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74" r:id="rId4"/>
    <p:sldId id="265" r:id="rId5"/>
    <p:sldId id="266" r:id="rId6"/>
    <p:sldId id="257" r:id="rId7"/>
    <p:sldId id="268" r:id="rId8"/>
    <p:sldId id="271" r:id="rId9"/>
    <p:sldId id="267" r:id="rId10"/>
    <p:sldId id="272" r:id="rId11"/>
    <p:sldId id="273" r:id="rId12"/>
    <p:sldId id="258" r:id="rId13"/>
    <p:sldId id="269" r:id="rId14"/>
    <p:sldId id="26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2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2A40A-CE71-1C43-B45E-171B60F64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A8BD70-515E-0EBA-683B-14A1B77BE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89F854-E351-0340-5230-75A515C2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857F-EB0E-45C3-A243-2E2103DC2221}" type="datetimeFigureOut">
              <a:rPr lang="zh-CN" altLang="en-US" smtClean="0"/>
              <a:t>2024/6/9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B9B287-C503-D66E-A545-9E0CB7B0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B29AB4-966E-87ED-DBCF-11A3C438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6E90-E416-471B-8726-FD7307376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7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899B7-45F8-96E6-1BE9-6F2C3B69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E3F2C-558B-5BBD-C183-79DA2C47C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359988-D216-82F0-7FCF-86CE9A17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857F-EB0E-45C3-A243-2E2103DC2221}" type="datetimeFigureOut">
              <a:rPr lang="zh-CN" altLang="en-US" smtClean="0"/>
              <a:t>2024/6/9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C1BDA-80C9-D07B-7D63-9F0D0446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F5664-CE89-DE0A-868F-0376189D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6E90-E416-471B-8726-FD7307376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19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404CBF-6C6A-45BD-627E-C05A63A7B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D217AC-9487-84D6-6ECA-9B09C248C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CF761F-0DD4-C356-4CF0-83B3E59F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857F-EB0E-45C3-A243-2E2103DC2221}" type="datetimeFigureOut">
              <a:rPr lang="zh-CN" altLang="en-US" smtClean="0"/>
              <a:t>2024/6/9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57F20C-FC90-6412-6627-8399254D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99A41-8FDB-FC10-8087-1E208811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6E90-E416-471B-8726-FD7307376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84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76DC9-B5FC-7CCC-EC81-81617CAC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CAA8A-DE2C-6B02-9238-CCB8F64F8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2DF36A-1C05-0D13-3EC8-D5E076E70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857F-EB0E-45C3-A243-2E2103DC2221}" type="datetimeFigureOut">
              <a:rPr lang="zh-CN" altLang="en-US" smtClean="0"/>
              <a:t>2024/6/9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536520-9411-A211-2626-CCF03145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848547-CB7D-4BD1-5193-85018D9C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6E90-E416-471B-8726-FD7307376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46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2EC97-2E58-7DE7-DBBE-BA561AA2A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36B8F9-97FD-BF89-0B3C-AEB2E8918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22C35B-7A85-8017-1B98-9375ED01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857F-EB0E-45C3-A243-2E2103DC2221}" type="datetimeFigureOut">
              <a:rPr lang="zh-CN" altLang="en-US" smtClean="0"/>
              <a:t>2024/6/9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BB9D10-EEBE-B1C2-A27F-94A749FA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B497D-8722-C6C9-3F2A-FC4F2EFF4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6E90-E416-471B-8726-FD7307376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86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C0188-E6DF-79D7-91CA-7D9B4FB4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7B5F83-99CE-EB35-EAC9-457605B2D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B5604D-01E5-FE1F-0954-9A7E8F609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D1B6F9-C7AC-AE44-C789-9A04B7A3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857F-EB0E-45C3-A243-2E2103DC2221}" type="datetimeFigureOut">
              <a:rPr lang="zh-CN" altLang="en-US" smtClean="0"/>
              <a:t>2024/6/9 Sun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2B446A-6B7E-837A-AFB6-68431673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89E4E6-4D04-081B-8002-A59434D3A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6E90-E416-471B-8726-FD7307376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87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21317-41AB-E7FF-BD1E-1268065F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4640A5-2586-C992-32F8-322B11EF8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B18B97-212F-90EE-271D-D9FC7C2F1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08711B-AE55-6ACB-410A-1CE95415D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0F009A-9313-3746-5A29-2C5C76BCB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714567-9E38-FAAF-FD19-D1BFB9E6C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857F-EB0E-45C3-A243-2E2103DC2221}" type="datetimeFigureOut">
              <a:rPr lang="zh-CN" altLang="en-US" smtClean="0"/>
              <a:t>2024/6/9 Sun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E5E8A1-349A-CF51-4DCB-085C9C63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26DCFB-7D9F-206D-26BE-E5A02132D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6E90-E416-471B-8726-FD7307376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794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F7F6F-AEC3-E8A2-294A-0B16004F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A47E45-E0AA-C799-C665-D83D3D7E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857F-EB0E-45C3-A243-2E2103DC2221}" type="datetimeFigureOut">
              <a:rPr lang="zh-CN" altLang="en-US" smtClean="0"/>
              <a:t>2024/6/9 Sun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E7D3DE-01C8-8B9F-7372-6D790D6C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8A38FC-0E80-BC11-E638-D6BFEDE2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6E90-E416-471B-8726-FD7307376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4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BF8702-B5D0-824C-2776-9060BCD6A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857F-EB0E-45C3-A243-2E2103DC2221}" type="datetimeFigureOut">
              <a:rPr lang="zh-CN" altLang="en-US" smtClean="0"/>
              <a:t>2024/6/9 Sun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4A788F-39AA-8C8B-653D-4C9E936B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88622B-3D3B-8180-7B66-6DB62572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6E90-E416-471B-8726-FD7307376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87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1CCEA-7E33-A290-6820-1470EF2B5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59591-9500-B2C8-D2E1-FFCB4E262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FECC41-6312-3161-8F3E-24BBB38E0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FBB57-D557-5B35-9C68-E72FA927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857F-EB0E-45C3-A243-2E2103DC2221}" type="datetimeFigureOut">
              <a:rPr lang="zh-CN" altLang="en-US" smtClean="0"/>
              <a:t>2024/6/9 Sun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B16F64-8057-C1FE-38B2-526C23D4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5E67E9-FC43-152D-D189-94EFF718C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6E90-E416-471B-8726-FD7307376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97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9E64C-1AE1-95AD-90CA-4DFA2756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D8492F-FB1A-E51E-506A-05CE4D118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51541B-B646-0517-8D3D-835F5F1B4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4A8853-C6B9-4140-785C-E05085CC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857F-EB0E-45C3-A243-2E2103DC2221}" type="datetimeFigureOut">
              <a:rPr lang="zh-CN" altLang="en-US" smtClean="0"/>
              <a:t>2024/6/9 Sun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6EA693-46B2-4EB8-FB7C-87812BAE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9D35B9-6705-7906-3657-B7BB7A26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6E90-E416-471B-8726-FD7307376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5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5C271A-1DE6-3F99-5F4D-4598A7FD0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09AFC9-9524-D125-4413-DFA06B7BE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D50C53-565B-6C33-E2CC-253BA15A8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85857F-EB0E-45C3-A243-2E2103DC2221}" type="datetimeFigureOut">
              <a:rPr lang="zh-CN" altLang="en-US" smtClean="0"/>
              <a:t>2024/6/9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509166-1439-9BDB-A777-49C8DD760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63DD49-8A6A-A08A-42E5-DE94FE933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1D6E90-E416-471B-8726-FD7307376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41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F545EE7-6EB5-CBBB-4F2D-390520C28900}"/>
              </a:ext>
            </a:extLst>
          </p:cNvPr>
          <p:cNvSpPr txBox="1"/>
          <p:nvPr/>
        </p:nvSpPr>
        <p:spPr>
          <a:xfrm>
            <a:off x="1415844" y="1291473"/>
            <a:ext cx="971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基于《图灵完备》的</a:t>
            </a:r>
            <a:r>
              <a:rPr lang="en-US" altLang="zh-CN" sz="2800" dirty="0"/>
              <a:t>32</a:t>
            </a:r>
            <a:r>
              <a:rPr lang="zh-CN" altLang="en-US" sz="2800"/>
              <a:t>位MIPS架构单周期CPU的设计与实现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0D8AF9-C6CF-679A-5D4D-98FC7623DEFD}"/>
              </a:ext>
            </a:extLst>
          </p:cNvPr>
          <p:cNvSpPr txBox="1"/>
          <p:nvPr/>
        </p:nvSpPr>
        <p:spPr>
          <a:xfrm>
            <a:off x="757083" y="781042"/>
            <a:ext cx="28513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[图灵完备×计组] </a:t>
            </a:r>
            <a:r>
              <a:rPr lang="en-US" altLang="zh-CN" sz="2000" dirty="0"/>
              <a:t>——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7CE866-D81B-27F1-C139-675C987BF8D6}"/>
              </a:ext>
            </a:extLst>
          </p:cNvPr>
          <p:cNvSpPr txBox="1"/>
          <p:nvPr/>
        </p:nvSpPr>
        <p:spPr>
          <a:xfrm>
            <a:off x="10068231" y="1962731"/>
            <a:ext cx="12781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系列视频</a:t>
            </a:r>
            <a:endParaRPr lang="en-US" altLang="zh-CN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E6C604-7643-D8AB-A2FF-816F09F69766}"/>
              </a:ext>
            </a:extLst>
          </p:cNvPr>
          <p:cNvSpPr txBox="1"/>
          <p:nvPr/>
        </p:nvSpPr>
        <p:spPr>
          <a:xfrm>
            <a:off x="3491681" y="3241470"/>
            <a:ext cx="52086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/>
              <a:t>07 </a:t>
            </a:r>
            <a:r>
              <a:rPr lang="zh-CN" altLang="en-US" sz="4000"/>
              <a:t>指令集（下）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82CE16-EFA3-2AD6-847C-A9A3D17214D5}"/>
              </a:ext>
            </a:extLst>
          </p:cNvPr>
          <p:cNvSpPr txBox="1"/>
          <p:nvPr/>
        </p:nvSpPr>
        <p:spPr>
          <a:xfrm>
            <a:off x="4629894" y="5683045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2022113573@stu.hit.edu.cn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6DD7DF6-2548-0C73-DA5A-2C5A7CCB3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891491"/>
              </p:ext>
            </p:extLst>
          </p:nvPr>
        </p:nvGraphicFramePr>
        <p:xfrm>
          <a:off x="1271918" y="1977359"/>
          <a:ext cx="9885365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384961951"/>
                    </a:ext>
                  </a:extLst>
                </a:gridCol>
                <a:gridCol w="930593">
                  <a:extLst>
                    <a:ext uri="{9D8B030D-6E8A-4147-A177-3AD203B41FA5}">
                      <a16:colId xmlns:a16="http://schemas.microsoft.com/office/drawing/2014/main" val="1614833659"/>
                    </a:ext>
                  </a:extLst>
                </a:gridCol>
                <a:gridCol w="2543493">
                  <a:extLst>
                    <a:ext uri="{9D8B030D-6E8A-4147-A177-3AD203B41FA5}">
                      <a16:colId xmlns:a16="http://schemas.microsoft.com/office/drawing/2014/main" val="984257387"/>
                    </a:ext>
                  </a:extLst>
                </a:gridCol>
                <a:gridCol w="4740593">
                  <a:extLst>
                    <a:ext uri="{9D8B030D-6E8A-4147-A177-3AD203B41FA5}">
                      <a16:colId xmlns:a16="http://schemas.microsoft.com/office/drawing/2014/main" val="1449263774"/>
                    </a:ext>
                  </a:extLst>
                </a:gridCol>
                <a:gridCol w="968693">
                  <a:extLst>
                    <a:ext uri="{9D8B030D-6E8A-4147-A177-3AD203B41FA5}">
                      <a16:colId xmlns:a16="http://schemas.microsoft.com/office/drawing/2014/main" val="3290666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助记符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含义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op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862455"/>
                  </a:ext>
                </a:extLst>
              </a:tr>
              <a:tr h="370840">
                <a:tc rowSpan="9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</a:t>
                      </a:r>
                      <a:r>
                        <a:rPr lang="zh-CN" altLang="en-US"/>
                        <a:t>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addi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有符号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立即数</a:t>
                      </a:r>
                      <a:r>
                        <a:rPr lang="zh-CN" altLang="en-US"/>
                        <a:t>加法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+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000001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4279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subi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有符号立即数减法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-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000010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4055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andi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立即数按位与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&amp;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000011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4109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ori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立即数按位或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|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000100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2659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xori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立即数按位异或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^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000101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8430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slti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小于立即数时置位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(rs &lt; (sign-extend) imm) ? 1 : 0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001001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9580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lw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读内存单元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mem[rs + (sign-extend) imm]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01</a:t>
                      </a:r>
                      <a:r>
                        <a:rPr lang="en-US" altLang="zh-CN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0000</a:t>
                      </a:r>
                      <a:endParaRPr lang="zh-CN" alt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4929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sw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写内存单元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mem[rs + (sign-extend) imm]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 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01</a:t>
                      </a:r>
                      <a:r>
                        <a:rPr lang="en-US" altLang="zh-CN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0001</a:t>
                      </a:r>
                      <a:endParaRPr lang="zh-CN" alt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0011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beq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相等时跳转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(rs == rt) PC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 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 + 4 +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254191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7303EA49-0B93-81B5-8955-24B65538A41C}"/>
              </a:ext>
            </a:extLst>
          </p:cNvPr>
          <p:cNvGraphicFramePr>
            <a:graphicFrameLocks noGrp="1"/>
          </p:cNvGraphicFramePr>
          <p:nvPr/>
        </p:nvGraphicFramePr>
        <p:xfrm>
          <a:off x="2164466" y="881712"/>
          <a:ext cx="858841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889">
                  <a:extLst>
                    <a:ext uri="{9D8B030D-6E8A-4147-A177-3AD203B41FA5}">
                      <a16:colId xmlns:a16="http://schemas.microsoft.com/office/drawing/2014/main" val="31537840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471449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01762485"/>
                    </a:ext>
                  </a:extLst>
                </a:gridCol>
                <a:gridCol w="4240192">
                  <a:extLst>
                    <a:ext uri="{9D8B030D-6E8A-4147-A177-3AD203B41FA5}">
                      <a16:colId xmlns:a16="http://schemas.microsoft.com/office/drawing/2014/main" val="1295872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op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rs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imm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049887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202D3592-FCE0-E711-E4DE-C085997CC73D}"/>
              </a:ext>
            </a:extLst>
          </p:cNvPr>
          <p:cNvSpPr txBox="1"/>
          <p:nvPr/>
        </p:nvSpPr>
        <p:spPr>
          <a:xfrm>
            <a:off x="1064872" y="88322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</a:t>
            </a:r>
            <a:r>
              <a:rPr lang="zh-CN" altLang="en-US"/>
              <a:t>型指令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B1FB809-2F9D-950D-B293-75015379C468}"/>
              </a:ext>
            </a:extLst>
          </p:cNvPr>
          <p:cNvSpPr txBox="1"/>
          <p:nvPr/>
        </p:nvSpPr>
        <p:spPr>
          <a:xfrm>
            <a:off x="2830542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CD7765C-76A5-559B-6B31-55D464ECD24E}"/>
              </a:ext>
            </a:extLst>
          </p:cNvPr>
          <p:cNvSpPr txBox="1"/>
          <p:nvPr/>
        </p:nvSpPr>
        <p:spPr>
          <a:xfrm>
            <a:off x="4331682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160837C-0839-B6B5-E182-76DC14F6418C}"/>
              </a:ext>
            </a:extLst>
          </p:cNvPr>
          <p:cNvSpPr txBox="1"/>
          <p:nvPr/>
        </p:nvSpPr>
        <p:spPr>
          <a:xfrm>
            <a:off x="5679575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76C6199-B4B7-128C-76B3-4BDA62A5E14A}"/>
              </a:ext>
            </a:extLst>
          </p:cNvPr>
          <p:cNvSpPr txBox="1"/>
          <p:nvPr/>
        </p:nvSpPr>
        <p:spPr>
          <a:xfrm>
            <a:off x="8375361" y="12055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98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6DD7DF6-2548-0C73-DA5A-2C5A7CCB3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3240"/>
              </p:ext>
            </p:extLst>
          </p:nvPr>
        </p:nvGraphicFramePr>
        <p:xfrm>
          <a:off x="1271918" y="1977359"/>
          <a:ext cx="9885365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384961951"/>
                    </a:ext>
                  </a:extLst>
                </a:gridCol>
                <a:gridCol w="930593">
                  <a:extLst>
                    <a:ext uri="{9D8B030D-6E8A-4147-A177-3AD203B41FA5}">
                      <a16:colId xmlns:a16="http://schemas.microsoft.com/office/drawing/2014/main" val="1614833659"/>
                    </a:ext>
                  </a:extLst>
                </a:gridCol>
                <a:gridCol w="2543493">
                  <a:extLst>
                    <a:ext uri="{9D8B030D-6E8A-4147-A177-3AD203B41FA5}">
                      <a16:colId xmlns:a16="http://schemas.microsoft.com/office/drawing/2014/main" val="984257387"/>
                    </a:ext>
                  </a:extLst>
                </a:gridCol>
                <a:gridCol w="4740593">
                  <a:extLst>
                    <a:ext uri="{9D8B030D-6E8A-4147-A177-3AD203B41FA5}">
                      <a16:colId xmlns:a16="http://schemas.microsoft.com/office/drawing/2014/main" val="1449263774"/>
                    </a:ext>
                  </a:extLst>
                </a:gridCol>
                <a:gridCol w="968693">
                  <a:extLst>
                    <a:ext uri="{9D8B030D-6E8A-4147-A177-3AD203B41FA5}">
                      <a16:colId xmlns:a16="http://schemas.microsoft.com/office/drawing/2014/main" val="3290666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助记符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含义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op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862455"/>
                  </a:ext>
                </a:extLst>
              </a:tr>
              <a:tr h="370840">
                <a:tc rowSpan="9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</a:t>
                      </a:r>
                      <a:r>
                        <a:rPr lang="zh-CN" altLang="en-US"/>
                        <a:t>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addi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有符号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立即数</a:t>
                      </a:r>
                      <a:r>
                        <a:rPr lang="zh-CN" altLang="en-US"/>
                        <a:t>加法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+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000001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4279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subi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有符号立即数减法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-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000010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4055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andi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立即数按位与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&amp;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000011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4109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ori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立即数按位或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|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000100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2659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xori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立即数按位异或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^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000101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8430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slti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小于立即数时置位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(rs &lt; (sign-extend) imm) ? 1 : 0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001001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9580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lw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读内存单元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mem[rs + (sign-extend) imm]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010000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4929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sw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写内存单元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mem[rs + (sign-extend) imm]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 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010001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0011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beq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相等时跳转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(rs == rt) PC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 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 + 4 +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altLang="zh-CN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0000</a:t>
                      </a:r>
                      <a:endParaRPr lang="zh-CN" alt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254191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7303EA49-0B93-81B5-8955-24B65538A41C}"/>
              </a:ext>
            </a:extLst>
          </p:cNvPr>
          <p:cNvGraphicFramePr>
            <a:graphicFrameLocks noGrp="1"/>
          </p:cNvGraphicFramePr>
          <p:nvPr/>
        </p:nvGraphicFramePr>
        <p:xfrm>
          <a:off x="2164466" y="881712"/>
          <a:ext cx="858841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889">
                  <a:extLst>
                    <a:ext uri="{9D8B030D-6E8A-4147-A177-3AD203B41FA5}">
                      <a16:colId xmlns:a16="http://schemas.microsoft.com/office/drawing/2014/main" val="31537840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471449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01762485"/>
                    </a:ext>
                  </a:extLst>
                </a:gridCol>
                <a:gridCol w="4240192">
                  <a:extLst>
                    <a:ext uri="{9D8B030D-6E8A-4147-A177-3AD203B41FA5}">
                      <a16:colId xmlns:a16="http://schemas.microsoft.com/office/drawing/2014/main" val="1295872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op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rs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imm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049887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202D3592-FCE0-E711-E4DE-C085997CC73D}"/>
              </a:ext>
            </a:extLst>
          </p:cNvPr>
          <p:cNvSpPr txBox="1"/>
          <p:nvPr/>
        </p:nvSpPr>
        <p:spPr>
          <a:xfrm>
            <a:off x="1064872" y="88322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</a:t>
            </a:r>
            <a:r>
              <a:rPr lang="zh-CN" altLang="en-US"/>
              <a:t>型指令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B1FB809-2F9D-950D-B293-75015379C468}"/>
              </a:ext>
            </a:extLst>
          </p:cNvPr>
          <p:cNvSpPr txBox="1"/>
          <p:nvPr/>
        </p:nvSpPr>
        <p:spPr>
          <a:xfrm>
            <a:off x="2830542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CD7765C-76A5-559B-6B31-55D464ECD24E}"/>
              </a:ext>
            </a:extLst>
          </p:cNvPr>
          <p:cNvSpPr txBox="1"/>
          <p:nvPr/>
        </p:nvSpPr>
        <p:spPr>
          <a:xfrm>
            <a:off x="4331682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160837C-0839-B6B5-E182-76DC14F6418C}"/>
              </a:ext>
            </a:extLst>
          </p:cNvPr>
          <p:cNvSpPr txBox="1"/>
          <p:nvPr/>
        </p:nvSpPr>
        <p:spPr>
          <a:xfrm>
            <a:off x="5679575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76C6199-B4B7-128C-76B3-4BDA62A5E14A}"/>
              </a:ext>
            </a:extLst>
          </p:cNvPr>
          <p:cNvSpPr txBox="1"/>
          <p:nvPr/>
        </p:nvSpPr>
        <p:spPr>
          <a:xfrm>
            <a:off x="8375361" y="12055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04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2F8CF23-8083-F981-309D-AEF725089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124901"/>
              </p:ext>
            </p:extLst>
          </p:nvPr>
        </p:nvGraphicFramePr>
        <p:xfrm>
          <a:off x="1537343" y="2692400"/>
          <a:ext cx="9117314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9766">
                  <a:extLst>
                    <a:ext uri="{9D8B030D-6E8A-4147-A177-3AD203B41FA5}">
                      <a16:colId xmlns:a16="http://schemas.microsoft.com/office/drawing/2014/main" val="384961951"/>
                    </a:ext>
                  </a:extLst>
                </a:gridCol>
                <a:gridCol w="1115398">
                  <a:extLst>
                    <a:ext uri="{9D8B030D-6E8A-4147-A177-3AD203B41FA5}">
                      <a16:colId xmlns:a16="http://schemas.microsoft.com/office/drawing/2014/main" val="1614833659"/>
                    </a:ext>
                  </a:extLst>
                </a:gridCol>
                <a:gridCol w="1810162">
                  <a:extLst>
                    <a:ext uri="{9D8B030D-6E8A-4147-A177-3AD203B41FA5}">
                      <a16:colId xmlns:a16="http://schemas.microsoft.com/office/drawing/2014/main" val="984257387"/>
                    </a:ext>
                  </a:extLst>
                </a:gridCol>
                <a:gridCol w="3960325">
                  <a:extLst>
                    <a:ext uri="{9D8B030D-6E8A-4147-A177-3AD203B41FA5}">
                      <a16:colId xmlns:a16="http://schemas.microsoft.com/office/drawing/2014/main" val="1449263774"/>
                    </a:ext>
                  </a:extLst>
                </a:gridCol>
                <a:gridCol w="1451663">
                  <a:extLst>
                    <a:ext uri="{9D8B030D-6E8A-4147-A177-3AD203B41FA5}">
                      <a16:colId xmlns:a16="http://schemas.microsoft.com/office/drawing/2014/main" val="4161107828"/>
                    </a:ext>
                  </a:extLst>
                </a:gridCol>
              </a:tblGrid>
              <a:tr h="313684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助记符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含义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op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862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J</a:t>
                      </a:r>
                      <a:r>
                        <a:rPr lang="zh-CN" altLang="en-US"/>
                        <a:t>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j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无条件跳转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 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(PC + 4) || addr || 00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42795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FA5D20C-8673-D7DA-D3C5-216770254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200595"/>
              </p:ext>
            </p:extLst>
          </p:nvPr>
        </p:nvGraphicFramePr>
        <p:xfrm>
          <a:off x="2164466" y="1521792"/>
          <a:ext cx="858841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889">
                  <a:extLst>
                    <a:ext uri="{9D8B030D-6E8A-4147-A177-3AD203B41FA5}">
                      <a16:colId xmlns:a16="http://schemas.microsoft.com/office/drawing/2014/main" val="3153784072"/>
                    </a:ext>
                  </a:extLst>
                </a:gridCol>
                <a:gridCol w="6949526">
                  <a:extLst>
                    <a:ext uri="{9D8B030D-6E8A-4147-A177-3AD203B41FA5}">
                      <a16:colId xmlns:a16="http://schemas.microsoft.com/office/drawing/2014/main" val="947144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op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addr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04988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4F7B1D0-CA63-61E1-D1BB-3C4913772DC8}"/>
              </a:ext>
            </a:extLst>
          </p:cNvPr>
          <p:cNvSpPr txBox="1"/>
          <p:nvPr/>
        </p:nvSpPr>
        <p:spPr>
          <a:xfrm>
            <a:off x="1064872" y="152330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J</a:t>
            </a:r>
            <a:r>
              <a:rPr lang="zh-CN" altLang="en-US"/>
              <a:t>型指令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14D959-68DC-AF6E-8313-DA0CF694481A}"/>
              </a:ext>
            </a:extLst>
          </p:cNvPr>
          <p:cNvSpPr txBox="1"/>
          <p:nvPr/>
        </p:nvSpPr>
        <p:spPr>
          <a:xfrm>
            <a:off x="2830542" y="18456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6A7D12-76D7-B423-0FE3-A8609197EA7D}"/>
              </a:ext>
            </a:extLst>
          </p:cNvPr>
          <p:cNvSpPr txBox="1"/>
          <p:nvPr/>
        </p:nvSpPr>
        <p:spPr>
          <a:xfrm>
            <a:off x="7058625" y="184562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32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2F8CF23-8083-F981-309D-AEF725089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135643"/>
              </p:ext>
            </p:extLst>
          </p:nvPr>
        </p:nvGraphicFramePr>
        <p:xfrm>
          <a:off x="1537343" y="2692400"/>
          <a:ext cx="9117314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9766">
                  <a:extLst>
                    <a:ext uri="{9D8B030D-6E8A-4147-A177-3AD203B41FA5}">
                      <a16:colId xmlns:a16="http://schemas.microsoft.com/office/drawing/2014/main" val="384961951"/>
                    </a:ext>
                  </a:extLst>
                </a:gridCol>
                <a:gridCol w="1115398">
                  <a:extLst>
                    <a:ext uri="{9D8B030D-6E8A-4147-A177-3AD203B41FA5}">
                      <a16:colId xmlns:a16="http://schemas.microsoft.com/office/drawing/2014/main" val="1614833659"/>
                    </a:ext>
                  </a:extLst>
                </a:gridCol>
                <a:gridCol w="1810162">
                  <a:extLst>
                    <a:ext uri="{9D8B030D-6E8A-4147-A177-3AD203B41FA5}">
                      <a16:colId xmlns:a16="http://schemas.microsoft.com/office/drawing/2014/main" val="984257387"/>
                    </a:ext>
                  </a:extLst>
                </a:gridCol>
                <a:gridCol w="3960325">
                  <a:extLst>
                    <a:ext uri="{9D8B030D-6E8A-4147-A177-3AD203B41FA5}">
                      <a16:colId xmlns:a16="http://schemas.microsoft.com/office/drawing/2014/main" val="1449263774"/>
                    </a:ext>
                  </a:extLst>
                </a:gridCol>
                <a:gridCol w="1451663">
                  <a:extLst>
                    <a:ext uri="{9D8B030D-6E8A-4147-A177-3AD203B41FA5}">
                      <a16:colId xmlns:a16="http://schemas.microsoft.com/office/drawing/2014/main" val="4161107828"/>
                    </a:ext>
                  </a:extLst>
                </a:gridCol>
              </a:tblGrid>
              <a:tr h="313684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助记符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含义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op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862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J</a:t>
                      </a:r>
                      <a:r>
                        <a:rPr lang="zh-CN" altLang="en-US"/>
                        <a:t>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j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无条件跳转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 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(PC + 4) || addr || 00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altLang="zh-CN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0001</a:t>
                      </a:r>
                      <a:endParaRPr lang="zh-CN" alt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42795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FA5D20C-8673-D7DA-D3C5-21677025413B}"/>
              </a:ext>
            </a:extLst>
          </p:cNvPr>
          <p:cNvGraphicFramePr>
            <a:graphicFrameLocks noGrp="1"/>
          </p:cNvGraphicFramePr>
          <p:nvPr/>
        </p:nvGraphicFramePr>
        <p:xfrm>
          <a:off x="2164466" y="1521792"/>
          <a:ext cx="858841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889">
                  <a:extLst>
                    <a:ext uri="{9D8B030D-6E8A-4147-A177-3AD203B41FA5}">
                      <a16:colId xmlns:a16="http://schemas.microsoft.com/office/drawing/2014/main" val="3153784072"/>
                    </a:ext>
                  </a:extLst>
                </a:gridCol>
                <a:gridCol w="6949526">
                  <a:extLst>
                    <a:ext uri="{9D8B030D-6E8A-4147-A177-3AD203B41FA5}">
                      <a16:colId xmlns:a16="http://schemas.microsoft.com/office/drawing/2014/main" val="947144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op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addr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04988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4F7B1D0-CA63-61E1-D1BB-3C4913772DC8}"/>
              </a:ext>
            </a:extLst>
          </p:cNvPr>
          <p:cNvSpPr txBox="1"/>
          <p:nvPr/>
        </p:nvSpPr>
        <p:spPr>
          <a:xfrm>
            <a:off x="1064872" y="152330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J</a:t>
            </a:r>
            <a:r>
              <a:rPr lang="zh-CN" altLang="en-US"/>
              <a:t>型指令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14D959-68DC-AF6E-8313-DA0CF694481A}"/>
              </a:ext>
            </a:extLst>
          </p:cNvPr>
          <p:cNvSpPr txBox="1"/>
          <p:nvPr/>
        </p:nvSpPr>
        <p:spPr>
          <a:xfrm>
            <a:off x="2830542" y="18456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6A7D12-76D7-B423-0FE3-A8609197EA7D}"/>
              </a:ext>
            </a:extLst>
          </p:cNvPr>
          <p:cNvSpPr txBox="1"/>
          <p:nvPr/>
        </p:nvSpPr>
        <p:spPr>
          <a:xfrm>
            <a:off x="7058625" y="184562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87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F545EE7-6EB5-CBBB-4F2D-390520C28900}"/>
              </a:ext>
            </a:extLst>
          </p:cNvPr>
          <p:cNvSpPr txBox="1"/>
          <p:nvPr/>
        </p:nvSpPr>
        <p:spPr>
          <a:xfrm>
            <a:off x="1415844" y="1291473"/>
            <a:ext cx="971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基于《图灵完备》的</a:t>
            </a:r>
            <a:r>
              <a:rPr lang="en-US" altLang="zh-CN" sz="2800" dirty="0"/>
              <a:t>32</a:t>
            </a:r>
            <a:r>
              <a:rPr lang="zh-CN" altLang="en-US" sz="2800"/>
              <a:t>位MIPS架构单周期CPU的设计与实现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0D8AF9-C6CF-679A-5D4D-98FC7623DEFD}"/>
              </a:ext>
            </a:extLst>
          </p:cNvPr>
          <p:cNvSpPr txBox="1"/>
          <p:nvPr/>
        </p:nvSpPr>
        <p:spPr>
          <a:xfrm>
            <a:off x="757083" y="781042"/>
            <a:ext cx="28513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[图灵完备×计组] </a:t>
            </a:r>
            <a:r>
              <a:rPr lang="en-US" altLang="zh-CN" sz="2000" dirty="0"/>
              <a:t>——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7CE866-D81B-27F1-C139-675C987BF8D6}"/>
              </a:ext>
            </a:extLst>
          </p:cNvPr>
          <p:cNvSpPr txBox="1"/>
          <p:nvPr/>
        </p:nvSpPr>
        <p:spPr>
          <a:xfrm>
            <a:off x="10068231" y="1962731"/>
            <a:ext cx="12781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系列视频</a:t>
            </a:r>
            <a:endParaRPr lang="en-US" altLang="zh-CN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82CE16-EFA3-2AD6-847C-A9A3D17214D5}"/>
              </a:ext>
            </a:extLst>
          </p:cNvPr>
          <p:cNvSpPr txBox="1"/>
          <p:nvPr/>
        </p:nvSpPr>
        <p:spPr>
          <a:xfrm>
            <a:off x="4629894" y="5683045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2022113573@stu.hit.edu.cn</a:t>
            </a: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18656E-35B0-6087-985F-976DA00D5B34}"/>
              </a:ext>
            </a:extLst>
          </p:cNvPr>
          <p:cNvSpPr txBox="1"/>
          <p:nvPr/>
        </p:nvSpPr>
        <p:spPr>
          <a:xfrm>
            <a:off x="5424678" y="4108314"/>
            <a:ext cx="13426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/>
              <a:t>End</a:t>
            </a:r>
            <a:endParaRPr lang="zh-CN" altLang="en-US" sz="40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0AD12D-FA4C-A50A-7626-8C3344EB3012}"/>
              </a:ext>
            </a:extLst>
          </p:cNvPr>
          <p:cNvSpPr txBox="1"/>
          <p:nvPr/>
        </p:nvSpPr>
        <p:spPr>
          <a:xfrm>
            <a:off x="3491681" y="3241470"/>
            <a:ext cx="52086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/>
              <a:t>07 </a:t>
            </a:r>
            <a:r>
              <a:rPr lang="zh-CN" altLang="en-US" sz="4000"/>
              <a:t>指令集（下）</a:t>
            </a:r>
          </a:p>
        </p:txBody>
      </p:sp>
    </p:spTree>
    <p:extLst>
      <p:ext uri="{BB962C8B-B14F-4D97-AF65-F5344CB8AC3E}">
        <p14:creationId xmlns:p14="http://schemas.microsoft.com/office/powerpoint/2010/main" val="204853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D2C2E04-27EB-E9BD-EDBB-49E6EC7B9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71930"/>
              </p:ext>
            </p:extLst>
          </p:nvPr>
        </p:nvGraphicFramePr>
        <p:xfrm>
          <a:off x="374648" y="1898700"/>
          <a:ext cx="11442705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384961951"/>
                    </a:ext>
                  </a:extLst>
                </a:gridCol>
                <a:gridCol w="930593">
                  <a:extLst>
                    <a:ext uri="{9D8B030D-6E8A-4147-A177-3AD203B41FA5}">
                      <a16:colId xmlns:a16="http://schemas.microsoft.com/office/drawing/2014/main" val="1614833659"/>
                    </a:ext>
                  </a:extLst>
                </a:gridCol>
                <a:gridCol w="2302193">
                  <a:extLst>
                    <a:ext uri="{9D8B030D-6E8A-4147-A177-3AD203B41FA5}">
                      <a16:colId xmlns:a16="http://schemas.microsoft.com/office/drawing/2014/main" val="984257387"/>
                    </a:ext>
                  </a:extLst>
                </a:gridCol>
                <a:gridCol w="2178368">
                  <a:extLst>
                    <a:ext uri="{9D8B030D-6E8A-4147-A177-3AD203B41FA5}">
                      <a16:colId xmlns:a16="http://schemas.microsoft.com/office/drawing/2014/main" val="1449263774"/>
                    </a:ext>
                  </a:extLst>
                </a:gridCol>
                <a:gridCol w="968693">
                  <a:extLst>
                    <a:ext uri="{9D8B030D-6E8A-4147-A177-3AD203B41FA5}">
                      <a16:colId xmlns:a16="http://schemas.microsoft.com/office/drawing/2014/main" val="3849631378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413306566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601885579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326354643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3288033299"/>
                    </a:ext>
                  </a:extLst>
                </a:gridCol>
                <a:gridCol w="968693">
                  <a:extLst>
                    <a:ext uri="{9D8B030D-6E8A-4147-A177-3AD203B41FA5}">
                      <a16:colId xmlns:a16="http://schemas.microsoft.com/office/drawing/2014/main" val="4188027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助记符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含义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op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rs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rd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shamt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func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862455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</a:t>
                      </a:r>
                      <a:r>
                        <a:rPr lang="zh-CN" altLang="en-US"/>
                        <a:t>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add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有符号加法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rd ← rs + rt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000000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rs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rd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XXXXX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4279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sub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有符号减法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- rt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4055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and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按位与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&amp; rt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4109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or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按位或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| rt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2659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xor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按位异或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^ rt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8430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slt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小于时置位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(rs &lt; rt) ? 1 : 0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9580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sll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逻辑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算术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左移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rt &lt;&lt; shamt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XXXXX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shamt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4929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srl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逻辑右移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rt &gt;&gt;&gt; shamt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XXXXX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0011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sra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算术右移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rt &gt;&gt; shamt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XXXXX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3701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jr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无条件跳转至寄存器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PC </a:t>
                      </a:r>
                      <a:r>
                        <a:rPr lang="zh-CN" altLang="en-US"/>
                        <a:t>← </a:t>
                      </a:r>
                      <a:r>
                        <a:rPr lang="en-US" altLang="zh-CN"/>
                        <a:t>rs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rs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XXXXX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XXXXX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XXXXX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254191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AAD2E8B6-4792-A8BC-835E-4E029AF08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514946"/>
              </p:ext>
            </p:extLst>
          </p:nvPr>
        </p:nvGraphicFramePr>
        <p:xfrm>
          <a:off x="2164466" y="881712"/>
          <a:ext cx="858841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889">
                  <a:extLst>
                    <a:ext uri="{9D8B030D-6E8A-4147-A177-3AD203B41FA5}">
                      <a16:colId xmlns:a16="http://schemas.microsoft.com/office/drawing/2014/main" val="31537840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471449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017624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958729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58146410"/>
                    </a:ext>
                  </a:extLst>
                </a:gridCol>
                <a:gridCol w="1530858">
                  <a:extLst>
                    <a:ext uri="{9D8B030D-6E8A-4147-A177-3AD203B41FA5}">
                      <a16:colId xmlns:a16="http://schemas.microsoft.com/office/drawing/2014/main" val="270074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000000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rs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rd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shamt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func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049887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5679F894-CF59-1289-2C49-8AD618759A42}"/>
              </a:ext>
            </a:extLst>
          </p:cNvPr>
          <p:cNvSpPr txBox="1"/>
          <p:nvPr/>
        </p:nvSpPr>
        <p:spPr>
          <a:xfrm>
            <a:off x="1064872" y="88322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</a:t>
            </a:r>
            <a:r>
              <a:rPr lang="zh-CN" altLang="en-US"/>
              <a:t>型指令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58D0273-F84D-CF8C-8B43-5F953E18D476}"/>
              </a:ext>
            </a:extLst>
          </p:cNvPr>
          <p:cNvSpPr txBox="1"/>
          <p:nvPr/>
        </p:nvSpPr>
        <p:spPr>
          <a:xfrm>
            <a:off x="2830542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4EB83DC-4146-A690-E577-84ABB2CE98BF}"/>
              </a:ext>
            </a:extLst>
          </p:cNvPr>
          <p:cNvSpPr txBox="1"/>
          <p:nvPr/>
        </p:nvSpPr>
        <p:spPr>
          <a:xfrm>
            <a:off x="4331682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CB49F1F-9F9B-3A69-BBAE-DA5E82536069}"/>
              </a:ext>
            </a:extLst>
          </p:cNvPr>
          <p:cNvSpPr txBox="1"/>
          <p:nvPr/>
        </p:nvSpPr>
        <p:spPr>
          <a:xfrm>
            <a:off x="5679575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54C89D9-E564-7832-BF3B-119F6E4A41FF}"/>
              </a:ext>
            </a:extLst>
          </p:cNvPr>
          <p:cNvSpPr txBox="1"/>
          <p:nvPr/>
        </p:nvSpPr>
        <p:spPr>
          <a:xfrm>
            <a:off x="7027468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952CE47-A26E-7B6D-5B88-D7CCE2667354}"/>
              </a:ext>
            </a:extLst>
          </p:cNvPr>
          <p:cNvSpPr txBox="1"/>
          <p:nvPr/>
        </p:nvSpPr>
        <p:spPr>
          <a:xfrm>
            <a:off x="8375361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B3C0A99-3751-D7F8-30D5-89702B3EC1F5}"/>
              </a:ext>
            </a:extLst>
          </p:cNvPr>
          <p:cNvSpPr txBox="1"/>
          <p:nvPr/>
        </p:nvSpPr>
        <p:spPr>
          <a:xfrm>
            <a:off x="9846021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5355DC2-90CF-6F13-ED04-EE367AC4A135}"/>
              </a:ext>
            </a:extLst>
          </p:cNvPr>
          <p:cNvSpPr/>
          <p:nvPr/>
        </p:nvSpPr>
        <p:spPr>
          <a:xfrm>
            <a:off x="2164466" y="881712"/>
            <a:ext cx="1630294" cy="369332"/>
          </a:xfrm>
          <a:prstGeom prst="rect">
            <a:avLst/>
          </a:prstGeom>
          <a:solidFill>
            <a:schemeClr val="accent4">
              <a:alpha val="33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DC52D8A-850E-F781-3B9B-19ED2CD2E31E}"/>
              </a:ext>
            </a:extLst>
          </p:cNvPr>
          <p:cNvSpPr/>
          <p:nvPr/>
        </p:nvSpPr>
        <p:spPr>
          <a:xfrm>
            <a:off x="10861426" y="1898700"/>
            <a:ext cx="955926" cy="4079240"/>
          </a:xfrm>
          <a:prstGeom prst="rect">
            <a:avLst/>
          </a:prstGeom>
          <a:solidFill>
            <a:schemeClr val="accent4">
              <a:alpha val="33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E3D8495-2BF8-CF5D-929A-28C299C5B2E2}"/>
              </a:ext>
            </a:extLst>
          </p:cNvPr>
          <p:cNvSpPr/>
          <p:nvPr/>
        </p:nvSpPr>
        <p:spPr>
          <a:xfrm>
            <a:off x="2164466" y="2133600"/>
            <a:ext cx="2021840" cy="362712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78BD9958-F006-CAE9-200B-6846F6FE3D4F}"/>
              </a:ext>
            </a:extLst>
          </p:cNvPr>
          <p:cNvGraphicFramePr>
            <a:graphicFrameLocks noGrp="1"/>
          </p:cNvGraphicFramePr>
          <p:nvPr/>
        </p:nvGraphicFramePr>
        <p:xfrm>
          <a:off x="2631827" y="2282825"/>
          <a:ext cx="62992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4191154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973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2599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59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788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503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705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87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2776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4599174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D0EAC788-0525-0CC0-EC22-6E96E0EFBC20}"/>
              </a:ext>
            </a:extLst>
          </p:cNvPr>
          <p:cNvGraphicFramePr>
            <a:graphicFrameLocks noGrp="1"/>
          </p:cNvGraphicFramePr>
          <p:nvPr/>
        </p:nvGraphicFramePr>
        <p:xfrm>
          <a:off x="3261746" y="2282825"/>
          <a:ext cx="1310639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0639">
                  <a:extLst>
                    <a:ext uri="{9D8B030D-6E8A-4147-A177-3AD203B41FA5}">
                      <a16:colId xmlns:a16="http://schemas.microsoft.com/office/drawing/2014/main" val="4191154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973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2599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59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788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503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705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&lt;&lt;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87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&gt;&gt;&gt;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2776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&gt;&gt;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4599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4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D2C2E04-27EB-E9BD-EDBB-49E6EC7B9446}"/>
              </a:ext>
            </a:extLst>
          </p:cNvPr>
          <p:cNvGraphicFramePr>
            <a:graphicFrameLocks noGrp="1"/>
          </p:cNvGraphicFramePr>
          <p:nvPr/>
        </p:nvGraphicFramePr>
        <p:xfrm>
          <a:off x="374648" y="1898700"/>
          <a:ext cx="11442705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384961951"/>
                    </a:ext>
                  </a:extLst>
                </a:gridCol>
                <a:gridCol w="930593">
                  <a:extLst>
                    <a:ext uri="{9D8B030D-6E8A-4147-A177-3AD203B41FA5}">
                      <a16:colId xmlns:a16="http://schemas.microsoft.com/office/drawing/2014/main" val="1614833659"/>
                    </a:ext>
                  </a:extLst>
                </a:gridCol>
                <a:gridCol w="2302193">
                  <a:extLst>
                    <a:ext uri="{9D8B030D-6E8A-4147-A177-3AD203B41FA5}">
                      <a16:colId xmlns:a16="http://schemas.microsoft.com/office/drawing/2014/main" val="984257387"/>
                    </a:ext>
                  </a:extLst>
                </a:gridCol>
                <a:gridCol w="2178368">
                  <a:extLst>
                    <a:ext uri="{9D8B030D-6E8A-4147-A177-3AD203B41FA5}">
                      <a16:colId xmlns:a16="http://schemas.microsoft.com/office/drawing/2014/main" val="1449263774"/>
                    </a:ext>
                  </a:extLst>
                </a:gridCol>
                <a:gridCol w="968693">
                  <a:extLst>
                    <a:ext uri="{9D8B030D-6E8A-4147-A177-3AD203B41FA5}">
                      <a16:colId xmlns:a16="http://schemas.microsoft.com/office/drawing/2014/main" val="3849631378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413306566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601885579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326354643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3288033299"/>
                    </a:ext>
                  </a:extLst>
                </a:gridCol>
                <a:gridCol w="968693">
                  <a:extLst>
                    <a:ext uri="{9D8B030D-6E8A-4147-A177-3AD203B41FA5}">
                      <a16:colId xmlns:a16="http://schemas.microsoft.com/office/drawing/2014/main" val="4188027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助记符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含义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op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rs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rd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shamt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func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862455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</a:t>
                      </a:r>
                      <a:r>
                        <a:rPr lang="zh-CN" altLang="en-US"/>
                        <a:t>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add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有符号加法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rd ← rs + rt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000000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rs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rd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XXXXX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4279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sub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有符号减法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- rt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4055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and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按位与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&amp; rt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4109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or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按位或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| rt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2659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xor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按位异或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^ rt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8430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slt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小于时置位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(rs &lt; rt) ? 1 : 0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9580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sll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逻辑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算术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左移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rt &lt;&lt; shamt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XXXXX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shamt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4929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srl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逻辑右移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rt &gt;&gt;&gt; shamt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XXXXX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0011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sra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算术右移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rt &gt;&gt; shamt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XXXXX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3701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jr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无条件跳转至寄存器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PC </a:t>
                      </a:r>
                      <a:r>
                        <a:rPr lang="zh-CN" altLang="en-US"/>
                        <a:t>← </a:t>
                      </a:r>
                      <a:r>
                        <a:rPr lang="en-US" altLang="zh-CN"/>
                        <a:t>rs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rs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XXXXX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XXXXX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XXXXX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254191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AAD2E8B6-4792-A8BC-835E-4E029AF0858C}"/>
              </a:ext>
            </a:extLst>
          </p:cNvPr>
          <p:cNvGraphicFramePr>
            <a:graphicFrameLocks noGrp="1"/>
          </p:cNvGraphicFramePr>
          <p:nvPr/>
        </p:nvGraphicFramePr>
        <p:xfrm>
          <a:off x="2164466" y="881712"/>
          <a:ext cx="858841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889">
                  <a:extLst>
                    <a:ext uri="{9D8B030D-6E8A-4147-A177-3AD203B41FA5}">
                      <a16:colId xmlns:a16="http://schemas.microsoft.com/office/drawing/2014/main" val="31537840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471449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017624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958729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58146410"/>
                    </a:ext>
                  </a:extLst>
                </a:gridCol>
                <a:gridCol w="1530858">
                  <a:extLst>
                    <a:ext uri="{9D8B030D-6E8A-4147-A177-3AD203B41FA5}">
                      <a16:colId xmlns:a16="http://schemas.microsoft.com/office/drawing/2014/main" val="270074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000000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rs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rd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shamt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func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049887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5679F894-CF59-1289-2C49-8AD618759A42}"/>
              </a:ext>
            </a:extLst>
          </p:cNvPr>
          <p:cNvSpPr txBox="1"/>
          <p:nvPr/>
        </p:nvSpPr>
        <p:spPr>
          <a:xfrm>
            <a:off x="1064872" y="88322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</a:t>
            </a:r>
            <a:r>
              <a:rPr lang="zh-CN" altLang="en-US"/>
              <a:t>型指令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58D0273-F84D-CF8C-8B43-5F953E18D476}"/>
              </a:ext>
            </a:extLst>
          </p:cNvPr>
          <p:cNvSpPr txBox="1"/>
          <p:nvPr/>
        </p:nvSpPr>
        <p:spPr>
          <a:xfrm>
            <a:off x="2830542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4EB83DC-4146-A690-E577-84ABB2CE98BF}"/>
              </a:ext>
            </a:extLst>
          </p:cNvPr>
          <p:cNvSpPr txBox="1"/>
          <p:nvPr/>
        </p:nvSpPr>
        <p:spPr>
          <a:xfrm>
            <a:off x="4331682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CB49F1F-9F9B-3A69-BBAE-DA5E82536069}"/>
              </a:ext>
            </a:extLst>
          </p:cNvPr>
          <p:cNvSpPr txBox="1"/>
          <p:nvPr/>
        </p:nvSpPr>
        <p:spPr>
          <a:xfrm>
            <a:off x="5679575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54C89D9-E564-7832-BF3B-119F6E4A41FF}"/>
              </a:ext>
            </a:extLst>
          </p:cNvPr>
          <p:cNvSpPr txBox="1"/>
          <p:nvPr/>
        </p:nvSpPr>
        <p:spPr>
          <a:xfrm>
            <a:off x="7027468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952CE47-A26E-7B6D-5B88-D7CCE2667354}"/>
              </a:ext>
            </a:extLst>
          </p:cNvPr>
          <p:cNvSpPr txBox="1"/>
          <p:nvPr/>
        </p:nvSpPr>
        <p:spPr>
          <a:xfrm>
            <a:off x="8375361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B3C0A99-3751-D7F8-30D5-89702B3EC1F5}"/>
              </a:ext>
            </a:extLst>
          </p:cNvPr>
          <p:cNvSpPr txBox="1"/>
          <p:nvPr/>
        </p:nvSpPr>
        <p:spPr>
          <a:xfrm>
            <a:off x="9846021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8E9724D-A34B-99FD-C1E4-188CE69C80AE}"/>
              </a:ext>
            </a:extLst>
          </p:cNvPr>
          <p:cNvSpPr/>
          <p:nvPr/>
        </p:nvSpPr>
        <p:spPr>
          <a:xfrm>
            <a:off x="2164466" y="2133600"/>
            <a:ext cx="2021840" cy="362712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AB27A59-77A0-C7D4-D876-2F79E3E1FCF9}"/>
              </a:ext>
            </a:extLst>
          </p:cNvPr>
          <p:cNvGraphicFramePr>
            <a:graphicFrameLocks noGrp="1"/>
          </p:cNvGraphicFramePr>
          <p:nvPr/>
        </p:nvGraphicFramePr>
        <p:xfrm>
          <a:off x="2631827" y="2282825"/>
          <a:ext cx="62992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4191154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973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2599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59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788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503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705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87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2776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4599174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E8870FD6-0332-BBF0-A6D4-B8A2CF66C588}"/>
              </a:ext>
            </a:extLst>
          </p:cNvPr>
          <p:cNvGraphicFramePr>
            <a:graphicFrameLocks noGrp="1"/>
          </p:cNvGraphicFramePr>
          <p:nvPr/>
        </p:nvGraphicFramePr>
        <p:xfrm>
          <a:off x="3261746" y="2282825"/>
          <a:ext cx="1310639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0639">
                  <a:extLst>
                    <a:ext uri="{9D8B030D-6E8A-4147-A177-3AD203B41FA5}">
                      <a16:colId xmlns:a16="http://schemas.microsoft.com/office/drawing/2014/main" val="4191154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973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2599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59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788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503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705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&lt;&lt;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87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&gt;&gt;&gt;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2776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&gt;&gt;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4599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85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xit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 animBg="1"/>
      <p:bldP spid="15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D2C2E04-27EB-E9BD-EDBB-49E6EC7B9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773273"/>
              </p:ext>
            </p:extLst>
          </p:nvPr>
        </p:nvGraphicFramePr>
        <p:xfrm>
          <a:off x="374648" y="1898700"/>
          <a:ext cx="11442705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384961951"/>
                    </a:ext>
                  </a:extLst>
                </a:gridCol>
                <a:gridCol w="930593">
                  <a:extLst>
                    <a:ext uri="{9D8B030D-6E8A-4147-A177-3AD203B41FA5}">
                      <a16:colId xmlns:a16="http://schemas.microsoft.com/office/drawing/2014/main" val="1614833659"/>
                    </a:ext>
                  </a:extLst>
                </a:gridCol>
                <a:gridCol w="2302193">
                  <a:extLst>
                    <a:ext uri="{9D8B030D-6E8A-4147-A177-3AD203B41FA5}">
                      <a16:colId xmlns:a16="http://schemas.microsoft.com/office/drawing/2014/main" val="984257387"/>
                    </a:ext>
                  </a:extLst>
                </a:gridCol>
                <a:gridCol w="2178368">
                  <a:extLst>
                    <a:ext uri="{9D8B030D-6E8A-4147-A177-3AD203B41FA5}">
                      <a16:colId xmlns:a16="http://schemas.microsoft.com/office/drawing/2014/main" val="1449263774"/>
                    </a:ext>
                  </a:extLst>
                </a:gridCol>
                <a:gridCol w="968693">
                  <a:extLst>
                    <a:ext uri="{9D8B030D-6E8A-4147-A177-3AD203B41FA5}">
                      <a16:colId xmlns:a16="http://schemas.microsoft.com/office/drawing/2014/main" val="3849631378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413306566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601885579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326354643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3288033299"/>
                    </a:ext>
                  </a:extLst>
                </a:gridCol>
                <a:gridCol w="968693">
                  <a:extLst>
                    <a:ext uri="{9D8B030D-6E8A-4147-A177-3AD203B41FA5}">
                      <a16:colId xmlns:a16="http://schemas.microsoft.com/office/drawing/2014/main" val="4188027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助记符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含义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op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rs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rd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shamt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func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862455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</a:t>
                      </a:r>
                      <a:r>
                        <a:rPr lang="zh-CN" altLang="en-US"/>
                        <a:t>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add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有符号加法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rd ← rs + rt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000000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rs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rd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XXXXX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en-US" altLang="zh-CN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0001</a:t>
                      </a:r>
                      <a:endParaRPr lang="zh-CN" alt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4279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sub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有符号减法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- rt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en-US" altLang="zh-CN" sz="1800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zh-CN" altLang="en-US" sz="18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4055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and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按位与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&amp; rt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en-US" altLang="zh-CN" sz="1800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0011</a:t>
                      </a:r>
                      <a:endParaRPr lang="zh-CN" altLang="en-US" sz="18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4109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or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按位或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| rt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en-US" altLang="zh-CN" sz="1800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0100</a:t>
                      </a:r>
                      <a:endParaRPr lang="zh-CN" altLang="en-US" sz="18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2659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xor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按位异或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^ rt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en-US" altLang="zh-CN" sz="1800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0101</a:t>
                      </a:r>
                      <a:endParaRPr lang="zh-CN" altLang="en-US" sz="18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8430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slt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小于时置位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(rs &lt; rt) ? 1 : 0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en-US" altLang="zh-CN" sz="1800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zh-CN" altLang="en-US" sz="18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9580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sll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逻辑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算术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左移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rt &lt;&lt; shamt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XXXXX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shamt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en-US" altLang="zh-CN" sz="1800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0110</a:t>
                      </a:r>
                      <a:endParaRPr lang="zh-CN" altLang="en-US" sz="18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4929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srl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逻辑右移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rt &gt;&gt;&gt; shamt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XXXXX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en-US" altLang="zh-CN" sz="1800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0111</a:t>
                      </a:r>
                      <a:endParaRPr lang="zh-CN" altLang="en-US" sz="18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0011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sra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算术右移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rt &gt;&gt; shamt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XXXXX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en-US" altLang="zh-CN" sz="1800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3701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jr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无条件跳转至寄存器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PC </a:t>
                      </a:r>
                      <a:r>
                        <a:rPr lang="zh-CN" altLang="en-US"/>
                        <a:t>← </a:t>
                      </a:r>
                      <a:r>
                        <a:rPr lang="en-US" altLang="zh-CN"/>
                        <a:t>rs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rs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XXXXX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XXXXX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XXXXX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254191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AAD2E8B6-4792-A8BC-835E-4E029AF0858C}"/>
              </a:ext>
            </a:extLst>
          </p:cNvPr>
          <p:cNvGraphicFramePr>
            <a:graphicFrameLocks noGrp="1"/>
          </p:cNvGraphicFramePr>
          <p:nvPr/>
        </p:nvGraphicFramePr>
        <p:xfrm>
          <a:off x="2164466" y="881712"/>
          <a:ext cx="858841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889">
                  <a:extLst>
                    <a:ext uri="{9D8B030D-6E8A-4147-A177-3AD203B41FA5}">
                      <a16:colId xmlns:a16="http://schemas.microsoft.com/office/drawing/2014/main" val="31537840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471449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017624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958729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58146410"/>
                    </a:ext>
                  </a:extLst>
                </a:gridCol>
                <a:gridCol w="1530858">
                  <a:extLst>
                    <a:ext uri="{9D8B030D-6E8A-4147-A177-3AD203B41FA5}">
                      <a16:colId xmlns:a16="http://schemas.microsoft.com/office/drawing/2014/main" val="270074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000000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rs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rd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shamt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func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049887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5679F894-CF59-1289-2C49-8AD618759A42}"/>
              </a:ext>
            </a:extLst>
          </p:cNvPr>
          <p:cNvSpPr txBox="1"/>
          <p:nvPr/>
        </p:nvSpPr>
        <p:spPr>
          <a:xfrm>
            <a:off x="1064872" y="88322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</a:t>
            </a:r>
            <a:r>
              <a:rPr lang="zh-CN" altLang="en-US"/>
              <a:t>型指令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58D0273-F84D-CF8C-8B43-5F953E18D476}"/>
              </a:ext>
            </a:extLst>
          </p:cNvPr>
          <p:cNvSpPr txBox="1"/>
          <p:nvPr/>
        </p:nvSpPr>
        <p:spPr>
          <a:xfrm>
            <a:off x="2830542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4EB83DC-4146-A690-E577-84ABB2CE98BF}"/>
              </a:ext>
            </a:extLst>
          </p:cNvPr>
          <p:cNvSpPr txBox="1"/>
          <p:nvPr/>
        </p:nvSpPr>
        <p:spPr>
          <a:xfrm>
            <a:off x="4331682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CB49F1F-9F9B-3A69-BBAE-DA5E82536069}"/>
              </a:ext>
            </a:extLst>
          </p:cNvPr>
          <p:cNvSpPr txBox="1"/>
          <p:nvPr/>
        </p:nvSpPr>
        <p:spPr>
          <a:xfrm>
            <a:off x="5679575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54C89D9-E564-7832-BF3B-119F6E4A41FF}"/>
              </a:ext>
            </a:extLst>
          </p:cNvPr>
          <p:cNvSpPr txBox="1"/>
          <p:nvPr/>
        </p:nvSpPr>
        <p:spPr>
          <a:xfrm>
            <a:off x="7027468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952CE47-A26E-7B6D-5B88-D7CCE2667354}"/>
              </a:ext>
            </a:extLst>
          </p:cNvPr>
          <p:cNvSpPr txBox="1"/>
          <p:nvPr/>
        </p:nvSpPr>
        <p:spPr>
          <a:xfrm>
            <a:off x="8375361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B3C0A99-3751-D7F8-30D5-89702B3EC1F5}"/>
              </a:ext>
            </a:extLst>
          </p:cNvPr>
          <p:cNvSpPr txBox="1"/>
          <p:nvPr/>
        </p:nvSpPr>
        <p:spPr>
          <a:xfrm>
            <a:off x="9846021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9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D2C2E04-27EB-E9BD-EDBB-49E6EC7B9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318392"/>
              </p:ext>
            </p:extLst>
          </p:nvPr>
        </p:nvGraphicFramePr>
        <p:xfrm>
          <a:off x="374648" y="1898700"/>
          <a:ext cx="11442705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384961951"/>
                    </a:ext>
                  </a:extLst>
                </a:gridCol>
                <a:gridCol w="930593">
                  <a:extLst>
                    <a:ext uri="{9D8B030D-6E8A-4147-A177-3AD203B41FA5}">
                      <a16:colId xmlns:a16="http://schemas.microsoft.com/office/drawing/2014/main" val="1614833659"/>
                    </a:ext>
                  </a:extLst>
                </a:gridCol>
                <a:gridCol w="2302193">
                  <a:extLst>
                    <a:ext uri="{9D8B030D-6E8A-4147-A177-3AD203B41FA5}">
                      <a16:colId xmlns:a16="http://schemas.microsoft.com/office/drawing/2014/main" val="984257387"/>
                    </a:ext>
                  </a:extLst>
                </a:gridCol>
                <a:gridCol w="2178368">
                  <a:extLst>
                    <a:ext uri="{9D8B030D-6E8A-4147-A177-3AD203B41FA5}">
                      <a16:colId xmlns:a16="http://schemas.microsoft.com/office/drawing/2014/main" val="1449263774"/>
                    </a:ext>
                  </a:extLst>
                </a:gridCol>
                <a:gridCol w="968693">
                  <a:extLst>
                    <a:ext uri="{9D8B030D-6E8A-4147-A177-3AD203B41FA5}">
                      <a16:colId xmlns:a16="http://schemas.microsoft.com/office/drawing/2014/main" val="3849631378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413306566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601885579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326354643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3288033299"/>
                    </a:ext>
                  </a:extLst>
                </a:gridCol>
                <a:gridCol w="968693">
                  <a:extLst>
                    <a:ext uri="{9D8B030D-6E8A-4147-A177-3AD203B41FA5}">
                      <a16:colId xmlns:a16="http://schemas.microsoft.com/office/drawing/2014/main" val="4188027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助记符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含义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op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rs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rd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shamt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func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862455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</a:t>
                      </a:r>
                      <a:r>
                        <a:rPr lang="zh-CN" altLang="en-US"/>
                        <a:t>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add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有符号加法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rd ← rs + rt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000000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rs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rd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XXXXX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000001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4279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sub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有符号减法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- rt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000010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4055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and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按位与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&amp; rt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000011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4109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or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按位或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| rt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000100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2659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xor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按位异或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^ rt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000101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8430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slt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小于时置位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(rs &lt; rt) ? 1 : 0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001001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9580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sll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逻辑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算术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左移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rt &lt;&lt; shamt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XXXXX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shamt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000110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4929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srl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逻辑右移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rt &gt;&gt;&gt; shamt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XXXXX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000111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0011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sra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算术右移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rt &gt;&gt; shamt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XXXXX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001000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3701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jr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无条件跳转至寄存器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PC </a:t>
                      </a:r>
                      <a:r>
                        <a:rPr lang="zh-CN" altLang="en-US"/>
                        <a:t>← </a:t>
                      </a:r>
                      <a:r>
                        <a:rPr lang="en-US" altLang="zh-CN"/>
                        <a:t>rs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rs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XXXXX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XXXXX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XXXXX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01</a:t>
                      </a:r>
                      <a:r>
                        <a:rPr lang="en-US" altLang="zh-CN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0000</a:t>
                      </a:r>
                      <a:endParaRPr lang="zh-CN" alt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254191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AAD2E8B6-4792-A8BC-835E-4E029AF0858C}"/>
              </a:ext>
            </a:extLst>
          </p:cNvPr>
          <p:cNvGraphicFramePr>
            <a:graphicFrameLocks noGrp="1"/>
          </p:cNvGraphicFramePr>
          <p:nvPr/>
        </p:nvGraphicFramePr>
        <p:xfrm>
          <a:off x="2164466" y="881712"/>
          <a:ext cx="858841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889">
                  <a:extLst>
                    <a:ext uri="{9D8B030D-6E8A-4147-A177-3AD203B41FA5}">
                      <a16:colId xmlns:a16="http://schemas.microsoft.com/office/drawing/2014/main" val="31537840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471449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017624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958729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58146410"/>
                    </a:ext>
                  </a:extLst>
                </a:gridCol>
                <a:gridCol w="1530858">
                  <a:extLst>
                    <a:ext uri="{9D8B030D-6E8A-4147-A177-3AD203B41FA5}">
                      <a16:colId xmlns:a16="http://schemas.microsoft.com/office/drawing/2014/main" val="270074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000000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rs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rd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shamt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func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049887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5679F894-CF59-1289-2C49-8AD618759A42}"/>
              </a:ext>
            </a:extLst>
          </p:cNvPr>
          <p:cNvSpPr txBox="1"/>
          <p:nvPr/>
        </p:nvSpPr>
        <p:spPr>
          <a:xfrm>
            <a:off x="1064872" y="88322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</a:t>
            </a:r>
            <a:r>
              <a:rPr lang="zh-CN" altLang="en-US"/>
              <a:t>型指令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58D0273-F84D-CF8C-8B43-5F953E18D476}"/>
              </a:ext>
            </a:extLst>
          </p:cNvPr>
          <p:cNvSpPr txBox="1"/>
          <p:nvPr/>
        </p:nvSpPr>
        <p:spPr>
          <a:xfrm>
            <a:off x="2830542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4EB83DC-4146-A690-E577-84ABB2CE98BF}"/>
              </a:ext>
            </a:extLst>
          </p:cNvPr>
          <p:cNvSpPr txBox="1"/>
          <p:nvPr/>
        </p:nvSpPr>
        <p:spPr>
          <a:xfrm>
            <a:off x="4331682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CB49F1F-9F9B-3A69-BBAE-DA5E82536069}"/>
              </a:ext>
            </a:extLst>
          </p:cNvPr>
          <p:cNvSpPr txBox="1"/>
          <p:nvPr/>
        </p:nvSpPr>
        <p:spPr>
          <a:xfrm>
            <a:off x="5679575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54C89D9-E564-7832-BF3B-119F6E4A41FF}"/>
              </a:ext>
            </a:extLst>
          </p:cNvPr>
          <p:cNvSpPr txBox="1"/>
          <p:nvPr/>
        </p:nvSpPr>
        <p:spPr>
          <a:xfrm>
            <a:off x="7027468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952CE47-A26E-7B6D-5B88-D7CCE2667354}"/>
              </a:ext>
            </a:extLst>
          </p:cNvPr>
          <p:cNvSpPr txBox="1"/>
          <p:nvPr/>
        </p:nvSpPr>
        <p:spPr>
          <a:xfrm>
            <a:off x="8375361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B3C0A99-3751-D7F8-30D5-89702B3EC1F5}"/>
              </a:ext>
            </a:extLst>
          </p:cNvPr>
          <p:cNvSpPr txBox="1"/>
          <p:nvPr/>
        </p:nvSpPr>
        <p:spPr>
          <a:xfrm>
            <a:off x="9846021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77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6DD7DF6-2548-0C73-DA5A-2C5A7CCB3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667940"/>
              </p:ext>
            </p:extLst>
          </p:nvPr>
        </p:nvGraphicFramePr>
        <p:xfrm>
          <a:off x="1153318" y="1977359"/>
          <a:ext cx="9885365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384961951"/>
                    </a:ext>
                  </a:extLst>
                </a:gridCol>
                <a:gridCol w="930593">
                  <a:extLst>
                    <a:ext uri="{9D8B030D-6E8A-4147-A177-3AD203B41FA5}">
                      <a16:colId xmlns:a16="http://schemas.microsoft.com/office/drawing/2014/main" val="1614833659"/>
                    </a:ext>
                  </a:extLst>
                </a:gridCol>
                <a:gridCol w="2543493">
                  <a:extLst>
                    <a:ext uri="{9D8B030D-6E8A-4147-A177-3AD203B41FA5}">
                      <a16:colId xmlns:a16="http://schemas.microsoft.com/office/drawing/2014/main" val="984257387"/>
                    </a:ext>
                  </a:extLst>
                </a:gridCol>
                <a:gridCol w="4740593">
                  <a:extLst>
                    <a:ext uri="{9D8B030D-6E8A-4147-A177-3AD203B41FA5}">
                      <a16:colId xmlns:a16="http://schemas.microsoft.com/office/drawing/2014/main" val="1449263774"/>
                    </a:ext>
                  </a:extLst>
                </a:gridCol>
                <a:gridCol w="968693">
                  <a:extLst>
                    <a:ext uri="{9D8B030D-6E8A-4147-A177-3AD203B41FA5}">
                      <a16:colId xmlns:a16="http://schemas.microsoft.com/office/drawing/2014/main" val="3290666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助记符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含义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op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862455"/>
                  </a:ext>
                </a:extLst>
              </a:tr>
              <a:tr h="370840">
                <a:tc rowSpan="9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</a:t>
                      </a:r>
                      <a:r>
                        <a:rPr lang="zh-CN" altLang="en-US"/>
                        <a:t>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addi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有符号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立即数</a:t>
                      </a:r>
                      <a:r>
                        <a:rPr lang="zh-CN" altLang="en-US"/>
                        <a:t>加法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+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4279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subi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有符号立即数减法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-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4055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andi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立即数按位与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&amp;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4109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ori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立即数按位或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|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2659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xori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立即数按位异或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^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8430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slti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小于立即数时置位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(rs &lt; (sign-extend) imm) ? 1 : 0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9580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lw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读内存单元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mem[rs + (sign-extend) imm]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4929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sw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写内存单元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mem[rs + (sign-extend) imm]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 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0011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beq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相等时跳转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(rs == rt) PC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 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 + 4 +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254191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7303EA49-0B93-81B5-8955-24B65538A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076534"/>
              </p:ext>
            </p:extLst>
          </p:nvPr>
        </p:nvGraphicFramePr>
        <p:xfrm>
          <a:off x="2164466" y="881712"/>
          <a:ext cx="858841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889">
                  <a:extLst>
                    <a:ext uri="{9D8B030D-6E8A-4147-A177-3AD203B41FA5}">
                      <a16:colId xmlns:a16="http://schemas.microsoft.com/office/drawing/2014/main" val="31537840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471449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01762485"/>
                    </a:ext>
                  </a:extLst>
                </a:gridCol>
                <a:gridCol w="4240192">
                  <a:extLst>
                    <a:ext uri="{9D8B030D-6E8A-4147-A177-3AD203B41FA5}">
                      <a16:colId xmlns:a16="http://schemas.microsoft.com/office/drawing/2014/main" val="1295872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op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rs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imm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049887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202D3592-FCE0-E711-E4DE-C085997CC73D}"/>
              </a:ext>
            </a:extLst>
          </p:cNvPr>
          <p:cNvSpPr txBox="1"/>
          <p:nvPr/>
        </p:nvSpPr>
        <p:spPr>
          <a:xfrm>
            <a:off x="1064872" y="88322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</a:t>
            </a:r>
            <a:r>
              <a:rPr lang="zh-CN" altLang="en-US"/>
              <a:t>型指令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B1FB809-2F9D-950D-B293-75015379C468}"/>
              </a:ext>
            </a:extLst>
          </p:cNvPr>
          <p:cNvSpPr txBox="1"/>
          <p:nvPr/>
        </p:nvSpPr>
        <p:spPr>
          <a:xfrm>
            <a:off x="2830542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CD7765C-76A5-559B-6B31-55D464ECD24E}"/>
              </a:ext>
            </a:extLst>
          </p:cNvPr>
          <p:cNvSpPr txBox="1"/>
          <p:nvPr/>
        </p:nvSpPr>
        <p:spPr>
          <a:xfrm>
            <a:off x="4331682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160837C-0839-B6B5-E182-76DC14F6418C}"/>
              </a:ext>
            </a:extLst>
          </p:cNvPr>
          <p:cNvSpPr txBox="1"/>
          <p:nvPr/>
        </p:nvSpPr>
        <p:spPr>
          <a:xfrm>
            <a:off x="5679575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76C6199-B4B7-128C-76B3-4BDA62A5E14A}"/>
              </a:ext>
            </a:extLst>
          </p:cNvPr>
          <p:cNvSpPr txBox="1"/>
          <p:nvPr/>
        </p:nvSpPr>
        <p:spPr>
          <a:xfrm>
            <a:off x="8375361" y="12055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2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6DD7DF6-2548-0C73-DA5A-2C5A7CCB3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388477"/>
              </p:ext>
            </p:extLst>
          </p:nvPr>
        </p:nvGraphicFramePr>
        <p:xfrm>
          <a:off x="1153318" y="1977359"/>
          <a:ext cx="9885365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384961951"/>
                    </a:ext>
                  </a:extLst>
                </a:gridCol>
                <a:gridCol w="930593">
                  <a:extLst>
                    <a:ext uri="{9D8B030D-6E8A-4147-A177-3AD203B41FA5}">
                      <a16:colId xmlns:a16="http://schemas.microsoft.com/office/drawing/2014/main" val="1614833659"/>
                    </a:ext>
                  </a:extLst>
                </a:gridCol>
                <a:gridCol w="2543493">
                  <a:extLst>
                    <a:ext uri="{9D8B030D-6E8A-4147-A177-3AD203B41FA5}">
                      <a16:colId xmlns:a16="http://schemas.microsoft.com/office/drawing/2014/main" val="984257387"/>
                    </a:ext>
                  </a:extLst>
                </a:gridCol>
                <a:gridCol w="4740593">
                  <a:extLst>
                    <a:ext uri="{9D8B030D-6E8A-4147-A177-3AD203B41FA5}">
                      <a16:colId xmlns:a16="http://schemas.microsoft.com/office/drawing/2014/main" val="1449263774"/>
                    </a:ext>
                  </a:extLst>
                </a:gridCol>
                <a:gridCol w="968693">
                  <a:extLst>
                    <a:ext uri="{9D8B030D-6E8A-4147-A177-3AD203B41FA5}">
                      <a16:colId xmlns:a16="http://schemas.microsoft.com/office/drawing/2014/main" val="3290666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助记符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含义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op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862455"/>
                  </a:ext>
                </a:extLst>
              </a:tr>
              <a:tr h="370840">
                <a:tc rowSpan="9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</a:t>
                      </a:r>
                      <a:r>
                        <a:rPr lang="zh-CN" altLang="en-US"/>
                        <a:t>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addi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有符号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立即数</a:t>
                      </a:r>
                      <a:r>
                        <a:rPr lang="zh-CN" altLang="en-US"/>
                        <a:t>加法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+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en-US" altLang="zh-CN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0001</a:t>
                      </a:r>
                      <a:endParaRPr lang="zh-CN" alt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4279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subi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有符号立即数减法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-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en-US" altLang="zh-CN" sz="1800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zh-CN" altLang="en-US" sz="18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4055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andi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立即数按位与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&amp;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en-US" altLang="zh-CN" sz="1800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0011</a:t>
                      </a:r>
                      <a:endParaRPr lang="zh-CN" altLang="en-US" sz="18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4109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ori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立即数按位或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|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en-US" altLang="zh-CN" sz="1800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0100</a:t>
                      </a:r>
                      <a:endParaRPr lang="zh-CN" altLang="en-US" sz="18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2659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xori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立即数按位异或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^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en-US" altLang="zh-CN" sz="1800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0101</a:t>
                      </a:r>
                      <a:endParaRPr lang="zh-CN" altLang="en-US" sz="18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8430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slti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小于立即数时置位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(rs &lt; (sign-extend) imm) ? 1 : 0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en-US" altLang="zh-CN" sz="1800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zh-CN" altLang="en-US" sz="18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9580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lw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读内存单元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mem[rs + (sign-extend) imm]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4929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sw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写内存单元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mem[rs + (sign-extend) imm]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 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0011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beq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相等时跳转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(rs == rt) PC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 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 + 4 +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254191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7303EA49-0B93-81B5-8955-24B65538A41C}"/>
              </a:ext>
            </a:extLst>
          </p:cNvPr>
          <p:cNvGraphicFramePr>
            <a:graphicFrameLocks noGrp="1"/>
          </p:cNvGraphicFramePr>
          <p:nvPr/>
        </p:nvGraphicFramePr>
        <p:xfrm>
          <a:off x="2164466" y="881712"/>
          <a:ext cx="858841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889">
                  <a:extLst>
                    <a:ext uri="{9D8B030D-6E8A-4147-A177-3AD203B41FA5}">
                      <a16:colId xmlns:a16="http://schemas.microsoft.com/office/drawing/2014/main" val="31537840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471449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01762485"/>
                    </a:ext>
                  </a:extLst>
                </a:gridCol>
                <a:gridCol w="4240192">
                  <a:extLst>
                    <a:ext uri="{9D8B030D-6E8A-4147-A177-3AD203B41FA5}">
                      <a16:colId xmlns:a16="http://schemas.microsoft.com/office/drawing/2014/main" val="1295872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op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rs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imm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049887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202D3592-FCE0-E711-E4DE-C085997CC73D}"/>
              </a:ext>
            </a:extLst>
          </p:cNvPr>
          <p:cNvSpPr txBox="1"/>
          <p:nvPr/>
        </p:nvSpPr>
        <p:spPr>
          <a:xfrm>
            <a:off x="1064872" y="88322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</a:t>
            </a:r>
            <a:r>
              <a:rPr lang="zh-CN" altLang="en-US"/>
              <a:t>型指令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B1FB809-2F9D-950D-B293-75015379C468}"/>
              </a:ext>
            </a:extLst>
          </p:cNvPr>
          <p:cNvSpPr txBox="1"/>
          <p:nvPr/>
        </p:nvSpPr>
        <p:spPr>
          <a:xfrm>
            <a:off x="2830542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CD7765C-76A5-559B-6B31-55D464ECD24E}"/>
              </a:ext>
            </a:extLst>
          </p:cNvPr>
          <p:cNvSpPr txBox="1"/>
          <p:nvPr/>
        </p:nvSpPr>
        <p:spPr>
          <a:xfrm>
            <a:off x="4331682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160837C-0839-B6B5-E182-76DC14F6418C}"/>
              </a:ext>
            </a:extLst>
          </p:cNvPr>
          <p:cNvSpPr txBox="1"/>
          <p:nvPr/>
        </p:nvSpPr>
        <p:spPr>
          <a:xfrm>
            <a:off x="5679575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76C6199-B4B7-128C-76B3-4BDA62A5E14A}"/>
              </a:ext>
            </a:extLst>
          </p:cNvPr>
          <p:cNvSpPr txBox="1"/>
          <p:nvPr/>
        </p:nvSpPr>
        <p:spPr>
          <a:xfrm>
            <a:off x="8375361" y="12055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02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!!表格 1">
            <a:extLst>
              <a:ext uri="{FF2B5EF4-FFF2-40B4-BE49-F238E27FC236}">
                <a16:creationId xmlns:a16="http://schemas.microsoft.com/office/drawing/2014/main" id="{76DD7DF6-2548-0C73-DA5A-2C5A7CCB3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392443"/>
              </p:ext>
            </p:extLst>
          </p:nvPr>
        </p:nvGraphicFramePr>
        <p:xfrm>
          <a:off x="1052053" y="1574800"/>
          <a:ext cx="2601279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384961951"/>
                    </a:ext>
                  </a:extLst>
                </a:gridCol>
                <a:gridCol w="930593">
                  <a:extLst>
                    <a:ext uri="{9D8B030D-6E8A-4147-A177-3AD203B41FA5}">
                      <a16:colId xmlns:a16="http://schemas.microsoft.com/office/drawing/2014/main" val="1614833659"/>
                    </a:ext>
                  </a:extLst>
                </a:gridCol>
                <a:gridCol w="968693">
                  <a:extLst>
                    <a:ext uri="{9D8B030D-6E8A-4147-A177-3AD203B41FA5}">
                      <a16:colId xmlns:a16="http://schemas.microsoft.com/office/drawing/2014/main" val="3290666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助记符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op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862455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</a:t>
                      </a:r>
                      <a:r>
                        <a:rPr lang="zh-CN" altLang="en-US"/>
                        <a:t>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addi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en-US" altLang="zh-CN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0001</a:t>
                      </a:r>
                      <a:endParaRPr lang="zh-CN" alt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4279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subi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en-US" altLang="zh-CN" sz="1800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zh-CN" altLang="en-US" sz="18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4055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andi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en-US" altLang="zh-CN" sz="1800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0011</a:t>
                      </a:r>
                      <a:endParaRPr lang="zh-CN" altLang="en-US" sz="18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4109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ori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en-US" altLang="zh-CN" sz="1800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0100</a:t>
                      </a:r>
                      <a:endParaRPr lang="zh-CN" altLang="en-US" sz="18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2659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xori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en-US" altLang="zh-CN" sz="1800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0101</a:t>
                      </a:r>
                      <a:endParaRPr lang="zh-CN" altLang="en-US" sz="18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8430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slti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en-US" altLang="zh-CN" sz="1800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zh-CN" altLang="en-US" sz="18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958036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3280AD1D-F07E-DCA9-9E1C-A7F720401BCD}"/>
              </a:ext>
            </a:extLst>
          </p:cNvPr>
          <p:cNvSpPr txBox="1"/>
          <p:nvPr/>
        </p:nvSpPr>
        <p:spPr>
          <a:xfrm>
            <a:off x="5416744" y="124869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5649B5-821D-0890-BAC0-ECCDA0C02092}"/>
              </a:ext>
            </a:extLst>
          </p:cNvPr>
          <p:cNvSpPr txBox="1"/>
          <p:nvPr/>
        </p:nvSpPr>
        <p:spPr>
          <a:xfrm>
            <a:off x="5429134" y="19566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-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CA975D-1680-711A-BC0D-5D2DEB7AB761}"/>
              </a:ext>
            </a:extLst>
          </p:cNvPr>
          <p:cNvSpPr txBox="1"/>
          <p:nvPr/>
        </p:nvSpPr>
        <p:spPr>
          <a:xfrm>
            <a:off x="5416744" y="275057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&amp;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CD26A7-D32D-7210-7B2A-87B8302A8845}"/>
              </a:ext>
            </a:extLst>
          </p:cNvPr>
          <p:cNvSpPr txBox="1"/>
          <p:nvPr/>
        </p:nvSpPr>
        <p:spPr>
          <a:xfrm>
            <a:off x="5467238" y="345849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|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2115CD-0B6C-9D0D-15F7-1FD0BC3179AC}"/>
              </a:ext>
            </a:extLst>
          </p:cNvPr>
          <p:cNvSpPr txBox="1"/>
          <p:nvPr/>
        </p:nvSpPr>
        <p:spPr>
          <a:xfrm>
            <a:off x="5416744" y="425245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^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60B44F1-2384-00AC-F337-F89CB702F56E}"/>
              </a:ext>
            </a:extLst>
          </p:cNvPr>
          <p:cNvSpPr txBox="1"/>
          <p:nvPr/>
        </p:nvSpPr>
        <p:spPr>
          <a:xfrm>
            <a:off x="4931871" y="1248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0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F046886-673E-8471-A1FD-AB9421D71B9B}"/>
              </a:ext>
            </a:extLst>
          </p:cNvPr>
          <p:cNvSpPr txBox="1"/>
          <p:nvPr/>
        </p:nvSpPr>
        <p:spPr>
          <a:xfrm>
            <a:off x="4917969" y="20119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1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04CE20-8E56-A6EA-5FA1-0E7329BAC76B}"/>
              </a:ext>
            </a:extLst>
          </p:cNvPr>
          <p:cNvSpPr txBox="1"/>
          <p:nvPr/>
        </p:nvSpPr>
        <p:spPr>
          <a:xfrm>
            <a:off x="4917969" y="27315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2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D5AA13-5009-6AF6-B9D6-4A6AE3751B1F}"/>
              </a:ext>
            </a:extLst>
          </p:cNvPr>
          <p:cNvSpPr txBox="1"/>
          <p:nvPr/>
        </p:nvSpPr>
        <p:spPr>
          <a:xfrm>
            <a:off x="4917969" y="34511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3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FA48811-E3AD-F5A7-48E7-D4DA2889F2D3}"/>
              </a:ext>
            </a:extLst>
          </p:cNvPr>
          <p:cNvSpPr txBox="1"/>
          <p:nvPr/>
        </p:nvSpPr>
        <p:spPr>
          <a:xfrm>
            <a:off x="4914481" y="42174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4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CF54FE8-D2BA-CFB1-23C6-8ED8BA2810B7}"/>
              </a:ext>
            </a:extLst>
          </p:cNvPr>
          <p:cNvSpPr txBox="1"/>
          <p:nvPr/>
        </p:nvSpPr>
        <p:spPr>
          <a:xfrm rot="5400000">
            <a:off x="5084679" y="486174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A5389EFE-0156-FC15-2F01-5EB34F66E86B}"/>
              </a:ext>
            </a:extLst>
          </p:cNvPr>
          <p:cNvSpPr/>
          <p:nvPr/>
        </p:nvSpPr>
        <p:spPr>
          <a:xfrm>
            <a:off x="6096000" y="2750574"/>
            <a:ext cx="609600" cy="35029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9AF5C319-7C86-C178-1D19-6CAAD9D51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22928"/>
              </p:ext>
            </p:extLst>
          </p:nvPr>
        </p:nvGraphicFramePr>
        <p:xfrm>
          <a:off x="6930286" y="1574800"/>
          <a:ext cx="2601279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384961951"/>
                    </a:ext>
                  </a:extLst>
                </a:gridCol>
                <a:gridCol w="930593">
                  <a:extLst>
                    <a:ext uri="{9D8B030D-6E8A-4147-A177-3AD203B41FA5}">
                      <a16:colId xmlns:a16="http://schemas.microsoft.com/office/drawing/2014/main" val="1614833659"/>
                    </a:ext>
                  </a:extLst>
                </a:gridCol>
                <a:gridCol w="968693">
                  <a:extLst>
                    <a:ext uri="{9D8B030D-6E8A-4147-A177-3AD203B41FA5}">
                      <a16:colId xmlns:a16="http://schemas.microsoft.com/office/drawing/2014/main" val="3290666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助记符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op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862455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</a:t>
                      </a:r>
                      <a:r>
                        <a:rPr lang="zh-CN" altLang="en-US"/>
                        <a:t>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addi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en-US" altLang="zh-CN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0000</a:t>
                      </a:r>
                      <a:endParaRPr lang="zh-CN" alt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4279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subi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en-US" altLang="zh-CN" sz="1800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0001</a:t>
                      </a:r>
                      <a:endParaRPr lang="zh-CN" altLang="en-US" sz="18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4055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andi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en-US" altLang="zh-CN" sz="1800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zh-CN" altLang="en-US" sz="18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4109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ori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en-US" altLang="zh-CN" sz="1800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0011</a:t>
                      </a:r>
                      <a:endParaRPr lang="zh-CN" altLang="en-US" sz="18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2659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xori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en-US" altLang="zh-CN" sz="1800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0100</a:t>
                      </a:r>
                      <a:endParaRPr lang="zh-CN" altLang="en-US" sz="18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8430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slti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en-US" altLang="zh-CN" sz="1800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958036"/>
                  </a:ext>
                </a:extLst>
              </a:tr>
            </a:tbl>
          </a:graphicData>
        </a:graphic>
      </p:graphicFrame>
      <p:sp>
        <p:nvSpPr>
          <p:cNvPr id="20" name="椭圆 19">
            <a:extLst>
              <a:ext uri="{FF2B5EF4-FFF2-40B4-BE49-F238E27FC236}">
                <a16:creationId xmlns:a16="http://schemas.microsoft.com/office/drawing/2014/main" id="{249F7827-0050-B75C-95F5-92E1DE91A804}"/>
              </a:ext>
            </a:extLst>
          </p:cNvPr>
          <p:cNvSpPr/>
          <p:nvPr/>
        </p:nvSpPr>
        <p:spPr>
          <a:xfrm>
            <a:off x="8507829" y="1928973"/>
            <a:ext cx="1143193" cy="424623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59475967-56E5-987C-3E03-360019D6A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735368"/>
              </p:ext>
            </p:extLst>
          </p:nvPr>
        </p:nvGraphicFramePr>
        <p:xfrm>
          <a:off x="9850736" y="4703845"/>
          <a:ext cx="29935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889">
                  <a:extLst>
                    <a:ext uri="{9D8B030D-6E8A-4147-A177-3AD203B41FA5}">
                      <a16:colId xmlns:a16="http://schemas.microsoft.com/office/drawing/2014/main" val="31537840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47144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000000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rs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049887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EC83DA3F-6FA0-6873-CDAC-D601229B3504}"/>
              </a:ext>
            </a:extLst>
          </p:cNvPr>
          <p:cNvSpPr txBox="1"/>
          <p:nvPr/>
        </p:nvSpPr>
        <p:spPr>
          <a:xfrm>
            <a:off x="8751142" y="4705353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</a:t>
            </a:r>
            <a:r>
              <a:rPr lang="zh-CN" altLang="en-US"/>
              <a:t>型指令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2383885-46FD-DAEB-B3FC-235D9E9883D3}"/>
              </a:ext>
            </a:extLst>
          </p:cNvPr>
          <p:cNvSpPr txBox="1"/>
          <p:nvPr/>
        </p:nvSpPr>
        <p:spPr>
          <a:xfrm>
            <a:off x="10516812" y="50276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46FDC43-CC03-7BB8-649F-705843926D99}"/>
              </a:ext>
            </a:extLst>
          </p:cNvPr>
          <p:cNvSpPr txBox="1"/>
          <p:nvPr/>
        </p:nvSpPr>
        <p:spPr>
          <a:xfrm>
            <a:off x="12017952" y="50276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A479F40F-4C20-FE95-763D-5C5A7235406C}"/>
              </a:ext>
            </a:extLst>
          </p:cNvPr>
          <p:cNvCxnSpPr/>
          <p:nvPr/>
        </p:nvCxnSpPr>
        <p:spPr>
          <a:xfrm rot="16200000" flipH="1">
            <a:off x="9123146" y="2945320"/>
            <a:ext cx="2286000" cy="807826"/>
          </a:xfrm>
          <a:prstGeom prst="curvedConnector3">
            <a:avLst>
              <a:gd name="adj1" fmla="val -222"/>
            </a:avLst>
          </a:prstGeom>
          <a:ln w="3175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8B392F6-9AF9-164B-AD38-3A4518132231}"/>
              </a:ext>
            </a:extLst>
          </p:cNvPr>
          <p:cNvCxnSpPr/>
          <p:nvPr/>
        </p:nvCxnSpPr>
        <p:spPr>
          <a:xfrm>
            <a:off x="4267200" y="762000"/>
            <a:ext cx="0" cy="5140960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5" name="图形 34" descr="添加 纯色填充">
            <a:extLst>
              <a:ext uri="{FF2B5EF4-FFF2-40B4-BE49-F238E27FC236}">
                <a16:creationId xmlns:a16="http://schemas.microsoft.com/office/drawing/2014/main" id="{8AB232CD-4430-74B8-FFF9-3AA63166D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00000">
            <a:off x="10127198" y="2724050"/>
            <a:ext cx="914400" cy="91440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91D63259-1DDD-F1A0-F276-725C3A9C492D}"/>
              </a:ext>
            </a:extLst>
          </p:cNvPr>
          <p:cNvSpPr txBox="1"/>
          <p:nvPr/>
        </p:nvSpPr>
        <p:spPr>
          <a:xfrm>
            <a:off x="4649385" y="6671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AluOp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86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 animBg="1"/>
      <p:bldP spid="20" grpId="0" animBg="1"/>
      <p:bldP spid="22" grpId="0"/>
      <p:bldP spid="23" grpId="0"/>
      <p:bldP spid="24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6DD7DF6-2548-0C73-DA5A-2C5A7CCB3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181624"/>
              </p:ext>
            </p:extLst>
          </p:nvPr>
        </p:nvGraphicFramePr>
        <p:xfrm>
          <a:off x="1153318" y="1977359"/>
          <a:ext cx="9885365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384961951"/>
                    </a:ext>
                  </a:extLst>
                </a:gridCol>
                <a:gridCol w="930593">
                  <a:extLst>
                    <a:ext uri="{9D8B030D-6E8A-4147-A177-3AD203B41FA5}">
                      <a16:colId xmlns:a16="http://schemas.microsoft.com/office/drawing/2014/main" val="1614833659"/>
                    </a:ext>
                  </a:extLst>
                </a:gridCol>
                <a:gridCol w="2543493">
                  <a:extLst>
                    <a:ext uri="{9D8B030D-6E8A-4147-A177-3AD203B41FA5}">
                      <a16:colId xmlns:a16="http://schemas.microsoft.com/office/drawing/2014/main" val="984257387"/>
                    </a:ext>
                  </a:extLst>
                </a:gridCol>
                <a:gridCol w="4740593">
                  <a:extLst>
                    <a:ext uri="{9D8B030D-6E8A-4147-A177-3AD203B41FA5}">
                      <a16:colId xmlns:a16="http://schemas.microsoft.com/office/drawing/2014/main" val="1449263774"/>
                    </a:ext>
                  </a:extLst>
                </a:gridCol>
                <a:gridCol w="968693">
                  <a:extLst>
                    <a:ext uri="{9D8B030D-6E8A-4147-A177-3AD203B41FA5}">
                      <a16:colId xmlns:a16="http://schemas.microsoft.com/office/drawing/2014/main" val="3290666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助记符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含义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op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862455"/>
                  </a:ext>
                </a:extLst>
              </a:tr>
              <a:tr h="370840">
                <a:tc rowSpan="9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</a:t>
                      </a:r>
                      <a:r>
                        <a:rPr lang="zh-CN" altLang="en-US"/>
                        <a:t>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addi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有符号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立即数</a:t>
                      </a:r>
                      <a:r>
                        <a:rPr lang="zh-CN" altLang="en-US"/>
                        <a:t>加法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+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000001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4279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subi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有符号立即数减法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-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000010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4055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andi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立即数按位与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&amp;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000011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4109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ori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立即数按位或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|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000100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2659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xori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立即数按位异或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^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000101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8430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slti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小于立即数时置位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(rs &lt; (sign-extend) imm) ? 1 : 0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001001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9580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lw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读内存单元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mem[rs + (sign-extend) imm]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4929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sw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写内存单元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mem[rs + (sign-extend) imm]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 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0011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beq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相等时跳转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(rs == rt) PC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 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 + 4 +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254191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7303EA49-0B93-81B5-8955-24B65538A41C}"/>
              </a:ext>
            </a:extLst>
          </p:cNvPr>
          <p:cNvGraphicFramePr>
            <a:graphicFrameLocks noGrp="1"/>
          </p:cNvGraphicFramePr>
          <p:nvPr/>
        </p:nvGraphicFramePr>
        <p:xfrm>
          <a:off x="2164466" y="881712"/>
          <a:ext cx="858841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889">
                  <a:extLst>
                    <a:ext uri="{9D8B030D-6E8A-4147-A177-3AD203B41FA5}">
                      <a16:colId xmlns:a16="http://schemas.microsoft.com/office/drawing/2014/main" val="31537840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471449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01762485"/>
                    </a:ext>
                  </a:extLst>
                </a:gridCol>
                <a:gridCol w="4240192">
                  <a:extLst>
                    <a:ext uri="{9D8B030D-6E8A-4147-A177-3AD203B41FA5}">
                      <a16:colId xmlns:a16="http://schemas.microsoft.com/office/drawing/2014/main" val="1295872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op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rs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imm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049887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202D3592-FCE0-E711-E4DE-C085997CC73D}"/>
              </a:ext>
            </a:extLst>
          </p:cNvPr>
          <p:cNvSpPr txBox="1"/>
          <p:nvPr/>
        </p:nvSpPr>
        <p:spPr>
          <a:xfrm>
            <a:off x="1064872" y="88322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</a:t>
            </a:r>
            <a:r>
              <a:rPr lang="zh-CN" altLang="en-US"/>
              <a:t>型指令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B1FB809-2F9D-950D-B293-75015379C468}"/>
              </a:ext>
            </a:extLst>
          </p:cNvPr>
          <p:cNvSpPr txBox="1"/>
          <p:nvPr/>
        </p:nvSpPr>
        <p:spPr>
          <a:xfrm>
            <a:off x="2830542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CD7765C-76A5-559B-6B31-55D464ECD24E}"/>
              </a:ext>
            </a:extLst>
          </p:cNvPr>
          <p:cNvSpPr txBox="1"/>
          <p:nvPr/>
        </p:nvSpPr>
        <p:spPr>
          <a:xfrm>
            <a:off x="4331682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160837C-0839-B6B5-E182-76DC14F6418C}"/>
              </a:ext>
            </a:extLst>
          </p:cNvPr>
          <p:cNvSpPr txBox="1"/>
          <p:nvPr/>
        </p:nvSpPr>
        <p:spPr>
          <a:xfrm>
            <a:off x="5679575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76C6199-B4B7-128C-76B3-4BDA62A5E14A}"/>
              </a:ext>
            </a:extLst>
          </p:cNvPr>
          <p:cNvSpPr txBox="1"/>
          <p:nvPr/>
        </p:nvSpPr>
        <p:spPr>
          <a:xfrm>
            <a:off x="8375361" y="12055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53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1621</Words>
  <PresentationFormat>宽屏</PresentationFormat>
  <Paragraphs>651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terms:created xsi:type="dcterms:W3CDTF">2024-06-03T12:39:42Z</dcterms:created>
  <dcterms:modified xsi:type="dcterms:W3CDTF">2024-06-09T03:09:30Z</dcterms:modified>
</cp:coreProperties>
</file>