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6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A90"/>
    <a:srgbClr val="A6B49C"/>
    <a:srgbClr val="E6E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3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3F797746-5315-42E5-8715-B385B7B51A43}" type="datetime1">
              <a:rPr lang="zh-CN" altLang="en-US" smtClean="0"/>
              <a:pPr/>
              <a:t>2023/10/29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稿定设计</a:t>
            </a:r>
            <a:r>
              <a:rPr lang="en-US" altLang="zh-CN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——</a:t>
            </a:r>
            <a:r>
              <a:rPr lang="zh-CN" altLang="en-US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rPr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</a:defRPr>
            </a:lvl1pPr>
          </a:lstStyle>
          <a:p>
            <a:fld id="{4A2702D6-7180-491C-910B-B9B8CEB6939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8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2.0 35 Thin" panose="00020600040101010101" pitchFamily="18" charset="-122"/>
          <a:ea typeface="阿里巴巴普惠体 2.0 35 Thin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817FC449-39A3-DC9C-6766-168DBD44BB40}"/>
              </a:ext>
            </a:extLst>
          </p:cNvPr>
          <p:cNvSpPr/>
          <p:nvPr/>
        </p:nvSpPr>
        <p:spPr>
          <a:xfrm>
            <a:off x="0" y="0"/>
            <a:ext cx="12192000" cy="4029075"/>
          </a:xfrm>
          <a:prstGeom prst="rect">
            <a:avLst/>
          </a:prstGeom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6" name="爱设计-3">
            <a:extLst>
              <a:ext uri="{FF2B5EF4-FFF2-40B4-BE49-F238E27FC236}">
                <a16:creationId xmlns:a16="http://schemas.microsoft.com/office/drawing/2014/main" id="{7A6B7FF5-22B5-FD16-3087-65A9938C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918255"/>
            <a:ext cx="3148298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09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800" b="0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noFill/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字魂59号-创粗黑" panose="00000500000000000000" pitchFamily="2" charset="-122"/>
              </a:rPr>
              <a:t>03</a:t>
            </a:r>
          </a:p>
        </p:txBody>
      </p:sp>
      <p:cxnSp>
        <p:nvCxnSpPr>
          <p:cNvPr id="12" name="爱设计-4">
            <a:extLst>
              <a:ext uri="{FF2B5EF4-FFF2-40B4-BE49-F238E27FC236}">
                <a16:creationId xmlns:a16="http://schemas.microsoft.com/office/drawing/2014/main" id="{A1A5CEFF-A60B-CA67-8BE0-4A1D6F483ABA}"/>
              </a:ext>
            </a:extLst>
          </p:cNvPr>
          <p:cNvCxnSpPr>
            <a:cxnSpLocks/>
          </p:cNvCxnSpPr>
          <p:nvPr/>
        </p:nvCxnSpPr>
        <p:spPr>
          <a:xfrm flipH="1">
            <a:off x="4172437" y="3252600"/>
            <a:ext cx="68673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爱设计-5">
            <a:extLst>
              <a:ext uri="{FF2B5EF4-FFF2-40B4-BE49-F238E27FC236}">
                <a16:creationId xmlns:a16="http://schemas.microsoft.com/office/drawing/2014/main" id="{D471EB9A-06BD-0895-557B-93E049CF6EAF}"/>
              </a:ext>
            </a:extLst>
          </p:cNvPr>
          <p:cNvCxnSpPr>
            <a:cxnSpLocks/>
          </p:cNvCxnSpPr>
          <p:nvPr/>
        </p:nvCxnSpPr>
        <p:spPr>
          <a:xfrm flipH="1">
            <a:off x="5038725" y="3252600"/>
            <a:ext cx="6353175" cy="0"/>
          </a:xfrm>
          <a:prstGeom prst="line">
            <a:avLst/>
          </a:prstGeom>
          <a:ln w="63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6">
            <a:extLst>
              <a:ext uri="{FF2B5EF4-FFF2-40B4-BE49-F238E27FC236}">
                <a16:creationId xmlns:a16="http://schemas.microsoft.com/office/drawing/2014/main" id="{D4386826-E0F5-4E5C-73D8-9BB281ACDD47}"/>
              </a:ext>
            </a:extLst>
          </p:cNvPr>
          <p:cNvSpPr/>
          <p:nvPr/>
        </p:nvSpPr>
        <p:spPr>
          <a:xfrm rot="1452482">
            <a:off x="3729844" y="883486"/>
            <a:ext cx="437056" cy="437056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爱设计-7">
            <a:extLst>
              <a:ext uri="{FF2B5EF4-FFF2-40B4-BE49-F238E27FC236}">
                <a16:creationId xmlns:a16="http://schemas.microsoft.com/office/drawing/2014/main" id="{29709F57-7B31-7032-6C23-4E01BEAE8A2D}"/>
              </a:ext>
            </a:extLst>
          </p:cNvPr>
          <p:cNvSpPr/>
          <p:nvPr/>
        </p:nvSpPr>
        <p:spPr>
          <a:xfrm rot="1452482">
            <a:off x="4158977" y="850236"/>
            <a:ext cx="172530" cy="172530"/>
          </a:xfrm>
          <a:custGeom>
            <a:avLst/>
            <a:gdLst>
              <a:gd name="connsiteX0" fmla="*/ 450726 w 912016"/>
              <a:gd name="connsiteY0" fmla="*/ 0 h 912016"/>
              <a:gd name="connsiteX1" fmla="*/ 461291 w 912016"/>
              <a:gd name="connsiteY1" fmla="*/ 0 h 912016"/>
              <a:gd name="connsiteX2" fmla="*/ 459805 w 912016"/>
              <a:gd name="connsiteY2" fmla="*/ 14741 h 912016"/>
              <a:gd name="connsiteX3" fmla="*/ 896176 w 912016"/>
              <a:gd name="connsiteY3" fmla="*/ 451112 h 912016"/>
              <a:gd name="connsiteX4" fmla="*/ 912016 w 912016"/>
              <a:gd name="connsiteY4" fmla="*/ 449515 h 912016"/>
              <a:gd name="connsiteX5" fmla="*/ 912016 w 912016"/>
              <a:gd name="connsiteY5" fmla="*/ 462502 h 912016"/>
              <a:gd name="connsiteX6" fmla="*/ 896176 w 912016"/>
              <a:gd name="connsiteY6" fmla="*/ 460905 h 912016"/>
              <a:gd name="connsiteX7" fmla="*/ 459805 w 912016"/>
              <a:gd name="connsiteY7" fmla="*/ 897276 h 912016"/>
              <a:gd name="connsiteX8" fmla="*/ 461291 w 912016"/>
              <a:gd name="connsiteY8" fmla="*/ 912016 h 912016"/>
              <a:gd name="connsiteX9" fmla="*/ 450726 w 912016"/>
              <a:gd name="connsiteY9" fmla="*/ 912016 h 912016"/>
              <a:gd name="connsiteX10" fmla="*/ 452212 w 912016"/>
              <a:gd name="connsiteY10" fmla="*/ 897276 h 912016"/>
              <a:gd name="connsiteX11" fmla="*/ 15841 w 912016"/>
              <a:gd name="connsiteY11" fmla="*/ 460905 h 912016"/>
              <a:gd name="connsiteX12" fmla="*/ 0 w 912016"/>
              <a:gd name="connsiteY12" fmla="*/ 462502 h 912016"/>
              <a:gd name="connsiteX13" fmla="*/ 0 w 912016"/>
              <a:gd name="connsiteY13" fmla="*/ 449515 h 912016"/>
              <a:gd name="connsiteX14" fmla="*/ 15841 w 912016"/>
              <a:gd name="connsiteY14" fmla="*/ 451112 h 912016"/>
              <a:gd name="connsiteX15" fmla="*/ 452212 w 912016"/>
              <a:gd name="connsiteY15" fmla="*/ 14741 h 91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016" h="912016">
                <a:moveTo>
                  <a:pt x="450726" y="0"/>
                </a:moveTo>
                <a:lnTo>
                  <a:pt x="461291" y="0"/>
                </a:lnTo>
                <a:lnTo>
                  <a:pt x="459805" y="14741"/>
                </a:lnTo>
                <a:cubicBezTo>
                  <a:pt x="459805" y="255742"/>
                  <a:pt x="655175" y="451112"/>
                  <a:pt x="896176" y="451112"/>
                </a:cubicBezTo>
                <a:lnTo>
                  <a:pt x="912016" y="449515"/>
                </a:lnTo>
                <a:lnTo>
                  <a:pt x="912016" y="462502"/>
                </a:lnTo>
                <a:lnTo>
                  <a:pt x="896176" y="460905"/>
                </a:lnTo>
                <a:cubicBezTo>
                  <a:pt x="655175" y="460905"/>
                  <a:pt x="459805" y="656275"/>
                  <a:pt x="459805" y="897276"/>
                </a:cubicBezTo>
                <a:lnTo>
                  <a:pt x="461291" y="912016"/>
                </a:lnTo>
                <a:lnTo>
                  <a:pt x="450726" y="912016"/>
                </a:lnTo>
                <a:lnTo>
                  <a:pt x="452212" y="897276"/>
                </a:lnTo>
                <a:cubicBezTo>
                  <a:pt x="452212" y="656275"/>
                  <a:pt x="256842" y="460905"/>
                  <a:pt x="15841" y="460905"/>
                </a:cubicBezTo>
                <a:lnTo>
                  <a:pt x="0" y="462502"/>
                </a:lnTo>
                <a:lnTo>
                  <a:pt x="0" y="449515"/>
                </a:lnTo>
                <a:lnTo>
                  <a:pt x="15841" y="451112"/>
                </a:lnTo>
                <a:cubicBezTo>
                  <a:pt x="256842" y="451112"/>
                  <a:pt x="452212" y="255742"/>
                  <a:pt x="452212" y="14741"/>
                </a:cubicBezTo>
                <a:close/>
              </a:path>
            </a:pathLst>
          </a:cu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爱设计-8">
            <a:extLst>
              <a:ext uri="{FF2B5EF4-FFF2-40B4-BE49-F238E27FC236}">
                <a16:creationId xmlns:a16="http://schemas.microsoft.com/office/drawing/2014/main" id="{B9EB059B-802D-DFC7-68B6-5E85E04F995A}"/>
              </a:ext>
            </a:extLst>
          </p:cNvPr>
          <p:cNvSpPr txBox="1"/>
          <p:nvPr/>
        </p:nvSpPr>
        <p:spPr>
          <a:xfrm>
            <a:off x="5616642" y="4303209"/>
            <a:ext cx="5902258" cy="67710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Application scenarios</a:t>
            </a:r>
          </a:p>
        </p:txBody>
      </p:sp>
      <p:sp>
        <p:nvSpPr>
          <p:cNvPr id="3" name="爱设计-9">
            <a:extLst>
              <a:ext uri="{FF2B5EF4-FFF2-40B4-BE49-F238E27FC236}">
                <a16:creationId xmlns:a16="http://schemas.microsoft.com/office/drawing/2014/main" id="{C90DD93E-4C7A-F0AA-3F95-E1F89E18209B}"/>
              </a:ext>
            </a:extLst>
          </p:cNvPr>
          <p:cNvSpPr txBox="1"/>
          <p:nvPr/>
        </p:nvSpPr>
        <p:spPr>
          <a:xfrm>
            <a:off x="6421350" y="4980317"/>
            <a:ext cx="5097550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58775" marR="0" lvl="0" indent="-2667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06"/>
              </a:buClr>
              <a:buSzPct val="55000"/>
              <a:buFont typeface="Wingdings" panose="05000000000000000000" pitchFamily="2" charset="2"/>
              <a:buChar char="l"/>
              <a:tabLst>
                <a:tab pos="266700" algn="l"/>
                <a:tab pos="449263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v-sans"/>
              </a:rPr>
              <a:t>FPGA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v-sans"/>
              </a:rPr>
              <a:t>关于图像方面的应用场景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7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8">
            <a:extLst>
              <a:ext uri="{FF2B5EF4-FFF2-40B4-BE49-F238E27FC236}">
                <a16:creationId xmlns:a16="http://schemas.microsoft.com/office/drawing/2014/main" id="{75D96E7E-BE27-2084-27BF-F320EE692027}"/>
              </a:ext>
            </a:extLst>
          </p:cNvPr>
          <p:cNvSpPr txBox="1"/>
          <p:nvPr/>
        </p:nvSpPr>
        <p:spPr>
          <a:xfrm>
            <a:off x="2512441" y="4430779"/>
            <a:ext cx="19800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ctr">
              <a:defRPr/>
            </a:pPr>
            <a:r>
              <a:rPr lang="en-US" altLang="zh-CN" sz="2400" i="0" dirty="0">
                <a:solidFill>
                  <a:srgbClr val="24292F"/>
                </a:solidFill>
                <a:effectLst/>
                <a:latin typeface="-apple-system"/>
              </a:rPr>
              <a:t>1.</a:t>
            </a:r>
            <a:r>
              <a:rPr lang="zh-CN" altLang="en-US" sz="2400" i="0" dirty="0">
                <a:solidFill>
                  <a:srgbClr val="24292F"/>
                </a:solidFill>
                <a:effectLst/>
                <a:latin typeface="-apple-system"/>
              </a:rPr>
              <a:t>工业视觉：</a:t>
            </a:r>
            <a:endParaRPr lang="zh-CN" altLang="en-US" sz="2200" spc="0" dirty="0">
              <a:solidFill>
                <a:schemeClr val="accent1"/>
              </a:solidFill>
              <a:latin typeface="阿里巴巴普惠体 2.0 95 ExtraBold"/>
              <a:ea typeface="阿里巴巴普惠体 2.0 95 ExtraBold"/>
              <a:cs typeface="OPPOSans B" panose="00020600040101010101" pitchFamily="18" charset="-122"/>
            </a:endParaRPr>
          </a:p>
        </p:txBody>
      </p:sp>
      <p:sp>
        <p:nvSpPr>
          <p:cNvPr id="4" name="爱设计-10">
            <a:extLst>
              <a:ext uri="{FF2B5EF4-FFF2-40B4-BE49-F238E27FC236}">
                <a16:creationId xmlns:a16="http://schemas.microsoft.com/office/drawing/2014/main" id="{99490CAB-FBB7-836C-7364-461E43048AC5}"/>
              </a:ext>
            </a:extLst>
          </p:cNvPr>
          <p:cNvSpPr txBox="1"/>
          <p:nvPr/>
        </p:nvSpPr>
        <p:spPr>
          <a:xfrm>
            <a:off x="7891194" y="4369180"/>
            <a:ext cx="2432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ctr">
              <a:defRPr/>
            </a:pP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2.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实时视频处理：</a:t>
            </a:r>
            <a:endParaRPr lang="zh-CN" altLang="en-US" sz="2200" spc="0" dirty="0">
              <a:solidFill>
                <a:schemeClr val="accent1"/>
              </a:solidFill>
              <a:latin typeface="阿里巴巴普惠体 2.0 95 ExtraBold"/>
              <a:ea typeface="阿里巴巴普惠体 2.0 95 ExtraBold"/>
              <a:cs typeface="OPPOSans B" panose="00020600040101010101" pitchFamily="18" charset="-122"/>
            </a:endParaRPr>
          </a:p>
        </p:txBody>
      </p:sp>
      <p:sp>
        <p:nvSpPr>
          <p:cNvPr id="5" name="爱设计-11">
            <a:extLst>
              <a:ext uri="{FF2B5EF4-FFF2-40B4-BE49-F238E27FC236}">
                <a16:creationId xmlns:a16="http://schemas.microsoft.com/office/drawing/2014/main" id="{CCE651CF-F5A5-F967-5F52-AD3F2649B14D}"/>
              </a:ext>
            </a:extLst>
          </p:cNvPr>
          <p:cNvSpPr txBox="1"/>
          <p:nvPr/>
        </p:nvSpPr>
        <p:spPr>
          <a:xfrm>
            <a:off x="2283257" y="4920253"/>
            <a:ext cx="3486172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可以用于实时图像处理和分析，例如检测缺陷、测量尺寸、识别产品或控制机器人等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8" name="爱设计-13">
            <a:extLst>
              <a:ext uri="{FF2B5EF4-FFF2-40B4-BE49-F238E27FC236}">
                <a16:creationId xmlns:a16="http://schemas.microsoft.com/office/drawing/2014/main" id="{CDE1985F-FDB3-CF3C-02B1-466EA6AAE584}"/>
              </a:ext>
            </a:extLst>
          </p:cNvPr>
          <p:cNvSpPr txBox="1"/>
          <p:nvPr/>
        </p:nvSpPr>
        <p:spPr>
          <a:xfrm>
            <a:off x="7662009" y="4924442"/>
            <a:ext cx="311484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可用于视频编解码、格式转换、滤波和特效添加等任务，以增强视频质量或实现实时视频流处理。</a:t>
            </a:r>
          </a:p>
        </p:txBody>
      </p:sp>
      <p:pic>
        <p:nvPicPr>
          <p:cNvPr id="19" name="Picture 2" descr="人工智能到底用GPU还是FPGA？_PENGYAO_O的专栏-CSDN博客">
            <a:extLst>
              <a:ext uri="{FF2B5EF4-FFF2-40B4-BE49-F238E27FC236}">
                <a16:creationId xmlns:a16="http://schemas.microsoft.com/office/drawing/2014/main" id="{FF2E5D5D-C083-A274-1F0A-DAD736FF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56" y="1644388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492A1692-C246-D645-0AFF-C0BB0011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775" y="1644388"/>
            <a:ext cx="4514850" cy="25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爱设计-1">
            <a:extLst>
              <a:ext uri="{FF2B5EF4-FFF2-40B4-BE49-F238E27FC236}">
                <a16:creationId xmlns:a16="http://schemas.microsoft.com/office/drawing/2014/main" id="{4C350D30-D501-2CAC-94F6-0119F390D087}"/>
              </a:ext>
            </a:extLst>
          </p:cNvPr>
          <p:cNvSpPr txBox="1"/>
          <p:nvPr/>
        </p:nvSpPr>
        <p:spPr>
          <a:xfrm>
            <a:off x="444158" y="444058"/>
            <a:ext cx="56518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关于图像方面的应用场景</a:t>
            </a:r>
          </a:p>
        </p:txBody>
      </p:sp>
      <p:sp>
        <p:nvSpPr>
          <p:cNvPr id="22" name="爱设计-2">
            <a:extLst>
              <a:ext uri="{FF2B5EF4-FFF2-40B4-BE49-F238E27FC236}">
                <a16:creationId xmlns:a16="http://schemas.microsoft.com/office/drawing/2014/main" id="{46929E43-1FDD-8A07-8DB0-324345A99046}"/>
              </a:ext>
            </a:extLst>
          </p:cNvPr>
          <p:cNvSpPr txBox="1"/>
          <p:nvPr/>
        </p:nvSpPr>
        <p:spPr>
          <a:xfrm>
            <a:off x="444158" y="936501"/>
            <a:ext cx="19398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Application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28058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爱设计-1">
            <a:extLst>
              <a:ext uri="{FF2B5EF4-FFF2-40B4-BE49-F238E27FC236}">
                <a16:creationId xmlns:a16="http://schemas.microsoft.com/office/drawing/2014/main" id="{B79EC12B-4AEA-56FB-46D5-FFCE4CF044C7}"/>
              </a:ext>
            </a:extLst>
          </p:cNvPr>
          <p:cNvSpPr txBox="1"/>
          <p:nvPr/>
        </p:nvSpPr>
        <p:spPr>
          <a:xfrm>
            <a:off x="444158" y="444058"/>
            <a:ext cx="56518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FPGA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C06"/>
                </a:solidFill>
                <a:effectLst/>
                <a:uLnTx/>
                <a:uFillTx/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关于图像方面的应用场景</a:t>
            </a:r>
          </a:p>
        </p:txBody>
      </p:sp>
      <p:sp>
        <p:nvSpPr>
          <p:cNvPr id="7" name="爱设计-2">
            <a:extLst>
              <a:ext uri="{FF2B5EF4-FFF2-40B4-BE49-F238E27FC236}">
                <a16:creationId xmlns:a16="http://schemas.microsoft.com/office/drawing/2014/main" id="{84946BE5-5151-8ECE-A485-8B997AED6EB9}"/>
              </a:ext>
            </a:extLst>
          </p:cNvPr>
          <p:cNvSpPr txBox="1"/>
          <p:nvPr/>
        </p:nvSpPr>
        <p:spPr>
          <a:xfrm>
            <a:off x="444158" y="936501"/>
            <a:ext cx="19398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spc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Application scenarios</a:t>
            </a:r>
          </a:p>
        </p:txBody>
      </p:sp>
      <p:sp>
        <p:nvSpPr>
          <p:cNvPr id="9" name="爱设计-4">
            <a:extLst>
              <a:ext uri="{FF2B5EF4-FFF2-40B4-BE49-F238E27FC236}">
                <a16:creationId xmlns:a16="http://schemas.microsoft.com/office/drawing/2014/main" id="{6BDB80B2-24AF-1698-CE8A-9214421E8FE7}"/>
              </a:ext>
            </a:extLst>
          </p:cNvPr>
          <p:cNvSpPr/>
          <p:nvPr/>
        </p:nvSpPr>
        <p:spPr>
          <a:xfrm flipH="1">
            <a:off x="787400" y="2091354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0" name="爱设计-5">
            <a:extLst>
              <a:ext uri="{FF2B5EF4-FFF2-40B4-BE49-F238E27FC236}">
                <a16:creationId xmlns:a16="http://schemas.microsoft.com/office/drawing/2014/main" id="{11BE5EC3-5FBC-C64C-D9CE-4C10F4A0D27E}"/>
              </a:ext>
            </a:extLst>
          </p:cNvPr>
          <p:cNvSpPr txBox="1">
            <a:spLocks/>
          </p:cNvSpPr>
          <p:nvPr/>
        </p:nvSpPr>
        <p:spPr>
          <a:xfrm>
            <a:off x="1897383" y="2297572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3.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图像传感器接口：</a:t>
            </a:r>
          </a:p>
        </p:txBody>
      </p:sp>
      <p:sp>
        <p:nvSpPr>
          <p:cNvPr id="12" name="爱设计-7">
            <a:extLst>
              <a:ext uri="{FF2B5EF4-FFF2-40B4-BE49-F238E27FC236}">
                <a16:creationId xmlns:a16="http://schemas.microsoft.com/office/drawing/2014/main" id="{FD98BDD8-7653-0050-5C31-1E9AFF7D3F2E}"/>
              </a:ext>
            </a:extLst>
          </p:cNvPr>
          <p:cNvSpPr/>
          <p:nvPr/>
        </p:nvSpPr>
        <p:spPr>
          <a:xfrm flipH="1">
            <a:off x="787400" y="3464242"/>
            <a:ext cx="4605020" cy="970604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+mn-cs"/>
            </a:endParaRPr>
          </a:p>
        </p:txBody>
      </p:sp>
      <p:sp>
        <p:nvSpPr>
          <p:cNvPr id="13" name="爱设计-8">
            <a:extLst>
              <a:ext uri="{FF2B5EF4-FFF2-40B4-BE49-F238E27FC236}">
                <a16:creationId xmlns:a16="http://schemas.microsoft.com/office/drawing/2014/main" id="{6B981E23-7A7A-E0B2-766A-FE9F575BE7C2}"/>
              </a:ext>
            </a:extLst>
          </p:cNvPr>
          <p:cNvSpPr txBox="1">
            <a:spLocks/>
          </p:cNvSpPr>
          <p:nvPr/>
        </p:nvSpPr>
        <p:spPr>
          <a:xfrm>
            <a:off x="1897383" y="3670460"/>
            <a:ext cx="2385058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4.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机器学习加速：</a:t>
            </a:r>
          </a:p>
        </p:txBody>
      </p:sp>
      <p:sp>
        <p:nvSpPr>
          <p:cNvPr id="15" name="爱设计-10">
            <a:extLst>
              <a:ext uri="{FF2B5EF4-FFF2-40B4-BE49-F238E27FC236}">
                <a16:creationId xmlns:a16="http://schemas.microsoft.com/office/drawing/2014/main" id="{DF14E128-F730-67A3-6711-846129D55C93}"/>
              </a:ext>
            </a:extLst>
          </p:cNvPr>
          <p:cNvSpPr/>
          <p:nvPr/>
        </p:nvSpPr>
        <p:spPr>
          <a:xfrm flipH="1">
            <a:off x="787400" y="4837130"/>
            <a:ext cx="4605020" cy="9706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6" name="爱设计-11">
            <a:extLst>
              <a:ext uri="{FF2B5EF4-FFF2-40B4-BE49-F238E27FC236}">
                <a16:creationId xmlns:a16="http://schemas.microsoft.com/office/drawing/2014/main" id="{6873D6D4-F576-BA2B-23D1-4E09C68EB3D6}"/>
              </a:ext>
            </a:extLst>
          </p:cNvPr>
          <p:cNvSpPr txBox="1">
            <a:spLocks/>
          </p:cNvSpPr>
          <p:nvPr/>
        </p:nvSpPr>
        <p:spPr>
          <a:xfrm>
            <a:off x="1897383" y="5043348"/>
            <a:ext cx="2796538" cy="4103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5.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Arial" panose="020B0604020202020204" pitchFamily="34" charset="0"/>
              </a:rPr>
              <a:t>视频游戏和虚拟现实：</a:t>
            </a:r>
          </a:p>
        </p:txBody>
      </p:sp>
      <p:sp>
        <p:nvSpPr>
          <p:cNvPr id="40" name="爱设计-13">
            <a:extLst>
              <a:ext uri="{FF2B5EF4-FFF2-40B4-BE49-F238E27FC236}">
                <a16:creationId xmlns:a16="http://schemas.microsoft.com/office/drawing/2014/main" id="{4E75C033-4DCB-C2E4-D18B-F4D9B082BAF9}"/>
              </a:ext>
            </a:extLst>
          </p:cNvPr>
          <p:cNvSpPr txBox="1">
            <a:spLocks/>
          </p:cNvSpPr>
          <p:nvPr/>
        </p:nvSpPr>
        <p:spPr>
          <a:xfrm>
            <a:off x="5956300" y="2330713"/>
            <a:ext cx="5448300" cy="8243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algn="l"/>
            <a:r>
              <a:rPr lang="en-US" altLang="zh-CN" sz="22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可用于高速图像传感器的接口和数据处理，例如将并行数据转换为串行，调整帧率或进行预处理。</a:t>
            </a:r>
          </a:p>
          <a:p>
            <a:br>
              <a:rPr lang="zh-CN" altLang="en-US" sz="2200" dirty="0"/>
            </a:b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C9D973-DB80-4FDD-8445-D21EF61CD2E2}"/>
              </a:ext>
            </a:extLst>
          </p:cNvPr>
          <p:cNvSpPr txBox="1"/>
          <p:nvPr/>
        </p:nvSpPr>
        <p:spPr>
          <a:xfrm>
            <a:off x="5956300" y="3479717"/>
            <a:ext cx="5448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可用于加速图像识别、目标检测和图像分割等计算密集型图像处理任务，通过并行化和定制化实现高性能计算</a:t>
            </a:r>
            <a:endParaRPr lang="zh-CN" altLang="en-US" sz="2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4E8A0-34AE-F92C-6A2E-5F14C061F6FB}"/>
              </a:ext>
            </a:extLst>
          </p:cNvPr>
          <p:cNvSpPr txBox="1"/>
          <p:nvPr/>
        </p:nvSpPr>
        <p:spPr>
          <a:xfrm>
            <a:off x="5956300" y="4912415"/>
            <a:ext cx="5448300" cy="1132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0" i="0" dirty="0">
                <a:solidFill>
                  <a:srgbClr val="24292F"/>
                </a:solidFill>
                <a:effectLst/>
                <a:latin typeface="-apple-system"/>
              </a:rPr>
              <a:t>FPGA</a:t>
            </a:r>
            <a:r>
              <a:rPr lang="zh-CN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可用于实时图像渲染、图像特效和物理模拟等，提供更快的响应时间和更高的图形性能。</a:t>
            </a:r>
          </a:p>
        </p:txBody>
      </p:sp>
    </p:spTree>
    <p:extLst>
      <p:ext uri="{BB962C8B-B14F-4D97-AF65-F5344CB8AC3E}">
        <p14:creationId xmlns:p14="http://schemas.microsoft.com/office/powerpoint/2010/main" val="2125999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复古绿色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C06"/>
      </a:accent1>
      <a:accent2>
        <a:srgbClr val="E6E2D6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-apple-system</vt:lpstr>
      <vt:lpstr>OPPOSans L</vt:lpstr>
      <vt:lpstr>v-sans</vt:lpstr>
      <vt:lpstr>阿里巴巴普惠体 2.0 35 Thin</vt:lpstr>
      <vt:lpstr>阿里巴巴普惠体 2.0 45 Light</vt:lpstr>
      <vt:lpstr>阿里巴巴普惠体 2.0 95 ExtraBold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正兴 罗</dc:creator>
  <cp:lastModifiedBy>正兴 罗</cp:lastModifiedBy>
  <cp:revision>1</cp:revision>
  <dcterms:created xsi:type="dcterms:W3CDTF">2023-10-29T10:07:19Z</dcterms:created>
  <dcterms:modified xsi:type="dcterms:W3CDTF">2023-10-29T10:15:10Z</dcterms:modified>
</cp:coreProperties>
</file>