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78" r:id="rId3"/>
    <p:sldId id="271" r:id="rId4"/>
    <p:sldId id="279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  <a:pPr/>
              <a:t>2023/10/29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817FC449-39A3-DC9C-6766-168DBD44BB40}"/>
              </a:ext>
            </a:extLst>
          </p:cNvPr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2" name="爱设计-2">
            <a:extLst>
              <a:ext uri="{FF2B5EF4-FFF2-40B4-BE49-F238E27FC236}">
                <a16:creationId xmlns:a16="http://schemas.microsoft.com/office/drawing/2014/main" id="{F381BEF4-D670-CA15-94D5-33A6FCCDD8F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41353" y="546013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20">
              <a:defRPr/>
            </a:pP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爱设计-3">
            <a:extLst>
              <a:ext uri="{FF2B5EF4-FFF2-40B4-BE49-F238E27FC236}">
                <a16:creationId xmlns:a16="http://schemas.microsoft.com/office/drawing/2014/main" id="{7A6B7FF5-22B5-FD16-3087-65A9938C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defTabSz="609600"/>
            <a:r>
              <a:rPr lang="en-US" altLang="en-US" sz="20800" dirty="0">
                <a:ln w="12700">
                  <a:solidFill>
                    <a:schemeClr val="bg1"/>
                  </a:solidFill>
                </a:ln>
                <a:noFill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02</a:t>
            </a:r>
          </a:p>
        </p:txBody>
      </p:sp>
      <p:cxnSp>
        <p:nvCxnSpPr>
          <p:cNvPr id="12" name="爱设计-4">
            <a:extLst>
              <a:ext uri="{FF2B5EF4-FFF2-40B4-BE49-F238E27FC236}">
                <a16:creationId xmlns:a16="http://schemas.microsoft.com/office/drawing/2014/main" id="{A1A5CEFF-A60B-CA67-8BE0-4A1D6F483ABA}"/>
              </a:ext>
            </a:extLst>
          </p:cNvPr>
          <p:cNvCxnSpPr>
            <a:cxnSpLocks/>
          </p:cNvCxnSpPr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5">
            <a:extLst>
              <a:ext uri="{FF2B5EF4-FFF2-40B4-BE49-F238E27FC236}">
                <a16:creationId xmlns:a16="http://schemas.microsoft.com/office/drawing/2014/main" id="{D471EB9A-06BD-0895-557B-93E049CF6EAF}"/>
              </a:ext>
            </a:extLst>
          </p:cNvPr>
          <p:cNvCxnSpPr>
            <a:cxnSpLocks/>
          </p:cNvCxnSpPr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6">
            <a:extLst>
              <a:ext uri="{FF2B5EF4-FFF2-40B4-BE49-F238E27FC236}">
                <a16:creationId xmlns:a16="http://schemas.microsoft.com/office/drawing/2014/main" id="{D4386826-E0F5-4E5C-73D8-9BB281ACDD47}"/>
              </a:ext>
            </a:extLst>
          </p:cNvPr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爱设计-7">
            <a:extLst>
              <a:ext uri="{FF2B5EF4-FFF2-40B4-BE49-F238E27FC236}">
                <a16:creationId xmlns:a16="http://schemas.microsoft.com/office/drawing/2014/main" id="{29709F57-7B31-7032-6C23-4E01BEAE8A2D}"/>
              </a:ext>
            </a:extLst>
          </p:cNvPr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爱设计-8">
            <a:extLst>
              <a:ext uri="{FF2B5EF4-FFF2-40B4-BE49-F238E27FC236}">
                <a16:creationId xmlns:a16="http://schemas.microsoft.com/office/drawing/2014/main" id="{5F84646F-F491-C4CF-885E-9B3E72714DB8}"/>
              </a:ext>
            </a:extLst>
          </p:cNvPr>
          <p:cNvSpPr txBox="1"/>
          <p:nvPr/>
        </p:nvSpPr>
        <p:spPr>
          <a:xfrm>
            <a:off x="6982402" y="4303209"/>
            <a:ext cx="4619854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400" dirty="0"/>
              <a:t>FPGA</a:t>
            </a:r>
            <a:r>
              <a:rPr lang="zh-CN" altLang="en-US" sz="4400" dirty="0"/>
              <a:t>图像处理算法</a:t>
            </a:r>
            <a:endParaRPr lang="zh-CN" altLang="en-US" sz="4400" spc="0" dirty="0">
              <a:solidFill>
                <a:schemeClr val="bg1"/>
              </a:solidFill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2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B79EC12B-4AEA-56FB-46D5-FFCE4CF044C7}"/>
              </a:ext>
            </a:extLst>
          </p:cNvPr>
          <p:cNvSpPr txBox="1"/>
          <p:nvPr/>
        </p:nvSpPr>
        <p:spPr>
          <a:xfrm>
            <a:off x="444158" y="444058"/>
            <a:ext cx="2438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pc="0" dirty="0">
                <a:solidFill>
                  <a:schemeClr val="accent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图像处理算法</a:t>
            </a:r>
          </a:p>
        </p:txBody>
      </p:sp>
      <p:sp>
        <p:nvSpPr>
          <p:cNvPr id="9" name="爱设计-4">
            <a:extLst>
              <a:ext uri="{FF2B5EF4-FFF2-40B4-BE49-F238E27FC236}">
                <a16:creationId xmlns:a16="http://schemas.microsoft.com/office/drawing/2014/main" id="{6BDB80B2-24AF-1698-CE8A-9214421E8FE7}"/>
              </a:ext>
            </a:extLst>
          </p:cNvPr>
          <p:cNvSpPr/>
          <p:nvPr/>
        </p:nvSpPr>
        <p:spPr>
          <a:xfrm flipH="1">
            <a:off x="787400" y="2091354"/>
            <a:ext cx="4605020" cy="9706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0" name="爱设计-5">
            <a:extLst>
              <a:ext uri="{FF2B5EF4-FFF2-40B4-BE49-F238E27FC236}">
                <a16:creationId xmlns:a16="http://schemas.microsoft.com/office/drawing/2014/main" id="{11BE5EC3-5FBC-C64C-D9CE-4C10F4A0D27E}"/>
              </a:ext>
            </a:extLst>
          </p:cNvPr>
          <p:cNvSpPr txBox="1">
            <a:spLocks/>
          </p:cNvSpPr>
          <p:nvPr/>
        </p:nvSpPr>
        <p:spPr>
          <a:xfrm>
            <a:off x="1897383" y="2297572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图像滤波</a:t>
            </a:r>
          </a:p>
        </p:txBody>
      </p:sp>
      <p:sp>
        <p:nvSpPr>
          <p:cNvPr id="11" name="爱设计-6">
            <a:extLst>
              <a:ext uri="{FF2B5EF4-FFF2-40B4-BE49-F238E27FC236}">
                <a16:creationId xmlns:a16="http://schemas.microsoft.com/office/drawing/2014/main" id="{F66DA309-18A4-0561-8F96-B7C05DEF2EF3}"/>
              </a:ext>
            </a:extLst>
          </p:cNvPr>
          <p:cNvSpPr txBox="1">
            <a:spLocks/>
          </p:cNvSpPr>
          <p:nvPr/>
        </p:nvSpPr>
        <p:spPr>
          <a:xfrm>
            <a:off x="1691643" y="2558248"/>
            <a:ext cx="2796538" cy="297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  <a:sym typeface="Arial" panose="020B0604020202020204" pitchFamily="34" charset="0"/>
              </a:rPr>
              <a:t>Image filtering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FD98BDD8-7653-0050-5C31-1E9AFF7D3F2E}"/>
              </a:ext>
            </a:extLst>
          </p:cNvPr>
          <p:cNvSpPr/>
          <p:nvPr/>
        </p:nvSpPr>
        <p:spPr>
          <a:xfrm flipH="1">
            <a:off x="787400" y="3464242"/>
            <a:ext cx="4605020" cy="970604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6B981E23-7A7A-E0B2-766A-FE9F575BE7C2}"/>
              </a:ext>
            </a:extLst>
          </p:cNvPr>
          <p:cNvSpPr txBox="1">
            <a:spLocks/>
          </p:cNvSpPr>
          <p:nvPr/>
        </p:nvSpPr>
        <p:spPr>
          <a:xfrm>
            <a:off x="1897383" y="3670460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边缘检测</a:t>
            </a:r>
          </a:p>
        </p:txBody>
      </p:sp>
      <p:sp>
        <p:nvSpPr>
          <p:cNvPr id="14" name="爱设计-9">
            <a:extLst>
              <a:ext uri="{FF2B5EF4-FFF2-40B4-BE49-F238E27FC236}">
                <a16:creationId xmlns:a16="http://schemas.microsoft.com/office/drawing/2014/main" id="{E599140D-A31B-8D63-215D-ED68E35012CE}"/>
              </a:ext>
            </a:extLst>
          </p:cNvPr>
          <p:cNvSpPr txBox="1">
            <a:spLocks/>
          </p:cNvSpPr>
          <p:nvPr/>
        </p:nvSpPr>
        <p:spPr>
          <a:xfrm>
            <a:off x="1691643" y="3931136"/>
            <a:ext cx="2796538" cy="297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  <a:sym typeface="Arial" panose="020B0604020202020204" pitchFamily="34" charset="0"/>
              </a:rPr>
              <a:t>Edge detection</a:t>
            </a: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DF14E128-F730-67A3-6711-846129D55C93}"/>
              </a:ext>
            </a:extLst>
          </p:cNvPr>
          <p:cNvSpPr/>
          <p:nvPr/>
        </p:nvSpPr>
        <p:spPr>
          <a:xfrm flipH="1">
            <a:off x="787400" y="4837130"/>
            <a:ext cx="4605020" cy="9706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6873D6D4-F576-BA2B-23D1-4E09C68EB3D6}"/>
              </a:ext>
            </a:extLst>
          </p:cNvPr>
          <p:cNvSpPr txBox="1">
            <a:spLocks/>
          </p:cNvSpPr>
          <p:nvPr/>
        </p:nvSpPr>
        <p:spPr>
          <a:xfrm>
            <a:off x="1897383" y="5043348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图像分割</a:t>
            </a:r>
          </a:p>
        </p:txBody>
      </p:sp>
      <p:sp>
        <p:nvSpPr>
          <p:cNvPr id="39" name="爱设计-12">
            <a:extLst>
              <a:ext uri="{FF2B5EF4-FFF2-40B4-BE49-F238E27FC236}">
                <a16:creationId xmlns:a16="http://schemas.microsoft.com/office/drawing/2014/main" id="{99D78455-98FF-096E-678A-54105E264874}"/>
              </a:ext>
            </a:extLst>
          </p:cNvPr>
          <p:cNvSpPr txBox="1">
            <a:spLocks/>
          </p:cNvSpPr>
          <p:nvPr/>
        </p:nvSpPr>
        <p:spPr>
          <a:xfrm>
            <a:off x="1691643" y="5304024"/>
            <a:ext cx="2796538" cy="297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en-US" altLang="zh-CN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  <a:sym typeface="Arial" panose="020B0604020202020204" pitchFamily="34" charset="0"/>
              </a:rPr>
              <a:t>Image segmentation</a:t>
            </a:r>
          </a:p>
        </p:txBody>
      </p:sp>
      <p:sp>
        <p:nvSpPr>
          <p:cNvPr id="40" name="爱设计-13">
            <a:extLst>
              <a:ext uri="{FF2B5EF4-FFF2-40B4-BE49-F238E27FC236}">
                <a16:creationId xmlns:a16="http://schemas.microsoft.com/office/drawing/2014/main" id="{4E75C033-4DCB-C2E4-D18B-F4D9B082BAF9}"/>
              </a:ext>
            </a:extLst>
          </p:cNvPr>
          <p:cNvSpPr txBox="1">
            <a:spLocks/>
          </p:cNvSpPr>
          <p:nvPr/>
        </p:nvSpPr>
        <p:spPr>
          <a:xfrm>
            <a:off x="5956300" y="2330713"/>
            <a:ext cx="5448300" cy="8243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algn="just"/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FPGA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图像处理的基本原理</a:t>
            </a:r>
          </a:p>
        </p:txBody>
      </p:sp>
      <p:sp>
        <p:nvSpPr>
          <p:cNvPr id="42" name="爱设计-15">
            <a:extLst>
              <a:ext uri="{FF2B5EF4-FFF2-40B4-BE49-F238E27FC236}">
                <a16:creationId xmlns:a16="http://schemas.microsoft.com/office/drawing/2014/main" id="{FA3E4958-4451-20EA-9ABD-57666C53DA71}"/>
              </a:ext>
            </a:extLst>
          </p:cNvPr>
          <p:cNvSpPr txBox="1">
            <a:spLocks/>
          </p:cNvSpPr>
          <p:nvPr/>
        </p:nvSpPr>
        <p:spPr>
          <a:xfrm>
            <a:off x="5956300" y="3658782"/>
            <a:ext cx="5448300" cy="21489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图像处理的基本原理是将图像数据转换为数字信号，并通过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实现各种图像处理算法和技术。图像数据可以通过各种传感器和摄像头获取，然后通过模数转换器（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ADC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）将其转换为数字信号。数字信号可以通过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的输入输出引脚进行输入和输出，并通过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内部的逻辑单元进行处理。处理完成后，将处理结果通过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的输出引脚输出，并通过数字模数转换器（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DAC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45 Light" panose="00020600040101010101" pitchFamily="18" charset="-122"/>
              </a:rPr>
              <a:t>）将其转换为模拟信号，最终输出到显示器或其他设备上。</a:t>
            </a:r>
          </a:p>
        </p:txBody>
      </p:sp>
      <p:cxnSp>
        <p:nvCxnSpPr>
          <p:cNvPr id="43" name="爱设计-16">
            <a:extLst>
              <a:ext uri="{FF2B5EF4-FFF2-40B4-BE49-F238E27FC236}">
                <a16:creationId xmlns:a16="http://schemas.microsoft.com/office/drawing/2014/main" id="{CEE3A2F4-E87E-7DBA-23FA-F9F76AED7642}"/>
              </a:ext>
            </a:extLst>
          </p:cNvPr>
          <p:cNvCxnSpPr/>
          <p:nvPr/>
        </p:nvCxnSpPr>
        <p:spPr>
          <a:xfrm>
            <a:off x="6069964" y="3441907"/>
            <a:ext cx="8153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77467D56-C193-3218-72B9-20D57F6BD65B}"/>
              </a:ext>
            </a:extLst>
          </p:cNvPr>
          <p:cNvSpPr/>
          <p:nvPr/>
        </p:nvSpPr>
        <p:spPr>
          <a:xfrm>
            <a:off x="0" y="0"/>
            <a:ext cx="323850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" name="爱设计-3">
            <a:extLst>
              <a:ext uri="{FF2B5EF4-FFF2-40B4-BE49-F238E27FC236}">
                <a16:creationId xmlns:a16="http://schemas.microsoft.com/office/drawing/2014/main" id="{02EA057F-47FD-7BF9-4D90-844E454E91A1}"/>
              </a:ext>
            </a:extLst>
          </p:cNvPr>
          <p:cNvSpPr txBox="1"/>
          <p:nvPr/>
        </p:nvSpPr>
        <p:spPr>
          <a:xfrm>
            <a:off x="3586836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图像滤波</a:t>
            </a:r>
          </a:p>
        </p:txBody>
      </p:sp>
      <p:sp>
        <p:nvSpPr>
          <p:cNvPr id="5" name="爱设计-4">
            <a:extLst>
              <a:ext uri="{FF2B5EF4-FFF2-40B4-BE49-F238E27FC236}">
                <a16:creationId xmlns:a16="http://schemas.microsoft.com/office/drawing/2014/main" id="{637F69BE-AB80-D08D-D670-5A42B028B8AD}"/>
              </a:ext>
            </a:extLst>
          </p:cNvPr>
          <p:cNvSpPr txBox="1"/>
          <p:nvPr/>
        </p:nvSpPr>
        <p:spPr>
          <a:xfrm>
            <a:off x="3586836" y="4555227"/>
            <a:ext cx="2380845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图像滤波是一种常见的图像处理技术，用于去除图像中的噪声和增强图像的细节。</a:t>
            </a:r>
          </a:p>
        </p:txBody>
      </p:sp>
      <p:sp>
        <p:nvSpPr>
          <p:cNvPr id="8" name="爱设计-5">
            <a:extLst>
              <a:ext uri="{FF2B5EF4-FFF2-40B4-BE49-F238E27FC236}">
                <a16:creationId xmlns:a16="http://schemas.microsoft.com/office/drawing/2014/main" id="{CE7026CD-8116-D3A7-D0C1-D45741EDC951}"/>
              </a:ext>
            </a:extLst>
          </p:cNvPr>
          <p:cNvSpPr txBox="1"/>
          <p:nvPr/>
        </p:nvSpPr>
        <p:spPr>
          <a:xfrm>
            <a:off x="6384599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边缘检测</a:t>
            </a:r>
          </a:p>
        </p:txBody>
      </p:sp>
      <p:sp>
        <p:nvSpPr>
          <p:cNvPr id="17" name="爱设计-6">
            <a:extLst>
              <a:ext uri="{FF2B5EF4-FFF2-40B4-BE49-F238E27FC236}">
                <a16:creationId xmlns:a16="http://schemas.microsoft.com/office/drawing/2014/main" id="{8315AD64-E2B8-3342-9957-9C7B0E9BD72C}"/>
              </a:ext>
            </a:extLst>
          </p:cNvPr>
          <p:cNvSpPr txBox="1"/>
          <p:nvPr/>
        </p:nvSpPr>
        <p:spPr>
          <a:xfrm>
            <a:off x="6384599" y="4555227"/>
            <a:ext cx="2473832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边缘指图像局部强度变化最显著的部分。边缘检测是一种用于检测图像中物体边缘的技术，常用于图像分割和物体识别等应用中。</a:t>
            </a:r>
          </a:p>
        </p:txBody>
      </p:sp>
      <p:sp>
        <p:nvSpPr>
          <p:cNvPr id="18" name="爱设计-7">
            <a:extLst>
              <a:ext uri="{FF2B5EF4-FFF2-40B4-BE49-F238E27FC236}">
                <a16:creationId xmlns:a16="http://schemas.microsoft.com/office/drawing/2014/main" id="{0B87AED9-776C-7F7D-50A7-521BBF1E299D}"/>
              </a:ext>
            </a:extLst>
          </p:cNvPr>
          <p:cNvSpPr txBox="1"/>
          <p:nvPr/>
        </p:nvSpPr>
        <p:spPr>
          <a:xfrm>
            <a:off x="9182362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图像分割</a:t>
            </a:r>
          </a:p>
        </p:txBody>
      </p:sp>
      <p:sp>
        <p:nvSpPr>
          <p:cNvPr id="19" name="爱设计-8">
            <a:extLst>
              <a:ext uri="{FF2B5EF4-FFF2-40B4-BE49-F238E27FC236}">
                <a16:creationId xmlns:a16="http://schemas.microsoft.com/office/drawing/2014/main" id="{37A5882C-BB49-5276-028F-3925500A77B4}"/>
              </a:ext>
            </a:extLst>
          </p:cNvPr>
          <p:cNvSpPr txBox="1"/>
          <p:nvPr/>
        </p:nvSpPr>
        <p:spPr>
          <a:xfrm>
            <a:off x="9182362" y="4555227"/>
            <a:ext cx="2380845" cy="931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图像分割是一种将图像分成若干个子区域的技术，常用于图像识别和目标跟踪等应用中。</a:t>
            </a:r>
          </a:p>
        </p:txBody>
      </p:sp>
      <p:sp>
        <p:nvSpPr>
          <p:cNvPr id="21" name="爱设计-9">
            <a:extLst>
              <a:ext uri="{FF2B5EF4-FFF2-40B4-BE49-F238E27FC236}">
                <a16:creationId xmlns:a16="http://schemas.microsoft.com/office/drawing/2014/main" id="{B2C1F869-9B0C-6824-97FA-970410A9B209}"/>
              </a:ext>
            </a:extLst>
          </p:cNvPr>
          <p:cNvSpPr/>
          <p:nvPr/>
        </p:nvSpPr>
        <p:spPr>
          <a:xfrm>
            <a:off x="3586836" y="1826333"/>
            <a:ext cx="2473833" cy="218237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3" name="爱设计-10">
            <a:extLst>
              <a:ext uri="{FF2B5EF4-FFF2-40B4-BE49-F238E27FC236}">
                <a16:creationId xmlns:a16="http://schemas.microsoft.com/office/drawing/2014/main" id="{2373398E-B515-3238-B371-AA62A0CFDE3A}"/>
              </a:ext>
            </a:extLst>
          </p:cNvPr>
          <p:cNvSpPr/>
          <p:nvPr/>
        </p:nvSpPr>
        <p:spPr>
          <a:xfrm>
            <a:off x="6384599" y="1826333"/>
            <a:ext cx="2473833" cy="218237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5" name="爱设计-11">
            <a:extLst>
              <a:ext uri="{FF2B5EF4-FFF2-40B4-BE49-F238E27FC236}">
                <a16:creationId xmlns:a16="http://schemas.microsoft.com/office/drawing/2014/main" id="{FAAB97B5-3316-3EE4-CBEC-684046351B48}"/>
              </a:ext>
            </a:extLst>
          </p:cNvPr>
          <p:cNvSpPr/>
          <p:nvPr/>
        </p:nvSpPr>
        <p:spPr>
          <a:xfrm>
            <a:off x="9182362" y="1826333"/>
            <a:ext cx="2473833" cy="218237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6" name="爱设计-12">
            <a:extLst>
              <a:ext uri="{FF2B5EF4-FFF2-40B4-BE49-F238E27FC236}">
                <a16:creationId xmlns:a16="http://schemas.microsoft.com/office/drawing/2014/main" id="{2412D90E-B962-48B9-C9FA-FF89229301A2}"/>
              </a:ext>
            </a:extLst>
          </p:cNvPr>
          <p:cNvSpPr txBox="1"/>
          <p:nvPr/>
        </p:nvSpPr>
        <p:spPr>
          <a:xfrm>
            <a:off x="507347" y="1726642"/>
            <a:ext cx="2586373" cy="15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使用</a:t>
            </a:r>
            <a:r>
              <a:rPr lang="en-US" altLang="zh-CN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lang="zh-CN" altLang="en-US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做图像处理优势最关键的就是：</a:t>
            </a:r>
            <a:r>
              <a:rPr lang="en-US" altLang="zh-CN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lang="zh-CN" altLang="en-US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能进行实时流水线运算，能达到最高的实时性。</a:t>
            </a:r>
            <a:endParaRPr lang="en-US" altLang="zh-CN" sz="1760" dirty="0">
              <a:solidFill>
                <a:schemeClr val="bg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6" name="爱设计-13">
            <a:extLst>
              <a:ext uri="{FF2B5EF4-FFF2-40B4-BE49-F238E27FC236}">
                <a16:creationId xmlns:a16="http://schemas.microsoft.com/office/drawing/2014/main" id="{E9CECA02-4C6E-E42C-4390-A4798390D031}"/>
              </a:ext>
            </a:extLst>
          </p:cNvPr>
          <p:cNvSpPr txBox="1"/>
          <p:nvPr/>
        </p:nvSpPr>
        <p:spPr>
          <a:xfrm>
            <a:off x="444158" y="444058"/>
            <a:ext cx="39701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dirty="0"/>
              <a:t>图像处理算法</a:t>
            </a:r>
            <a:endParaRPr lang="zh-CN" altLang="en-US" spc="0" dirty="0">
              <a:solidFill>
                <a:schemeClr val="bg1"/>
              </a:solidFill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2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>
            <a:extLst>
              <a:ext uri="{FF2B5EF4-FFF2-40B4-BE49-F238E27FC236}">
                <a16:creationId xmlns:a16="http://schemas.microsoft.com/office/drawing/2014/main" id="{77467D56-C193-3218-72B9-20D57F6BD65B}"/>
              </a:ext>
            </a:extLst>
          </p:cNvPr>
          <p:cNvSpPr/>
          <p:nvPr/>
        </p:nvSpPr>
        <p:spPr>
          <a:xfrm>
            <a:off x="0" y="0"/>
            <a:ext cx="323850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" name="爱设计-3">
            <a:extLst>
              <a:ext uri="{FF2B5EF4-FFF2-40B4-BE49-F238E27FC236}">
                <a16:creationId xmlns:a16="http://schemas.microsoft.com/office/drawing/2014/main" id="{02EA057F-47FD-7BF9-4D90-844E454E91A1}"/>
              </a:ext>
            </a:extLst>
          </p:cNvPr>
          <p:cNvSpPr txBox="1"/>
          <p:nvPr/>
        </p:nvSpPr>
        <p:spPr>
          <a:xfrm>
            <a:off x="3586836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图像增强</a:t>
            </a:r>
          </a:p>
        </p:txBody>
      </p:sp>
      <p:sp>
        <p:nvSpPr>
          <p:cNvPr id="5" name="爱设计-4">
            <a:extLst>
              <a:ext uri="{FF2B5EF4-FFF2-40B4-BE49-F238E27FC236}">
                <a16:creationId xmlns:a16="http://schemas.microsoft.com/office/drawing/2014/main" id="{637F69BE-AB80-D08D-D670-5A42B028B8AD}"/>
              </a:ext>
            </a:extLst>
          </p:cNvPr>
          <p:cNvSpPr txBox="1"/>
          <p:nvPr/>
        </p:nvSpPr>
        <p:spPr>
          <a:xfrm>
            <a:off x="3586836" y="4555227"/>
            <a:ext cx="2380845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图像增强是指通过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FPGA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芯片对图像进行处理，提高图像的质量和清晰度。其中，空间域方法和时间域方法是两种常用的图像增强方法。</a:t>
            </a:r>
          </a:p>
        </p:txBody>
      </p:sp>
      <p:sp>
        <p:nvSpPr>
          <p:cNvPr id="8" name="爱设计-5">
            <a:extLst>
              <a:ext uri="{FF2B5EF4-FFF2-40B4-BE49-F238E27FC236}">
                <a16:creationId xmlns:a16="http://schemas.microsoft.com/office/drawing/2014/main" id="{CE7026CD-8116-D3A7-D0C1-D45741EDC951}"/>
              </a:ext>
            </a:extLst>
          </p:cNvPr>
          <p:cNvSpPr txBox="1"/>
          <p:nvPr/>
        </p:nvSpPr>
        <p:spPr>
          <a:xfrm>
            <a:off x="6384599" y="4271851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5.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图像目标提取</a:t>
            </a:r>
          </a:p>
        </p:txBody>
      </p:sp>
      <p:sp>
        <p:nvSpPr>
          <p:cNvPr id="17" name="爱设计-6">
            <a:extLst>
              <a:ext uri="{FF2B5EF4-FFF2-40B4-BE49-F238E27FC236}">
                <a16:creationId xmlns:a16="http://schemas.microsoft.com/office/drawing/2014/main" id="{8315AD64-E2B8-3342-9957-9C7B0E9BD72C}"/>
              </a:ext>
            </a:extLst>
          </p:cNvPr>
          <p:cNvSpPr txBox="1"/>
          <p:nvPr/>
        </p:nvSpPr>
        <p:spPr>
          <a:xfrm>
            <a:off x="6384599" y="4555227"/>
            <a:ext cx="2473832" cy="1577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95 ExtraBold" panose="00020600040101010101" pitchFamily="18" charset="-122"/>
              </a:rPr>
              <a:t>边缘指图像局部强度变化最显著的部分。边缘检测是一种用于检测图像中物体边缘的技术，常用于图像分割和物体识别等应用中。</a:t>
            </a:r>
          </a:p>
        </p:txBody>
      </p:sp>
      <p:sp>
        <p:nvSpPr>
          <p:cNvPr id="21" name="爱设计-9">
            <a:extLst>
              <a:ext uri="{FF2B5EF4-FFF2-40B4-BE49-F238E27FC236}">
                <a16:creationId xmlns:a16="http://schemas.microsoft.com/office/drawing/2014/main" id="{B2C1F869-9B0C-6824-97FA-970410A9B209}"/>
              </a:ext>
            </a:extLst>
          </p:cNvPr>
          <p:cNvSpPr/>
          <p:nvPr/>
        </p:nvSpPr>
        <p:spPr>
          <a:xfrm>
            <a:off x="3586836" y="1826333"/>
            <a:ext cx="2473833" cy="218237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3" name="爱设计-10">
            <a:extLst>
              <a:ext uri="{FF2B5EF4-FFF2-40B4-BE49-F238E27FC236}">
                <a16:creationId xmlns:a16="http://schemas.microsoft.com/office/drawing/2014/main" id="{2373398E-B515-3238-B371-AA62A0CFDE3A}"/>
              </a:ext>
            </a:extLst>
          </p:cNvPr>
          <p:cNvSpPr/>
          <p:nvPr/>
        </p:nvSpPr>
        <p:spPr>
          <a:xfrm>
            <a:off x="6384599" y="1826333"/>
            <a:ext cx="2473833" cy="218237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5" name="爱设计-11">
            <a:extLst>
              <a:ext uri="{FF2B5EF4-FFF2-40B4-BE49-F238E27FC236}">
                <a16:creationId xmlns:a16="http://schemas.microsoft.com/office/drawing/2014/main" id="{FAAB97B5-3316-3EE4-CBEC-684046351B48}"/>
              </a:ext>
            </a:extLst>
          </p:cNvPr>
          <p:cNvSpPr/>
          <p:nvPr/>
        </p:nvSpPr>
        <p:spPr>
          <a:xfrm>
            <a:off x="9182362" y="1826333"/>
            <a:ext cx="2473833" cy="218237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6" name="爱设计-12">
            <a:extLst>
              <a:ext uri="{FF2B5EF4-FFF2-40B4-BE49-F238E27FC236}">
                <a16:creationId xmlns:a16="http://schemas.microsoft.com/office/drawing/2014/main" id="{2412D90E-B962-48B9-C9FA-FF89229301A2}"/>
              </a:ext>
            </a:extLst>
          </p:cNvPr>
          <p:cNvSpPr txBox="1"/>
          <p:nvPr/>
        </p:nvSpPr>
        <p:spPr>
          <a:xfrm>
            <a:off x="507347" y="1726642"/>
            <a:ext cx="2586373" cy="1577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使用</a:t>
            </a:r>
            <a:r>
              <a:rPr lang="en-US" altLang="zh-CN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lang="zh-CN" altLang="en-US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做图像处理优势最关键的就是：</a:t>
            </a:r>
            <a:r>
              <a:rPr lang="en-US" altLang="zh-CN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FPGA</a:t>
            </a:r>
            <a:r>
              <a:rPr lang="zh-CN" altLang="en-US" sz="176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  <a:sym typeface="+mn-lt"/>
              </a:rPr>
              <a:t>能进行实时流水线运算，能达到最高的实时性。</a:t>
            </a:r>
            <a:endParaRPr lang="en-US" altLang="zh-CN" sz="1760" dirty="0">
              <a:solidFill>
                <a:schemeClr val="bg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  <a:sym typeface="+mn-lt"/>
            </a:endParaRPr>
          </a:p>
        </p:txBody>
      </p:sp>
      <p:sp>
        <p:nvSpPr>
          <p:cNvPr id="6" name="爱设计-13">
            <a:extLst>
              <a:ext uri="{FF2B5EF4-FFF2-40B4-BE49-F238E27FC236}">
                <a16:creationId xmlns:a16="http://schemas.microsoft.com/office/drawing/2014/main" id="{E9CECA02-4C6E-E42C-4390-A4798390D031}"/>
              </a:ext>
            </a:extLst>
          </p:cNvPr>
          <p:cNvSpPr txBox="1"/>
          <p:nvPr/>
        </p:nvSpPr>
        <p:spPr>
          <a:xfrm>
            <a:off x="444158" y="444058"/>
            <a:ext cx="42119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dirty="0"/>
              <a:t>图像处理算法</a:t>
            </a:r>
            <a:endParaRPr lang="zh-CN" altLang="en-US" spc="0" dirty="0">
              <a:solidFill>
                <a:schemeClr val="bg1"/>
              </a:solidFill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549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复古绿色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03C06"/>
      </a:accent1>
      <a:accent2>
        <a:srgbClr val="E6E2D6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345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OPPOSans L</vt:lpstr>
      <vt:lpstr>PingFang SC</vt:lpstr>
      <vt:lpstr>阿里巴巴普惠体 2.0 35 Thin</vt:lpstr>
      <vt:lpstr>阿里巴巴普惠体 2.0 45 Light</vt:lpstr>
      <vt:lpstr>阿里巴巴普惠体 2.0 95 ExtraBold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Kong Ven</cp:lastModifiedBy>
  <cp:revision>158</cp:revision>
  <dcterms:created xsi:type="dcterms:W3CDTF">2021-08-04T08:06:46Z</dcterms:created>
  <dcterms:modified xsi:type="dcterms:W3CDTF">2023-10-29T11:14:08Z</dcterms:modified>
</cp:coreProperties>
</file>