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7" r:id="rId3"/>
    <p:sldId id="269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A452-CE0D-45D1-B780-F77C9E3BBE8D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EFBA-00BA-4FEA-BEC0-D70D36A95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9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1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3F797746-5315-42E5-8715-B385B7B51A43}" type="datetime1">
              <a:rPr lang="zh-CN" altLang="en-US" smtClean="0"/>
              <a:pPr/>
              <a:t>2023/10/29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稿定设计</a:t>
            </a:r>
            <a:r>
              <a:rPr lang="en-US" altLang="zh-CN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——</a:t>
            </a:r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让设计更简单！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4A2702D6-7180-491C-910B-B9B8CEB6939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爱设计-1">
            <a:extLst>
              <a:ext uri="{FF2B5EF4-FFF2-40B4-BE49-F238E27FC236}">
                <a16:creationId xmlns:a16="http://schemas.microsoft.com/office/drawing/2014/main" id="{817FC449-39A3-DC9C-6766-168DBD44BB40}"/>
              </a:ext>
            </a:extLst>
          </p:cNvPr>
          <p:cNvSpPr/>
          <p:nvPr/>
        </p:nvSpPr>
        <p:spPr>
          <a:xfrm>
            <a:off x="0" y="0"/>
            <a:ext cx="12192000" cy="4029075"/>
          </a:xfrm>
          <a:prstGeom prst="rect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6" name="爱设计-3">
            <a:extLst>
              <a:ext uri="{FF2B5EF4-FFF2-40B4-BE49-F238E27FC236}">
                <a16:creationId xmlns:a16="http://schemas.microsoft.com/office/drawing/2014/main" id="{7A6B7FF5-22B5-FD16-3087-65A9938C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918255"/>
            <a:ext cx="314829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defTabSz="609600"/>
            <a:r>
              <a:rPr lang="en-US" altLang="en-US" sz="20800" dirty="0">
                <a:ln w="12700">
                  <a:solidFill>
                    <a:schemeClr val="bg1"/>
                  </a:solidFill>
                </a:ln>
                <a:noFill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01</a:t>
            </a:r>
          </a:p>
        </p:txBody>
      </p:sp>
      <p:sp>
        <p:nvSpPr>
          <p:cNvPr id="7" name="爱设计-4">
            <a:extLst>
              <a:ext uri="{FF2B5EF4-FFF2-40B4-BE49-F238E27FC236}">
                <a16:creationId xmlns:a16="http://schemas.microsoft.com/office/drawing/2014/main" id="{DF908077-E808-3076-A445-DF631F4CC942}"/>
              </a:ext>
            </a:extLst>
          </p:cNvPr>
          <p:cNvSpPr txBox="1"/>
          <p:nvPr/>
        </p:nvSpPr>
        <p:spPr>
          <a:xfrm>
            <a:off x="7597762" y="4303209"/>
            <a:ext cx="3921138" cy="135421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What is FPGA?</a:t>
            </a:r>
          </a:p>
          <a:p>
            <a:pPr algn="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 </a:t>
            </a:r>
          </a:p>
        </p:txBody>
      </p:sp>
      <p:sp>
        <p:nvSpPr>
          <p:cNvPr id="9" name="爱设计-5">
            <a:extLst>
              <a:ext uri="{FF2B5EF4-FFF2-40B4-BE49-F238E27FC236}">
                <a16:creationId xmlns:a16="http://schemas.microsoft.com/office/drawing/2014/main" id="{E3E4BC8E-98F3-996A-607A-02068C13A339}"/>
              </a:ext>
            </a:extLst>
          </p:cNvPr>
          <p:cNvSpPr txBox="1"/>
          <p:nvPr/>
        </p:nvSpPr>
        <p:spPr>
          <a:xfrm>
            <a:off x="8022302" y="4980317"/>
            <a:ext cx="3496598" cy="61555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58775" indent="-266700" algn="r">
              <a:buClr>
                <a:schemeClr val="accent1"/>
              </a:buClr>
              <a:buSzPct val="55000"/>
              <a:buFont typeface="Wingdings" panose="05000000000000000000" pitchFamily="2" charset="2"/>
              <a:buChar char="l"/>
              <a:tabLst>
                <a:tab pos="266700" algn="l"/>
                <a:tab pos="449263" algn="l"/>
              </a:tabLst>
            </a:pPr>
            <a:r>
              <a:rPr lang="en-US" altLang="zh-CN" sz="4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lang="zh-CN" altLang="en-US" sz="4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的介绍</a:t>
            </a:r>
          </a:p>
        </p:txBody>
      </p:sp>
      <p:cxnSp>
        <p:nvCxnSpPr>
          <p:cNvPr id="12" name="爱设计-6">
            <a:extLst>
              <a:ext uri="{FF2B5EF4-FFF2-40B4-BE49-F238E27FC236}">
                <a16:creationId xmlns:a16="http://schemas.microsoft.com/office/drawing/2014/main" id="{A1A5CEFF-A60B-CA67-8BE0-4A1D6F483ABA}"/>
              </a:ext>
            </a:extLst>
          </p:cNvPr>
          <p:cNvCxnSpPr>
            <a:cxnSpLocks/>
          </p:cNvCxnSpPr>
          <p:nvPr/>
        </p:nvCxnSpPr>
        <p:spPr>
          <a:xfrm flipH="1">
            <a:off x="4172437" y="3252600"/>
            <a:ext cx="68673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爱设计-7">
            <a:extLst>
              <a:ext uri="{FF2B5EF4-FFF2-40B4-BE49-F238E27FC236}">
                <a16:creationId xmlns:a16="http://schemas.microsoft.com/office/drawing/2014/main" id="{D471EB9A-06BD-0895-557B-93E049CF6EAF}"/>
              </a:ext>
            </a:extLst>
          </p:cNvPr>
          <p:cNvCxnSpPr>
            <a:cxnSpLocks/>
          </p:cNvCxnSpPr>
          <p:nvPr/>
        </p:nvCxnSpPr>
        <p:spPr>
          <a:xfrm flipH="1">
            <a:off x="5038725" y="3252600"/>
            <a:ext cx="635317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爱设计-8">
            <a:extLst>
              <a:ext uri="{FF2B5EF4-FFF2-40B4-BE49-F238E27FC236}">
                <a16:creationId xmlns:a16="http://schemas.microsoft.com/office/drawing/2014/main" id="{D4386826-E0F5-4E5C-73D8-9BB281ACDD47}"/>
              </a:ext>
            </a:extLst>
          </p:cNvPr>
          <p:cNvSpPr/>
          <p:nvPr/>
        </p:nvSpPr>
        <p:spPr>
          <a:xfrm rot="1452482">
            <a:off x="3729844" y="883486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爱设计-9">
            <a:extLst>
              <a:ext uri="{FF2B5EF4-FFF2-40B4-BE49-F238E27FC236}">
                <a16:creationId xmlns:a16="http://schemas.microsoft.com/office/drawing/2014/main" id="{29709F57-7B31-7032-6C23-4E01BEAE8A2D}"/>
              </a:ext>
            </a:extLst>
          </p:cNvPr>
          <p:cNvSpPr/>
          <p:nvPr/>
        </p:nvSpPr>
        <p:spPr>
          <a:xfrm rot="1452482">
            <a:off x="4158977" y="850236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35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爱设计-1">
            <a:extLst>
              <a:ext uri="{FF2B5EF4-FFF2-40B4-BE49-F238E27FC236}">
                <a16:creationId xmlns:a16="http://schemas.microsoft.com/office/drawing/2014/main" id="{B79EC12B-4AEA-56FB-46D5-FFCE4CF044C7}"/>
              </a:ext>
            </a:extLst>
          </p:cNvPr>
          <p:cNvSpPr txBox="1"/>
          <p:nvPr/>
        </p:nvSpPr>
        <p:spPr>
          <a:xfrm>
            <a:off x="444158" y="444058"/>
            <a:ext cx="24385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lang="zh-CN" altLang="en-US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的介绍</a:t>
            </a:r>
          </a:p>
        </p:txBody>
      </p:sp>
      <p:sp>
        <p:nvSpPr>
          <p:cNvPr id="7" name="爱设计-2">
            <a:extLst>
              <a:ext uri="{FF2B5EF4-FFF2-40B4-BE49-F238E27FC236}">
                <a16:creationId xmlns:a16="http://schemas.microsoft.com/office/drawing/2014/main" id="{84946BE5-5151-8ECE-A485-8B997AED6EB9}"/>
              </a:ext>
            </a:extLst>
          </p:cNvPr>
          <p:cNvSpPr txBox="1"/>
          <p:nvPr/>
        </p:nvSpPr>
        <p:spPr>
          <a:xfrm>
            <a:off x="444158" y="936501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Introduction of FPGA</a:t>
            </a:r>
          </a:p>
        </p:txBody>
      </p:sp>
      <p:sp>
        <p:nvSpPr>
          <p:cNvPr id="3" name="爱设计-4">
            <a:extLst>
              <a:ext uri="{FF2B5EF4-FFF2-40B4-BE49-F238E27FC236}">
                <a16:creationId xmlns:a16="http://schemas.microsoft.com/office/drawing/2014/main" id="{4B7ACC30-86E7-5AFE-7D93-64E5D8751E12}"/>
              </a:ext>
            </a:extLst>
          </p:cNvPr>
          <p:cNvSpPr txBox="1"/>
          <p:nvPr/>
        </p:nvSpPr>
        <p:spPr>
          <a:xfrm>
            <a:off x="1090448" y="2184897"/>
            <a:ext cx="33596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现场可编程门阵列</a:t>
            </a:r>
          </a:p>
        </p:txBody>
      </p:sp>
      <p:sp>
        <p:nvSpPr>
          <p:cNvPr id="4" name="爱设计-5">
            <a:extLst>
              <a:ext uri="{FF2B5EF4-FFF2-40B4-BE49-F238E27FC236}">
                <a16:creationId xmlns:a16="http://schemas.microsoft.com/office/drawing/2014/main" id="{0206FD53-88B8-DBE1-2154-9024B7291CE6}"/>
              </a:ext>
            </a:extLst>
          </p:cNvPr>
          <p:cNvSpPr txBox="1"/>
          <p:nvPr/>
        </p:nvSpPr>
        <p:spPr>
          <a:xfrm>
            <a:off x="1033698" y="2783727"/>
            <a:ext cx="7233745" cy="2849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accent1"/>
                </a:solidFill>
                <a:ea typeface="阿里巴巴普惠体 2.0 95 ExtraBold" panose="00020600040101010101" pitchFamily="18" charset="-122"/>
              </a:rPr>
              <a:t>FPGA</a:t>
            </a:r>
            <a:r>
              <a:rPr lang="zh-CN" altLang="en-US" sz="2400" spc="0" dirty="0">
                <a:solidFill>
                  <a:schemeClr val="accent1"/>
                </a:solidFill>
                <a:ea typeface="阿里巴巴普惠体 2.0 95 ExtraBold" panose="00020600040101010101" pitchFamily="18" charset="-122"/>
              </a:rPr>
              <a:t>，全称为现场可编程门阵列（</a:t>
            </a:r>
            <a:r>
              <a:rPr lang="en-US" altLang="zh-CN" sz="2400" spc="0" dirty="0">
                <a:solidFill>
                  <a:schemeClr val="accent1"/>
                </a:solidFill>
                <a:ea typeface="阿里巴巴普惠体 2.0 95 ExtraBold" panose="00020600040101010101" pitchFamily="18" charset="-122"/>
              </a:rPr>
              <a:t>Field-Programmable Gate Array</a:t>
            </a:r>
            <a:r>
              <a:rPr lang="zh-CN" altLang="en-US" sz="2400" spc="0" dirty="0">
                <a:solidFill>
                  <a:schemeClr val="accent1"/>
                </a:solidFill>
                <a:ea typeface="阿里巴巴普惠体 2.0 95 ExtraBold" panose="00020600040101010101" pitchFamily="18" charset="-122"/>
              </a:rPr>
              <a:t>），是一种集成电路器件。与传统的固        定功能集成电路不同，</a:t>
            </a:r>
            <a:r>
              <a:rPr lang="en-US" altLang="zh-CN" sz="2400" spc="0" dirty="0">
                <a:solidFill>
                  <a:schemeClr val="accent1"/>
                </a:solidFill>
                <a:ea typeface="阿里巴巴普惠体 2.0 95 ExtraBold" panose="00020600040101010101" pitchFamily="18" charset="-122"/>
              </a:rPr>
              <a:t>FPGA</a:t>
            </a:r>
            <a:r>
              <a:rPr lang="zh-CN" altLang="en-US" sz="2400" spc="0" dirty="0">
                <a:solidFill>
                  <a:schemeClr val="accent1"/>
                </a:solidFill>
                <a:ea typeface="阿里巴巴普惠体 2.0 95 ExtraBold" panose="00020600040101010101" pitchFamily="18" charset="-122"/>
              </a:rPr>
              <a:t>具有可编程性，可以        根据用户的需求进行灵活的配置和重新编程。</a:t>
            </a:r>
          </a:p>
        </p:txBody>
      </p:sp>
      <p:sp>
        <p:nvSpPr>
          <p:cNvPr id="5" name="爱设计-6">
            <a:extLst>
              <a:ext uri="{FF2B5EF4-FFF2-40B4-BE49-F238E27FC236}">
                <a16:creationId xmlns:a16="http://schemas.microsoft.com/office/drawing/2014/main" id="{5451F722-DB1E-E50F-118E-4FDE2A98566D}"/>
              </a:ext>
            </a:extLst>
          </p:cNvPr>
          <p:cNvSpPr txBox="1"/>
          <p:nvPr/>
        </p:nvSpPr>
        <p:spPr>
          <a:xfrm>
            <a:off x="1033698" y="1586067"/>
            <a:ext cx="8097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FPGA——Filed Programmable Gate Array</a:t>
            </a:r>
          </a:p>
        </p:txBody>
      </p:sp>
      <p:cxnSp>
        <p:nvCxnSpPr>
          <p:cNvPr id="8" name="爱设计-7">
            <a:extLst>
              <a:ext uri="{FF2B5EF4-FFF2-40B4-BE49-F238E27FC236}">
                <a16:creationId xmlns:a16="http://schemas.microsoft.com/office/drawing/2014/main" id="{5E62E5A3-145D-1E25-D280-ABB76F592965}"/>
              </a:ext>
            </a:extLst>
          </p:cNvPr>
          <p:cNvCxnSpPr/>
          <p:nvPr/>
        </p:nvCxnSpPr>
        <p:spPr>
          <a:xfrm>
            <a:off x="1484203" y="5526837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F9725C-7E54-4FCD-B019-BE7FFC0F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961" y="3567941"/>
            <a:ext cx="4534787" cy="27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爱设计-1">
            <a:extLst>
              <a:ext uri="{FF2B5EF4-FFF2-40B4-BE49-F238E27FC236}">
                <a16:creationId xmlns:a16="http://schemas.microsoft.com/office/drawing/2014/main" id="{230EC300-08EF-4B6D-916F-B359821DEB43}"/>
              </a:ext>
            </a:extLst>
          </p:cNvPr>
          <p:cNvSpPr txBox="1"/>
          <p:nvPr/>
        </p:nvSpPr>
        <p:spPr>
          <a:xfrm>
            <a:off x="452681" y="384066"/>
            <a:ext cx="24385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lang="zh-CN" altLang="en-US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的介绍</a:t>
            </a:r>
          </a:p>
        </p:txBody>
      </p:sp>
      <p:sp>
        <p:nvSpPr>
          <p:cNvPr id="40" name="爱设计-2">
            <a:extLst>
              <a:ext uri="{FF2B5EF4-FFF2-40B4-BE49-F238E27FC236}">
                <a16:creationId xmlns:a16="http://schemas.microsoft.com/office/drawing/2014/main" id="{DFA6E8E5-8BC1-4FE8-8EC8-57C7E72662FA}"/>
              </a:ext>
            </a:extLst>
          </p:cNvPr>
          <p:cNvSpPr txBox="1"/>
          <p:nvPr/>
        </p:nvSpPr>
        <p:spPr>
          <a:xfrm>
            <a:off x="452681" y="906888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Introduction of FPGA</a:t>
            </a:r>
          </a:p>
        </p:txBody>
      </p:sp>
      <p:sp>
        <p:nvSpPr>
          <p:cNvPr id="41" name="爱设计-6">
            <a:extLst>
              <a:ext uri="{FF2B5EF4-FFF2-40B4-BE49-F238E27FC236}">
                <a16:creationId xmlns:a16="http://schemas.microsoft.com/office/drawing/2014/main" id="{31A4B2C5-5BE1-4F07-A700-8A6F9BFA0365}"/>
              </a:ext>
            </a:extLst>
          </p:cNvPr>
          <p:cNvSpPr txBox="1"/>
          <p:nvPr/>
        </p:nvSpPr>
        <p:spPr>
          <a:xfrm>
            <a:off x="579395" y="1355704"/>
            <a:ext cx="50563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FPGA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的特点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BAED1-E63D-4158-BD9D-CDB7390BD4D3}"/>
              </a:ext>
            </a:extLst>
          </p:cNvPr>
          <p:cNvSpPr txBox="1"/>
          <p:nvPr/>
        </p:nvSpPr>
        <p:spPr>
          <a:xfrm>
            <a:off x="579395" y="2019963"/>
            <a:ext cx="11867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灵活性</a:t>
            </a:r>
            <a:r>
              <a:rPr lang="zh-CN" altLang="en-US" sz="28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：</a:t>
            </a:r>
            <a:r>
              <a:rPr lang="en-US" altLang="zh-CN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FPGA</a:t>
            </a:r>
            <a:r>
              <a:rPr lang="zh-CN" altLang="en-US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可以根据用户的需求进行重新编程，使其适应各种不同的应用场景。</a:t>
            </a:r>
            <a:endParaRPr lang="en-US" altLang="zh-CN" sz="2400" dirty="0">
              <a:solidFill>
                <a:schemeClr val="accent1"/>
              </a:solidFill>
              <a:ea typeface="阿里巴巴普惠体 2.0 35 Thin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并行性</a:t>
            </a:r>
            <a:r>
              <a:rPr lang="zh-CN" altLang="en-US" sz="28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：</a:t>
            </a:r>
            <a:r>
              <a:rPr lang="en-US" altLang="zh-CN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FPGA</a:t>
            </a:r>
            <a:r>
              <a:rPr lang="zh-CN" altLang="en-US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具有大量的并行处理能力，可以同时执行多个任务或操作。</a:t>
            </a:r>
            <a:endParaRPr lang="en-US" altLang="zh-CN" sz="2400" dirty="0">
              <a:solidFill>
                <a:schemeClr val="accent1"/>
              </a:solidFill>
              <a:ea typeface="阿里巴巴普惠体 2.0 35 Thin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实时性</a:t>
            </a:r>
            <a:r>
              <a:rPr lang="zh-CN" altLang="en-US" sz="28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：</a:t>
            </a:r>
            <a:r>
              <a:rPr lang="zh-CN" altLang="en-US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由于其可编程性和并行性，</a:t>
            </a:r>
            <a:r>
              <a:rPr lang="en-US" altLang="zh-CN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FPGA</a:t>
            </a:r>
            <a:r>
              <a:rPr lang="zh-CN" altLang="en-US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能够实时响应输入信号并进行处理。</a:t>
            </a:r>
            <a:endParaRPr lang="en-US" altLang="zh-CN" sz="2400" dirty="0">
              <a:solidFill>
                <a:schemeClr val="accent1"/>
              </a:solidFill>
              <a:ea typeface="阿里巴巴普惠体 2.0 35 Thin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可重构性</a:t>
            </a:r>
            <a:r>
              <a:rPr lang="zh-CN" altLang="en-US" sz="28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：</a:t>
            </a:r>
            <a:r>
              <a:rPr lang="en-US" altLang="zh-CN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FPGA</a:t>
            </a:r>
            <a:r>
              <a:rPr lang="zh-CN" altLang="en-US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可以多次被重新编程，允许用户在设计过程中进行修改和优化。</a:t>
            </a:r>
            <a:endParaRPr lang="en-US" altLang="zh-CN" sz="2400" dirty="0">
              <a:solidFill>
                <a:schemeClr val="accent1"/>
              </a:solidFill>
              <a:ea typeface="阿里巴巴普惠体 2.0 35 Thin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低功耗</a:t>
            </a:r>
            <a:r>
              <a:rPr lang="zh-CN" altLang="en-US" sz="28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：</a:t>
            </a:r>
            <a:r>
              <a:rPr lang="zh-CN" altLang="en-US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相比于传统的固定功能集成电路，</a:t>
            </a:r>
            <a:r>
              <a:rPr lang="en-US" altLang="zh-CN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FPGA</a:t>
            </a:r>
            <a:r>
              <a:rPr lang="zh-CN" altLang="en-US" sz="2400" dirty="0">
                <a:solidFill>
                  <a:schemeClr val="accent1"/>
                </a:solidFill>
                <a:ea typeface="阿里巴巴普惠体 2.0 35 Thin" panose="00020600040101010101" pitchFamily="18" charset="-122"/>
              </a:rPr>
              <a:t>通常具有较低的功耗。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BDD759-417E-4930-ACA7-611F6BC63744}"/>
              </a:ext>
            </a:extLst>
          </p:cNvPr>
          <p:cNvSpPr txBox="1"/>
          <p:nvPr/>
        </p:nvSpPr>
        <p:spPr>
          <a:xfrm>
            <a:off x="715364" y="4555521"/>
            <a:ext cx="11043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24292F"/>
                </a:solidFill>
                <a:effectLst/>
                <a:latin typeface="-apple-system"/>
              </a:rPr>
              <a:t>	FPGA</a:t>
            </a:r>
            <a:r>
              <a:rPr lang="zh-CN" altLang="en-US" sz="2800" b="0" i="0" dirty="0">
                <a:solidFill>
                  <a:srgbClr val="24292F"/>
                </a:solidFill>
                <a:effectLst/>
                <a:latin typeface="-apple-system"/>
              </a:rPr>
              <a:t>的特点使其在众多领域中得到广泛应用，包括数字信号处理、计算机视觉、通信系统、嵌入式系统、科学计算等。其灵活性、并行性和实时性使得</a:t>
            </a:r>
            <a:r>
              <a:rPr lang="en-US" altLang="zh-CN" sz="2800" b="0" i="0" dirty="0">
                <a:solidFill>
                  <a:srgbClr val="24292F"/>
                </a:solidFill>
                <a:effectLst/>
                <a:latin typeface="-apple-system"/>
              </a:rPr>
              <a:t>FPGA</a:t>
            </a:r>
            <a:r>
              <a:rPr lang="zh-CN" altLang="en-US" sz="2800" b="0" i="0" dirty="0">
                <a:solidFill>
                  <a:srgbClr val="24292F"/>
                </a:solidFill>
                <a:effectLst/>
                <a:latin typeface="-apple-system"/>
              </a:rPr>
              <a:t>成为一种重要的工具，可以满足不同应用需求的高性能计算和处理要求。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6804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复古绿色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003C06"/>
      </a:accent1>
      <a:accent2>
        <a:srgbClr val="E6E2D6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4472C4"/>
      </a:hlink>
      <a:folHlink>
        <a:srgbClr val="BFBFBF"/>
      </a:folHlink>
    </a:clrScheme>
    <a:fontScheme name="爱设计_标准主题字体">
      <a:majorFont>
        <a:latin typeface="OPPOSans L"/>
        <a:ea typeface="OPPOSans L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227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-apple-system</vt:lpstr>
      <vt:lpstr>OPPOSans L</vt:lpstr>
      <vt:lpstr>阿里巴巴普惠体 2.0 35 Thin</vt:lpstr>
      <vt:lpstr>阿里巴巴普惠体 2.0 45 Light</vt:lpstr>
      <vt:lpstr>阿里巴巴普惠体 2.0 95 ExtraBold</vt:lpstr>
      <vt:lpstr>等线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福继</cp:lastModifiedBy>
  <cp:revision>159</cp:revision>
  <dcterms:created xsi:type="dcterms:W3CDTF">2021-08-04T08:06:46Z</dcterms:created>
  <dcterms:modified xsi:type="dcterms:W3CDTF">2023-10-29T10:51:15Z</dcterms:modified>
</cp:coreProperties>
</file>