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0" r:id="rId13"/>
    <p:sldId id="287" r:id="rId14"/>
    <p:sldId id="288" r:id="rId15"/>
    <p:sldId id="289" r:id="rId16"/>
    <p:sldId id="26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A452-CE0D-45D1-B780-F77C9E3BBE8D}" type="datetimeFigureOut">
              <a:rPr lang="zh-CN" altLang="en-US" smtClean="0"/>
              <a:t>2023/10/29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EFBA-00BA-4FEA-BEC0-D70D36A95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3F797746-5315-42E5-8715-B385B7B51A43}" type="datetime1">
              <a:rPr lang="zh-CN" altLang="en-US" smtClean="0"/>
              <a:pPr/>
              <a:t>2023/10/29 Sun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稿定设计</a:t>
            </a:r>
            <a:r>
              <a:rPr lang="en-US" altLang="zh-CN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——</a:t>
            </a:r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让设计更简单！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4A2702D6-7180-491C-910B-B9B8CEB6939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>
            <a:extLst>
              <a:ext uri="{FF2B5EF4-FFF2-40B4-BE49-F238E27FC236}">
                <a16:creationId xmlns:a16="http://schemas.microsoft.com/office/drawing/2014/main" id="{611E86B6-B05F-F897-6A0D-302E63CBF886}"/>
              </a:ext>
            </a:extLst>
          </p:cNvPr>
          <p:cNvSpPr txBox="1"/>
          <p:nvPr/>
        </p:nvSpPr>
        <p:spPr>
          <a:xfrm>
            <a:off x="1162050" y="2593076"/>
            <a:ext cx="98679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kumimoji="0" lang="zh-CN" alt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在图像处理领域的应用和进展</a:t>
            </a:r>
          </a:p>
        </p:txBody>
      </p:sp>
      <p:sp>
        <p:nvSpPr>
          <p:cNvPr id="7" name="爱设计-2">
            <a:extLst>
              <a:ext uri="{FF2B5EF4-FFF2-40B4-BE49-F238E27FC236}">
                <a16:creationId xmlns:a16="http://schemas.microsoft.com/office/drawing/2014/main" id="{8EF66EF8-EA99-F5F3-063A-20B50A69BA01}"/>
              </a:ext>
            </a:extLst>
          </p:cNvPr>
          <p:cNvSpPr txBox="1"/>
          <p:nvPr/>
        </p:nvSpPr>
        <p:spPr>
          <a:xfrm>
            <a:off x="3562756" y="3429000"/>
            <a:ext cx="50664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数字逻辑与数字系统设计研讨</a:t>
            </a:r>
          </a:p>
        </p:txBody>
      </p:sp>
      <p:sp>
        <p:nvSpPr>
          <p:cNvPr id="10" name="爱设计-4">
            <a:extLst>
              <a:ext uri="{FF2B5EF4-FFF2-40B4-BE49-F238E27FC236}">
                <a16:creationId xmlns:a16="http://schemas.microsoft.com/office/drawing/2014/main" id="{2110D23F-AB56-44C8-0F61-776D0D503785}"/>
              </a:ext>
            </a:extLst>
          </p:cNvPr>
          <p:cNvSpPr/>
          <p:nvPr/>
        </p:nvSpPr>
        <p:spPr>
          <a:xfrm>
            <a:off x="11520978" y="6503131"/>
            <a:ext cx="58550" cy="5855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爱设计-5">
            <a:extLst>
              <a:ext uri="{FF2B5EF4-FFF2-40B4-BE49-F238E27FC236}">
                <a16:creationId xmlns:a16="http://schemas.microsoft.com/office/drawing/2014/main" id="{325EDB1F-2290-5975-1DFD-E5DD47D8D023}"/>
              </a:ext>
            </a:extLst>
          </p:cNvPr>
          <p:cNvSpPr/>
          <p:nvPr/>
        </p:nvSpPr>
        <p:spPr>
          <a:xfrm>
            <a:off x="11430542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爱设计-6">
            <a:extLst>
              <a:ext uri="{FF2B5EF4-FFF2-40B4-BE49-F238E27FC236}">
                <a16:creationId xmlns:a16="http://schemas.microsoft.com/office/drawing/2014/main" id="{9E2F40D7-24A6-089C-7FB8-C433E2D209B5}"/>
              </a:ext>
            </a:extLst>
          </p:cNvPr>
          <p:cNvSpPr/>
          <p:nvPr/>
        </p:nvSpPr>
        <p:spPr>
          <a:xfrm>
            <a:off x="11340105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爱设计-7">
            <a:extLst>
              <a:ext uri="{FF2B5EF4-FFF2-40B4-BE49-F238E27FC236}">
                <a16:creationId xmlns:a16="http://schemas.microsoft.com/office/drawing/2014/main" id="{8A895230-29ED-D90B-5F02-1E3B8579E537}"/>
              </a:ext>
            </a:extLst>
          </p:cNvPr>
          <p:cNvSpPr/>
          <p:nvPr/>
        </p:nvSpPr>
        <p:spPr>
          <a:xfrm>
            <a:off x="11249668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爱设计-8">
            <a:extLst>
              <a:ext uri="{FF2B5EF4-FFF2-40B4-BE49-F238E27FC236}">
                <a16:creationId xmlns:a16="http://schemas.microsoft.com/office/drawing/2014/main" id="{5230515F-007F-BBA2-C6AC-C334971C282D}"/>
              </a:ext>
            </a:extLst>
          </p:cNvPr>
          <p:cNvCxnSpPr>
            <a:cxnSpLocks/>
          </p:cNvCxnSpPr>
          <p:nvPr/>
        </p:nvCxnSpPr>
        <p:spPr>
          <a:xfrm>
            <a:off x="11636338" y="6532406"/>
            <a:ext cx="121592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5" name="爱设计-9">
            <a:extLst>
              <a:ext uri="{FF2B5EF4-FFF2-40B4-BE49-F238E27FC236}">
                <a16:creationId xmlns:a16="http://schemas.microsoft.com/office/drawing/2014/main" id="{7F1477A9-0C89-8D08-F35F-A67D6ADDBA96}"/>
              </a:ext>
            </a:extLst>
          </p:cNvPr>
          <p:cNvSpPr/>
          <p:nvPr/>
        </p:nvSpPr>
        <p:spPr>
          <a:xfrm rot="18900000">
            <a:off x="11664956" y="6489922"/>
            <a:ext cx="84968" cy="84968"/>
          </a:xfrm>
          <a:custGeom>
            <a:avLst/>
            <a:gdLst>
              <a:gd name="connsiteX0" fmla="*/ 0 w 252248"/>
              <a:gd name="connsiteY0" fmla="*/ 0 h 252248"/>
              <a:gd name="connsiteX1" fmla="*/ 252248 w 252248"/>
              <a:gd name="connsiteY1" fmla="*/ 0 h 252248"/>
              <a:gd name="connsiteX2" fmla="*/ 252248 w 252248"/>
              <a:gd name="connsiteY2" fmla="*/ 252248 h 252248"/>
              <a:gd name="connsiteX3" fmla="*/ 0 w 252248"/>
              <a:gd name="connsiteY3" fmla="*/ 252248 h 252248"/>
              <a:gd name="connsiteX4" fmla="*/ 0 w 252248"/>
              <a:gd name="connsiteY4" fmla="*/ 0 h 252248"/>
              <a:gd name="connsiteX0" fmla="*/ 0 w 252248"/>
              <a:gd name="connsiteY0" fmla="*/ 0 h 252248"/>
              <a:gd name="connsiteX1" fmla="*/ 252248 w 252248"/>
              <a:gd name="connsiteY1" fmla="*/ 0 h 252248"/>
              <a:gd name="connsiteX2" fmla="*/ 252248 w 252248"/>
              <a:gd name="connsiteY2" fmla="*/ 252248 h 252248"/>
              <a:gd name="connsiteX3" fmla="*/ 0 w 252248"/>
              <a:gd name="connsiteY3" fmla="*/ 252248 h 252248"/>
              <a:gd name="connsiteX4" fmla="*/ 91440 w 252248"/>
              <a:gd name="connsiteY4" fmla="*/ 91440 h 252248"/>
              <a:gd name="connsiteX0" fmla="*/ 252248 w 252248"/>
              <a:gd name="connsiteY0" fmla="*/ 0 h 252248"/>
              <a:gd name="connsiteX1" fmla="*/ 252248 w 252248"/>
              <a:gd name="connsiteY1" fmla="*/ 252248 h 252248"/>
              <a:gd name="connsiteX2" fmla="*/ 0 w 252248"/>
              <a:gd name="connsiteY2" fmla="*/ 252248 h 252248"/>
              <a:gd name="connsiteX3" fmla="*/ 91440 w 252248"/>
              <a:gd name="connsiteY3" fmla="*/ 91440 h 252248"/>
              <a:gd name="connsiteX0" fmla="*/ 252248 w 252248"/>
              <a:gd name="connsiteY0" fmla="*/ 0 h 252248"/>
              <a:gd name="connsiteX1" fmla="*/ 252248 w 252248"/>
              <a:gd name="connsiteY1" fmla="*/ 252248 h 252248"/>
              <a:gd name="connsiteX2" fmla="*/ 0 w 252248"/>
              <a:gd name="connsiteY2" fmla="*/ 252248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248" h="252248">
                <a:moveTo>
                  <a:pt x="252248" y="0"/>
                </a:moveTo>
                <a:lnTo>
                  <a:pt x="252248" y="252248"/>
                </a:lnTo>
                <a:lnTo>
                  <a:pt x="0" y="252248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爱设计-11">
            <a:extLst>
              <a:ext uri="{FF2B5EF4-FFF2-40B4-BE49-F238E27FC236}">
                <a16:creationId xmlns:a16="http://schemas.microsoft.com/office/drawing/2014/main" id="{651D4BB6-DA27-385C-E0EA-88D8C5EA170E}"/>
              </a:ext>
            </a:extLst>
          </p:cNvPr>
          <p:cNvSpPr/>
          <p:nvPr/>
        </p:nvSpPr>
        <p:spPr>
          <a:xfrm>
            <a:off x="2545404" y="4536190"/>
            <a:ext cx="7101192" cy="5143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小组成员：张宇杰 刘福展 刘福继 张渊 罗正兴 嵇浩然 王呁潼</a:t>
            </a:r>
          </a:p>
        </p:txBody>
      </p:sp>
      <p:cxnSp>
        <p:nvCxnSpPr>
          <p:cNvPr id="23" name="爱设计-12">
            <a:extLst>
              <a:ext uri="{FF2B5EF4-FFF2-40B4-BE49-F238E27FC236}">
                <a16:creationId xmlns:a16="http://schemas.microsoft.com/office/drawing/2014/main" id="{5DFDC9DE-4838-778F-DB67-9A79F4D6F8E7}"/>
              </a:ext>
            </a:extLst>
          </p:cNvPr>
          <p:cNvCxnSpPr>
            <a:cxnSpLocks/>
          </p:cNvCxnSpPr>
          <p:nvPr/>
        </p:nvCxnSpPr>
        <p:spPr>
          <a:xfrm flipH="1">
            <a:off x="513380" y="1131450"/>
            <a:ext cx="791548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24" name="爱设计-13">
            <a:extLst>
              <a:ext uri="{FF2B5EF4-FFF2-40B4-BE49-F238E27FC236}">
                <a16:creationId xmlns:a16="http://schemas.microsoft.com/office/drawing/2014/main" id="{152A65CF-17E6-F33A-77C6-27F1E576E264}"/>
              </a:ext>
            </a:extLst>
          </p:cNvPr>
          <p:cNvSpPr txBox="1">
            <a:spLocks/>
          </p:cNvSpPr>
          <p:nvPr/>
        </p:nvSpPr>
        <p:spPr>
          <a:xfrm>
            <a:off x="399223" y="546013"/>
            <a:ext cx="1686751" cy="573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accent2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2O23 </a:t>
            </a:r>
            <a:endParaRPr lang="zh-CN" altLang="en-US" sz="3600" dirty="0">
              <a:solidFill>
                <a:schemeClr val="accent2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7" name="爱设计-14">
            <a:extLst>
              <a:ext uri="{FF2B5EF4-FFF2-40B4-BE49-F238E27FC236}">
                <a16:creationId xmlns:a16="http://schemas.microsoft.com/office/drawing/2014/main" id="{724E3B7B-166D-D66F-EBC5-5FCC93C35937}"/>
              </a:ext>
            </a:extLst>
          </p:cNvPr>
          <p:cNvSpPr/>
          <p:nvPr/>
        </p:nvSpPr>
        <p:spPr>
          <a:xfrm rot="1452482">
            <a:off x="10792820" y="2334298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爱设计-15">
            <a:extLst>
              <a:ext uri="{FF2B5EF4-FFF2-40B4-BE49-F238E27FC236}">
                <a16:creationId xmlns:a16="http://schemas.microsoft.com/office/drawing/2014/main" id="{890D5CDE-8C88-06BF-ADFA-76FC88D27C4E}"/>
              </a:ext>
            </a:extLst>
          </p:cNvPr>
          <p:cNvSpPr/>
          <p:nvPr/>
        </p:nvSpPr>
        <p:spPr>
          <a:xfrm rot="1452482">
            <a:off x="11221953" y="2301048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88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>
            <a:extLst>
              <a:ext uri="{FF2B5EF4-FFF2-40B4-BE49-F238E27FC236}">
                <a16:creationId xmlns:a16="http://schemas.microsoft.com/office/drawing/2014/main" id="{817FC449-39A3-DC9C-6766-168DBD44BB40}"/>
              </a:ext>
            </a:extLst>
          </p:cNvPr>
          <p:cNvSpPr/>
          <p:nvPr/>
        </p:nvSpPr>
        <p:spPr>
          <a:xfrm>
            <a:off x="0" y="0"/>
            <a:ext cx="12192000" cy="4029075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6" name="爱设计-3">
            <a:extLst>
              <a:ext uri="{FF2B5EF4-FFF2-40B4-BE49-F238E27FC236}">
                <a16:creationId xmlns:a16="http://schemas.microsoft.com/office/drawing/2014/main" id="{7A6B7FF5-22B5-FD16-3087-65A9938C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918255"/>
            <a:ext cx="314829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2700">
                  <a:solidFill>
                    <a:srgbClr val="FFFFFF"/>
                  </a:solidFill>
                </a:ln>
                <a:noFill/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03</a:t>
            </a:r>
          </a:p>
        </p:txBody>
      </p:sp>
      <p:cxnSp>
        <p:nvCxnSpPr>
          <p:cNvPr id="12" name="爱设计-4">
            <a:extLst>
              <a:ext uri="{FF2B5EF4-FFF2-40B4-BE49-F238E27FC236}">
                <a16:creationId xmlns:a16="http://schemas.microsoft.com/office/drawing/2014/main" id="{A1A5CEFF-A60B-CA67-8BE0-4A1D6F483ABA}"/>
              </a:ext>
            </a:extLst>
          </p:cNvPr>
          <p:cNvCxnSpPr>
            <a:cxnSpLocks/>
          </p:cNvCxnSpPr>
          <p:nvPr/>
        </p:nvCxnSpPr>
        <p:spPr>
          <a:xfrm flipH="1">
            <a:off x="4172437" y="3252600"/>
            <a:ext cx="68673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爱设计-5">
            <a:extLst>
              <a:ext uri="{FF2B5EF4-FFF2-40B4-BE49-F238E27FC236}">
                <a16:creationId xmlns:a16="http://schemas.microsoft.com/office/drawing/2014/main" id="{D471EB9A-06BD-0895-557B-93E049CF6EAF}"/>
              </a:ext>
            </a:extLst>
          </p:cNvPr>
          <p:cNvCxnSpPr>
            <a:cxnSpLocks/>
          </p:cNvCxnSpPr>
          <p:nvPr/>
        </p:nvCxnSpPr>
        <p:spPr>
          <a:xfrm flipH="1">
            <a:off x="5038725" y="3252600"/>
            <a:ext cx="635317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6">
            <a:extLst>
              <a:ext uri="{FF2B5EF4-FFF2-40B4-BE49-F238E27FC236}">
                <a16:creationId xmlns:a16="http://schemas.microsoft.com/office/drawing/2014/main" id="{D4386826-E0F5-4E5C-73D8-9BB281ACDD47}"/>
              </a:ext>
            </a:extLst>
          </p:cNvPr>
          <p:cNvSpPr/>
          <p:nvPr/>
        </p:nvSpPr>
        <p:spPr>
          <a:xfrm rot="1452482">
            <a:off x="3729844" y="883486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爱设计-7">
            <a:extLst>
              <a:ext uri="{FF2B5EF4-FFF2-40B4-BE49-F238E27FC236}">
                <a16:creationId xmlns:a16="http://schemas.microsoft.com/office/drawing/2014/main" id="{29709F57-7B31-7032-6C23-4E01BEAE8A2D}"/>
              </a:ext>
            </a:extLst>
          </p:cNvPr>
          <p:cNvSpPr/>
          <p:nvPr/>
        </p:nvSpPr>
        <p:spPr>
          <a:xfrm rot="1452482">
            <a:off x="4158977" y="850236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爱设计-8">
            <a:extLst>
              <a:ext uri="{FF2B5EF4-FFF2-40B4-BE49-F238E27FC236}">
                <a16:creationId xmlns:a16="http://schemas.microsoft.com/office/drawing/2014/main" id="{B9EB059B-802D-DFC7-68B6-5E85E04F995A}"/>
              </a:ext>
            </a:extLst>
          </p:cNvPr>
          <p:cNvSpPr txBox="1"/>
          <p:nvPr/>
        </p:nvSpPr>
        <p:spPr>
          <a:xfrm>
            <a:off x="3853147" y="4303209"/>
            <a:ext cx="7665753" cy="6771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FPGA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关于图像方面的应用场景</a:t>
            </a:r>
          </a:p>
        </p:txBody>
      </p:sp>
      <p:sp>
        <p:nvSpPr>
          <p:cNvPr id="3" name="爱设计-9">
            <a:extLst>
              <a:ext uri="{FF2B5EF4-FFF2-40B4-BE49-F238E27FC236}">
                <a16:creationId xmlns:a16="http://schemas.microsoft.com/office/drawing/2014/main" id="{C90DD93E-4C7A-F0AA-3F95-E1F89E18209B}"/>
              </a:ext>
            </a:extLst>
          </p:cNvPr>
          <p:cNvSpPr txBox="1"/>
          <p:nvPr/>
        </p:nvSpPr>
        <p:spPr>
          <a:xfrm>
            <a:off x="8057888" y="4980317"/>
            <a:ext cx="3461012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58775" marR="0" lvl="0" indent="-266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06"/>
              </a:buClr>
              <a:buSzPct val="55000"/>
              <a:buFont typeface="Wingdings" panose="05000000000000000000" pitchFamily="2" charset="2"/>
              <a:buChar char="l"/>
              <a:tabLst>
                <a:tab pos="266700" algn="l"/>
                <a:tab pos="4492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-sans"/>
                <a:cs typeface="+mn-cs"/>
              </a:rPr>
              <a:t>Application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344312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爱设计-1">
            <a:extLst>
              <a:ext uri="{FF2B5EF4-FFF2-40B4-BE49-F238E27FC236}">
                <a16:creationId xmlns:a16="http://schemas.microsoft.com/office/drawing/2014/main" id="{4C350D30-D501-2CAC-94F6-0119F390D087}"/>
              </a:ext>
            </a:extLst>
          </p:cNvPr>
          <p:cNvSpPr txBox="1"/>
          <p:nvPr/>
        </p:nvSpPr>
        <p:spPr>
          <a:xfrm>
            <a:off x="444158" y="444058"/>
            <a:ext cx="56518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关于图像方面的应用场景</a:t>
            </a:r>
          </a:p>
        </p:txBody>
      </p:sp>
      <p:sp>
        <p:nvSpPr>
          <p:cNvPr id="22" name="爱设计-2">
            <a:extLst>
              <a:ext uri="{FF2B5EF4-FFF2-40B4-BE49-F238E27FC236}">
                <a16:creationId xmlns:a16="http://schemas.microsoft.com/office/drawing/2014/main" id="{46929E43-1FDD-8A07-8DB0-324345A99046}"/>
              </a:ext>
            </a:extLst>
          </p:cNvPr>
          <p:cNvSpPr txBox="1"/>
          <p:nvPr/>
        </p:nvSpPr>
        <p:spPr>
          <a:xfrm>
            <a:off x="444158" y="936501"/>
            <a:ext cx="19398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Application scenarios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3C10698-E3FC-A194-50DF-B22007E59E45}"/>
              </a:ext>
            </a:extLst>
          </p:cNvPr>
          <p:cNvGrpSpPr/>
          <p:nvPr/>
        </p:nvGrpSpPr>
        <p:grpSpPr>
          <a:xfrm>
            <a:off x="652788" y="1428944"/>
            <a:ext cx="5207208" cy="4806756"/>
            <a:chOff x="1184155" y="1428944"/>
            <a:chExt cx="5207208" cy="4806756"/>
          </a:xfrm>
        </p:grpSpPr>
        <p:sp>
          <p:nvSpPr>
            <p:cNvPr id="2" name="爱设计-4">
              <a:extLst>
                <a:ext uri="{FF2B5EF4-FFF2-40B4-BE49-F238E27FC236}">
                  <a16:creationId xmlns:a16="http://schemas.microsoft.com/office/drawing/2014/main" id="{4851E582-6ADE-0A03-0218-2662B9B6E68F}"/>
                </a:ext>
              </a:extLst>
            </p:cNvPr>
            <p:cNvSpPr/>
            <p:nvPr/>
          </p:nvSpPr>
          <p:spPr>
            <a:xfrm flipH="1">
              <a:off x="1184155" y="1428944"/>
              <a:ext cx="5207208" cy="4806756"/>
            </a:xfrm>
            <a:prstGeom prst="roundRect">
              <a:avLst>
                <a:gd name="adj" fmla="val 492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endParaRPr>
            </a:p>
          </p:txBody>
        </p:sp>
        <p:sp>
          <p:nvSpPr>
            <p:cNvPr id="3" name="爱设计-8">
              <a:extLst>
                <a:ext uri="{FF2B5EF4-FFF2-40B4-BE49-F238E27FC236}">
                  <a16:creationId xmlns:a16="http://schemas.microsoft.com/office/drawing/2014/main" id="{75D96E7E-BE27-2084-27BF-F320EE692027}"/>
                </a:ext>
              </a:extLst>
            </p:cNvPr>
            <p:cNvSpPr txBox="1"/>
            <p:nvPr/>
          </p:nvSpPr>
          <p:spPr>
            <a:xfrm>
              <a:off x="1414064" y="4369180"/>
              <a:ext cx="198003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3200" spc="300">
                  <a:gradFill>
                    <a:gsLst>
                      <a:gs pos="0">
                        <a:schemeClr val="bg1"/>
                      </a:gs>
                      <a:gs pos="100000">
                        <a:schemeClr val="accent4"/>
                      </a:gs>
                    </a:gsLst>
                    <a:lin ang="2700000" scaled="0"/>
                  </a:gradFill>
                  <a:latin typeface="+mj-ea"/>
                  <a:ea typeface="+mj-ea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-apple-system"/>
                  <a:cs typeface="+mn-cs"/>
                </a:rPr>
                <a:t>1.</a:t>
              </a:r>
              <a:r>
                <a:rPr kumimoji="0" lang="zh-CN" altLang="en-US" sz="24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-apple-system"/>
                  <a:cs typeface="+mn-cs"/>
                </a:rPr>
                <a:t>工业视觉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阿里巴巴普惠体 2.0 95 ExtraBold"/>
                <a:ea typeface="阿里巴巴普惠体 2.0 95 ExtraBold"/>
                <a:cs typeface="OPPOSans B" panose="00020600040101010101" pitchFamily="18" charset="-122"/>
              </a:endParaRPr>
            </a:p>
          </p:txBody>
        </p:sp>
        <p:sp>
          <p:nvSpPr>
            <p:cNvPr id="5" name="爱设计-11">
              <a:extLst>
                <a:ext uri="{FF2B5EF4-FFF2-40B4-BE49-F238E27FC236}">
                  <a16:creationId xmlns:a16="http://schemas.microsoft.com/office/drawing/2014/main" id="{CCE651CF-F5A5-F967-5F52-AD3F2649B14D}"/>
                </a:ext>
              </a:extLst>
            </p:cNvPr>
            <p:cNvSpPr txBox="1"/>
            <p:nvPr/>
          </p:nvSpPr>
          <p:spPr>
            <a:xfrm>
              <a:off x="1414064" y="5086494"/>
              <a:ext cx="4725225" cy="6851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-apple-system"/>
                  <a:cs typeface="+mn-cs"/>
                </a:rPr>
                <a:t>FPGA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-apple-system"/>
                  <a:cs typeface="+mn-cs"/>
                </a:rPr>
                <a:t>可以用于实时图像处理和分析，例如检测缺陷、测量尺寸、识别产品或控制机器人等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endParaRPr>
            </a:p>
          </p:txBody>
        </p:sp>
        <p:pic>
          <p:nvPicPr>
            <p:cNvPr id="19" name="Picture 2" descr="人工智能到底用GPU还是FPGA？_PENGYAO_O的专栏-CSDN博客">
              <a:extLst>
                <a:ext uri="{FF2B5EF4-FFF2-40B4-BE49-F238E27FC236}">
                  <a16:creationId xmlns:a16="http://schemas.microsoft.com/office/drawing/2014/main" id="{FF2E5D5D-C083-A274-1F0A-DAD736FF3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156" y="1644388"/>
              <a:ext cx="4514850" cy="2533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8EF1445-C6D4-D482-FDCA-FD2C527A6822}"/>
              </a:ext>
            </a:extLst>
          </p:cNvPr>
          <p:cNvGrpSpPr/>
          <p:nvPr/>
        </p:nvGrpSpPr>
        <p:grpSpPr>
          <a:xfrm>
            <a:off x="6343285" y="1428944"/>
            <a:ext cx="5207208" cy="4806756"/>
            <a:chOff x="6615829" y="1428944"/>
            <a:chExt cx="5207208" cy="4806756"/>
          </a:xfrm>
        </p:grpSpPr>
        <p:sp>
          <p:nvSpPr>
            <p:cNvPr id="6" name="爱设计-4">
              <a:extLst>
                <a:ext uri="{FF2B5EF4-FFF2-40B4-BE49-F238E27FC236}">
                  <a16:creationId xmlns:a16="http://schemas.microsoft.com/office/drawing/2014/main" id="{5BBCD697-127A-E9D2-5874-7222EC3C5E35}"/>
                </a:ext>
              </a:extLst>
            </p:cNvPr>
            <p:cNvSpPr/>
            <p:nvPr/>
          </p:nvSpPr>
          <p:spPr>
            <a:xfrm flipH="1">
              <a:off x="6615829" y="1428944"/>
              <a:ext cx="5207208" cy="4806756"/>
            </a:xfrm>
            <a:prstGeom prst="roundRect">
              <a:avLst>
                <a:gd name="adj" fmla="val 594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endParaRPr>
            </a:p>
          </p:txBody>
        </p:sp>
        <p:sp>
          <p:nvSpPr>
            <p:cNvPr id="4" name="爱设计-10">
              <a:extLst>
                <a:ext uri="{FF2B5EF4-FFF2-40B4-BE49-F238E27FC236}">
                  <a16:creationId xmlns:a16="http://schemas.microsoft.com/office/drawing/2014/main" id="{99490CAB-FBB7-836C-7364-461E43048AC5}"/>
                </a:ext>
              </a:extLst>
            </p:cNvPr>
            <p:cNvSpPr txBox="1"/>
            <p:nvPr/>
          </p:nvSpPr>
          <p:spPr>
            <a:xfrm>
              <a:off x="6849775" y="4397909"/>
              <a:ext cx="243201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3200" spc="300">
                  <a:gradFill>
                    <a:gsLst>
                      <a:gs pos="0">
                        <a:schemeClr val="bg1"/>
                      </a:gs>
                      <a:gs pos="100000">
                        <a:schemeClr val="accent4"/>
                      </a:gs>
                    </a:gsLst>
                    <a:lin ang="2700000" scaled="0"/>
                  </a:gradFill>
                  <a:latin typeface="+mj-ea"/>
                  <a:ea typeface="+mj-ea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-apple-system"/>
                  <a:cs typeface="+mn-cs"/>
                </a:rPr>
                <a:t>2.</a:t>
              </a:r>
              <a:r>
                <a:rPr kumimoji="0" lang="zh-CN" altLang="en-US" sz="24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-apple-system"/>
                  <a:cs typeface="+mn-cs"/>
                </a:rPr>
                <a:t>实时视频处理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阿里巴巴普惠体 2.0 95 ExtraBold"/>
                <a:ea typeface="阿里巴巴普惠体 2.0 95 ExtraBold"/>
                <a:cs typeface="OPPOSans B" panose="00020600040101010101" pitchFamily="18" charset="-122"/>
              </a:endParaRPr>
            </a:p>
          </p:txBody>
        </p:sp>
        <p:sp>
          <p:nvSpPr>
            <p:cNvPr id="8" name="爱设计-13">
              <a:extLst>
                <a:ext uri="{FF2B5EF4-FFF2-40B4-BE49-F238E27FC236}">
                  <a16:creationId xmlns:a16="http://schemas.microsoft.com/office/drawing/2014/main" id="{CDE1985F-FDB3-CF3C-02B1-466EA6AAE584}"/>
                </a:ext>
              </a:extLst>
            </p:cNvPr>
            <p:cNvSpPr txBox="1"/>
            <p:nvPr/>
          </p:nvSpPr>
          <p:spPr>
            <a:xfrm>
              <a:off x="7024362" y="5013557"/>
              <a:ext cx="451485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-apple-system"/>
                  <a:cs typeface="+mn-cs"/>
                </a:rPr>
                <a:t>FPGA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-apple-system"/>
                  <a:cs typeface="+mn-cs"/>
                </a:rPr>
                <a:t>可用于视频编解码、格式转换、滤波和特效添加等任务，以增强视频质量或实现实时视频流处理。</a:t>
              </a:r>
            </a:p>
          </p:txBody>
        </p: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492A1692-C246-D645-0AFF-C0BB0011E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775" y="1644388"/>
              <a:ext cx="4514850" cy="2538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58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>
            <a:extLst>
              <a:ext uri="{FF2B5EF4-FFF2-40B4-BE49-F238E27FC236}">
                <a16:creationId xmlns:a16="http://schemas.microsoft.com/office/drawing/2014/main" id="{B79EC12B-4AEA-56FB-46D5-FFCE4CF044C7}"/>
              </a:ext>
            </a:extLst>
          </p:cNvPr>
          <p:cNvSpPr txBox="1"/>
          <p:nvPr/>
        </p:nvSpPr>
        <p:spPr>
          <a:xfrm>
            <a:off x="444158" y="444058"/>
            <a:ext cx="56518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关于图像方面的应用场景</a:t>
            </a:r>
          </a:p>
        </p:txBody>
      </p:sp>
      <p:sp>
        <p:nvSpPr>
          <p:cNvPr id="7" name="爱设计-2">
            <a:extLst>
              <a:ext uri="{FF2B5EF4-FFF2-40B4-BE49-F238E27FC236}">
                <a16:creationId xmlns:a16="http://schemas.microsoft.com/office/drawing/2014/main" id="{84946BE5-5151-8ECE-A485-8B997AED6EB9}"/>
              </a:ext>
            </a:extLst>
          </p:cNvPr>
          <p:cNvSpPr txBox="1"/>
          <p:nvPr/>
        </p:nvSpPr>
        <p:spPr>
          <a:xfrm>
            <a:off x="444158" y="936501"/>
            <a:ext cx="19398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Application scenarios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F7F373-524A-F3CF-6CAF-5B6B61BBD5F3}"/>
              </a:ext>
            </a:extLst>
          </p:cNvPr>
          <p:cNvGrpSpPr/>
          <p:nvPr/>
        </p:nvGrpSpPr>
        <p:grpSpPr>
          <a:xfrm>
            <a:off x="1141066" y="1944781"/>
            <a:ext cx="2831289" cy="970604"/>
            <a:chOff x="787400" y="2091354"/>
            <a:chExt cx="2831289" cy="970604"/>
          </a:xfrm>
        </p:grpSpPr>
        <p:sp>
          <p:nvSpPr>
            <p:cNvPr id="9" name="爱设计-4">
              <a:extLst>
                <a:ext uri="{FF2B5EF4-FFF2-40B4-BE49-F238E27FC236}">
                  <a16:creationId xmlns:a16="http://schemas.microsoft.com/office/drawing/2014/main" id="{6BDB80B2-24AF-1698-CE8A-9214421E8FE7}"/>
                </a:ext>
              </a:extLst>
            </p:cNvPr>
            <p:cNvSpPr/>
            <p:nvPr/>
          </p:nvSpPr>
          <p:spPr>
            <a:xfrm flipH="1">
              <a:off x="787400" y="2091354"/>
              <a:ext cx="2831289" cy="9706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endParaRPr>
            </a:p>
          </p:txBody>
        </p:sp>
        <p:sp>
          <p:nvSpPr>
            <p:cNvPr id="10" name="爱设计-5">
              <a:extLst>
                <a:ext uri="{FF2B5EF4-FFF2-40B4-BE49-F238E27FC236}">
                  <a16:creationId xmlns:a16="http://schemas.microsoft.com/office/drawing/2014/main" id="{11BE5EC3-5FBC-C64C-D9CE-4C10F4A0D27E}"/>
                </a:ext>
              </a:extLst>
            </p:cNvPr>
            <p:cNvSpPr txBox="1">
              <a:spLocks/>
            </p:cNvSpPr>
            <p:nvPr/>
          </p:nvSpPr>
          <p:spPr>
            <a:xfrm>
              <a:off x="992711" y="2429647"/>
              <a:ext cx="2385058" cy="2940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  <a:sym typeface="Arial" panose="020B0604020202020204" pitchFamily="34" charset="0"/>
                </a:rPr>
                <a:t>3.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  <a:sym typeface="Arial" panose="020B0604020202020204" pitchFamily="34" charset="0"/>
                </a:rPr>
                <a:t>图像传感器接口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632E9B-CE92-F753-7C11-929406D79BC1}"/>
              </a:ext>
            </a:extLst>
          </p:cNvPr>
          <p:cNvGrpSpPr/>
          <p:nvPr/>
        </p:nvGrpSpPr>
        <p:grpSpPr>
          <a:xfrm>
            <a:off x="654960" y="3312548"/>
            <a:ext cx="2385058" cy="970604"/>
            <a:chOff x="787400" y="3464242"/>
            <a:chExt cx="2385058" cy="970604"/>
          </a:xfrm>
        </p:grpSpPr>
        <p:sp>
          <p:nvSpPr>
            <p:cNvPr id="12" name="爱设计-7">
              <a:extLst>
                <a:ext uri="{FF2B5EF4-FFF2-40B4-BE49-F238E27FC236}">
                  <a16:creationId xmlns:a16="http://schemas.microsoft.com/office/drawing/2014/main" id="{FD98BDD8-7653-0050-5C31-1E9AFF7D3F2E}"/>
                </a:ext>
              </a:extLst>
            </p:cNvPr>
            <p:cNvSpPr/>
            <p:nvPr/>
          </p:nvSpPr>
          <p:spPr>
            <a:xfrm flipH="1">
              <a:off x="787400" y="3464242"/>
              <a:ext cx="2385058" cy="970604"/>
            </a:xfrm>
            <a:prstGeom prst="round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+mn-cs"/>
              </a:endParaRPr>
            </a:p>
          </p:txBody>
        </p:sp>
        <p:sp>
          <p:nvSpPr>
            <p:cNvPr id="13" name="爱设计-8">
              <a:extLst>
                <a:ext uri="{FF2B5EF4-FFF2-40B4-BE49-F238E27FC236}">
                  <a16:creationId xmlns:a16="http://schemas.microsoft.com/office/drawing/2014/main" id="{6B981E23-7A7A-E0B2-766A-FE9F575BE7C2}"/>
                </a:ext>
              </a:extLst>
            </p:cNvPr>
            <p:cNvSpPr txBox="1">
              <a:spLocks/>
            </p:cNvSpPr>
            <p:nvPr/>
          </p:nvSpPr>
          <p:spPr>
            <a:xfrm>
              <a:off x="787400" y="3802535"/>
              <a:ext cx="2385058" cy="2940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  <a:sym typeface="Arial" panose="020B0604020202020204" pitchFamily="34" charset="0"/>
                </a:rPr>
                <a:t>4.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  <a:sym typeface="Arial" panose="020B0604020202020204" pitchFamily="34" charset="0"/>
                </a:rPr>
                <a:t>机器学习加速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D882AD0-D3FD-EE70-5354-CFF2D7276441}"/>
              </a:ext>
            </a:extLst>
          </p:cNvPr>
          <p:cNvGrpSpPr/>
          <p:nvPr/>
        </p:nvGrpSpPr>
        <p:grpSpPr>
          <a:xfrm>
            <a:off x="1299957" y="4656135"/>
            <a:ext cx="3220396" cy="970604"/>
            <a:chOff x="787400" y="4837130"/>
            <a:chExt cx="3220396" cy="970604"/>
          </a:xfrm>
        </p:grpSpPr>
        <p:sp>
          <p:nvSpPr>
            <p:cNvPr id="15" name="爱设计-10">
              <a:extLst>
                <a:ext uri="{FF2B5EF4-FFF2-40B4-BE49-F238E27FC236}">
                  <a16:creationId xmlns:a16="http://schemas.microsoft.com/office/drawing/2014/main" id="{DF14E128-F730-67A3-6711-846129D55C93}"/>
                </a:ext>
              </a:extLst>
            </p:cNvPr>
            <p:cNvSpPr/>
            <p:nvPr/>
          </p:nvSpPr>
          <p:spPr>
            <a:xfrm flipH="1">
              <a:off x="787400" y="4837130"/>
              <a:ext cx="3220396" cy="9706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endParaRPr>
            </a:p>
          </p:txBody>
        </p:sp>
        <p:sp>
          <p:nvSpPr>
            <p:cNvPr id="16" name="爱设计-11">
              <a:extLst>
                <a:ext uri="{FF2B5EF4-FFF2-40B4-BE49-F238E27FC236}">
                  <a16:creationId xmlns:a16="http://schemas.microsoft.com/office/drawing/2014/main" id="{6873D6D4-F576-BA2B-23D1-4E09C68EB3D6}"/>
                </a:ext>
              </a:extLst>
            </p:cNvPr>
            <p:cNvSpPr txBox="1">
              <a:spLocks/>
            </p:cNvSpPr>
            <p:nvPr/>
          </p:nvSpPr>
          <p:spPr>
            <a:xfrm>
              <a:off x="985702" y="5117234"/>
              <a:ext cx="2796538" cy="4103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  <a:sym typeface="Arial" panose="020B0604020202020204" pitchFamily="34" charset="0"/>
                </a:rPr>
                <a:t>5.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  <a:sym typeface="Arial" panose="020B0604020202020204" pitchFamily="34" charset="0"/>
                </a:rPr>
                <a:t>视频游戏和虚拟现实</a:t>
              </a:r>
            </a:p>
          </p:txBody>
        </p:sp>
      </p:grpSp>
      <p:sp>
        <p:nvSpPr>
          <p:cNvPr id="40" name="爱设计-13">
            <a:extLst>
              <a:ext uri="{FF2B5EF4-FFF2-40B4-BE49-F238E27FC236}">
                <a16:creationId xmlns:a16="http://schemas.microsoft.com/office/drawing/2014/main" id="{4E75C033-4DCB-C2E4-D18B-F4D9B082BAF9}"/>
              </a:ext>
            </a:extLst>
          </p:cNvPr>
          <p:cNvSpPr txBox="1">
            <a:spLocks/>
          </p:cNvSpPr>
          <p:nvPr/>
        </p:nvSpPr>
        <p:spPr>
          <a:xfrm>
            <a:off x="4393078" y="1823786"/>
            <a:ext cx="6795080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+mn-cs"/>
              </a:rPr>
              <a:t>FPGA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+mn-cs"/>
              </a:rPr>
              <a:t>可用于高速图像传感器的接口和数据处理，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-apple-system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+mn-cs"/>
              </a:rPr>
              <a:t>例如将并行数据转换为串行，调整帧率或进行预处理。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C9D973-DB80-4FDD-8445-D21EF61CD2E2}"/>
              </a:ext>
            </a:extLst>
          </p:cNvPr>
          <p:cNvSpPr txBox="1"/>
          <p:nvPr/>
        </p:nvSpPr>
        <p:spPr>
          <a:xfrm>
            <a:off x="3456290" y="3386387"/>
            <a:ext cx="794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+mn-cs"/>
              </a:rPr>
              <a:t>FPGA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+mn-cs"/>
              </a:rPr>
              <a:t>可用于加速图像识别、目标检测和图像分割等计算密集型图像处理任务，通过并行化和定制化实现高性能计算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E4E8A0-34AE-F92C-6A2E-5F14C061F6FB}"/>
              </a:ext>
            </a:extLst>
          </p:cNvPr>
          <p:cNvSpPr txBox="1"/>
          <p:nvPr/>
        </p:nvSpPr>
        <p:spPr>
          <a:xfrm>
            <a:off x="4925169" y="4756717"/>
            <a:ext cx="6524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+mn-cs"/>
              </a:rPr>
              <a:t>FPGA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cs typeface="+mn-cs"/>
              </a:rPr>
              <a:t>可用于实时图像渲染、图像特效和物理模拟等，提供更快的响应时间和更高的图形性能</a:t>
            </a:r>
          </a:p>
        </p:txBody>
      </p:sp>
    </p:spTree>
    <p:extLst>
      <p:ext uri="{BB962C8B-B14F-4D97-AF65-F5344CB8AC3E}">
        <p14:creationId xmlns:p14="http://schemas.microsoft.com/office/powerpoint/2010/main" val="212599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/>
          <p:cNvSpPr/>
          <p:nvPr/>
        </p:nvSpPr>
        <p:spPr>
          <a:xfrm>
            <a:off x="0" y="0"/>
            <a:ext cx="12192000" cy="4029075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6" name="爱设计-3"/>
          <p:cNvSpPr>
            <a:spLocks noChangeArrowheads="1"/>
          </p:cNvSpPr>
          <p:nvPr/>
        </p:nvSpPr>
        <p:spPr bwMode="auto">
          <a:xfrm>
            <a:off x="1003300" y="918255"/>
            <a:ext cx="314829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2700">
                  <a:solidFill>
                    <a:srgbClr val="FFFFFF"/>
                  </a:solidFill>
                </a:ln>
                <a:noFill/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04</a:t>
            </a:r>
          </a:p>
        </p:txBody>
      </p:sp>
      <p:cxnSp>
        <p:nvCxnSpPr>
          <p:cNvPr id="12" name="爱设计-4"/>
          <p:cNvCxnSpPr/>
          <p:nvPr/>
        </p:nvCxnSpPr>
        <p:spPr>
          <a:xfrm flipH="1">
            <a:off x="4172437" y="3252600"/>
            <a:ext cx="68673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爱设计-5"/>
          <p:cNvCxnSpPr/>
          <p:nvPr/>
        </p:nvCxnSpPr>
        <p:spPr>
          <a:xfrm flipH="1">
            <a:off x="5038725" y="3252600"/>
            <a:ext cx="635317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6"/>
          <p:cNvSpPr/>
          <p:nvPr/>
        </p:nvSpPr>
        <p:spPr>
          <a:xfrm rot="1452482">
            <a:off x="3729844" y="883486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爱设计-7"/>
          <p:cNvSpPr/>
          <p:nvPr/>
        </p:nvSpPr>
        <p:spPr>
          <a:xfrm rot="1452482">
            <a:off x="4158977" y="850236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爱设计-8"/>
          <p:cNvSpPr txBox="1"/>
          <p:nvPr/>
        </p:nvSpPr>
        <p:spPr>
          <a:xfrm>
            <a:off x="3288890" y="4303209"/>
            <a:ext cx="8230010" cy="6771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FPGA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在图像处理上的优点与不足</a:t>
            </a:r>
          </a:p>
        </p:txBody>
      </p:sp>
      <p:sp>
        <p:nvSpPr>
          <p:cNvPr id="4" name="爱设计-9">
            <a:extLst>
              <a:ext uri="{FF2B5EF4-FFF2-40B4-BE49-F238E27FC236}">
                <a16:creationId xmlns:a16="http://schemas.microsoft.com/office/drawing/2014/main" id="{A09CF048-AD40-AD59-AFCC-58C8243DF55E}"/>
              </a:ext>
            </a:extLst>
          </p:cNvPr>
          <p:cNvSpPr txBox="1"/>
          <p:nvPr/>
        </p:nvSpPr>
        <p:spPr>
          <a:xfrm>
            <a:off x="6669559" y="4980317"/>
            <a:ext cx="4849341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58775" marR="0" lvl="0" indent="-266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06"/>
              </a:buClr>
              <a:buSzPct val="55000"/>
              <a:buFont typeface="Wingdings" panose="05000000000000000000" pitchFamily="2" charset="2"/>
              <a:buChar char="l"/>
              <a:tabLst>
                <a:tab pos="266700" algn="l"/>
                <a:tab pos="4492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-sans"/>
                <a:cs typeface="+mn-cs"/>
              </a:rPr>
              <a:t>Advantages and Disadvantages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爱设计-1"/>
          <p:cNvSpPr/>
          <p:nvPr/>
        </p:nvSpPr>
        <p:spPr>
          <a:xfrm>
            <a:off x="7919085" y="0"/>
            <a:ext cx="4272915" cy="68580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11" name="爱设计-4"/>
          <p:cNvSpPr txBox="1"/>
          <p:nvPr/>
        </p:nvSpPr>
        <p:spPr>
          <a:xfrm>
            <a:off x="316865" y="1405255"/>
            <a:ext cx="7398385" cy="49491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相比于CPU、GPU等硬件，FPGA 最大的优势在于速度。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与标准DSP处理器相比，FPGA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构造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并行计算特性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可支持更高的采样速率和更大的数据吞吐能力，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其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计算功效更高。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对于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实时性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要求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较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高的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应用如视频流处理、医学成像等，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FPGA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流水线架构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支持同时运行多种运算如预处理，灰度、算子、膨胀、腐蚀等，可实现高性能和低延迟的处理工作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此外，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FPGA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具有较高的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定制性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灵活性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针对不同的问题，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FPGA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可以根据特定需求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编写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或修改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对应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的硬件语言代码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可以用于多种不同的图像处理任务，而不需要更改硬件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从而实现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高度定制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的图像处理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算法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爱设计-1"/>
          <p:cNvSpPr txBox="1"/>
          <p:nvPr>
            <p:custDataLst>
              <p:tags r:id="rId1"/>
            </p:custDataLst>
          </p:nvPr>
        </p:nvSpPr>
        <p:spPr>
          <a:xfrm>
            <a:off x="443865" y="443865"/>
            <a:ext cx="239712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的优势</a:t>
            </a:r>
          </a:p>
        </p:txBody>
      </p:sp>
      <p:sp>
        <p:nvSpPr>
          <p:cNvPr id="5" name="爱设计-2"/>
          <p:cNvSpPr txBox="1"/>
          <p:nvPr>
            <p:custDataLst>
              <p:tags r:id="rId2"/>
            </p:custDataLst>
          </p:nvPr>
        </p:nvSpPr>
        <p:spPr>
          <a:xfrm>
            <a:off x="443865" y="936625"/>
            <a:ext cx="2727960" cy="193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ea"/>
              </a:rPr>
              <a:t>Advantages of FPGA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73720" y="2072640"/>
            <a:ext cx="376428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爱设计-1"/>
          <p:cNvSpPr/>
          <p:nvPr/>
        </p:nvSpPr>
        <p:spPr>
          <a:xfrm>
            <a:off x="8326877" y="0"/>
            <a:ext cx="3865123" cy="68580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11" name="爱设计-4"/>
          <p:cNvSpPr txBox="1"/>
          <p:nvPr/>
        </p:nvSpPr>
        <p:spPr>
          <a:xfrm>
            <a:off x="316865" y="1405255"/>
            <a:ext cx="7912735" cy="49491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然而，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FPGA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较其他硬件仍有不足：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成本较高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FPGA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的价格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通常比通用CPU和GPU昂贵，因此在预算有限的情况下，可能不是最佳选择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。同时其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硬件描述语言编程相对复杂，需要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相关的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专业知识，这使得开发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技术</a:t>
            </a:r>
            <a:r>
              <a:rPr kumimoji="0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成本较高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图像规模受限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：FPGA的资源有限，包括逻辑单元、存储器和DSP块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，对大规模图像</a:t>
            </a:r>
            <a:r>
              <a:rPr kumimoji="0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处理能力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有限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任务类型受限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kumimoji="0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FPGA适用于并行处理密集型任务，但对于某些图像处理任务，如一般用途的计算，可能不如通用CPU或GPU高效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kumimoji="0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难以维护</a:t>
            </a:r>
            <a:r>
              <a:rPr lang="zh-CN" altLang="en-US" sz="2000" spc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kumimoji="0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在实际使用中</a:t>
            </a:r>
            <a:r>
              <a:rPr lang="zh-CN" altLang="en-US" sz="2000" spc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kumimoji="0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sym typeface="+mn-ea"/>
              </a:rPr>
              <a:t>一旦FPGA硬件被部署，更新和维护通常较为困难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爱设计-1"/>
          <p:cNvSpPr txBox="1"/>
          <p:nvPr>
            <p:custDataLst>
              <p:tags r:id="rId1"/>
            </p:custDataLst>
          </p:nvPr>
        </p:nvSpPr>
        <p:spPr>
          <a:xfrm>
            <a:off x="443865" y="443865"/>
            <a:ext cx="248983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的不足</a:t>
            </a:r>
          </a:p>
        </p:txBody>
      </p:sp>
      <p:sp>
        <p:nvSpPr>
          <p:cNvPr id="5" name="爱设计-2"/>
          <p:cNvSpPr txBox="1"/>
          <p:nvPr>
            <p:custDataLst>
              <p:tags r:id="rId2"/>
            </p:custDataLst>
          </p:nvPr>
        </p:nvSpPr>
        <p:spPr>
          <a:xfrm>
            <a:off x="443865" y="936625"/>
            <a:ext cx="2837180" cy="26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ea"/>
              </a:rPr>
              <a:t>Disadvantages of FPGA</a:t>
            </a:r>
          </a:p>
        </p:txBody>
      </p:sp>
      <p:sp>
        <p:nvSpPr>
          <p:cNvPr id="2" name="椭圆 1"/>
          <p:cNvSpPr/>
          <p:nvPr/>
        </p:nvSpPr>
        <p:spPr>
          <a:xfrm>
            <a:off x="387985" y="2021840"/>
            <a:ext cx="370840" cy="349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387985" y="3458845"/>
            <a:ext cx="370840" cy="349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387985" y="4428490"/>
            <a:ext cx="370840" cy="349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387985" y="5398135"/>
            <a:ext cx="370840" cy="349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520869" y="2318885"/>
            <a:ext cx="3477138" cy="26082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>
            <a:extLst>
              <a:ext uri="{FF2B5EF4-FFF2-40B4-BE49-F238E27FC236}">
                <a16:creationId xmlns:a16="http://schemas.microsoft.com/office/drawing/2014/main" id="{611E86B6-B05F-F897-6A0D-302E63CBF886}"/>
              </a:ext>
            </a:extLst>
          </p:cNvPr>
          <p:cNvSpPr txBox="1"/>
          <p:nvPr/>
        </p:nvSpPr>
        <p:spPr>
          <a:xfrm>
            <a:off x="2914650" y="1711046"/>
            <a:ext cx="636270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谢谢大家</a:t>
            </a:r>
          </a:p>
        </p:txBody>
      </p:sp>
      <p:sp>
        <p:nvSpPr>
          <p:cNvPr id="7" name="爱设计-2">
            <a:extLst>
              <a:ext uri="{FF2B5EF4-FFF2-40B4-BE49-F238E27FC236}">
                <a16:creationId xmlns:a16="http://schemas.microsoft.com/office/drawing/2014/main" id="{8EF66EF8-EA99-F5F3-063A-20B50A69BA01}"/>
              </a:ext>
            </a:extLst>
          </p:cNvPr>
          <p:cNvSpPr txBox="1"/>
          <p:nvPr/>
        </p:nvSpPr>
        <p:spPr>
          <a:xfrm>
            <a:off x="2667002" y="3429000"/>
            <a:ext cx="68579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Thank you very much for your attention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0" name="爱设计-4">
            <a:extLst>
              <a:ext uri="{FF2B5EF4-FFF2-40B4-BE49-F238E27FC236}">
                <a16:creationId xmlns:a16="http://schemas.microsoft.com/office/drawing/2014/main" id="{2110D23F-AB56-44C8-0F61-776D0D503785}"/>
              </a:ext>
            </a:extLst>
          </p:cNvPr>
          <p:cNvSpPr/>
          <p:nvPr/>
        </p:nvSpPr>
        <p:spPr>
          <a:xfrm>
            <a:off x="11520978" y="6503131"/>
            <a:ext cx="58550" cy="5855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爱设计-5">
            <a:extLst>
              <a:ext uri="{FF2B5EF4-FFF2-40B4-BE49-F238E27FC236}">
                <a16:creationId xmlns:a16="http://schemas.microsoft.com/office/drawing/2014/main" id="{325EDB1F-2290-5975-1DFD-E5DD47D8D023}"/>
              </a:ext>
            </a:extLst>
          </p:cNvPr>
          <p:cNvSpPr/>
          <p:nvPr/>
        </p:nvSpPr>
        <p:spPr>
          <a:xfrm>
            <a:off x="11430542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爱设计-6">
            <a:extLst>
              <a:ext uri="{FF2B5EF4-FFF2-40B4-BE49-F238E27FC236}">
                <a16:creationId xmlns:a16="http://schemas.microsoft.com/office/drawing/2014/main" id="{9E2F40D7-24A6-089C-7FB8-C433E2D209B5}"/>
              </a:ext>
            </a:extLst>
          </p:cNvPr>
          <p:cNvSpPr/>
          <p:nvPr/>
        </p:nvSpPr>
        <p:spPr>
          <a:xfrm>
            <a:off x="11340105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爱设计-7">
            <a:extLst>
              <a:ext uri="{FF2B5EF4-FFF2-40B4-BE49-F238E27FC236}">
                <a16:creationId xmlns:a16="http://schemas.microsoft.com/office/drawing/2014/main" id="{8A895230-29ED-D90B-5F02-1E3B8579E537}"/>
              </a:ext>
            </a:extLst>
          </p:cNvPr>
          <p:cNvSpPr/>
          <p:nvPr/>
        </p:nvSpPr>
        <p:spPr>
          <a:xfrm>
            <a:off x="11249668" y="6503131"/>
            <a:ext cx="58550" cy="58550"/>
          </a:xfrm>
          <a:prstGeom prst="ellipse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爱设计-8">
            <a:extLst>
              <a:ext uri="{FF2B5EF4-FFF2-40B4-BE49-F238E27FC236}">
                <a16:creationId xmlns:a16="http://schemas.microsoft.com/office/drawing/2014/main" id="{5230515F-007F-BBA2-C6AC-C334971C282D}"/>
              </a:ext>
            </a:extLst>
          </p:cNvPr>
          <p:cNvCxnSpPr>
            <a:cxnSpLocks/>
          </p:cNvCxnSpPr>
          <p:nvPr/>
        </p:nvCxnSpPr>
        <p:spPr>
          <a:xfrm>
            <a:off x="11636338" y="6532406"/>
            <a:ext cx="121592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5" name="爱设计-9">
            <a:extLst>
              <a:ext uri="{FF2B5EF4-FFF2-40B4-BE49-F238E27FC236}">
                <a16:creationId xmlns:a16="http://schemas.microsoft.com/office/drawing/2014/main" id="{7F1477A9-0C89-8D08-F35F-A67D6ADDBA96}"/>
              </a:ext>
            </a:extLst>
          </p:cNvPr>
          <p:cNvSpPr/>
          <p:nvPr/>
        </p:nvSpPr>
        <p:spPr>
          <a:xfrm rot="18900000">
            <a:off x="11664956" y="6489922"/>
            <a:ext cx="84968" cy="84968"/>
          </a:xfrm>
          <a:custGeom>
            <a:avLst/>
            <a:gdLst>
              <a:gd name="connsiteX0" fmla="*/ 0 w 252248"/>
              <a:gd name="connsiteY0" fmla="*/ 0 h 252248"/>
              <a:gd name="connsiteX1" fmla="*/ 252248 w 252248"/>
              <a:gd name="connsiteY1" fmla="*/ 0 h 252248"/>
              <a:gd name="connsiteX2" fmla="*/ 252248 w 252248"/>
              <a:gd name="connsiteY2" fmla="*/ 252248 h 252248"/>
              <a:gd name="connsiteX3" fmla="*/ 0 w 252248"/>
              <a:gd name="connsiteY3" fmla="*/ 252248 h 252248"/>
              <a:gd name="connsiteX4" fmla="*/ 0 w 252248"/>
              <a:gd name="connsiteY4" fmla="*/ 0 h 252248"/>
              <a:gd name="connsiteX0" fmla="*/ 0 w 252248"/>
              <a:gd name="connsiteY0" fmla="*/ 0 h 252248"/>
              <a:gd name="connsiteX1" fmla="*/ 252248 w 252248"/>
              <a:gd name="connsiteY1" fmla="*/ 0 h 252248"/>
              <a:gd name="connsiteX2" fmla="*/ 252248 w 252248"/>
              <a:gd name="connsiteY2" fmla="*/ 252248 h 252248"/>
              <a:gd name="connsiteX3" fmla="*/ 0 w 252248"/>
              <a:gd name="connsiteY3" fmla="*/ 252248 h 252248"/>
              <a:gd name="connsiteX4" fmla="*/ 91440 w 252248"/>
              <a:gd name="connsiteY4" fmla="*/ 91440 h 252248"/>
              <a:gd name="connsiteX0" fmla="*/ 252248 w 252248"/>
              <a:gd name="connsiteY0" fmla="*/ 0 h 252248"/>
              <a:gd name="connsiteX1" fmla="*/ 252248 w 252248"/>
              <a:gd name="connsiteY1" fmla="*/ 252248 h 252248"/>
              <a:gd name="connsiteX2" fmla="*/ 0 w 252248"/>
              <a:gd name="connsiteY2" fmla="*/ 252248 h 252248"/>
              <a:gd name="connsiteX3" fmla="*/ 91440 w 252248"/>
              <a:gd name="connsiteY3" fmla="*/ 91440 h 252248"/>
              <a:gd name="connsiteX0" fmla="*/ 252248 w 252248"/>
              <a:gd name="connsiteY0" fmla="*/ 0 h 252248"/>
              <a:gd name="connsiteX1" fmla="*/ 252248 w 252248"/>
              <a:gd name="connsiteY1" fmla="*/ 252248 h 252248"/>
              <a:gd name="connsiteX2" fmla="*/ 0 w 252248"/>
              <a:gd name="connsiteY2" fmla="*/ 252248 h 25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248" h="252248">
                <a:moveTo>
                  <a:pt x="252248" y="0"/>
                </a:moveTo>
                <a:lnTo>
                  <a:pt x="252248" y="252248"/>
                </a:lnTo>
                <a:lnTo>
                  <a:pt x="0" y="252248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3" name="爱设计-12">
            <a:extLst>
              <a:ext uri="{FF2B5EF4-FFF2-40B4-BE49-F238E27FC236}">
                <a16:creationId xmlns:a16="http://schemas.microsoft.com/office/drawing/2014/main" id="{5DFDC9DE-4838-778F-DB67-9A79F4D6F8E7}"/>
              </a:ext>
            </a:extLst>
          </p:cNvPr>
          <p:cNvCxnSpPr>
            <a:cxnSpLocks/>
          </p:cNvCxnSpPr>
          <p:nvPr/>
        </p:nvCxnSpPr>
        <p:spPr>
          <a:xfrm flipH="1">
            <a:off x="513380" y="1131450"/>
            <a:ext cx="791548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24" name="爱设计-13">
            <a:extLst>
              <a:ext uri="{FF2B5EF4-FFF2-40B4-BE49-F238E27FC236}">
                <a16:creationId xmlns:a16="http://schemas.microsoft.com/office/drawing/2014/main" id="{152A65CF-17E6-F33A-77C6-27F1E576E264}"/>
              </a:ext>
            </a:extLst>
          </p:cNvPr>
          <p:cNvSpPr txBox="1">
            <a:spLocks/>
          </p:cNvSpPr>
          <p:nvPr/>
        </p:nvSpPr>
        <p:spPr>
          <a:xfrm>
            <a:off x="399224" y="546013"/>
            <a:ext cx="1760316" cy="573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accent2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2O23 </a:t>
            </a:r>
            <a:endParaRPr lang="zh-CN" altLang="en-US" sz="3600" dirty="0">
              <a:solidFill>
                <a:schemeClr val="accent2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7" name="爱设计-14">
            <a:extLst>
              <a:ext uri="{FF2B5EF4-FFF2-40B4-BE49-F238E27FC236}">
                <a16:creationId xmlns:a16="http://schemas.microsoft.com/office/drawing/2014/main" id="{724E3B7B-166D-D66F-EBC5-5FCC93C35937}"/>
              </a:ext>
            </a:extLst>
          </p:cNvPr>
          <p:cNvSpPr/>
          <p:nvPr/>
        </p:nvSpPr>
        <p:spPr>
          <a:xfrm rot="1452482">
            <a:off x="8895549" y="1649239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爱设计-15">
            <a:extLst>
              <a:ext uri="{FF2B5EF4-FFF2-40B4-BE49-F238E27FC236}">
                <a16:creationId xmlns:a16="http://schemas.microsoft.com/office/drawing/2014/main" id="{890D5CDE-8C88-06BF-ADFA-76FC88D27C4E}"/>
              </a:ext>
            </a:extLst>
          </p:cNvPr>
          <p:cNvSpPr/>
          <p:nvPr/>
        </p:nvSpPr>
        <p:spPr>
          <a:xfrm rot="1452482">
            <a:off x="9324682" y="1615989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爱设计-11">
            <a:extLst>
              <a:ext uri="{FF2B5EF4-FFF2-40B4-BE49-F238E27FC236}">
                <a16:creationId xmlns:a16="http://schemas.microsoft.com/office/drawing/2014/main" id="{4F72CAAD-19C7-1A17-B9F0-73C630071A82}"/>
              </a:ext>
            </a:extLst>
          </p:cNvPr>
          <p:cNvSpPr/>
          <p:nvPr/>
        </p:nvSpPr>
        <p:spPr>
          <a:xfrm>
            <a:off x="3101501" y="4556296"/>
            <a:ext cx="5988996" cy="5143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资料查询与</a:t>
            </a:r>
            <a:r>
              <a:rPr lang="en-US" altLang="zh-CN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PPT</a:t>
            </a:r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：刘福继 嵇浩然 罗正兴 王呁潼</a:t>
            </a:r>
          </a:p>
        </p:txBody>
      </p:sp>
      <p:sp>
        <p:nvSpPr>
          <p:cNvPr id="3" name="爱设计-11">
            <a:extLst>
              <a:ext uri="{FF2B5EF4-FFF2-40B4-BE49-F238E27FC236}">
                <a16:creationId xmlns:a16="http://schemas.microsoft.com/office/drawing/2014/main" id="{A9630BD1-7F8B-0B8E-F963-3558979F825C}"/>
              </a:ext>
            </a:extLst>
          </p:cNvPr>
          <p:cNvSpPr/>
          <p:nvPr/>
        </p:nvSpPr>
        <p:spPr>
          <a:xfrm>
            <a:off x="4313405" y="5198715"/>
            <a:ext cx="3565187" cy="5143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展示：张宇杰 刘福展 张渊</a:t>
            </a:r>
          </a:p>
        </p:txBody>
      </p:sp>
    </p:spTree>
    <p:extLst>
      <p:ext uri="{BB962C8B-B14F-4D97-AF65-F5344CB8AC3E}">
        <p14:creationId xmlns:p14="http://schemas.microsoft.com/office/powerpoint/2010/main" val="117821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爱设计-1">
            <a:extLst>
              <a:ext uri="{FF2B5EF4-FFF2-40B4-BE49-F238E27FC236}">
                <a16:creationId xmlns:a16="http://schemas.microsoft.com/office/drawing/2014/main" id="{DA52CEF9-4D80-DB9C-B153-5122DD04BB02}"/>
              </a:ext>
            </a:extLst>
          </p:cNvPr>
          <p:cNvSpPr/>
          <p:nvPr/>
        </p:nvSpPr>
        <p:spPr>
          <a:xfrm>
            <a:off x="1430019" y="1269518"/>
            <a:ext cx="2343150" cy="1102207"/>
          </a:xfrm>
          <a:prstGeom prst="roundRect">
            <a:avLst>
              <a:gd name="adj" fmla="val 69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" name="爱设计-2">
            <a:extLst>
              <a:ext uri="{FF2B5EF4-FFF2-40B4-BE49-F238E27FC236}">
                <a16:creationId xmlns:a16="http://schemas.microsoft.com/office/drawing/2014/main" id="{97276E50-CFDB-0481-B13C-045CFDB03E42}"/>
              </a:ext>
            </a:extLst>
          </p:cNvPr>
          <p:cNvSpPr/>
          <p:nvPr/>
        </p:nvSpPr>
        <p:spPr>
          <a:xfrm>
            <a:off x="1685925" y="1367569"/>
            <a:ext cx="178684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Catalogue</a:t>
            </a:r>
            <a:endParaRPr lang="zh-CN" altLang="en-US" sz="2800" dirty="0">
              <a:solidFill>
                <a:schemeClr val="bg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" name="爱设计-3">
            <a:extLst>
              <a:ext uri="{FF2B5EF4-FFF2-40B4-BE49-F238E27FC236}">
                <a16:creationId xmlns:a16="http://schemas.microsoft.com/office/drawing/2014/main" id="{C5D2B7B0-1C8F-12B6-4B8E-7CE751BE7DD7}"/>
              </a:ext>
            </a:extLst>
          </p:cNvPr>
          <p:cNvCxnSpPr>
            <a:cxnSpLocks/>
          </p:cNvCxnSpPr>
          <p:nvPr/>
        </p:nvCxnSpPr>
        <p:spPr>
          <a:xfrm flipV="1">
            <a:off x="5107445" y="1420212"/>
            <a:ext cx="0" cy="392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爱设计-4">
            <a:extLst>
              <a:ext uri="{FF2B5EF4-FFF2-40B4-BE49-F238E27FC236}">
                <a16:creationId xmlns:a16="http://schemas.microsoft.com/office/drawing/2014/main" id="{2C7B35D8-283A-5969-80A2-B4A599A3926E}"/>
              </a:ext>
            </a:extLst>
          </p:cNvPr>
          <p:cNvSpPr/>
          <p:nvPr/>
        </p:nvSpPr>
        <p:spPr>
          <a:xfrm>
            <a:off x="5562306" y="1367569"/>
            <a:ext cx="3826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28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5" name="爱设计-5">
            <a:extLst>
              <a:ext uri="{FF2B5EF4-FFF2-40B4-BE49-F238E27FC236}">
                <a16:creationId xmlns:a16="http://schemas.microsoft.com/office/drawing/2014/main" id="{548DA098-9B01-A7B3-5A4A-724890CCA962}"/>
              </a:ext>
            </a:extLst>
          </p:cNvPr>
          <p:cNvSpPr txBox="1"/>
          <p:nvPr/>
        </p:nvSpPr>
        <p:spPr>
          <a:xfrm>
            <a:off x="5930361" y="1405766"/>
            <a:ext cx="198003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的介绍</a:t>
            </a:r>
          </a:p>
        </p:txBody>
      </p:sp>
      <p:sp>
        <p:nvSpPr>
          <p:cNvPr id="8" name="爱设计-6">
            <a:extLst>
              <a:ext uri="{FF2B5EF4-FFF2-40B4-BE49-F238E27FC236}">
                <a16:creationId xmlns:a16="http://schemas.microsoft.com/office/drawing/2014/main" id="{DB56B803-68E8-7C0A-7298-B74473A3CFD3}"/>
              </a:ext>
            </a:extLst>
          </p:cNvPr>
          <p:cNvSpPr txBox="1"/>
          <p:nvPr/>
        </p:nvSpPr>
        <p:spPr>
          <a:xfrm>
            <a:off x="5948892" y="1766763"/>
            <a:ext cx="2547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Introduction to FPGA</a:t>
            </a:r>
          </a:p>
        </p:txBody>
      </p:sp>
      <p:sp>
        <p:nvSpPr>
          <p:cNvPr id="16" name="爱设计-7">
            <a:extLst>
              <a:ext uri="{FF2B5EF4-FFF2-40B4-BE49-F238E27FC236}">
                <a16:creationId xmlns:a16="http://schemas.microsoft.com/office/drawing/2014/main" id="{E59D0A0B-3C9C-B6C1-56D8-5219121F035C}"/>
              </a:ext>
            </a:extLst>
          </p:cNvPr>
          <p:cNvSpPr txBox="1"/>
          <p:nvPr/>
        </p:nvSpPr>
        <p:spPr>
          <a:xfrm>
            <a:off x="5948892" y="2555893"/>
            <a:ext cx="264265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图像处理算法</a:t>
            </a:r>
          </a:p>
        </p:txBody>
      </p:sp>
      <p:sp>
        <p:nvSpPr>
          <p:cNvPr id="18" name="爱设计-8">
            <a:extLst>
              <a:ext uri="{FF2B5EF4-FFF2-40B4-BE49-F238E27FC236}">
                <a16:creationId xmlns:a16="http://schemas.microsoft.com/office/drawing/2014/main" id="{28FE302D-B07B-2F69-9808-3E123153E00A}"/>
              </a:ext>
            </a:extLst>
          </p:cNvPr>
          <p:cNvSpPr txBox="1"/>
          <p:nvPr/>
        </p:nvSpPr>
        <p:spPr>
          <a:xfrm>
            <a:off x="5958840" y="2963058"/>
            <a:ext cx="26327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Image processing algorithm </a:t>
            </a:r>
          </a:p>
        </p:txBody>
      </p:sp>
      <p:sp>
        <p:nvSpPr>
          <p:cNvPr id="20" name="爱设计-9">
            <a:extLst>
              <a:ext uri="{FF2B5EF4-FFF2-40B4-BE49-F238E27FC236}">
                <a16:creationId xmlns:a16="http://schemas.microsoft.com/office/drawing/2014/main" id="{2741D343-DA45-FF3A-9039-9DBC84ED57FC}"/>
              </a:ext>
            </a:extLst>
          </p:cNvPr>
          <p:cNvSpPr/>
          <p:nvPr/>
        </p:nvSpPr>
        <p:spPr>
          <a:xfrm>
            <a:off x="5565527" y="2508826"/>
            <a:ext cx="3826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28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1" name="爱设计-10">
            <a:extLst>
              <a:ext uri="{FF2B5EF4-FFF2-40B4-BE49-F238E27FC236}">
                <a16:creationId xmlns:a16="http://schemas.microsoft.com/office/drawing/2014/main" id="{C79A2D99-BD76-7527-07DE-07992329B016}"/>
              </a:ext>
            </a:extLst>
          </p:cNvPr>
          <p:cNvSpPr txBox="1"/>
          <p:nvPr/>
        </p:nvSpPr>
        <p:spPr>
          <a:xfrm>
            <a:off x="5924744" y="3679498"/>
            <a:ext cx="41356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lang="zh-CN" altLang="en-US" sz="22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关于图像方面的应用场景</a:t>
            </a:r>
          </a:p>
        </p:txBody>
      </p:sp>
      <p:sp>
        <p:nvSpPr>
          <p:cNvPr id="22" name="爱设计-11">
            <a:extLst>
              <a:ext uri="{FF2B5EF4-FFF2-40B4-BE49-F238E27FC236}">
                <a16:creationId xmlns:a16="http://schemas.microsoft.com/office/drawing/2014/main" id="{D2779A4F-F649-E0E3-9861-1B9DE98F0E11}"/>
              </a:ext>
            </a:extLst>
          </p:cNvPr>
          <p:cNvSpPr txBox="1"/>
          <p:nvPr/>
        </p:nvSpPr>
        <p:spPr>
          <a:xfrm>
            <a:off x="5940719" y="4063579"/>
            <a:ext cx="30034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Application scenarios</a:t>
            </a:r>
          </a:p>
        </p:txBody>
      </p:sp>
      <p:sp>
        <p:nvSpPr>
          <p:cNvPr id="25" name="爱设计-12">
            <a:extLst>
              <a:ext uri="{FF2B5EF4-FFF2-40B4-BE49-F238E27FC236}">
                <a16:creationId xmlns:a16="http://schemas.microsoft.com/office/drawing/2014/main" id="{C4EBBED3-23B4-2A71-4CD6-0CE307BB60AC}"/>
              </a:ext>
            </a:extLst>
          </p:cNvPr>
          <p:cNvSpPr/>
          <p:nvPr/>
        </p:nvSpPr>
        <p:spPr>
          <a:xfrm>
            <a:off x="5560954" y="3650083"/>
            <a:ext cx="3826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28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6" name="爱设计-13">
            <a:extLst>
              <a:ext uri="{FF2B5EF4-FFF2-40B4-BE49-F238E27FC236}">
                <a16:creationId xmlns:a16="http://schemas.microsoft.com/office/drawing/2014/main" id="{90B3A9D5-3C68-C745-F705-F1C21CFD65C5}"/>
              </a:ext>
            </a:extLst>
          </p:cNvPr>
          <p:cNvSpPr txBox="1"/>
          <p:nvPr/>
        </p:nvSpPr>
        <p:spPr>
          <a:xfrm>
            <a:off x="5924744" y="4852709"/>
            <a:ext cx="442959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lang="zh-CN" altLang="en-US" sz="22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在图像处理上的优点与不足</a:t>
            </a:r>
          </a:p>
        </p:txBody>
      </p:sp>
      <p:sp>
        <p:nvSpPr>
          <p:cNvPr id="28" name="爱设计-14">
            <a:extLst>
              <a:ext uri="{FF2B5EF4-FFF2-40B4-BE49-F238E27FC236}">
                <a16:creationId xmlns:a16="http://schemas.microsoft.com/office/drawing/2014/main" id="{0F4C94AB-225C-A415-6127-DFBE18247982}"/>
              </a:ext>
            </a:extLst>
          </p:cNvPr>
          <p:cNvSpPr txBox="1"/>
          <p:nvPr/>
        </p:nvSpPr>
        <p:spPr>
          <a:xfrm>
            <a:off x="5958840" y="5236790"/>
            <a:ext cx="30034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Advantages and Disadvantages</a:t>
            </a:r>
          </a:p>
        </p:txBody>
      </p:sp>
      <p:sp>
        <p:nvSpPr>
          <p:cNvPr id="29" name="爱设计-15">
            <a:extLst>
              <a:ext uri="{FF2B5EF4-FFF2-40B4-BE49-F238E27FC236}">
                <a16:creationId xmlns:a16="http://schemas.microsoft.com/office/drawing/2014/main" id="{B4AC0E74-C31F-1342-CC10-86205851348E}"/>
              </a:ext>
            </a:extLst>
          </p:cNvPr>
          <p:cNvSpPr/>
          <p:nvPr/>
        </p:nvSpPr>
        <p:spPr>
          <a:xfrm>
            <a:off x="5558020" y="4804689"/>
            <a:ext cx="3826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28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爱设计-16">
            <a:extLst>
              <a:ext uri="{FF2B5EF4-FFF2-40B4-BE49-F238E27FC236}">
                <a16:creationId xmlns:a16="http://schemas.microsoft.com/office/drawing/2014/main" id="{AEE22919-FD15-3CC0-7C61-C3F8B109F1FC}"/>
              </a:ext>
            </a:extLst>
          </p:cNvPr>
          <p:cNvSpPr/>
          <p:nvPr/>
        </p:nvSpPr>
        <p:spPr>
          <a:xfrm>
            <a:off x="2733675" y="1820621"/>
            <a:ext cx="71818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7076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>
            <a:extLst>
              <a:ext uri="{FF2B5EF4-FFF2-40B4-BE49-F238E27FC236}">
                <a16:creationId xmlns:a16="http://schemas.microsoft.com/office/drawing/2014/main" id="{817FC449-39A3-DC9C-6766-168DBD44BB40}"/>
              </a:ext>
            </a:extLst>
          </p:cNvPr>
          <p:cNvSpPr/>
          <p:nvPr/>
        </p:nvSpPr>
        <p:spPr>
          <a:xfrm>
            <a:off x="0" y="0"/>
            <a:ext cx="12192000" cy="4029075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6" name="爱设计-3">
            <a:extLst>
              <a:ext uri="{FF2B5EF4-FFF2-40B4-BE49-F238E27FC236}">
                <a16:creationId xmlns:a16="http://schemas.microsoft.com/office/drawing/2014/main" id="{7A6B7FF5-22B5-FD16-3087-65A9938C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918255"/>
            <a:ext cx="314829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2700">
                  <a:solidFill>
                    <a:srgbClr val="FFFFFF"/>
                  </a:solidFill>
                </a:ln>
                <a:noFill/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01</a:t>
            </a:r>
          </a:p>
        </p:txBody>
      </p:sp>
      <p:sp>
        <p:nvSpPr>
          <p:cNvPr id="7" name="爱设计-4">
            <a:extLst>
              <a:ext uri="{FF2B5EF4-FFF2-40B4-BE49-F238E27FC236}">
                <a16:creationId xmlns:a16="http://schemas.microsoft.com/office/drawing/2014/main" id="{DF908077-E808-3076-A445-DF631F4CC942}"/>
              </a:ext>
            </a:extLst>
          </p:cNvPr>
          <p:cNvSpPr txBox="1"/>
          <p:nvPr/>
        </p:nvSpPr>
        <p:spPr>
          <a:xfrm>
            <a:off x="8367140" y="4303209"/>
            <a:ext cx="3151760" cy="135421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FPGA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的介绍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12" name="爱设计-6">
            <a:extLst>
              <a:ext uri="{FF2B5EF4-FFF2-40B4-BE49-F238E27FC236}">
                <a16:creationId xmlns:a16="http://schemas.microsoft.com/office/drawing/2014/main" id="{A1A5CEFF-A60B-CA67-8BE0-4A1D6F483ABA}"/>
              </a:ext>
            </a:extLst>
          </p:cNvPr>
          <p:cNvCxnSpPr>
            <a:cxnSpLocks/>
          </p:cNvCxnSpPr>
          <p:nvPr/>
        </p:nvCxnSpPr>
        <p:spPr>
          <a:xfrm flipH="1">
            <a:off x="4172437" y="3252600"/>
            <a:ext cx="68673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爱设计-7">
            <a:extLst>
              <a:ext uri="{FF2B5EF4-FFF2-40B4-BE49-F238E27FC236}">
                <a16:creationId xmlns:a16="http://schemas.microsoft.com/office/drawing/2014/main" id="{D471EB9A-06BD-0895-557B-93E049CF6EAF}"/>
              </a:ext>
            </a:extLst>
          </p:cNvPr>
          <p:cNvCxnSpPr>
            <a:cxnSpLocks/>
          </p:cNvCxnSpPr>
          <p:nvPr/>
        </p:nvCxnSpPr>
        <p:spPr>
          <a:xfrm flipH="1">
            <a:off x="5038725" y="3252600"/>
            <a:ext cx="635317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8">
            <a:extLst>
              <a:ext uri="{FF2B5EF4-FFF2-40B4-BE49-F238E27FC236}">
                <a16:creationId xmlns:a16="http://schemas.microsoft.com/office/drawing/2014/main" id="{D4386826-E0F5-4E5C-73D8-9BB281ACDD47}"/>
              </a:ext>
            </a:extLst>
          </p:cNvPr>
          <p:cNvSpPr/>
          <p:nvPr/>
        </p:nvSpPr>
        <p:spPr>
          <a:xfrm rot="1452482">
            <a:off x="3729844" y="883486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爱设计-9">
            <a:extLst>
              <a:ext uri="{FF2B5EF4-FFF2-40B4-BE49-F238E27FC236}">
                <a16:creationId xmlns:a16="http://schemas.microsoft.com/office/drawing/2014/main" id="{29709F57-7B31-7032-6C23-4E01BEAE8A2D}"/>
              </a:ext>
            </a:extLst>
          </p:cNvPr>
          <p:cNvSpPr/>
          <p:nvPr/>
        </p:nvSpPr>
        <p:spPr>
          <a:xfrm rot="1452482">
            <a:off x="4158977" y="850236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7BA3DE-552E-617D-FEDA-F47FCD443DB1}"/>
              </a:ext>
            </a:extLst>
          </p:cNvPr>
          <p:cNvSpPr txBox="1"/>
          <p:nvPr/>
        </p:nvSpPr>
        <p:spPr>
          <a:xfrm>
            <a:off x="7832725" y="4977453"/>
            <a:ext cx="3686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marR="0" lvl="0" indent="-266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06"/>
              </a:buClr>
              <a:buSzPct val="55000"/>
              <a:buFont typeface="Wingdings" panose="05000000000000000000" pitchFamily="2" charset="2"/>
              <a:buChar char="l"/>
              <a:tabLst>
                <a:tab pos="266700" algn="l"/>
                <a:tab pos="4492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-sans"/>
                <a:cs typeface="+mn-cs"/>
              </a:rPr>
              <a:t>Introduction to FPGA</a:t>
            </a:r>
          </a:p>
          <a:p>
            <a:pPr marL="358775" marR="0" lvl="0" indent="-266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06"/>
              </a:buClr>
              <a:buSzPct val="55000"/>
              <a:buFont typeface="Wingdings" panose="05000000000000000000" pitchFamily="2" charset="2"/>
              <a:buChar char="l"/>
              <a:tabLst>
                <a:tab pos="266700" algn="l"/>
                <a:tab pos="449263" algn="l"/>
              </a:tabLst>
              <a:defRPr/>
            </a:pP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44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>
            <a:extLst>
              <a:ext uri="{FF2B5EF4-FFF2-40B4-BE49-F238E27FC236}">
                <a16:creationId xmlns:a16="http://schemas.microsoft.com/office/drawing/2014/main" id="{B79EC12B-4AEA-56FB-46D5-FFCE4CF044C7}"/>
              </a:ext>
            </a:extLst>
          </p:cNvPr>
          <p:cNvSpPr txBox="1"/>
          <p:nvPr/>
        </p:nvSpPr>
        <p:spPr>
          <a:xfrm>
            <a:off x="444158" y="444058"/>
            <a:ext cx="2438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45 Light" panose="00020600040101010101" pitchFamily="18" charset="-122"/>
                <a:cs typeface="Calibri" panose="020F0502020204030204" pitchFamily="34" charset="0"/>
              </a:rPr>
              <a:t>的介绍</a:t>
            </a:r>
          </a:p>
        </p:txBody>
      </p:sp>
      <p:sp>
        <p:nvSpPr>
          <p:cNvPr id="7" name="爱设计-2">
            <a:extLst>
              <a:ext uri="{FF2B5EF4-FFF2-40B4-BE49-F238E27FC236}">
                <a16:creationId xmlns:a16="http://schemas.microsoft.com/office/drawing/2014/main" id="{84946BE5-5151-8ECE-A485-8B997AED6EB9}"/>
              </a:ext>
            </a:extLst>
          </p:cNvPr>
          <p:cNvSpPr txBox="1"/>
          <p:nvPr/>
        </p:nvSpPr>
        <p:spPr>
          <a:xfrm>
            <a:off x="444158" y="936501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FPGA</a:t>
            </a:r>
          </a:p>
        </p:txBody>
      </p:sp>
      <p:sp>
        <p:nvSpPr>
          <p:cNvPr id="3" name="爱设计-4">
            <a:extLst>
              <a:ext uri="{FF2B5EF4-FFF2-40B4-BE49-F238E27FC236}">
                <a16:creationId xmlns:a16="http://schemas.microsoft.com/office/drawing/2014/main" id="{4B7ACC30-86E7-5AFE-7D93-64E5D8751E12}"/>
              </a:ext>
            </a:extLst>
          </p:cNvPr>
          <p:cNvSpPr txBox="1"/>
          <p:nvPr/>
        </p:nvSpPr>
        <p:spPr>
          <a:xfrm>
            <a:off x="855404" y="2053326"/>
            <a:ext cx="33596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95 ExtraBold" panose="00020600040101010101" pitchFamily="18" charset="-122"/>
                <a:cs typeface="Calibri" panose="020F0502020204030204" pitchFamily="34" charset="0"/>
              </a:rPr>
              <a:t>现场可编程门阵列</a:t>
            </a:r>
          </a:p>
        </p:txBody>
      </p:sp>
      <p:sp>
        <p:nvSpPr>
          <p:cNvPr id="4" name="爱设计-5">
            <a:extLst>
              <a:ext uri="{FF2B5EF4-FFF2-40B4-BE49-F238E27FC236}">
                <a16:creationId xmlns:a16="http://schemas.microsoft.com/office/drawing/2014/main" id="{0206FD53-88B8-DBE1-2154-9024B7291CE6}"/>
              </a:ext>
            </a:extLst>
          </p:cNvPr>
          <p:cNvSpPr txBox="1"/>
          <p:nvPr/>
        </p:nvSpPr>
        <p:spPr>
          <a:xfrm>
            <a:off x="855404" y="2803182"/>
            <a:ext cx="6673805" cy="28521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FPGA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，现场可编程门阵列（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Field-Programmable Gate Array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），是一种集成电路器件。与传统的固定功能集成电路不同，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FPGA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具有可编程性，可以根据用户的需求进行灵活的配置和重新编程。</a:t>
            </a:r>
          </a:p>
        </p:txBody>
      </p:sp>
      <p:sp>
        <p:nvSpPr>
          <p:cNvPr id="5" name="爱设计-6">
            <a:extLst>
              <a:ext uri="{FF2B5EF4-FFF2-40B4-BE49-F238E27FC236}">
                <a16:creationId xmlns:a16="http://schemas.microsoft.com/office/drawing/2014/main" id="{5451F722-DB1E-E50F-118E-4FDE2A98566D}"/>
              </a:ext>
            </a:extLst>
          </p:cNvPr>
          <p:cNvSpPr txBox="1"/>
          <p:nvPr/>
        </p:nvSpPr>
        <p:spPr>
          <a:xfrm>
            <a:off x="855404" y="1467724"/>
            <a:ext cx="8097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FPGA——Fi</a:t>
            </a:r>
            <a:r>
              <a:rPr lang="en-US" altLang="zh-CN" b="1" spc="0" dirty="0">
                <a:solidFill>
                  <a:srgbClr val="003C0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ld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Programmable Gate Array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F9725C-7E54-4FCD-B019-BE7FFC0FB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4" t="12348" r="17110" b="13561"/>
          <a:stretch/>
        </p:blipFill>
        <p:spPr>
          <a:xfrm>
            <a:off x="7786000" y="3357195"/>
            <a:ext cx="3550596" cy="20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爱设计-1">
            <a:extLst>
              <a:ext uri="{FF2B5EF4-FFF2-40B4-BE49-F238E27FC236}">
                <a16:creationId xmlns:a16="http://schemas.microsoft.com/office/drawing/2014/main" id="{230EC300-08EF-4B6D-916F-B359821DEB43}"/>
              </a:ext>
            </a:extLst>
          </p:cNvPr>
          <p:cNvSpPr txBox="1"/>
          <p:nvPr/>
        </p:nvSpPr>
        <p:spPr>
          <a:xfrm>
            <a:off x="452681" y="384066"/>
            <a:ext cx="2438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45 Light" panose="00020600040101010101" pitchFamily="18" charset="-122"/>
                <a:cs typeface="Calibri" panose="020F0502020204030204" pitchFamily="34" charset="0"/>
              </a:rPr>
              <a:t>的介绍</a:t>
            </a:r>
          </a:p>
        </p:txBody>
      </p:sp>
      <p:sp>
        <p:nvSpPr>
          <p:cNvPr id="40" name="爱设计-2">
            <a:extLst>
              <a:ext uri="{FF2B5EF4-FFF2-40B4-BE49-F238E27FC236}">
                <a16:creationId xmlns:a16="http://schemas.microsoft.com/office/drawing/2014/main" id="{DFA6E8E5-8BC1-4FE8-8EC8-57C7E72662FA}"/>
              </a:ext>
            </a:extLst>
          </p:cNvPr>
          <p:cNvSpPr txBox="1"/>
          <p:nvPr/>
        </p:nvSpPr>
        <p:spPr>
          <a:xfrm>
            <a:off x="452681" y="906888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FPGA</a:t>
            </a:r>
          </a:p>
        </p:txBody>
      </p:sp>
      <p:sp>
        <p:nvSpPr>
          <p:cNvPr id="41" name="爱设计-6">
            <a:extLst>
              <a:ext uri="{FF2B5EF4-FFF2-40B4-BE49-F238E27FC236}">
                <a16:creationId xmlns:a16="http://schemas.microsoft.com/office/drawing/2014/main" id="{31A4B2C5-5BE1-4F07-A700-8A6F9BFA0365}"/>
              </a:ext>
            </a:extLst>
          </p:cNvPr>
          <p:cNvSpPr txBox="1"/>
          <p:nvPr/>
        </p:nvSpPr>
        <p:spPr>
          <a:xfrm>
            <a:off x="900408" y="1464056"/>
            <a:ext cx="24428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的特点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3C06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BAED1-E63D-4158-BD9D-CDB7390BD4D3}"/>
              </a:ext>
            </a:extLst>
          </p:cNvPr>
          <p:cNvSpPr txBox="1"/>
          <p:nvPr/>
        </p:nvSpPr>
        <p:spPr>
          <a:xfrm>
            <a:off x="1163055" y="2224244"/>
            <a:ext cx="11867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灵活性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可以根据用户的需求进行重新编程，使其适应各种不同的应用场景。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C06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并行性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具有大量的并行处理能力，可以同时执行多个任务或操作。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C06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实时性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由于其可编程性和并行性，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能够实时响应输入信号并进行处理。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C06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可重构性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可以多次被重新编程，允许用户在设计过程中进行修改和优化。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C06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低功耗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相比于传统的固定功能集成电路，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Calibri" panose="020F0502020204030204" pitchFamily="34" charset="0"/>
                <a:ea typeface="阿里巴巴普惠体 2.0 35 Thin" panose="00020600040101010101" pitchFamily="18" charset="-122"/>
                <a:cs typeface="Calibri" panose="020F0502020204030204" pitchFamily="34" charset="0"/>
              </a:rPr>
              <a:t>通常具有较低的功耗。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BDD759-417E-4930-ACA7-611F6BC63744}"/>
              </a:ext>
            </a:extLst>
          </p:cNvPr>
          <p:cNvSpPr txBox="1"/>
          <p:nvPr/>
        </p:nvSpPr>
        <p:spPr>
          <a:xfrm>
            <a:off x="660400" y="4750783"/>
            <a:ext cx="110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FPGA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的特点使其在众多领域中得到广泛应用，包括数字信号处理、计算机视觉、通信系统、嵌入式系统、科学计算等。其灵活性、并行性和实时性使得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成为一种重要的工具，可以满足不同应用需求的高性能计算和处理要求。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1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>
            <a:extLst>
              <a:ext uri="{FF2B5EF4-FFF2-40B4-BE49-F238E27FC236}">
                <a16:creationId xmlns:a16="http://schemas.microsoft.com/office/drawing/2014/main" id="{817FC449-39A3-DC9C-6766-168DBD44BB40}"/>
              </a:ext>
            </a:extLst>
          </p:cNvPr>
          <p:cNvSpPr/>
          <p:nvPr/>
        </p:nvSpPr>
        <p:spPr>
          <a:xfrm>
            <a:off x="-9525" y="-9525"/>
            <a:ext cx="12192000" cy="4029075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6" name="爱设计-3">
            <a:extLst>
              <a:ext uri="{FF2B5EF4-FFF2-40B4-BE49-F238E27FC236}">
                <a16:creationId xmlns:a16="http://schemas.microsoft.com/office/drawing/2014/main" id="{7A6B7FF5-22B5-FD16-3087-65A9938C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918255"/>
            <a:ext cx="314829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2700">
                  <a:solidFill>
                    <a:srgbClr val="FFFFFF"/>
                  </a:solidFill>
                </a:ln>
                <a:noFill/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02</a:t>
            </a:r>
          </a:p>
        </p:txBody>
      </p:sp>
      <p:cxnSp>
        <p:nvCxnSpPr>
          <p:cNvPr id="12" name="爱设计-4">
            <a:extLst>
              <a:ext uri="{FF2B5EF4-FFF2-40B4-BE49-F238E27FC236}">
                <a16:creationId xmlns:a16="http://schemas.microsoft.com/office/drawing/2014/main" id="{A1A5CEFF-A60B-CA67-8BE0-4A1D6F483ABA}"/>
              </a:ext>
            </a:extLst>
          </p:cNvPr>
          <p:cNvCxnSpPr>
            <a:cxnSpLocks/>
          </p:cNvCxnSpPr>
          <p:nvPr/>
        </p:nvCxnSpPr>
        <p:spPr>
          <a:xfrm flipH="1">
            <a:off x="4172437" y="3252600"/>
            <a:ext cx="68673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爱设计-5">
            <a:extLst>
              <a:ext uri="{FF2B5EF4-FFF2-40B4-BE49-F238E27FC236}">
                <a16:creationId xmlns:a16="http://schemas.microsoft.com/office/drawing/2014/main" id="{D471EB9A-06BD-0895-557B-93E049CF6EAF}"/>
              </a:ext>
            </a:extLst>
          </p:cNvPr>
          <p:cNvCxnSpPr>
            <a:cxnSpLocks/>
          </p:cNvCxnSpPr>
          <p:nvPr/>
        </p:nvCxnSpPr>
        <p:spPr>
          <a:xfrm flipH="1">
            <a:off x="5048250" y="3252600"/>
            <a:ext cx="635317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6">
            <a:extLst>
              <a:ext uri="{FF2B5EF4-FFF2-40B4-BE49-F238E27FC236}">
                <a16:creationId xmlns:a16="http://schemas.microsoft.com/office/drawing/2014/main" id="{D4386826-E0F5-4E5C-73D8-9BB281ACDD47}"/>
              </a:ext>
            </a:extLst>
          </p:cNvPr>
          <p:cNvSpPr/>
          <p:nvPr/>
        </p:nvSpPr>
        <p:spPr>
          <a:xfrm rot="1452482">
            <a:off x="3729844" y="883486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爱设计-7">
            <a:extLst>
              <a:ext uri="{FF2B5EF4-FFF2-40B4-BE49-F238E27FC236}">
                <a16:creationId xmlns:a16="http://schemas.microsoft.com/office/drawing/2014/main" id="{29709F57-7B31-7032-6C23-4E01BEAE8A2D}"/>
              </a:ext>
            </a:extLst>
          </p:cNvPr>
          <p:cNvSpPr/>
          <p:nvPr/>
        </p:nvSpPr>
        <p:spPr>
          <a:xfrm rot="1452482">
            <a:off x="4158977" y="850236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爱设计-8">
            <a:extLst>
              <a:ext uri="{FF2B5EF4-FFF2-40B4-BE49-F238E27FC236}">
                <a16:creationId xmlns:a16="http://schemas.microsoft.com/office/drawing/2014/main" id="{5F84646F-F491-C4CF-885E-9B3E72714DB8}"/>
              </a:ext>
            </a:extLst>
          </p:cNvPr>
          <p:cNvSpPr txBox="1"/>
          <p:nvPr/>
        </p:nvSpPr>
        <p:spPr>
          <a:xfrm>
            <a:off x="6982402" y="4303209"/>
            <a:ext cx="4619854" cy="6771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L"/>
                <a:cs typeface="+mn-cs"/>
              </a:rPr>
              <a:t>FPGA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L"/>
                <a:cs typeface="+mn-cs"/>
              </a:rPr>
              <a:t>图像处理算法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8DD0F5-E0C5-AD26-B1F1-69D20D3AC395}"/>
              </a:ext>
            </a:extLst>
          </p:cNvPr>
          <p:cNvSpPr txBox="1"/>
          <p:nvPr/>
        </p:nvSpPr>
        <p:spPr>
          <a:xfrm>
            <a:off x="6515100" y="4977453"/>
            <a:ext cx="50038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marR="0" lvl="0" indent="-266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06"/>
              </a:buClr>
              <a:buSzPct val="55000"/>
              <a:buFont typeface="Wingdings" panose="05000000000000000000" pitchFamily="2" charset="2"/>
              <a:buChar char="l"/>
              <a:tabLst>
                <a:tab pos="266700" algn="l"/>
                <a:tab pos="4492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-sans"/>
                <a:cs typeface="+mn-cs"/>
              </a:rPr>
              <a:t>Image processing algorithm </a:t>
            </a:r>
          </a:p>
          <a:p>
            <a:pPr marL="358775" marR="0" lvl="0" indent="-266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06"/>
              </a:buClr>
              <a:buSzPct val="55000"/>
              <a:buFont typeface="Wingdings" panose="05000000000000000000" pitchFamily="2" charset="2"/>
              <a:buChar char="l"/>
              <a:tabLst>
                <a:tab pos="266700" algn="l"/>
                <a:tab pos="449263" algn="l"/>
              </a:tabLst>
              <a:defRPr/>
            </a:pP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7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>
            <a:extLst>
              <a:ext uri="{FF2B5EF4-FFF2-40B4-BE49-F238E27FC236}">
                <a16:creationId xmlns:a16="http://schemas.microsoft.com/office/drawing/2014/main" id="{B79EC12B-4AEA-56FB-46D5-FFCE4CF044C7}"/>
              </a:ext>
            </a:extLst>
          </p:cNvPr>
          <p:cNvSpPr txBox="1"/>
          <p:nvPr/>
        </p:nvSpPr>
        <p:spPr>
          <a:xfrm>
            <a:off x="444158" y="444058"/>
            <a:ext cx="2438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图像处理算法</a:t>
            </a:r>
          </a:p>
        </p:txBody>
      </p:sp>
      <p:sp>
        <p:nvSpPr>
          <p:cNvPr id="9" name="爱设计-4">
            <a:extLst>
              <a:ext uri="{FF2B5EF4-FFF2-40B4-BE49-F238E27FC236}">
                <a16:creationId xmlns:a16="http://schemas.microsoft.com/office/drawing/2014/main" id="{6BDB80B2-24AF-1698-CE8A-9214421E8FE7}"/>
              </a:ext>
            </a:extLst>
          </p:cNvPr>
          <p:cNvSpPr/>
          <p:nvPr/>
        </p:nvSpPr>
        <p:spPr>
          <a:xfrm flipH="1">
            <a:off x="787400" y="2091354"/>
            <a:ext cx="4605020" cy="9706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0" name="爱设计-5">
            <a:extLst>
              <a:ext uri="{FF2B5EF4-FFF2-40B4-BE49-F238E27FC236}">
                <a16:creationId xmlns:a16="http://schemas.microsoft.com/office/drawing/2014/main" id="{11BE5EC3-5FBC-C64C-D9CE-4C10F4A0D27E}"/>
              </a:ext>
            </a:extLst>
          </p:cNvPr>
          <p:cNvSpPr txBox="1">
            <a:spLocks/>
          </p:cNvSpPr>
          <p:nvPr/>
        </p:nvSpPr>
        <p:spPr>
          <a:xfrm>
            <a:off x="1897383" y="2297572"/>
            <a:ext cx="2385058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图像滤波</a:t>
            </a: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F66DA309-18A4-0561-8F96-B7C05DEF2EF3}"/>
              </a:ext>
            </a:extLst>
          </p:cNvPr>
          <p:cNvSpPr txBox="1">
            <a:spLocks/>
          </p:cNvSpPr>
          <p:nvPr/>
        </p:nvSpPr>
        <p:spPr>
          <a:xfrm>
            <a:off x="1691643" y="2558248"/>
            <a:ext cx="2796538" cy="2974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  <a:sym typeface="Arial" panose="020B0604020202020204" pitchFamily="34" charset="0"/>
              </a:rPr>
              <a:t>Image filtering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FD98BDD8-7653-0050-5C31-1E9AFF7D3F2E}"/>
              </a:ext>
            </a:extLst>
          </p:cNvPr>
          <p:cNvSpPr/>
          <p:nvPr/>
        </p:nvSpPr>
        <p:spPr>
          <a:xfrm flipH="1">
            <a:off x="787400" y="3464242"/>
            <a:ext cx="4605020" cy="970604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6B981E23-7A7A-E0B2-766A-FE9F575BE7C2}"/>
              </a:ext>
            </a:extLst>
          </p:cNvPr>
          <p:cNvSpPr txBox="1">
            <a:spLocks/>
          </p:cNvSpPr>
          <p:nvPr/>
        </p:nvSpPr>
        <p:spPr>
          <a:xfrm>
            <a:off x="1897383" y="3670460"/>
            <a:ext cx="2385058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边缘检测</a:t>
            </a: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E599140D-A31B-8D63-215D-ED68E35012CE}"/>
              </a:ext>
            </a:extLst>
          </p:cNvPr>
          <p:cNvSpPr txBox="1">
            <a:spLocks/>
          </p:cNvSpPr>
          <p:nvPr/>
        </p:nvSpPr>
        <p:spPr>
          <a:xfrm>
            <a:off x="1691643" y="3931136"/>
            <a:ext cx="2796538" cy="2974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  <a:sym typeface="Arial" panose="020B0604020202020204" pitchFamily="34" charset="0"/>
              </a:rPr>
              <a:t>Edge detection</a:t>
            </a: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DF14E128-F730-67A3-6711-846129D55C93}"/>
              </a:ext>
            </a:extLst>
          </p:cNvPr>
          <p:cNvSpPr/>
          <p:nvPr/>
        </p:nvSpPr>
        <p:spPr>
          <a:xfrm flipH="1">
            <a:off x="787400" y="4837130"/>
            <a:ext cx="4605020" cy="9706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6873D6D4-F576-BA2B-23D1-4E09C68EB3D6}"/>
              </a:ext>
            </a:extLst>
          </p:cNvPr>
          <p:cNvSpPr txBox="1">
            <a:spLocks/>
          </p:cNvSpPr>
          <p:nvPr/>
        </p:nvSpPr>
        <p:spPr>
          <a:xfrm>
            <a:off x="1897383" y="5043348"/>
            <a:ext cx="2385058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图像分割</a:t>
            </a:r>
          </a:p>
        </p:txBody>
      </p:sp>
      <p:sp>
        <p:nvSpPr>
          <p:cNvPr id="39" name="爱设计-12">
            <a:extLst>
              <a:ext uri="{FF2B5EF4-FFF2-40B4-BE49-F238E27FC236}">
                <a16:creationId xmlns:a16="http://schemas.microsoft.com/office/drawing/2014/main" id="{99D78455-98FF-096E-678A-54105E264874}"/>
              </a:ext>
            </a:extLst>
          </p:cNvPr>
          <p:cNvSpPr txBox="1">
            <a:spLocks/>
          </p:cNvSpPr>
          <p:nvPr/>
        </p:nvSpPr>
        <p:spPr>
          <a:xfrm>
            <a:off x="1691643" y="5304024"/>
            <a:ext cx="2796538" cy="2974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  <a:sym typeface="Arial" panose="020B0604020202020204" pitchFamily="34" charset="0"/>
              </a:rPr>
              <a:t>Image segmentation</a:t>
            </a:r>
          </a:p>
        </p:txBody>
      </p:sp>
      <p:sp>
        <p:nvSpPr>
          <p:cNvPr id="40" name="爱设计-13">
            <a:extLst>
              <a:ext uri="{FF2B5EF4-FFF2-40B4-BE49-F238E27FC236}">
                <a16:creationId xmlns:a16="http://schemas.microsoft.com/office/drawing/2014/main" id="{4E75C033-4DCB-C2E4-D18B-F4D9B082BAF9}"/>
              </a:ext>
            </a:extLst>
          </p:cNvPr>
          <p:cNvSpPr txBox="1">
            <a:spLocks/>
          </p:cNvSpPr>
          <p:nvPr/>
        </p:nvSpPr>
        <p:spPr>
          <a:xfrm>
            <a:off x="5956300" y="1885421"/>
            <a:ext cx="5448300" cy="8243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PingFang SC"/>
                <a:cs typeface="+mn-cs"/>
              </a:rPr>
              <a:t>FPGA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PingFang SC"/>
                <a:cs typeface="+mn-cs"/>
              </a:rPr>
              <a:t>图像处理的基本原理</a:t>
            </a:r>
          </a:p>
        </p:txBody>
      </p:sp>
      <p:sp>
        <p:nvSpPr>
          <p:cNvPr id="42" name="爱设计-15">
            <a:extLst>
              <a:ext uri="{FF2B5EF4-FFF2-40B4-BE49-F238E27FC236}">
                <a16:creationId xmlns:a16="http://schemas.microsoft.com/office/drawing/2014/main" id="{FA3E4958-4451-20EA-9ABD-57666C53DA71}"/>
              </a:ext>
            </a:extLst>
          </p:cNvPr>
          <p:cNvSpPr txBox="1">
            <a:spLocks/>
          </p:cNvSpPr>
          <p:nvPr/>
        </p:nvSpPr>
        <p:spPr>
          <a:xfrm>
            <a:off x="5956300" y="2856660"/>
            <a:ext cx="5448300" cy="29510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图像处理的基本原理是将图像数据转换为数字信号，并通过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实现各种图像处理算法和技术。图像数据可以通过各种传感器和摄像头获取，然后通过模数转换器（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ADC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）将其转换为数字信号。数字信号可以通过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的输入输出引脚进行输入和输出，并通过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内部的逻辑单元进行处理。处理完成后，将处理结果通过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的输出引脚输出，并通过数字模数转换器（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DAC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阿里巴巴普惠体 2.0 45 Light" panose="00020600040101010101" pitchFamily="18" charset="-122"/>
              </a:rPr>
              <a:t>）将其转换为模拟信号，最终输出到显示器或其他设备上。</a:t>
            </a:r>
          </a:p>
        </p:txBody>
      </p:sp>
      <p:cxnSp>
        <p:nvCxnSpPr>
          <p:cNvPr id="43" name="爱设计-16">
            <a:extLst>
              <a:ext uri="{FF2B5EF4-FFF2-40B4-BE49-F238E27FC236}">
                <a16:creationId xmlns:a16="http://schemas.microsoft.com/office/drawing/2014/main" id="{CEE3A2F4-E87E-7DBA-23FA-F9F76AED7642}"/>
              </a:ext>
            </a:extLst>
          </p:cNvPr>
          <p:cNvCxnSpPr/>
          <p:nvPr/>
        </p:nvCxnSpPr>
        <p:spPr>
          <a:xfrm>
            <a:off x="6069964" y="2591589"/>
            <a:ext cx="8153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爱设计-2">
            <a:extLst>
              <a:ext uri="{FF2B5EF4-FFF2-40B4-BE49-F238E27FC236}">
                <a16:creationId xmlns:a16="http://schemas.microsoft.com/office/drawing/2014/main" id="{BB1722BE-5FD6-F69E-A60C-2408921FC29F}"/>
              </a:ext>
            </a:extLst>
          </p:cNvPr>
          <p:cNvSpPr txBox="1"/>
          <p:nvPr/>
        </p:nvSpPr>
        <p:spPr>
          <a:xfrm>
            <a:off x="444158" y="936501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阿里巴巴普惠体 2.0 35 Thin" panose="00020600040101010101" pitchFamily="18" charset="-122"/>
              </a:rPr>
              <a:t>Image processing algorithm </a:t>
            </a:r>
          </a:p>
        </p:txBody>
      </p:sp>
    </p:spTree>
    <p:extLst>
      <p:ext uri="{BB962C8B-B14F-4D97-AF65-F5344CB8AC3E}">
        <p14:creationId xmlns:p14="http://schemas.microsoft.com/office/powerpoint/2010/main" val="254055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77467D56-C193-3218-72B9-20D57F6BD65B}"/>
              </a:ext>
            </a:extLst>
          </p:cNvPr>
          <p:cNvSpPr/>
          <p:nvPr/>
        </p:nvSpPr>
        <p:spPr>
          <a:xfrm>
            <a:off x="0" y="0"/>
            <a:ext cx="3238500" cy="685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4" name="爱设计-3">
            <a:extLst>
              <a:ext uri="{FF2B5EF4-FFF2-40B4-BE49-F238E27FC236}">
                <a16:creationId xmlns:a16="http://schemas.microsoft.com/office/drawing/2014/main" id="{02EA057F-47FD-7BF9-4D90-844E454E91A1}"/>
              </a:ext>
            </a:extLst>
          </p:cNvPr>
          <p:cNvSpPr txBox="1"/>
          <p:nvPr/>
        </p:nvSpPr>
        <p:spPr>
          <a:xfrm>
            <a:off x="3586836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图像滤波</a:t>
            </a:r>
          </a:p>
        </p:txBody>
      </p:sp>
      <p:sp>
        <p:nvSpPr>
          <p:cNvPr id="5" name="爱设计-4">
            <a:extLst>
              <a:ext uri="{FF2B5EF4-FFF2-40B4-BE49-F238E27FC236}">
                <a16:creationId xmlns:a16="http://schemas.microsoft.com/office/drawing/2014/main" id="{637F69BE-AB80-D08D-D670-5A42B028B8AD}"/>
              </a:ext>
            </a:extLst>
          </p:cNvPr>
          <p:cNvSpPr txBox="1"/>
          <p:nvPr/>
        </p:nvSpPr>
        <p:spPr>
          <a:xfrm>
            <a:off x="3586836" y="4555227"/>
            <a:ext cx="2380845" cy="931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图像滤波是一种常见的图像处理技术，用于去除图像中的噪声和增强图像的细节。</a:t>
            </a:r>
          </a:p>
        </p:txBody>
      </p:sp>
      <p:sp>
        <p:nvSpPr>
          <p:cNvPr id="8" name="爱设计-5">
            <a:extLst>
              <a:ext uri="{FF2B5EF4-FFF2-40B4-BE49-F238E27FC236}">
                <a16:creationId xmlns:a16="http://schemas.microsoft.com/office/drawing/2014/main" id="{CE7026CD-8116-D3A7-D0C1-D45741EDC951}"/>
              </a:ext>
            </a:extLst>
          </p:cNvPr>
          <p:cNvSpPr txBox="1"/>
          <p:nvPr/>
        </p:nvSpPr>
        <p:spPr>
          <a:xfrm>
            <a:off x="6384599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边缘检测</a:t>
            </a:r>
          </a:p>
        </p:txBody>
      </p:sp>
      <p:sp>
        <p:nvSpPr>
          <p:cNvPr id="17" name="爱设计-6">
            <a:extLst>
              <a:ext uri="{FF2B5EF4-FFF2-40B4-BE49-F238E27FC236}">
                <a16:creationId xmlns:a16="http://schemas.microsoft.com/office/drawing/2014/main" id="{8315AD64-E2B8-3342-9957-9C7B0E9BD72C}"/>
              </a:ext>
            </a:extLst>
          </p:cNvPr>
          <p:cNvSpPr txBox="1"/>
          <p:nvPr/>
        </p:nvSpPr>
        <p:spPr>
          <a:xfrm>
            <a:off x="6384599" y="4555227"/>
            <a:ext cx="2473832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边缘指图像局部强度变化最显著的部分。边缘检测是一种用于检测图像中物体边缘的技术，常用于图像分割和物体识别等应用中。</a:t>
            </a:r>
          </a:p>
        </p:txBody>
      </p:sp>
      <p:sp>
        <p:nvSpPr>
          <p:cNvPr id="18" name="爱设计-7">
            <a:extLst>
              <a:ext uri="{FF2B5EF4-FFF2-40B4-BE49-F238E27FC236}">
                <a16:creationId xmlns:a16="http://schemas.microsoft.com/office/drawing/2014/main" id="{0B87AED9-776C-7F7D-50A7-521BBF1E299D}"/>
              </a:ext>
            </a:extLst>
          </p:cNvPr>
          <p:cNvSpPr txBox="1"/>
          <p:nvPr/>
        </p:nvSpPr>
        <p:spPr>
          <a:xfrm>
            <a:off x="9182362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图像分割</a:t>
            </a:r>
          </a:p>
        </p:txBody>
      </p:sp>
      <p:sp>
        <p:nvSpPr>
          <p:cNvPr id="19" name="爱设计-8">
            <a:extLst>
              <a:ext uri="{FF2B5EF4-FFF2-40B4-BE49-F238E27FC236}">
                <a16:creationId xmlns:a16="http://schemas.microsoft.com/office/drawing/2014/main" id="{37A5882C-BB49-5276-028F-3925500A77B4}"/>
              </a:ext>
            </a:extLst>
          </p:cNvPr>
          <p:cNvSpPr txBox="1"/>
          <p:nvPr/>
        </p:nvSpPr>
        <p:spPr>
          <a:xfrm>
            <a:off x="9182362" y="4555227"/>
            <a:ext cx="2380845" cy="931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图像分割是一种将图像分成若干个子区域的技术，常用于图像识别和目标跟踪等应用中。</a:t>
            </a:r>
          </a:p>
        </p:txBody>
      </p:sp>
      <p:sp>
        <p:nvSpPr>
          <p:cNvPr id="21" name="爱设计-9">
            <a:extLst>
              <a:ext uri="{FF2B5EF4-FFF2-40B4-BE49-F238E27FC236}">
                <a16:creationId xmlns:a16="http://schemas.microsoft.com/office/drawing/2014/main" id="{B2C1F869-9B0C-6824-97FA-970410A9B209}"/>
              </a:ext>
            </a:extLst>
          </p:cNvPr>
          <p:cNvSpPr/>
          <p:nvPr/>
        </p:nvSpPr>
        <p:spPr>
          <a:xfrm>
            <a:off x="3586836" y="1826333"/>
            <a:ext cx="2473833" cy="218237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23" name="爱设计-10">
            <a:extLst>
              <a:ext uri="{FF2B5EF4-FFF2-40B4-BE49-F238E27FC236}">
                <a16:creationId xmlns:a16="http://schemas.microsoft.com/office/drawing/2014/main" id="{2373398E-B515-3238-B371-AA62A0CFDE3A}"/>
              </a:ext>
            </a:extLst>
          </p:cNvPr>
          <p:cNvSpPr/>
          <p:nvPr/>
        </p:nvSpPr>
        <p:spPr>
          <a:xfrm>
            <a:off x="6384599" y="1826333"/>
            <a:ext cx="2473833" cy="218237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25" name="爱设计-11">
            <a:extLst>
              <a:ext uri="{FF2B5EF4-FFF2-40B4-BE49-F238E27FC236}">
                <a16:creationId xmlns:a16="http://schemas.microsoft.com/office/drawing/2014/main" id="{FAAB97B5-3316-3EE4-CBEC-684046351B48}"/>
              </a:ext>
            </a:extLst>
          </p:cNvPr>
          <p:cNvSpPr/>
          <p:nvPr/>
        </p:nvSpPr>
        <p:spPr>
          <a:xfrm>
            <a:off x="9182362" y="1826333"/>
            <a:ext cx="2473833" cy="218237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26" name="爱设计-12">
            <a:extLst>
              <a:ext uri="{FF2B5EF4-FFF2-40B4-BE49-F238E27FC236}">
                <a16:creationId xmlns:a16="http://schemas.microsoft.com/office/drawing/2014/main" id="{2412D90E-B962-48B9-C9FA-FF89229301A2}"/>
              </a:ext>
            </a:extLst>
          </p:cNvPr>
          <p:cNvSpPr txBox="1"/>
          <p:nvPr/>
        </p:nvSpPr>
        <p:spPr>
          <a:xfrm>
            <a:off x="507347" y="1726642"/>
            <a:ext cx="2586373" cy="15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使用</a:t>
            </a:r>
            <a:r>
              <a:rPr kumimoji="0" lang="en-US" altLang="zh-CN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FPGA</a:t>
            </a:r>
            <a:r>
              <a:rPr kumimoji="0" lang="zh-CN" altLang="en-US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做图像处理优势最关键的就是：</a:t>
            </a:r>
            <a:r>
              <a:rPr kumimoji="0" lang="en-US" altLang="zh-CN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FPGA</a:t>
            </a:r>
            <a:r>
              <a:rPr kumimoji="0" lang="zh-CN" altLang="en-US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能进行实时流水线运算，能达到最高的实时性。</a:t>
            </a:r>
            <a:endParaRPr kumimoji="0" lang="en-US" altLang="zh-CN" sz="176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6" name="爱设计-13">
            <a:extLst>
              <a:ext uri="{FF2B5EF4-FFF2-40B4-BE49-F238E27FC236}">
                <a16:creationId xmlns:a16="http://schemas.microsoft.com/office/drawing/2014/main" id="{E9CECA02-4C6E-E42C-4390-A4798390D031}"/>
              </a:ext>
            </a:extLst>
          </p:cNvPr>
          <p:cNvSpPr txBox="1"/>
          <p:nvPr/>
        </p:nvSpPr>
        <p:spPr>
          <a:xfrm>
            <a:off x="444158" y="444058"/>
            <a:ext cx="39701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3F3F3F"/>
                    </a:gs>
                  </a:gsLst>
                  <a:lin ang="2700000" scaled="0"/>
                </a:gradFill>
                <a:effectLst/>
                <a:uLnTx/>
                <a:uFillTx/>
                <a:latin typeface="OPPOSans L"/>
                <a:cs typeface="+mn-cs"/>
              </a:rPr>
              <a:t>图像处理算法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2" name="爱设计-2">
            <a:extLst>
              <a:ext uri="{FF2B5EF4-FFF2-40B4-BE49-F238E27FC236}">
                <a16:creationId xmlns:a16="http://schemas.microsoft.com/office/drawing/2014/main" id="{B223173D-208E-46A4-64F8-16F7F619BC0D}"/>
              </a:ext>
            </a:extLst>
          </p:cNvPr>
          <p:cNvSpPr txBox="1"/>
          <p:nvPr/>
        </p:nvSpPr>
        <p:spPr>
          <a:xfrm>
            <a:off x="444158" y="936501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0"/>
                </a:gradFill>
                <a:effectLst/>
                <a:uLnTx/>
                <a:uFillTx/>
                <a:ea typeface="阿里巴巴普惠体 2.0 35 Thin" panose="00020600040101010101" pitchFamily="18" charset="-122"/>
              </a:rPr>
              <a:t>Image processing algorithm </a:t>
            </a:r>
          </a:p>
        </p:txBody>
      </p:sp>
    </p:spTree>
    <p:extLst>
      <p:ext uri="{BB962C8B-B14F-4D97-AF65-F5344CB8AC3E}">
        <p14:creationId xmlns:p14="http://schemas.microsoft.com/office/powerpoint/2010/main" val="220585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77467D56-C193-3218-72B9-20D57F6BD65B}"/>
              </a:ext>
            </a:extLst>
          </p:cNvPr>
          <p:cNvSpPr/>
          <p:nvPr/>
        </p:nvSpPr>
        <p:spPr>
          <a:xfrm>
            <a:off x="0" y="0"/>
            <a:ext cx="3238500" cy="685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4" name="爱设计-3">
            <a:extLst>
              <a:ext uri="{FF2B5EF4-FFF2-40B4-BE49-F238E27FC236}">
                <a16:creationId xmlns:a16="http://schemas.microsoft.com/office/drawing/2014/main" id="{02EA057F-47FD-7BF9-4D90-844E454E91A1}"/>
              </a:ext>
            </a:extLst>
          </p:cNvPr>
          <p:cNvSpPr txBox="1"/>
          <p:nvPr/>
        </p:nvSpPr>
        <p:spPr>
          <a:xfrm>
            <a:off x="4335866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图像增强</a:t>
            </a:r>
          </a:p>
        </p:txBody>
      </p:sp>
      <p:sp>
        <p:nvSpPr>
          <p:cNvPr id="5" name="爱设计-4">
            <a:extLst>
              <a:ext uri="{FF2B5EF4-FFF2-40B4-BE49-F238E27FC236}">
                <a16:creationId xmlns:a16="http://schemas.microsoft.com/office/drawing/2014/main" id="{637F69BE-AB80-D08D-D670-5A42B028B8AD}"/>
              </a:ext>
            </a:extLst>
          </p:cNvPr>
          <p:cNvSpPr txBox="1"/>
          <p:nvPr/>
        </p:nvSpPr>
        <p:spPr>
          <a:xfrm>
            <a:off x="4335866" y="4555227"/>
            <a:ext cx="2380845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图像增强是指通过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芯片对图像进行处理，提高图像的质量和清晰度。其中，空间域方法和时间域方法是两种常用的图像增强方法。</a:t>
            </a:r>
          </a:p>
        </p:txBody>
      </p:sp>
      <p:sp>
        <p:nvSpPr>
          <p:cNvPr id="8" name="爱设计-5">
            <a:extLst>
              <a:ext uri="{FF2B5EF4-FFF2-40B4-BE49-F238E27FC236}">
                <a16:creationId xmlns:a16="http://schemas.microsoft.com/office/drawing/2014/main" id="{CE7026CD-8116-D3A7-D0C1-D45741EDC951}"/>
              </a:ext>
            </a:extLst>
          </p:cNvPr>
          <p:cNvSpPr txBox="1"/>
          <p:nvPr/>
        </p:nvSpPr>
        <p:spPr>
          <a:xfrm>
            <a:off x="7907065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图像目标提取</a:t>
            </a:r>
          </a:p>
        </p:txBody>
      </p:sp>
      <p:sp>
        <p:nvSpPr>
          <p:cNvPr id="17" name="爱设计-6">
            <a:extLst>
              <a:ext uri="{FF2B5EF4-FFF2-40B4-BE49-F238E27FC236}">
                <a16:creationId xmlns:a16="http://schemas.microsoft.com/office/drawing/2014/main" id="{8315AD64-E2B8-3342-9957-9C7B0E9BD72C}"/>
              </a:ext>
            </a:extLst>
          </p:cNvPr>
          <p:cNvSpPr txBox="1"/>
          <p:nvPr/>
        </p:nvSpPr>
        <p:spPr>
          <a:xfrm>
            <a:off x="7907065" y="4555227"/>
            <a:ext cx="2473832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边缘指图像局部强度变化最显著的部分。边缘检测是一种用于检测图像中物体边缘的技术，常用于图像分割和物体识别等应用中。</a:t>
            </a:r>
          </a:p>
        </p:txBody>
      </p:sp>
      <p:sp>
        <p:nvSpPr>
          <p:cNvPr id="21" name="爱设计-9">
            <a:extLst>
              <a:ext uri="{FF2B5EF4-FFF2-40B4-BE49-F238E27FC236}">
                <a16:creationId xmlns:a16="http://schemas.microsoft.com/office/drawing/2014/main" id="{B2C1F869-9B0C-6824-97FA-970410A9B209}"/>
              </a:ext>
            </a:extLst>
          </p:cNvPr>
          <p:cNvSpPr/>
          <p:nvPr/>
        </p:nvSpPr>
        <p:spPr>
          <a:xfrm>
            <a:off x="4335866" y="1826333"/>
            <a:ext cx="2473833" cy="218237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23" name="爱设计-10">
            <a:extLst>
              <a:ext uri="{FF2B5EF4-FFF2-40B4-BE49-F238E27FC236}">
                <a16:creationId xmlns:a16="http://schemas.microsoft.com/office/drawing/2014/main" id="{2373398E-B515-3238-B371-AA62A0CFDE3A}"/>
              </a:ext>
            </a:extLst>
          </p:cNvPr>
          <p:cNvSpPr/>
          <p:nvPr/>
        </p:nvSpPr>
        <p:spPr>
          <a:xfrm>
            <a:off x="7907065" y="1826333"/>
            <a:ext cx="2473833" cy="218237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26" name="爱设计-12">
            <a:extLst>
              <a:ext uri="{FF2B5EF4-FFF2-40B4-BE49-F238E27FC236}">
                <a16:creationId xmlns:a16="http://schemas.microsoft.com/office/drawing/2014/main" id="{2412D90E-B962-48B9-C9FA-FF89229301A2}"/>
              </a:ext>
            </a:extLst>
          </p:cNvPr>
          <p:cNvSpPr txBox="1"/>
          <p:nvPr/>
        </p:nvSpPr>
        <p:spPr>
          <a:xfrm>
            <a:off x="507347" y="1726642"/>
            <a:ext cx="2586373" cy="15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使用</a:t>
            </a:r>
            <a:r>
              <a:rPr kumimoji="0" lang="en-US" altLang="zh-CN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FPGA</a:t>
            </a:r>
            <a:r>
              <a:rPr kumimoji="0" lang="zh-CN" altLang="en-US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做图像处理优势最关键的就是：</a:t>
            </a:r>
            <a:r>
              <a:rPr kumimoji="0" lang="en-US" altLang="zh-CN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FPGA</a:t>
            </a:r>
            <a:r>
              <a:rPr kumimoji="0" lang="zh-CN" altLang="en-US" sz="1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能进行实时流水线运算，能达到最高的实时性。</a:t>
            </a:r>
            <a:endParaRPr kumimoji="0" lang="en-US" altLang="zh-CN" sz="176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6" name="爱设计-13">
            <a:extLst>
              <a:ext uri="{FF2B5EF4-FFF2-40B4-BE49-F238E27FC236}">
                <a16:creationId xmlns:a16="http://schemas.microsoft.com/office/drawing/2014/main" id="{E9CECA02-4C6E-E42C-4390-A4798390D031}"/>
              </a:ext>
            </a:extLst>
          </p:cNvPr>
          <p:cNvSpPr txBox="1"/>
          <p:nvPr/>
        </p:nvSpPr>
        <p:spPr>
          <a:xfrm>
            <a:off x="444158" y="444058"/>
            <a:ext cx="42119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3F3F3F"/>
                    </a:gs>
                  </a:gsLst>
                  <a:lin ang="2700000" scaled="0"/>
                </a:gradFill>
                <a:effectLst/>
                <a:uLnTx/>
                <a:uFillTx/>
                <a:latin typeface="OPPOSans L"/>
                <a:cs typeface="+mn-cs"/>
              </a:rPr>
              <a:t>图像处理算法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2" name="爱设计-2">
            <a:extLst>
              <a:ext uri="{FF2B5EF4-FFF2-40B4-BE49-F238E27FC236}">
                <a16:creationId xmlns:a16="http://schemas.microsoft.com/office/drawing/2014/main" id="{ABA9A45E-B022-817C-2BC5-2BF2F6A8D798}"/>
              </a:ext>
            </a:extLst>
          </p:cNvPr>
          <p:cNvSpPr txBox="1"/>
          <p:nvPr/>
        </p:nvSpPr>
        <p:spPr>
          <a:xfrm>
            <a:off x="444158" y="936501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0"/>
                </a:gradFill>
                <a:effectLst/>
                <a:uLnTx/>
                <a:uFillTx/>
                <a:ea typeface="阿里巴巴普惠体 2.0 35 Thin" panose="00020600040101010101" pitchFamily="18" charset="-122"/>
              </a:rPr>
              <a:t>Image processing algorithm </a:t>
            </a:r>
          </a:p>
        </p:txBody>
      </p:sp>
    </p:spTree>
    <p:extLst>
      <p:ext uri="{BB962C8B-B14F-4D97-AF65-F5344CB8AC3E}">
        <p14:creationId xmlns:p14="http://schemas.microsoft.com/office/powerpoint/2010/main" val="3229549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复古绿色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003C06"/>
      </a:accent1>
      <a:accent2>
        <a:srgbClr val="E6E2D6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4472C4"/>
      </a:hlink>
      <a:folHlink>
        <a:srgbClr val="BFBFBF"/>
      </a:folHlink>
    </a:clrScheme>
    <a:fontScheme name="爱设计_标准主题字体">
      <a:majorFont>
        <a:latin typeface="OPPOSans L"/>
        <a:ea typeface="OPPOSans L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Words>1082</Words>
  <Application>Microsoft Office PowerPoint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-apple-system</vt:lpstr>
      <vt:lpstr>OPPOSans L</vt:lpstr>
      <vt:lpstr>PingFang SC</vt:lpstr>
      <vt:lpstr>v-sans</vt:lpstr>
      <vt:lpstr>阿里巴巴普惠体 2.0 35 Thin</vt:lpstr>
      <vt:lpstr>阿里巴巴普惠体 2.0 45 Light</vt:lpstr>
      <vt:lpstr>阿里巴巴普惠体 2.0 95 ExtraBold</vt:lpstr>
      <vt:lpstr>等线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宇杰 张</cp:lastModifiedBy>
  <cp:revision>167</cp:revision>
  <dcterms:created xsi:type="dcterms:W3CDTF">2021-08-04T08:06:46Z</dcterms:created>
  <dcterms:modified xsi:type="dcterms:W3CDTF">2023-10-29T11:46:25Z</dcterms:modified>
</cp:coreProperties>
</file>