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498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23EFE-0D1A-4B5A-ACB6-CE9628253CB0}" type="datetimeFigureOut">
              <a:rPr lang="zh-CN" altLang="en-US" smtClean="0"/>
              <a:pPr/>
              <a:t>2022/11/29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2D366-8F40-42CD-8E2D-5CD2049DE8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2D366-8F40-42CD-8E2D-5CD2049DE81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80BB-AA1C-43B7-A959-141675493F45}" type="datetimeFigureOut">
              <a:rPr lang="zh-CN" altLang="en-US" smtClean="0"/>
              <a:pPr/>
              <a:t>2022/11/29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B1C5-C6E2-4036-92C1-A850B6E28D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80BB-AA1C-43B7-A959-141675493F45}" type="datetimeFigureOut">
              <a:rPr lang="zh-CN" altLang="en-US" smtClean="0"/>
              <a:pPr/>
              <a:t>2022/11/29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B1C5-C6E2-4036-92C1-A850B6E28D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80BB-AA1C-43B7-A959-141675493F45}" type="datetimeFigureOut">
              <a:rPr lang="zh-CN" altLang="en-US" smtClean="0"/>
              <a:pPr/>
              <a:t>2022/11/29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B1C5-C6E2-4036-92C1-A850B6E28D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80BB-AA1C-43B7-A959-141675493F45}" type="datetimeFigureOut">
              <a:rPr lang="zh-CN" altLang="en-US" smtClean="0"/>
              <a:pPr/>
              <a:t>2022/11/29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B1C5-C6E2-4036-92C1-A850B6E28D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80BB-AA1C-43B7-A959-141675493F45}" type="datetimeFigureOut">
              <a:rPr lang="zh-CN" altLang="en-US" smtClean="0"/>
              <a:pPr/>
              <a:t>2022/11/29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B1C5-C6E2-4036-92C1-A850B6E28D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80BB-AA1C-43B7-A959-141675493F45}" type="datetimeFigureOut">
              <a:rPr lang="zh-CN" altLang="en-US" smtClean="0"/>
              <a:pPr/>
              <a:t>2022/11/29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B1C5-C6E2-4036-92C1-A850B6E28D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80BB-AA1C-43B7-A959-141675493F45}" type="datetimeFigureOut">
              <a:rPr lang="zh-CN" altLang="en-US" smtClean="0"/>
              <a:pPr/>
              <a:t>2022/11/29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B1C5-C6E2-4036-92C1-A850B6E28D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80BB-AA1C-43B7-A959-141675493F45}" type="datetimeFigureOut">
              <a:rPr lang="zh-CN" altLang="en-US" smtClean="0"/>
              <a:pPr/>
              <a:t>2022/11/29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B1C5-C6E2-4036-92C1-A850B6E28D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80BB-AA1C-43B7-A959-141675493F45}" type="datetimeFigureOut">
              <a:rPr lang="zh-CN" altLang="en-US" smtClean="0"/>
              <a:pPr/>
              <a:t>2022/11/29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B1C5-C6E2-4036-92C1-A850B6E28D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80BB-AA1C-43B7-A959-141675493F45}" type="datetimeFigureOut">
              <a:rPr lang="zh-CN" altLang="en-US" smtClean="0"/>
              <a:pPr/>
              <a:t>2022/11/29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B1C5-C6E2-4036-92C1-A850B6E28D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80BB-AA1C-43B7-A959-141675493F45}" type="datetimeFigureOut">
              <a:rPr lang="zh-CN" altLang="en-US" smtClean="0"/>
              <a:pPr/>
              <a:t>2022/11/29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B1C5-C6E2-4036-92C1-A850B6E28D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580BB-AA1C-43B7-A959-141675493F45}" type="datetimeFigureOut">
              <a:rPr lang="zh-CN" altLang="en-US" smtClean="0"/>
              <a:pPr/>
              <a:t>2022/11/29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7B1C5-C6E2-4036-92C1-A850B6E28D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dirty="0" smtClean="0">
                <a:solidFill>
                  <a:schemeClr val="accent1">
                    <a:lumMod val="75000"/>
                  </a:schemeClr>
                </a:solidFill>
              </a:rPr>
              <a:t>基本算法的实现</a:t>
            </a:r>
            <a:endParaRPr lang="zh-CN" altLang="en-US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>
                <a:solidFill>
                  <a:srgbClr val="FF0000"/>
                </a:solidFill>
              </a:rPr>
              <a:t>改变格子的状态</a:t>
            </a:r>
            <a:br>
              <a:rPr lang="zh-CN" altLang="zh-CN" dirty="0">
                <a:solidFill>
                  <a:srgbClr val="FF0000"/>
                </a:solidFill>
              </a:rPr>
            </a:b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内容占位符 3" descr="99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9552" y="1179371"/>
            <a:ext cx="7992888" cy="510579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基本流程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zh-CN" altLang="zh-CN" sz="5000" b="1" dirty="0"/>
              <a:t>游戏地图的展示</a:t>
            </a:r>
          </a:p>
          <a:p>
            <a:pPr>
              <a:buNone/>
            </a:pPr>
            <a:r>
              <a:rPr lang="zh-CN" altLang="zh-CN" sz="5000" dirty="0"/>
              <a:t>只需按照地图格子的内容与状态来输出不同的字符即可（控制台）</a:t>
            </a:r>
          </a:p>
          <a:p>
            <a:pPr>
              <a:buNone/>
            </a:pPr>
            <a:r>
              <a:rPr lang="zh-CN" altLang="zh-CN" sz="5000" dirty="0"/>
              <a:t>这里就不给代码了</a:t>
            </a:r>
          </a:p>
          <a:p>
            <a:pPr>
              <a:buNone/>
            </a:pPr>
            <a:r>
              <a:rPr lang="zh-CN" altLang="zh-CN" sz="5000" dirty="0"/>
              <a:t>要求更高的话可以用图形界面</a:t>
            </a:r>
          </a:p>
          <a:p>
            <a:pPr>
              <a:buNone/>
            </a:pPr>
            <a:r>
              <a:rPr lang="en-US" altLang="zh-CN" sz="5000" dirty="0"/>
              <a:t> </a:t>
            </a:r>
            <a:endParaRPr lang="zh-CN" altLang="zh-CN" sz="5000" dirty="0"/>
          </a:p>
          <a:p>
            <a:pPr>
              <a:buNone/>
            </a:pPr>
            <a:r>
              <a:rPr lang="zh-CN" altLang="zh-CN" sz="5000" b="1" dirty="0"/>
              <a:t>游玩过程</a:t>
            </a:r>
          </a:p>
          <a:p>
            <a:pPr>
              <a:buNone/>
            </a:pPr>
            <a:r>
              <a:rPr lang="zh-CN" altLang="zh-CN" sz="5000" dirty="0"/>
              <a:t>可以使用控制台输入指令，也可以使用图形界面用鼠标操作</a:t>
            </a:r>
          </a:p>
          <a:p>
            <a:pPr>
              <a:buNone/>
            </a:pPr>
            <a:r>
              <a:rPr lang="zh-CN" altLang="zh-CN" sz="5000" dirty="0"/>
              <a:t>注意需要判断输入的合法性</a:t>
            </a:r>
          </a:p>
          <a:p>
            <a:pPr>
              <a:buNone/>
            </a:pPr>
            <a:r>
              <a:rPr lang="en-US" altLang="zh-CN" sz="5000" dirty="0"/>
              <a:t> </a:t>
            </a:r>
            <a:endParaRPr lang="zh-CN" altLang="zh-CN" sz="5000" dirty="0"/>
          </a:p>
          <a:p>
            <a:pPr>
              <a:buNone/>
            </a:pPr>
            <a:r>
              <a:rPr lang="zh-CN" altLang="zh-CN" sz="5000" b="1" dirty="0"/>
              <a:t>游戏结束的判断</a:t>
            </a:r>
          </a:p>
          <a:p>
            <a:pPr>
              <a:buNone/>
            </a:pPr>
            <a:r>
              <a:rPr lang="zh-CN" altLang="zh-CN" sz="5000" dirty="0"/>
              <a:t>游戏运行时</a:t>
            </a:r>
            <a:r>
              <a:rPr lang="en-US" altLang="zh-CN" sz="5000" dirty="0" err="1"/>
              <a:t>gamestate</a:t>
            </a:r>
            <a:r>
              <a:rPr lang="en-US" altLang="zh-CN" sz="5000" dirty="0"/>
              <a:t>==0</a:t>
            </a:r>
            <a:endParaRPr lang="zh-CN" altLang="zh-CN" sz="5000" dirty="0"/>
          </a:p>
          <a:p>
            <a:pPr>
              <a:buNone/>
            </a:pPr>
            <a:r>
              <a:rPr lang="zh-CN" altLang="zh-CN" sz="5000" dirty="0"/>
              <a:t>当</a:t>
            </a:r>
            <a:r>
              <a:rPr lang="en-US" altLang="zh-CN" sz="5000" dirty="0" err="1"/>
              <a:t>game_state</a:t>
            </a:r>
            <a:r>
              <a:rPr lang="en-US" altLang="zh-CN" sz="5000" dirty="0"/>
              <a:t>==1</a:t>
            </a:r>
            <a:r>
              <a:rPr lang="zh-CN" altLang="zh-CN" sz="5000" dirty="0"/>
              <a:t>时（由</a:t>
            </a:r>
            <a:r>
              <a:rPr lang="en-US" altLang="zh-CN" sz="5000" dirty="0" err="1"/>
              <a:t>OpenBlock</a:t>
            </a:r>
            <a:r>
              <a:rPr lang="zh-CN" altLang="zh-CN" sz="5000" dirty="0"/>
              <a:t>函数修改），游戏结束</a:t>
            </a:r>
          </a:p>
          <a:p>
            <a:pPr>
              <a:buNone/>
            </a:pPr>
            <a:r>
              <a:rPr lang="zh-CN" altLang="zh-CN" sz="5000" dirty="0"/>
              <a:t>当</a:t>
            </a:r>
            <a:r>
              <a:rPr lang="en-US" altLang="zh-CN" sz="5000" dirty="0" err="1"/>
              <a:t>game_state</a:t>
            </a:r>
            <a:r>
              <a:rPr lang="en-US" altLang="zh-CN" sz="5000" dirty="0"/>
              <a:t>!=1</a:t>
            </a:r>
            <a:r>
              <a:rPr lang="zh-CN" altLang="zh-CN" sz="5000" dirty="0"/>
              <a:t>，且“打开的格子数 等于 地图的总格数减去雷数”时，修改</a:t>
            </a:r>
            <a:r>
              <a:rPr lang="en-US" altLang="zh-CN" sz="5000" dirty="0" err="1"/>
              <a:t>game_state</a:t>
            </a:r>
            <a:r>
              <a:rPr lang="zh-CN" altLang="zh-CN" sz="5000" dirty="0"/>
              <a:t>为</a:t>
            </a:r>
            <a:r>
              <a:rPr lang="en-US" altLang="zh-CN" sz="5000" dirty="0"/>
              <a:t>2</a:t>
            </a:r>
            <a:r>
              <a:rPr lang="zh-CN" altLang="zh-CN" sz="5000" dirty="0"/>
              <a:t>，游戏胜利</a:t>
            </a:r>
          </a:p>
          <a:p>
            <a:pPr>
              <a:buNone/>
            </a:pPr>
            <a:r>
              <a:rPr lang="zh-CN" altLang="zh-CN" sz="5000" dirty="0"/>
              <a:t>当</a:t>
            </a:r>
            <a:r>
              <a:rPr lang="en-US" altLang="zh-CN" sz="5000" dirty="0" err="1"/>
              <a:t>game_state</a:t>
            </a:r>
            <a:r>
              <a:rPr lang="en-US" altLang="zh-CN" sz="5000" dirty="0"/>
              <a:t>!=0</a:t>
            </a:r>
            <a:r>
              <a:rPr lang="zh-CN" altLang="zh-CN" sz="5000" dirty="0"/>
              <a:t>时，根据</a:t>
            </a:r>
            <a:r>
              <a:rPr lang="en-US" altLang="zh-CN" sz="5000" dirty="0" err="1"/>
              <a:t>game_state</a:t>
            </a:r>
            <a:r>
              <a:rPr lang="zh-CN" altLang="zh-CN" sz="5000" dirty="0"/>
              <a:t>的不同值作出相应响应</a:t>
            </a:r>
          </a:p>
          <a:p>
            <a:pPr>
              <a:buNone/>
            </a:pPr>
            <a:r>
              <a:rPr lang="zh-CN" altLang="zh-CN" sz="5000" dirty="0"/>
              <a:t>以上便为扫雷游戏的基本流程了，将这些函数组合起来就能构成一个简单的扫雷程序了</a:t>
            </a:r>
          </a:p>
          <a:p>
            <a:endParaRPr lang="zh-CN" altLang="zh-CN" sz="5000" dirty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埋雷算法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sz="2000" dirty="0" smtClean="0"/>
              <a:t>最朴素的随机埋雷：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     </a:t>
            </a:r>
            <a:r>
              <a:rPr lang="zh-CN" altLang="en-US" sz="2000" dirty="0" smtClean="0"/>
              <a:t>随机生成一个坐标，判断对应格子是否为雷，若不为雷，则埋雷同时计数器加一，直到埋雷个数达到预期。</a:t>
            </a:r>
            <a:endParaRPr lang="en-US" altLang="zh-CN" sz="2000" dirty="0" smtClean="0"/>
          </a:p>
          <a:p>
            <a:pPr>
              <a:buNone/>
            </a:pPr>
            <a:endParaRPr lang="zh-CN" altLang="en-US" sz="2000" dirty="0"/>
          </a:p>
        </p:txBody>
      </p:sp>
      <p:pic>
        <p:nvPicPr>
          <p:cNvPr id="4" name="图片 3" descr="QQ截图2022112915185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2636912"/>
            <a:ext cx="6912768" cy="364811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是否有可以改进的地方？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由于我们的坐标是完全随机的，在埋雷的后期有大概率会选中已经埋雷的格子，导致许多次无效的埋雷</a:t>
            </a:r>
            <a:r>
              <a:rPr lang="zh-CN" altLang="en-US" dirty="0" smtClean="0"/>
              <a:t>。解决</a:t>
            </a:r>
            <a:r>
              <a:rPr lang="zh-CN" altLang="en-US" dirty="0"/>
              <a:t>方法有很多，这里我们选择</a:t>
            </a:r>
            <a:r>
              <a:rPr lang="zh-CN" altLang="en-US" b="1" dirty="0">
                <a:solidFill>
                  <a:srgbClr val="00B050"/>
                </a:solidFill>
              </a:rPr>
              <a:t>反选法</a:t>
            </a:r>
            <a:r>
              <a:rPr lang="zh-CN" altLang="en-US" dirty="0"/>
              <a:t>，即</a:t>
            </a:r>
            <a:r>
              <a:rPr lang="zh-CN" altLang="en-US" dirty="0" smtClean="0"/>
              <a:t>：当</a:t>
            </a:r>
            <a:r>
              <a:rPr lang="zh-CN" altLang="en-US" dirty="0"/>
              <a:t>雷数大于非雷数（即：地图总格数</a:t>
            </a:r>
            <a:r>
              <a:rPr lang="en-US" altLang="zh-CN" dirty="0"/>
              <a:t>-</a:t>
            </a:r>
            <a:r>
              <a:rPr lang="zh-CN" altLang="en-US" dirty="0"/>
              <a:t>雷数）时，先把地图全部埋雷，再随机从地图上挖雷，直到剩余的雷数等于要求的雷数</a:t>
            </a:r>
          </a:p>
          <a:p>
            <a:r>
              <a:rPr lang="zh-CN" altLang="en-US" dirty="0"/>
              <a:t>这样，就能保证不会有过多次无效的操作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进阶方法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altLang="zh-CN" sz="2000" dirty="0" smtClean="0"/>
              <a:t>    </a:t>
            </a:r>
            <a:r>
              <a:rPr lang="zh-CN" altLang="zh-CN" sz="2000" dirty="0" smtClean="0"/>
              <a:t>当然</a:t>
            </a:r>
            <a:r>
              <a:rPr lang="zh-CN" altLang="zh-CN" sz="2000" dirty="0"/>
              <a:t>，如果你有耳闻过洗牌算法，还可以通过其来实现随机埋雷</a:t>
            </a:r>
            <a:r>
              <a:rPr lang="zh-CN" altLang="zh-CN" sz="2000" dirty="0" smtClean="0"/>
              <a:t>，效率</a:t>
            </a:r>
            <a:r>
              <a:rPr lang="zh-CN" altLang="zh-CN" sz="2000" dirty="0"/>
              <a:t>比上面两个都更高</a:t>
            </a:r>
          </a:p>
          <a:p>
            <a:pPr>
              <a:buNone/>
            </a:pPr>
            <a:r>
              <a:rPr lang="en-US" altLang="zh-CN" sz="2000" dirty="0" smtClean="0"/>
              <a:t>   </a:t>
            </a:r>
            <a:r>
              <a:rPr lang="zh-CN" altLang="zh-CN" sz="2000" dirty="0" smtClean="0"/>
              <a:t>提示</a:t>
            </a:r>
            <a:r>
              <a:rPr lang="en-US" altLang="zh-CN" sz="2000" dirty="0" err="1"/>
              <a:t>random_shuffle</a:t>
            </a:r>
            <a:r>
              <a:rPr lang="en-US" altLang="zh-CN" sz="2000" dirty="0"/>
              <a:t>(begin , end)</a:t>
            </a:r>
            <a:r>
              <a:rPr lang="zh-CN" altLang="zh-CN" sz="2000" dirty="0"/>
              <a:t>，</a:t>
            </a:r>
            <a:r>
              <a:rPr lang="en-US" altLang="zh-CN" sz="2000" dirty="0"/>
              <a:t>C++STL</a:t>
            </a:r>
            <a:r>
              <a:rPr lang="zh-CN" altLang="zh-CN" sz="2000" dirty="0"/>
              <a:t>函数，以</a:t>
            </a:r>
            <a:r>
              <a:rPr lang="en-US" altLang="zh-CN" sz="2000" dirty="0"/>
              <a:t>O(n)</a:t>
            </a:r>
            <a:r>
              <a:rPr lang="zh-CN" altLang="zh-CN" sz="2000" dirty="0"/>
              <a:t>的复杂度</a:t>
            </a:r>
            <a:r>
              <a:rPr lang="zh-CN" altLang="zh-CN" sz="2000" dirty="0" smtClean="0"/>
              <a:t>根据随机数</a:t>
            </a:r>
            <a:r>
              <a:rPr lang="zh-CN" altLang="zh-CN" sz="2000" dirty="0"/>
              <a:t>种子打乱数组</a:t>
            </a:r>
          </a:p>
          <a:p>
            <a:pPr>
              <a:buNone/>
            </a:pPr>
            <a:endParaRPr lang="zh-CN" altLang="en-US" dirty="0"/>
          </a:p>
        </p:txBody>
      </p:sp>
      <p:pic>
        <p:nvPicPr>
          <p:cNvPr id="4" name="图片 3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2708920"/>
            <a:ext cx="6696744" cy="376573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 smtClean="0">
                <a:solidFill>
                  <a:srgbClr val="FF0000"/>
                </a:solidFill>
              </a:rPr>
              <a:t>遍历周边格子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  <p:pic>
        <p:nvPicPr>
          <p:cNvPr id="6" name="内容占位符 5" descr="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9552" y="1268760"/>
            <a:ext cx="8489299" cy="3384376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>
                <a:solidFill>
                  <a:srgbClr val="FF0000"/>
                </a:solidFill>
              </a:rPr>
              <a:t>填数算法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  <p:pic>
        <p:nvPicPr>
          <p:cNvPr id="4" name="内容占位符 3" descr="4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23528" y="1124744"/>
            <a:ext cx="8238382" cy="4752528"/>
          </a:xfrm>
        </p:spPr>
      </p:pic>
      <p:sp>
        <p:nvSpPr>
          <p:cNvPr id="5" name="TextBox 4"/>
          <p:cNvSpPr txBox="1"/>
          <p:nvPr/>
        </p:nvSpPr>
        <p:spPr>
          <a:xfrm>
            <a:off x="827584" y="5949280"/>
            <a:ext cx="748883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</a:rPr>
              <a:t>                 </a:t>
            </a:r>
            <a:r>
              <a:rPr lang="zh-CN" altLang="en-US" sz="2400" dirty="0" smtClean="0">
                <a:solidFill>
                  <a:srgbClr val="FF0000"/>
                </a:solidFill>
              </a:rPr>
              <a:t>不难看出这种算法的效率并不高。。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sz="2200" b="1" dirty="0" smtClean="0">
                <a:solidFill>
                  <a:srgbClr val="7030A0"/>
                </a:solidFill>
              </a:rPr>
              <a:t>一</a:t>
            </a:r>
            <a:r>
              <a:rPr lang="zh-CN" altLang="zh-CN" sz="2200" b="1" dirty="0">
                <a:solidFill>
                  <a:srgbClr val="7030A0"/>
                </a:solidFill>
              </a:rPr>
              <a:t>种更高明的想法是，在埋雷时就随之更新周边的数字（采用朴素想法埋雷），实现也很简单，只要对先前的代码进行小小的修改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  <p:pic>
        <p:nvPicPr>
          <p:cNvPr id="4" name="内容占位符 3" descr="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052736"/>
            <a:ext cx="9144000" cy="4968552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打开格子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内容占位符 3" descr="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1556792"/>
            <a:ext cx="8447926" cy="4032448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sz="2200" b="1" dirty="0">
                <a:solidFill>
                  <a:srgbClr val="0070C0"/>
                </a:solidFill>
              </a:rPr>
              <a:t>而且我们在游戏过程中会发现，如果我们打开了一个空格（即该格周边都没有雷），游戏会自动把那一片数字都打开。这种效果的实现也很简单：当打开了一个空格时，遍历打开这个空格周边的格子即可，实现过程表现出来就是一个递归函数</a:t>
            </a:r>
            <a:endParaRPr lang="zh-CN" altLang="en-US" sz="2200" b="1" dirty="0">
              <a:solidFill>
                <a:srgbClr val="0070C0"/>
              </a:solidFill>
            </a:endParaRPr>
          </a:p>
        </p:txBody>
      </p:sp>
      <p:pic>
        <p:nvPicPr>
          <p:cNvPr id="4" name="内容占位符 3" descr="77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5536" y="1628800"/>
            <a:ext cx="8458971" cy="453650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383</Words>
  <Application>Microsoft Office PowerPoint</Application>
  <PresentationFormat>全屏显示(4:3)</PresentationFormat>
  <Paragraphs>34</Paragraphs>
  <Slides>11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基本算法的实现</vt:lpstr>
      <vt:lpstr>埋雷算法</vt:lpstr>
      <vt:lpstr>是否有可以改进的地方？</vt:lpstr>
      <vt:lpstr>进阶方法</vt:lpstr>
      <vt:lpstr>遍历周边格子 </vt:lpstr>
      <vt:lpstr>填数算法 </vt:lpstr>
      <vt:lpstr>一种更高明的想法是，在埋雷时就随之更新周边的数字（采用朴素想法埋雷），实现也很简单，只要对先前的代码进行小小的修改 </vt:lpstr>
      <vt:lpstr>打开格子</vt:lpstr>
      <vt:lpstr>而且我们在游戏过程中会发现，如果我们打开了一个空格（即该格周边都没有雷），游戏会自动把那一片数字都打开。这种效果的实现也很简单：当打开了一个空格时，遍历打开这个空格周边的格子即可，实现过程表现出来就是一个递归函数</vt:lpstr>
      <vt:lpstr>改变格子的状态 </vt:lpstr>
      <vt:lpstr>基本流程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基本算法的实现</dc:title>
  <dc:creator>刘福展</dc:creator>
  <cp:lastModifiedBy>刘福展</cp:lastModifiedBy>
  <cp:revision>19</cp:revision>
  <dcterms:created xsi:type="dcterms:W3CDTF">2022-11-29T07:07:56Z</dcterms:created>
  <dcterms:modified xsi:type="dcterms:W3CDTF">2022-11-29T10:35:21Z</dcterms:modified>
</cp:coreProperties>
</file>