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862410" y="447040"/>
            <a:ext cx="9799200" cy="2570400"/>
          </a:xfrm>
        </p:spPr>
        <p:txBody>
          <a:bodyPr/>
          <a:p>
            <a:r>
              <a:rPr lang="zh-CN" altLang="zh-CN" sz="7200"/>
              <a:t>进阶算法</a:t>
            </a:r>
            <a:endParaRPr lang="zh-CN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608330" y="4098925"/>
            <a:ext cx="9323070" cy="1472565"/>
          </a:xfrm>
        </p:spPr>
        <p:txBody>
          <a:bodyPr/>
          <a:p>
            <a:r>
              <a:rPr lang="zh-CN" altLang="en-US" sz="7200" b="1"/>
              <a:t>旗帜的行为与交互</a:t>
            </a:r>
            <a:endParaRPr lang="zh-CN" altLang="en-US" sz="7200" b="1"/>
          </a:p>
        </p:txBody>
      </p:sp>
      <p:pic>
        <p:nvPicPr>
          <p:cNvPr id="7" name="图片 7" descr="图片包含 游戏, 电子, 门, 键盘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095" y="3430905"/>
            <a:ext cx="3484245" cy="3317875"/>
          </a:xfrm>
          <a:prstGeom prst="rect">
            <a:avLst/>
          </a:prstGeom>
        </p:spPr>
      </p:pic>
      <p:pic>
        <p:nvPicPr>
          <p:cNvPr id="6" name="图片 6" descr="图片包含 游戏, 电子, 键盘, 游戏机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095" y="33655"/>
            <a:ext cx="3484245" cy="3397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910" y="311150"/>
            <a:ext cx="11233150" cy="257048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同时感谢各位老师和同学对本节目的大力赞助</a:t>
            </a:r>
            <a:endParaRPr lang="zh-CN" altLang="en-US" sz="8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" y="3099435"/>
            <a:ext cx="11887200" cy="3758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1880" y="1737360"/>
            <a:ext cx="8950960" cy="4873625"/>
          </a:xfrm>
        </p:spPr>
        <p:txBody>
          <a:bodyPr>
            <a:normAutofit/>
          </a:bodyPr>
          <a:p>
            <a:r>
              <a:rPr lang="zh-CN" altLang="en-US" sz="8000"/>
              <a:t>旗帜的作用：</a:t>
            </a:r>
            <a:br>
              <a:rPr lang="zh-CN" altLang="en-US" sz="8000"/>
            </a:br>
            <a:r>
              <a:rPr lang="zh-CN" altLang="en-US" sz="8000"/>
              <a:t>标记已确定雷区</a:t>
            </a:r>
            <a:br>
              <a:rPr lang="zh-CN" altLang="en-US" sz="8000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17805"/>
            <a:ext cx="1659890" cy="1802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6735" y="722630"/>
            <a:ext cx="11098530" cy="27927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旗帜的交互：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当我们点击一个数字格，且该数字格周边的旗帜数与该数字本身相同，就会直接打开这个数字周边的格子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6" descr="图片包含 游戏, 电子, 键盘, 游戏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3125470"/>
            <a:ext cx="3484245" cy="3397250"/>
          </a:xfrm>
          <a:prstGeom prst="rect">
            <a:avLst/>
          </a:prstGeom>
        </p:spPr>
      </p:pic>
      <p:pic>
        <p:nvPicPr>
          <p:cNvPr id="7" name="图片 7" descr="图片包含 游戏, 电子, 门, 键盘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75" y="3125470"/>
            <a:ext cx="3622040" cy="3449320"/>
          </a:xfrm>
          <a:prstGeom prst="rect">
            <a:avLst/>
          </a:prstGeom>
        </p:spPr>
      </p:pic>
      <p:pic>
        <p:nvPicPr>
          <p:cNvPr id="8" name="图片 7" descr="templates\docerresourceshop\icons\\333438303935353b33363337343532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185" y="3966210"/>
            <a:ext cx="2395220" cy="1330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8330" y="368300"/>
            <a:ext cx="7150735" cy="45250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199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代码实现</a:t>
            </a:r>
            <a:endParaRPr lang="zh-CN" altLang="en-US" sz="199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3870" y="97155"/>
            <a:ext cx="4453255" cy="64985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1950" y="450850"/>
            <a:ext cx="11743690" cy="6161405"/>
          </a:xfrm>
        </p:spPr>
        <p:txBody>
          <a:bodyPr>
            <a:noAutofit/>
          </a:bodyPr>
          <a:p>
            <a:pPr algn="l"/>
            <a:r>
              <a:rPr lang="zh-CN" altLang="en-US" sz="2800"/>
              <a:t>void OpenSurround(POS act_pos, int* game_state)</a:t>
            </a:r>
            <a:br>
              <a:rPr lang="zh-CN" altLang="en-US" sz="2800"/>
            </a:br>
            <a:r>
              <a:rPr lang="zh-CN" altLang="en-US" sz="2800"/>
              <a:t>{</a:t>
            </a:r>
            <a:br>
              <a:rPr lang="zh-CN" altLang="en-US" sz="2800"/>
            </a:br>
            <a:r>
              <a:rPr lang="zh-CN" altLang="en-US" sz="2800"/>
              <a:t>   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if </a:t>
            </a:r>
            <a:r>
              <a:rPr lang="zh-CN" altLang="en-US" sz="2800"/>
              <a:t>(</a:t>
            </a:r>
            <a:r>
              <a:rPr lang="zh-CN" altLang="en-US" sz="2000"/>
              <a:t>act_pos.is_legal()</a:t>
            </a:r>
            <a:r>
              <a:rPr lang="zh-CN" altLang="en-US" sz="2800"/>
              <a:t>){</a:t>
            </a:r>
            <a:br>
              <a:rPr lang="zh-CN" altLang="en-US" sz="2800"/>
            </a:br>
            <a:r>
              <a:rPr lang="zh-CN" altLang="en-US" sz="2800"/>
              <a:t>        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BLOCK* pblock = 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&amp;map[act_pos.row][act_pos.col];</a:t>
            </a:r>
            <a:r>
              <a:rPr lang="zh-CN" altLang="en-US" sz="2800"/>
              <a:t>        </a:t>
            </a:r>
            <a:r>
              <a:rPr lang="en-US" altLang="zh-CN" sz="2800"/>
              <a:t>	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zh-CN" altLang="en-US" sz="2800"/>
              <a:t> (</a:t>
            </a:r>
            <a:r>
              <a:rPr lang="zh-CN" altLang="en-US" sz="1800"/>
              <a:t>pblock-&gt;state == 1 &amp;&amp; pblock-&gt;num != 0 &amp;&amp; pblock-&gt;num == CountFlags(act_pos)</a:t>
            </a:r>
            <a:r>
              <a:rPr lang="zh-CN" altLang="en-US" sz="2800"/>
              <a:t>)</a:t>
            </a:r>
            <a:br>
              <a:rPr lang="zh-CN" altLang="en-US" sz="2800"/>
            </a:br>
            <a:r>
              <a:rPr lang="en-US" altLang="zh-CN" sz="2800"/>
              <a:t>         </a:t>
            </a:r>
            <a:r>
              <a:rPr lang="zh-CN" altLang="en-US" sz="2800">
                <a:solidFill>
                  <a:schemeClr val="accent3"/>
                </a:solidFill>
              </a:rPr>
              <a:t>//当且仅当格子被打开时且周边的旗帜数等于该格的数字</a:t>
            </a:r>
            <a:br>
              <a:rPr lang="zh-CN" altLang="en-US" sz="2800">
                <a:solidFill>
                  <a:schemeClr val="accent3"/>
                </a:solidFill>
              </a:rPr>
            </a:br>
            <a:r>
              <a:rPr lang="zh-CN" altLang="en-US" sz="2800"/>
              <a:t>           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</a:t>
            </a:r>
            <a:r>
              <a:rPr lang="zh-CN" altLang="en-US" sz="2800"/>
              <a:t> (</a:t>
            </a:r>
            <a:r>
              <a:rPr lang="zh-CN" altLang="en-US" sz="2400"/>
              <a:t>int i=0; i&lt;8; i++</a:t>
            </a:r>
            <a:r>
              <a:rPr lang="zh-CN" altLang="en-US" sz="2800"/>
              <a:t>)</a:t>
            </a:r>
            <a:r>
              <a:rPr lang="zh-CN" altLang="en-US" sz="2800">
                <a:solidFill>
                  <a:schemeClr val="accent3"/>
                </a:solidFill>
              </a:rPr>
              <a:t>//遍历周边格子</a:t>
            </a:r>
            <a:br>
              <a:rPr lang="zh-CN" altLang="en-US" sz="2800">
                <a:solidFill>
                  <a:schemeClr val="accent3"/>
                </a:solidFill>
              </a:rPr>
            </a:br>
            <a:r>
              <a:rPr lang="zh-CN" altLang="en-US" sz="2800"/>
              <a:t>                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zh-CN" altLang="en-US" sz="2800"/>
              <a:t> (</a:t>
            </a:r>
            <a:r>
              <a:rPr lang="zh-CN" altLang="en-US" sz="2400"/>
              <a:t>(act_pos + surround[i]).is_legal()</a:t>
            </a:r>
            <a:r>
              <a:rPr lang="zh-CN" altLang="en-US" sz="2800"/>
              <a:t>){</a:t>
            </a:r>
            <a:br>
              <a:rPr lang="zh-CN" altLang="en-US" sz="2800"/>
            </a:br>
            <a:r>
              <a:rPr lang="zh-CN" altLang="en-US" sz="2800"/>
              <a:t> </a:t>
            </a:r>
            <a:r>
              <a:rPr lang="en-US" altLang="zh-CN" sz="2800"/>
              <a:t>                  </a:t>
            </a:r>
            <a:r>
              <a:rPr lang="zh-CN" altLang="en-US" sz="2800">
                <a:solidFill>
                  <a:schemeClr val="accent3"/>
                </a:solidFill>
              </a:rPr>
              <a:t>//当周边格子坐标合法时</a:t>
            </a:r>
            <a:br>
              <a:rPr lang="zh-CN" altLang="en-US" sz="2800">
                <a:solidFill>
                  <a:schemeClr val="accent3"/>
                </a:solidFill>
              </a:rPr>
            </a:br>
            <a:r>
              <a:rPr lang="zh-CN" altLang="en-US" sz="2800"/>
              <a:t>                    OpenBlock(</a:t>
            </a:r>
            <a:r>
              <a:rPr lang="zh-CN" altLang="en-US" sz="2400"/>
              <a:t>act_pos + surround[i], game_state</a:t>
            </a:r>
            <a:r>
              <a:rPr lang="zh-CN" altLang="en-US" sz="1800"/>
              <a:t>)</a:t>
            </a:r>
            <a:r>
              <a:rPr lang="zh-CN" altLang="en-US" sz="2800"/>
              <a:t>;</a:t>
            </a:r>
            <a:br>
              <a:rPr lang="zh-CN" altLang="en-US" sz="2800"/>
            </a:br>
            <a:r>
              <a:rPr lang="zh-CN" altLang="en-US" sz="2800"/>
              <a:t> </a:t>
            </a:r>
            <a:r>
              <a:rPr lang="en-US" altLang="zh-CN" sz="2800"/>
              <a:t>                  </a:t>
            </a:r>
            <a:r>
              <a:rPr lang="zh-CN" altLang="en-US" sz="2800">
                <a:solidFill>
                  <a:schemeClr val="accent3"/>
                </a:solidFill>
              </a:rPr>
              <a:t>//打开周边格子</a:t>
            </a:r>
            <a:br>
              <a:rPr lang="zh-CN" altLang="en-US" sz="2800"/>
            </a:br>
            <a:r>
              <a:rPr lang="zh-CN" altLang="en-US" sz="2800"/>
              <a:t>                }</a:t>
            </a:r>
            <a:br>
              <a:rPr lang="zh-CN" altLang="en-US" sz="2800"/>
            </a:br>
            <a:r>
              <a:rPr lang="zh-CN" altLang="en-US" sz="2800"/>
              <a:t>    }</a:t>
            </a:r>
            <a:br>
              <a:rPr lang="zh-CN" altLang="en-US" sz="2800"/>
            </a:br>
            <a:r>
              <a:rPr lang="zh-CN" altLang="en-US" sz="2800"/>
              <a:t>}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895" y="4287520"/>
            <a:ext cx="9799200" cy="2570400"/>
          </a:xfrm>
        </p:spPr>
        <p:txBody>
          <a:bodyPr>
            <a:noAutofit/>
          </a:bodyPr>
          <a:p>
            <a:pPr algn="l"/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zh-CN" altLang="en-US" sz="3600"/>
              <a:t> CountFlags(POS act_pos)</a:t>
            </a:r>
            <a:br>
              <a:rPr lang="zh-CN" altLang="en-US" sz="3600"/>
            </a:br>
            <a:r>
              <a:rPr lang="zh-CN" altLang="en-US" sz="3600"/>
              <a:t>{</a:t>
            </a:r>
            <a:br>
              <a:rPr lang="zh-CN" altLang="en-US" sz="3600"/>
            </a:br>
            <a:r>
              <a:rPr lang="zh-CN" altLang="en-US" sz="3600"/>
              <a:t>    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zh-CN" altLang="en-US" sz="3600"/>
              <a:t> flag_count=0;</a:t>
            </a:r>
            <a:br>
              <a:rPr lang="zh-CN" altLang="en-US" sz="3600"/>
            </a:br>
            <a:r>
              <a:rPr lang="zh-CN" altLang="en-US" sz="3600"/>
              <a:t>    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zh-CN" altLang="en-US" sz="3600"/>
              <a:t> (int i=0; i&lt;8; i++)</a:t>
            </a:r>
            <a:br>
              <a:rPr lang="zh-CN" altLang="en-US" sz="3600"/>
            </a:br>
            <a:r>
              <a:rPr lang="en-US" altLang="zh-CN" sz="3600"/>
              <a:t>    {</a:t>
            </a:r>
            <a:br>
              <a:rPr lang="zh-CN" altLang="en-US" sz="3600"/>
            </a:br>
            <a:r>
              <a:rPr lang="zh-CN" altLang="en-US" sz="3600"/>
              <a:t>        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zh-CN" altLang="en-US" sz="3600"/>
              <a:t> (</a:t>
            </a:r>
            <a:r>
              <a:rPr lang="zh-CN" altLang="en-US" sz="2400"/>
              <a:t>map[act_pos.row + surround[i].row][act_pos.col + surround[i].col].state == 2</a:t>
            </a:r>
            <a:r>
              <a:rPr lang="zh-CN" altLang="en-US" sz="3600"/>
              <a:t>)</a:t>
            </a:r>
            <a:br>
              <a:rPr lang="zh-CN" altLang="en-US" sz="3600"/>
            </a:br>
            <a:r>
              <a:rPr lang="zh-CN" altLang="en-US" sz="3600"/>
              <a:t>            flag_count++;</a:t>
            </a:r>
            <a:br>
              <a:rPr lang="zh-CN" altLang="en-US" sz="3600"/>
            </a:br>
            <a:r>
              <a:rPr lang="en-US" altLang="zh-CN" sz="3600"/>
              <a:t>    </a:t>
            </a:r>
            <a:r>
              <a:rPr lang="en-US" altLang="zh-CN" sz="3600">
                <a:sym typeface="+mn-ea"/>
              </a:rPr>
              <a:t>}</a:t>
            </a:r>
            <a:br>
              <a:rPr lang="zh-CN" altLang="en-US" sz="3600">
                <a:sym typeface="+mn-ea"/>
              </a:rPr>
            </a:br>
            <a:r>
              <a:rPr lang="zh-CN" altLang="en-US" sz="3600"/>
              <a:t> 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3600"/>
              <a:t> flag_count;</a:t>
            </a:r>
            <a:br>
              <a:rPr lang="zh-CN" altLang="en-US" sz="3600"/>
            </a:br>
            <a:r>
              <a:rPr lang="zh-CN" altLang="en-US" sz="3600"/>
              <a:t>}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" y="-71755"/>
            <a:ext cx="9799320" cy="3432810"/>
          </a:xfrm>
        </p:spPr>
        <p:txBody>
          <a:bodyPr/>
          <a:p>
            <a:r>
              <a:rPr lang="zh-CN" altLang="en-US" sz="8000"/>
              <a:t>图形界面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573010" y="1541780"/>
            <a:ext cx="211836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363220"/>
            <a:ext cx="1752600" cy="1802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9515" y="4530725"/>
            <a:ext cx="51034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控制台界面：</a:t>
            </a:r>
            <a:endParaRPr lang="zh-CN" altLang="en-US" sz="7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8101330" y="4290695"/>
            <a:ext cx="3029585" cy="2381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188460" y="60166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fan</a:t>
            </a:r>
            <a:r>
              <a:rPr lang="zh-CN" altLang="en-US" sz="2400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7240" y="4728210"/>
            <a:ext cx="1400175" cy="8045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</a:t>
            </a:r>
            <a:endParaRPr lang="en-US" altLang="zh-CN" sz="6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1270" y="1163955"/>
            <a:ext cx="9799320" cy="4264025"/>
          </a:xfrm>
        </p:spPr>
        <p:txBody>
          <a:bodyPr>
            <a:noAutofit/>
          </a:bodyPr>
          <a:p>
            <a:pPr algn="l"/>
            <a:r>
              <a:rPr lang="zh-CN" alt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通过本次研讨，我们小组</a:t>
            </a:r>
            <a:br>
              <a:rPr lang="zh-CN" altLang="en-US" sz="5400"/>
            </a:br>
            <a:r>
              <a:rPr lang="en-US" altLang="zh-CN" sz="5400"/>
              <a:t>1.</a:t>
            </a:r>
            <a:r>
              <a:rPr lang="zh-CN" altLang="en-US" sz="4400"/>
              <a:t>对扫雷这个游戏的实现算法有了深入的了解</a:t>
            </a:r>
            <a:br>
              <a:rPr lang="zh-CN" altLang="en-US" sz="4400"/>
            </a:br>
            <a:r>
              <a:rPr lang="en-US" altLang="zh-CN" sz="5400"/>
              <a:t>2.</a:t>
            </a:r>
            <a:r>
              <a:rPr lang="zh-CN" altLang="en-US" sz="4400"/>
              <a:t>能用代码实现游戏功能</a:t>
            </a:r>
            <a:br>
              <a:rPr lang="zh-CN" altLang="en-US" sz="4400"/>
            </a:br>
            <a:r>
              <a:rPr lang="en-US" altLang="zh-CN" sz="5400"/>
              <a:t>3.</a:t>
            </a:r>
            <a:r>
              <a:rPr lang="zh-CN" altLang="en-US" sz="4400"/>
              <a:t>对我们的编程能力有了很大的提高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COMMONDATA" val="eyJoZGlkIjoiZDBkMzUwYjU5NmI1MWNhNzEwNTQ2MzA2MjdkNDViZD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>宽屏</PresentationFormat>
  <Paragraphs>27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郝永克</cp:lastModifiedBy>
  <cp:revision>179</cp:revision>
  <dcterms:created xsi:type="dcterms:W3CDTF">2019-06-19T02:08:00Z</dcterms:created>
  <dcterms:modified xsi:type="dcterms:W3CDTF">2022-11-28T01:23:16Z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0244EEA9E6AB4209B2E7AADD5214EBE2</vt:lpwstr>
  </property>
</Properties>
</file>