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59" r:id="rId9"/>
    <p:sldId id="360" r:id="rId10"/>
    <p:sldId id="384" r:id="rId11"/>
    <p:sldId id="356" r:id="rId12"/>
    <p:sldId id="357" r:id="rId13"/>
    <p:sldId id="361" r:id="rId14"/>
    <p:sldId id="341" r:id="rId15"/>
    <p:sldId id="385" r:id="rId16"/>
    <p:sldId id="363" r:id="rId17"/>
    <p:sldId id="364" r:id="rId18"/>
    <p:sldId id="348" r:id="rId19"/>
    <p:sldId id="365" r:id="rId20"/>
    <p:sldId id="354" r:id="rId21"/>
    <p:sldId id="366" r:id="rId22"/>
    <p:sldId id="383" r:id="rId23"/>
    <p:sldId id="369" r:id="rId24"/>
    <p:sldId id="370" r:id="rId25"/>
    <p:sldId id="371" r:id="rId26"/>
    <p:sldId id="372" r:id="rId27"/>
    <p:sldId id="373" r:id="rId28"/>
    <p:sldId id="375" r:id="rId29"/>
    <p:sldId id="376" r:id="rId30"/>
    <p:sldId id="333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92" d="100"/>
          <a:sy n="92" d="100"/>
        </p:scale>
        <p:origin x="1190" y="2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izf/p/7843463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orum.ubuntu.org.c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pPr algn="ctr"/>
            <a:r>
              <a:rPr lang="en-US" altLang="zh-CN" sz="4800" dirty="0"/>
              <a:t> ICS-LAB2  </a:t>
            </a:r>
            <a:br>
              <a:rPr lang="en-US" altLang="zh-CN" sz="4800" dirty="0"/>
            </a:br>
            <a:r>
              <a:rPr lang="en-US" altLang="zh-CN" sz="4800" dirty="0" err="1">
                <a:solidFill>
                  <a:srgbClr val="FF0000"/>
                </a:solidFill>
              </a:rPr>
              <a:t>BinaryBomb</a:t>
            </a:r>
            <a:r>
              <a:rPr lang="en-US" altLang="zh-CN" sz="4800" dirty="0">
                <a:solidFill>
                  <a:srgbClr val="FF0000"/>
                </a:solidFill>
              </a:rPr>
              <a:t> </a:t>
            </a:r>
            <a:r>
              <a:rPr lang="zh-CN" altLang="en-US" sz="4800" dirty="0">
                <a:solidFill>
                  <a:srgbClr val="FF0000"/>
                </a:solidFill>
              </a:rPr>
              <a:t>二进制炸弹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</a:t>
            </a:r>
            <a:r>
              <a:rPr lang="zh-CN" altLang="en-US" dirty="0"/>
              <a:t>注：</a:t>
            </a:r>
            <a:r>
              <a:rPr lang="zh-CN" altLang="zh-CN" dirty="0"/>
              <a:t>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set </a:t>
            </a:r>
            <a:r>
              <a:rPr lang="en-US" altLang="zh-CN" dirty="0" err="1"/>
              <a:t>arg</a:t>
            </a:r>
            <a:r>
              <a:rPr lang="en-US" altLang="zh-CN" dirty="0"/>
              <a:t> </a:t>
            </a:r>
            <a:r>
              <a:rPr lang="zh-CN" altLang="en-US" dirty="0"/>
              <a:t>参数  </a:t>
            </a: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b main </a:t>
            </a:r>
            <a:r>
              <a:rPr lang="zh-CN" altLang="en-US" dirty="0"/>
              <a:t>断点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/>
              <a:t>n)   (</a:t>
            </a:r>
            <a:r>
              <a:rPr lang="en-US" altLang="zh-CN" dirty="0" err="1"/>
              <a:t>gdb</a:t>
            </a:r>
            <a:r>
              <a:rPr lang="en-US" altLang="zh-CN" dirty="0"/>
              <a:t>) r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x/10i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   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C</a:t>
            </a:r>
            <a:r>
              <a:rPr lang="zh-CN" altLang="en-US" dirty="0"/>
              <a:t>程序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x/16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  <a:r>
              <a:rPr lang="zh-CN" altLang="en-US" dirty="0"/>
              <a:t>不应该</a:t>
            </a:r>
            <a:r>
              <a:rPr lang="en-US" altLang="zh-CN" dirty="0"/>
              <a:t>%</a:t>
            </a:r>
            <a:r>
              <a:rPr lang="zh-CN" altLang="en-US" dirty="0"/>
              <a:t>吗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/split/regs                            ^XA</a:t>
            </a:r>
            <a:r>
              <a:rPr lang="zh-CN" altLang="en-US" dirty="0"/>
              <a:t>切换布局</a:t>
            </a:r>
            <a:endParaRPr lang="en-US" altLang="zh-CN" dirty="0" err="1"/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OllyDBG</a:t>
            </a:r>
            <a:r>
              <a:rPr lang="en-US" altLang="zh-CN" dirty="0"/>
              <a:t> </a:t>
            </a:r>
            <a:r>
              <a:rPr lang="zh-CN" altLang="en-US" dirty="0"/>
              <a:t>破解神器（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# install 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 </a:t>
            </a:r>
            <a:r>
              <a:rPr lang="en-US" altLang="zh-CN" dirty="0" err="1"/>
              <a:t>cmake</a:t>
            </a:r>
            <a:r>
              <a:rPr lang="en-US" altLang="zh-CN" dirty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</a:p>
          <a:p>
            <a:pPr lvl="1"/>
            <a:r>
              <a:rPr lang="en-US" altLang="zh-CN" dirty="0"/>
              <a:t>    libqt5xmlpatterns5-dev       qtbase5-dev           qt5-default            \</a:t>
            </a:r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/>
              <a:t>libgraphviz</a:t>
            </a:r>
            <a:r>
              <a:rPr lang="en-US" altLang="zh-CN" dirty="0"/>
              <a:t>-dev            </a:t>
            </a:r>
            <a:r>
              <a:rPr lang="en-US" altLang="zh-CN" dirty="0" err="1"/>
              <a:t>libcapstone</a:t>
            </a:r>
            <a:r>
              <a:rPr lang="en-US" altLang="zh-CN" dirty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/>
              <a:t>edb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   </a:t>
            </a:r>
            <a:r>
              <a:rPr lang="zh-CN" altLang="en-US" dirty="0">
                <a:sym typeface="+mn-ea"/>
              </a:rPr>
              <a:t>如出错 </a:t>
            </a:r>
            <a:r>
              <a:rPr lang="en-US" altLang="zh-CN" dirty="0" err="1">
                <a:sym typeface="+mn-ea"/>
              </a:rPr>
              <a:t>sudo</a:t>
            </a:r>
            <a:r>
              <a:rPr lang="en-US" altLang="zh-CN" dirty="0">
                <a:sym typeface="+mn-ea"/>
              </a:rPr>
              <a:t> apt-get install --reinstall </a:t>
            </a:r>
            <a:r>
              <a:rPr lang="en-US" altLang="zh-CN" dirty="0" err="1">
                <a:sym typeface="+mn-ea"/>
              </a:rPr>
              <a:t>pkg-config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cmake</a:t>
            </a:r>
            <a:r>
              <a:rPr lang="en-US" altLang="zh-CN" dirty="0">
                <a:sym typeface="+mn-ea"/>
              </a:rPr>
              <a:t>-data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edb</a:t>
            </a:r>
            <a:r>
              <a:rPr lang="zh-CN" altLang="en-US" dirty="0"/>
              <a:t>           </a:t>
            </a:r>
            <a:r>
              <a:rPr lang="en-US" altLang="zh-CN" dirty="0">
                <a:hlinkClick r:id="rId2"/>
              </a:rPr>
              <a:t>https://www.cnblogs.com/hizf/p/7843463.html</a:t>
            </a:r>
            <a:r>
              <a:rPr lang="en-US" altLang="zh-CN" dirty="0"/>
              <a:t>   </a:t>
            </a:r>
            <a:r>
              <a:rPr lang="zh-CN" altLang="en-US" dirty="0"/>
              <a:t>加搜索路径</a:t>
            </a:r>
            <a:endParaRPr lang="en-US" altLang="zh-CN" dirty="0"/>
          </a:p>
          <a:p>
            <a:r>
              <a:rPr lang="en-US" altLang="zh-CN" dirty="0" err="1"/>
              <a:t>edb</a:t>
            </a:r>
            <a:r>
              <a:rPr lang="zh-CN" altLang="en-US" dirty="0"/>
              <a:t>     </a:t>
            </a:r>
            <a:r>
              <a:rPr lang="en-US" altLang="zh-CN" dirty="0"/>
              <a:t>--run </a:t>
            </a:r>
            <a:r>
              <a:rPr lang="zh-CN" altLang="en-US" dirty="0"/>
              <a:t>执行程序 参数   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）：鼠标右键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09600"/>
            <a:ext cx="8594725" cy="5791200"/>
          </a:xfrm>
        </p:spPr>
        <p:txBody>
          <a:bodyPr/>
          <a:lstStyle/>
          <a:p>
            <a:r>
              <a:rPr lang="en-US" altLang="zh-CN" sz="2800" dirty="0"/>
              <a:t>5.</a:t>
            </a:r>
            <a:r>
              <a:rPr lang="zh-CN" altLang="en-US" sz="2800" dirty="0"/>
              <a:t>递归程序的深度调试</a:t>
            </a:r>
            <a:r>
              <a:rPr lang="en-US" altLang="zh-CN" sz="2800" dirty="0"/>
              <a:t>(GDB)</a:t>
            </a:r>
          </a:p>
          <a:p>
            <a:pPr marL="0" indent="0">
              <a:buNone/>
            </a:pPr>
            <a:r>
              <a:rPr lang="zh-CN" altLang="en-US" b="0" dirty="0"/>
              <a:t>     求</a:t>
            </a:r>
            <a:r>
              <a:rPr lang="en-US" altLang="zh-CN" b="0" dirty="0"/>
              <a:t>1+2+……+n</a:t>
            </a:r>
            <a:r>
              <a:rPr lang="zh-CN" altLang="en-US" b="0" dirty="0"/>
              <a:t>累加和</a:t>
            </a:r>
            <a:r>
              <a:rPr lang="en-US" altLang="zh-CN" b="0" dirty="0"/>
              <a:t>sum</a:t>
            </a:r>
            <a:r>
              <a:rPr lang="zh-CN" altLang="en-US" b="0" dirty="0"/>
              <a:t>函数，采用递归方式实现。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    sum1(n)=n+sum1(n-1);        sum2(n)=sum2(n-1)+n;</a:t>
            </a:r>
          </a:p>
          <a:p>
            <a:pPr marL="0" indent="0">
              <a:buNone/>
            </a:pPr>
            <a:r>
              <a:rPr lang="en-US" altLang="zh-CN" b="0" dirty="0"/>
              <a:t>  </a:t>
            </a:r>
          </a:p>
          <a:p>
            <a:pPr marL="0" indent="0">
              <a:buNone/>
            </a:pPr>
            <a:r>
              <a:rPr lang="en-US" altLang="zh-CN" b="0" dirty="0"/>
              <a:t>  1. </a:t>
            </a:r>
            <a:r>
              <a:rPr lang="zh-CN" altLang="en-US" b="0" dirty="0"/>
              <a:t>请运行程序，请问</a:t>
            </a:r>
            <a:r>
              <a:rPr lang="en-US" altLang="zh-CN" b="0" dirty="0"/>
              <a:t>n</a:t>
            </a:r>
            <a:r>
              <a:rPr lang="zh-CN" altLang="en-US" b="0" dirty="0"/>
              <a:t>为多少时恰好第一次发生了异常退出？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2. </a:t>
            </a:r>
            <a:r>
              <a:rPr lang="zh-CN" altLang="en-US" b="0" dirty="0"/>
              <a:t>当编译选项为</a:t>
            </a:r>
            <a:r>
              <a:rPr lang="en-US" altLang="zh-CN" b="0" dirty="0"/>
              <a:t>-m32 –m64</a:t>
            </a:r>
            <a:r>
              <a:rPr lang="zh-CN" altLang="en-US" b="0" dirty="0"/>
              <a:t>时有什么不同？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3. </a:t>
            </a:r>
            <a:r>
              <a:rPr lang="zh-CN" altLang="en-US" b="0" dirty="0"/>
              <a:t>当编译选项加上</a:t>
            </a:r>
            <a:r>
              <a:rPr lang="en-US" altLang="zh-CN" b="0" dirty="0"/>
              <a:t>-</a:t>
            </a:r>
            <a:r>
              <a:rPr lang="en-US" altLang="zh-CN" b="0" dirty="0" err="1"/>
              <a:t>Og</a:t>
            </a:r>
            <a:r>
              <a:rPr lang="en-US" altLang="zh-CN" b="0" dirty="0"/>
              <a:t> –O0 –O1 –O2 </a:t>
            </a:r>
            <a:r>
              <a:rPr lang="zh-CN" altLang="en-US" b="0" dirty="0"/>
              <a:t>时有什么不同？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</a:t>
            </a:r>
            <a:r>
              <a:rPr lang="zh-CN" altLang="en-US" b="0" dirty="0"/>
              <a:t>注意：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 1.</a:t>
            </a:r>
            <a:r>
              <a:rPr lang="zh-CN" altLang="en-US" b="0" dirty="0"/>
              <a:t>采用</a:t>
            </a:r>
            <a:r>
              <a:rPr lang="en-US" altLang="zh-CN" b="0" dirty="0"/>
              <a:t>GDB</a:t>
            </a:r>
            <a:r>
              <a:rPr lang="zh-CN" altLang="en-US" b="0" dirty="0"/>
              <a:t>调试，使用</a:t>
            </a:r>
            <a:r>
              <a:rPr lang="en-US" altLang="zh-CN" b="0" dirty="0"/>
              <a:t>layout</a:t>
            </a:r>
            <a:r>
              <a:rPr lang="zh-CN" altLang="en-US" b="0" dirty="0"/>
              <a:t>学会</a:t>
            </a:r>
            <a:r>
              <a:rPr lang="en-US" altLang="zh-CN" b="0" dirty="0"/>
              <a:t>C</a:t>
            </a:r>
            <a:r>
              <a:rPr lang="zh-CN" altLang="en-US" b="0" dirty="0"/>
              <a:t>语言、汇编语言、寄存器的顶部窗口显示。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2.</a:t>
            </a:r>
            <a:r>
              <a:rPr lang="zh-CN" altLang="en-US" b="0" dirty="0"/>
              <a:t>学会查看返回值、参数、局部变量、堆栈的内容。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3.</a:t>
            </a:r>
            <a:r>
              <a:rPr lang="zh-CN" altLang="en-US" b="0" dirty="0"/>
              <a:t>通过调试确定异常发生时的</a:t>
            </a:r>
            <a:r>
              <a:rPr lang="en-US" altLang="zh-CN" b="0" dirty="0"/>
              <a:t>n</a:t>
            </a:r>
            <a:r>
              <a:rPr lang="zh-CN" altLang="en-US" b="0" dirty="0"/>
              <a:t>值。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4.</a:t>
            </a:r>
            <a:r>
              <a:rPr lang="zh-CN" altLang="en-US" b="0" dirty="0"/>
              <a:t>重新运行程序验证</a:t>
            </a:r>
            <a:r>
              <a:rPr lang="en-US" altLang="zh-CN" b="0" dirty="0"/>
              <a:t>n</a:t>
            </a:r>
            <a:r>
              <a:rPr lang="zh-CN" altLang="en-US" b="0" dirty="0"/>
              <a:t>是否正确。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16377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/>
              <a:t>老师会随机抽一种模式（</a:t>
            </a:r>
            <a:r>
              <a:rPr lang="en-US" altLang="zh-CN" sz="2800" dirty="0"/>
              <a:t> </a:t>
            </a:r>
            <a:r>
              <a:rPr lang="zh-CN" altLang="en-US" sz="2800" dirty="0"/>
              <a:t>包括</a:t>
            </a:r>
            <a:r>
              <a:rPr lang="en-US" altLang="zh-CN" sz="2800" dirty="0"/>
              <a:t>sum</a:t>
            </a:r>
            <a:r>
              <a:rPr lang="zh-CN" altLang="en-US" sz="2800" dirty="0"/>
              <a:t>的形式，</a:t>
            </a:r>
            <a:r>
              <a:rPr lang="en-US" altLang="zh-CN" sz="2800" dirty="0"/>
              <a:t>m</a:t>
            </a:r>
            <a:r>
              <a:rPr lang="zh-CN" altLang="en-US" sz="2800" dirty="0"/>
              <a:t>形式，</a:t>
            </a:r>
            <a:r>
              <a:rPr lang="en-US" altLang="zh-CN" sz="2800" dirty="0"/>
              <a:t>O</a:t>
            </a:r>
            <a:r>
              <a:rPr lang="zh-CN" altLang="en-US" sz="2800" dirty="0"/>
              <a:t>形式），请你给老师演示你找到的</a:t>
            </a:r>
            <a:r>
              <a:rPr lang="en-US" altLang="zh-CN" sz="2800" dirty="0"/>
              <a:t>n</a:t>
            </a:r>
            <a:r>
              <a:rPr lang="zh-CN" altLang="en-US" sz="2800" dirty="0"/>
              <a:t>值。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/>
              <a:t>给老师演示你怎么找到的？自己会讲解说明。</a:t>
            </a:r>
            <a:endParaRPr lang="en-US" altLang="zh-CN" sz="2800" dirty="0"/>
          </a:p>
          <a:p>
            <a:pPr marL="1143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  </a:t>
            </a:r>
            <a:r>
              <a:rPr lang="zh-CN" altLang="en-US" sz="2800" dirty="0"/>
              <a:t>至少</a:t>
            </a:r>
            <a:r>
              <a:rPr lang="en-US" altLang="zh-CN" sz="2800" dirty="0"/>
              <a:t>layout</a:t>
            </a:r>
            <a:r>
              <a:rPr lang="zh-CN" altLang="en-US" sz="2800" dirty="0"/>
              <a:t>一种窗口，</a:t>
            </a:r>
            <a:r>
              <a:rPr lang="en-US" altLang="zh-CN" sz="2800" dirty="0"/>
              <a:t>   </a:t>
            </a:r>
            <a:r>
              <a:rPr lang="zh-CN" altLang="en-US" sz="2800" dirty="0"/>
              <a:t>讲清楚</a:t>
            </a:r>
            <a:r>
              <a:rPr lang="en-US" altLang="zh-CN" sz="2800" dirty="0"/>
              <a:t>sum(n-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时堆栈内容，返回值，参数在哪儿。</a:t>
            </a:r>
            <a:endParaRPr lang="en-US" altLang="zh-CN" sz="2800" dirty="0"/>
          </a:p>
          <a:p>
            <a:pPr marL="5715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/>
              <a:t>为什么是这个值？调试验证！</a:t>
            </a:r>
            <a:endParaRPr lang="en-US" altLang="zh-CN" sz="2800" dirty="0"/>
          </a:p>
          <a:p>
            <a:pPr marL="1143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课堂验收：</a:t>
            </a:r>
            <a:r>
              <a:rPr lang="en-US" altLang="zh-CN" sz="2800" dirty="0"/>
              <a:t>20</a:t>
            </a:r>
            <a:r>
              <a:rPr lang="zh-CN" altLang="en-US" sz="2800"/>
              <a:t>分，本次课完成，否则扣分。</a:t>
            </a:r>
            <a:endParaRPr lang="en-US" altLang="zh-CN" sz="2800" dirty="0"/>
          </a:p>
          <a:p>
            <a:pPr marL="11430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/>
          </a:p>
          <a:p>
            <a:pPr marL="11430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5CD7D2B-9F9E-449B-A70F-8275D0AD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课堂验收：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6019800"/>
          </a:xfrm>
        </p:spPr>
        <p:txBody>
          <a:bodyPr/>
          <a:lstStyle/>
          <a:p>
            <a:r>
              <a:rPr lang="en-US" altLang="zh-CN" sz="2800" dirty="0"/>
              <a:t>6. </a:t>
            </a:r>
            <a:r>
              <a:rPr lang="zh-CN" altLang="en-US" sz="2800" dirty="0"/>
              <a:t>实验的二进制炸弹“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个阶段，</a:t>
            </a:r>
            <a:r>
              <a:rPr lang="zh-CN" altLang="zh-CN" sz="2400" dirty="0"/>
              <a:t>每个阶段考察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/>
              <a:t>炸弹运行各阶段要求输入一个字符串，若输入符合程序预期，该阶段炸弹被“拆除”，否则“爆炸”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/>
              <a:t>炸弹文件包</a:t>
            </a:r>
            <a:r>
              <a:rPr lang="zh-CN" altLang="zh-CN" sz="2800" dirty="0"/>
              <a:t>：</a:t>
            </a:r>
            <a:r>
              <a:rPr lang="zh-CN" altLang="en-US" sz="2800" dirty="0"/>
              <a:t>（每位同学不一样）</a:t>
            </a:r>
            <a:endParaRPr lang="en-US" altLang="zh-CN" sz="2800" dirty="0"/>
          </a:p>
          <a:p>
            <a:r>
              <a:rPr lang="en-US" altLang="zh-CN" sz="2800" dirty="0"/>
              <a:t>$tar </a:t>
            </a:r>
            <a:r>
              <a:rPr lang="en-US" altLang="zh-CN" sz="2800" dirty="0" err="1"/>
              <a:t>vxf</a:t>
            </a:r>
            <a:r>
              <a:rPr lang="en-US" altLang="zh-CN" sz="2800" dirty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bomb：linux</a:t>
            </a:r>
            <a:r>
              <a:rPr lang="zh-CN" altLang="en-US" sz="2800" dirty="0"/>
              <a:t>下</a:t>
            </a:r>
            <a:r>
              <a:rPr lang="zh-CN" altLang="zh-CN" sz="2800" dirty="0"/>
              <a:t>可执行程序，需要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个命令行参数</a:t>
            </a:r>
            <a:endParaRPr lang="en-US" altLang="zh-CN" sz="2800" dirty="0"/>
          </a:p>
          <a:p>
            <a:pPr marL="1030605"/>
            <a:r>
              <a:rPr lang="zh-CN" altLang="zh-CN" dirty="0">
                <a:solidFill>
                  <a:srgbClr val="FF0000"/>
                </a:solidFill>
              </a:rPr>
              <a:t>不</a:t>
            </a:r>
            <a:r>
              <a:rPr lang="zh-CN" altLang="en-US" dirty="0">
                <a:solidFill>
                  <a:srgbClr val="FF0000"/>
                </a:solidFill>
              </a:rPr>
              <a:t>带</a:t>
            </a:r>
            <a:r>
              <a:rPr lang="zh-CN" altLang="zh-CN" dirty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欢迎信息后，期待你按行输入拆弹字符串，</a:t>
            </a:r>
            <a:r>
              <a:rPr lang="zh-CN" altLang="en-US" dirty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1030605"/>
            <a:r>
              <a:rPr lang="zh-CN" altLang="en-US" dirty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bomb.c：bomb</a:t>
            </a:r>
            <a:r>
              <a:rPr lang="zh-CN" altLang="en-US" sz="2800" dirty="0"/>
              <a:t>主程序，帮助拆弹者了解代码框架，没有细节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>
                  <a:latin typeface="+mj-lt"/>
                </a:rPr>
                <a:t>用文本编辑器打开看看就知道里面有什么了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$./bomb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根据提示，逐阶段手工输入拆弹字符串（见演示）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$./bomb ans.txt     </a:t>
            </a:r>
            <a:r>
              <a:rPr lang="zh-CN" altLang="en-US" dirty="0">
                <a:solidFill>
                  <a:srgbClr val="0000FF"/>
                </a:solidFill>
              </a:rPr>
              <a:t>（推荐）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ans.txt</a:t>
            </a:r>
            <a:r>
              <a:rPr lang="zh-CN" altLang="en-US" dirty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文本文件，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>
                <a:solidFill>
                  <a:srgbClr val="FF0000"/>
                </a:solidFill>
              </a:rPr>
              <a:t>程序会检查每一阶段的</a:t>
            </a:r>
            <a:r>
              <a:rPr lang="zh-CN" altLang="en-US" dirty="0">
                <a:solidFill>
                  <a:srgbClr val="FF0000"/>
                </a:solidFill>
              </a:rPr>
              <a:t>拆弹密码字符串</a:t>
            </a:r>
            <a:r>
              <a:rPr lang="zh-CN" altLang="zh-CN" dirty="0">
                <a:solidFill>
                  <a:srgbClr val="FF0000"/>
                </a:solidFill>
              </a:rPr>
              <a:t>来决定炸弹拆除成败。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实验成果提交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本次实验需要提交：实验报告和结果文件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QQID.txt，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>
                <a:solidFill>
                  <a:schemeClr val="tx1"/>
                </a:solidFill>
              </a:rPr>
              <a:t>01-1180310101-</a:t>
            </a:r>
            <a:r>
              <a:rPr lang="zh-CN" altLang="en-US" dirty="0">
                <a:solidFill>
                  <a:schemeClr val="tx1"/>
                </a:solidFill>
              </a:rPr>
              <a:t>张三</a:t>
            </a:r>
            <a:r>
              <a:rPr lang="en-US" altLang="zh-CN" dirty="0">
                <a:solidFill>
                  <a:schemeClr val="tx1"/>
                </a:solidFill>
              </a:rPr>
              <a:t>.txt</a:t>
            </a:r>
            <a:endParaRPr lang="zh-CN" altLang="zh-CN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         </a:t>
            </a:r>
            <a:r>
              <a:rPr lang="zh-CN" altLang="en-US" sz="2400" dirty="0">
                <a:solidFill>
                  <a:srgbClr val="0000FF"/>
                </a:solidFill>
              </a:rPr>
              <a:t>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sz="2800" dirty="0"/>
              <a:t>注意：及时记录每一步的地址、变量、函数、参数、数据结构、算法等等。以方便实验报告的撰写。</a:t>
            </a:r>
            <a:endParaRPr lang="en-US" altLang="zh-CN" sz="28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05" y="1524000"/>
            <a:ext cx="8594725" cy="5074285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</a:t>
            </a:r>
            <a:r>
              <a:rPr lang="en-US" altLang="zh-CN" dirty="0"/>
              <a:t>ISA</a:t>
            </a:r>
            <a:r>
              <a:rPr lang="zh-CN" altLang="en-US" dirty="0"/>
              <a:t>指令系统与寻址方式</a:t>
            </a:r>
            <a:endParaRPr lang="en-US" altLang="zh-CN" dirty="0"/>
          </a:p>
          <a:p>
            <a:pPr lvl="1"/>
            <a:r>
              <a:rPr lang="zh-CN" altLang="en-US" dirty="0"/>
              <a:t>熟练掌握</a:t>
            </a:r>
            <a:r>
              <a:rPr lang="en-US" altLang="zh-CN" dirty="0"/>
              <a:t>Linux</a:t>
            </a:r>
            <a:r>
              <a:rPr lang="zh-CN" altLang="en-US" dirty="0"/>
              <a:t>下调试器的反汇编调试跟踪分析机器语言的方法</a:t>
            </a:r>
            <a:endParaRPr lang="en-US" altLang="zh-CN" dirty="0"/>
          </a:p>
          <a:p>
            <a:pPr lvl="1"/>
            <a:r>
              <a:rPr lang="zh-CN" altLang="en-US" dirty="0"/>
              <a:t>增强对程序机器级表示、汇编语言、调试器和逆向工程等的理解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任课教师：史先俊</a:t>
            </a:r>
            <a:endParaRPr lang="en-US" altLang="zh-CN" dirty="0"/>
          </a:p>
          <a:p>
            <a:pPr lvl="1"/>
            <a:r>
              <a:rPr lang="zh-CN" altLang="en-US" dirty="0"/>
              <a:t>实验室教师：刘研、吴晋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：高煜博、胡睿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2203101</a:t>
            </a:r>
            <a:r>
              <a:rPr lang="zh-CN" altLang="en-US" dirty="0"/>
              <a:t>、</a:t>
            </a:r>
            <a:r>
              <a:rPr lang="en-US" altLang="zh-CN" dirty="0"/>
              <a:t>2203102</a:t>
            </a:r>
            <a:r>
              <a:rPr lang="zh-CN" altLang="en-US" dirty="0"/>
              <a:t>、</a:t>
            </a:r>
            <a:r>
              <a:rPr lang="en-US" altLang="zh-CN" dirty="0"/>
              <a:t>2203103</a:t>
            </a:r>
            <a:r>
              <a:rPr lang="zh-CN" altLang="en-US" dirty="0"/>
              <a:t>，共</a:t>
            </a:r>
            <a:r>
              <a:rPr lang="en-US" altLang="zh-CN" dirty="0"/>
              <a:t>82</a:t>
            </a:r>
            <a:r>
              <a:rPr lang="zh-CN" altLang="en-US" dirty="0"/>
              <a:t>人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10.</a:t>
            </a:r>
            <a:r>
              <a:rPr lang="zh-CN" altLang="en-US" dirty="0"/>
              <a:t>熟练掌握实验流程（</a:t>
            </a:r>
            <a:r>
              <a:rPr lang="en-US" altLang="zh-CN" dirty="0"/>
              <a:t>GDB</a:t>
            </a:r>
            <a:r>
              <a:rPr lang="zh-CN" altLang="en-US" dirty="0"/>
              <a:t>版）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/>
              <a:t>bomb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你的工作：猜这个密码？</a:t>
            </a:r>
            <a:endParaRPr lang="en-US" altLang="zh-CN" dirty="0"/>
          </a:p>
          <a:p>
            <a:pPr lvl="1"/>
            <a:r>
              <a:rPr lang="zh-CN" altLang="zh-CN" sz="2400" dirty="0"/>
              <a:t>下面以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在这个位置初入阶段</a:t>
            </a:r>
            <a:r>
              <a:rPr lang="en-US" altLang="zh-CN" dirty="0"/>
              <a:t>1</a:t>
            </a:r>
            <a:r>
              <a:rPr lang="zh-CN" altLang="en-US" dirty="0"/>
              <a:t>的拆弹密码，如：</a:t>
            </a:r>
            <a:r>
              <a:rPr lang="en-US" altLang="zh-CN" dirty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/>
              <a:t>实验步骤提示</a:t>
            </a:r>
            <a:endParaRPr 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实验步骤演示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/>
              <a:t>：</a:t>
            </a:r>
            <a:r>
              <a:rPr lang="en-US" altLang="zh-CN" b="1" dirty="0" err="1">
                <a:solidFill>
                  <a:srgbClr val="FF0000"/>
                </a:solidFill>
              </a:rPr>
              <a:t>objdump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asm.txt                         </a:t>
            </a:r>
            <a:r>
              <a:rPr lang="en-US" altLang="zh-CN" dirty="0"/>
              <a:t> “&gt;”:</a:t>
            </a:r>
            <a:r>
              <a:rPr lang="zh-CN" altLang="en-US" dirty="0"/>
              <a:t>重定向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         </a:t>
            </a:r>
            <a:r>
              <a:rPr lang="zh-CN" altLang="zh-CN" sz="2000" dirty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进行反汇编并将汇编代码输出到</a:t>
            </a:r>
            <a:r>
              <a:rPr lang="en-US" altLang="zh-CN" sz="2000" dirty="0"/>
              <a:t>asm.txt</a:t>
            </a:r>
            <a:r>
              <a:rPr lang="zh-CN" altLang="zh-CN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b="1" dirty="0"/>
              <a:t>第二步：</a:t>
            </a:r>
            <a:r>
              <a:rPr lang="zh-CN" altLang="zh-CN" sz="2000" dirty="0"/>
              <a:t>查看汇编源代码</a:t>
            </a:r>
            <a:r>
              <a:rPr lang="en-US" altLang="zh-CN" sz="2000" dirty="0"/>
              <a:t>asm.txt</a:t>
            </a:r>
            <a:r>
              <a:rPr lang="zh-CN" altLang="en-US" sz="2000" dirty="0"/>
              <a:t>文件，</a:t>
            </a:r>
            <a:r>
              <a:rPr lang="zh-CN" altLang="zh-CN" sz="2000" dirty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函数中找到如下语句</a:t>
            </a:r>
            <a:endParaRPr lang="en-US" altLang="zh-CN" sz="2000" dirty="0"/>
          </a:p>
          <a:p>
            <a:pPr marL="1706880" indent="-720725">
              <a:buNone/>
            </a:pPr>
            <a:r>
              <a:rPr lang="zh-CN" altLang="en-US" sz="2000" dirty="0"/>
              <a:t>这里为</a:t>
            </a:r>
            <a:r>
              <a:rPr lang="en-US" altLang="zh-CN" sz="2000" dirty="0"/>
              <a:t>phase1</a:t>
            </a:r>
            <a:r>
              <a:rPr lang="zh-CN" altLang="en-US" sz="2000" dirty="0"/>
              <a:t>函数</a:t>
            </a:r>
            <a:r>
              <a:rPr lang="zh-CN" altLang="zh-CN" sz="2000" dirty="0"/>
              <a:t>在</a:t>
            </a:r>
            <a:r>
              <a:rPr lang="en-US" altLang="zh-CN" sz="2000" dirty="0"/>
              <a:t>main()</a:t>
            </a:r>
            <a:r>
              <a:rPr lang="zh-CN" altLang="zh-CN" sz="2000" dirty="0"/>
              <a:t>函数</a:t>
            </a:r>
            <a:r>
              <a:rPr lang="zh-CN" altLang="en-US" sz="2000" dirty="0"/>
              <a:t>中被</a:t>
            </a:r>
            <a:r>
              <a:rPr lang="zh-CN" altLang="zh-CN" sz="2000" dirty="0"/>
              <a:t>调用</a:t>
            </a:r>
            <a:r>
              <a:rPr lang="zh-CN" altLang="en-US" sz="2000" dirty="0"/>
              <a:t>的位置）</a:t>
            </a:r>
            <a:r>
              <a:rPr lang="zh-CN" altLang="zh-CN" sz="2000" dirty="0"/>
              <a:t>：</a:t>
            </a:r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0" indent="17780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ym typeface="+mn-ea"/>
              </a:rPr>
              <a:t>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</a:rPr>
              <a:t>%rax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0000FF"/>
                </a:solidFill>
              </a:rPr>
              <a:t>%rdi</a:t>
            </a:r>
          </a:p>
          <a:p>
            <a:pPr marL="0" indent="177800">
              <a:buNone/>
            </a:pPr>
            <a:r>
              <a:rPr lang="en-US" altLang="zh-CN" sz="2000" dirty="0"/>
              <a:t>    1075:	e8 fa 00 00 00       	callq  1174 </a:t>
            </a:r>
            <a:r>
              <a:rPr lang="en-US" altLang="zh-CN" sz="2000" dirty="0">
                <a:solidFill>
                  <a:srgbClr val="FFC000"/>
                </a:solidFill>
              </a:rPr>
              <a:t>&lt;phase_1&gt;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107a:	e8 ee 07 00 00       	callq  186d </a:t>
            </a:r>
            <a:r>
              <a:rPr lang="en-US" altLang="zh-CN" sz="2000" dirty="0">
                <a:solidFill>
                  <a:srgbClr val="00B0F0"/>
                </a:solidFill>
              </a:rPr>
              <a:t>&lt;phase_defused&gt;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107f:	48 8d 3d 72 15 00 00 	lea    0x1572(%rip),%rdi   # 25f8</a:t>
            </a:r>
          </a:p>
          <a:p>
            <a:pPr marL="0" indent="177800">
              <a:buNone/>
            </a:pPr>
            <a:r>
              <a:rPr lang="en-US" altLang="zh-CN" sz="2000" dirty="0"/>
              <a:t>    1086:	e8 25 fd ff ff       	                callq  db0 &lt;puts@plt&gt;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74676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/>
              <a:t>第三步：</a:t>
            </a:r>
            <a:r>
              <a:rPr lang="zh-CN" altLang="zh-CN" dirty="0"/>
              <a:t>在反汇编文件中继续查找</a:t>
            </a:r>
            <a:r>
              <a:rPr lang="en-US" altLang="zh-CN" dirty="0"/>
              <a:t>phase_1</a:t>
            </a:r>
            <a:r>
              <a:rPr lang="zh-CN" altLang="zh-CN" dirty="0"/>
              <a:t>的位置，</a:t>
            </a:r>
            <a:r>
              <a:rPr lang="zh-CN" altLang="en-US" dirty="0"/>
              <a:t>如：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第四步：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zh-CN" dirty="0"/>
              <a:t>函数</a:t>
            </a:r>
            <a:r>
              <a:rPr lang="zh-CN" altLang="en-US" dirty="0"/>
              <a:t>的汇编代码</a:t>
            </a:r>
            <a:r>
              <a:rPr lang="zh-CN" altLang="zh-CN" dirty="0"/>
              <a:t>中，可以进一步找到：</a:t>
            </a:r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>
                <a:sym typeface="+mn-ea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%rdi</a:t>
            </a: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进行实际跟踪查看。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0x2650        %rsi</a:t>
            </a:r>
            <a:r>
              <a:rPr lang="zh-CN" altLang="en-US" dirty="0"/>
              <a:t>里存放是是什么呢？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zh-CN" dirty="0"/>
              <a:t>查看这个地址存储的数据内容。具体过程如下：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第五步：执行：</a:t>
            </a:r>
            <a:r>
              <a:rPr lang="en-US" altLang="zh-CN" b="1" dirty="0" err="1"/>
              <a:t>gdb</a:t>
            </a:r>
            <a:r>
              <a:rPr lang="en-US" altLang="zh-CN" b="1" dirty="0"/>
              <a:t> 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b main</a:t>
            </a:r>
            <a:r>
              <a:rPr lang="en-US" altLang="zh-CN" sz="2000" b="1" dirty="0">
                <a:solidFill>
                  <a:srgbClr val="FF0000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函数的开始处设置断点</a:t>
            </a:r>
            <a:r>
              <a:rPr lang="en-US" altLang="zh-CN" sz="2000" b="1" dirty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r  </a:t>
            </a:r>
            <a:r>
              <a:rPr lang="en-US" altLang="zh-CN" sz="2000" b="1" dirty="0">
                <a:solidFill>
                  <a:schemeClr val="bg1"/>
                </a:solidFill>
              </a:rPr>
              <a:t>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Starting 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45	    if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fr-FR" altLang="zh-CN" sz="2000" b="1" dirty="0">
                <a:solidFill>
                  <a:schemeClr val="bg1"/>
                </a:solidFill>
              </a:rPr>
              <a:t>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指令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0x080489a8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</a:t>
            </a:r>
            <a:endParaRPr lang="fr-FR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955" y="541655"/>
            <a:ext cx="8790940" cy="582168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73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74	    phase_1(input);                  /* Run the phase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0x555555555072 &lt;main+88&gt;:	mov    %rax,%rdi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0x555555555075 &lt;main+91&gt;:	callq  0x555555555174 &lt;phase_1&gt;</a:t>
            </a: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si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si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=&gt; 0x555555555174 &lt;phase_1&gt;:	sub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0x555555555178 &lt;phase_1+4&gt;:	 lea    0x14d1(%rip),%rsi     #0x555555556650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0x55555555517f &lt;phase_1+11&gt;:	callq  0x5555555555b6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x/s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0x555555556650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查看地址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0x555555556650</a:t>
            </a:r>
            <a:r>
              <a:rPr lang="zh-CN" altLang="en-US" sz="2000" dirty="0">
                <a:solidFill>
                  <a:srgbClr val="00B050"/>
                </a:solidFill>
              </a:rPr>
              <a:t>处字符串：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</a:t>
            </a: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0x555555556650:	"And they have no disregard for human life."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q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err="1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方法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     EDB  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用</a:t>
            </a: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F8/F7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进入调试即可，直接可以看到指针的内容。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正确拆弹的另一个实例的显示（阶段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拆弹失败的显示（阶段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1）gdb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bomb</a:t>
            </a:r>
          </a:p>
          <a:p>
            <a:pPr marL="0" indent="0">
              <a:buNone/>
            </a:pPr>
            <a:r>
              <a:rPr lang="en-US" altLang="zh-CN" dirty="0"/>
              <a:t>2）gdb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：	（list）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：	（breakpoint）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/>
              <a:t>在第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：	(run)</a:t>
            </a:r>
            <a:r>
              <a:rPr lang="zh-CN" altLang="en-US" dirty="0"/>
              <a:t>执行，直到第一个断点处，若没有断点，就一直执行下去直至结束。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ni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stepi</a:t>
            </a:r>
            <a:r>
              <a:rPr lang="en-US" altLang="zh-CN" dirty="0"/>
              <a:t>：（next/step instruction）</a:t>
            </a:r>
            <a:r>
              <a:rPr lang="zh-CN" altLang="en-US" dirty="0"/>
              <a:t>单步执行机器指令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n/step</a:t>
            </a:r>
            <a:r>
              <a:rPr lang="en-US" altLang="zh-CN" dirty="0"/>
              <a:t>：	（next/step）</a:t>
            </a:r>
            <a:r>
              <a:rPr lang="zh-CN" altLang="en-US" dirty="0"/>
              <a:t>单步执行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显示内存内容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>
                <a:ea typeface="宋体" panose="02010600030101010101" pitchFamily="2" charset="-122"/>
              </a:rPr>
              <a:t>0x804a0fc</a:t>
            </a:r>
            <a:r>
              <a:rPr lang="zh-CN" altLang="en-US" dirty="0">
                <a:ea typeface="宋体" panose="02010600030101010101" pitchFamily="2" charset="-122"/>
              </a:rPr>
              <a:t>处开始的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</a:t>
            </a:r>
            <a:r>
              <a:rPr lang="zh-CN" altLang="en-US" dirty="0">
                <a:ea typeface="宋体" panose="02010600030101010101" pitchFamily="2" charset="-122"/>
              </a:rPr>
              <a:t>字节的内容：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0x804a0fc</a:t>
            </a:r>
          </a:p>
          <a:p>
            <a:r>
              <a:rPr lang="en-US" altLang="zh-CN" sz="1600" dirty="0"/>
              <a:t>0x804a0fc:	</a:t>
            </a:r>
            <a:r>
              <a:rPr lang="en-US" altLang="zh-CN" sz="1600" b="1" dirty="0"/>
              <a:t>0x6d612049	0x73756a20	0x20612074 	0x656e6572</a:t>
            </a:r>
            <a:endParaRPr lang="zh-CN" altLang="zh-CN" sz="1600" dirty="0"/>
          </a:p>
          <a:p>
            <a:r>
              <a:rPr lang="en-US" altLang="zh-CN" sz="1600" dirty="0"/>
              <a:t>0x804a10c:	</a:t>
            </a:r>
            <a:r>
              <a:rPr lang="en-US" altLang="zh-CN" sz="1600" b="1" dirty="0"/>
              <a:t>0x65646167	0x636f6820	0x2079656b	0x2e6d6f6d</a:t>
            </a:r>
            <a:endParaRPr lang="zh-CN" altLang="zh-CN" sz="1600" dirty="0"/>
          </a:p>
          <a:p>
            <a:r>
              <a:rPr lang="en-US" altLang="zh-CN" sz="1600" dirty="0"/>
              <a:t>0x804a11c: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0x0000000e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：</a:t>
            </a:r>
            <a:r>
              <a:rPr lang="zh-CN" altLang="en-US" dirty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/>
              <a:t>其他命令的用法详见使用手册，或联机</a:t>
            </a:r>
            <a:r>
              <a:rPr lang="en-US" altLang="zh-CN" dirty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609600"/>
            <a:ext cx="8594725" cy="61722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18:30-21:00</a:t>
            </a:r>
          </a:p>
          <a:p>
            <a:r>
              <a:rPr lang="zh-CN" altLang="en-US" dirty="0"/>
              <a:t>实验成绩：本次实验按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Windows7/10 64</a:t>
            </a:r>
            <a:r>
              <a:rPr lang="zh-CN" altLang="en-US" dirty="0"/>
              <a:t>位以上；</a:t>
            </a:r>
            <a:r>
              <a:rPr lang="en-US" altLang="zh-CN" dirty="0"/>
              <a:t>VirtualBox/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汇编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CMU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4"/>
              </a:rPr>
              <a:t>http://forum.ubuntu.org.cn/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网站与论坛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课堂验收：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提交 </a:t>
            </a:r>
            <a:r>
              <a:rPr lang="en-US" altLang="zh-CN" dirty="0"/>
              <a:t>QQ</a:t>
            </a:r>
            <a:r>
              <a:rPr lang="zh-CN" altLang="en-US" dirty="0"/>
              <a:t>的</a:t>
            </a:r>
            <a:r>
              <a:rPr lang="en-US" altLang="zh-CN" dirty="0"/>
              <a:t>ID.txt  </a:t>
            </a:r>
            <a:r>
              <a:rPr lang="zh-CN" altLang="en-US" dirty="0"/>
              <a:t>（</a:t>
            </a:r>
            <a:r>
              <a:rPr lang="en-US" altLang="zh-CN" dirty="0"/>
              <a:t>ans.txt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提交 实验报告</a:t>
            </a:r>
            <a:r>
              <a:rPr lang="en-US" altLang="zh-CN" dirty="0"/>
              <a:t>QQ</a:t>
            </a:r>
            <a:r>
              <a:rPr lang="zh-CN" altLang="en-US" dirty="0"/>
              <a:t>的</a:t>
            </a:r>
            <a:r>
              <a:rPr lang="en-US" altLang="zh-CN" dirty="0"/>
              <a:t>ID.docx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请写出</a:t>
            </a:r>
            <a:r>
              <a:rPr lang="en-US" altLang="zh-CN" dirty="0"/>
              <a:t>C</a:t>
            </a:r>
            <a:r>
              <a:rPr lang="zh-CN" altLang="en-US" dirty="0"/>
              <a:t>语言下包含字符串比较、循环、分支（含</a:t>
            </a:r>
            <a:r>
              <a:rPr lang="en-US" altLang="zh-CN" dirty="0"/>
              <a:t>switch</a:t>
            </a:r>
            <a:r>
              <a:rPr lang="zh-CN" altLang="en-US" dirty="0"/>
              <a:t>）、函数调用、递归、指针、结构、链表等的例子程序</a:t>
            </a:r>
            <a:r>
              <a:rPr lang="en-US" altLang="zh-CN" dirty="0" err="1"/>
              <a:t>sample.c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生成执行程序</a:t>
            </a:r>
            <a:r>
              <a:rPr lang="en-US" altLang="zh-CN" dirty="0" err="1"/>
              <a:t>sample.out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–S</a:t>
            </a:r>
            <a:r>
              <a:rPr lang="zh-CN" altLang="en-US" dirty="0"/>
              <a:t>或</a:t>
            </a:r>
            <a:r>
              <a:rPr lang="en-US" altLang="zh-CN" dirty="0" err="1"/>
              <a:t>CodeBlocks</a:t>
            </a:r>
            <a:r>
              <a:rPr lang="zh-CN" altLang="en-US" dirty="0"/>
              <a:t>或</a:t>
            </a:r>
            <a:r>
              <a:rPr lang="en-US" altLang="zh-CN" dirty="0"/>
              <a:t>GDB</a:t>
            </a:r>
            <a:r>
              <a:rPr lang="zh-CN" altLang="en-US" dirty="0"/>
              <a:t>或</a:t>
            </a:r>
            <a:r>
              <a:rPr lang="en-US" altLang="zh-CN" dirty="0"/>
              <a:t>OBJDUMP</a:t>
            </a:r>
            <a:r>
              <a:rPr lang="zh-CN" altLang="en-US" dirty="0"/>
              <a:t>等，反汇编，比较。</a:t>
            </a:r>
            <a:endParaRPr lang="en-US" altLang="zh-CN" dirty="0"/>
          </a:p>
          <a:p>
            <a:r>
              <a:rPr lang="zh-CN" altLang="en-US" dirty="0"/>
              <a:t>列出每一部分的</a:t>
            </a:r>
            <a:r>
              <a:rPr lang="en-US" altLang="zh-CN" dirty="0"/>
              <a:t>C</a:t>
            </a:r>
            <a:r>
              <a:rPr lang="zh-CN" altLang="en-US" dirty="0"/>
              <a:t>语言对应的汇编语言。</a:t>
            </a:r>
            <a:endParaRPr lang="en-US" altLang="zh-CN" dirty="0"/>
          </a:p>
          <a:p>
            <a:r>
              <a:rPr lang="zh-CN" altLang="en-US" dirty="0"/>
              <a:t>修改编译选项</a:t>
            </a:r>
            <a:r>
              <a:rPr lang="en-US" altLang="zh-CN" dirty="0"/>
              <a:t>-O (</a:t>
            </a:r>
            <a:r>
              <a:rPr lang="zh-CN" altLang="en-US" dirty="0"/>
              <a:t>缺省</a:t>
            </a:r>
            <a:r>
              <a:rPr lang="en-US" altLang="zh-CN" dirty="0"/>
              <a:t>2)</a:t>
            </a:r>
            <a:r>
              <a:rPr lang="zh-CN" altLang="en-US" dirty="0"/>
              <a:t>、</a:t>
            </a:r>
            <a:r>
              <a:rPr lang="en-US" altLang="zh-CN" dirty="0"/>
              <a:t>O0</a:t>
            </a:r>
            <a:r>
              <a:rPr lang="zh-CN" altLang="en-US" dirty="0"/>
              <a:t>、</a:t>
            </a:r>
            <a:r>
              <a:rPr lang="en-US" altLang="zh-CN" dirty="0"/>
              <a:t>O1</a:t>
            </a:r>
            <a:r>
              <a:rPr lang="zh-CN" altLang="en-US" dirty="0"/>
              <a:t>、</a:t>
            </a:r>
            <a:r>
              <a:rPr lang="en-US" altLang="zh-CN" dirty="0"/>
              <a:t>O3</a:t>
            </a:r>
            <a:r>
              <a:rPr lang="zh-CN" altLang="en-US" dirty="0"/>
              <a:t>、</a:t>
            </a:r>
            <a:r>
              <a:rPr lang="en-US" altLang="zh-CN" dirty="0"/>
              <a:t>Og</a:t>
            </a:r>
            <a:r>
              <a:rPr lang="zh-CN" altLang="en-US" dirty="0"/>
              <a:t>、</a:t>
            </a:r>
            <a:r>
              <a:rPr lang="en-US" altLang="zh-CN" dirty="0"/>
              <a:t>-m32/m64</a:t>
            </a:r>
            <a:r>
              <a:rPr lang="zh-CN" altLang="en-US" dirty="0"/>
              <a:t>。再次查看生成的汇编语言与原来的区别。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O1</a:t>
            </a:r>
            <a:r>
              <a:rPr lang="zh-CN" altLang="en-US" dirty="0"/>
              <a:t>之后缺省无栈帧，</a:t>
            </a:r>
            <a:r>
              <a:rPr lang="en-US" altLang="zh-CN" dirty="0"/>
              <a:t>RBP</a:t>
            </a:r>
            <a:r>
              <a:rPr lang="zh-CN" altLang="en-US" dirty="0"/>
              <a:t>为普通寄存器。用 </a:t>
            </a:r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-omit-frame-pointer</a:t>
            </a:r>
            <a:r>
              <a:rPr lang="zh-CN" altLang="en-US" dirty="0"/>
              <a:t>加上栈指针。</a:t>
            </a:r>
            <a:endParaRPr lang="en-US" altLang="zh-CN" dirty="0"/>
          </a:p>
          <a:p>
            <a:r>
              <a:rPr lang="en-US" altLang="zh-CN" dirty="0"/>
              <a:t>GDB</a:t>
            </a:r>
            <a:r>
              <a:rPr lang="zh-CN" altLang="en-US" dirty="0"/>
              <a:t>命令详解 </a:t>
            </a:r>
            <a:r>
              <a:rPr lang="en-US" altLang="zh-CN" dirty="0"/>
              <a:t>–</a:t>
            </a:r>
            <a:r>
              <a:rPr lang="en-US" altLang="zh-CN" dirty="0" err="1"/>
              <a:t>tui</a:t>
            </a:r>
            <a:r>
              <a:rPr lang="zh-CN" altLang="en-US" dirty="0"/>
              <a:t>模式 </a:t>
            </a:r>
            <a:r>
              <a:rPr lang="en-US" altLang="zh-CN" dirty="0"/>
              <a:t>^XA</a:t>
            </a:r>
            <a:r>
              <a:rPr lang="zh-CN" altLang="en-US" dirty="0"/>
              <a:t>切换 </a:t>
            </a:r>
            <a:r>
              <a:rPr lang="en-US" altLang="zh-CN" dirty="0"/>
              <a:t> layout</a:t>
            </a:r>
            <a:r>
              <a:rPr lang="zh-CN" altLang="en-US" dirty="0"/>
              <a:t>改变等等</a:t>
            </a:r>
            <a:endParaRPr lang="en-US" altLang="zh-CN" dirty="0"/>
          </a:p>
          <a:p>
            <a:r>
              <a:rPr lang="zh-CN" altLang="en-US" dirty="0"/>
              <a:t>有目的地学习</a:t>
            </a:r>
            <a:r>
              <a:rPr lang="en-US" altLang="zh-CN" dirty="0"/>
              <a:t>: </a:t>
            </a:r>
            <a:r>
              <a:rPr lang="zh-CN" altLang="en-US" dirty="0"/>
              <a:t>看</a:t>
            </a:r>
            <a:r>
              <a:rPr lang="en-US" altLang="zh-CN" dirty="0"/>
              <a:t>VS</a:t>
            </a:r>
            <a:r>
              <a:rPr lang="zh-CN" altLang="en-US" dirty="0"/>
              <a:t>的功能，</a:t>
            </a:r>
            <a:r>
              <a:rPr lang="en-US" altLang="zh-CN" dirty="0"/>
              <a:t>GDB</a:t>
            </a:r>
            <a:r>
              <a:rPr lang="zh-CN" altLang="en-US" dirty="0"/>
              <a:t>命令用什么？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 err="1"/>
              <a:t>；</a:t>
            </a:r>
            <a:r>
              <a:rPr lang="en-US" altLang="zh-CN" dirty="0" err="1"/>
              <a:t>EDB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3.Linux</a:t>
            </a:r>
            <a:r>
              <a:rPr lang="zh-CN" altLang="en-US" dirty="0">
                <a:sym typeface="+mn-ea"/>
              </a:rPr>
              <a:t>常用命令复习</a:t>
            </a:r>
            <a:endParaRPr lang="en-US" altLang="zh-CN" dirty="0"/>
          </a:p>
          <a:p>
            <a:pPr lvl="1" algn="l"/>
            <a:r>
              <a:rPr lang="en-US" altLang="zh-CN" sz="2000" dirty="0">
                <a:sym typeface="+mn-ea"/>
                <a:hlinkClick r:id="rId2"/>
              </a:rPr>
              <a:t>http://blog.csdn.net/xiaoguaihai/article/details/8705992</a:t>
            </a:r>
            <a:endParaRPr lang="en-US" altLang="zh-CN" dirty="0"/>
          </a:p>
          <a:p>
            <a:pPr lvl="1" algn="l"/>
            <a:r>
              <a:rPr lang="zh-CN" altLang="en-US" sz="2000" dirty="0">
                <a:sym typeface="+mn-ea"/>
              </a:rPr>
              <a:t>与</a:t>
            </a:r>
            <a:r>
              <a:rPr lang="en-US" altLang="zh-CN" sz="2000" dirty="0">
                <a:sym typeface="+mn-ea"/>
              </a:rPr>
              <a:t>Windows</a:t>
            </a:r>
            <a:r>
              <a:rPr lang="zh-CN" altLang="en-US" sz="2000" dirty="0">
                <a:sym typeface="+mn-ea"/>
              </a:rPr>
              <a:t>下的命令行比较下，</a:t>
            </a:r>
            <a:r>
              <a:rPr lang="en-US" altLang="zh-CN" sz="2000" dirty="0">
                <a:sym typeface="+mn-ea"/>
              </a:rPr>
              <a:t>Win</a:t>
            </a:r>
            <a:r>
              <a:rPr lang="zh-CN" altLang="en-US" sz="2000" dirty="0">
                <a:sym typeface="+mn-ea"/>
              </a:rPr>
              <a:t>用什么命令，哪些没有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4.sample.c</a:t>
            </a:r>
            <a:r>
              <a:rPr lang="zh-CN" altLang="en-US" sz="2800" dirty="0"/>
              <a:t>的调试训练</a:t>
            </a:r>
            <a:endParaRPr lang="en-US" altLang="zh-CN" sz="28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VS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VS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en-US" altLang="zh-CN" sz="2400" dirty="0"/>
              <a:t>Linux</a:t>
            </a:r>
            <a:r>
              <a:rPr lang="zh-CN" altLang="en-US" sz="2400" dirty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，熟练掌握命令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EDB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/>
              <a:t>可以增加</a:t>
            </a:r>
            <a:r>
              <a:rPr lang="en-US" altLang="zh-CN" sz="2400" dirty="0"/>
              <a:t>Ox</a:t>
            </a:r>
            <a:r>
              <a:rPr lang="zh-CN" altLang="en-US" sz="2400" dirty="0"/>
              <a:t>与</a:t>
            </a:r>
            <a:r>
              <a:rPr lang="en-US" altLang="zh-CN" sz="2400" dirty="0"/>
              <a:t>32/64</a:t>
            </a:r>
            <a:r>
              <a:rPr lang="zh-CN" altLang="en-US" sz="2400" dirty="0"/>
              <a:t>位与栈帧选项后再次查看程序。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 dirty="0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3718</Words>
  <Application>Microsoft Office PowerPoint</Application>
  <PresentationFormat>全屏显示(4:3)</PresentationFormat>
  <Paragraphs>349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ICS-LAB2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EDB破解神器（Linux）：鼠标右键</vt:lpstr>
      <vt:lpstr>PowerPoint 演示文稿</vt:lpstr>
      <vt:lpstr>课堂验收：</vt:lpstr>
      <vt:lpstr>PowerPoint 演示文稿</vt:lpstr>
      <vt:lpstr>7.分析实验代码框架</vt:lpstr>
      <vt:lpstr>8.拆弹过程</vt:lpstr>
      <vt:lpstr>9.实验成果提交</vt:lpstr>
      <vt:lpstr>10.熟练掌握实验流程（GDB版）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xianjun shi</cp:lastModifiedBy>
  <cp:revision>343</cp:revision>
  <cp:lastPrinted>2012-09-05T04:08:00Z</cp:lastPrinted>
  <dcterms:created xsi:type="dcterms:W3CDTF">2012-09-06T15:16:00Z</dcterms:created>
  <dcterms:modified xsi:type="dcterms:W3CDTF">2023-11-02T09:58:29Z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