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D538B2-5938-4191-ABC0-C240C7575779}" type="datetimeFigureOut">
              <a:rPr lang="zh-CN" altLang="en-US" smtClean="0"/>
              <a:t>2023/11/16 Thu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663A87-87BD-4E30-9809-D0BF56B6A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59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663A87-87BD-4E30-9809-D0BF56B6A34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2891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663A87-87BD-4E30-9809-D0BF56B6A34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5230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663A87-87BD-4E30-9809-D0BF56B6A34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736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663A87-87BD-4E30-9809-D0BF56B6A34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332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663A87-87BD-4E30-9809-D0BF56B6A34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708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663A87-87BD-4E30-9809-D0BF56B6A34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746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663A87-87BD-4E30-9809-D0BF56B6A34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729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663A87-87BD-4E30-9809-D0BF56B6A34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637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663A87-87BD-4E30-9809-D0BF56B6A34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5768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663A87-87BD-4E30-9809-D0BF56B6A34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4388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663A87-87BD-4E30-9809-D0BF56B6A34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266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DF8A3F-D7B0-96D3-D113-DCDCBC134A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97963E5-4FAB-5AF4-1113-788EB61BF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B99A5D-7AA2-852A-FC7C-685D2D349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939B-E2C0-4F36-ABD9-D95CEE1B6B81}" type="datetimeFigureOut">
              <a:rPr lang="zh-CN" altLang="en-US" smtClean="0"/>
              <a:t>2023/11/16 Thu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5FD9CE-5C5C-89FE-0331-7677A0BAB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2F408A-41DD-0E79-F589-3CFF2202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CB4D-ABBF-4056-820C-07CA0195B3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839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9E69C8-C224-FC2C-6E3E-6F599BC3F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1A6F89-6A56-09F3-E439-320B0A38C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2CE2ED-D8EE-5AC9-1AEE-C150622B2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939B-E2C0-4F36-ABD9-D95CEE1B6B81}" type="datetimeFigureOut">
              <a:rPr lang="zh-CN" altLang="en-US" smtClean="0"/>
              <a:t>2023/11/16 Thu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9195FB-1D9E-CEBC-0A1E-633D8CD94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09F2A3-6A26-CDC9-78B4-7C7C01961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CB4D-ABBF-4056-820C-07CA0195B3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926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C5BBC24-DAD4-1468-1395-88D61458E6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A94D38-C342-60B6-675C-B9922AD552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4B0FF8-9EC3-7177-C6CA-3AE47F068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939B-E2C0-4F36-ABD9-D95CEE1B6B81}" type="datetimeFigureOut">
              <a:rPr lang="zh-CN" altLang="en-US" smtClean="0"/>
              <a:t>2023/11/16 Thu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12E85E-123A-C74C-9C5D-61FF4C13A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1D2E82-1094-89C7-BB60-74D57BA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CB4D-ABBF-4056-820C-07CA0195B3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361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F71DB9-7903-B6AD-F865-0131E77D7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163335-DD8F-F75A-EA03-50F2EFAD4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9881F8-62CB-C977-A5B5-5CF6F6B0A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939B-E2C0-4F36-ABD9-D95CEE1B6B81}" type="datetimeFigureOut">
              <a:rPr lang="zh-CN" altLang="en-US" smtClean="0"/>
              <a:t>2023/11/16 Thu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E81513-720E-CA51-A2AC-D576EC7E9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C1AC91-6EA7-4384-12D0-3B4D07BE8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CB4D-ABBF-4056-820C-07CA0195B3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338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2BB530-20AE-6007-2C6F-6FF462C48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6B0223-E70A-4A92-A578-23DF54092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E5657F-FE3B-5E5A-7CB3-B7CD25C8C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939B-E2C0-4F36-ABD9-D95CEE1B6B81}" type="datetimeFigureOut">
              <a:rPr lang="zh-CN" altLang="en-US" smtClean="0"/>
              <a:t>2023/11/16 Thu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E0BA28-72BB-93CE-9022-62AA723B5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8C5152-C4D7-CAB5-F7CB-26714185C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CB4D-ABBF-4056-820C-07CA0195B3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411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E4C60E-B0DB-09E0-C9C1-86883C74E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FC6F7F-14ED-BB14-00DE-EEF2380016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5BB9C4-D306-A049-FD43-954A89EB0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3C900A-2CDE-D3CA-4706-17C13EE66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939B-E2C0-4F36-ABD9-D95CEE1B6B81}" type="datetimeFigureOut">
              <a:rPr lang="zh-CN" altLang="en-US" smtClean="0"/>
              <a:t>2023/11/16 Thu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76C21F-221C-5C37-A4CF-40892C58B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0612A0-1683-032D-6CE9-81436B872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CB4D-ABBF-4056-820C-07CA0195B3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792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FBDEED-3535-10A3-A929-7A9CB5C1A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C6ABB0-067A-CF8C-035D-5658DECEB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ECC2DF-6B30-1E53-4945-4A17753EB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AA7AEF-C48E-FE38-0924-4786E2C947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D259D53-A8E6-2911-50CF-DBD1C12C17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ABB56C4-4EB3-AC71-B7CB-AD9EEA217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939B-E2C0-4F36-ABD9-D95CEE1B6B81}" type="datetimeFigureOut">
              <a:rPr lang="zh-CN" altLang="en-US" smtClean="0"/>
              <a:t>2023/11/16 Thu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216C8AF-348A-8FFE-3998-041B3959B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4ED9614-91E3-4D71-B663-3016056BF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CB4D-ABBF-4056-820C-07CA0195B3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046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119BC8-35AC-A346-402B-A9D7FC820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D5E38D1-9E8F-BC6F-457F-B154D3D19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939B-E2C0-4F36-ABD9-D95CEE1B6B81}" type="datetimeFigureOut">
              <a:rPr lang="zh-CN" altLang="en-US" smtClean="0"/>
              <a:t>2023/11/16 Thu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45E0AB-C8D9-4830-9E6D-8AE9B4281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F0AF523-C6FB-5DC2-A2AC-BDD02F2B8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CB4D-ABBF-4056-820C-07CA0195B3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570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864F0E7-92B3-ED0A-1035-CADB84761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939B-E2C0-4F36-ABD9-D95CEE1B6B81}" type="datetimeFigureOut">
              <a:rPr lang="zh-CN" altLang="en-US" smtClean="0"/>
              <a:t>2023/11/16 Thu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E5D881E-53FA-AFAA-55BD-CDADEF648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3446B4-70D7-E385-800A-383545B08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CB4D-ABBF-4056-820C-07CA0195B3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71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5B017D-1991-BFBF-4919-D9E0F6C8A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6AB1BB-88DB-FD49-16E4-8475F21AF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9D40F7-9768-31EE-76B7-E81BB414E5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FF0DDE-E1FB-B808-72EF-FF58E1272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939B-E2C0-4F36-ABD9-D95CEE1B6B81}" type="datetimeFigureOut">
              <a:rPr lang="zh-CN" altLang="en-US" smtClean="0"/>
              <a:t>2023/11/16 Thu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79CD86-D709-9E4F-0272-012B8C40F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0BC24B-9BC8-4B1E-2C3B-876CB96D4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CB4D-ABBF-4056-820C-07CA0195B3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248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D58FA8-9E45-9E0D-30F2-85BEE025F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89664B6-2E69-ED7C-213C-1927373B34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41CDD3-92C2-4614-29BB-C984D36F4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853114-4EED-74B6-F680-EB136A120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939B-E2C0-4F36-ABD9-D95CEE1B6B81}" type="datetimeFigureOut">
              <a:rPr lang="zh-CN" altLang="en-US" smtClean="0"/>
              <a:t>2023/11/16 Thu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082DFF-7B5B-08E6-B96C-1BFE98367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6BF968-3688-5EF9-1BA3-E27D474FE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CB4D-ABBF-4056-820C-07CA0195B3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526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9C664B8-9D3D-7D6F-8B6A-8BCBB8EEF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F910B2-FB28-F51E-ABDB-FF875296D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7ED9A0-7E56-7E6D-FC96-BBF98E10AC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F939B-E2C0-4F36-ABD9-D95CEE1B6B81}" type="datetimeFigureOut">
              <a:rPr lang="zh-CN" altLang="en-US" smtClean="0"/>
              <a:t>2023/11/16 Thu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6221E7-94BB-B2EC-B701-54A7D9973E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6C2A83-CF3F-15F5-71FE-427B4CAAFA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BCB4D-ABBF-4056-820C-07CA0195B3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616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0A199B1-6E76-51B2-7BB8-E77AB0F227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536476"/>
              </p:ext>
            </p:extLst>
          </p:nvPr>
        </p:nvGraphicFramePr>
        <p:xfrm>
          <a:off x="3303638" y="501445"/>
          <a:ext cx="3067665" cy="5467860"/>
        </p:xfrm>
        <a:graphic>
          <a:graphicData uri="http://schemas.openxmlformats.org/drawingml/2006/table">
            <a:tbl>
              <a:tblPr/>
              <a:tblGrid>
                <a:gridCol w="3067665">
                  <a:extLst>
                    <a:ext uri="{9D8B030D-6E8A-4147-A177-3AD203B41FA5}">
                      <a16:colId xmlns:a16="http://schemas.microsoft.com/office/drawing/2014/main" val="4045695548"/>
                    </a:ext>
                  </a:extLst>
                </a:gridCol>
              </a:tblGrid>
              <a:tr h="800065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……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8934507"/>
                  </a:ext>
                </a:extLst>
              </a:tr>
              <a:tr h="13237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…</a:t>
                      </a:r>
                    </a:p>
                    <a:p>
                      <a:pPr algn="ctr"/>
                      <a:r>
                        <a:rPr lang="zh-CN" altLang="en-US" sz="1200"/>
                        <a:t>参数</a:t>
                      </a:r>
                      <a:r>
                        <a:rPr lang="en-US" altLang="zh-CN" sz="1200"/>
                        <a:t>n</a:t>
                      </a:r>
                    </a:p>
                    <a:p>
                      <a:pPr algn="ctr"/>
                      <a:r>
                        <a:rPr lang="en-US" altLang="zh-CN" sz="1200"/>
                        <a:t>…</a:t>
                      </a:r>
                    </a:p>
                    <a:p>
                      <a:pPr algn="ctr"/>
                      <a:r>
                        <a:rPr lang="zh-CN" altLang="en-US" sz="1200"/>
                        <a:t>参数</a:t>
                      </a:r>
                      <a:r>
                        <a:rPr lang="en-US" altLang="zh-CN" sz="1200"/>
                        <a:t>2</a:t>
                      </a:r>
                    </a:p>
                    <a:p>
                      <a:pPr algn="ctr"/>
                      <a:r>
                        <a:rPr lang="zh-CN" altLang="en-US" sz="1200"/>
                        <a:t>参数</a:t>
                      </a:r>
                      <a:r>
                        <a:rPr lang="en-US" altLang="zh-CN" sz="1200"/>
                        <a:t>1</a:t>
                      </a:r>
                      <a:endParaRPr lang="zh-CN" altLang="en-US" sz="120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5629439"/>
                  </a:ext>
                </a:extLst>
              </a:tr>
              <a:tr h="501445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返回地址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9523727"/>
                  </a:ext>
                </a:extLst>
              </a:tr>
              <a:tr h="442452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%ebp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880224"/>
                  </a:ext>
                </a:extLst>
              </a:tr>
              <a:tr h="800065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被保存的寄存器等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7141877"/>
                  </a:ext>
                </a:extLst>
              </a:tr>
              <a:tr h="800065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新增的局部变量等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4552920"/>
                  </a:ext>
                </a:extLst>
              </a:tr>
              <a:tr h="800065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参数构造</a:t>
                      </a:r>
                      <a:endParaRPr lang="en-US" altLang="zh-CN"/>
                    </a:p>
                    <a:p>
                      <a:pPr algn="ctr"/>
                      <a:r>
                        <a:rPr lang="en-US" altLang="zh-CN"/>
                        <a:t>……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8990834"/>
                  </a:ext>
                </a:extLst>
              </a:tr>
            </a:tbl>
          </a:graphicData>
        </a:graphic>
      </p:graphicFrame>
      <p:grpSp>
        <p:nvGrpSpPr>
          <p:cNvPr id="12" name="组合 11">
            <a:extLst>
              <a:ext uri="{FF2B5EF4-FFF2-40B4-BE49-F238E27FC236}">
                <a16:creationId xmlns:a16="http://schemas.microsoft.com/office/drawing/2014/main" id="{79CBAC25-68F9-98A0-BEA9-1FB6E1F956B5}"/>
              </a:ext>
            </a:extLst>
          </p:cNvPr>
          <p:cNvGrpSpPr/>
          <p:nvPr/>
        </p:nvGrpSpPr>
        <p:grpSpPr>
          <a:xfrm>
            <a:off x="781664" y="386770"/>
            <a:ext cx="993056" cy="5899796"/>
            <a:chOff x="1317525" y="386769"/>
            <a:chExt cx="993056" cy="5899796"/>
          </a:xfrm>
        </p:grpSpPr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326BD40B-94E9-FD9D-DC4E-C85FB53202CE}"/>
                </a:ext>
              </a:extLst>
            </p:cNvPr>
            <p:cNvCxnSpPr/>
            <p:nvPr/>
          </p:nvCxnSpPr>
          <p:spPr>
            <a:xfrm flipV="1">
              <a:off x="2310581" y="501444"/>
              <a:ext cx="0" cy="5600455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6E2C7CB6-8FB6-A7EA-58FD-6882D3DD03F9}"/>
                </a:ext>
              </a:extLst>
            </p:cNvPr>
            <p:cNvSpPr txBox="1"/>
            <p:nvPr/>
          </p:nvSpPr>
          <p:spPr>
            <a:xfrm>
              <a:off x="1317525" y="5917233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低地址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02E11BED-90C8-3760-D800-9BF797941448}"/>
                </a:ext>
              </a:extLst>
            </p:cNvPr>
            <p:cNvSpPr txBox="1"/>
            <p:nvPr/>
          </p:nvSpPr>
          <p:spPr>
            <a:xfrm>
              <a:off x="1317525" y="386769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高地址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B810C50-12E5-CD53-D779-BE8EC760FD0F}"/>
              </a:ext>
            </a:extLst>
          </p:cNvPr>
          <p:cNvGrpSpPr/>
          <p:nvPr/>
        </p:nvGrpSpPr>
        <p:grpSpPr>
          <a:xfrm>
            <a:off x="9401009" y="386769"/>
            <a:ext cx="783980" cy="5899797"/>
            <a:chOff x="7226710" y="386768"/>
            <a:chExt cx="783980" cy="5899797"/>
          </a:xfrm>
        </p:grpSpPr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C4EA8456-472F-8F49-BA76-47DB5D887F39}"/>
                </a:ext>
              </a:extLst>
            </p:cNvPr>
            <p:cNvCxnSpPr/>
            <p:nvPr/>
          </p:nvCxnSpPr>
          <p:spPr>
            <a:xfrm flipV="1">
              <a:off x="7226710" y="501444"/>
              <a:ext cx="0" cy="5600455"/>
            </a:xfrm>
            <a:prstGeom prst="straightConnector1">
              <a:avLst/>
            </a:prstGeom>
            <a:ln w="7620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37A3535-8ACD-433E-74A5-8B5AFADAC46C}"/>
                </a:ext>
              </a:extLst>
            </p:cNvPr>
            <p:cNvSpPr txBox="1"/>
            <p:nvPr/>
          </p:nvSpPr>
          <p:spPr>
            <a:xfrm>
              <a:off x="7364359" y="38676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栈底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5ED13CBA-08F7-CF08-71C3-14D18A6909B0}"/>
                </a:ext>
              </a:extLst>
            </p:cNvPr>
            <p:cNvSpPr txBox="1"/>
            <p:nvPr/>
          </p:nvSpPr>
          <p:spPr>
            <a:xfrm>
              <a:off x="7364358" y="591723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栈顶</a:t>
              </a:r>
            </a:p>
          </p:txBody>
        </p:sp>
      </p:grpSp>
      <p:sp>
        <p:nvSpPr>
          <p:cNvPr id="14" name="右大括号 13">
            <a:extLst>
              <a:ext uri="{FF2B5EF4-FFF2-40B4-BE49-F238E27FC236}">
                <a16:creationId xmlns:a16="http://schemas.microsoft.com/office/drawing/2014/main" id="{EB013DB6-C290-156F-7E5B-657C9F5E9339}"/>
              </a:ext>
            </a:extLst>
          </p:cNvPr>
          <p:cNvSpPr/>
          <p:nvPr/>
        </p:nvSpPr>
        <p:spPr>
          <a:xfrm>
            <a:off x="6461758" y="501445"/>
            <a:ext cx="275299" cy="76691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05EB26F-2B7B-D5DA-353E-F508D9C1B7A6}"/>
              </a:ext>
            </a:extLst>
          </p:cNvPr>
          <p:cNvSpPr txBox="1"/>
          <p:nvPr/>
        </p:nvSpPr>
        <p:spPr>
          <a:xfrm>
            <a:off x="6737057" y="73101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更早的栈帧</a:t>
            </a:r>
          </a:p>
        </p:txBody>
      </p:sp>
      <p:sp>
        <p:nvSpPr>
          <p:cNvPr id="16" name="右大括号 15">
            <a:extLst>
              <a:ext uri="{FF2B5EF4-FFF2-40B4-BE49-F238E27FC236}">
                <a16:creationId xmlns:a16="http://schemas.microsoft.com/office/drawing/2014/main" id="{78184128-37F6-16A5-ABF7-258896DC9D51}"/>
              </a:ext>
            </a:extLst>
          </p:cNvPr>
          <p:cNvSpPr/>
          <p:nvPr/>
        </p:nvSpPr>
        <p:spPr>
          <a:xfrm>
            <a:off x="6461759" y="1347018"/>
            <a:ext cx="275296" cy="123886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D6BAF9F-C6DD-6ACE-C0C6-1EF36F5281E4}"/>
              </a:ext>
            </a:extLst>
          </p:cNvPr>
          <p:cNvSpPr txBox="1"/>
          <p:nvPr/>
        </p:nvSpPr>
        <p:spPr>
          <a:xfrm>
            <a:off x="6737055" y="1812561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调用者的形参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E74F1C2-3C15-EF1D-7887-10DE63B40F6C}"/>
              </a:ext>
            </a:extLst>
          </p:cNvPr>
          <p:cNvCxnSpPr/>
          <p:nvPr/>
        </p:nvCxnSpPr>
        <p:spPr>
          <a:xfrm flipH="1">
            <a:off x="6461759" y="2894108"/>
            <a:ext cx="3519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81532C48-2839-4053-6920-44F2FF21F66D}"/>
              </a:ext>
            </a:extLst>
          </p:cNvPr>
          <p:cNvSpPr txBox="1"/>
          <p:nvPr/>
        </p:nvSpPr>
        <p:spPr>
          <a:xfrm>
            <a:off x="6791330" y="2740219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被调用函数的下一行的地址</a:t>
            </a:r>
            <a:endParaRPr lang="en-US" altLang="zh-CN" sz="1400"/>
          </a:p>
        </p:txBody>
      </p:sp>
      <p:sp>
        <p:nvSpPr>
          <p:cNvPr id="2" name="右大括号 1">
            <a:extLst>
              <a:ext uri="{FF2B5EF4-FFF2-40B4-BE49-F238E27FC236}">
                <a16:creationId xmlns:a16="http://schemas.microsoft.com/office/drawing/2014/main" id="{F329E55C-BBDC-C04E-ADB9-4A9E6604E638}"/>
              </a:ext>
            </a:extLst>
          </p:cNvPr>
          <p:cNvSpPr/>
          <p:nvPr/>
        </p:nvSpPr>
        <p:spPr>
          <a:xfrm>
            <a:off x="6500109" y="3130083"/>
            <a:ext cx="236929" cy="201218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EFF0E32-02BD-B852-CFED-4FC45C9FC9AD}"/>
              </a:ext>
            </a:extLst>
          </p:cNvPr>
          <p:cNvSpPr txBox="1"/>
          <p:nvPr/>
        </p:nvSpPr>
        <p:spPr>
          <a:xfrm>
            <a:off x="6737055" y="3982288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被调用者的栈帧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091DE2B-142A-4EFB-A57E-8A57BF7639B2}"/>
              </a:ext>
            </a:extLst>
          </p:cNvPr>
          <p:cNvCxnSpPr/>
          <p:nvPr/>
        </p:nvCxnSpPr>
        <p:spPr>
          <a:xfrm>
            <a:off x="2782529" y="3519949"/>
            <a:ext cx="4227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425B4C38-F238-2AAE-2CF4-283C8A3EAB93}"/>
              </a:ext>
            </a:extLst>
          </p:cNvPr>
          <p:cNvSpPr txBox="1"/>
          <p:nvPr/>
        </p:nvSpPr>
        <p:spPr>
          <a:xfrm>
            <a:off x="2146061" y="331101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%ebp</a:t>
            </a:r>
            <a:endParaRPr lang="zh-CN" altLang="en-US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65577C-812A-8FF8-EC8F-386CDA66D1C8}"/>
              </a:ext>
            </a:extLst>
          </p:cNvPr>
          <p:cNvCxnSpPr/>
          <p:nvPr/>
        </p:nvCxnSpPr>
        <p:spPr>
          <a:xfrm>
            <a:off x="2782529" y="5097714"/>
            <a:ext cx="4227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400C3E94-E2B5-D16B-4FA7-4EEAFD04C13F}"/>
              </a:ext>
            </a:extLst>
          </p:cNvPr>
          <p:cNvSpPr txBox="1"/>
          <p:nvPr/>
        </p:nvSpPr>
        <p:spPr>
          <a:xfrm>
            <a:off x="2146061" y="48887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%esp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744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0A199B1-6E76-51B2-7BB8-E77AB0F227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271213"/>
              </p:ext>
            </p:extLst>
          </p:nvPr>
        </p:nvGraphicFramePr>
        <p:xfrm>
          <a:off x="3303638" y="501445"/>
          <a:ext cx="3067665" cy="5287508"/>
        </p:xfrm>
        <a:graphic>
          <a:graphicData uri="http://schemas.openxmlformats.org/drawingml/2006/table">
            <a:tbl>
              <a:tblPr/>
              <a:tblGrid>
                <a:gridCol w="3067665">
                  <a:extLst>
                    <a:ext uri="{9D8B030D-6E8A-4147-A177-3AD203B41FA5}">
                      <a16:colId xmlns:a16="http://schemas.microsoft.com/office/drawing/2014/main" val="4045695548"/>
                    </a:ext>
                  </a:extLst>
                </a:gridCol>
              </a:tblGrid>
              <a:tr h="324465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……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8934507"/>
                  </a:ext>
                </a:extLst>
              </a:tr>
              <a:tr h="8160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…</a:t>
                      </a:r>
                    </a:p>
                    <a:p>
                      <a:pPr algn="ctr"/>
                      <a:r>
                        <a:rPr lang="zh-CN" altLang="en-US" sz="1200"/>
                        <a:t>参数</a:t>
                      </a:r>
                      <a:r>
                        <a:rPr lang="en-US" altLang="zh-CN" sz="1200"/>
                        <a:t>n</a:t>
                      </a:r>
                    </a:p>
                    <a:p>
                      <a:pPr algn="ctr"/>
                      <a:r>
                        <a:rPr lang="en-US" altLang="zh-CN" sz="1200"/>
                        <a:t>…</a:t>
                      </a:r>
                    </a:p>
                    <a:p>
                      <a:pPr algn="ctr"/>
                      <a:r>
                        <a:rPr lang="zh-CN" altLang="en-US" sz="1200"/>
                        <a:t>参数</a:t>
                      </a:r>
                      <a:r>
                        <a:rPr lang="en-US" altLang="zh-CN" sz="1200"/>
                        <a:t>1</a:t>
                      </a:r>
                      <a:endParaRPr lang="zh-CN" altLang="en-US" sz="120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5629439"/>
                  </a:ext>
                </a:extLst>
              </a:tr>
              <a:tr h="39427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返回地址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9523727"/>
                  </a:ext>
                </a:extLst>
              </a:tr>
              <a:tr h="3637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%ebp</a:t>
                      </a:r>
                      <a:endParaRPr lang="zh-CN" altLang="en-US" sz="160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880224"/>
                  </a:ext>
                </a:extLst>
              </a:tr>
              <a:tr h="452284">
                <a:tc>
                  <a:txBody>
                    <a:bodyPr/>
                    <a:lstStyle/>
                    <a:p>
                      <a:pPr algn="ctr"/>
                      <a:r>
                        <a:rPr lang="en-US" altLang="zh-CN" err="1"/>
                        <a:t>buf</a:t>
                      </a:r>
                      <a:r>
                        <a:rPr lang="en-US" altLang="zh-CN"/>
                        <a:t>[519-516]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141877"/>
                  </a:ext>
                </a:extLst>
              </a:tr>
              <a:tr h="452284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…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562604"/>
                  </a:ext>
                </a:extLst>
              </a:tr>
              <a:tr h="4522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err="1"/>
                        <a:t>buf</a:t>
                      </a:r>
                      <a:r>
                        <a:rPr lang="en-US" altLang="zh-CN"/>
                        <a:t>[7-4]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4579864"/>
                  </a:ext>
                </a:extLst>
              </a:tr>
              <a:tr h="452284">
                <a:tc>
                  <a:txBody>
                    <a:bodyPr/>
                    <a:lstStyle/>
                    <a:p>
                      <a:pPr algn="ctr"/>
                      <a:r>
                        <a:rPr lang="en-US" altLang="zh-CN" err="1"/>
                        <a:t>buf</a:t>
                      </a:r>
                      <a:r>
                        <a:rPr lang="en-US" altLang="zh-CN"/>
                        <a:t>[3-0]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919153"/>
                  </a:ext>
                </a:extLst>
              </a:tr>
              <a:tr h="171081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…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528351"/>
                  </a:ext>
                </a:extLst>
              </a:tr>
              <a:tr h="344129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%</a:t>
                      </a:r>
                      <a:r>
                        <a:rPr lang="en-US" altLang="zh-CN" err="1"/>
                        <a:t>eax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4552920"/>
                  </a:ext>
                </a:extLst>
              </a:tr>
              <a:tr h="800065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8990834"/>
                  </a:ext>
                </a:extLst>
              </a:tr>
            </a:tbl>
          </a:graphicData>
        </a:graphic>
      </p:graphicFrame>
      <p:grpSp>
        <p:nvGrpSpPr>
          <p:cNvPr id="12" name="组合 11">
            <a:extLst>
              <a:ext uri="{FF2B5EF4-FFF2-40B4-BE49-F238E27FC236}">
                <a16:creationId xmlns:a16="http://schemas.microsoft.com/office/drawing/2014/main" id="{79CBAC25-68F9-98A0-BEA9-1FB6E1F956B5}"/>
              </a:ext>
            </a:extLst>
          </p:cNvPr>
          <p:cNvGrpSpPr/>
          <p:nvPr/>
        </p:nvGrpSpPr>
        <p:grpSpPr>
          <a:xfrm>
            <a:off x="781664" y="386770"/>
            <a:ext cx="993056" cy="5899796"/>
            <a:chOff x="1317525" y="386769"/>
            <a:chExt cx="993056" cy="5899796"/>
          </a:xfrm>
        </p:grpSpPr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326BD40B-94E9-FD9D-DC4E-C85FB53202CE}"/>
                </a:ext>
              </a:extLst>
            </p:cNvPr>
            <p:cNvCxnSpPr/>
            <p:nvPr/>
          </p:nvCxnSpPr>
          <p:spPr>
            <a:xfrm flipV="1">
              <a:off x="2310581" y="501444"/>
              <a:ext cx="0" cy="5600455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6E2C7CB6-8FB6-A7EA-58FD-6882D3DD03F9}"/>
                </a:ext>
              </a:extLst>
            </p:cNvPr>
            <p:cNvSpPr txBox="1"/>
            <p:nvPr/>
          </p:nvSpPr>
          <p:spPr>
            <a:xfrm>
              <a:off x="1317525" y="5917233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低地址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02E11BED-90C8-3760-D800-9BF797941448}"/>
                </a:ext>
              </a:extLst>
            </p:cNvPr>
            <p:cNvSpPr txBox="1"/>
            <p:nvPr/>
          </p:nvSpPr>
          <p:spPr>
            <a:xfrm>
              <a:off x="1317525" y="386769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高地址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B810C50-12E5-CD53-D779-BE8EC760FD0F}"/>
              </a:ext>
            </a:extLst>
          </p:cNvPr>
          <p:cNvGrpSpPr/>
          <p:nvPr/>
        </p:nvGrpSpPr>
        <p:grpSpPr>
          <a:xfrm>
            <a:off x="10944673" y="386769"/>
            <a:ext cx="783980" cy="5899797"/>
            <a:chOff x="7226710" y="386768"/>
            <a:chExt cx="783980" cy="5899797"/>
          </a:xfrm>
        </p:grpSpPr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C4EA8456-472F-8F49-BA76-47DB5D887F39}"/>
                </a:ext>
              </a:extLst>
            </p:cNvPr>
            <p:cNvCxnSpPr/>
            <p:nvPr/>
          </p:nvCxnSpPr>
          <p:spPr>
            <a:xfrm flipV="1">
              <a:off x="7226710" y="501444"/>
              <a:ext cx="0" cy="5600455"/>
            </a:xfrm>
            <a:prstGeom prst="straightConnector1">
              <a:avLst/>
            </a:prstGeom>
            <a:ln w="7620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37A3535-8ACD-433E-74A5-8B5AFADAC46C}"/>
                </a:ext>
              </a:extLst>
            </p:cNvPr>
            <p:cNvSpPr txBox="1"/>
            <p:nvPr/>
          </p:nvSpPr>
          <p:spPr>
            <a:xfrm>
              <a:off x="7364359" y="38676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栈底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5ED13CBA-08F7-CF08-71C3-14D18A6909B0}"/>
                </a:ext>
              </a:extLst>
            </p:cNvPr>
            <p:cNvSpPr txBox="1"/>
            <p:nvPr/>
          </p:nvSpPr>
          <p:spPr>
            <a:xfrm>
              <a:off x="7364358" y="591723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栈顶</a:t>
              </a:r>
            </a:p>
          </p:txBody>
        </p:sp>
      </p:grpSp>
      <p:sp>
        <p:nvSpPr>
          <p:cNvPr id="14" name="右大括号 13">
            <a:extLst>
              <a:ext uri="{FF2B5EF4-FFF2-40B4-BE49-F238E27FC236}">
                <a16:creationId xmlns:a16="http://schemas.microsoft.com/office/drawing/2014/main" id="{EB013DB6-C290-156F-7E5B-657C9F5E9339}"/>
              </a:ext>
            </a:extLst>
          </p:cNvPr>
          <p:cNvSpPr/>
          <p:nvPr/>
        </p:nvSpPr>
        <p:spPr>
          <a:xfrm>
            <a:off x="6461759" y="501445"/>
            <a:ext cx="275271" cy="33132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05EB26F-2B7B-D5DA-353E-F508D9C1B7A6}"/>
              </a:ext>
            </a:extLst>
          </p:cNvPr>
          <p:cNvSpPr txBox="1"/>
          <p:nvPr/>
        </p:nvSpPr>
        <p:spPr>
          <a:xfrm>
            <a:off x="6737057" y="524988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更早的栈帧</a:t>
            </a:r>
          </a:p>
        </p:txBody>
      </p:sp>
      <p:sp>
        <p:nvSpPr>
          <p:cNvPr id="16" name="右大括号 15">
            <a:extLst>
              <a:ext uri="{FF2B5EF4-FFF2-40B4-BE49-F238E27FC236}">
                <a16:creationId xmlns:a16="http://schemas.microsoft.com/office/drawing/2014/main" id="{78184128-37F6-16A5-ABF7-258896DC9D51}"/>
              </a:ext>
            </a:extLst>
          </p:cNvPr>
          <p:cNvSpPr/>
          <p:nvPr/>
        </p:nvSpPr>
        <p:spPr>
          <a:xfrm>
            <a:off x="6461760" y="986652"/>
            <a:ext cx="275270" cy="69831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D6BAF9F-C6DD-6ACE-C0C6-1EF36F5281E4}"/>
              </a:ext>
            </a:extLst>
          </p:cNvPr>
          <p:cNvSpPr txBox="1"/>
          <p:nvPr/>
        </p:nvSpPr>
        <p:spPr>
          <a:xfrm>
            <a:off x="6737054" y="1190717"/>
            <a:ext cx="2071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testn</a:t>
            </a:r>
            <a:r>
              <a:rPr lang="zh-CN" altLang="en-US" sz="1400"/>
              <a:t>调用</a:t>
            </a:r>
            <a:r>
              <a:rPr lang="en-US" altLang="zh-CN" sz="1400"/>
              <a:t>getbufn</a:t>
            </a:r>
            <a:r>
              <a:rPr lang="zh-CN" altLang="en-US" sz="1400"/>
              <a:t>的实参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1C58F31-24E7-B2D5-0777-BD2AA6E15B34}"/>
              </a:ext>
            </a:extLst>
          </p:cNvPr>
          <p:cNvGrpSpPr/>
          <p:nvPr/>
        </p:nvGrpSpPr>
        <p:grpSpPr>
          <a:xfrm>
            <a:off x="6469625" y="1766748"/>
            <a:ext cx="3119117" cy="307777"/>
            <a:chOff x="6461759" y="2099749"/>
            <a:chExt cx="3119117" cy="307777"/>
          </a:xfrm>
        </p:grpSpPr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4E74F1C2-3C15-EF1D-7887-10DE63B40F6C}"/>
                </a:ext>
              </a:extLst>
            </p:cNvPr>
            <p:cNvCxnSpPr/>
            <p:nvPr/>
          </p:nvCxnSpPr>
          <p:spPr>
            <a:xfrm flipH="1">
              <a:off x="6461759" y="2253638"/>
              <a:ext cx="3519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81532C48-2839-4053-6920-44F2FF21F66D}"/>
                </a:ext>
              </a:extLst>
            </p:cNvPr>
            <p:cNvSpPr txBox="1"/>
            <p:nvPr/>
          </p:nvSpPr>
          <p:spPr>
            <a:xfrm>
              <a:off x="6791330" y="2099749"/>
              <a:ext cx="27895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testn</a:t>
              </a:r>
              <a:r>
                <a:rPr lang="zh-CN" altLang="en-US" sz="1400"/>
                <a:t>调用</a:t>
              </a:r>
              <a:r>
                <a:rPr lang="en-US" altLang="zh-CN" sz="1400"/>
                <a:t>getbufn</a:t>
              </a:r>
              <a:r>
                <a:rPr lang="zh-CN" altLang="en-US" sz="1400"/>
                <a:t>后下一行的地址</a:t>
              </a:r>
              <a:endParaRPr lang="en-US" altLang="zh-CN" sz="1400"/>
            </a:p>
          </p:txBody>
        </p:sp>
      </p:grpSp>
      <p:sp>
        <p:nvSpPr>
          <p:cNvPr id="2" name="右大括号 1">
            <a:extLst>
              <a:ext uri="{FF2B5EF4-FFF2-40B4-BE49-F238E27FC236}">
                <a16:creationId xmlns:a16="http://schemas.microsoft.com/office/drawing/2014/main" id="{F329E55C-BBDC-C04E-ADB9-4A9E6604E638}"/>
              </a:ext>
            </a:extLst>
          </p:cNvPr>
          <p:cNvSpPr/>
          <p:nvPr/>
        </p:nvSpPr>
        <p:spPr>
          <a:xfrm>
            <a:off x="6461256" y="2500628"/>
            <a:ext cx="236929" cy="201218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EFF0E32-02BD-B852-CFED-4FC45C9FC9AD}"/>
              </a:ext>
            </a:extLst>
          </p:cNvPr>
          <p:cNvSpPr txBox="1"/>
          <p:nvPr/>
        </p:nvSpPr>
        <p:spPr>
          <a:xfrm>
            <a:off x="6699138" y="3352833"/>
            <a:ext cx="16898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getbufn</a:t>
            </a:r>
            <a:r>
              <a:rPr lang="zh-CN" altLang="en-US" sz="1400"/>
              <a:t>的局部变量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BBDBE1E1-9D77-0DBC-AD1F-AA09EC35F61D}"/>
              </a:ext>
            </a:extLst>
          </p:cNvPr>
          <p:cNvGrpSpPr/>
          <p:nvPr/>
        </p:nvGrpSpPr>
        <p:grpSpPr>
          <a:xfrm>
            <a:off x="2146061" y="2131296"/>
            <a:ext cx="1059255" cy="369332"/>
            <a:chOff x="2146061" y="3409336"/>
            <a:chExt cx="1059255" cy="369332"/>
          </a:xfrm>
        </p:grpSpPr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B091DE2B-142A-4EFB-A57E-8A57BF7639B2}"/>
                </a:ext>
              </a:extLst>
            </p:cNvPr>
            <p:cNvCxnSpPr/>
            <p:nvPr/>
          </p:nvCxnSpPr>
          <p:spPr>
            <a:xfrm>
              <a:off x="2782529" y="3618271"/>
              <a:ext cx="42278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425B4C38-F238-2AAE-2CF4-283C8A3EAB93}"/>
                </a:ext>
              </a:extLst>
            </p:cNvPr>
            <p:cNvSpPr txBox="1"/>
            <p:nvPr/>
          </p:nvSpPr>
          <p:spPr>
            <a:xfrm>
              <a:off x="2146061" y="3409336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%ebp</a:t>
              </a:r>
              <a:endParaRPr lang="zh-CN" altLang="en-US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B8ADA2DD-8C54-C290-B316-7E133FD966BE}"/>
              </a:ext>
            </a:extLst>
          </p:cNvPr>
          <p:cNvGrpSpPr/>
          <p:nvPr/>
        </p:nvGrpSpPr>
        <p:grpSpPr>
          <a:xfrm>
            <a:off x="2180232" y="4598935"/>
            <a:ext cx="1059255" cy="369332"/>
            <a:chOff x="2146061" y="4957605"/>
            <a:chExt cx="1059255" cy="369332"/>
          </a:xfrm>
        </p:grpSpPr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1565577C-812A-8FF8-EC8F-386CDA66D1C8}"/>
                </a:ext>
              </a:extLst>
            </p:cNvPr>
            <p:cNvCxnSpPr/>
            <p:nvPr/>
          </p:nvCxnSpPr>
          <p:spPr>
            <a:xfrm>
              <a:off x="2782529" y="5166540"/>
              <a:ext cx="42278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400C3E94-E2B5-D16B-4FA7-4EEAFD04C13F}"/>
                </a:ext>
              </a:extLst>
            </p:cNvPr>
            <p:cNvSpPr txBox="1"/>
            <p:nvPr/>
          </p:nvSpPr>
          <p:spPr>
            <a:xfrm>
              <a:off x="2146061" y="495760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%esp</a:t>
              </a:r>
              <a:endParaRPr lang="zh-CN" altLang="en-US"/>
            </a:p>
          </p:txBody>
        </p:sp>
      </p:grpSp>
      <p:sp>
        <p:nvSpPr>
          <p:cNvPr id="26" name="右大括号 25">
            <a:extLst>
              <a:ext uri="{FF2B5EF4-FFF2-40B4-BE49-F238E27FC236}">
                <a16:creationId xmlns:a16="http://schemas.microsoft.com/office/drawing/2014/main" id="{5602D19B-3F60-E6AA-E331-CF03919EFB93}"/>
              </a:ext>
            </a:extLst>
          </p:cNvPr>
          <p:cNvSpPr/>
          <p:nvPr/>
        </p:nvSpPr>
        <p:spPr>
          <a:xfrm>
            <a:off x="9462075" y="2131296"/>
            <a:ext cx="340054" cy="2762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右大括号 26">
            <a:extLst>
              <a:ext uri="{FF2B5EF4-FFF2-40B4-BE49-F238E27FC236}">
                <a16:creationId xmlns:a16="http://schemas.microsoft.com/office/drawing/2014/main" id="{991273C4-C469-A832-BF25-9A8C34B347A5}"/>
              </a:ext>
            </a:extLst>
          </p:cNvPr>
          <p:cNvSpPr/>
          <p:nvPr/>
        </p:nvSpPr>
        <p:spPr>
          <a:xfrm>
            <a:off x="9444120" y="2437176"/>
            <a:ext cx="379331" cy="222331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右大括号 27">
            <a:extLst>
              <a:ext uri="{FF2B5EF4-FFF2-40B4-BE49-F238E27FC236}">
                <a16:creationId xmlns:a16="http://schemas.microsoft.com/office/drawing/2014/main" id="{9880B048-0A46-38B4-AD54-70293721AE42}"/>
              </a:ext>
            </a:extLst>
          </p:cNvPr>
          <p:cNvSpPr/>
          <p:nvPr/>
        </p:nvSpPr>
        <p:spPr>
          <a:xfrm>
            <a:off x="9456036" y="4723315"/>
            <a:ext cx="340054" cy="2762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CFA744C-3B13-875F-29D5-0D110E4DAD64}"/>
              </a:ext>
            </a:extLst>
          </p:cNvPr>
          <p:cNvSpPr txBox="1"/>
          <p:nvPr/>
        </p:nvSpPr>
        <p:spPr>
          <a:xfrm>
            <a:off x="9823451" y="2084745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4 B</a:t>
            </a:r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BEA7666-734F-AD9F-FA1E-F8F2C57164F6}"/>
              </a:ext>
            </a:extLst>
          </p:cNvPr>
          <p:cNvSpPr txBox="1"/>
          <p:nvPr/>
        </p:nvSpPr>
        <p:spPr>
          <a:xfrm>
            <a:off x="9860241" y="4676764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4 B</a:t>
            </a:r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84D8D44-AFA7-E720-0539-E625E51867B7}"/>
              </a:ext>
            </a:extLst>
          </p:cNvPr>
          <p:cNvSpPr txBox="1"/>
          <p:nvPr/>
        </p:nvSpPr>
        <p:spPr>
          <a:xfrm>
            <a:off x="9823451" y="3372617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532 B</a:t>
            </a:r>
            <a:endParaRPr lang="zh-CN" altLang="en-US"/>
          </a:p>
        </p:txBody>
      </p:sp>
      <p:sp>
        <p:nvSpPr>
          <p:cNvPr id="32" name="右大括号 31">
            <a:extLst>
              <a:ext uri="{FF2B5EF4-FFF2-40B4-BE49-F238E27FC236}">
                <a16:creationId xmlns:a16="http://schemas.microsoft.com/office/drawing/2014/main" id="{C7ACBBDF-15BF-A1D2-2748-09F929A513ED}"/>
              </a:ext>
            </a:extLst>
          </p:cNvPr>
          <p:cNvSpPr/>
          <p:nvPr/>
        </p:nvSpPr>
        <p:spPr>
          <a:xfrm>
            <a:off x="8298426" y="2454077"/>
            <a:ext cx="283479" cy="1724633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5C94E63-1954-527B-31C8-8119F0323A89}"/>
              </a:ext>
            </a:extLst>
          </p:cNvPr>
          <p:cNvSpPr txBox="1"/>
          <p:nvPr/>
        </p:nvSpPr>
        <p:spPr>
          <a:xfrm>
            <a:off x="8681134" y="3131727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520 B</a:t>
            </a:r>
            <a:endParaRPr lang="zh-CN" altLang="en-US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24352410-9811-929F-307E-741EEE186A03}"/>
              </a:ext>
            </a:extLst>
          </p:cNvPr>
          <p:cNvCxnSpPr/>
          <p:nvPr/>
        </p:nvCxnSpPr>
        <p:spPr>
          <a:xfrm flipH="1">
            <a:off x="6461256" y="4837471"/>
            <a:ext cx="35249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1CAD084A-5F6B-161D-9F7C-02ACA6486AC3}"/>
              </a:ext>
            </a:extLst>
          </p:cNvPr>
          <p:cNvSpPr txBox="1"/>
          <p:nvPr/>
        </p:nvSpPr>
        <p:spPr>
          <a:xfrm>
            <a:off x="6778227" y="4660490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solidFill>
                  <a:srgbClr val="FF0000"/>
                </a:solidFill>
              </a:rPr>
              <a:t>传入</a:t>
            </a:r>
            <a:r>
              <a:rPr lang="en-US" altLang="zh-CN" sz="1400">
                <a:solidFill>
                  <a:srgbClr val="FF0000"/>
                </a:solidFill>
              </a:rPr>
              <a:t>Gets</a:t>
            </a:r>
            <a:r>
              <a:rPr lang="zh-CN" altLang="en-US" sz="1400">
                <a:solidFill>
                  <a:srgbClr val="FF0000"/>
                </a:solidFill>
              </a:rPr>
              <a:t>的参数</a:t>
            </a:r>
          </a:p>
        </p:txBody>
      </p:sp>
    </p:spTree>
    <p:extLst>
      <p:ext uri="{BB962C8B-B14F-4D97-AF65-F5344CB8AC3E}">
        <p14:creationId xmlns:p14="http://schemas.microsoft.com/office/powerpoint/2010/main" val="2004945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0A199B1-6E76-51B2-7BB8-E77AB0F227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209495"/>
              </p:ext>
            </p:extLst>
          </p:nvPr>
        </p:nvGraphicFramePr>
        <p:xfrm>
          <a:off x="3243475" y="287525"/>
          <a:ext cx="2672538" cy="6083778"/>
        </p:xfrm>
        <a:graphic>
          <a:graphicData uri="http://schemas.openxmlformats.org/drawingml/2006/table">
            <a:tbl>
              <a:tblPr/>
              <a:tblGrid>
                <a:gridCol w="2672538">
                  <a:extLst>
                    <a:ext uri="{9D8B030D-6E8A-4147-A177-3AD203B41FA5}">
                      <a16:colId xmlns:a16="http://schemas.microsoft.com/office/drawing/2014/main" val="4045695548"/>
                    </a:ext>
                  </a:extLst>
                </a:gridCol>
              </a:tblGrid>
              <a:tr h="324465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……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826160"/>
                  </a:ext>
                </a:extLst>
              </a:tr>
              <a:tr h="3244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…</a:t>
                      </a:r>
                    </a:p>
                    <a:p>
                      <a:pPr algn="ctr"/>
                      <a:r>
                        <a:rPr lang="zh-CN" altLang="en-US" sz="1200"/>
                        <a:t>参数</a:t>
                      </a:r>
                      <a:r>
                        <a:rPr lang="en-US" altLang="zh-CN" sz="1200"/>
                        <a:t>1</a:t>
                      </a:r>
                      <a:endParaRPr lang="zh-CN" altLang="en-US" sz="120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9682993"/>
                  </a:ext>
                </a:extLst>
              </a:tr>
              <a:tr h="32446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返回地址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1066715"/>
                  </a:ext>
                </a:extLst>
              </a:tr>
              <a:tr h="3244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(launch</a:t>
                      </a:r>
                      <a:r>
                        <a:rPr lang="zh-CN" altLang="en-US" sz="1600"/>
                        <a:t>中的</a:t>
                      </a:r>
                      <a:r>
                        <a:rPr lang="en-US" altLang="zh-CN" sz="1600"/>
                        <a:t>) %ebp</a:t>
                      </a:r>
                      <a:endParaRPr lang="zh-CN" altLang="en-US" sz="160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1298643"/>
                  </a:ext>
                </a:extLst>
              </a:tr>
              <a:tr h="3244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(launch</a:t>
                      </a:r>
                      <a:r>
                        <a:rPr lang="zh-CN" altLang="en-US" sz="1600"/>
                        <a:t>中的</a:t>
                      </a:r>
                      <a:r>
                        <a:rPr lang="en-US" altLang="zh-CN" sz="1600"/>
                        <a:t>) %ebx</a:t>
                      </a:r>
                      <a:endParaRPr lang="zh-CN" altLang="en-US" sz="160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8934507"/>
                  </a:ext>
                </a:extLst>
              </a:tr>
              <a:tr h="4994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…</a:t>
                      </a:r>
                      <a:endParaRPr lang="zh-CN" altLang="en-US" sz="180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5629439"/>
                  </a:ext>
                </a:extLst>
              </a:tr>
              <a:tr h="39427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返回地址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9523727"/>
                  </a:ext>
                </a:extLst>
              </a:tr>
              <a:tr h="3637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(testn</a:t>
                      </a:r>
                      <a:r>
                        <a:rPr lang="zh-CN" altLang="en-US" sz="1600"/>
                        <a:t>中的</a:t>
                      </a:r>
                      <a:r>
                        <a:rPr lang="en-US" altLang="zh-CN" sz="1600"/>
                        <a:t>) %ebp</a:t>
                      </a:r>
                      <a:endParaRPr lang="zh-CN" altLang="en-US" sz="160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880224"/>
                  </a:ext>
                </a:extLst>
              </a:tr>
              <a:tr h="452284">
                <a:tc>
                  <a:txBody>
                    <a:bodyPr/>
                    <a:lstStyle/>
                    <a:p>
                      <a:pPr algn="ctr"/>
                      <a:r>
                        <a:rPr lang="en-US" altLang="zh-CN" err="1"/>
                        <a:t>buf</a:t>
                      </a:r>
                      <a:r>
                        <a:rPr lang="en-US" altLang="zh-CN"/>
                        <a:t>[519-516]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141877"/>
                  </a:ext>
                </a:extLst>
              </a:tr>
              <a:tr h="452284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…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562604"/>
                  </a:ext>
                </a:extLst>
              </a:tr>
              <a:tr h="4522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err="1"/>
                        <a:t>buf</a:t>
                      </a:r>
                      <a:r>
                        <a:rPr lang="en-US" altLang="zh-CN"/>
                        <a:t>[7-4]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4579864"/>
                  </a:ext>
                </a:extLst>
              </a:tr>
              <a:tr h="452284">
                <a:tc>
                  <a:txBody>
                    <a:bodyPr/>
                    <a:lstStyle/>
                    <a:p>
                      <a:pPr algn="ctr"/>
                      <a:r>
                        <a:rPr lang="en-US" altLang="zh-CN" err="1"/>
                        <a:t>buf</a:t>
                      </a:r>
                      <a:r>
                        <a:rPr lang="en-US" altLang="zh-CN"/>
                        <a:t>[3-0]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919153"/>
                  </a:ext>
                </a:extLst>
              </a:tr>
              <a:tr h="171081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…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528351"/>
                  </a:ext>
                </a:extLst>
              </a:tr>
              <a:tr h="344129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%</a:t>
                      </a:r>
                      <a:r>
                        <a:rPr lang="en-US" altLang="zh-CN" err="1"/>
                        <a:t>eax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4552920"/>
                  </a:ext>
                </a:extLst>
              </a:tr>
              <a:tr h="456776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8990834"/>
                  </a:ext>
                </a:extLst>
              </a:tr>
            </a:tbl>
          </a:graphicData>
        </a:graphic>
      </p:graphicFrame>
      <p:grpSp>
        <p:nvGrpSpPr>
          <p:cNvPr id="12" name="组合 11">
            <a:extLst>
              <a:ext uri="{FF2B5EF4-FFF2-40B4-BE49-F238E27FC236}">
                <a16:creationId xmlns:a16="http://schemas.microsoft.com/office/drawing/2014/main" id="{79CBAC25-68F9-98A0-BEA9-1FB6E1F956B5}"/>
              </a:ext>
            </a:extLst>
          </p:cNvPr>
          <p:cNvGrpSpPr/>
          <p:nvPr/>
        </p:nvGrpSpPr>
        <p:grpSpPr>
          <a:xfrm>
            <a:off x="469598" y="386770"/>
            <a:ext cx="993056" cy="5899796"/>
            <a:chOff x="1317525" y="386769"/>
            <a:chExt cx="993056" cy="5899796"/>
          </a:xfrm>
        </p:grpSpPr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326BD40B-94E9-FD9D-DC4E-C85FB53202CE}"/>
                </a:ext>
              </a:extLst>
            </p:cNvPr>
            <p:cNvCxnSpPr/>
            <p:nvPr/>
          </p:nvCxnSpPr>
          <p:spPr>
            <a:xfrm flipV="1">
              <a:off x="2310581" y="501444"/>
              <a:ext cx="0" cy="5600455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6E2C7CB6-8FB6-A7EA-58FD-6882D3DD03F9}"/>
                </a:ext>
              </a:extLst>
            </p:cNvPr>
            <p:cNvSpPr txBox="1"/>
            <p:nvPr/>
          </p:nvSpPr>
          <p:spPr>
            <a:xfrm>
              <a:off x="1317525" y="5917233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低地址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02E11BED-90C8-3760-D800-9BF797941448}"/>
                </a:ext>
              </a:extLst>
            </p:cNvPr>
            <p:cNvSpPr txBox="1"/>
            <p:nvPr/>
          </p:nvSpPr>
          <p:spPr>
            <a:xfrm>
              <a:off x="1317525" y="386769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高地址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B810C50-12E5-CD53-D779-BE8EC760FD0F}"/>
              </a:ext>
            </a:extLst>
          </p:cNvPr>
          <p:cNvGrpSpPr/>
          <p:nvPr/>
        </p:nvGrpSpPr>
        <p:grpSpPr>
          <a:xfrm>
            <a:off x="10944673" y="386769"/>
            <a:ext cx="783980" cy="5899797"/>
            <a:chOff x="7226710" y="386768"/>
            <a:chExt cx="783980" cy="5899797"/>
          </a:xfrm>
        </p:grpSpPr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C4EA8456-472F-8F49-BA76-47DB5D887F39}"/>
                </a:ext>
              </a:extLst>
            </p:cNvPr>
            <p:cNvCxnSpPr/>
            <p:nvPr/>
          </p:nvCxnSpPr>
          <p:spPr>
            <a:xfrm flipV="1">
              <a:off x="7226710" y="501444"/>
              <a:ext cx="0" cy="5600455"/>
            </a:xfrm>
            <a:prstGeom prst="straightConnector1">
              <a:avLst/>
            </a:prstGeom>
            <a:ln w="7620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37A3535-8ACD-433E-74A5-8B5AFADAC46C}"/>
                </a:ext>
              </a:extLst>
            </p:cNvPr>
            <p:cNvSpPr txBox="1"/>
            <p:nvPr/>
          </p:nvSpPr>
          <p:spPr>
            <a:xfrm>
              <a:off x="7364359" y="38676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栈底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5ED13CBA-08F7-CF08-71C3-14D18A6909B0}"/>
                </a:ext>
              </a:extLst>
            </p:cNvPr>
            <p:cNvSpPr txBox="1"/>
            <p:nvPr/>
          </p:nvSpPr>
          <p:spPr>
            <a:xfrm>
              <a:off x="7364358" y="591723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栈顶</a:t>
              </a:r>
            </a:p>
          </p:txBody>
        </p:sp>
      </p:grpSp>
      <p:sp>
        <p:nvSpPr>
          <p:cNvPr id="14" name="右大括号 13">
            <a:extLst>
              <a:ext uri="{FF2B5EF4-FFF2-40B4-BE49-F238E27FC236}">
                <a16:creationId xmlns:a16="http://schemas.microsoft.com/office/drawing/2014/main" id="{EB013DB6-C290-156F-7E5B-657C9F5E9339}"/>
              </a:ext>
            </a:extLst>
          </p:cNvPr>
          <p:cNvSpPr/>
          <p:nvPr/>
        </p:nvSpPr>
        <p:spPr>
          <a:xfrm>
            <a:off x="6088881" y="287525"/>
            <a:ext cx="275271" cy="33132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05EB26F-2B7B-D5DA-353E-F508D9C1B7A6}"/>
              </a:ext>
            </a:extLst>
          </p:cNvPr>
          <p:cNvSpPr txBox="1"/>
          <p:nvPr/>
        </p:nvSpPr>
        <p:spPr>
          <a:xfrm>
            <a:off x="6344478" y="30294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更早的栈帧</a:t>
            </a:r>
          </a:p>
        </p:txBody>
      </p:sp>
      <p:sp>
        <p:nvSpPr>
          <p:cNvPr id="16" name="右大括号 15">
            <a:extLst>
              <a:ext uri="{FF2B5EF4-FFF2-40B4-BE49-F238E27FC236}">
                <a16:creationId xmlns:a16="http://schemas.microsoft.com/office/drawing/2014/main" id="{78184128-37F6-16A5-ABF7-258896DC9D51}"/>
              </a:ext>
            </a:extLst>
          </p:cNvPr>
          <p:cNvSpPr/>
          <p:nvPr/>
        </p:nvSpPr>
        <p:spPr>
          <a:xfrm>
            <a:off x="6095999" y="658885"/>
            <a:ext cx="292801" cy="45856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D6BAF9F-C6DD-6ACE-C0C6-1EF36F5281E4}"/>
              </a:ext>
            </a:extLst>
          </p:cNvPr>
          <p:cNvSpPr txBox="1"/>
          <p:nvPr/>
        </p:nvSpPr>
        <p:spPr>
          <a:xfrm>
            <a:off x="6411397" y="739193"/>
            <a:ext cx="1973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launch</a:t>
            </a:r>
            <a:r>
              <a:rPr lang="zh-CN" altLang="en-US" sz="1400"/>
              <a:t>调用</a:t>
            </a:r>
            <a:r>
              <a:rPr lang="en-US" altLang="zh-CN" sz="1400"/>
              <a:t>testn</a:t>
            </a:r>
            <a:r>
              <a:rPr lang="zh-CN" altLang="en-US" sz="1400"/>
              <a:t>的实参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1C58F31-24E7-B2D5-0777-BD2AA6E15B34}"/>
              </a:ext>
            </a:extLst>
          </p:cNvPr>
          <p:cNvGrpSpPr/>
          <p:nvPr/>
        </p:nvGrpSpPr>
        <p:grpSpPr>
          <a:xfrm>
            <a:off x="6087024" y="2707572"/>
            <a:ext cx="3119117" cy="307777"/>
            <a:chOff x="6461759" y="2099749"/>
            <a:chExt cx="3119117" cy="307777"/>
          </a:xfrm>
        </p:grpSpPr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4E74F1C2-3C15-EF1D-7887-10DE63B40F6C}"/>
                </a:ext>
              </a:extLst>
            </p:cNvPr>
            <p:cNvCxnSpPr/>
            <p:nvPr/>
          </p:nvCxnSpPr>
          <p:spPr>
            <a:xfrm flipH="1">
              <a:off x="6461759" y="2253638"/>
              <a:ext cx="3519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81532C48-2839-4053-6920-44F2FF21F66D}"/>
                </a:ext>
              </a:extLst>
            </p:cNvPr>
            <p:cNvSpPr txBox="1"/>
            <p:nvPr/>
          </p:nvSpPr>
          <p:spPr>
            <a:xfrm>
              <a:off x="6791330" y="2099749"/>
              <a:ext cx="27895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testn</a:t>
              </a:r>
              <a:r>
                <a:rPr lang="zh-CN" altLang="en-US" sz="1400"/>
                <a:t>调用</a:t>
              </a:r>
              <a:r>
                <a:rPr lang="en-US" altLang="zh-CN" sz="1400"/>
                <a:t>getbufn</a:t>
              </a:r>
              <a:r>
                <a:rPr lang="zh-CN" altLang="en-US" sz="1400"/>
                <a:t>后下一行的地址</a:t>
              </a:r>
              <a:endParaRPr lang="en-US" altLang="zh-CN" sz="1400"/>
            </a:p>
          </p:txBody>
        </p:sp>
      </p:grpSp>
      <p:sp>
        <p:nvSpPr>
          <p:cNvPr id="2" name="右大括号 1">
            <a:extLst>
              <a:ext uri="{FF2B5EF4-FFF2-40B4-BE49-F238E27FC236}">
                <a16:creationId xmlns:a16="http://schemas.microsoft.com/office/drawing/2014/main" id="{F329E55C-BBDC-C04E-ADB9-4A9E6604E638}"/>
              </a:ext>
            </a:extLst>
          </p:cNvPr>
          <p:cNvSpPr/>
          <p:nvPr/>
        </p:nvSpPr>
        <p:spPr>
          <a:xfrm>
            <a:off x="6091695" y="3462893"/>
            <a:ext cx="236929" cy="201218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EFF0E32-02BD-B852-CFED-4FC45C9FC9AD}"/>
              </a:ext>
            </a:extLst>
          </p:cNvPr>
          <p:cNvSpPr txBox="1"/>
          <p:nvPr/>
        </p:nvSpPr>
        <p:spPr>
          <a:xfrm>
            <a:off x="6329577" y="4315098"/>
            <a:ext cx="16898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getbufn</a:t>
            </a:r>
            <a:r>
              <a:rPr lang="zh-CN" altLang="en-US" sz="1400"/>
              <a:t>的局部变量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BBDBE1E1-9D77-0DBC-AD1F-AA09EC35F61D}"/>
              </a:ext>
            </a:extLst>
          </p:cNvPr>
          <p:cNvGrpSpPr/>
          <p:nvPr/>
        </p:nvGrpSpPr>
        <p:grpSpPr>
          <a:xfrm>
            <a:off x="1689483" y="2976656"/>
            <a:ext cx="1433459" cy="369332"/>
            <a:chOff x="1771857" y="3391310"/>
            <a:chExt cx="1433459" cy="369332"/>
          </a:xfrm>
        </p:grpSpPr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B091DE2B-142A-4EFB-A57E-8A57BF7639B2}"/>
                </a:ext>
              </a:extLst>
            </p:cNvPr>
            <p:cNvCxnSpPr/>
            <p:nvPr/>
          </p:nvCxnSpPr>
          <p:spPr>
            <a:xfrm>
              <a:off x="2782529" y="3618271"/>
              <a:ext cx="42278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425B4C38-F238-2AAE-2CF4-283C8A3EAB93}"/>
                </a:ext>
              </a:extLst>
            </p:cNvPr>
            <p:cNvSpPr txBox="1"/>
            <p:nvPr/>
          </p:nvSpPr>
          <p:spPr>
            <a:xfrm>
              <a:off x="1771857" y="3391310"/>
              <a:ext cx="1050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solidFill>
                    <a:srgbClr val="00B0F0"/>
                  </a:solidFill>
                </a:rPr>
                <a:t>(</a:t>
              </a:r>
              <a:r>
                <a:rPr lang="zh-CN" altLang="en-US">
                  <a:solidFill>
                    <a:srgbClr val="00B0F0"/>
                  </a:solidFill>
                </a:rPr>
                <a:t>新</a:t>
              </a:r>
              <a:r>
                <a:rPr lang="en-US" altLang="zh-CN">
                  <a:solidFill>
                    <a:srgbClr val="00B0F0"/>
                  </a:solidFill>
                </a:rPr>
                <a:t>)%ebp</a:t>
              </a:r>
              <a:endParaRPr lang="zh-CN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B8ADA2DD-8C54-C290-B316-7E133FD966BE}"/>
              </a:ext>
            </a:extLst>
          </p:cNvPr>
          <p:cNvGrpSpPr/>
          <p:nvPr/>
        </p:nvGrpSpPr>
        <p:grpSpPr>
          <a:xfrm>
            <a:off x="2098964" y="5554154"/>
            <a:ext cx="1059255" cy="369332"/>
            <a:chOff x="2146061" y="4957605"/>
            <a:chExt cx="1059255" cy="369332"/>
          </a:xfrm>
        </p:grpSpPr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1565577C-812A-8FF8-EC8F-386CDA66D1C8}"/>
                </a:ext>
              </a:extLst>
            </p:cNvPr>
            <p:cNvCxnSpPr/>
            <p:nvPr/>
          </p:nvCxnSpPr>
          <p:spPr>
            <a:xfrm>
              <a:off x="2782529" y="5166540"/>
              <a:ext cx="42278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400C3E94-E2B5-D16B-4FA7-4EEAFD04C13F}"/>
                </a:ext>
              </a:extLst>
            </p:cNvPr>
            <p:cNvSpPr txBox="1"/>
            <p:nvPr/>
          </p:nvSpPr>
          <p:spPr>
            <a:xfrm>
              <a:off x="2146061" y="495760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%esp</a:t>
              </a:r>
              <a:endParaRPr lang="zh-CN" altLang="en-US"/>
            </a:p>
          </p:txBody>
        </p:sp>
      </p:grpSp>
      <p:sp>
        <p:nvSpPr>
          <p:cNvPr id="26" name="右大括号 25">
            <a:extLst>
              <a:ext uri="{FF2B5EF4-FFF2-40B4-BE49-F238E27FC236}">
                <a16:creationId xmlns:a16="http://schemas.microsoft.com/office/drawing/2014/main" id="{5602D19B-3F60-E6AA-E331-CF03919EFB93}"/>
              </a:ext>
            </a:extLst>
          </p:cNvPr>
          <p:cNvSpPr/>
          <p:nvPr/>
        </p:nvSpPr>
        <p:spPr>
          <a:xfrm>
            <a:off x="9107196" y="3061899"/>
            <a:ext cx="361376" cy="23489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右大括号 26">
            <a:extLst>
              <a:ext uri="{FF2B5EF4-FFF2-40B4-BE49-F238E27FC236}">
                <a16:creationId xmlns:a16="http://schemas.microsoft.com/office/drawing/2014/main" id="{991273C4-C469-A832-BF25-9A8C34B347A5}"/>
              </a:ext>
            </a:extLst>
          </p:cNvPr>
          <p:cNvSpPr/>
          <p:nvPr/>
        </p:nvSpPr>
        <p:spPr>
          <a:xfrm>
            <a:off x="9113172" y="3389900"/>
            <a:ext cx="334075" cy="208518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右大括号 27">
            <a:extLst>
              <a:ext uri="{FF2B5EF4-FFF2-40B4-BE49-F238E27FC236}">
                <a16:creationId xmlns:a16="http://schemas.microsoft.com/office/drawing/2014/main" id="{9880B048-0A46-38B4-AD54-70293721AE42}"/>
              </a:ext>
            </a:extLst>
          </p:cNvPr>
          <p:cNvSpPr/>
          <p:nvPr/>
        </p:nvSpPr>
        <p:spPr>
          <a:xfrm>
            <a:off x="9137602" y="5600705"/>
            <a:ext cx="340054" cy="2762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CFA744C-3B13-875F-29D5-0D110E4DAD64}"/>
              </a:ext>
            </a:extLst>
          </p:cNvPr>
          <p:cNvSpPr txBox="1"/>
          <p:nvPr/>
        </p:nvSpPr>
        <p:spPr>
          <a:xfrm>
            <a:off x="9470527" y="3005580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4 B</a:t>
            </a:r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BEA7666-734F-AD9F-FA1E-F8F2C57164F6}"/>
              </a:ext>
            </a:extLst>
          </p:cNvPr>
          <p:cNvSpPr txBox="1"/>
          <p:nvPr/>
        </p:nvSpPr>
        <p:spPr>
          <a:xfrm>
            <a:off x="9477656" y="5554154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4 B</a:t>
            </a:r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84D8D44-AFA7-E720-0539-E625E51867B7}"/>
              </a:ext>
            </a:extLst>
          </p:cNvPr>
          <p:cNvSpPr txBox="1"/>
          <p:nvPr/>
        </p:nvSpPr>
        <p:spPr>
          <a:xfrm>
            <a:off x="9492502" y="4266281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532 B</a:t>
            </a:r>
            <a:endParaRPr lang="zh-CN" altLang="en-US"/>
          </a:p>
        </p:txBody>
      </p:sp>
      <p:sp>
        <p:nvSpPr>
          <p:cNvPr id="32" name="右大括号 31">
            <a:extLst>
              <a:ext uri="{FF2B5EF4-FFF2-40B4-BE49-F238E27FC236}">
                <a16:creationId xmlns:a16="http://schemas.microsoft.com/office/drawing/2014/main" id="{C7ACBBDF-15BF-A1D2-2748-09F929A513ED}"/>
              </a:ext>
            </a:extLst>
          </p:cNvPr>
          <p:cNvSpPr/>
          <p:nvPr/>
        </p:nvSpPr>
        <p:spPr>
          <a:xfrm>
            <a:off x="8082298" y="3429000"/>
            <a:ext cx="283479" cy="1724633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5C94E63-1954-527B-31C8-8119F0323A89}"/>
              </a:ext>
            </a:extLst>
          </p:cNvPr>
          <p:cNvSpPr txBox="1"/>
          <p:nvPr/>
        </p:nvSpPr>
        <p:spPr>
          <a:xfrm>
            <a:off x="8356898" y="4099654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520 B</a:t>
            </a:r>
            <a:endParaRPr lang="zh-CN" altLang="en-US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24352410-9811-929F-307E-741EEE186A03}"/>
              </a:ext>
            </a:extLst>
          </p:cNvPr>
          <p:cNvCxnSpPr/>
          <p:nvPr/>
        </p:nvCxnSpPr>
        <p:spPr>
          <a:xfrm flipH="1">
            <a:off x="6011653" y="5740552"/>
            <a:ext cx="35249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1CAD084A-5F6B-161D-9F7C-02ACA6486AC3}"/>
              </a:ext>
            </a:extLst>
          </p:cNvPr>
          <p:cNvSpPr txBox="1"/>
          <p:nvPr/>
        </p:nvSpPr>
        <p:spPr>
          <a:xfrm>
            <a:off x="6328624" y="5563571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solidFill>
                  <a:srgbClr val="FF0000"/>
                </a:solidFill>
              </a:rPr>
              <a:t>传入</a:t>
            </a:r>
            <a:r>
              <a:rPr lang="en-US" altLang="zh-CN" sz="1400">
                <a:solidFill>
                  <a:srgbClr val="FF0000"/>
                </a:solidFill>
              </a:rPr>
              <a:t>Gets</a:t>
            </a:r>
            <a:r>
              <a:rPr lang="zh-CN" altLang="en-US" sz="1400">
                <a:solidFill>
                  <a:srgbClr val="FF0000"/>
                </a:solidFill>
              </a:rPr>
              <a:t>的参数</a:t>
            </a:r>
          </a:p>
        </p:txBody>
      </p:sp>
      <p:sp>
        <p:nvSpPr>
          <p:cNvPr id="34" name="右大括号 33">
            <a:extLst>
              <a:ext uri="{FF2B5EF4-FFF2-40B4-BE49-F238E27FC236}">
                <a16:creationId xmlns:a16="http://schemas.microsoft.com/office/drawing/2014/main" id="{9CC56359-BCD9-C29A-657A-0EED980FA6EA}"/>
              </a:ext>
            </a:extLst>
          </p:cNvPr>
          <p:cNvSpPr/>
          <p:nvPr/>
        </p:nvSpPr>
        <p:spPr>
          <a:xfrm>
            <a:off x="6087024" y="2127466"/>
            <a:ext cx="243560" cy="48322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6923C2C-D9FF-1DDD-406E-6D7873456BB1}"/>
              </a:ext>
            </a:extLst>
          </p:cNvPr>
          <p:cNvSpPr txBox="1"/>
          <p:nvPr/>
        </p:nvSpPr>
        <p:spPr>
          <a:xfrm>
            <a:off x="6305926" y="2223609"/>
            <a:ext cx="1737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testn</a:t>
            </a:r>
            <a:r>
              <a:rPr lang="zh-CN" altLang="en-US" sz="1400"/>
              <a:t>的局部变量</a:t>
            </a:r>
          </a:p>
        </p:txBody>
      </p:sp>
      <p:sp>
        <p:nvSpPr>
          <p:cNvPr id="38" name="右大括号 37">
            <a:extLst>
              <a:ext uri="{FF2B5EF4-FFF2-40B4-BE49-F238E27FC236}">
                <a16:creationId xmlns:a16="http://schemas.microsoft.com/office/drawing/2014/main" id="{894DFABF-F55F-2CFC-DCCB-81CEF27DD7FC}"/>
              </a:ext>
            </a:extLst>
          </p:cNvPr>
          <p:cNvSpPr/>
          <p:nvPr/>
        </p:nvSpPr>
        <p:spPr>
          <a:xfrm>
            <a:off x="8073420" y="2127467"/>
            <a:ext cx="283478" cy="517818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98CBD0E-2FA6-B3A0-A0CF-31EB34E70846}"/>
              </a:ext>
            </a:extLst>
          </p:cNvPr>
          <p:cNvSpPr txBox="1"/>
          <p:nvPr/>
        </p:nvSpPr>
        <p:spPr>
          <a:xfrm>
            <a:off x="8346284" y="2192831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20 B</a:t>
            </a:r>
            <a:endParaRPr lang="zh-CN" altLang="en-US"/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CD0C7051-0E0C-5FB3-EE32-942BC556CCED}"/>
              </a:ext>
            </a:extLst>
          </p:cNvPr>
          <p:cNvGrpSpPr/>
          <p:nvPr/>
        </p:nvGrpSpPr>
        <p:grpSpPr>
          <a:xfrm>
            <a:off x="6087024" y="1182811"/>
            <a:ext cx="3021334" cy="307777"/>
            <a:chOff x="6461759" y="2099749"/>
            <a:chExt cx="3021334" cy="307777"/>
          </a:xfrm>
        </p:grpSpPr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00170794-E888-6747-D72B-7DBE19C19930}"/>
                </a:ext>
              </a:extLst>
            </p:cNvPr>
            <p:cNvCxnSpPr/>
            <p:nvPr/>
          </p:nvCxnSpPr>
          <p:spPr>
            <a:xfrm flipH="1">
              <a:off x="6461759" y="2253638"/>
              <a:ext cx="3519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60ED2C66-3E93-CFF8-2404-5195F4AEA001}"/>
                </a:ext>
              </a:extLst>
            </p:cNvPr>
            <p:cNvSpPr txBox="1"/>
            <p:nvPr/>
          </p:nvSpPr>
          <p:spPr>
            <a:xfrm>
              <a:off x="6791330" y="2099749"/>
              <a:ext cx="26917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launch</a:t>
              </a:r>
              <a:r>
                <a:rPr lang="zh-CN" altLang="en-US" sz="1400"/>
                <a:t>调用</a:t>
              </a:r>
              <a:r>
                <a:rPr lang="en-US" altLang="zh-CN" sz="1400"/>
                <a:t>testn</a:t>
              </a:r>
              <a:r>
                <a:rPr lang="zh-CN" altLang="en-US" sz="1400"/>
                <a:t>后下一行的地址</a:t>
              </a:r>
              <a:endParaRPr lang="en-US" altLang="zh-CN" sz="1400"/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BDE152D2-E10A-1429-3438-3D46C9AD86DB}"/>
              </a:ext>
            </a:extLst>
          </p:cNvPr>
          <p:cNvGrpSpPr/>
          <p:nvPr/>
        </p:nvGrpSpPr>
        <p:grpSpPr>
          <a:xfrm>
            <a:off x="1658827" y="1400692"/>
            <a:ext cx="1443184" cy="369332"/>
            <a:chOff x="1762132" y="3384215"/>
            <a:chExt cx="1443184" cy="369332"/>
          </a:xfrm>
        </p:grpSpPr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EB256991-D4E8-6D72-1670-C1FF17F98C8F}"/>
                </a:ext>
              </a:extLst>
            </p:cNvPr>
            <p:cNvCxnSpPr/>
            <p:nvPr/>
          </p:nvCxnSpPr>
          <p:spPr>
            <a:xfrm>
              <a:off x="2782529" y="3618271"/>
              <a:ext cx="42278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A53F498D-C8EE-957E-7B35-F47DF499E97A}"/>
                </a:ext>
              </a:extLst>
            </p:cNvPr>
            <p:cNvSpPr txBox="1"/>
            <p:nvPr/>
          </p:nvSpPr>
          <p:spPr>
            <a:xfrm>
              <a:off x="1762132" y="3384215"/>
              <a:ext cx="1050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(</a:t>
              </a:r>
              <a:r>
                <a:rPr lang="zh-CN" altLang="en-US">
                  <a:solidFill>
                    <a:srgbClr val="FF0000"/>
                  </a:solidFill>
                </a:rPr>
                <a:t>旧</a:t>
              </a:r>
              <a:r>
                <a:rPr lang="en-US" altLang="zh-CN">
                  <a:solidFill>
                    <a:srgbClr val="FF0000"/>
                  </a:solidFill>
                </a:rPr>
                <a:t>)%ebp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1795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0A199B1-6E76-51B2-7BB8-E77AB0F227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380916"/>
              </p:ext>
            </p:extLst>
          </p:nvPr>
        </p:nvGraphicFramePr>
        <p:xfrm>
          <a:off x="2160356" y="405124"/>
          <a:ext cx="1498844" cy="5881727"/>
        </p:xfrm>
        <a:graphic>
          <a:graphicData uri="http://schemas.openxmlformats.org/drawingml/2006/table">
            <a:tbl>
              <a:tblPr/>
              <a:tblGrid>
                <a:gridCol w="1498844">
                  <a:extLst>
                    <a:ext uri="{9D8B030D-6E8A-4147-A177-3AD203B41FA5}">
                      <a16:colId xmlns:a16="http://schemas.microsoft.com/office/drawing/2014/main" val="4045695548"/>
                    </a:ext>
                  </a:extLst>
                </a:gridCol>
              </a:tblGrid>
              <a:tr h="3244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……</a:t>
                      </a:r>
                      <a:endParaRPr lang="zh-CN" altLang="en-US" sz="140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826160"/>
                  </a:ext>
                </a:extLst>
              </a:tr>
              <a:tr h="3244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/>
                        <a:t>…</a:t>
                      </a:r>
                    </a:p>
                    <a:p>
                      <a:pPr algn="ctr"/>
                      <a:r>
                        <a:rPr lang="zh-CN" altLang="en-US" sz="1050"/>
                        <a:t>参数</a:t>
                      </a:r>
                      <a:r>
                        <a:rPr lang="en-US" altLang="zh-CN" sz="1050"/>
                        <a:t>1</a:t>
                      </a:r>
                      <a:endParaRPr lang="zh-CN" altLang="en-US" sz="105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9682993"/>
                  </a:ext>
                </a:extLst>
              </a:tr>
              <a:tr h="32446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返回地址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1066715"/>
                  </a:ext>
                </a:extLst>
              </a:tr>
              <a:tr h="3244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(launch</a:t>
                      </a:r>
                      <a:r>
                        <a:rPr lang="zh-CN" altLang="en-US" sz="1200"/>
                        <a:t>中的</a:t>
                      </a:r>
                      <a:r>
                        <a:rPr lang="en-US" altLang="zh-CN" sz="1200"/>
                        <a:t>) %ebp</a:t>
                      </a:r>
                      <a:endParaRPr lang="zh-CN" altLang="en-US" sz="120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1298643"/>
                  </a:ext>
                </a:extLst>
              </a:tr>
              <a:tr h="3244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(launch</a:t>
                      </a:r>
                      <a:r>
                        <a:rPr lang="zh-CN" altLang="en-US" sz="1200"/>
                        <a:t>中的</a:t>
                      </a:r>
                      <a:r>
                        <a:rPr lang="en-US" altLang="zh-CN" sz="1200"/>
                        <a:t>) %ebx</a:t>
                      </a:r>
                      <a:endParaRPr lang="zh-CN" altLang="en-US" sz="120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8934507"/>
                  </a:ext>
                </a:extLst>
              </a:tr>
              <a:tr h="4994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…</a:t>
                      </a:r>
                      <a:endParaRPr lang="zh-CN" altLang="en-US" sz="140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5629439"/>
                  </a:ext>
                </a:extLst>
              </a:tr>
              <a:tr h="3942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Bad code</a:t>
                      </a:r>
                      <a:r>
                        <a:rPr lang="zh-CN" altLang="en-US" sz="1200"/>
                        <a:t>地址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9523727"/>
                  </a:ext>
                </a:extLst>
              </a:tr>
              <a:tr h="3637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(</a:t>
                      </a:r>
                      <a:r>
                        <a:rPr lang="zh-CN" altLang="en-US" sz="1200"/>
                        <a:t>被覆盖的</a:t>
                      </a:r>
                      <a:r>
                        <a:rPr lang="en-US" altLang="zh-CN" sz="1200"/>
                        <a:t>) %ebp</a:t>
                      </a:r>
                      <a:endParaRPr lang="zh-CN" altLang="en-US" sz="120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880224"/>
                  </a:ext>
                </a:extLst>
              </a:tr>
              <a:tr h="4522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Bad code</a:t>
                      </a:r>
                      <a:endParaRPr lang="zh-CN" altLang="en-US" sz="140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141877"/>
                  </a:ext>
                </a:extLst>
              </a:tr>
              <a:tr h="4522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…</a:t>
                      </a:r>
                      <a:endParaRPr lang="zh-CN" altLang="en-US" sz="140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562604"/>
                  </a:ext>
                </a:extLst>
              </a:tr>
              <a:tr h="4522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Bad code</a:t>
                      </a:r>
                      <a:endParaRPr lang="zh-CN" altLang="en-US" sz="140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4579864"/>
                  </a:ext>
                </a:extLst>
              </a:tr>
              <a:tr h="4522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Bad code</a:t>
                      </a:r>
                      <a:endParaRPr lang="zh-CN" altLang="en-US" sz="140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919153"/>
                  </a:ext>
                </a:extLst>
              </a:tr>
              <a:tr h="1710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…</a:t>
                      </a:r>
                      <a:endParaRPr lang="zh-CN" altLang="en-US" sz="140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528351"/>
                  </a:ext>
                </a:extLst>
              </a:tr>
              <a:tr h="3441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%</a:t>
                      </a:r>
                      <a:r>
                        <a:rPr lang="en-US" altLang="zh-CN" sz="1400" err="1"/>
                        <a:t>eax</a:t>
                      </a:r>
                      <a:endParaRPr lang="zh-CN" altLang="en-US" sz="140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4552920"/>
                  </a:ext>
                </a:extLst>
              </a:tr>
              <a:tr h="4567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…</a:t>
                      </a:r>
                      <a:endParaRPr lang="zh-CN" altLang="en-US" sz="140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8990834"/>
                  </a:ext>
                </a:extLst>
              </a:tr>
            </a:tbl>
          </a:graphicData>
        </a:graphic>
      </p:graphicFrame>
      <p:grpSp>
        <p:nvGrpSpPr>
          <p:cNvPr id="12" name="组合 11">
            <a:extLst>
              <a:ext uri="{FF2B5EF4-FFF2-40B4-BE49-F238E27FC236}">
                <a16:creationId xmlns:a16="http://schemas.microsoft.com/office/drawing/2014/main" id="{79CBAC25-68F9-98A0-BEA9-1FB6E1F956B5}"/>
              </a:ext>
            </a:extLst>
          </p:cNvPr>
          <p:cNvGrpSpPr/>
          <p:nvPr/>
        </p:nvGrpSpPr>
        <p:grpSpPr>
          <a:xfrm>
            <a:off x="144992" y="387055"/>
            <a:ext cx="800219" cy="5869018"/>
            <a:chOff x="1317525" y="386769"/>
            <a:chExt cx="800219" cy="5869018"/>
          </a:xfrm>
        </p:grpSpPr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326BD40B-94E9-FD9D-DC4E-C85FB53202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20645" y="897754"/>
              <a:ext cx="0" cy="4794676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6E2C7CB6-8FB6-A7EA-58FD-6882D3DD03F9}"/>
                </a:ext>
              </a:extLst>
            </p:cNvPr>
            <p:cNvSpPr txBox="1"/>
            <p:nvPr/>
          </p:nvSpPr>
          <p:spPr>
            <a:xfrm>
              <a:off x="1317525" y="5917233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/>
                <a:t>低地址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02E11BED-90C8-3760-D800-9BF797941448}"/>
                </a:ext>
              </a:extLst>
            </p:cNvPr>
            <p:cNvSpPr txBox="1"/>
            <p:nvPr/>
          </p:nvSpPr>
          <p:spPr>
            <a:xfrm>
              <a:off x="1317525" y="386769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/>
                <a:t>高地址</a:t>
              </a: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BBDBE1E1-9D77-0DBC-AD1F-AA09EC35F61D}"/>
              </a:ext>
            </a:extLst>
          </p:cNvPr>
          <p:cNvGrpSpPr/>
          <p:nvPr/>
        </p:nvGrpSpPr>
        <p:grpSpPr>
          <a:xfrm>
            <a:off x="1034823" y="2999480"/>
            <a:ext cx="1010672" cy="307777"/>
            <a:chOff x="1771857" y="3391310"/>
            <a:chExt cx="1010672" cy="307777"/>
          </a:xfrm>
        </p:grpSpPr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B091DE2B-142A-4EFB-A57E-8A57BF7639B2}"/>
                </a:ext>
              </a:extLst>
            </p:cNvPr>
            <p:cNvCxnSpPr>
              <a:cxnSpLocks/>
            </p:cNvCxnSpPr>
            <p:nvPr/>
          </p:nvCxnSpPr>
          <p:spPr>
            <a:xfrm>
              <a:off x="2599128" y="3545198"/>
              <a:ext cx="1834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425B4C38-F238-2AAE-2CF4-283C8A3EAB93}"/>
                </a:ext>
              </a:extLst>
            </p:cNvPr>
            <p:cNvSpPr txBox="1"/>
            <p:nvPr/>
          </p:nvSpPr>
          <p:spPr>
            <a:xfrm>
              <a:off x="1771857" y="3391310"/>
              <a:ext cx="8579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solidFill>
                    <a:srgbClr val="00B0F0"/>
                  </a:solidFill>
                </a:rPr>
                <a:t>(</a:t>
              </a:r>
              <a:r>
                <a:rPr lang="zh-CN" altLang="en-US" sz="1400">
                  <a:solidFill>
                    <a:srgbClr val="00B0F0"/>
                  </a:solidFill>
                </a:rPr>
                <a:t>新</a:t>
              </a:r>
              <a:r>
                <a:rPr lang="en-US" altLang="zh-CN" sz="1400">
                  <a:solidFill>
                    <a:srgbClr val="00B0F0"/>
                  </a:solidFill>
                </a:rPr>
                <a:t>)%ebp</a:t>
              </a:r>
              <a:endParaRPr lang="zh-CN" altLang="en-US" sz="1400">
                <a:solidFill>
                  <a:srgbClr val="00B0F0"/>
                </a:solidFill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B8ADA2DD-8C54-C290-B316-7E133FD966BE}"/>
              </a:ext>
            </a:extLst>
          </p:cNvPr>
          <p:cNvGrpSpPr/>
          <p:nvPr/>
        </p:nvGrpSpPr>
        <p:grpSpPr>
          <a:xfrm>
            <a:off x="1226965" y="5535966"/>
            <a:ext cx="798060" cy="307777"/>
            <a:chOff x="2146061" y="4957605"/>
            <a:chExt cx="798060" cy="307777"/>
          </a:xfrm>
        </p:grpSpPr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1565577C-812A-8FF8-EC8F-386CDA66D1C8}"/>
                </a:ext>
              </a:extLst>
            </p:cNvPr>
            <p:cNvCxnSpPr>
              <a:cxnSpLocks/>
            </p:cNvCxnSpPr>
            <p:nvPr/>
          </p:nvCxnSpPr>
          <p:spPr>
            <a:xfrm>
              <a:off x="2664475" y="5114355"/>
              <a:ext cx="27964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400C3E94-E2B5-D16B-4FA7-4EEAFD04C13F}"/>
                </a:ext>
              </a:extLst>
            </p:cNvPr>
            <p:cNvSpPr txBox="1"/>
            <p:nvPr/>
          </p:nvSpPr>
          <p:spPr>
            <a:xfrm>
              <a:off x="2146061" y="4957605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%esp</a:t>
              </a:r>
              <a:endParaRPr lang="zh-CN" altLang="en-US" sz="1400"/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BDE152D2-E10A-1429-3438-3D46C9AD86DB}"/>
              </a:ext>
            </a:extLst>
          </p:cNvPr>
          <p:cNvGrpSpPr/>
          <p:nvPr/>
        </p:nvGrpSpPr>
        <p:grpSpPr>
          <a:xfrm>
            <a:off x="949506" y="1480124"/>
            <a:ext cx="1041328" cy="307777"/>
            <a:chOff x="1762132" y="3384215"/>
            <a:chExt cx="1041328" cy="307777"/>
          </a:xfrm>
        </p:grpSpPr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EB256991-D4E8-6D72-1670-C1FF17F98C8F}"/>
                </a:ext>
              </a:extLst>
            </p:cNvPr>
            <p:cNvCxnSpPr>
              <a:cxnSpLocks/>
            </p:cNvCxnSpPr>
            <p:nvPr/>
          </p:nvCxnSpPr>
          <p:spPr>
            <a:xfrm>
              <a:off x="2592066" y="3560361"/>
              <a:ext cx="21139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A53F498D-C8EE-957E-7B35-F47DF499E97A}"/>
                </a:ext>
              </a:extLst>
            </p:cNvPr>
            <p:cNvSpPr txBox="1"/>
            <p:nvPr/>
          </p:nvSpPr>
          <p:spPr>
            <a:xfrm>
              <a:off x="1762132" y="3384215"/>
              <a:ext cx="8579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solidFill>
                    <a:srgbClr val="FF0000"/>
                  </a:solidFill>
                </a:rPr>
                <a:t>(</a:t>
              </a:r>
              <a:r>
                <a:rPr lang="zh-CN" altLang="en-US" sz="1400">
                  <a:solidFill>
                    <a:srgbClr val="FF0000"/>
                  </a:solidFill>
                </a:rPr>
                <a:t>旧</a:t>
              </a:r>
              <a:r>
                <a:rPr lang="en-US" altLang="zh-CN" sz="1400">
                  <a:solidFill>
                    <a:srgbClr val="FF0000"/>
                  </a:solidFill>
                </a:rPr>
                <a:t>)%ebp</a:t>
              </a:r>
              <a:endParaRPr lang="zh-CN" altLang="en-US" sz="140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50" name="表格 49">
            <a:extLst>
              <a:ext uri="{FF2B5EF4-FFF2-40B4-BE49-F238E27FC236}">
                <a16:creationId xmlns:a16="http://schemas.microsoft.com/office/drawing/2014/main" id="{744453D1-7022-0A44-E4CF-37E614697A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26851"/>
              </p:ext>
            </p:extLst>
          </p:nvPr>
        </p:nvGraphicFramePr>
        <p:xfrm>
          <a:off x="5613050" y="405124"/>
          <a:ext cx="1498844" cy="5881727"/>
        </p:xfrm>
        <a:graphic>
          <a:graphicData uri="http://schemas.openxmlformats.org/drawingml/2006/table">
            <a:tbl>
              <a:tblPr/>
              <a:tblGrid>
                <a:gridCol w="1498844">
                  <a:extLst>
                    <a:ext uri="{9D8B030D-6E8A-4147-A177-3AD203B41FA5}">
                      <a16:colId xmlns:a16="http://schemas.microsoft.com/office/drawing/2014/main" val="4045695548"/>
                    </a:ext>
                  </a:extLst>
                </a:gridCol>
              </a:tblGrid>
              <a:tr h="3244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……</a:t>
                      </a:r>
                      <a:endParaRPr lang="zh-CN" altLang="en-US" sz="140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826160"/>
                  </a:ext>
                </a:extLst>
              </a:tr>
              <a:tr h="3244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/>
                        <a:t>…</a:t>
                      </a:r>
                    </a:p>
                    <a:p>
                      <a:pPr algn="ctr"/>
                      <a:r>
                        <a:rPr lang="zh-CN" altLang="en-US" sz="1050"/>
                        <a:t>参数</a:t>
                      </a:r>
                      <a:r>
                        <a:rPr lang="en-US" altLang="zh-CN" sz="1050"/>
                        <a:t>1</a:t>
                      </a:r>
                      <a:endParaRPr lang="zh-CN" altLang="en-US" sz="105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9682993"/>
                  </a:ext>
                </a:extLst>
              </a:tr>
              <a:tr h="32446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返回地址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1066715"/>
                  </a:ext>
                </a:extLst>
              </a:tr>
              <a:tr h="3244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(launch</a:t>
                      </a:r>
                      <a:r>
                        <a:rPr lang="zh-CN" altLang="en-US" sz="1200"/>
                        <a:t>中的</a:t>
                      </a:r>
                      <a:r>
                        <a:rPr lang="en-US" altLang="zh-CN" sz="1200"/>
                        <a:t>) %ebp</a:t>
                      </a:r>
                      <a:endParaRPr lang="zh-CN" altLang="en-US" sz="120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1298643"/>
                  </a:ext>
                </a:extLst>
              </a:tr>
              <a:tr h="3244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(launch</a:t>
                      </a:r>
                      <a:r>
                        <a:rPr lang="zh-CN" altLang="en-US" sz="1200"/>
                        <a:t>中的</a:t>
                      </a:r>
                      <a:r>
                        <a:rPr lang="en-US" altLang="zh-CN" sz="1200"/>
                        <a:t>) %ebx</a:t>
                      </a:r>
                      <a:endParaRPr lang="zh-CN" altLang="en-US" sz="120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8934507"/>
                  </a:ext>
                </a:extLst>
              </a:tr>
              <a:tr h="4994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…</a:t>
                      </a:r>
                      <a:endParaRPr lang="zh-CN" altLang="en-US" sz="140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5629439"/>
                  </a:ext>
                </a:extLst>
              </a:tr>
              <a:tr h="3942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Bad code</a:t>
                      </a:r>
                      <a:r>
                        <a:rPr lang="zh-CN" altLang="en-US" sz="1200"/>
                        <a:t>地址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9523727"/>
                  </a:ext>
                </a:extLst>
              </a:tr>
              <a:tr h="3637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(</a:t>
                      </a:r>
                      <a:r>
                        <a:rPr lang="zh-CN" altLang="en-US" sz="1200"/>
                        <a:t>被覆盖的</a:t>
                      </a:r>
                      <a:r>
                        <a:rPr lang="en-US" altLang="zh-CN" sz="1200"/>
                        <a:t>) %ebp</a:t>
                      </a:r>
                      <a:endParaRPr lang="zh-CN" altLang="en-US" sz="120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880224"/>
                  </a:ext>
                </a:extLst>
              </a:tr>
              <a:tr h="4522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Bad code</a:t>
                      </a:r>
                      <a:endParaRPr lang="zh-CN" altLang="en-US" sz="140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141877"/>
                  </a:ext>
                </a:extLst>
              </a:tr>
              <a:tr h="4522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…</a:t>
                      </a:r>
                      <a:endParaRPr lang="zh-CN" altLang="en-US" sz="140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562604"/>
                  </a:ext>
                </a:extLst>
              </a:tr>
              <a:tr h="4522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Bad code</a:t>
                      </a:r>
                      <a:endParaRPr lang="zh-CN" altLang="en-US" sz="140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4579864"/>
                  </a:ext>
                </a:extLst>
              </a:tr>
              <a:tr h="4522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Bad code</a:t>
                      </a:r>
                      <a:endParaRPr lang="zh-CN" altLang="en-US" sz="140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919153"/>
                  </a:ext>
                </a:extLst>
              </a:tr>
              <a:tr h="1710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…</a:t>
                      </a:r>
                      <a:endParaRPr lang="zh-CN" altLang="en-US" sz="140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528351"/>
                  </a:ext>
                </a:extLst>
              </a:tr>
              <a:tr h="3441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%</a:t>
                      </a:r>
                      <a:r>
                        <a:rPr lang="en-US" altLang="zh-CN" sz="1400" err="1"/>
                        <a:t>eax</a:t>
                      </a:r>
                      <a:endParaRPr lang="zh-CN" altLang="en-US" sz="140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4552920"/>
                  </a:ext>
                </a:extLst>
              </a:tr>
              <a:tr h="4567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…</a:t>
                      </a:r>
                      <a:endParaRPr lang="zh-CN" altLang="en-US" sz="140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8990834"/>
                  </a:ext>
                </a:extLst>
              </a:tr>
            </a:tbl>
          </a:graphicData>
        </a:graphic>
      </p:graphicFrame>
      <p:grpSp>
        <p:nvGrpSpPr>
          <p:cNvPr id="51" name="组合 50">
            <a:extLst>
              <a:ext uri="{FF2B5EF4-FFF2-40B4-BE49-F238E27FC236}">
                <a16:creationId xmlns:a16="http://schemas.microsoft.com/office/drawing/2014/main" id="{C50917AD-71A2-F83B-DEA0-2F7163771409}"/>
              </a:ext>
            </a:extLst>
          </p:cNvPr>
          <p:cNvGrpSpPr/>
          <p:nvPr/>
        </p:nvGrpSpPr>
        <p:grpSpPr>
          <a:xfrm>
            <a:off x="4499680" y="26745"/>
            <a:ext cx="2202847" cy="307777"/>
            <a:chOff x="1771857" y="3391310"/>
            <a:chExt cx="2202847" cy="307777"/>
          </a:xfrm>
        </p:grpSpPr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85690311-3F32-8DCF-EB87-3C0AF833D8FB}"/>
                </a:ext>
              </a:extLst>
            </p:cNvPr>
            <p:cNvCxnSpPr>
              <a:cxnSpLocks/>
            </p:cNvCxnSpPr>
            <p:nvPr/>
          </p:nvCxnSpPr>
          <p:spPr>
            <a:xfrm>
              <a:off x="2599128" y="3545198"/>
              <a:ext cx="1834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916DFAD9-C0CB-B4AA-E7E9-20819E0E5ED6}"/>
                </a:ext>
              </a:extLst>
            </p:cNvPr>
            <p:cNvSpPr txBox="1"/>
            <p:nvPr/>
          </p:nvSpPr>
          <p:spPr>
            <a:xfrm>
              <a:off x="1771857" y="3391310"/>
              <a:ext cx="22028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solidFill>
                    <a:srgbClr val="00B0F0"/>
                  </a:solidFill>
                </a:rPr>
                <a:t>(</a:t>
              </a:r>
              <a:r>
                <a:rPr lang="zh-CN" altLang="en-US" sz="1400">
                  <a:solidFill>
                    <a:srgbClr val="00B0F0"/>
                  </a:solidFill>
                </a:rPr>
                <a:t>新</a:t>
              </a:r>
              <a:r>
                <a:rPr lang="en-US" altLang="zh-CN" sz="1400">
                  <a:solidFill>
                    <a:srgbClr val="00B0F0"/>
                  </a:solidFill>
                </a:rPr>
                <a:t>)%ebp         </a:t>
              </a:r>
              <a:r>
                <a:rPr lang="zh-CN" altLang="en-US" sz="1400">
                  <a:solidFill>
                    <a:srgbClr val="00B0F0"/>
                  </a:solidFill>
                </a:rPr>
                <a:t>被覆盖的值</a:t>
              </a:r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3D15ED41-E7D2-42A1-9613-540C93400987}"/>
              </a:ext>
            </a:extLst>
          </p:cNvPr>
          <p:cNvGrpSpPr/>
          <p:nvPr/>
        </p:nvGrpSpPr>
        <p:grpSpPr>
          <a:xfrm>
            <a:off x="4667016" y="2673444"/>
            <a:ext cx="798060" cy="307777"/>
            <a:chOff x="2146061" y="4957605"/>
            <a:chExt cx="798060" cy="307777"/>
          </a:xfrm>
        </p:grpSpPr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FD0B5E30-A23E-98EC-1A13-6C5C709C04B0}"/>
                </a:ext>
              </a:extLst>
            </p:cNvPr>
            <p:cNvCxnSpPr>
              <a:cxnSpLocks/>
            </p:cNvCxnSpPr>
            <p:nvPr/>
          </p:nvCxnSpPr>
          <p:spPr>
            <a:xfrm>
              <a:off x="2664475" y="5114355"/>
              <a:ext cx="27964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CE6B9FDA-5CC0-8C8C-C36A-6EFFDCE8712C}"/>
                </a:ext>
              </a:extLst>
            </p:cNvPr>
            <p:cNvSpPr txBox="1"/>
            <p:nvPr/>
          </p:nvSpPr>
          <p:spPr>
            <a:xfrm>
              <a:off x="2146061" y="4957605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%esp</a:t>
              </a:r>
              <a:endParaRPr lang="zh-CN" altLang="en-US" sz="1400"/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A4C62345-EF29-AAD2-0F01-E1B14793102C}"/>
              </a:ext>
            </a:extLst>
          </p:cNvPr>
          <p:cNvGrpSpPr/>
          <p:nvPr/>
        </p:nvGrpSpPr>
        <p:grpSpPr>
          <a:xfrm>
            <a:off x="4401050" y="1388813"/>
            <a:ext cx="1041328" cy="307777"/>
            <a:chOff x="1762132" y="3384215"/>
            <a:chExt cx="1041328" cy="307777"/>
          </a:xfrm>
        </p:grpSpPr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CD920761-F91B-FC12-3CEB-89B7A12D230B}"/>
                </a:ext>
              </a:extLst>
            </p:cNvPr>
            <p:cNvCxnSpPr>
              <a:cxnSpLocks/>
            </p:cNvCxnSpPr>
            <p:nvPr/>
          </p:nvCxnSpPr>
          <p:spPr>
            <a:xfrm>
              <a:off x="2592066" y="3560361"/>
              <a:ext cx="21139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E416C4EA-BDAE-4BF1-1D16-2CC12E61A7FE}"/>
                </a:ext>
              </a:extLst>
            </p:cNvPr>
            <p:cNvSpPr txBox="1"/>
            <p:nvPr/>
          </p:nvSpPr>
          <p:spPr>
            <a:xfrm>
              <a:off x="1762132" y="3384215"/>
              <a:ext cx="8579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solidFill>
                    <a:srgbClr val="FF0000"/>
                  </a:solidFill>
                </a:rPr>
                <a:t>(</a:t>
              </a:r>
              <a:r>
                <a:rPr lang="zh-CN" altLang="en-US" sz="1400">
                  <a:solidFill>
                    <a:srgbClr val="FF0000"/>
                  </a:solidFill>
                </a:rPr>
                <a:t>旧</a:t>
              </a:r>
              <a:r>
                <a:rPr lang="en-US" altLang="zh-CN" sz="1400">
                  <a:solidFill>
                    <a:srgbClr val="FF0000"/>
                  </a:solidFill>
                </a:rPr>
                <a:t>)%ebp</a:t>
              </a:r>
              <a:endParaRPr lang="zh-CN" altLang="en-US" sz="140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60" name="表格 59">
            <a:extLst>
              <a:ext uri="{FF2B5EF4-FFF2-40B4-BE49-F238E27FC236}">
                <a16:creationId xmlns:a16="http://schemas.microsoft.com/office/drawing/2014/main" id="{1289D551-49F8-CE54-077F-C4E758536C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822691"/>
              </p:ext>
            </p:extLst>
          </p:nvPr>
        </p:nvGraphicFramePr>
        <p:xfrm>
          <a:off x="9096385" y="405124"/>
          <a:ext cx="1591280" cy="5881727"/>
        </p:xfrm>
        <a:graphic>
          <a:graphicData uri="http://schemas.openxmlformats.org/drawingml/2006/table">
            <a:tbl>
              <a:tblPr/>
              <a:tblGrid>
                <a:gridCol w="1591280">
                  <a:extLst>
                    <a:ext uri="{9D8B030D-6E8A-4147-A177-3AD203B41FA5}">
                      <a16:colId xmlns:a16="http://schemas.microsoft.com/office/drawing/2014/main" val="4045695548"/>
                    </a:ext>
                  </a:extLst>
                </a:gridCol>
              </a:tblGrid>
              <a:tr h="3244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……</a:t>
                      </a:r>
                      <a:endParaRPr lang="zh-CN" altLang="en-US" sz="140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826160"/>
                  </a:ext>
                </a:extLst>
              </a:tr>
              <a:tr h="3244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/>
                        <a:t>…</a:t>
                      </a:r>
                    </a:p>
                    <a:p>
                      <a:pPr algn="ctr"/>
                      <a:r>
                        <a:rPr lang="zh-CN" altLang="en-US" sz="1050"/>
                        <a:t>参数</a:t>
                      </a:r>
                      <a:r>
                        <a:rPr lang="en-US" altLang="zh-CN" sz="1050"/>
                        <a:t>1</a:t>
                      </a:r>
                      <a:endParaRPr lang="zh-CN" altLang="en-US" sz="105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9682993"/>
                  </a:ext>
                </a:extLst>
              </a:tr>
              <a:tr h="32446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返回地址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1066715"/>
                  </a:ext>
                </a:extLst>
              </a:tr>
              <a:tr h="3244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(launch</a:t>
                      </a:r>
                      <a:r>
                        <a:rPr lang="zh-CN" altLang="en-US" sz="1200"/>
                        <a:t>中的</a:t>
                      </a:r>
                      <a:r>
                        <a:rPr lang="en-US" altLang="zh-CN" sz="1200"/>
                        <a:t>) %ebp</a:t>
                      </a:r>
                      <a:endParaRPr lang="zh-CN" altLang="en-US" sz="120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1298643"/>
                  </a:ext>
                </a:extLst>
              </a:tr>
              <a:tr h="3244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(launch</a:t>
                      </a:r>
                      <a:r>
                        <a:rPr lang="zh-CN" altLang="en-US" sz="1200"/>
                        <a:t>中的</a:t>
                      </a:r>
                      <a:r>
                        <a:rPr lang="en-US" altLang="zh-CN" sz="1200"/>
                        <a:t>) %ebx</a:t>
                      </a:r>
                      <a:endParaRPr lang="zh-CN" altLang="en-US" sz="120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8934507"/>
                  </a:ext>
                </a:extLst>
              </a:tr>
              <a:tr h="4994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…</a:t>
                      </a:r>
                      <a:endParaRPr lang="zh-CN" altLang="en-US" sz="140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5629439"/>
                  </a:ext>
                </a:extLst>
              </a:tr>
              <a:tr h="3942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Bad code</a:t>
                      </a:r>
                      <a:r>
                        <a:rPr lang="zh-CN" altLang="en-US" sz="1200"/>
                        <a:t>地址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9523727"/>
                  </a:ext>
                </a:extLst>
              </a:tr>
              <a:tr h="3637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(</a:t>
                      </a:r>
                      <a:r>
                        <a:rPr lang="zh-CN" altLang="en-US" sz="1200"/>
                        <a:t>被覆盖的</a:t>
                      </a:r>
                      <a:r>
                        <a:rPr lang="en-US" altLang="zh-CN" sz="1200"/>
                        <a:t>) %ebp</a:t>
                      </a:r>
                      <a:endParaRPr lang="zh-CN" altLang="en-US" sz="120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880224"/>
                  </a:ext>
                </a:extLst>
              </a:tr>
              <a:tr h="4522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Bad code</a:t>
                      </a:r>
                      <a:endParaRPr lang="zh-CN" altLang="en-US" sz="140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141877"/>
                  </a:ext>
                </a:extLst>
              </a:tr>
              <a:tr h="4522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…</a:t>
                      </a:r>
                      <a:endParaRPr lang="zh-CN" altLang="en-US" sz="140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562604"/>
                  </a:ext>
                </a:extLst>
              </a:tr>
              <a:tr h="4522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Bad code</a:t>
                      </a:r>
                      <a:endParaRPr lang="zh-CN" altLang="en-US" sz="140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4579864"/>
                  </a:ext>
                </a:extLst>
              </a:tr>
              <a:tr h="4522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Bad code</a:t>
                      </a:r>
                      <a:endParaRPr lang="zh-CN" altLang="en-US" sz="140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919153"/>
                  </a:ext>
                </a:extLst>
              </a:tr>
              <a:tr h="1710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…</a:t>
                      </a:r>
                      <a:endParaRPr lang="zh-CN" altLang="en-US" sz="140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528351"/>
                  </a:ext>
                </a:extLst>
              </a:tr>
              <a:tr h="3441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%</a:t>
                      </a:r>
                      <a:r>
                        <a:rPr lang="en-US" altLang="zh-CN" sz="1400" err="1"/>
                        <a:t>eax</a:t>
                      </a:r>
                      <a:endParaRPr lang="zh-CN" altLang="en-US" sz="140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4552920"/>
                  </a:ext>
                </a:extLst>
              </a:tr>
              <a:tr h="4567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…</a:t>
                      </a:r>
                      <a:endParaRPr lang="zh-CN" altLang="en-US" sz="140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8990834"/>
                  </a:ext>
                </a:extLst>
              </a:tr>
            </a:tbl>
          </a:graphicData>
        </a:graphic>
      </p:graphicFrame>
      <p:grpSp>
        <p:nvGrpSpPr>
          <p:cNvPr id="64" name="组合 63">
            <a:extLst>
              <a:ext uri="{FF2B5EF4-FFF2-40B4-BE49-F238E27FC236}">
                <a16:creationId xmlns:a16="http://schemas.microsoft.com/office/drawing/2014/main" id="{61C8CDD5-F813-C345-478A-F32571F82738}"/>
              </a:ext>
            </a:extLst>
          </p:cNvPr>
          <p:cNvGrpSpPr/>
          <p:nvPr/>
        </p:nvGrpSpPr>
        <p:grpSpPr>
          <a:xfrm>
            <a:off x="8167577" y="2365667"/>
            <a:ext cx="798060" cy="307777"/>
            <a:chOff x="2146061" y="4957605"/>
            <a:chExt cx="798060" cy="307777"/>
          </a:xfrm>
        </p:grpSpPr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DB293D2B-FF4C-8904-9F96-0AF0934D231E}"/>
                </a:ext>
              </a:extLst>
            </p:cNvPr>
            <p:cNvCxnSpPr>
              <a:cxnSpLocks/>
            </p:cNvCxnSpPr>
            <p:nvPr/>
          </p:nvCxnSpPr>
          <p:spPr>
            <a:xfrm>
              <a:off x="2664475" y="5114355"/>
              <a:ext cx="27964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B8968F91-B4EE-485D-5305-A03C7F97AEC2}"/>
                </a:ext>
              </a:extLst>
            </p:cNvPr>
            <p:cNvSpPr txBox="1"/>
            <p:nvPr/>
          </p:nvSpPr>
          <p:spPr>
            <a:xfrm>
              <a:off x="2146061" y="4957605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%esp</a:t>
              </a:r>
              <a:endParaRPr lang="zh-CN" altLang="en-US" sz="1400"/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8DDA9EF4-0530-246E-83EB-92E416F5BFB5}"/>
              </a:ext>
            </a:extLst>
          </p:cNvPr>
          <p:cNvGrpSpPr/>
          <p:nvPr/>
        </p:nvGrpSpPr>
        <p:grpSpPr>
          <a:xfrm>
            <a:off x="7892270" y="1411070"/>
            <a:ext cx="1041328" cy="307777"/>
            <a:chOff x="1762132" y="3384215"/>
            <a:chExt cx="1041328" cy="307777"/>
          </a:xfrm>
        </p:grpSpPr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91D4A762-6045-8998-680C-BCEDAEA5DAFF}"/>
                </a:ext>
              </a:extLst>
            </p:cNvPr>
            <p:cNvCxnSpPr>
              <a:cxnSpLocks/>
            </p:cNvCxnSpPr>
            <p:nvPr/>
          </p:nvCxnSpPr>
          <p:spPr>
            <a:xfrm>
              <a:off x="2592066" y="3560361"/>
              <a:ext cx="21139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2BE36FB5-08CC-BD68-8E71-6EBE3C681398}"/>
                </a:ext>
              </a:extLst>
            </p:cNvPr>
            <p:cNvSpPr txBox="1"/>
            <p:nvPr/>
          </p:nvSpPr>
          <p:spPr>
            <a:xfrm>
              <a:off x="1762132" y="3384215"/>
              <a:ext cx="8579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solidFill>
                    <a:srgbClr val="FF0000"/>
                  </a:solidFill>
                </a:rPr>
                <a:t>(</a:t>
              </a:r>
              <a:r>
                <a:rPr lang="zh-CN" altLang="en-US" sz="1400">
                  <a:solidFill>
                    <a:srgbClr val="FF0000"/>
                  </a:solidFill>
                </a:rPr>
                <a:t>旧</a:t>
              </a:r>
              <a:r>
                <a:rPr lang="en-US" altLang="zh-CN" sz="1400">
                  <a:solidFill>
                    <a:srgbClr val="FF0000"/>
                  </a:solidFill>
                </a:rPr>
                <a:t>)%ebp</a:t>
              </a:r>
              <a:endParaRPr lang="zh-CN" altLang="en-US" sz="140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3F492475-D30C-24EB-EA0B-ED5C8BF487CB}"/>
              </a:ext>
            </a:extLst>
          </p:cNvPr>
          <p:cNvGrpSpPr/>
          <p:nvPr/>
        </p:nvGrpSpPr>
        <p:grpSpPr>
          <a:xfrm>
            <a:off x="3937235" y="4071644"/>
            <a:ext cx="875071" cy="369332"/>
            <a:chOff x="3991897" y="3010507"/>
            <a:chExt cx="875071" cy="369332"/>
          </a:xfrm>
        </p:grpSpPr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805D2652-4732-8BE1-FA05-D9A5A2A95948}"/>
                </a:ext>
              </a:extLst>
            </p:cNvPr>
            <p:cNvCxnSpPr>
              <a:cxnSpLocks/>
            </p:cNvCxnSpPr>
            <p:nvPr/>
          </p:nvCxnSpPr>
          <p:spPr>
            <a:xfrm>
              <a:off x="3991897" y="3379839"/>
              <a:ext cx="87507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BFFD70D4-ABF8-6FB6-0641-A33B59ADA419}"/>
                </a:ext>
              </a:extLst>
            </p:cNvPr>
            <p:cNvSpPr txBox="1"/>
            <p:nvPr/>
          </p:nvSpPr>
          <p:spPr>
            <a:xfrm>
              <a:off x="4050891" y="3010507"/>
              <a:ext cx="69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leave</a:t>
              </a:r>
              <a:endParaRPr lang="zh-CN" altLang="en-US"/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63FEE777-E253-390B-B50F-71D1DD78CD6B}"/>
              </a:ext>
            </a:extLst>
          </p:cNvPr>
          <p:cNvGrpSpPr/>
          <p:nvPr/>
        </p:nvGrpSpPr>
        <p:grpSpPr>
          <a:xfrm>
            <a:off x="7626397" y="4071644"/>
            <a:ext cx="609600" cy="369332"/>
            <a:chOff x="3991897" y="3010507"/>
            <a:chExt cx="669807" cy="369332"/>
          </a:xfrm>
        </p:grpSpPr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9B3047BB-8098-2085-5180-453AB98CDC1F}"/>
                </a:ext>
              </a:extLst>
            </p:cNvPr>
            <p:cNvCxnSpPr>
              <a:cxnSpLocks/>
            </p:cNvCxnSpPr>
            <p:nvPr/>
          </p:nvCxnSpPr>
          <p:spPr>
            <a:xfrm>
              <a:off x="3991897" y="3379839"/>
              <a:ext cx="66980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2084CD78-0885-BCA7-03BD-81E476952C1E}"/>
                </a:ext>
              </a:extLst>
            </p:cNvPr>
            <p:cNvSpPr txBox="1"/>
            <p:nvPr/>
          </p:nvSpPr>
          <p:spPr>
            <a:xfrm>
              <a:off x="4050891" y="3010507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ret</a:t>
              </a:r>
              <a:endParaRPr lang="zh-CN" altLang="en-US"/>
            </a:p>
          </p:txBody>
        </p: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C160C676-7650-1846-CDA9-A63A37516DDF}"/>
              </a:ext>
            </a:extLst>
          </p:cNvPr>
          <p:cNvGrpSpPr/>
          <p:nvPr/>
        </p:nvGrpSpPr>
        <p:grpSpPr>
          <a:xfrm>
            <a:off x="1233254" y="6440739"/>
            <a:ext cx="1406154" cy="307777"/>
            <a:chOff x="2146061" y="4957605"/>
            <a:chExt cx="1406154" cy="307777"/>
          </a:xfrm>
        </p:grpSpPr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9B63C79C-80CC-5C21-9073-2A6771C93779}"/>
                </a:ext>
              </a:extLst>
            </p:cNvPr>
            <p:cNvCxnSpPr>
              <a:cxnSpLocks/>
            </p:cNvCxnSpPr>
            <p:nvPr/>
          </p:nvCxnSpPr>
          <p:spPr>
            <a:xfrm>
              <a:off x="2689800" y="5113586"/>
              <a:ext cx="2008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80A6A2A4-169F-0FDC-A703-646D8A46A03B}"/>
                </a:ext>
              </a:extLst>
            </p:cNvPr>
            <p:cNvSpPr txBox="1"/>
            <p:nvPr/>
          </p:nvSpPr>
          <p:spPr>
            <a:xfrm>
              <a:off x="2146061" y="4957605"/>
              <a:ext cx="14061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solidFill>
                    <a:srgbClr val="00B050"/>
                  </a:solidFill>
                </a:rPr>
                <a:t>%eip          leave</a:t>
              </a:r>
              <a:endParaRPr lang="zh-CN" altLang="en-US" sz="1400">
                <a:solidFill>
                  <a:srgbClr val="00B050"/>
                </a:solidFill>
              </a:endParaRPr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AB707DEC-5607-3778-C4E0-DABE6935A526}"/>
              </a:ext>
            </a:extLst>
          </p:cNvPr>
          <p:cNvGrpSpPr/>
          <p:nvPr/>
        </p:nvGrpSpPr>
        <p:grpSpPr>
          <a:xfrm>
            <a:off x="4774642" y="6440739"/>
            <a:ext cx="1218603" cy="307777"/>
            <a:chOff x="2146061" y="4957605"/>
            <a:chExt cx="1218603" cy="307777"/>
          </a:xfrm>
        </p:grpSpPr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40DD1B59-DEE0-73F0-33D3-3A28E31450E3}"/>
                </a:ext>
              </a:extLst>
            </p:cNvPr>
            <p:cNvCxnSpPr>
              <a:cxnSpLocks/>
            </p:cNvCxnSpPr>
            <p:nvPr/>
          </p:nvCxnSpPr>
          <p:spPr>
            <a:xfrm>
              <a:off x="2689800" y="5113586"/>
              <a:ext cx="2008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85684D9B-EB18-2F23-6B18-E5897C788464}"/>
                </a:ext>
              </a:extLst>
            </p:cNvPr>
            <p:cNvSpPr txBox="1"/>
            <p:nvPr/>
          </p:nvSpPr>
          <p:spPr>
            <a:xfrm>
              <a:off x="2146061" y="4957605"/>
              <a:ext cx="12186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solidFill>
                    <a:srgbClr val="00B050"/>
                  </a:solidFill>
                </a:rPr>
                <a:t>%eip          ret</a:t>
              </a:r>
              <a:endParaRPr lang="zh-CN" altLang="en-US" sz="1400">
                <a:solidFill>
                  <a:srgbClr val="00B050"/>
                </a:solidFill>
              </a:endParaRPr>
            </a:p>
          </p:txBody>
        </p:sp>
      </p:grpSp>
      <p:sp>
        <p:nvSpPr>
          <p:cNvPr id="83" name="文本框 82">
            <a:extLst>
              <a:ext uri="{FF2B5EF4-FFF2-40B4-BE49-F238E27FC236}">
                <a16:creationId xmlns:a16="http://schemas.microsoft.com/office/drawing/2014/main" id="{6DF5730C-92FE-8D88-1178-77EB5C8B4F2F}"/>
              </a:ext>
            </a:extLst>
          </p:cNvPr>
          <p:cNvSpPr txBox="1"/>
          <p:nvPr/>
        </p:nvSpPr>
        <p:spPr>
          <a:xfrm>
            <a:off x="3896750" y="4674191"/>
            <a:ext cx="130462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/>
              <a:t>leave </a:t>
            </a:r>
            <a:r>
              <a:rPr lang="zh-CN" altLang="en-US" sz="1200" b="1"/>
              <a:t>等价于：</a:t>
            </a:r>
            <a:endParaRPr lang="en-US" altLang="zh-CN" sz="1200" b="1"/>
          </a:p>
          <a:p>
            <a:r>
              <a:rPr lang="en-US" altLang="zh-CN" sz="1200"/>
              <a:t>movl %ebp, %esp </a:t>
            </a:r>
          </a:p>
          <a:p>
            <a:r>
              <a:rPr lang="en-US" altLang="zh-CN" sz="1200" i="1">
                <a:solidFill>
                  <a:srgbClr val="333333"/>
                </a:solidFill>
                <a:ea typeface="KaiTi_GB2312" panose="02010609030101010101" pitchFamily="49" charset="-122"/>
              </a:rPr>
              <a:t># </a:t>
            </a:r>
            <a:r>
              <a:rPr lang="zh-CN" altLang="en-US" sz="1200" i="1">
                <a:solidFill>
                  <a:srgbClr val="333333"/>
                </a:solidFill>
                <a:ea typeface="KaiTi_GB2312" panose="02010609030101010101" pitchFamily="49" charset="-122"/>
              </a:rPr>
              <a:t>栈顶指向栈底</a:t>
            </a:r>
            <a:endParaRPr lang="en-US" altLang="zh-CN" sz="1200" i="1">
              <a:solidFill>
                <a:srgbClr val="333333"/>
              </a:solidFill>
              <a:ea typeface="KaiTi_GB2312" panose="02010609030101010101" pitchFamily="49" charset="-122"/>
            </a:endParaRPr>
          </a:p>
          <a:p>
            <a:r>
              <a:rPr lang="en-US" altLang="zh-CN" sz="1200"/>
              <a:t>popl %ebp </a:t>
            </a:r>
          </a:p>
          <a:p>
            <a:r>
              <a:rPr lang="en-US" altLang="zh-CN" sz="1200" i="1">
                <a:solidFill>
                  <a:srgbClr val="333333"/>
                </a:solidFill>
                <a:ea typeface="KaiTi_GB2312" panose="02010609030101010101" pitchFamily="49" charset="-122"/>
              </a:rPr>
              <a:t># </a:t>
            </a:r>
            <a:r>
              <a:rPr lang="zh-CN" altLang="en-US" sz="1200" i="1">
                <a:solidFill>
                  <a:srgbClr val="333333"/>
                </a:solidFill>
                <a:ea typeface="KaiTi_GB2312" panose="02010609030101010101" pitchFamily="49" charset="-122"/>
              </a:rPr>
              <a:t>还原栈底</a:t>
            </a:r>
          </a:p>
        </p:txBody>
      </p: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895399EF-72A6-F993-F3EC-E878AE3188C9}"/>
              </a:ext>
            </a:extLst>
          </p:cNvPr>
          <p:cNvGrpSpPr/>
          <p:nvPr/>
        </p:nvGrpSpPr>
        <p:grpSpPr>
          <a:xfrm>
            <a:off x="8165332" y="4810309"/>
            <a:ext cx="744635" cy="307777"/>
            <a:chOff x="2146061" y="4957605"/>
            <a:chExt cx="744635" cy="307777"/>
          </a:xfrm>
        </p:grpSpPr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99211A0D-8236-1AA2-B72F-E583C1283C1B}"/>
                </a:ext>
              </a:extLst>
            </p:cNvPr>
            <p:cNvCxnSpPr>
              <a:cxnSpLocks/>
            </p:cNvCxnSpPr>
            <p:nvPr/>
          </p:nvCxnSpPr>
          <p:spPr>
            <a:xfrm>
              <a:off x="2689800" y="5113586"/>
              <a:ext cx="2008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34621F4B-B197-6E1D-BFAB-4A3A10BC72C8}"/>
                </a:ext>
              </a:extLst>
            </p:cNvPr>
            <p:cNvSpPr txBox="1"/>
            <p:nvPr/>
          </p:nvSpPr>
          <p:spPr>
            <a:xfrm>
              <a:off x="2146061" y="4957605"/>
              <a:ext cx="5100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solidFill>
                    <a:srgbClr val="00B050"/>
                  </a:solidFill>
                </a:rPr>
                <a:t>%eip</a:t>
              </a:r>
              <a:endParaRPr lang="zh-CN" altLang="en-US" sz="1400">
                <a:solidFill>
                  <a:srgbClr val="00B050"/>
                </a:solidFill>
              </a:endParaRPr>
            </a:p>
          </p:txBody>
        </p:sp>
      </p:grpSp>
      <p:sp>
        <p:nvSpPr>
          <p:cNvPr id="87" name="右大括号 86">
            <a:extLst>
              <a:ext uri="{FF2B5EF4-FFF2-40B4-BE49-F238E27FC236}">
                <a16:creationId xmlns:a16="http://schemas.microsoft.com/office/drawing/2014/main" id="{9C8120AA-C32C-8DED-D3D7-3F31AD073664}"/>
              </a:ext>
            </a:extLst>
          </p:cNvPr>
          <p:cNvSpPr/>
          <p:nvPr/>
        </p:nvSpPr>
        <p:spPr>
          <a:xfrm>
            <a:off x="10886289" y="2150223"/>
            <a:ext cx="272864" cy="369332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8087032F-512F-EA69-8171-C883B36E2296}"/>
              </a:ext>
            </a:extLst>
          </p:cNvPr>
          <p:cNvSpPr txBox="1"/>
          <p:nvPr/>
        </p:nvSpPr>
        <p:spPr>
          <a:xfrm>
            <a:off x="11142840" y="2153085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20 B</a:t>
            </a:r>
            <a:endParaRPr lang="zh-CN" altLang="en-US"/>
          </a:p>
        </p:txBody>
      </p: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261AFBEA-38B3-523C-0984-86322008F73B}"/>
              </a:ext>
            </a:extLst>
          </p:cNvPr>
          <p:cNvGrpSpPr/>
          <p:nvPr/>
        </p:nvGrpSpPr>
        <p:grpSpPr>
          <a:xfrm>
            <a:off x="7994961" y="23298"/>
            <a:ext cx="2202847" cy="307777"/>
            <a:chOff x="1771857" y="3391310"/>
            <a:chExt cx="2202847" cy="307777"/>
          </a:xfrm>
        </p:grpSpPr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C374DCF5-67DF-EC18-68BF-B97B46349DFC}"/>
                </a:ext>
              </a:extLst>
            </p:cNvPr>
            <p:cNvCxnSpPr>
              <a:cxnSpLocks/>
            </p:cNvCxnSpPr>
            <p:nvPr/>
          </p:nvCxnSpPr>
          <p:spPr>
            <a:xfrm>
              <a:off x="2599128" y="3545198"/>
              <a:ext cx="1834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F9AD602E-8B79-50A9-60BD-3FBAD6C8425A}"/>
                </a:ext>
              </a:extLst>
            </p:cNvPr>
            <p:cNvSpPr txBox="1"/>
            <p:nvPr/>
          </p:nvSpPr>
          <p:spPr>
            <a:xfrm>
              <a:off x="1771857" y="3391310"/>
              <a:ext cx="22028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solidFill>
                    <a:srgbClr val="00B0F0"/>
                  </a:solidFill>
                </a:rPr>
                <a:t>(</a:t>
              </a:r>
              <a:r>
                <a:rPr lang="zh-CN" altLang="en-US" sz="1400">
                  <a:solidFill>
                    <a:srgbClr val="00B0F0"/>
                  </a:solidFill>
                </a:rPr>
                <a:t>新</a:t>
              </a:r>
              <a:r>
                <a:rPr lang="en-US" altLang="zh-CN" sz="1400">
                  <a:solidFill>
                    <a:srgbClr val="00B0F0"/>
                  </a:solidFill>
                </a:rPr>
                <a:t>)%ebp         </a:t>
              </a:r>
              <a:r>
                <a:rPr lang="zh-CN" altLang="en-US" sz="1400">
                  <a:solidFill>
                    <a:srgbClr val="00B0F0"/>
                  </a:solidFill>
                </a:rPr>
                <a:t>被覆盖的值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5499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79CBAC25-68F9-98A0-BEA9-1FB6E1F956B5}"/>
              </a:ext>
            </a:extLst>
          </p:cNvPr>
          <p:cNvGrpSpPr/>
          <p:nvPr/>
        </p:nvGrpSpPr>
        <p:grpSpPr>
          <a:xfrm>
            <a:off x="144992" y="387055"/>
            <a:ext cx="800219" cy="5869018"/>
            <a:chOff x="1317525" y="386769"/>
            <a:chExt cx="800219" cy="5869018"/>
          </a:xfrm>
        </p:grpSpPr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326BD40B-94E9-FD9D-DC4E-C85FB53202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20645" y="897754"/>
              <a:ext cx="0" cy="4794676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6E2C7CB6-8FB6-A7EA-58FD-6882D3DD03F9}"/>
                </a:ext>
              </a:extLst>
            </p:cNvPr>
            <p:cNvSpPr txBox="1"/>
            <p:nvPr/>
          </p:nvSpPr>
          <p:spPr>
            <a:xfrm>
              <a:off x="1317525" y="5917233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/>
                <a:t>低地址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02E11BED-90C8-3760-D800-9BF797941448}"/>
                </a:ext>
              </a:extLst>
            </p:cNvPr>
            <p:cNvSpPr txBox="1"/>
            <p:nvPr/>
          </p:nvSpPr>
          <p:spPr>
            <a:xfrm>
              <a:off x="1317525" y="386769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/>
                <a:t>高地址</a:t>
              </a:r>
            </a:p>
          </p:txBody>
        </p:sp>
      </p:grpSp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0A1DCC4C-EF63-A88C-20C6-13326011F0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352036"/>
              </p:ext>
            </p:extLst>
          </p:nvPr>
        </p:nvGraphicFramePr>
        <p:xfrm>
          <a:off x="945211" y="277858"/>
          <a:ext cx="11172898" cy="6035040"/>
        </p:xfrm>
        <a:graphic>
          <a:graphicData uri="http://schemas.openxmlformats.org/drawingml/2006/table">
            <a:tbl>
              <a:tblPr/>
              <a:tblGrid>
                <a:gridCol w="1015718">
                  <a:extLst>
                    <a:ext uri="{9D8B030D-6E8A-4147-A177-3AD203B41FA5}">
                      <a16:colId xmlns:a16="http://schemas.microsoft.com/office/drawing/2014/main" val="3925762151"/>
                    </a:ext>
                  </a:extLst>
                </a:gridCol>
                <a:gridCol w="1015718">
                  <a:extLst>
                    <a:ext uri="{9D8B030D-6E8A-4147-A177-3AD203B41FA5}">
                      <a16:colId xmlns:a16="http://schemas.microsoft.com/office/drawing/2014/main" val="2063201784"/>
                    </a:ext>
                  </a:extLst>
                </a:gridCol>
                <a:gridCol w="1015718">
                  <a:extLst>
                    <a:ext uri="{9D8B030D-6E8A-4147-A177-3AD203B41FA5}">
                      <a16:colId xmlns:a16="http://schemas.microsoft.com/office/drawing/2014/main" val="1274512941"/>
                    </a:ext>
                  </a:extLst>
                </a:gridCol>
                <a:gridCol w="1015718">
                  <a:extLst>
                    <a:ext uri="{9D8B030D-6E8A-4147-A177-3AD203B41FA5}">
                      <a16:colId xmlns:a16="http://schemas.microsoft.com/office/drawing/2014/main" val="3172355997"/>
                    </a:ext>
                  </a:extLst>
                </a:gridCol>
                <a:gridCol w="1015718">
                  <a:extLst>
                    <a:ext uri="{9D8B030D-6E8A-4147-A177-3AD203B41FA5}">
                      <a16:colId xmlns:a16="http://schemas.microsoft.com/office/drawing/2014/main" val="2570347921"/>
                    </a:ext>
                  </a:extLst>
                </a:gridCol>
                <a:gridCol w="1015718">
                  <a:extLst>
                    <a:ext uri="{9D8B030D-6E8A-4147-A177-3AD203B41FA5}">
                      <a16:colId xmlns:a16="http://schemas.microsoft.com/office/drawing/2014/main" val="2283770918"/>
                    </a:ext>
                  </a:extLst>
                </a:gridCol>
                <a:gridCol w="1015718">
                  <a:extLst>
                    <a:ext uri="{9D8B030D-6E8A-4147-A177-3AD203B41FA5}">
                      <a16:colId xmlns:a16="http://schemas.microsoft.com/office/drawing/2014/main" val="3173595666"/>
                    </a:ext>
                  </a:extLst>
                </a:gridCol>
                <a:gridCol w="1015718">
                  <a:extLst>
                    <a:ext uri="{9D8B030D-6E8A-4147-A177-3AD203B41FA5}">
                      <a16:colId xmlns:a16="http://schemas.microsoft.com/office/drawing/2014/main" val="4045695548"/>
                    </a:ext>
                  </a:extLst>
                </a:gridCol>
                <a:gridCol w="1015718">
                  <a:extLst>
                    <a:ext uri="{9D8B030D-6E8A-4147-A177-3AD203B41FA5}">
                      <a16:colId xmlns:a16="http://schemas.microsoft.com/office/drawing/2014/main" val="3517097446"/>
                    </a:ext>
                  </a:extLst>
                </a:gridCol>
                <a:gridCol w="1015718">
                  <a:extLst>
                    <a:ext uri="{9D8B030D-6E8A-4147-A177-3AD203B41FA5}">
                      <a16:colId xmlns:a16="http://schemas.microsoft.com/office/drawing/2014/main" val="34454040"/>
                    </a:ext>
                  </a:extLst>
                </a:gridCol>
                <a:gridCol w="1015718">
                  <a:extLst>
                    <a:ext uri="{9D8B030D-6E8A-4147-A177-3AD203B41FA5}">
                      <a16:colId xmlns:a16="http://schemas.microsoft.com/office/drawing/2014/main" val="518267128"/>
                    </a:ext>
                  </a:extLst>
                </a:gridCol>
              </a:tblGrid>
              <a:tr h="1635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……</a:t>
                      </a:r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3775791"/>
                  </a:ext>
                </a:extLst>
              </a:tr>
              <a:tr h="163581">
                <a:tc>
                  <a:txBody>
                    <a:bodyPr/>
                    <a:lstStyle/>
                    <a:p>
                      <a:pPr algn="l"/>
                      <a:endParaRPr lang="zh-CN" altLang="en-US" sz="12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Buf[129-120]</a:t>
                      </a:r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Buf[89-80]</a:t>
                      </a:r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Buf[79-70]</a:t>
                      </a:r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…</a:t>
                      </a:r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Buf[69-60]</a:t>
                      </a:r>
                      <a:endParaRPr lang="zh-CN" altLang="en-US" sz="120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95828"/>
                  </a:ext>
                </a:extLst>
              </a:tr>
              <a:tr h="163581">
                <a:tc>
                  <a:txBody>
                    <a:bodyPr/>
                    <a:lstStyle/>
                    <a:p>
                      <a:pPr algn="l"/>
                      <a:endParaRPr lang="zh-CN" altLang="en-US" sz="12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Buf[119-110]</a:t>
                      </a:r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Buf[79-70]</a:t>
                      </a:r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Buf[69-60]</a:t>
                      </a:r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…</a:t>
                      </a:r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Buf[59-50]</a:t>
                      </a:r>
                      <a:endParaRPr lang="zh-CN" altLang="en-US" sz="120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3554907"/>
                  </a:ext>
                </a:extLst>
              </a:tr>
              <a:tr h="1635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3318</a:t>
                      </a:r>
                      <a:endParaRPr lang="zh-CN" altLang="en-US" sz="12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Buf[109-100]</a:t>
                      </a:r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Buf[69-60]</a:t>
                      </a:r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Buf[59-50]</a:t>
                      </a:r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…</a:t>
                      </a:r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Buf[49-40]</a:t>
                      </a:r>
                      <a:endParaRPr lang="zh-CN" altLang="en-US" sz="120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5524789"/>
                  </a:ext>
                </a:extLst>
              </a:tr>
              <a:tr h="1635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3308</a:t>
                      </a:r>
                      <a:endParaRPr lang="zh-CN" altLang="en-US" sz="12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Buf[99-90]</a:t>
                      </a:r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Buf[59-50]</a:t>
                      </a:r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Buf[49-40]</a:t>
                      </a:r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…</a:t>
                      </a:r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Buf[39-30]</a:t>
                      </a:r>
                      <a:endParaRPr lang="zh-CN" altLang="en-US" sz="120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884775"/>
                  </a:ext>
                </a:extLst>
              </a:tr>
              <a:tr h="1635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3298</a:t>
                      </a:r>
                      <a:endParaRPr lang="zh-CN" altLang="en-US" sz="12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Buf[89-80]</a:t>
                      </a:r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Buf[49-40]</a:t>
                      </a:r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Buf[39-30]</a:t>
                      </a:r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…</a:t>
                      </a:r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Buf[29-20]</a:t>
                      </a:r>
                      <a:endParaRPr lang="zh-CN" altLang="en-US" sz="120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803884"/>
                  </a:ext>
                </a:extLst>
              </a:tr>
              <a:tr h="1635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3288</a:t>
                      </a:r>
                      <a:endParaRPr lang="zh-CN" altLang="en-US" sz="12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Buf[79-70]</a:t>
                      </a:r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Buf[39-30]</a:t>
                      </a:r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Buf[29-20]</a:t>
                      </a:r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…</a:t>
                      </a:r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Buf[19-10]</a:t>
                      </a:r>
                      <a:endParaRPr lang="zh-CN" altLang="en-US" sz="120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826160"/>
                  </a:ext>
                </a:extLst>
              </a:tr>
              <a:tr h="2362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3278</a:t>
                      </a:r>
                      <a:endParaRPr lang="zh-CN" altLang="en-US" sz="12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Buf[69-60]</a:t>
                      </a:r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Buf[29-20]</a:t>
                      </a:r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Buf[19-10]</a:t>
                      </a:r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Buf[129-120]</a:t>
                      </a:r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Buf[9-0]</a:t>
                      </a:r>
                      <a:endParaRPr lang="zh-CN" altLang="en-US" sz="120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:3278</a:t>
                      </a:r>
                      <a:endParaRPr lang="zh-CN" altLang="en-US" sz="1200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9682993"/>
                  </a:ext>
                </a:extLst>
              </a:tr>
              <a:tr h="1544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3268</a:t>
                      </a:r>
                      <a:endParaRPr lang="zh-CN" altLang="en-US" sz="12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Buf[59-50]</a:t>
                      </a:r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Buf[19-10]</a:t>
                      </a:r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Buf[9-0]</a:t>
                      </a:r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:3268</a:t>
                      </a:r>
                      <a:endParaRPr lang="zh-CN" altLang="en-US" sz="1200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Buf[119-110]</a:t>
                      </a:r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1066715"/>
                  </a:ext>
                </a:extLst>
              </a:tr>
              <a:tr h="1544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3258</a:t>
                      </a:r>
                      <a:endParaRPr lang="zh-CN" altLang="en-US" sz="12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Buf[49-40]</a:t>
                      </a:r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Buf[9-0]</a:t>
                      </a:r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:3258</a:t>
                      </a:r>
                      <a:endParaRPr lang="zh-CN" altLang="en-US" sz="1200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Buf[109-100]</a:t>
                      </a:r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1298643"/>
                  </a:ext>
                </a:extLst>
              </a:tr>
              <a:tr h="1544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3248</a:t>
                      </a:r>
                      <a:endParaRPr lang="zh-CN" altLang="en-US" sz="12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Buf[39-30]</a:t>
                      </a:r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Buf[99-90]</a:t>
                      </a:r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934507"/>
                  </a:ext>
                </a:extLst>
              </a:tr>
              <a:tr h="1635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3238</a:t>
                      </a:r>
                      <a:endParaRPr lang="zh-CN" altLang="en-US" sz="12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Buf[29-20]</a:t>
                      </a:r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Buf[89-80]</a:t>
                      </a:r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5629439"/>
                  </a:ext>
                </a:extLst>
              </a:tr>
              <a:tr h="1544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3228</a:t>
                      </a:r>
                      <a:endParaRPr lang="zh-CN" altLang="en-US" sz="12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Buf[19-10]</a:t>
                      </a:r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Buf[79-70]</a:t>
                      </a:r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9523727"/>
                  </a:ext>
                </a:extLst>
              </a:tr>
              <a:tr h="1544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3218</a:t>
                      </a:r>
                      <a:endParaRPr lang="zh-CN" altLang="en-US" sz="12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Buf[9-0]</a:t>
                      </a:r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:3218</a:t>
                      </a:r>
                      <a:endParaRPr lang="zh-CN" altLang="en-US" sz="1200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Buf[69-60]</a:t>
                      </a:r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9880224"/>
                  </a:ext>
                </a:extLst>
              </a:tr>
              <a:tr h="1635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3208</a:t>
                      </a:r>
                      <a:endParaRPr lang="zh-CN" altLang="en-US" sz="12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Buf[59-50]</a:t>
                      </a:r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7141877"/>
                  </a:ext>
                </a:extLst>
              </a:tr>
              <a:tr h="1635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31f8</a:t>
                      </a:r>
                      <a:endParaRPr lang="zh-CN" altLang="en-US" sz="12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Buf[49-40]</a:t>
                      </a:r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6562604"/>
                  </a:ext>
                </a:extLst>
              </a:tr>
              <a:tr h="1635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31e8</a:t>
                      </a:r>
                      <a:endParaRPr lang="zh-CN" altLang="en-US" sz="12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Buf[39-30]</a:t>
                      </a:r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4579864"/>
                  </a:ext>
                </a:extLst>
              </a:tr>
              <a:tr h="1635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31d8</a:t>
                      </a:r>
                      <a:endParaRPr lang="zh-CN" altLang="en-US" sz="12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Buf[29-20]</a:t>
                      </a:r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919153"/>
                  </a:ext>
                </a:extLst>
              </a:tr>
              <a:tr h="1635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31c8</a:t>
                      </a:r>
                      <a:endParaRPr lang="zh-CN" altLang="en-US" sz="12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Buf[19-10]</a:t>
                      </a:r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7528351"/>
                  </a:ext>
                </a:extLst>
              </a:tr>
              <a:tr h="1635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31b8</a:t>
                      </a:r>
                      <a:endParaRPr lang="zh-CN" altLang="en-US" sz="12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Buf[9-0]</a:t>
                      </a:r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:31b8</a:t>
                      </a:r>
                      <a:endParaRPr lang="zh-CN" altLang="en-US" sz="1200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4552920"/>
                  </a:ext>
                </a:extLst>
              </a:tr>
              <a:tr h="163581"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…</a:t>
                      </a:r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8990834"/>
                  </a:ext>
                </a:extLst>
              </a:tr>
              <a:tr h="163581"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/>
                        <a:t>第一次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/>
                        <a:t>第二次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/>
                        <a:t>第三次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/>
                        <a:t>第四次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/>
                        <a:t>第五次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254347"/>
                  </a:ext>
                </a:extLst>
              </a:tr>
            </a:tbl>
          </a:graphicData>
        </a:graphic>
      </p:graphicFrame>
      <p:sp>
        <p:nvSpPr>
          <p:cNvPr id="32" name="矩形 31">
            <a:extLst>
              <a:ext uri="{FF2B5EF4-FFF2-40B4-BE49-F238E27FC236}">
                <a16:creationId xmlns:a16="http://schemas.microsoft.com/office/drawing/2014/main" id="{8131E1AE-1D32-2817-A318-B0FD5D9BE082}"/>
              </a:ext>
            </a:extLst>
          </p:cNvPr>
          <p:cNvSpPr/>
          <p:nvPr/>
        </p:nvSpPr>
        <p:spPr>
          <a:xfrm>
            <a:off x="1592826" y="575996"/>
            <a:ext cx="10137058" cy="1842739"/>
          </a:xfrm>
          <a:prstGeom prst="rect">
            <a:avLst/>
          </a:prstGeom>
          <a:solidFill>
            <a:srgbClr val="F4B18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>
                <a:solidFill>
                  <a:schemeClr val="tx1"/>
                </a:solidFill>
              </a:rPr>
              <a:t>必      定      命      中      区      域</a:t>
            </a:r>
          </a:p>
        </p:txBody>
      </p:sp>
    </p:spTree>
    <p:extLst>
      <p:ext uri="{BB962C8B-B14F-4D97-AF65-F5344CB8AC3E}">
        <p14:creationId xmlns:p14="http://schemas.microsoft.com/office/powerpoint/2010/main" val="1715617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79CBAC25-68F9-98A0-BEA9-1FB6E1F956B5}"/>
              </a:ext>
            </a:extLst>
          </p:cNvPr>
          <p:cNvGrpSpPr/>
          <p:nvPr/>
        </p:nvGrpSpPr>
        <p:grpSpPr>
          <a:xfrm>
            <a:off x="144992" y="387055"/>
            <a:ext cx="800219" cy="5869018"/>
            <a:chOff x="1317525" y="386769"/>
            <a:chExt cx="800219" cy="5869018"/>
          </a:xfrm>
        </p:grpSpPr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326BD40B-94E9-FD9D-DC4E-C85FB53202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20645" y="897754"/>
              <a:ext cx="0" cy="4794676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6E2C7CB6-8FB6-A7EA-58FD-6882D3DD03F9}"/>
                </a:ext>
              </a:extLst>
            </p:cNvPr>
            <p:cNvSpPr txBox="1"/>
            <p:nvPr/>
          </p:nvSpPr>
          <p:spPr>
            <a:xfrm>
              <a:off x="1317525" y="5917233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/>
                <a:t>低地址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02E11BED-90C8-3760-D800-9BF797941448}"/>
                </a:ext>
              </a:extLst>
            </p:cNvPr>
            <p:cNvSpPr txBox="1"/>
            <p:nvPr/>
          </p:nvSpPr>
          <p:spPr>
            <a:xfrm>
              <a:off x="1317525" y="386769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/>
                <a:t>高地址</a:t>
              </a:r>
            </a:p>
          </p:txBody>
        </p:sp>
      </p:grp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5D061E4-7FA5-086C-8D49-9E061390F2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410134"/>
              </p:ext>
            </p:extLst>
          </p:nvPr>
        </p:nvGraphicFramePr>
        <p:xfrm>
          <a:off x="7768820" y="649718"/>
          <a:ext cx="1015718" cy="5437078"/>
        </p:xfrm>
        <a:graphic>
          <a:graphicData uri="http://schemas.openxmlformats.org/drawingml/2006/table">
            <a:tbl>
              <a:tblPr/>
              <a:tblGrid>
                <a:gridCol w="1015718">
                  <a:extLst>
                    <a:ext uri="{9D8B030D-6E8A-4147-A177-3AD203B41FA5}">
                      <a16:colId xmlns:a16="http://schemas.microsoft.com/office/drawing/2014/main" val="3289411317"/>
                    </a:ext>
                  </a:extLst>
                </a:gridCol>
              </a:tblGrid>
              <a:tr h="3262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……</a:t>
                      </a:r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2090609"/>
                  </a:ext>
                </a:extLst>
              </a:tr>
              <a:tr h="14136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3113285"/>
                  </a:ext>
                </a:extLst>
              </a:tr>
              <a:tr h="7611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…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50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b8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400832"/>
                  </a:ext>
                </a:extLst>
              </a:tr>
              <a:tr h="22835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90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…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…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3492258"/>
                  </a:ext>
                </a:extLst>
              </a:tr>
              <a:tr h="3262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…</a:t>
                      </a:r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9702092"/>
                  </a:ext>
                </a:extLst>
              </a:tr>
              <a:tr h="3262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/>
                        <a:t>第四次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0662077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A3E54BA2-59B2-2919-0257-C45CC7980C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361642"/>
              </p:ext>
            </p:extLst>
          </p:nvPr>
        </p:nvGraphicFramePr>
        <p:xfrm>
          <a:off x="1988573" y="649718"/>
          <a:ext cx="1015718" cy="4876295"/>
        </p:xfrm>
        <a:graphic>
          <a:graphicData uri="http://schemas.openxmlformats.org/drawingml/2006/table">
            <a:tbl>
              <a:tblPr/>
              <a:tblGrid>
                <a:gridCol w="1015718">
                  <a:extLst>
                    <a:ext uri="{9D8B030D-6E8A-4147-A177-3AD203B41FA5}">
                      <a16:colId xmlns:a16="http://schemas.microsoft.com/office/drawing/2014/main" val="3289411317"/>
                    </a:ext>
                  </a:extLst>
                </a:gridCol>
              </a:tblGrid>
              <a:tr h="3262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……</a:t>
                      </a:r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2090609"/>
                  </a:ext>
                </a:extLst>
              </a:tr>
              <a:tr h="8528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3113285"/>
                  </a:ext>
                </a:extLst>
              </a:tr>
              <a:tr h="7611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…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50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b8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400832"/>
                  </a:ext>
                </a:extLst>
              </a:tr>
              <a:tr h="22835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90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…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…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3492258"/>
                  </a:ext>
                </a:extLst>
              </a:tr>
              <a:tr h="3262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…</a:t>
                      </a:r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9702092"/>
                  </a:ext>
                </a:extLst>
              </a:tr>
              <a:tr h="3262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/>
                        <a:t>第一次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0662077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BE5ED78-6333-764B-6117-4FC68A467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089917"/>
              </p:ext>
            </p:extLst>
          </p:nvPr>
        </p:nvGraphicFramePr>
        <p:xfrm>
          <a:off x="3915322" y="649718"/>
          <a:ext cx="1015718" cy="4581327"/>
        </p:xfrm>
        <a:graphic>
          <a:graphicData uri="http://schemas.openxmlformats.org/drawingml/2006/table">
            <a:tbl>
              <a:tblPr/>
              <a:tblGrid>
                <a:gridCol w="1015718">
                  <a:extLst>
                    <a:ext uri="{9D8B030D-6E8A-4147-A177-3AD203B41FA5}">
                      <a16:colId xmlns:a16="http://schemas.microsoft.com/office/drawing/2014/main" val="3289411317"/>
                    </a:ext>
                  </a:extLst>
                </a:gridCol>
              </a:tblGrid>
              <a:tr h="3262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……</a:t>
                      </a:r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2090609"/>
                  </a:ext>
                </a:extLst>
              </a:tr>
              <a:tr h="5578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3113285"/>
                  </a:ext>
                </a:extLst>
              </a:tr>
              <a:tr h="7611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…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50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b8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400832"/>
                  </a:ext>
                </a:extLst>
              </a:tr>
              <a:tr h="22835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90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…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…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3492258"/>
                  </a:ext>
                </a:extLst>
              </a:tr>
              <a:tr h="3262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…</a:t>
                      </a:r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9702092"/>
                  </a:ext>
                </a:extLst>
              </a:tr>
              <a:tr h="3262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/>
                        <a:t>第二次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0662077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0443B12-5529-A820-ED06-60FA13F981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692476"/>
              </p:ext>
            </p:extLst>
          </p:nvPr>
        </p:nvGraphicFramePr>
        <p:xfrm>
          <a:off x="5842071" y="649718"/>
          <a:ext cx="1015718" cy="4453508"/>
        </p:xfrm>
        <a:graphic>
          <a:graphicData uri="http://schemas.openxmlformats.org/drawingml/2006/table">
            <a:tbl>
              <a:tblPr/>
              <a:tblGrid>
                <a:gridCol w="1015718">
                  <a:extLst>
                    <a:ext uri="{9D8B030D-6E8A-4147-A177-3AD203B41FA5}">
                      <a16:colId xmlns:a16="http://schemas.microsoft.com/office/drawing/2014/main" val="3289411317"/>
                    </a:ext>
                  </a:extLst>
                </a:gridCol>
              </a:tblGrid>
              <a:tr h="3262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……</a:t>
                      </a:r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2090609"/>
                  </a:ext>
                </a:extLst>
              </a:tr>
              <a:tr h="4300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3113285"/>
                  </a:ext>
                </a:extLst>
              </a:tr>
              <a:tr h="7611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…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50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b8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400832"/>
                  </a:ext>
                </a:extLst>
              </a:tr>
              <a:tr h="22835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90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…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…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3492258"/>
                  </a:ext>
                </a:extLst>
              </a:tr>
              <a:tr h="3262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…</a:t>
                      </a:r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9702092"/>
                  </a:ext>
                </a:extLst>
              </a:tr>
              <a:tr h="3262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/>
                        <a:t>第三次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0662077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90BEE47-A21F-AE55-8518-F3C759F182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667059"/>
              </p:ext>
            </p:extLst>
          </p:nvPr>
        </p:nvGraphicFramePr>
        <p:xfrm>
          <a:off x="9695568" y="649718"/>
          <a:ext cx="1015718" cy="4345353"/>
        </p:xfrm>
        <a:graphic>
          <a:graphicData uri="http://schemas.openxmlformats.org/drawingml/2006/table">
            <a:tbl>
              <a:tblPr/>
              <a:tblGrid>
                <a:gridCol w="1015718">
                  <a:extLst>
                    <a:ext uri="{9D8B030D-6E8A-4147-A177-3AD203B41FA5}">
                      <a16:colId xmlns:a16="http://schemas.microsoft.com/office/drawing/2014/main" val="3289411317"/>
                    </a:ext>
                  </a:extLst>
                </a:gridCol>
              </a:tblGrid>
              <a:tr h="3262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……</a:t>
                      </a:r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2090609"/>
                  </a:ext>
                </a:extLst>
              </a:tr>
              <a:tr h="3219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3113285"/>
                  </a:ext>
                </a:extLst>
              </a:tr>
              <a:tr h="7611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…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50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b8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400832"/>
                  </a:ext>
                </a:extLst>
              </a:tr>
              <a:tr h="22835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90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…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…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3492258"/>
                  </a:ext>
                </a:extLst>
              </a:tr>
              <a:tr h="3262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…</a:t>
                      </a:r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9702092"/>
                  </a:ext>
                </a:extLst>
              </a:tr>
              <a:tr h="3262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/>
                        <a:t>第五次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0662077"/>
                  </a:ext>
                </a:extLst>
              </a:tr>
            </a:tbl>
          </a:graphicData>
        </a:graphic>
      </p:graphicFrame>
      <p:sp>
        <p:nvSpPr>
          <p:cNvPr id="32" name="矩形 31">
            <a:extLst>
              <a:ext uri="{FF2B5EF4-FFF2-40B4-BE49-F238E27FC236}">
                <a16:creationId xmlns:a16="http://schemas.microsoft.com/office/drawing/2014/main" id="{8131E1AE-1D32-2817-A318-B0FD5D9BE082}"/>
              </a:ext>
            </a:extLst>
          </p:cNvPr>
          <p:cNvSpPr/>
          <p:nvPr/>
        </p:nvSpPr>
        <p:spPr>
          <a:xfrm>
            <a:off x="1281401" y="2871019"/>
            <a:ext cx="10137058" cy="1465009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>
                <a:solidFill>
                  <a:schemeClr val="tx1"/>
                </a:solidFill>
              </a:rPr>
              <a:t>可      行      命      中      区      域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6374171-6AF0-08FF-43A8-639D2769B68B}"/>
              </a:ext>
            </a:extLst>
          </p:cNvPr>
          <p:cNvSpPr txBox="1"/>
          <p:nvPr/>
        </p:nvSpPr>
        <p:spPr>
          <a:xfrm>
            <a:off x="10711286" y="4159063"/>
            <a:ext cx="80021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:3278</a:t>
            </a:r>
            <a:endParaRPr lang="zh-CN" altLang="en-US" sz="11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70F2970-B790-B056-84AE-AC4E45A52426}"/>
              </a:ext>
            </a:extLst>
          </p:cNvPr>
          <p:cNvSpPr txBox="1"/>
          <p:nvPr/>
        </p:nvSpPr>
        <p:spPr>
          <a:xfrm>
            <a:off x="8717607" y="2826255"/>
            <a:ext cx="80021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:33b1</a:t>
            </a:r>
            <a:endParaRPr lang="zh-CN" altLang="en-US" sz="11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78AE618-243B-BD75-0946-396879E164BF}"/>
              </a:ext>
            </a:extLst>
          </p:cNvPr>
          <p:cNvSpPr txBox="1"/>
          <p:nvPr/>
        </p:nvSpPr>
        <p:spPr>
          <a:xfrm>
            <a:off x="8757419" y="5256184"/>
            <a:ext cx="80021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:31b8</a:t>
            </a:r>
            <a:endParaRPr lang="zh-CN" altLang="en-US" sz="11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右大括号 15">
            <a:extLst>
              <a:ext uri="{FF2B5EF4-FFF2-40B4-BE49-F238E27FC236}">
                <a16:creationId xmlns:a16="http://schemas.microsoft.com/office/drawing/2014/main" id="{BECF67A4-018D-AA29-2411-0094570D3A8C}"/>
              </a:ext>
            </a:extLst>
          </p:cNvPr>
          <p:cNvSpPr/>
          <p:nvPr/>
        </p:nvSpPr>
        <p:spPr>
          <a:xfrm>
            <a:off x="9326178" y="3152332"/>
            <a:ext cx="276344" cy="2275073"/>
          </a:xfrm>
          <a:prstGeom prst="rightBrace">
            <a:avLst>
              <a:gd name="adj1" fmla="val 8333"/>
              <a:gd name="adj2" fmla="val 888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C278E35-5F7D-2C9E-45E4-331830C49FB0}"/>
              </a:ext>
            </a:extLst>
          </p:cNvPr>
          <p:cNvSpPr txBox="1"/>
          <p:nvPr/>
        </p:nvSpPr>
        <p:spPr>
          <a:xfrm>
            <a:off x="9577960" y="5038742"/>
            <a:ext cx="84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505</a:t>
            </a:r>
            <a:r>
              <a:rPr lang="zh-CN" altLang="en-US" sz="1200"/>
              <a:t>个</a:t>
            </a:r>
            <a:r>
              <a:rPr lang="en-US" altLang="zh-CN" sz="1200"/>
              <a:t>nop</a:t>
            </a:r>
          </a:p>
        </p:txBody>
      </p:sp>
    </p:spTree>
    <p:extLst>
      <p:ext uri="{BB962C8B-B14F-4D97-AF65-F5344CB8AC3E}">
        <p14:creationId xmlns:p14="http://schemas.microsoft.com/office/powerpoint/2010/main" val="3062264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0A199B1-6E76-51B2-7BB8-E77AB0F227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864620"/>
              </p:ext>
            </p:extLst>
          </p:nvPr>
        </p:nvGraphicFramePr>
        <p:xfrm>
          <a:off x="3303638" y="501445"/>
          <a:ext cx="3067665" cy="5467860"/>
        </p:xfrm>
        <a:graphic>
          <a:graphicData uri="http://schemas.openxmlformats.org/drawingml/2006/table">
            <a:tbl>
              <a:tblPr/>
              <a:tblGrid>
                <a:gridCol w="3067665">
                  <a:extLst>
                    <a:ext uri="{9D8B030D-6E8A-4147-A177-3AD203B41FA5}">
                      <a16:colId xmlns:a16="http://schemas.microsoft.com/office/drawing/2014/main" val="4045695548"/>
                    </a:ext>
                  </a:extLst>
                </a:gridCol>
              </a:tblGrid>
              <a:tr h="800065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……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8934507"/>
                  </a:ext>
                </a:extLst>
              </a:tr>
              <a:tr h="13237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…</a:t>
                      </a:r>
                    </a:p>
                    <a:p>
                      <a:pPr algn="ctr"/>
                      <a:r>
                        <a:rPr lang="zh-CN" altLang="en-US" sz="1200"/>
                        <a:t>参数</a:t>
                      </a:r>
                      <a:r>
                        <a:rPr lang="en-US" altLang="zh-CN" sz="1200"/>
                        <a:t>n</a:t>
                      </a:r>
                    </a:p>
                    <a:p>
                      <a:pPr algn="ctr"/>
                      <a:r>
                        <a:rPr lang="en-US" altLang="zh-CN" sz="1200"/>
                        <a:t>…</a:t>
                      </a:r>
                    </a:p>
                    <a:p>
                      <a:pPr algn="ctr"/>
                      <a:r>
                        <a:rPr lang="zh-CN" altLang="en-US" sz="1200"/>
                        <a:t>参数</a:t>
                      </a:r>
                      <a:r>
                        <a:rPr lang="en-US" altLang="zh-CN" sz="1200"/>
                        <a:t>8</a:t>
                      </a:r>
                    </a:p>
                    <a:p>
                      <a:pPr algn="ctr"/>
                      <a:r>
                        <a:rPr lang="zh-CN" altLang="en-US" sz="1200"/>
                        <a:t>参数</a:t>
                      </a:r>
                      <a:r>
                        <a:rPr lang="en-US" altLang="zh-CN" sz="1200"/>
                        <a:t>7</a:t>
                      </a:r>
                      <a:endParaRPr lang="zh-CN" altLang="en-US" sz="120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5629439"/>
                  </a:ext>
                </a:extLst>
              </a:tr>
              <a:tr h="501445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返回地址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9523727"/>
                  </a:ext>
                </a:extLst>
              </a:tr>
              <a:tr h="442452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%rbp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880224"/>
                  </a:ext>
                </a:extLst>
              </a:tr>
              <a:tr h="800065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被保存的寄存器等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7141877"/>
                  </a:ext>
                </a:extLst>
              </a:tr>
              <a:tr h="800065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新增的局部变量等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4552920"/>
                  </a:ext>
                </a:extLst>
              </a:tr>
              <a:tr h="800065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参数构造</a:t>
                      </a:r>
                      <a:endParaRPr lang="en-US" altLang="zh-CN"/>
                    </a:p>
                    <a:p>
                      <a:pPr algn="ctr"/>
                      <a:r>
                        <a:rPr lang="en-US" altLang="zh-CN"/>
                        <a:t>……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8990834"/>
                  </a:ext>
                </a:extLst>
              </a:tr>
            </a:tbl>
          </a:graphicData>
        </a:graphic>
      </p:graphicFrame>
      <p:grpSp>
        <p:nvGrpSpPr>
          <p:cNvPr id="12" name="组合 11">
            <a:extLst>
              <a:ext uri="{FF2B5EF4-FFF2-40B4-BE49-F238E27FC236}">
                <a16:creationId xmlns:a16="http://schemas.microsoft.com/office/drawing/2014/main" id="{79CBAC25-68F9-98A0-BEA9-1FB6E1F956B5}"/>
              </a:ext>
            </a:extLst>
          </p:cNvPr>
          <p:cNvGrpSpPr/>
          <p:nvPr/>
        </p:nvGrpSpPr>
        <p:grpSpPr>
          <a:xfrm>
            <a:off x="781664" y="386770"/>
            <a:ext cx="993056" cy="5899796"/>
            <a:chOff x="1317525" y="386769"/>
            <a:chExt cx="993056" cy="5899796"/>
          </a:xfrm>
        </p:grpSpPr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326BD40B-94E9-FD9D-DC4E-C85FB53202CE}"/>
                </a:ext>
              </a:extLst>
            </p:cNvPr>
            <p:cNvCxnSpPr/>
            <p:nvPr/>
          </p:nvCxnSpPr>
          <p:spPr>
            <a:xfrm flipV="1">
              <a:off x="2310581" y="501444"/>
              <a:ext cx="0" cy="5600455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6E2C7CB6-8FB6-A7EA-58FD-6882D3DD03F9}"/>
                </a:ext>
              </a:extLst>
            </p:cNvPr>
            <p:cNvSpPr txBox="1"/>
            <p:nvPr/>
          </p:nvSpPr>
          <p:spPr>
            <a:xfrm>
              <a:off x="1317525" y="5917233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低地址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02E11BED-90C8-3760-D800-9BF797941448}"/>
                </a:ext>
              </a:extLst>
            </p:cNvPr>
            <p:cNvSpPr txBox="1"/>
            <p:nvPr/>
          </p:nvSpPr>
          <p:spPr>
            <a:xfrm>
              <a:off x="1317525" y="386769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高地址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B810C50-12E5-CD53-D779-BE8EC760FD0F}"/>
              </a:ext>
            </a:extLst>
          </p:cNvPr>
          <p:cNvGrpSpPr/>
          <p:nvPr/>
        </p:nvGrpSpPr>
        <p:grpSpPr>
          <a:xfrm>
            <a:off x="9401009" y="386769"/>
            <a:ext cx="783980" cy="5899797"/>
            <a:chOff x="7226710" y="386768"/>
            <a:chExt cx="783980" cy="5899797"/>
          </a:xfrm>
        </p:grpSpPr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C4EA8456-472F-8F49-BA76-47DB5D887F39}"/>
                </a:ext>
              </a:extLst>
            </p:cNvPr>
            <p:cNvCxnSpPr/>
            <p:nvPr/>
          </p:nvCxnSpPr>
          <p:spPr>
            <a:xfrm flipV="1">
              <a:off x="7226710" y="501444"/>
              <a:ext cx="0" cy="5600455"/>
            </a:xfrm>
            <a:prstGeom prst="straightConnector1">
              <a:avLst/>
            </a:prstGeom>
            <a:ln w="7620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37A3535-8ACD-433E-74A5-8B5AFADAC46C}"/>
                </a:ext>
              </a:extLst>
            </p:cNvPr>
            <p:cNvSpPr txBox="1"/>
            <p:nvPr/>
          </p:nvSpPr>
          <p:spPr>
            <a:xfrm>
              <a:off x="7364359" y="38676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栈底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5ED13CBA-08F7-CF08-71C3-14D18A6909B0}"/>
                </a:ext>
              </a:extLst>
            </p:cNvPr>
            <p:cNvSpPr txBox="1"/>
            <p:nvPr/>
          </p:nvSpPr>
          <p:spPr>
            <a:xfrm>
              <a:off x="7364358" y="591723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栈顶</a:t>
              </a:r>
            </a:p>
          </p:txBody>
        </p:sp>
      </p:grpSp>
      <p:sp>
        <p:nvSpPr>
          <p:cNvPr id="14" name="右大括号 13">
            <a:extLst>
              <a:ext uri="{FF2B5EF4-FFF2-40B4-BE49-F238E27FC236}">
                <a16:creationId xmlns:a16="http://schemas.microsoft.com/office/drawing/2014/main" id="{EB013DB6-C290-156F-7E5B-657C9F5E9339}"/>
              </a:ext>
            </a:extLst>
          </p:cNvPr>
          <p:cNvSpPr/>
          <p:nvPr/>
        </p:nvSpPr>
        <p:spPr>
          <a:xfrm>
            <a:off x="6461758" y="501445"/>
            <a:ext cx="275299" cy="76691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05EB26F-2B7B-D5DA-353E-F508D9C1B7A6}"/>
              </a:ext>
            </a:extLst>
          </p:cNvPr>
          <p:cNvSpPr txBox="1"/>
          <p:nvPr/>
        </p:nvSpPr>
        <p:spPr>
          <a:xfrm>
            <a:off x="6737057" y="73101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更早的栈帧</a:t>
            </a:r>
          </a:p>
        </p:txBody>
      </p:sp>
      <p:sp>
        <p:nvSpPr>
          <p:cNvPr id="16" name="右大括号 15">
            <a:extLst>
              <a:ext uri="{FF2B5EF4-FFF2-40B4-BE49-F238E27FC236}">
                <a16:creationId xmlns:a16="http://schemas.microsoft.com/office/drawing/2014/main" id="{78184128-37F6-16A5-ABF7-258896DC9D51}"/>
              </a:ext>
            </a:extLst>
          </p:cNvPr>
          <p:cNvSpPr/>
          <p:nvPr/>
        </p:nvSpPr>
        <p:spPr>
          <a:xfrm>
            <a:off x="6461759" y="1347018"/>
            <a:ext cx="275296" cy="123886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D6BAF9F-C6DD-6ACE-C0C6-1EF36F5281E4}"/>
              </a:ext>
            </a:extLst>
          </p:cNvPr>
          <p:cNvSpPr txBox="1"/>
          <p:nvPr/>
        </p:nvSpPr>
        <p:spPr>
          <a:xfrm>
            <a:off x="6737055" y="1812561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调用者过多的形参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E74F1C2-3C15-EF1D-7887-10DE63B40F6C}"/>
              </a:ext>
            </a:extLst>
          </p:cNvPr>
          <p:cNvCxnSpPr/>
          <p:nvPr/>
        </p:nvCxnSpPr>
        <p:spPr>
          <a:xfrm flipH="1">
            <a:off x="6461759" y="2894108"/>
            <a:ext cx="3519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81532C48-2839-4053-6920-44F2FF21F66D}"/>
              </a:ext>
            </a:extLst>
          </p:cNvPr>
          <p:cNvSpPr txBox="1"/>
          <p:nvPr/>
        </p:nvSpPr>
        <p:spPr>
          <a:xfrm>
            <a:off x="6791330" y="2740219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被调用函数的下一行的地址</a:t>
            </a:r>
            <a:endParaRPr lang="en-US" altLang="zh-CN" sz="1400"/>
          </a:p>
        </p:txBody>
      </p:sp>
      <p:sp>
        <p:nvSpPr>
          <p:cNvPr id="2" name="右大括号 1">
            <a:extLst>
              <a:ext uri="{FF2B5EF4-FFF2-40B4-BE49-F238E27FC236}">
                <a16:creationId xmlns:a16="http://schemas.microsoft.com/office/drawing/2014/main" id="{F329E55C-BBDC-C04E-ADB9-4A9E6604E638}"/>
              </a:ext>
            </a:extLst>
          </p:cNvPr>
          <p:cNvSpPr/>
          <p:nvPr/>
        </p:nvSpPr>
        <p:spPr>
          <a:xfrm>
            <a:off x="6500110" y="3116833"/>
            <a:ext cx="220175" cy="202543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EFF0E32-02BD-B852-CFED-4FC45C9FC9AD}"/>
              </a:ext>
            </a:extLst>
          </p:cNvPr>
          <p:cNvSpPr txBox="1"/>
          <p:nvPr/>
        </p:nvSpPr>
        <p:spPr>
          <a:xfrm>
            <a:off x="6720285" y="3986983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被调用者的栈帧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091DE2B-142A-4EFB-A57E-8A57BF7639B2}"/>
              </a:ext>
            </a:extLst>
          </p:cNvPr>
          <p:cNvCxnSpPr/>
          <p:nvPr/>
        </p:nvCxnSpPr>
        <p:spPr>
          <a:xfrm>
            <a:off x="2782529" y="3523373"/>
            <a:ext cx="4227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425B4C38-F238-2AAE-2CF4-283C8A3EAB93}"/>
              </a:ext>
            </a:extLst>
          </p:cNvPr>
          <p:cNvSpPr txBox="1"/>
          <p:nvPr/>
        </p:nvSpPr>
        <p:spPr>
          <a:xfrm>
            <a:off x="2146061" y="3314438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%rbp</a:t>
            </a:r>
            <a:endParaRPr lang="zh-CN" altLang="en-US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65577C-812A-8FF8-EC8F-386CDA66D1C8}"/>
              </a:ext>
            </a:extLst>
          </p:cNvPr>
          <p:cNvCxnSpPr/>
          <p:nvPr/>
        </p:nvCxnSpPr>
        <p:spPr>
          <a:xfrm>
            <a:off x="2782529" y="5087882"/>
            <a:ext cx="4227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400C3E94-E2B5-D16B-4FA7-4EEAFD04C13F}"/>
              </a:ext>
            </a:extLst>
          </p:cNvPr>
          <p:cNvSpPr txBox="1"/>
          <p:nvPr/>
        </p:nvSpPr>
        <p:spPr>
          <a:xfrm>
            <a:off x="2146061" y="4878947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%rsp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029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0A199B1-6E76-51B2-7BB8-E77AB0F227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371969"/>
              </p:ext>
            </p:extLst>
          </p:nvPr>
        </p:nvGraphicFramePr>
        <p:xfrm>
          <a:off x="3303638" y="501445"/>
          <a:ext cx="3067665" cy="5287508"/>
        </p:xfrm>
        <a:graphic>
          <a:graphicData uri="http://schemas.openxmlformats.org/drawingml/2006/table">
            <a:tbl>
              <a:tblPr/>
              <a:tblGrid>
                <a:gridCol w="3067665">
                  <a:extLst>
                    <a:ext uri="{9D8B030D-6E8A-4147-A177-3AD203B41FA5}">
                      <a16:colId xmlns:a16="http://schemas.microsoft.com/office/drawing/2014/main" val="4045695548"/>
                    </a:ext>
                  </a:extLst>
                </a:gridCol>
              </a:tblGrid>
              <a:tr h="324465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……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8934507"/>
                  </a:ext>
                </a:extLst>
              </a:tr>
              <a:tr h="8160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…</a:t>
                      </a:r>
                    </a:p>
                    <a:p>
                      <a:pPr algn="ctr"/>
                      <a:r>
                        <a:rPr lang="zh-CN" altLang="en-US" sz="1200"/>
                        <a:t>参数</a:t>
                      </a:r>
                      <a:r>
                        <a:rPr lang="en-US" altLang="zh-CN" sz="1200"/>
                        <a:t>n</a:t>
                      </a:r>
                    </a:p>
                    <a:p>
                      <a:pPr algn="ctr"/>
                      <a:r>
                        <a:rPr lang="en-US" altLang="zh-CN" sz="1200"/>
                        <a:t>…</a:t>
                      </a:r>
                    </a:p>
                    <a:p>
                      <a:pPr algn="ctr"/>
                      <a:r>
                        <a:rPr lang="zh-CN" altLang="en-US" sz="1200"/>
                        <a:t>参数</a:t>
                      </a:r>
                      <a:r>
                        <a:rPr lang="en-US" altLang="zh-CN" sz="1200"/>
                        <a:t>1</a:t>
                      </a:r>
                      <a:endParaRPr lang="zh-CN" altLang="en-US" sz="120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5629439"/>
                  </a:ext>
                </a:extLst>
              </a:tr>
              <a:tr h="39427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返回地址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9523727"/>
                  </a:ext>
                </a:extLst>
              </a:tr>
              <a:tr h="3637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%ebp</a:t>
                      </a:r>
                      <a:endParaRPr lang="zh-CN" altLang="en-US" sz="160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880224"/>
                  </a:ext>
                </a:extLst>
              </a:tr>
              <a:tr h="452284">
                <a:tc>
                  <a:txBody>
                    <a:bodyPr/>
                    <a:lstStyle/>
                    <a:p>
                      <a:pPr algn="ctr"/>
                      <a:r>
                        <a:rPr lang="en-US" altLang="zh-CN" err="1"/>
                        <a:t>buf</a:t>
                      </a:r>
                      <a:r>
                        <a:rPr lang="en-US" altLang="zh-CN"/>
                        <a:t>[39-36]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141877"/>
                  </a:ext>
                </a:extLst>
              </a:tr>
              <a:tr h="452284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…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562604"/>
                  </a:ext>
                </a:extLst>
              </a:tr>
              <a:tr h="4522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err="1"/>
                        <a:t>buf</a:t>
                      </a:r>
                      <a:r>
                        <a:rPr lang="en-US" altLang="zh-CN"/>
                        <a:t>[7-4]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4579864"/>
                  </a:ext>
                </a:extLst>
              </a:tr>
              <a:tr h="452284">
                <a:tc>
                  <a:txBody>
                    <a:bodyPr/>
                    <a:lstStyle/>
                    <a:p>
                      <a:pPr algn="ctr"/>
                      <a:r>
                        <a:rPr lang="en-US" altLang="zh-CN" err="1"/>
                        <a:t>buf</a:t>
                      </a:r>
                      <a:r>
                        <a:rPr lang="en-US" altLang="zh-CN"/>
                        <a:t>[3-0]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919153"/>
                  </a:ext>
                </a:extLst>
              </a:tr>
              <a:tr h="171081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…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528351"/>
                  </a:ext>
                </a:extLst>
              </a:tr>
              <a:tr h="344129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%</a:t>
                      </a:r>
                      <a:r>
                        <a:rPr lang="en-US" altLang="zh-CN" err="1"/>
                        <a:t>eax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4552920"/>
                  </a:ext>
                </a:extLst>
              </a:tr>
              <a:tr h="800065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8990834"/>
                  </a:ext>
                </a:extLst>
              </a:tr>
            </a:tbl>
          </a:graphicData>
        </a:graphic>
      </p:graphicFrame>
      <p:grpSp>
        <p:nvGrpSpPr>
          <p:cNvPr id="12" name="组合 11">
            <a:extLst>
              <a:ext uri="{FF2B5EF4-FFF2-40B4-BE49-F238E27FC236}">
                <a16:creationId xmlns:a16="http://schemas.microsoft.com/office/drawing/2014/main" id="{79CBAC25-68F9-98A0-BEA9-1FB6E1F956B5}"/>
              </a:ext>
            </a:extLst>
          </p:cNvPr>
          <p:cNvGrpSpPr/>
          <p:nvPr/>
        </p:nvGrpSpPr>
        <p:grpSpPr>
          <a:xfrm>
            <a:off x="781664" y="386770"/>
            <a:ext cx="993056" cy="5899796"/>
            <a:chOff x="1317525" y="386769"/>
            <a:chExt cx="993056" cy="5899796"/>
          </a:xfrm>
        </p:grpSpPr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326BD40B-94E9-FD9D-DC4E-C85FB53202CE}"/>
                </a:ext>
              </a:extLst>
            </p:cNvPr>
            <p:cNvCxnSpPr/>
            <p:nvPr/>
          </p:nvCxnSpPr>
          <p:spPr>
            <a:xfrm flipV="1">
              <a:off x="2310581" y="501444"/>
              <a:ext cx="0" cy="5600455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6E2C7CB6-8FB6-A7EA-58FD-6882D3DD03F9}"/>
                </a:ext>
              </a:extLst>
            </p:cNvPr>
            <p:cNvSpPr txBox="1"/>
            <p:nvPr/>
          </p:nvSpPr>
          <p:spPr>
            <a:xfrm>
              <a:off x="1317525" y="5917233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低地址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02E11BED-90C8-3760-D800-9BF797941448}"/>
                </a:ext>
              </a:extLst>
            </p:cNvPr>
            <p:cNvSpPr txBox="1"/>
            <p:nvPr/>
          </p:nvSpPr>
          <p:spPr>
            <a:xfrm>
              <a:off x="1317525" y="386769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高地址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B810C50-12E5-CD53-D779-BE8EC760FD0F}"/>
              </a:ext>
            </a:extLst>
          </p:cNvPr>
          <p:cNvGrpSpPr/>
          <p:nvPr/>
        </p:nvGrpSpPr>
        <p:grpSpPr>
          <a:xfrm>
            <a:off x="10944673" y="386769"/>
            <a:ext cx="783980" cy="5899797"/>
            <a:chOff x="7226710" y="386768"/>
            <a:chExt cx="783980" cy="5899797"/>
          </a:xfrm>
        </p:grpSpPr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C4EA8456-472F-8F49-BA76-47DB5D887F39}"/>
                </a:ext>
              </a:extLst>
            </p:cNvPr>
            <p:cNvCxnSpPr/>
            <p:nvPr/>
          </p:nvCxnSpPr>
          <p:spPr>
            <a:xfrm flipV="1">
              <a:off x="7226710" y="501444"/>
              <a:ext cx="0" cy="5600455"/>
            </a:xfrm>
            <a:prstGeom prst="straightConnector1">
              <a:avLst/>
            </a:prstGeom>
            <a:ln w="7620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37A3535-8ACD-433E-74A5-8B5AFADAC46C}"/>
                </a:ext>
              </a:extLst>
            </p:cNvPr>
            <p:cNvSpPr txBox="1"/>
            <p:nvPr/>
          </p:nvSpPr>
          <p:spPr>
            <a:xfrm>
              <a:off x="7364359" y="38676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栈底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5ED13CBA-08F7-CF08-71C3-14D18A6909B0}"/>
                </a:ext>
              </a:extLst>
            </p:cNvPr>
            <p:cNvSpPr txBox="1"/>
            <p:nvPr/>
          </p:nvSpPr>
          <p:spPr>
            <a:xfrm>
              <a:off x="7364358" y="591723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栈顶</a:t>
              </a:r>
            </a:p>
          </p:txBody>
        </p:sp>
      </p:grpSp>
      <p:sp>
        <p:nvSpPr>
          <p:cNvPr id="14" name="右大括号 13">
            <a:extLst>
              <a:ext uri="{FF2B5EF4-FFF2-40B4-BE49-F238E27FC236}">
                <a16:creationId xmlns:a16="http://schemas.microsoft.com/office/drawing/2014/main" id="{EB013DB6-C290-156F-7E5B-657C9F5E9339}"/>
              </a:ext>
            </a:extLst>
          </p:cNvPr>
          <p:cNvSpPr/>
          <p:nvPr/>
        </p:nvSpPr>
        <p:spPr>
          <a:xfrm>
            <a:off x="6461759" y="501445"/>
            <a:ext cx="275271" cy="33132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05EB26F-2B7B-D5DA-353E-F508D9C1B7A6}"/>
              </a:ext>
            </a:extLst>
          </p:cNvPr>
          <p:cNvSpPr txBox="1"/>
          <p:nvPr/>
        </p:nvSpPr>
        <p:spPr>
          <a:xfrm>
            <a:off x="6737057" y="524988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更早的栈帧</a:t>
            </a:r>
          </a:p>
        </p:txBody>
      </p:sp>
      <p:sp>
        <p:nvSpPr>
          <p:cNvPr id="16" name="右大括号 15">
            <a:extLst>
              <a:ext uri="{FF2B5EF4-FFF2-40B4-BE49-F238E27FC236}">
                <a16:creationId xmlns:a16="http://schemas.microsoft.com/office/drawing/2014/main" id="{78184128-37F6-16A5-ABF7-258896DC9D51}"/>
              </a:ext>
            </a:extLst>
          </p:cNvPr>
          <p:cNvSpPr/>
          <p:nvPr/>
        </p:nvSpPr>
        <p:spPr>
          <a:xfrm>
            <a:off x="6461760" y="986652"/>
            <a:ext cx="275270" cy="69831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D6BAF9F-C6DD-6ACE-C0C6-1EF36F5281E4}"/>
              </a:ext>
            </a:extLst>
          </p:cNvPr>
          <p:cNvSpPr txBox="1"/>
          <p:nvPr/>
        </p:nvSpPr>
        <p:spPr>
          <a:xfrm>
            <a:off x="6737054" y="1190717"/>
            <a:ext cx="1872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test</a:t>
            </a:r>
            <a:r>
              <a:rPr lang="zh-CN" altLang="en-US" sz="1400"/>
              <a:t>调用</a:t>
            </a:r>
            <a:r>
              <a:rPr lang="en-US" altLang="zh-CN" sz="1400"/>
              <a:t>getbuf</a:t>
            </a:r>
            <a:r>
              <a:rPr lang="zh-CN" altLang="en-US" sz="1400"/>
              <a:t>的实参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1C58F31-24E7-B2D5-0777-BD2AA6E15B34}"/>
              </a:ext>
            </a:extLst>
          </p:cNvPr>
          <p:cNvGrpSpPr/>
          <p:nvPr/>
        </p:nvGrpSpPr>
        <p:grpSpPr>
          <a:xfrm>
            <a:off x="6469625" y="1766748"/>
            <a:ext cx="2920345" cy="307777"/>
            <a:chOff x="6461759" y="2099749"/>
            <a:chExt cx="2920345" cy="307777"/>
          </a:xfrm>
        </p:grpSpPr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4E74F1C2-3C15-EF1D-7887-10DE63B40F6C}"/>
                </a:ext>
              </a:extLst>
            </p:cNvPr>
            <p:cNvCxnSpPr/>
            <p:nvPr/>
          </p:nvCxnSpPr>
          <p:spPr>
            <a:xfrm flipH="1">
              <a:off x="6461759" y="2253638"/>
              <a:ext cx="3519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81532C48-2839-4053-6920-44F2FF21F66D}"/>
                </a:ext>
              </a:extLst>
            </p:cNvPr>
            <p:cNvSpPr txBox="1"/>
            <p:nvPr/>
          </p:nvSpPr>
          <p:spPr>
            <a:xfrm>
              <a:off x="6791330" y="2099749"/>
              <a:ext cx="25907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test</a:t>
              </a:r>
              <a:r>
                <a:rPr lang="zh-CN" altLang="en-US" sz="1400"/>
                <a:t>调用</a:t>
              </a:r>
              <a:r>
                <a:rPr lang="en-US" altLang="zh-CN" sz="1400"/>
                <a:t>getbuf</a:t>
              </a:r>
              <a:r>
                <a:rPr lang="zh-CN" altLang="en-US" sz="1400"/>
                <a:t>后下一行的地址</a:t>
              </a:r>
              <a:endParaRPr lang="en-US" altLang="zh-CN" sz="1400"/>
            </a:p>
          </p:txBody>
        </p:sp>
      </p:grpSp>
      <p:sp>
        <p:nvSpPr>
          <p:cNvPr id="2" name="右大括号 1">
            <a:extLst>
              <a:ext uri="{FF2B5EF4-FFF2-40B4-BE49-F238E27FC236}">
                <a16:creationId xmlns:a16="http://schemas.microsoft.com/office/drawing/2014/main" id="{F329E55C-BBDC-C04E-ADB9-4A9E6604E638}"/>
              </a:ext>
            </a:extLst>
          </p:cNvPr>
          <p:cNvSpPr/>
          <p:nvPr/>
        </p:nvSpPr>
        <p:spPr>
          <a:xfrm>
            <a:off x="6461256" y="2500628"/>
            <a:ext cx="236929" cy="201218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EFF0E32-02BD-B852-CFED-4FC45C9FC9AD}"/>
              </a:ext>
            </a:extLst>
          </p:cNvPr>
          <p:cNvSpPr txBox="1"/>
          <p:nvPr/>
        </p:nvSpPr>
        <p:spPr>
          <a:xfrm>
            <a:off x="6699138" y="3352833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被调用者的局部变量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BBDBE1E1-9D77-0DBC-AD1F-AA09EC35F61D}"/>
              </a:ext>
            </a:extLst>
          </p:cNvPr>
          <p:cNvGrpSpPr/>
          <p:nvPr/>
        </p:nvGrpSpPr>
        <p:grpSpPr>
          <a:xfrm>
            <a:off x="2146061" y="2131296"/>
            <a:ext cx="1059255" cy="369332"/>
            <a:chOff x="2146061" y="3409336"/>
            <a:chExt cx="1059255" cy="369332"/>
          </a:xfrm>
        </p:grpSpPr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B091DE2B-142A-4EFB-A57E-8A57BF7639B2}"/>
                </a:ext>
              </a:extLst>
            </p:cNvPr>
            <p:cNvCxnSpPr/>
            <p:nvPr/>
          </p:nvCxnSpPr>
          <p:spPr>
            <a:xfrm>
              <a:off x="2782529" y="3618271"/>
              <a:ext cx="42278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425B4C38-F238-2AAE-2CF4-283C8A3EAB93}"/>
                </a:ext>
              </a:extLst>
            </p:cNvPr>
            <p:cNvSpPr txBox="1"/>
            <p:nvPr/>
          </p:nvSpPr>
          <p:spPr>
            <a:xfrm>
              <a:off x="2146061" y="3409336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%ebp</a:t>
              </a:r>
              <a:endParaRPr lang="zh-CN" altLang="en-US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B8ADA2DD-8C54-C290-B316-7E133FD966BE}"/>
              </a:ext>
            </a:extLst>
          </p:cNvPr>
          <p:cNvGrpSpPr/>
          <p:nvPr/>
        </p:nvGrpSpPr>
        <p:grpSpPr>
          <a:xfrm>
            <a:off x="2195222" y="4723315"/>
            <a:ext cx="1059255" cy="369332"/>
            <a:chOff x="2146061" y="4957605"/>
            <a:chExt cx="1059255" cy="369332"/>
          </a:xfrm>
        </p:grpSpPr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1565577C-812A-8FF8-EC8F-386CDA66D1C8}"/>
                </a:ext>
              </a:extLst>
            </p:cNvPr>
            <p:cNvCxnSpPr/>
            <p:nvPr/>
          </p:nvCxnSpPr>
          <p:spPr>
            <a:xfrm>
              <a:off x="2782529" y="5166540"/>
              <a:ext cx="42278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400C3E94-E2B5-D16B-4FA7-4EEAFD04C13F}"/>
                </a:ext>
              </a:extLst>
            </p:cNvPr>
            <p:cNvSpPr txBox="1"/>
            <p:nvPr/>
          </p:nvSpPr>
          <p:spPr>
            <a:xfrm>
              <a:off x="2146061" y="495760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%esp</a:t>
              </a:r>
              <a:endParaRPr lang="zh-CN" altLang="en-US"/>
            </a:p>
          </p:txBody>
        </p:sp>
      </p:grpSp>
      <p:sp>
        <p:nvSpPr>
          <p:cNvPr id="26" name="右大括号 25">
            <a:extLst>
              <a:ext uri="{FF2B5EF4-FFF2-40B4-BE49-F238E27FC236}">
                <a16:creationId xmlns:a16="http://schemas.microsoft.com/office/drawing/2014/main" id="{5602D19B-3F60-E6AA-E331-CF03919EFB93}"/>
              </a:ext>
            </a:extLst>
          </p:cNvPr>
          <p:cNvSpPr/>
          <p:nvPr/>
        </p:nvSpPr>
        <p:spPr>
          <a:xfrm>
            <a:off x="9462075" y="2131296"/>
            <a:ext cx="340054" cy="2762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右大括号 26">
            <a:extLst>
              <a:ext uri="{FF2B5EF4-FFF2-40B4-BE49-F238E27FC236}">
                <a16:creationId xmlns:a16="http://schemas.microsoft.com/office/drawing/2014/main" id="{991273C4-C469-A832-BF25-9A8C34B347A5}"/>
              </a:ext>
            </a:extLst>
          </p:cNvPr>
          <p:cNvSpPr/>
          <p:nvPr/>
        </p:nvSpPr>
        <p:spPr>
          <a:xfrm>
            <a:off x="9444120" y="2437176"/>
            <a:ext cx="379331" cy="222331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右大括号 27">
            <a:extLst>
              <a:ext uri="{FF2B5EF4-FFF2-40B4-BE49-F238E27FC236}">
                <a16:creationId xmlns:a16="http://schemas.microsoft.com/office/drawing/2014/main" id="{9880B048-0A46-38B4-AD54-70293721AE42}"/>
              </a:ext>
            </a:extLst>
          </p:cNvPr>
          <p:cNvSpPr/>
          <p:nvPr/>
        </p:nvSpPr>
        <p:spPr>
          <a:xfrm>
            <a:off x="9456036" y="4723315"/>
            <a:ext cx="340054" cy="2762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CFA744C-3B13-875F-29D5-0D110E4DAD64}"/>
              </a:ext>
            </a:extLst>
          </p:cNvPr>
          <p:cNvSpPr txBox="1"/>
          <p:nvPr/>
        </p:nvSpPr>
        <p:spPr>
          <a:xfrm>
            <a:off x="9823451" y="2084745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4 B</a:t>
            </a:r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BEA7666-734F-AD9F-FA1E-F8F2C57164F6}"/>
              </a:ext>
            </a:extLst>
          </p:cNvPr>
          <p:cNvSpPr txBox="1"/>
          <p:nvPr/>
        </p:nvSpPr>
        <p:spPr>
          <a:xfrm>
            <a:off x="9860241" y="4676764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4 B</a:t>
            </a:r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84D8D44-AFA7-E720-0539-E625E51867B7}"/>
              </a:ext>
            </a:extLst>
          </p:cNvPr>
          <p:cNvSpPr txBox="1"/>
          <p:nvPr/>
        </p:nvSpPr>
        <p:spPr>
          <a:xfrm>
            <a:off x="9823451" y="3372617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52 B</a:t>
            </a:r>
            <a:endParaRPr lang="zh-CN" altLang="en-US"/>
          </a:p>
        </p:txBody>
      </p:sp>
      <p:sp>
        <p:nvSpPr>
          <p:cNvPr id="32" name="右大括号 31">
            <a:extLst>
              <a:ext uri="{FF2B5EF4-FFF2-40B4-BE49-F238E27FC236}">
                <a16:creationId xmlns:a16="http://schemas.microsoft.com/office/drawing/2014/main" id="{C7ACBBDF-15BF-A1D2-2748-09F929A513ED}"/>
              </a:ext>
            </a:extLst>
          </p:cNvPr>
          <p:cNvSpPr/>
          <p:nvPr/>
        </p:nvSpPr>
        <p:spPr>
          <a:xfrm>
            <a:off x="8298426" y="2454077"/>
            <a:ext cx="283479" cy="1724633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5C94E63-1954-527B-31C8-8119F0323A89}"/>
              </a:ext>
            </a:extLst>
          </p:cNvPr>
          <p:cNvSpPr txBox="1"/>
          <p:nvPr/>
        </p:nvSpPr>
        <p:spPr>
          <a:xfrm>
            <a:off x="8681134" y="3131727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40 B</a:t>
            </a:r>
            <a:endParaRPr lang="zh-CN" altLang="en-US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24352410-9811-929F-307E-741EEE186A03}"/>
              </a:ext>
            </a:extLst>
          </p:cNvPr>
          <p:cNvCxnSpPr/>
          <p:nvPr/>
        </p:nvCxnSpPr>
        <p:spPr>
          <a:xfrm flipH="1">
            <a:off x="6461256" y="4837471"/>
            <a:ext cx="35249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1CAD084A-5F6B-161D-9F7C-02ACA6486AC3}"/>
              </a:ext>
            </a:extLst>
          </p:cNvPr>
          <p:cNvSpPr txBox="1"/>
          <p:nvPr/>
        </p:nvSpPr>
        <p:spPr>
          <a:xfrm>
            <a:off x="6778227" y="4660490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solidFill>
                  <a:srgbClr val="FF0000"/>
                </a:solidFill>
              </a:rPr>
              <a:t>传入</a:t>
            </a:r>
            <a:r>
              <a:rPr lang="en-US" altLang="zh-CN" sz="1400">
                <a:solidFill>
                  <a:srgbClr val="FF0000"/>
                </a:solidFill>
              </a:rPr>
              <a:t>Gets</a:t>
            </a:r>
            <a:r>
              <a:rPr lang="zh-CN" altLang="en-US" sz="1400">
                <a:solidFill>
                  <a:srgbClr val="FF0000"/>
                </a:solidFill>
              </a:rPr>
              <a:t>的参数</a:t>
            </a:r>
          </a:p>
        </p:txBody>
      </p:sp>
    </p:spTree>
    <p:extLst>
      <p:ext uri="{BB962C8B-B14F-4D97-AF65-F5344CB8AC3E}">
        <p14:creationId xmlns:p14="http://schemas.microsoft.com/office/powerpoint/2010/main" val="3196089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529F10A-8B35-B748-A6A4-35428AB14A79}"/>
              </a:ext>
            </a:extLst>
          </p:cNvPr>
          <p:cNvSpPr txBox="1"/>
          <p:nvPr/>
        </p:nvSpPr>
        <p:spPr>
          <a:xfrm>
            <a:off x="1278193" y="776748"/>
            <a:ext cx="720704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pushl SRC </a:t>
            </a:r>
            <a:r>
              <a:rPr lang="zh-CN" altLang="en-US" b="1"/>
              <a:t>等价于：</a:t>
            </a:r>
            <a:endParaRPr lang="en-US" altLang="zh-CN" b="1"/>
          </a:p>
          <a:p>
            <a:pPr algn="l"/>
            <a:r>
              <a:rPr lang="pt-BR" altLang="zh-CN" b="0" i="0">
                <a:solidFill>
                  <a:srgbClr val="333333"/>
                </a:solidFill>
                <a:effectLst/>
                <a:ea typeface="KaiTi_GB2312" panose="02010609030101010101" pitchFamily="49" charset="-122"/>
              </a:rPr>
              <a:t>subl $4, %esp </a:t>
            </a:r>
            <a:r>
              <a:rPr lang="pt-BR" altLang="zh-CN" b="0" i="1">
                <a:solidFill>
                  <a:srgbClr val="333333"/>
                </a:solidFill>
                <a:effectLst/>
                <a:ea typeface="KaiTi_GB2312" panose="02010609030101010101" pitchFamily="49" charset="-122"/>
              </a:rPr>
              <a:t># </a:t>
            </a:r>
            <a:r>
              <a:rPr lang="zh-CN" altLang="en-US" b="0" i="1">
                <a:solidFill>
                  <a:srgbClr val="333333"/>
                </a:solidFill>
                <a:effectLst/>
                <a:ea typeface="KaiTi_GB2312" panose="02010609030101010101" pitchFamily="49" charset="-122"/>
              </a:rPr>
              <a:t>栈顶上移</a:t>
            </a:r>
            <a:endParaRPr lang="pt-BR" altLang="zh-CN" b="0" i="1">
              <a:solidFill>
                <a:srgbClr val="B7B1A8"/>
              </a:solidFill>
              <a:effectLst/>
            </a:endParaRPr>
          </a:p>
          <a:p>
            <a:pPr algn="l"/>
            <a:r>
              <a:rPr lang="pt-BR" altLang="zh-CN" b="0" i="0">
                <a:solidFill>
                  <a:srgbClr val="333333"/>
                </a:solidFill>
                <a:effectLst/>
                <a:ea typeface="KaiTi_GB2312" panose="02010609030101010101" pitchFamily="49" charset="-122"/>
              </a:rPr>
              <a:t>movl SRC (%esp) </a:t>
            </a:r>
            <a:r>
              <a:rPr lang="pt-BR" altLang="zh-CN" b="0" i="1">
                <a:solidFill>
                  <a:srgbClr val="333333"/>
                </a:solidFill>
                <a:effectLst/>
                <a:ea typeface="KaiTi_GB2312" panose="02010609030101010101" pitchFamily="49" charset="-122"/>
              </a:rPr>
              <a:t># </a:t>
            </a:r>
            <a:r>
              <a:rPr lang="zh-CN" altLang="en-US" b="0" i="1">
                <a:solidFill>
                  <a:srgbClr val="333333"/>
                </a:solidFill>
                <a:effectLst/>
                <a:ea typeface="KaiTi_GB2312" panose="02010609030101010101" pitchFamily="49" charset="-122"/>
              </a:rPr>
              <a:t>值存入栈顶</a:t>
            </a:r>
            <a:endParaRPr lang="pt-BR" altLang="zh-CN" b="0" i="1">
              <a:solidFill>
                <a:srgbClr val="B7B1A8"/>
              </a:solidFill>
              <a:effectLst/>
            </a:endParaRPr>
          </a:p>
          <a:p>
            <a:endParaRPr lang="en-US" altLang="zh-CN"/>
          </a:p>
          <a:p>
            <a:pPr algn="l"/>
            <a:r>
              <a:rPr lang="en-US" altLang="zh-CN" b="1"/>
              <a:t>popl DST </a:t>
            </a:r>
            <a:r>
              <a:rPr lang="zh-CN" altLang="en-US" b="1"/>
              <a:t>等价于：</a:t>
            </a:r>
            <a:br>
              <a:rPr lang="en-US" altLang="zh-CN" b="1"/>
            </a:br>
            <a:r>
              <a:rPr lang="en-US" altLang="zh-CN" b="0" i="0">
                <a:solidFill>
                  <a:srgbClr val="333333"/>
                </a:solidFill>
                <a:effectLst/>
                <a:ea typeface="KaiTi_GB2312" panose="02010609030101010101" pitchFamily="49" charset="-122"/>
              </a:rPr>
              <a:t>movl (%esp), DST </a:t>
            </a:r>
            <a:r>
              <a:rPr lang="en-US" altLang="zh-CN" b="0" i="1">
                <a:solidFill>
                  <a:srgbClr val="333333"/>
                </a:solidFill>
                <a:effectLst/>
                <a:ea typeface="KaiTi_GB2312" panose="02010609030101010101" pitchFamily="49" charset="-122"/>
              </a:rPr>
              <a:t># </a:t>
            </a:r>
            <a:r>
              <a:rPr lang="zh-CN" altLang="en-US" b="0" i="1">
                <a:solidFill>
                  <a:srgbClr val="333333"/>
                </a:solidFill>
                <a:effectLst/>
                <a:ea typeface="KaiTi_GB2312" panose="02010609030101010101" pitchFamily="49" charset="-122"/>
              </a:rPr>
              <a:t>从栈顶取值</a:t>
            </a:r>
            <a:endParaRPr lang="en-US" altLang="zh-CN" b="0" i="1">
              <a:solidFill>
                <a:srgbClr val="B7B1A8"/>
              </a:solidFill>
              <a:effectLst/>
            </a:endParaRPr>
          </a:p>
          <a:p>
            <a:pPr algn="l"/>
            <a:r>
              <a:rPr lang="en-US" altLang="zh-CN" b="0" i="0">
                <a:solidFill>
                  <a:srgbClr val="333333"/>
                </a:solidFill>
                <a:effectLst/>
                <a:ea typeface="KaiTi_GB2312" panose="02010609030101010101" pitchFamily="49" charset="-122"/>
              </a:rPr>
              <a:t>addl $4, %esp </a:t>
            </a:r>
            <a:r>
              <a:rPr lang="en-US" altLang="zh-CN" b="0" i="1">
                <a:solidFill>
                  <a:srgbClr val="333333"/>
                </a:solidFill>
                <a:effectLst/>
                <a:ea typeface="KaiTi_GB2312" panose="02010609030101010101" pitchFamily="49" charset="-122"/>
              </a:rPr>
              <a:t># </a:t>
            </a:r>
            <a:r>
              <a:rPr lang="zh-CN" altLang="en-US" b="0" i="1">
                <a:solidFill>
                  <a:srgbClr val="333333"/>
                </a:solidFill>
                <a:effectLst/>
                <a:ea typeface="KaiTi_GB2312" panose="02010609030101010101" pitchFamily="49" charset="-122"/>
              </a:rPr>
              <a:t>栈顶下移</a:t>
            </a:r>
            <a:endParaRPr lang="en-US" altLang="zh-CN" b="0" i="1">
              <a:solidFill>
                <a:srgbClr val="B7B1A8"/>
              </a:solidFill>
              <a:effectLst/>
            </a:endParaRPr>
          </a:p>
          <a:p>
            <a:endParaRPr lang="en-US" altLang="zh-CN"/>
          </a:p>
          <a:p>
            <a:r>
              <a:rPr lang="en-US" altLang="zh-CN" b="1"/>
              <a:t>calll FUNC </a:t>
            </a:r>
            <a:r>
              <a:rPr lang="zh-CN" altLang="en-US" b="1"/>
              <a:t>等价于：</a:t>
            </a:r>
            <a:endParaRPr lang="en-US" altLang="zh-CN" b="1"/>
          </a:p>
          <a:p>
            <a:r>
              <a:rPr lang="nn-NO" altLang="zh-CN"/>
              <a:t>pushl %eip </a:t>
            </a:r>
            <a:r>
              <a:rPr lang="nn-NO" altLang="zh-CN" i="1">
                <a:solidFill>
                  <a:srgbClr val="333333"/>
                </a:solidFill>
                <a:ea typeface="KaiTi_GB2312" panose="02010609030101010101" pitchFamily="49" charset="-122"/>
              </a:rPr>
              <a:t># </a:t>
            </a:r>
            <a:r>
              <a:rPr lang="zh-CN" altLang="en-US" i="1">
                <a:solidFill>
                  <a:srgbClr val="333333"/>
                </a:solidFill>
                <a:ea typeface="KaiTi_GB2312" panose="02010609030101010101" pitchFamily="49" charset="-122"/>
              </a:rPr>
              <a:t>将下一条指令地址压栈</a:t>
            </a:r>
            <a:endParaRPr lang="nn-NO" altLang="zh-CN" i="1">
              <a:solidFill>
                <a:srgbClr val="333333"/>
              </a:solidFill>
              <a:ea typeface="KaiTi_GB2312" panose="02010609030101010101" pitchFamily="49" charset="-122"/>
            </a:endParaRPr>
          </a:p>
          <a:p>
            <a:r>
              <a:rPr lang="nn-NO" altLang="zh-CN"/>
              <a:t>movl func_addr, %eip </a:t>
            </a:r>
            <a:r>
              <a:rPr lang="nn-NO" altLang="zh-CN" i="1">
                <a:solidFill>
                  <a:srgbClr val="333333"/>
                </a:solidFill>
                <a:ea typeface="KaiTi_GB2312" panose="02010609030101010101" pitchFamily="49" charset="-122"/>
              </a:rPr>
              <a:t># </a:t>
            </a:r>
            <a:r>
              <a:rPr lang="zh-CN" altLang="en-US" i="1">
                <a:solidFill>
                  <a:srgbClr val="333333"/>
                </a:solidFill>
                <a:ea typeface="KaiTi_GB2312" panose="02010609030101010101" pitchFamily="49" charset="-122"/>
              </a:rPr>
              <a:t>下一条运行的指令设为</a:t>
            </a:r>
            <a:r>
              <a:rPr lang="en-US" altLang="zh-CN" i="1">
                <a:solidFill>
                  <a:srgbClr val="333333"/>
                </a:solidFill>
                <a:ea typeface="KaiTi_GB2312" panose="02010609030101010101" pitchFamily="49" charset="-122"/>
              </a:rPr>
              <a:t>func_addr</a:t>
            </a:r>
            <a:endParaRPr lang="nn-NO" altLang="zh-CN" i="1">
              <a:solidFill>
                <a:srgbClr val="333333"/>
              </a:solidFill>
              <a:ea typeface="KaiTi_GB2312" panose="02010609030101010101" pitchFamily="49" charset="-122"/>
            </a:endParaRPr>
          </a:p>
          <a:p>
            <a:endParaRPr lang="nn-NO" altLang="zh-CN"/>
          </a:p>
          <a:p>
            <a:r>
              <a:rPr lang="nn-NO" altLang="zh-CN" b="1"/>
              <a:t>retl </a:t>
            </a:r>
            <a:r>
              <a:rPr lang="zh-CN" altLang="en-US" b="1"/>
              <a:t>等价于：</a:t>
            </a:r>
            <a:endParaRPr lang="en-US" altLang="zh-CN" b="1"/>
          </a:p>
          <a:p>
            <a:r>
              <a:rPr lang="en-US" altLang="zh-CN"/>
              <a:t>popl %eip </a:t>
            </a:r>
            <a:r>
              <a:rPr lang="en-US" altLang="zh-CN" i="1">
                <a:solidFill>
                  <a:srgbClr val="333333"/>
                </a:solidFill>
                <a:ea typeface="KaiTi_GB2312" panose="02010609030101010101" pitchFamily="49" charset="-122"/>
              </a:rPr>
              <a:t># </a:t>
            </a:r>
            <a:r>
              <a:rPr lang="zh-CN" altLang="en-US" i="1">
                <a:solidFill>
                  <a:srgbClr val="333333"/>
                </a:solidFill>
                <a:ea typeface="KaiTi_GB2312" panose="02010609030101010101" pitchFamily="49" charset="-122"/>
              </a:rPr>
              <a:t>将栈顶的地址（即之前存的下一条指令地址）存到</a:t>
            </a:r>
            <a:r>
              <a:rPr lang="en-US" altLang="zh-CN" i="1">
                <a:solidFill>
                  <a:srgbClr val="333333"/>
                </a:solidFill>
                <a:ea typeface="KaiTi_GB2312" panose="02010609030101010101" pitchFamily="49" charset="-122"/>
              </a:rPr>
              <a:t>eip</a:t>
            </a:r>
            <a:r>
              <a:rPr lang="zh-CN" altLang="en-US" i="1">
                <a:solidFill>
                  <a:srgbClr val="333333"/>
                </a:solidFill>
                <a:ea typeface="KaiTi_GB2312" panose="02010609030101010101" pitchFamily="49" charset="-122"/>
              </a:rPr>
              <a:t>中</a:t>
            </a:r>
            <a:endParaRPr lang="en-US" altLang="zh-CN" i="1">
              <a:solidFill>
                <a:srgbClr val="333333"/>
              </a:solidFill>
              <a:ea typeface="KaiTi_GB2312" panose="02010609030101010101" pitchFamily="49" charset="-122"/>
            </a:endParaRPr>
          </a:p>
          <a:p>
            <a:endParaRPr lang="en-US" altLang="zh-CN"/>
          </a:p>
          <a:p>
            <a:r>
              <a:rPr lang="en-US" altLang="zh-CN" b="1"/>
              <a:t>leave </a:t>
            </a:r>
            <a:r>
              <a:rPr lang="zh-CN" altLang="en-US" b="1"/>
              <a:t>等价于：</a:t>
            </a:r>
            <a:endParaRPr lang="en-US" altLang="zh-CN" b="1"/>
          </a:p>
          <a:p>
            <a:r>
              <a:rPr lang="en-US" altLang="zh-CN"/>
              <a:t>movl %ebp, %esp </a:t>
            </a:r>
            <a:r>
              <a:rPr lang="en-US" altLang="zh-CN" i="1">
                <a:solidFill>
                  <a:srgbClr val="333333"/>
                </a:solidFill>
                <a:ea typeface="KaiTi_GB2312" panose="02010609030101010101" pitchFamily="49" charset="-122"/>
              </a:rPr>
              <a:t># </a:t>
            </a:r>
            <a:r>
              <a:rPr lang="zh-CN" altLang="en-US" i="1">
                <a:solidFill>
                  <a:srgbClr val="333333"/>
                </a:solidFill>
                <a:ea typeface="KaiTi_GB2312" panose="02010609030101010101" pitchFamily="49" charset="-122"/>
              </a:rPr>
              <a:t>栈顶指向栈底</a:t>
            </a:r>
            <a:endParaRPr lang="en-US" altLang="zh-CN" i="1">
              <a:solidFill>
                <a:srgbClr val="333333"/>
              </a:solidFill>
              <a:ea typeface="KaiTi_GB2312" panose="02010609030101010101" pitchFamily="49" charset="-122"/>
            </a:endParaRPr>
          </a:p>
          <a:p>
            <a:r>
              <a:rPr lang="en-US" altLang="zh-CN"/>
              <a:t>popl %ebp </a:t>
            </a:r>
            <a:r>
              <a:rPr lang="en-US" altLang="zh-CN" i="1">
                <a:solidFill>
                  <a:srgbClr val="333333"/>
                </a:solidFill>
                <a:ea typeface="KaiTi_GB2312" panose="02010609030101010101" pitchFamily="49" charset="-122"/>
              </a:rPr>
              <a:t># </a:t>
            </a:r>
            <a:r>
              <a:rPr lang="zh-CN" altLang="en-US" i="1">
                <a:solidFill>
                  <a:srgbClr val="333333"/>
                </a:solidFill>
                <a:ea typeface="KaiTi_GB2312" panose="02010609030101010101" pitchFamily="49" charset="-122"/>
              </a:rPr>
              <a:t>还原栈底</a:t>
            </a:r>
          </a:p>
        </p:txBody>
      </p:sp>
    </p:spTree>
    <p:extLst>
      <p:ext uri="{BB962C8B-B14F-4D97-AF65-F5344CB8AC3E}">
        <p14:creationId xmlns:p14="http://schemas.microsoft.com/office/powerpoint/2010/main" val="1930940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0A199B1-6E76-51B2-7BB8-E77AB0F227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975705"/>
              </p:ext>
            </p:extLst>
          </p:nvPr>
        </p:nvGraphicFramePr>
        <p:xfrm>
          <a:off x="2644877" y="501445"/>
          <a:ext cx="1838632" cy="5287508"/>
        </p:xfrm>
        <a:graphic>
          <a:graphicData uri="http://schemas.openxmlformats.org/drawingml/2006/table">
            <a:tbl>
              <a:tblPr/>
              <a:tblGrid>
                <a:gridCol w="1838632">
                  <a:extLst>
                    <a:ext uri="{9D8B030D-6E8A-4147-A177-3AD203B41FA5}">
                      <a16:colId xmlns:a16="http://schemas.microsoft.com/office/drawing/2014/main" val="4045695548"/>
                    </a:ext>
                  </a:extLst>
                </a:gridCol>
              </a:tblGrid>
              <a:tr h="324465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……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8934507"/>
                  </a:ext>
                </a:extLst>
              </a:tr>
              <a:tr h="8160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…</a:t>
                      </a:r>
                    </a:p>
                    <a:p>
                      <a:pPr algn="ctr"/>
                      <a:r>
                        <a:rPr lang="zh-CN" altLang="en-US" sz="1200"/>
                        <a:t>参数</a:t>
                      </a:r>
                      <a:r>
                        <a:rPr lang="en-US" altLang="zh-CN" sz="1200"/>
                        <a:t>n</a:t>
                      </a:r>
                    </a:p>
                    <a:p>
                      <a:pPr algn="ctr"/>
                      <a:r>
                        <a:rPr lang="en-US" altLang="zh-CN" sz="1200"/>
                        <a:t>…</a:t>
                      </a:r>
                    </a:p>
                    <a:p>
                      <a:pPr algn="ctr"/>
                      <a:r>
                        <a:rPr lang="zh-CN" altLang="en-US" sz="1200"/>
                        <a:t>参数</a:t>
                      </a:r>
                      <a:r>
                        <a:rPr lang="en-US" altLang="zh-CN" sz="1200"/>
                        <a:t>1</a:t>
                      </a:r>
                      <a:endParaRPr lang="zh-CN" altLang="en-US" sz="120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5629439"/>
                  </a:ext>
                </a:extLst>
              </a:tr>
              <a:tr h="39427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返回地址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9523727"/>
                  </a:ext>
                </a:extLst>
              </a:tr>
              <a:tr h="3637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%ebp</a:t>
                      </a:r>
                      <a:endParaRPr lang="zh-CN" altLang="en-US" sz="160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880224"/>
                  </a:ext>
                </a:extLst>
              </a:tr>
              <a:tr h="452284">
                <a:tc>
                  <a:txBody>
                    <a:bodyPr/>
                    <a:lstStyle/>
                    <a:p>
                      <a:pPr algn="ctr"/>
                      <a:r>
                        <a:rPr lang="en-US" altLang="zh-CN" err="1"/>
                        <a:t>buf</a:t>
                      </a:r>
                      <a:r>
                        <a:rPr lang="en-US" altLang="zh-CN"/>
                        <a:t>[39-36]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141877"/>
                  </a:ext>
                </a:extLst>
              </a:tr>
              <a:tr h="452284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…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562604"/>
                  </a:ext>
                </a:extLst>
              </a:tr>
              <a:tr h="4522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err="1"/>
                        <a:t>buf</a:t>
                      </a:r>
                      <a:r>
                        <a:rPr lang="en-US" altLang="zh-CN"/>
                        <a:t>[7-4]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4579864"/>
                  </a:ext>
                </a:extLst>
              </a:tr>
              <a:tr h="452284">
                <a:tc>
                  <a:txBody>
                    <a:bodyPr/>
                    <a:lstStyle/>
                    <a:p>
                      <a:pPr algn="ctr"/>
                      <a:r>
                        <a:rPr lang="en-US" altLang="zh-CN" err="1"/>
                        <a:t>buf</a:t>
                      </a:r>
                      <a:r>
                        <a:rPr lang="en-US" altLang="zh-CN"/>
                        <a:t>[3-0]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919153"/>
                  </a:ext>
                </a:extLst>
              </a:tr>
              <a:tr h="171081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…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528351"/>
                  </a:ext>
                </a:extLst>
              </a:tr>
              <a:tr h="344129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%</a:t>
                      </a:r>
                      <a:r>
                        <a:rPr lang="en-US" altLang="zh-CN" err="1"/>
                        <a:t>eax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4552920"/>
                  </a:ext>
                </a:extLst>
              </a:tr>
              <a:tr h="800065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8990834"/>
                  </a:ext>
                </a:extLst>
              </a:tr>
            </a:tbl>
          </a:graphicData>
        </a:graphic>
      </p:graphicFrame>
      <p:grpSp>
        <p:nvGrpSpPr>
          <p:cNvPr id="12" name="组合 11">
            <a:extLst>
              <a:ext uri="{FF2B5EF4-FFF2-40B4-BE49-F238E27FC236}">
                <a16:creationId xmlns:a16="http://schemas.microsoft.com/office/drawing/2014/main" id="{79CBAC25-68F9-98A0-BEA9-1FB6E1F956B5}"/>
              </a:ext>
            </a:extLst>
          </p:cNvPr>
          <p:cNvGrpSpPr/>
          <p:nvPr/>
        </p:nvGrpSpPr>
        <p:grpSpPr>
          <a:xfrm>
            <a:off x="263341" y="268783"/>
            <a:ext cx="993056" cy="5899796"/>
            <a:chOff x="1317525" y="386769"/>
            <a:chExt cx="993056" cy="5899796"/>
          </a:xfrm>
        </p:grpSpPr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326BD40B-94E9-FD9D-DC4E-C85FB53202CE}"/>
                </a:ext>
              </a:extLst>
            </p:cNvPr>
            <p:cNvCxnSpPr/>
            <p:nvPr/>
          </p:nvCxnSpPr>
          <p:spPr>
            <a:xfrm flipV="1">
              <a:off x="2310581" y="501444"/>
              <a:ext cx="0" cy="5600455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6E2C7CB6-8FB6-A7EA-58FD-6882D3DD03F9}"/>
                </a:ext>
              </a:extLst>
            </p:cNvPr>
            <p:cNvSpPr txBox="1"/>
            <p:nvPr/>
          </p:nvSpPr>
          <p:spPr>
            <a:xfrm>
              <a:off x="1317525" y="5917233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低地址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02E11BED-90C8-3760-D800-9BF797941448}"/>
                </a:ext>
              </a:extLst>
            </p:cNvPr>
            <p:cNvSpPr txBox="1"/>
            <p:nvPr/>
          </p:nvSpPr>
          <p:spPr>
            <a:xfrm>
              <a:off x="1317525" y="386769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高地址</a:t>
              </a:r>
            </a:p>
          </p:txBody>
        </p:sp>
      </p:grpSp>
      <p:sp>
        <p:nvSpPr>
          <p:cNvPr id="14" name="右大括号 13">
            <a:extLst>
              <a:ext uri="{FF2B5EF4-FFF2-40B4-BE49-F238E27FC236}">
                <a16:creationId xmlns:a16="http://schemas.microsoft.com/office/drawing/2014/main" id="{EB013DB6-C290-156F-7E5B-657C9F5E9339}"/>
              </a:ext>
            </a:extLst>
          </p:cNvPr>
          <p:cNvSpPr/>
          <p:nvPr/>
        </p:nvSpPr>
        <p:spPr>
          <a:xfrm>
            <a:off x="4533174" y="501445"/>
            <a:ext cx="275271" cy="33132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05EB26F-2B7B-D5DA-353E-F508D9C1B7A6}"/>
              </a:ext>
            </a:extLst>
          </p:cNvPr>
          <p:cNvSpPr txBox="1"/>
          <p:nvPr/>
        </p:nvSpPr>
        <p:spPr>
          <a:xfrm>
            <a:off x="4808472" y="524988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更早的栈帧</a:t>
            </a:r>
          </a:p>
        </p:txBody>
      </p:sp>
      <p:sp>
        <p:nvSpPr>
          <p:cNvPr id="16" name="右大括号 15">
            <a:extLst>
              <a:ext uri="{FF2B5EF4-FFF2-40B4-BE49-F238E27FC236}">
                <a16:creationId xmlns:a16="http://schemas.microsoft.com/office/drawing/2014/main" id="{78184128-37F6-16A5-ABF7-258896DC9D51}"/>
              </a:ext>
            </a:extLst>
          </p:cNvPr>
          <p:cNvSpPr/>
          <p:nvPr/>
        </p:nvSpPr>
        <p:spPr>
          <a:xfrm>
            <a:off x="4533175" y="986652"/>
            <a:ext cx="275270" cy="69831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D6BAF9F-C6DD-6ACE-C0C6-1EF36F5281E4}"/>
              </a:ext>
            </a:extLst>
          </p:cNvPr>
          <p:cNvSpPr txBox="1"/>
          <p:nvPr/>
        </p:nvSpPr>
        <p:spPr>
          <a:xfrm>
            <a:off x="4808469" y="1190717"/>
            <a:ext cx="1872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test</a:t>
            </a:r>
            <a:r>
              <a:rPr lang="zh-CN" altLang="en-US" sz="1400"/>
              <a:t>调用</a:t>
            </a:r>
            <a:r>
              <a:rPr lang="en-US" altLang="zh-CN" sz="1400"/>
              <a:t>getbuf</a:t>
            </a:r>
            <a:r>
              <a:rPr lang="zh-CN" altLang="en-US" sz="1400"/>
              <a:t>的实参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1C58F31-24E7-B2D5-0777-BD2AA6E15B34}"/>
              </a:ext>
            </a:extLst>
          </p:cNvPr>
          <p:cNvGrpSpPr/>
          <p:nvPr/>
        </p:nvGrpSpPr>
        <p:grpSpPr>
          <a:xfrm>
            <a:off x="4539636" y="1770708"/>
            <a:ext cx="2920345" cy="307777"/>
            <a:chOff x="6461759" y="2099749"/>
            <a:chExt cx="2920345" cy="307777"/>
          </a:xfrm>
        </p:grpSpPr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4E74F1C2-3C15-EF1D-7887-10DE63B40F6C}"/>
                </a:ext>
              </a:extLst>
            </p:cNvPr>
            <p:cNvCxnSpPr/>
            <p:nvPr/>
          </p:nvCxnSpPr>
          <p:spPr>
            <a:xfrm flipH="1">
              <a:off x="6461759" y="2253638"/>
              <a:ext cx="3519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81532C48-2839-4053-6920-44F2FF21F66D}"/>
                </a:ext>
              </a:extLst>
            </p:cNvPr>
            <p:cNvSpPr txBox="1"/>
            <p:nvPr/>
          </p:nvSpPr>
          <p:spPr>
            <a:xfrm>
              <a:off x="6791330" y="2099749"/>
              <a:ext cx="25907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test</a:t>
              </a:r>
              <a:r>
                <a:rPr lang="zh-CN" altLang="en-US" sz="1400"/>
                <a:t>调用</a:t>
              </a:r>
              <a:r>
                <a:rPr lang="en-US" altLang="zh-CN" sz="1400"/>
                <a:t>getbuf</a:t>
              </a:r>
              <a:r>
                <a:rPr lang="zh-CN" altLang="en-US" sz="1400"/>
                <a:t>后下一行的地址</a:t>
              </a:r>
              <a:endParaRPr lang="en-US" altLang="zh-CN" sz="1400"/>
            </a:p>
          </p:txBody>
        </p:sp>
      </p:grpSp>
      <p:sp>
        <p:nvSpPr>
          <p:cNvPr id="2" name="右大括号 1">
            <a:extLst>
              <a:ext uri="{FF2B5EF4-FFF2-40B4-BE49-F238E27FC236}">
                <a16:creationId xmlns:a16="http://schemas.microsoft.com/office/drawing/2014/main" id="{F329E55C-BBDC-C04E-ADB9-4A9E6604E638}"/>
              </a:ext>
            </a:extLst>
          </p:cNvPr>
          <p:cNvSpPr/>
          <p:nvPr/>
        </p:nvSpPr>
        <p:spPr>
          <a:xfrm>
            <a:off x="4532671" y="2500628"/>
            <a:ext cx="236929" cy="201218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EFF0E32-02BD-B852-CFED-4FC45C9FC9AD}"/>
              </a:ext>
            </a:extLst>
          </p:cNvPr>
          <p:cNvSpPr txBox="1"/>
          <p:nvPr/>
        </p:nvSpPr>
        <p:spPr>
          <a:xfrm>
            <a:off x="4770553" y="3352833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被调用者的局部变量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BBDBE1E1-9D77-0DBC-AD1F-AA09EC35F61D}"/>
              </a:ext>
            </a:extLst>
          </p:cNvPr>
          <p:cNvGrpSpPr/>
          <p:nvPr/>
        </p:nvGrpSpPr>
        <p:grpSpPr>
          <a:xfrm>
            <a:off x="1487299" y="2131296"/>
            <a:ext cx="1059255" cy="369332"/>
            <a:chOff x="2146061" y="3409336"/>
            <a:chExt cx="1059255" cy="369332"/>
          </a:xfrm>
        </p:grpSpPr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B091DE2B-142A-4EFB-A57E-8A57BF7639B2}"/>
                </a:ext>
              </a:extLst>
            </p:cNvPr>
            <p:cNvCxnSpPr/>
            <p:nvPr/>
          </p:nvCxnSpPr>
          <p:spPr>
            <a:xfrm>
              <a:off x="2782529" y="3618271"/>
              <a:ext cx="42278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425B4C38-F238-2AAE-2CF4-283C8A3EAB93}"/>
                </a:ext>
              </a:extLst>
            </p:cNvPr>
            <p:cNvSpPr txBox="1"/>
            <p:nvPr/>
          </p:nvSpPr>
          <p:spPr>
            <a:xfrm>
              <a:off x="2146061" y="3409336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%ebp</a:t>
              </a:r>
              <a:endParaRPr lang="zh-CN" altLang="en-US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B8ADA2DD-8C54-C290-B316-7E133FD966BE}"/>
              </a:ext>
            </a:extLst>
          </p:cNvPr>
          <p:cNvGrpSpPr/>
          <p:nvPr/>
        </p:nvGrpSpPr>
        <p:grpSpPr>
          <a:xfrm>
            <a:off x="1535956" y="4674153"/>
            <a:ext cx="1059255" cy="369332"/>
            <a:chOff x="2146061" y="4957605"/>
            <a:chExt cx="1059255" cy="369332"/>
          </a:xfrm>
        </p:grpSpPr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1565577C-812A-8FF8-EC8F-386CDA66D1C8}"/>
                </a:ext>
              </a:extLst>
            </p:cNvPr>
            <p:cNvCxnSpPr/>
            <p:nvPr/>
          </p:nvCxnSpPr>
          <p:spPr>
            <a:xfrm>
              <a:off x="2782529" y="5166540"/>
              <a:ext cx="42278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400C3E94-E2B5-D16B-4FA7-4EEAFD04C13F}"/>
                </a:ext>
              </a:extLst>
            </p:cNvPr>
            <p:cNvSpPr txBox="1"/>
            <p:nvPr/>
          </p:nvSpPr>
          <p:spPr>
            <a:xfrm>
              <a:off x="2146061" y="495760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%esp</a:t>
              </a:r>
              <a:endParaRPr lang="zh-CN" altLang="en-US"/>
            </a:p>
          </p:txBody>
        </p:sp>
      </p:grp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36EDE3E2-9524-90FC-301C-80360B68243F}"/>
              </a:ext>
            </a:extLst>
          </p:cNvPr>
          <p:cNvCxnSpPr/>
          <p:nvPr/>
        </p:nvCxnSpPr>
        <p:spPr>
          <a:xfrm>
            <a:off x="4808445" y="6272981"/>
            <a:ext cx="31261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3B16B2C9-FF99-25AB-29C9-474CBA8E9F7E}"/>
              </a:ext>
            </a:extLst>
          </p:cNvPr>
          <p:cNvSpPr txBox="1"/>
          <p:nvPr/>
        </p:nvSpPr>
        <p:spPr>
          <a:xfrm>
            <a:off x="5537014" y="5806832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当跳转到</a:t>
            </a:r>
            <a:r>
              <a:rPr lang="en-US" altLang="zh-CN"/>
              <a:t>fizz</a:t>
            </a:r>
            <a:r>
              <a:rPr lang="zh-CN" altLang="en-US"/>
              <a:t>后</a:t>
            </a:r>
          </a:p>
        </p:txBody>
      </p:sp>
      <p:graphicFrame>
        <p:nvGraphicFramePr>
          <p:cNvPr id="39" name="表格 38">
            <a:extLst>
              <a:ext uri="{FF2B5EF4-FFF2-40B4-BE49-F238E27FC236}">
                <a16:creationId xmlns:a16="http://schemas.microsoft.com/office/drawing/2014/main" id="{CEF4DC4B-EFB9-738C-E17D-9202E75D74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487035"/>
              </p:ext>
            </p:extLst>
          </p:nvPr>
        </p:nvGraphicFramePr>
        <p:xfrm>
          <a:off x="9096972" y="3557595"/>
          <a:ext cx="1489994" cy="1598382"/>
        </p:xfrm>
        <a:graphic>
          <a:graphicData uri="http://schemas.openxmlformats.org/drawingml/2006/table">
            <a:tbl>
              <a:tblPr/>
              <a:tblGrid>
                <a:gridCol w="1489994">
                  <a:extLst>
                    <a:ext uri="{9D8B030D-6E8A-4147-A177-3AD203B41FA5}">
                      <a16:colId xmlns:a16="http://schemas.microsoft.com/office/drawing/2014/main" val="4045695548"/>
                    </a:ext>
                  </a:extLst>
                </a:gridCol>
              </a:tblGrid>
              <a:tr h="2964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/>
                        <a:t>……</a:t>
                      </a:r>
                      <a:endParaRPr lang="zh-CN" altLang="en-US" sz="1500"/>
                    </a:p>
                  </a:txBody>
                  <a:tcPr marL="74101" marR="74101" marT="37051" marB="37051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8934507"/>
                  </a:ext>
                </a:extLst>
              </a:tr>
              <a:tr h="6669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/>
                        <a:t>…</a:t>
                      </a:r>
                    </a:p>
                    <a:p>
                      <a:pPr algn="ctr"/>
                      <a:r>
                        <a:rPr lang="zh-CN" altLang="en-US" sz="1000"/>
                        <a:t>参数</a:t>
                      </a:r>
                      <a:r>
                        <a:rPr lang="en-US" altLang="zh-CN" sz="1000"/>
                        <a:t>n</a:t>
                      </a:r>
                    </a:p>
                    <a:p>
                      <a:pPr algn="ctr"/>
                      <a:r>
                        <a:rPr lang="en-US" altLang="zh-CN" sz="1000"/>
                        <a:t>…</a:t>
                      </a:r>
                    </a:p>
                    <a:p>
                      <a:pPr algn="ctr"/>
                      <a:r>
                        <a:rPr lang="zh-CN" altLang="en-US" sz="1000"/>
                        <a:t>参数</a:t>
                      </a:r>
                      <a:r>
                        <a:rPr lang="en-US" altLang="zh-CN" sz="1000"/>
                        <a:t>1</a:t>
                      </a:r>
                      <a:endParaRPr lang="zh-CN" altLang="en-US" sz="1000"/>
                    </a:p>
                  </a:txBody>
                  <a:tcPr marL="74101" marR="74101" marT="37051" marB="37051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5629439"/>
                  </a:ext>
                </a:extLst>
              </a:tr>
              <a:tr h="29246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/>
                        <a:t>在</a:t>
                      </a:r>
                      <a:r>
                        <a:rPr lang="en-US" altLang="zh-CN" sz="1000"/>
                        <a:t>fizz</a:t>
                      </a:r>
                      <a:r>
                        <a:rPr lang="zh-CN" altLang="en-US" sz="1000"/>
                        <a:t>中保存的</a:t>
                      </a:r>
                      <a:r>
                        <a:rPr lang="en-US" altLang="zh-CN" sz="1000"/>
                        <a:t>%ebp</a:t>
                      </a:r>
                      <a:endParaRPr lang="zh-CN" altLang="en-US" sz="1000"/>
                    </a:p>
                  </a:txBody>
                  <a:tcPr marL="74101" marR="74101" marT="37051" marB="37051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642484"/>
                  </a:ext>
                </a:extLst>
              </a:tr>
              <a:tr h="319513">
                <a:tc>
                  <a:txBody>
                    <a:bodyPr/>
                    <a:lstStyle/>
                    <a:p>
                      <a:pPr algn="ctr"/>
                      <a:endParaRPr lang="zh-CN" altLang="en-US" sz="1300"/>
                    </a:p>
                  </a:txBody>
                  <a:tcPr marL="74101" marR="74101" marT="37051" marB="37051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9523727"/>
                  </a:ext>
                </a:extLst>
              </a:tr>
            </a:tbl>
          </a:graphicData>
        </a:graphic>
      </p:graphicFrame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2CC40906-DA06-E223-7B6E-E6F80CBBC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250805"/>
              </p:ext>
            </p:extLst>
          </p:nvPr>
        </p:nvGraphicFramePr>
        <p:xfrm>
          <a:off x="9096972" y="199004"/>
          <a:ext cx="1464532" cy="1575295"/>
        </p:xfrm>
        <a:graphic>
          <a:graphicData uri="http://schemas.openxmlformats.org/drawingml/2006/table">
            <a:tbl>
              <a:tblPr/>
              <a:tblGrid>
                <a:gridCol w="1464532">
                  <a:extLst>
                    <a:ext uri="{9D8B030D-6E8A-4147-A177-3AD203B41FA5}">
                      <a16:colId xmlns:a16="http://schemas.microsoft.com/office/drawing/2014/main" val="4045695548"/>
                    </a:ext>
                  </a:extLst>
                </a:gridCol>
              </a:tblGrid>
              <a:tr h="2913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……</a:t>
                      </a:r>
                      <a:endParaRPr lang="zh-CN" altLang="en-US" sz="1400"/>
                    </a:p>
                  </a:txBody>
                  <a:tcPr marL="72835" marR="72835" marT="36418" marB="36418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8934507"/>
                  </a:ext>
                </a:extLst>
              </a:tr>
              <a:tr h="6555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/>
                        <a:t>…</a:t>
                      </a:r>
                    </a:p>
                    <a:p>
                      <a:pPr algn="ctr"/>
                      <a:r>
                        <a:rPr lang="zh-CN" altLang="en-US" sz="1000"/>
                        <a:t>参数</a:t>
                      </a:r>
                      <a:r>
                        <a:rPr lang="en-US" altLang="zh-CN" sz="1000"/>
                        <a:t>n</a:t>
                      </a:r>
                    </a:p>
                    <a:p>
                      <a:pPr algn="ctr"/>
                      <a:r>
                        <a:rPr lang="en-US" altLang="zh-CN" sz="1000"/>
                        <a:t>…</a:t>
                      </a:r>
                    </a:p>
                    <a:p>
                      <a:pPr algn="ctr"/>
                      <a:r>
                        <a:rPr lang="zh-CN" altLang="en-US" sz="1000"/>
                        <a:t>参数</a:t>
                      </a:r>
                      <a:r>
                        <a:rPr lang="en-US" altLang="zh-CN" sz="1000"/>
                        <a:t>1</a:t>
                      </a:r>
                      <a:endParaRPr lang="zh-CN" altLang="en-US" sz="1000"/>
                    </a:p>
                  </a:txBody>
                  <a:tcPr marL="72835" marR="72835" marT="36418" marB="36418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5629439"/>
                  </a:ext>
                </a:extLst>
              </a:tr>
              <a:tr h="28746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/>
                        <a:t>返回地址</a:t>
                      </a:r>
                    </a:p>
                  </a:txBody>
                  <a:tcPr marL="72835" marR="72835" marT="36418" marB="36418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642484"/>
                  </a:ext>
                </a:extLst>
              </a:tr>
              <a:tr h="314052">
                <a:tc>
                  <a:txBody>
                    <a:bodyPr/>
                    <a:lstStyle/>
                    <a:p>
                      <a:pPr algn="ctr"/>
                      <a:endParaRPr lang="zh-CN" altLang="en-US" sz="1300"/>
                    </a:p>
                  </a:txBody>
                  <a:tcPr marL="72835" marR="72835" marT="36418" marB="36418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9523727"/>
                  </a:ext>
                </a:extLst>
              </a:tr>
            </a:tbl>
          </a:graphicData>
        </a:graphic>
      </p:graphicFrame>
      <p:graphicFrame>
        <p:nvGraphicFramePr>
          <p:cNvPr id="43" name="表格 42">
            <a:extLst>
              <a:ext uri="{FF2B5EF4-FFF2-40B4-BE49-F238E27FC236}">
                <a16:creationId xmlns:a16="http://schemas.microsoft.com/office/drawing/2014/main" id="{246E7C3D-A8DE-6E37-D4E5-6EF6989B0F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974815"/>
              </p:ext>
            </p:extLst>
          </p:nvPr>
        </p:nvGraphicFramePr>
        <p:xfrm>
          <a:off x="9096972" y="2010107"/>
          <a:ext cx="1464532" cy="1287828"/>
        </p:xfrm>
        <a:graphic>
          <a:graphicData uri="http://schemas.openxmlformats.org/drawingml/2006/table">
            <a:tbl>
              <a:tblPr/>
              <a:tblGrid>
                <a:gridCol w="1464532">
                  <a:extLst>
                    <a:ext uri="{9D8B030D-6E8A-4147-A177-3AD203B41FA5}">
                      <a16:colId xmlns:a16="http://schemas.microsoft.com/office/drawing/2014/main" val="4045695548"/>
                    </a:ext>
                  </a:extLst>
                </a:gridCol>
              </a:tblGrid>
              <a:tr h="2913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……</a:t>
                      </a:r>
                      <a:endParaRPr lang="zh-CN" altLang="en-US" sz="1400"/>
                    </a:p>
                  </a:txBody>
                  <a:tcPr marL="72835" marR="72835" marT="36418" marB="36418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8934507"/>
                  </a:ext>
                </a:extLst>
              </a:tr>
              <a:tr h="6555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/>
                        <a:t>…</a:t>
                      </a:r>
                    </a:p>
                    <a:p>
                      <a:pPr algn="ctr"/>
                      <a:r>
                        <a:rPr lang="zh-CN" altLang="en-US" sz="1000"/>
                        <a:t>参数</a:t>
                      </a:r>
                      <a:r>
                        <a:rPr lang="en-US" altLang="zh-CN" sz="1000"/>
                        <a:t>n</a:t>
                      </a:r>
                    </a:p>
                    <a:p>
                      <a:pPr algn="ctr"/>
                      <a:r>
                        <a:rPr lang="en-US" altLang="zh-CN" sz="1000"/>
                        <a:t>…</a:t>
                      </a:r>
                    </a:p>
                    <a:p>
                      <a:pPr algn="ctr"/>
                      <a:r>
                        <a:rPr lang="zh-CN" altLang="en-US" sz="1000"/>
                        <a:t>参数</a:t>
                      </a:r>
                      <a:r>
                        <a:rPr lang="en-US" altLang="zh-CN" sz="1000"/>
                        <a:t>1</a:t>
                      </a:r>
                      <a:endParaRPr lang="zh-CN" altLang="en-US" sz="1000"/>
                    </a:p>
                  </a:txBody>
                  <a:tcPr marL="72835" marR="72835" marT="36418" marB="36418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5629439"/>
                  </a:ext>
                </a:extLst>
              </a:tr>
              <a:tr h="314052">
                <a:tc>
                  <a:txBody>
                    <a:bodyPr/>
                    <a:lstStyle/>
                    <a:p>
                      <a:pPr algn="ctr"/>
                      <a:endParaRPr lang="zh-CN" altLang="en-US" sz="1300"/>
                    </a:p>
                  </a:txBody>
                  <a:tcPr marL="72835" marR="72835" marT="36418" marB="36418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9523727"/>
                  </a:ext>
                </a:extLst>
              </a:tr>
            </a:tbl>
          </a:graphicData>
        </a:graphic>
      </p:graphicFrame>
      <p:grpSp>
        <p:nvGrpSpPr>
          <p:cNvPr id="46" name="组合 45">
            <a:extLst>
              <a:ext uri="{FF2B5EF4-FFF2-40B4-BE49-F238E27FC236}">
                <a16:creationId xmlns:a16="http://schemas.microsoft.com/office/drawing/2014/main" id="{A9F2FD43-2AE1-4BC4-CC3A-705CF82D2B11}"/>
              </a:ext>
            </a:extLst>
          </p:cNvPr>
          <p:cNvGrpSpPr/>
          <p:nvPr/>
        </p:nvGrpSpPr>
        <p:grpSpPr>
          <a:xfrm>
            <a:off x="7747819" y="638565"/>
            <a:ext cx="1081549" cy="369332"/>
            <a:chOff x="7747819" y="638565"/>
            <a:chExt cx="1081549" cy="369332"/>
          </a:xfrm>
        </p:grpSpPr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BC8DEE7F-6385-5DC5-C86E-A4BE881312D3}"/>
                </a:ext>
              </a:extLst>
            </p:cNvPr>
            <p:cNvCxnSpPr>
              <a:cxnSpLocks/>
            </p:cNvCxnSpPr>
            <p:nvPr/>
          </p:nvCxnSpPr>
          <p:spPr>
            <a:xfrm>
              <a:off x="7747819" y="986651"/>
              <a:ext cx="1081549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8D9EFE2D-F07D-5C2C-4D8B-936675D88434}"/>
                </a:ext>
              </a:extLst>
            </p:cNvPr>
            <p:cNvSpPr txBox="1"/>
            <p:nvPr/>
          </p:nvSpPr>
          <p:spPr>
            <a:xfrm>
              <a:off x="7940581" y="638565"/>
              <a:ext cx="69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leave</a:t>
              </a:r>
              <a:endParaRPr lang="zh-CN" altLang="en-US"/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A2E5479A-BBD0-FAAA-6B1B-858D90C8DA06}"/>
              </a:ext>
            </a:extLst>
          </p:cNvPr>
          <p:cNvGrpSpPr/>
          <p:nvPr/>
        </p:nvGrpSpPr>
        <p:grpSpPr>
          <a:xfrm>
            <a:off x="7747819" y="2302387"/>
            <a:ext cx="1081549" cy="369332"/>
            <a:chOff x="7747819" y="617319"/>
            <a:chExt cx="1081549" cy="369332"/>
          </a:xfrm>
        </p:grpSpPr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3345A7C1-A0A7-2062-F872-4E2B95EE5195}"/>
                </a:ext>
              </a:extLst>
            </p:cNvPr>
            <p:cNvCxnSpPr>
              <a:cxnSpLocks/>
            </p:cNvCxnSpPr>
            <p:nvPr/>
          </p:nvCxnSpPr>
          <p:spPr>
            <a:xfrm>
              <a:off x="7747819" y="986651"/>
              <a:ext cx="1081549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09411A8F-86E6-26F9-E1E1-55C2CFE36BDD}"/>
                </a:ext>
              </a:extLst>
            </p:cNvPr>
            <p:cNvSpPr txBox="1"/>
            <p:nvPr/>
          </p:nvSpPr>
          <p:spPr>
            <a:xfrm>
              <a:off x="8021811" y="617319"/>
              <a:ext cx="506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retl</a:t>
              </a:r>
              <a:endParaRPr lang="zh-CN" altLang="en-US"/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62EA2766-51D8-6065-9A05-26D0D67B3A98}"/>
              </a:ext>
            </a:extLst>
          </p:cNvPr>
          <p:cNvGrpSpPr/>
          <p:nvPr/>
        </p:nvGrpSpPr>
        <p:grpSpPr>
          <a:xfrm>
            <a:off x="7701484" y="3870548"/>
            <a:ext cx="1279517" cy="369332"/>
            <a:chOff x="7701484" y="617319"/>
            <a:chExt cx="1279517" cy="369332"/>
          </a:xfrm>
        </p:grpSpPr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66ED299A-9A1E-A407-1ACF-7930FF8805AA}"/>
                </a:ext>
              </a:extLst>
            </p:cNvPr>
            <p:cNvCxnSpPr>
              <a:cxnSpLocks/>
            </p:cNvCxnSpPr>
            <p:nvPr/>
          </p:nvCxnSpPr>
          <p:spPr>
            <a:xfrm>
              <a:off x="7747819" y="986651"/>
              <a:ext cx="1081549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E7EAA050-9464-2AB6-C923-FE61241D1880}"/>
                </a:ext>
              </a:extLst>
            </p:cNvPr>
            <p:cNvSpPr txBox="1"/>
            <p:nvPr/>
          </p:nvSpPr>
          <p:spPr>
            <a:xfrm>
              <a:off x="7701484" y="617319"/>
              <a:ext cx="12795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pushl %ebp</a:t>
              </a:r>
              <a:endParaRPr lang="zh-CN" altLang="en-US"/>
            </a:p>
          </p:txBody>
        </p:sp>
      </p:grp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1C91A591-2011-BCE1-086B-93AB3F9EF1C9}"/>
              </a:ext>
            </a:extLst>
          </p:cNvPr>
          <p:cNvCxnSpPr/>
          <p:nvPr/>
        </p:nvCxnSpPr>
        <p:spPr>
          <a:xfrm>
            <a:off x="7580671" y="617319"/>
            <a:ext cx="0" cy="46036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71B0AE78-D25E-3CA2-AAA4-65AB7D3A8141}"/>
              </a:ext>
            </a:extLst>
          </p:cNvPr>
          <p:cNvGrpSpPr/>
          <p:nvPr/>
        </p:nvGrpSpPr>
        <p:grpSpPr>
          <a:xfrm>
            <a:off x="7909284" y="1101144"/>
            <a:ext cx="1059255" cy="369332"/>
            <a:chOff x="2146061" y="4957605"/>
            <a:chExt cx="1059255" cy="369332"/>
          </a:xfrm>
        </p:grpSpPr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8ABC7BC0-73A9-BFA2-ED58-E40BB6938BD0}"/>
                </a:ext>
              </a:extLst>
            </p:cNvPr>
            <p:cNvCxnSpPr/>
            <p:nvPr/>
          </p:nvCxnSpPr>
          <p:spPr>
            <a:xfrm>
              <a:off x="2782529" y="5166540"/>
              <a:ext cx="42278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187A2D0D-3D87-4E6F-57B3-59BDE7D40E2D}"/>
                </a:ext>
              </a:extLst>
            </p:cNvPr>
            <p:cNvSpPr txBox="1"/>
            <p:nvPr/>
          </p:nvSpPr>
          <p:spPr>
            <a:xfrm>
              <a:off x="2146061" y="495760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%esp</a:t>
              </a:r>
              <a:endParaRPr lang="zh-CN" altLang="en-US"/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A45A4CE6-6DC2-4A2F-D8D7-F04F6FFC9151}"/>
              </a:ext>
            </a:extLst>
          </p:cNvPr>
          <p:cNvGrpSpPr/>
          <p:nvPr/>
        </p:nvGrpSpPr>
        <p:grpSpPr>
          <a:xfrm>
            <a:off x="7062528" y="121354"/>
            <a:ext cx="1857344" cy="369332"/>
            <a:chOff x="1347972" y="3409336"/>
            <a:chExt cx="1857344" cy="369332"/>
          </a:xfrm>
        </p:grpSpPr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5CB9A793-A8A2-2336-F960-37B46FD76AC4}"/>
                </a:ext>
              </a:extLst>
            </p:cNvPr>
            <p:cNvCxnSpPr/>
            <p:nvPr/>
          </p:nvCxnSpPr>
          <p:spPr>
            <a:xfrm>
              <a:off x="2782529" y="3618271"/>
              <a:ext cx="42278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04B8EDD6-FEAC-EDA9-119A-98BB4DC0B5DA}"/>
                </a:ext>
              </a:extLst>
            </p:cNvPr>
            <p:cNvSpPr txBox="1"/>
            <p:nvPr/>
          </p:nvSpPr>
          <p:spPr>
            <a:xfrm>
              <a:off x="1347972" y="3409336"/>
              <a:ext cx="1511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%ebp(</a:t>
              </a:r>
              <a:r>
                <a:rPr lang="zh-CN" altLang="en-US"/>
                <a:t>原来的</a:t>
              </a:r>
              <a:r>
                <a:rPr lang="en-US" altLang="zh-CN"/>
                <a:t>)</a:t>
              </a:r>
              <a:endParaRPr lang="zh-CN" altLang="en-US"/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F9B31705-8D58-F927-F831-CE255B47D557}"/>
              </a:ext>
            </a:extLst>
          </p:cNvPr>
          <p:cNvGrpSpPr/>
          <p:nvPr/>
        </p:nvGrpSpPr>
        <p:grpSpPr>
          <a:xfrm>
            <a:off x="8224558" y="2734510"/>
            <a:ext cx="746490" cy="195210"/>
            <a:chOff x="2146061" y="4957605"/>
            <a:chExt cx="1059255" cy="276999"/>
          </a:xfrm>
        </p:grpSpPr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C55D0181-354D-338E-F60C-187B8FF7866D}"/>
                </a:ext>
              </a:extLst>
            </p:cNvPr>
            <p:cNvCxnSpPr/>
            <p:nvPr/>
          </p:nvCxnSpPr>
          <p:spPr>
            <a:xfrm>
              <a:off x="2782529" y="5166540"/>
              <a:ext cx="42278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14D16887-0FF7-8299-CE61-1D5A25F26EF7}"/>
                </a:ext>
              </a:extLst>
            </p:cNvPr>
            <p:cNvSpPr txBox="1"/>
            <p:nvPr/>
          </p:nvSpPr>
          <p:spPr>
            <a:xfrm>
              <a:off x="2146061" y="4957605"/>
              <a:ext cx="4908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/>
                <a:t>%esp</a:t>
              </a:r>
              <a:endParaRPr lang="zh-CN" altLang="en-US" sz="1200"/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12B87645-E43E-D7AB-97E9-B537CDAA7538}"/>
              </a:ext>
            </a:extLst>
          </p:cNvPr>
          <p:cNvGrpSpPr/>
          <p:nvPr/>
        </p:nvGrpSpPr>
        <p:grpSpPr>
          <a:xfrm>
            <a:off x="8226573" y="4576548"/>
            <a:ext cx="746490" cy="195210"/>
            <a:chOff x="2146061" y="4957605"/>
            <a:chExt cx="1059255" cy="276999"/>
          </a:xfrm>
        </p:grpSpPr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44367169-F786-6C01-3ED6-74AAC6DF25FB}"/>
                </a:ext>
              </a:extLst>
            </p:cNvPr>
            <p:cNvCxnSpPr/>
            <p:nvPr/>
          </p:nvCxnSpPr>
          <p:spPr>
            <a:xfrm>
              <a:off x="2782529" y="5166540"/>
              <a:ext cx="42278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019EE202-77DF-994E-D596-C7C4D199D6E9}"/>
                </a:ext>
              </a:extLst>
            </p:cNvPr>
            <p:cNvSpPr txBox="1"/>
            <p:nvPr/>
          </p:nvSpPr>
          <p:spPr>
            <a:xfrm>
              <a:off x="2146061" y="4957605"/>
              <a:ext cx="4908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/>
                <a:t>%esp</a:t>
              </a:r>
              <a:endParaRPr lang="zh-CN" alt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3536873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79CBAC25-68F9-98A0-BEA9-1FB6E1F956B5}"/>
              </a:ext>
            </a:extLst>
          </p:cNvPr>
          <p:cNvGrpSpPr/>
          <p:nvPr/>
        </p:nvGrpSpPr>
        <p:grpSpPr>
          <a:xfrm>
            <a:off x="751304" y="958204"/>
            <a:ext cx="993056" cy="3200841"/>
            <a:chOff x="1317525" y="386769"/>
            <a:chExt cx="993056" cy="5899796"/>
          </a:xfrm>
        </p:grpSpPr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326BD40B-94E9-FD9D-DC4E-C85FB53202CE}"/>
                </a:ext>
              </a:extLst>
            </p:cNvPr>
            <p:cNvCxnSpPr/>
            <p:nvPr/>
          </p:nvCxnSpPr>
          <p:spPr>
            <a:xfrm flipV="1">
              <a:off x="2310581" y="501444"/>
              <a:ext cx="0" cy="5600455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6E2C7CB6-8FB6-A7EA-58FD-6882D3DD03F9}"/>
                </a:ext>
              </a:extLst>
            </p:cNvPr>
            <p:cNvSpPr txBox="1"/>
            <p:nvPr/>
          </p:nvSpPr>
          <p:spPr>
            <a:xfrm>
              <a:off x="1317525" y="5917233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低地址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02E11BED-90C8-3760-D800-9BF797941448}"/>
                </a:ext>
              </a:extLst>
            </p:cNvPr>
            <p:cNvSpPr txBox="1"/>
            <p:nvPr/>
          </p:nvSpPr>
          <p:spPr>
            <a:xfrm>
              <a:off x="1317525" y="386769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高地址</a:t>
              </a: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BBDBE1E1-9D77-0DBC-AD1F-AA09EC35F61D}"/>
              </a:ext>
            </a:extLst>
          </p:cNvPr>
          <p:cNvGrpSpPr/>
          <p:nvPr/>
        </p:nvGrpSpPr>
        <p:grpSpPr>
          <a:xfrm>
            <a:off x="4095133" y="3103487"/>
            <a:ext cx="1059255" cy="369332"/>
            <a:chOff x="2146061" y="3409336"/>
            <a:chExt cx="1059255" cy="369332"/>
          </a:xfrm>
        </p:grpSpPr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B091DE2B-142A-4EFB-A57E-8A57BF7639B2}"/>
                </a:ext>
              </a:extLst>
            </p:cNvPr>
            <p:cNvCxnSpPr/>
            <p:nvPr/>
          </p:nvCxnSpPr>
          <p:spPr>
            <a:xfrm>
              <a:off x="2782529" y="3618271"/>
              <a:ext cx="42278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425B4C38-F238-2AAE-2CF4-283C8A3EAB93}"/>
                </a:ext>
              </a:extLst>
            </p:cNvPr>
            <p:cNvSpPr txBox="1"/>
            <p:nvPr/>
          </p:nvSpPr>
          <p:spPr>
            <a:xfrm>
              <a:off x="2146061" y="3409336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%ebp</a:t>
              </a:r>
              <a:endParaRPr lang="zh-CN" altLang="en-US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B8ADA2DD-8C54-C290-B316-7E133FD966BE}"/>
              </a:ext>
            </a:extLst>
          </p:cNvPr>
          <p:cNvGrpSpPr/>
          <p:nvPr/>
        </p:nvGrpSpPr>
        <p:grpSpPr>
          <a:xfrm>
            <a:off x="4095133" y="3244334"/>
            <a:ext cx="1059255" cy="369332"/>
            <a:chOff x="2146061" y="4957605"/>
            <a:chExt cx="1059255" cy="369332"/>
          </a:xfrm>
        </p:grpSpPr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1565577C-812A-8FF8-EC8F-386CDA66D1C8}"/>
                </a:ext>
              </a:extLst>
            </p:cNvPr>
            <p:cNvCxnSpPr/>
            <p:nvPr/>
          </p:nvCxnSpPr>
          <p:spPr>
            <a:xfrm>
              <a:off x="2782529" y="5166540"/>
              <a:ext cx="42278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400C3E94-E2B5-D16B-4FA7-4EEAFD04C13F}"/>
                </a:ext>
              </a:extLst>
            </p:cNvPr>
            <p:cNvSpPr txBox="1"/>
            <p:nvPr/>
          </p:nvSpPr>
          <p:spPr>
            <a:xfrm>
              <a:off x="2146061" y="495760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%esp</a:t>
              </a:r>
              <a:endParaRPr lang="zh-CN" altLang="en-US"/>
            </a:p>
          </p:txBody>
        </p:sp>
      </p:grpSp>
      <p:graphicFrame>
        <p:nvGraphicFramePr>
          <p:cNvPr id="39" name="表格 38">
            <a:extLst>
              <a:ext uri="{FF2B5EF4-FFF2-40B4-BE49-F238E27FC236}">
                <a16:creationId xmlns:a16="http://schemas.microsoft.com/office/drawing/2014/main" id="{CEF4DC4B-EFB9-738C-E17D-9202E75D74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691182"/>
              </p:ext>
            </p:extLst>
          </p:nvPr>
        </p:nvGraphicFramePr>
        <p:xfrm>
          <a:off x="5319252" y="1054444"/>
          <a:ext cx="1905081" cy="2892368"/>
        </p:xfrm>
        <a:graphic>
          <a:graphicData uri="http://schemas.openxmlformats.org/drawingml/2006/table">
            <a:tbl>
              <a:tblPr/>
              <a:tblGrid>
                <a:gridCol w="1905081">
                  <a:extLst>
                    <a:ext uri="{9D8B030D-6E8A-4147-A177-3AD203B41FA5}">
                      <a16:colId xmlns:a16="http://schemas.microsoft.com/office/drawing/2014/main" val="4045695548"/>
                    </a:ext>
                  </a:extLst>
                </a:gridCol>
              </a:tblGrid>
              <a:tr h="3898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/>
                        <a:t>……</a:t>
                      </a:r>
                      <a:endParaRPr lang="zh-CN" altLang="en-US" sz="2000"/>
                    </a:p>
                  </a:txBody>
                  <a:tcPr marL="74101" marR="74101" marT="37051" marB="37051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8934507"/>
                  </a:ext>
                </a:extLst>
              </a:tr>
              <a:tr h="8806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…</a:t>
                      </a:r>
                    </a:p>
                    <a:p>
                      <a:pPr algn="ctr"/>
                      <a:r>
                        <a:rPr lang="zh-CN" altLang="en-US" sz="1200"/>
                        <a:t>参数</a:t>
                      </a:r>
                      <a:r>
                        <a:rPr lang="en-US" altLang="zh-CN" sz="1200"/>
                        <a:t>n</a:t>
                      </a:r>
                    </a:p>
                    <a:p>
                      <a:pPr algn="ctr"/>
                      <a:r>
                        <a:rPr lang="en-US" altLang="zh-CN" sz="1200"/>
                        <a:t>…</a:t>
                      </a:r>
                    </a:p>
                    <a:p>
                      <a:pPr algn="ctr"/>
                      <a:r>
                        <a:rPr lang="zh-CN" altLang="en-US" sz="1200"/>
                        <a:t>参数</a:t>
                      </a:r>
                      <a:r>
                        <a:rPr lang="en-US" altLang="zh-CN" sz="1200"/>
                        <a:t>3</a:t>
                      </a:r>
                    </a:p>
                  </a:txBody>
                  <a:tcPr marL="74101" marR="74101" marT="37051" marB="37051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5629439"/>
                  </a:ext>
                </a:extLst>
              </a:tr>
              <a:tr h="39110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参数</a:t>
                      </a:r>
                      <a:r>
                        <a:rPr lang="en-US" altLang="zh-CN" sz="1200"/>
                        <a:t>2</a:t>
                      </a:r>
                      <a:endParaRPr lang="zh-CN" altLang="en-US" sz="1200"/>
                    </a:p>
                  </a:txBody>
                  <a:tcPr marL="74101" marR="74101" marT="37051" marB="37051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1517472"/>
                  </a:ext>
                </a:extLst>
              </a:tr>
              <a:tr h="4424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/>
                        <a:t>参数</a:t>
                      </a:r>
                      <a:r>
                        <a:rPr lang="en-US" altLang="zh-CN" sz="1200"/>
                        <a:t>1</a:t>
                      </a:r>
                      <a:endParaRPr lang="zh-CN" altLang="en-US" sz="1200"/>
                    </a:p>
                  </a:txBody>
                  <a:tcPr marL="74101" marR="74101" marT="37051" marB="37051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9764939"/>
                  </a:ext>
                </a:extLst>
              </a:tr>
              <a:tr h="37671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在</a:t>
                      </a:r>
                      <a:r>
                        <a:rPr lang="en-US" altLang="zh-CN" sz="1200"/>
                        <a:t>fizz</a:t>
                      </a:r>
                      <a:r>
                        <a:rPr lang="zh-CN" altLang="en-US" sz="1200"/>
                        <a:t>中保存的</a:t>
                      </a:r>
                      <a:r>
                        <a:rPr lang="en-US" altLang="zh-CN" sz="1200"/>
                        <a:t>%ebp</a:t>
                      </a:r>
                      <a:endParaRPr lang="zh-CN" altLang="en-US" sz="1200"/>
                    </a:p>
                  </a:txBody>
                  <a:tcPr marL="74101" marR="74101" marT="37051" marB="37051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642484"/>
                  </a:ext>
                </a:extLst>
              </a:tr>
              <a:tr h="411553"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74101" marR="74101" marT="37051" marB="37051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9523727"/>
                  </a:ext>
                </a:extLst>
              </a:tr>
            </a:tbl>
          </a:graphicData>
        </a:graphic>
      </p:graphicFrame>
      <p:grpSp>
        <p:nvGrpSpPr>
          <p:cNvPr id="9" name="组合 8">
            <a:extLst>
              <a:ext uri="{FF2B5EF4-FFF2-40B4-BE49-F238E27FC236}">
                <a16:creationId xmlns:a16="http://schemas.microsoft.com/office/drawing/2014/main" id="{073D8970-1578-87D3-D428-048543309126}"/>
              </a:ext>
            </a:extLst>
          </p:cNvPr>
          <p:cNvGrpSpPr/>
          <p:nvPr/>
        </p:nvGrpSpPr>
        <p:grpSpPr>
          <a:xfrm>
            <a:off x="2841523" y="2170306"/>
            <a:ext cx="1757212" cy="369332"/>
            <a:chOff x="7148518" y="656329"/>
            <a:chExt cx="1757212" cy="369332"/>
          </a:xfrm>
        </p:grpSpPr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7332F653-5942-7337-3962-A69406D55A05}"/>
                </a:ext>
              </a:extLst>
            </p:cNvPr>
            <p:cNvCxnSpPr>
              <a:cxnSpLocks/>
            </p:cNvCxnSpPr>
            <p:nvPr/>
          </p:nvCxnSpPr>
          <p:spPr>
            <a:xfrm>
              <a:off x="7148518" y="986651"/>
              <a:ext cx="168085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D8E79BA-6CB8-5779-3DEA-0E4510D69932}"/>
                </a:ext>
              </a:extLst>
            </p:cNvPr>
            <p:cNvSpPr txBox="1"/>
            <p:nvPr/>
          </p:nvSpPr>
          <p:spPr>
            <a:xfrm>
              <a:off x="7148518" y="656329"/>
              <a:ext cx="1757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movl %esp %ebp</a:t>
              </a:r>
              <a:endParaRPr lang="zh-CN" altLang="en-US"/>
            </a:p>
          </p:txBody>
        </p:sp>
      </p:grp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17DE08F-648C-6232-93E4-E9AC54C75262}"/>
              </a:ext>
            </a:extLst>
          </p:cNvPr>
          <p:cNvCxnSpPr/>
          <p:nvPr/>
        </p:nvCxnSpPr>
        <p:spPr>
          <a:xfrm flipH="1">
            <a:off x="7374194" y="2500628"/>
            <a:ext cx="113070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0F6C5790-56D4-30AF-282C-CF11B21943FC}"/>
              </a:ext>
            </a:extLst>
          </p:cNvPr>
          <p:cNvSpPr txBox="1"/>
          <p:nvPr/>
        </p:nvSpPr>
        <p:spPr>
          <a:xfrm>
            <a:off x="8504903" y="2271252"/>
            <a:ext cx="1317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%ebp+8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029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0A199B1-6E76-51B2-7BB8-E77AB0F227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743766"/>
              </p:ext>
            </p:extLst>
          </p:nvPr>
        </p:nvGraphicFramePr>
        <p:xfrm>
          <a:off x="3303639" y="501445"/>
          <a:ext cx="2035278" cy="5287508"/>
        </p:xfrm>
        <a:graphic>
          <a:graphicData uri="http://schemas.openxmlformats.org/drawingml/2006/table">
            <a:tbl>
              <a:tblPr/>
              <a:tblGrid>
                <a:gridCol w="2035278">
                  <a:extLst>
                    <a:ext uri="{9D8B030D-6E8A-4147-A177-3AD203B41FA5}">
                      <a16:colId xmlns:a16="http://schemas.microsoft.com/office/drawing/2014/main" val="4045695548"/>
                    </a:ext>
                  </a:extLst>
                </a:gridCol>
              </a:tblGrid>
              <a:tr h="324465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……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8934507"/>
                  </a:ext>
                </a:extLst>
              </a:tr>
              <a:tr h="8160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…</a:t>
                      </a:r>
                    </a:p>
                    <a:p>
                      <a:pPr algn="ctr"/>
                      <a:r>
                        <a:rPr lang="zh-CN" altLang="en-US" sz="1200"/>
                        <a:t>参数</a:t>
                      </a:r>
                      <a:r>
                        <a:rPr lang="en-US" altLang="zh-CN" sz="1200"/>
                        <a:t>n</a:t>
                      </a:r>
                    </a:p>
                    <a:p>
                      <a:pPr algn="ctr"/>
                      <a:r>
                        <a:rPr lang="en-US" altLang="zh-CN" sz="1200"/>
                        <a:t>…</a:t>
                      </a:r>
                    </a:p>
                    <a:p>
                      <a:pPr algn="ctr"/>
                      <a:r>
                        <a:rPr lang="zh-CN" altLang="en-US" sz="1200"/>
                        <a:t>参数</a:t>
                      </a:r>
                      <a:r>
                        <a:rPr lang="en-US" altLang="zh-CN" sz="1200"/>
                        <a:t>1</a:t>
                      </a:r>
                      <a:endParaRPr lang="zh-CN" altLang="en-US" sz="120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5629439"/>
                  </a:ext>
                </a:extLst>
              </a:tr>
              <a:tr h="39427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返回地址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9523727"/>
                  </a:ext>
                </a:extLst>
              </a:tr>
              <a:tr h="3637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%ebp</a:t>
                      </a:r>
                      <a:endParaRPr lang="zh-CN" altLang="en-US" sz="160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880224"/>
                  </a:ext>
                </a:extLst>
              </a:tr>
              <a:tr h="452284">
                <a:tc>
                  <a:txBody>
                    <a:bodyPr/>
                    <a:lstStyle/>
                    <a:p>
                      <a:pPr algn="ctr"/>
                      <a:r>
                        <a:rPr lang="en-US" altLang="zh-CN" err="1"/>
                        <a:t>buf</a:t>
                      </a:r>
                      <a:r>
                        <a:rPr lang="en-US" altLang="zh-CN"/>
                        <a:t>[39-36]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141877"/>
                  </a:ext>
                </a:extLst>
              </a:tr>
              <a:tr h="452284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…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562604"/>
                  </a:ext>
                </a:extLst>
              </a:tr>
              <a:tr h="4522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err="1"/>
                        <a:t>buf</a:t>
                      </a:r>
                      <a:r>
                        <a:rPr lang="en-US" altLang="zh-CN"/>
                        <a:t>[7-4]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4579864"/>
                  </a:ext>
                </a:extLst>
              </a:tr>
              <a:tr h="452284">
                <a:tc>
                  <a:txBody>
                    <a:bodyPr/>
                    <a:lstStyle/>
                    <a:p>
                      <a:pPr algn="ctr"/>
                      <a:r>
                        <a:rPr lang="en-US" altLang="zh-CN" err="1"/>
                        <a:t>buf</a:t>
                      </a:r>
                      <a:r>
                        <a:rPr lang="en-US" altLang="zh-CN"/>
                        <a:t>[3-0]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919153"/>
                  </a:ext>
                </a:extLst>
              </a:tr>
              <a:tr h="171081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…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528351"/>
                  </a:ext>
                </a:extLst>
              </a:tr>
              <a:tr h="344129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%</a:t>
                      </a:r>
                      <a:r>
                        <a:rPr lang="en-US" altLang="zh-CN" err="1"/>
                        <a:t>eax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4552920"/>
                  </a:ext>
                </a:extLst>
              </a:tr>
              <a:tr h="800065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8990834"/>
                  </a:ext>
                </a:extLst>
              </a:tr>
            </a:tbl>
          </a:graphicData>
        </a:graphic>
      </p:graphicFrame>
      <p:grpSp>
        <p:nvGrpSpPr>
          <p:cNvPr id="12" name="组合 11">
            <a:extLst>
              <a:ext uri="{FF2B5EF4-FFF2-40B4-BE49-F238E27FC236}">
                <a16:creationId xmlns:a16="http://schemas.microsoft.com/office/drawing/2014/main" id="{79CBAC25-68F9-98A0-BEA9-1FB6E1F956B5}"/>
              </a:ext>
            </a:extLst>
          </p:cNvPr>
          <p:cNvGrpSpPr/>
          <p:nvPr/>
        </p:nvGrpSpPr>
        <p:grpSpPr>
          <a:xfrm>
            <a:off x="781664" y="386770"/>
            <a:ext cx="993056" cy="5899796"/>
            <a:chOff x="1317525" y="386769"/>
            <a:chExt cx="993056" cy="5899796"/>
          </a:xfrm>
        </p:grpSpPr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326BD40B-94E9-FD9D-DC4E-C85FB53202CE}"/>
                </a:ext>
              </a:extLst>
            </p:cNvPr>
            <p:cNvCxnSpPr/>
            <p:nvPr/>
          </p:nvCxnSpPr>
          <p:spPr>
            <a:xfrm flipV="1">
              <a:off x="2310581" y="501444"/>
              <a:ext cx="0" cy="5600455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6E2C7CB6-8FB6-A7EA-58FD-6882D3DD03F9}"/>
                </a:ext>
              </a:extLst>
            </p:cNvPr>
            <p:cNvSpPr txBox="1"/>
            <p:nvPr/>
          </p:nvSpPr>
          <p:spPr>
            <a:xfrm>
              <a:off x="1317525" y="5917233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低地址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02E11BED-90C8-3760-D800-9BF797941448}"/>
                </a:ext>
              </a:extLst>
            </p:cNvPr>
            <p:cNvSpPr txBox="1"/>
            <p:nvPr/>
          </p:nvSpPr>
          <p:spPr>
            <a:xfrm>
              <a:off x="1317525" y="386769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高地址</a:t>
              </a: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BBDBE1E1-9D77-0DBC-AD1F-AA09EC35F61D}"/>
              </a:ext>
            </a:extLst>
          </p:cNvPr>
          <p:cNvGrpSpPr/>
          <p:nvPr/>
        </p:nvGrpSpPr>
        <p:grpSpPr>
          <a:xfrm>
            <a:off x="2146061" y="2131296"/>
            <a:ext cx="1059255" cy="369332"/>
            <a:chOff x="2146061" y="3409336"/>
            <a:chExt cx="1059255" cy="369332"/>
          </a:xfrm>
        </p:grpSpPr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B091DE2B-142A-4EFB-A57E-8A57BF7639B2}"/>
                </a:ext>
              </a:extLst>
            </p:cNvPr>
            <p:cNvCxnSpPr/>
            <p:nvPr/>
          </p:nvCxnSpPr>
          <p:spPr>
            <a:xfrm>
              <a:off x="2782529" y="3618271"/>
              <a:ext cx="42278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425B4C38-F238-2AAE-2CF4-283C8A3EAB93}"/>
                </a:ext>
              </a:extLst>
            </p:cNvPr>
            <p:cNvSpPr txBox="1"/>
            <p:nvPr/>
          </p:nvSpPr>
          <p:spPr>
            <a:xfrm>
              <a:off x="2146061" y="3409336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%ebp</a:t>
              </a:r>
              <a:endParaRPr lang="zh-CN" altLang="en-US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B8ADA2DD-8C54-C290-B316-7E133FD966BE}"/>
              </a:ext>
            </a:extLst>
          </p:cNvPr>
          <p:cNvGrpSpPr/>
          <p:nvPr/>
        </p:nvGrpSpPr>
        <p:grpSpPr>
          <a:xfrm>
            <a:off x="2195222" y="4723315"/>
            <a:ext cx="1059255" cy="369332"/>
            <a:chOff x="2146061" y="4957605"/>
            <a:chExt cx="1059255" cy="369332"/>
          </a:xfrm>
        </p:grpSpPr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1565577C-812A-8FF8-EC8F-386CDA66D1C8}"/>
                </a:ext>
              </a:extLst>
            </p:cNvPr>
            <p:cNvCxnSpPr/>
            <p:nvPr/>
          </p:nvCxnSpPr>
          <p:spPr>
            <a:xfrm>
              <a:off x="2782529" y="5166540"/>
              <a:ext cx="42278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400C3E94-E2B5-D16B-4FA7-4EEAFD04C13F}"/>
                </a:ext>
              </a:extLst>
            </p:cNvPr>
            <p:cNvSpPr txBox="1"/>
            <p:nvPr/>
          </p:nvSpPr>
          <p:spPr>
            <a:xfrm>
              <a:off x="2146061" y="495760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%esp</a:t>
              </a:r>
              <a:endParaRPr lang="zh-CN" altLang="en-US"/>
            </a:p>
          </p:txBody>
        </p:sp>
      </p:grpSp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B48ACA81-9C30-B98A-9C2A-2AB4122B77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56216"/>
              </p:ext>
            </p:extLst>
          </p:nvPr>
        </p:nvGraphicFramePr>
        <p:xfrm>
          <a:off x="7875638" y="386770"/>
          <a:ext cx="2035278" cy="5060100"/>
        </p:xfrm>
        <a:graphic>
          <a:graphicData uri="http://schemas.openxmlformats.org/drawingml/2006/table">
            <a:tbl>
              <a:tblPr/>
              <a:tblGrid>
                <a:gridCol w="2035278">
                  <a:extLst>
                    <a:ext uri="{9D8B030D-6E8A-4147-A177-3AD203B41FA5}">
                      <a16:colId xmlns:a16="http://schemas.microsoft.com/office/drawing/2014/main" val="4045695548"/>
                    </a:ext>
                  </a:extLst>
                </a:gridCol>
              </a:tblGrid>
              <a:tr h="381353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……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8934507"/>
                  </a:ext>
                </a:extLst>
              </a:tr>
              <a:tr h="8580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…</a:t>
                      </a:r>
                    </a:p>
                    <a:p>
                      <a:pPr algn="ctr"/>
                      <a:r>
                        <a:rPr lang="zh-CN" altLang="en-US" sz="1200"/>
                        <a:t>参数</a:t>
                      </a:r>
                      <a:r>
                        <a:rPr lang="en-US" altLang="zh-CN" sz="1200"/>
                        <a:t>n</a:t>
                      </a:r>
                    </a:p>
                    <a:p>
                      <a:pPr algn="ctr"/>
                      <a:r>
                        <a:rPr lang="en-US" altLang="zh-CN" sz="1200"/>
                        <a:t>…</a:t>
                      </a:r>
                    </a:p>
                    <a:p>
                      <a:pPr algn="ctr"/>
                      <a:r>
                        <a:rPr lang="zh-CN" altLang="en-US" sz="1200"/>
                        <a:t>参数</a:t>
                      </a:r>
                      <a:r>
                        <a:rPr lang="en-US" altLang="zh-CN" sz="1200"/>
                        <a:t>1</a:t>
                      </a:r>
                      <a:endParaRPr lang="zh-CN" altLang="en-US" sz="120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5629439"/>
                  </a:ext>
                </a:extLst>
              </a:tr>
              <a:tr h="4110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Bad code</a:t>
                      </a:r>
                      <a:r>
                        <a:rPr lang="zh-CN" altLang="en-US" sz="1600"/>
                        <a:t>的地址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9523727"/>
                  </a:ext>
                </a:extLst>
              </a:tr>
              <a:tr h="3793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随便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880224"/>
                  </a:ext>
                </a:extLst>
              </a:tr>
              <a:tr h="471565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Bad code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141877"/>
                  </a:ext>
                </a:extLst>
              </a:tr>
              <a:tr h="471565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…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562604"/>
                  </a:ext>
                </a:extLst>
              </a:tr>
              <a:tr h="4715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…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4579864"/>
                  </a:ext>
                </a:extLst>
              </a:tr>
              <a:tr h="471565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Bad code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919153"/>
                  </a:ext>
                </a:extLst>
              </a:tr>
              <a:tr h="381353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…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8990834"/>
                  </a:ext>
                </a:extLst>
              </a:tr>
              <a:tr h="381353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%</a:t>
                      </a:r>
                      <a:r>
                        <a:rPr lang="en-US" altLang="zh-CN" err="1"/>
                        <a:t>eax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4509739"/>
                  </a:ext>
                </a:extLst>
              </a:tr>
              <a:tr h="381353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5785746"/>
                  </a:ext>
                </a:extLst>
              </a:tr>
            </a:tbl>
          </a:graphicData>
        </a:graphic>
      </p:graphicFrame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F22A857B-4B11-70B8-C220-55C35B1D2281}"/>
              </a:ext>
            </a:extLst>
          </p:cNvPr>
          <p:cNvCxnSpPr/>
          <p:nvPr/>
        </p:nvCxnSpPr>
        <p:spPr>
          <a:xfrm>
            <a:off x="5456903" y="1759974"/>
            <a:ext cx="230074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EA7605E6-A985-7AAB-EB8C-A778A9101F8E}"/>
              </a:ext>
            </a:extLst>
          </p:cNvPr>
          <p:cNvCxnSpPr/>
          <p:nvPr/>
        </p:nvCxnSpPr>
        <p:spPr>
          <a:xfrm>
            <a:off x="5456903" y="4188541"/>
            <a:ext cx="230074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D99F314A-4740-FBB4-B6CE-5EAE5F8A3F81}"/>
              </a:ext>
            </a:extLst>
          </p:cNvPr>
          <p:cNvSpPr txBox="1"/>
          <p:nvPr/>
        </p:nvSpPr>
        <p:spPr>
          <a:xfrm>
            <a:off x="6430296" y="5917234"/>
            <a:ext cx="5083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Bad code</a:t>
            </a:r>
            <a:r>
              <a:rPr lang="zh-CN" altLang="en-US"/>
              <a:t>内应修改全局变量，并跳转到</a:t>
            </a:r>
            <a:r>
              <a:rPr lang="en-US" altLang="zh-CN"/>
              <a:t>bang</a:t>
            </a:r>
            <a:r>
              <a:rPr lang="zh-CN" altLang="en-US"/>
              <a:t>函数</a:t>
            </a:r>
          </a:p>
        </p:txBody>
      </p:sp>
      <p:sp>
        <p:nvSpPr>
          <p:cNvPr id="43" name="箭头: 直角上 42">
            <a:extLst>
              <a:ext uri="{FF2B5EF4-FFF2-40B4-BE49-F238E27FC236}">
                <a16:creationId xmlns:a16="http://schemas.microsoft.com/office/drawing/2014/main" id="{4D76E398-CDD6-5638-24C9-E69BE43F63D3}"/>
              </a:ext>
            </a:extLst>
          </p:cNvPr>
          <p:cNvSpPr/>
          <p:nvPr/>
        </p:nvSpPr>
        <p:spPr>
          <a:xfrm rot="18136950">
            <a:off x="10278348" y="4001685"/>
            <a:ext cx="1076584" cy="1736766"/>
          </a:xfrm>
          <a:prstGeom prst="bentUpArrow">
            <a:avLst>
              <a:gd name="adj1" fmla="val 12808"/>
              <a:gd name="adj2" fmla="val 25000"/>
              <a:gd name="adj3" fmla="val 2723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891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79CBAC25-68F9-98A0-BEA9-1FB6E1F956B5}"/>
              </a:ext>
            </a:extLst>
          </p:cNvPr>
          <p:cNvGrpSpPr/>
          <p:nvPr/>
        </p:nvGrpSpPr>
        <p:grpSpPr>
          <a:xfrm>
            <a:off x="181733" y="386770"/>
            <a:ext cx="993056" cy="5899796"/>
            <a:chOff x="1317525" y="386769"/>
            <a:chExt cx="993056" cy="5899796"/>
          </a:xfrm>
        </p:grpSpPr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326BD40B-94E9-FD9D-DC4E-C85FB53202CE}"/>
                </a:ext>
              </a:extLst>
            </p:cNvPr>
            <p:cNvCxnSpPr/>
            <p:nvPr/>
          </p:nvCxnSpPr>
          <p:spPr>
            <a:xfrm flipV="1">
              <a:off x="2310581" y="501444"/>
              <a:ext cx="0" cy="5600455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6E2C7CB6-8FB6-A7EA-58FD-6882D3DD03F9}"/>
                </a:ext>
              </a:extLst>
            </p:cNvPr>
            <p:cNvSpPr txBox="1"/>
            <p:nvPr/>
          </p:nvSpPr>
          <p:spPr>
            <a:xfrm>
              <a:off x="1317525" y="5917233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低地址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02E11BED-90C8-3760-D800-9BF797941448}"/>
                </a:ext>
              </a:extLst>
            </p:cNvPr>
            <p:cNvSpPr txBox="1"/>
            <p:nvPr/>
          </p:nvSpPr>
          <p:spPr>
            <a:xfrm>
              <a:off x="1317525" y="386769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高地址</a:t>
              </a: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BBDBE1E1-9D77-0DBC-AD1F-AA09EC35F61D}"/>
              </a:ext>
            </a:extLst>
          </p:cNvPr>
          <p:cNvGrpSpPr/>
          <p:nvPr/>
        </p:nvGrpSpPr>
        <p:grpSpPr>
          <a:xfrm>
            <a:off x="1377425" y="2440184"/>
            <a:ext cx="768143" cy="307777"/>
            <a:chOff x="2146061" y="3409336"/>
            <a:chExt cx="768143" cy="307777"/>
          </a:xfrm>
        </p:grpSpPr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B091DE2B-142A-4EFB-A57E-8A57BF7639B2}"/>
                </a:ext>
              </a:extLst>
            </p:cNvPr>
            <p:cNvCxnSpPr>
              <a:cxnSpLocks/>
            </p:cNvCxnSpPr>
            <p:nvPr/>
          </p:nvCxnSpPr>
          <p:spPr>
            <a:xfrm>
              <a:off x="2689392" y="3563224"/>
              <a:ext cx="2248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425B4C38-F238-2AAE-2CF4-283C8A3EAB93}"/>
                </a:ext>
              </a:extLst>
            </p:cNvPr>
            <p:cNvSpPr txBox="1"/>
            <p:nvPr/>
          </p:nvSpPr>
          <p:spPr>
            <a:xfrm>
              <a:off x="2146061" y="3409336"/>
              <a:ext cx="5725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solidFill>
                    <a:srgbClr val="0070C0"/>
                  </a:solidFill>
                </a:rPr>
                <a:t>%ebp</a:t>
              </a:r>
              <a:endParaRPr lang="zh-CN" altLang="en-US" sz="1400">
                <a:solidFill>
                  <a:srgbClr val="0070C0"/>
                </a:solidFill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B8ADA2DD-8C54-C290-B316-7E133FD966BE}"/>
              </a:ext>
            </a:extLst>
          </p:cNvPr>
          <p:cNvGrpSpPr/>
          <p:nvPr/>
        </p:nvGrpSpPr>
        <p:grpSpPr>
          <a:xfrm>
            <a:off x="1436818" y="5092746"/>
            <a:ext cx="744635" cy="307777"/>
            <a:chOff x="2146061" y="4957605"/>
            <a:chExt cx="744635" cy="307777"/>
          </a:xfrm>
        </p:grpSpPr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1565577C-812A-8FF8-EC8F-386CDA66D1C8}"/>
                </a:ext>
              </a:extLst>
            </p:cNvPr>
            <p:cNvCxnSpPr>
              <a:cxnSpLocks/>
            </p:cNvCxnSpPr>
            <p:nvPr/>
          </p:nvCxnSpPr>
          <p:spPr>
            <a:xfrm>
              <a:off x="2689800" y="5113586"/>
              <a:ext cx="2008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400C3E94-E2B5-D16B-4FA7-4EEAFD04C13F}"/>
                </a:ext>
              </a:extLst>
            </p:cNvPr>
            <p:cNvSpPr txBox="1"/>
            <p:nvPr/>
          </p:nvSpPr>
          <p:spPr>
            <a:xfrm>
              <a:off x="2146061" y="4957605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solidFill>
                    <a:srgbClr val="0070C0"/>
                  </a:solidFill>
                </a:rPr>
                <a:t>%esp</a:t>
              </a:r>
              <a:endParaRPr lang="zh-CN" altLang="en-US" sz="1400">
                <a:solidFill>
                  <a:srgbClr val="0070C0"/>
                </a:solidFill>
              </a:endParaRPr>
            </a:p>
          </p:txBody>
        </p:sp>
      </p:grpSp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B48ACA81-9C30-B98A-9C2A-2AB4122B77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335347"/>
              </p:ext>
            </p:extLst>
          </p:nvPr>
        </p:nvGraphicFramePr>
        <p:xfrm>
          <a:off x="2310581" y="756102"/>
          <a:ext cx="1406014" cy="5060100"/>
        </p:xfrm>
        <a:graphic>
          <a:graphicData uri="http://schemas.openxmlformats.org/drawingml/2006/table">
            <a:tbl>
              <a:tblPr/>
              <a:tblGrid>
                <a:gridCol w="1406014">
                  <a:extLst>
                    <a:ext uri="{9D8B030D-6E8A-4147-A177-3AD203B41FA5}">
                      <a16:colId xmlns:a16="http://schemas.microsoft.com/office/drawing/2014/main" val="4045695548"/>
                    </a:ext>
                  </a:extLst>
                </a:gridCol>
              </a:tblGrid>
              <a:tr h="381353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……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8934507"/>
                  </a:ext>
                </a:extLst>
              </a:tr>
              <a:tr h="8580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…</a:t>
                      </a:r>
                    </a:p>
                    <a:p>
                      <a:pPr algn="ctr"/>
                      <a:r>
                        <a:rPr lang="zh-CN" altLang="en-US" sz="1200"/>
                        <a:t>参数</a:t>
                      </a:r>
                      <a:r>
                        <a:rPr lang="en-US" altLang="zh-CN" sz="1200"/>
                        <a:t>n</a:t>
                      </a:r>
                    </a:p>
                    <a:p>
                      <a:pPr algn="ctr"/>
                      <a:r>
                        <a:rPr lang="en-US" altLang="zh-CN" sz="1200"/>
                        <a:t>…</a:t>
                      </a:r>
                    </a:p>
                    <a:p>
                      <a:pPr algn="ctr"/>
                      <a:r>
                        <a:rPr lang="zh-CN" altLang="en-US" sz="1200"/>
                        <a:t>参数</a:t>
                      </a:r>
                      <a:r>
                        <a:rPr lang="en-US" altLang="zh-CN" sz="1200"/>
                        <a:t>1</a:t>
                      </a:r>
                      <a:endParaRPr lang="zh-CN" altLang="en-US" sz="120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5629439"/>
                  </a:ext>
                </a:extLst>
              </a:tr>
              <a:tr h="4110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Bad code</a:t>
                      </a:r>
                      <a:r>
                        <a:rPr lang="zh-CN" altLang="en-US" sz="1400"/>
                        <a:t>地址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9523727"/>
                  </a:ext>
                </a:extLst>
              </a:tr>
              <a:tr h="3793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随便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880224"/>
                  </a:ext>
                </a:extLst>
              </a:tr>
              <a:tr h="4715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Bad code</a:t>
                      </a:r>
                      <a:endParaRPr lang="zh-CN" altLang="en-US" sz="140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141877"/>
                  </a:ext>
                </a:extLst>
              </a:tr>
              <a:tr h="4715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…</a:t>
                      </a:r>
                      <a:endParaRPr lang="zh-CN" altLang="en-US" sz="140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562604"/>
                  </a:ext>
                </a:extLst>
              </a:tr>
              <a:tr h="4715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/>
                        <a:t>…</a:t>
                      </a:r>
                      <a:endParaRPr lang="zh-CN" altLang="en-US" sz="140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4579864"/>
                  </a:ext>
                </a:extLst>
              </a:tr>
              <a:tr h="4715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Bad code</a:t>
                      </a:r>
                      <a:endParaRPr lang="zh-CN" altLang="en-US" sz="140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919153"/>
                  </a:ext>
                </a:extLst>
              </a:tr>
              <a:tr h="3813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…</a:t>
                      </a:r>
                      <a:endParaRPr lang="zh-CN" altLang="en-US" sz="140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8990834"/>
                  </a:ext>
                </a:extLst>
              </a:tr>
              <a:tr h="3813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%</a:t>
                      </a:r>
                      <a:r>
                        <a:rPr lang="en-US" altLang="zh-CN" sz="1400" err="1"/>
                        <a:t>eax</a:t>
                      </a:r>
                      <a:endParaRPr lang="zh-CN" altLang="en-US" sz="140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4509739"/>
                  </a:ext>
                </a:extLst>
              </a:tr>
              <a:tr h="381353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……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5785746"/>
                  </a:ext>
                </a:extLst>
              </a:tr>
            </a:tbl>
          </a:graphicData>
        </a:graphic>
      </p:graphicFrame>
      <p:grpSp>
        <p:nvGrpSpPr>
          <p:cNvPr id="14" name="组合 13">
            <a:extLst>
              <a:ext uri="{FF2B5EF4-FFF2-40B4-BE49-F238E27FC236}">
                <a16:creationId xmlns:a16="http://schemas.microsoft.com/office/drawing/2014/main" id="{B0640DA3-5757-881D-E561-B806175983BF}"/>
              </a:ext>
            </a:extLst>
          </p:cNvPr>
          <p:cNvGrpSpPr/>
          <p:nvPr/>
        </p:nvGrpSpPr>
        <p:grpSpPr>
          <a:xfrm>
            <a:off x="3991897" y="3010507"/>
            <a:ext cx="875071" cy="369332"/>
            <a:chOff x="3991897" y="3010507"/>
            <a:chExt cx="875071" cy="369332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47EF1EC6-5956-EA93-6C47-7982620CC5B6}"/>
                </a:ext>
              </a:extLst>
            </p:cNvPr>
            <p:cNvCxnSpPr>
              <a:cxnSpLocks/>
            </p:cNvCxnSpPr>
            <p:nvPr/>
          </p:nvCxnSpPr>
          <p:spPr>
            <a:xfrm>
              <a:off x="3991897" y="3379839"/>
              <a:ext cx="87507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5073BD78-6539-E9C5-5499-1E1CF6A80184}"/>
                </a:ext>
              </a:extLst>
            </p:cNvPr>
            <p:cNvSpPr txBox="1"/>
            <p:nvPr/>
          </p:nvSpPr>
          <p:spPr>
            <a:xfrm>
              <a:off x="4050891" y="3010507"/>
              <a:ext cx="69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leave</a:t>
              </a:r>
              <a:endParaRPr lang="zh-CN" altLang="en-US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4CBDDC12-BC26-0A35-44DC-88B96BD1757E}"/>
              </a:ext>
            </a:extLst>
          </p:cNvPr>
          <p:cNvGrpSpPr/>
          <p:nvPr/>
        </p:nvGrpSpPr>
        <p:grpSpPr>
          <a:xfrm>
            <a:off x="4344630" y="153853"/>
            <a:ext cx="2282997" cy="307777"/>
            <a:chOff x="2133502" y="3389748"/>
            <a:chExt cx="2282997" cy="307777"/>
          </a:xfrm>
        </p:grpSpPr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8130B305-2D78-C869-DB21-8F2A6661FCF8}"/>
                </a:ext>
              </a:extLst>
            </p:cNvPr>
            <p:cNvCxnSpPr>
              <a:cxnSpLocks/>
            </p:cNvCxnSpPr>
            <p:nvPr/>
          </p:nvCxnSpPr>
          <p:spPr>
            <a:xfrm>
              <a:off x="2689392" y="3563224"/>
              <a:ext cx="2248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F23CAED6-2B19-EBF6-1955-22611CDA028F}"/>
                </a:ext>
              </a:extLst>
            </p:cNvPr>
            <p:cNvSpPr txBox="1"/>
            <p:nvPr/>
          </p:nvSpPr>
          <p:spPr>
            <a:xfrm>
              <a:off x="2133502" y="3389748"/>
              <a:ext cx="22829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solidFill>
                    <a:srgbClr val="0070C0"/>
                  </a:solidFill>
                </a:rPr>
                <a:t>%ebp       (</a:t>
              </a:r>
              <a:r>
                <a:rPr lang="zh-CN" altLang="en-US" sz="1400">
                  <a:solidFill>
                    <a:srgbClr val="0070C0"/>
                  </a:solidFill>
                </a:rPr>
                <a:t>一个随便的地方</a:t>
              </a:r>
              <a:r>
                <a:rPr lang="en-US" altLang="zh-CN" sz="1400">
                  <a:solidFill>
                    <a:srgbClr val="0070C0"/>
                  </a:solidFill>
                </a:rPr>
                <a:t>)</a:t>
              </a:r>
              <a:endParaRPr lang="zh-CN" altLang="en-US" sz="1400">
                <a:solidFill>
                  <a:srgbClr val="0070C0"/>
                </a:solidFill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70F0D278-B77D-2171-0247-4C0F15CB38E4}"/>
              </a:ext>
            </a:extLst>
          </p:cNvPr>
          <p:cNvGrpSpPr/>
          <p:nvPr/>
        </p:nvGrpSpPr>
        <p:grpSpPr>
          <a:xfrm>
            <a:off x="4347615" y="2083247"/>
            <a:ext cx="744635" cy="307777"/>
            <a:chOff x="2146061" y="4957605"/>
            <a:chExt cx="744635" cy="307777"/>
          </a:xfrm>
        </p:grpSpPr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640D75B0-169D-C061-0060-8E7266B993ED}"/>
                </a:ext>
              </a:extLst>
            </p:cNvPr>
            <p:cNvCxnSpPr>
              <a:cxnSpLocks/>
            </p:cNvCxnSpPr>
            <p:nvPr/>
          </p:nvCxnSpPr>
          <p:spPr>
            <a:xfrm>
              <a:off x="2689800" y="5113586"/>
              <a:ext cx="2008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87646D18-4B79-CA4C-E243-2C6B9056E74F}"/>
                </a:ext>
              </a:extLst>
            </p:cNvPr>
            <p:cNvSpPr txBox="1"/>
            <p:nvPr/>
          </p:nvSpPr>
          <p:spPr>
            <a:xfrm>
              <a:off x="2146061" y="4957605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solidFill>
                    <a:srgbClr val="0070C0"/>
                  </a:solidFill>
                </a:rPr>
                <a:t>%esp</a:t>
              </a:r>
              <a:endParaRPr lang="zh-CN" altLang="en-US" sz="1400">
                <a:solidFill>
                  <a:srgbClr val="0070C0"/>
                </a:solidFill>
              </a:endParaRPr>
            </a:p>
          </p:txBody>
        </p:sp>
      </p:grpSp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5014B9B4-31A7-3C87-E3D3-8AC500E5E5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786013"/>
              </p:ext>
            </p:extLst>
          </p:nvPr>
        </p:nvGraphicFramePr>
        <p:xfrm>
          <a:off x="5201264" y="756102"/>
          <a:ext cx="1406014" cy="5060100"/>
        </p:xfrm>
        <a:graphic>
          <a:graphicData uri="http://schemas.openxmlformats.org/drawingml/2006/table">
            <a:tbl>
              <a:tblPr/>
              <a:tblGrid>
                <a:gridCol w="1406014">
                  <a:extLst>
                    <a:ext uri="{9D8B030D-6E8A-4147-A177-3AD203B41FA5}">
                      <a16:colId xmlns:a16="http://schemas.microsoft.com/office/drawing/2014/main" val="4045695548"/>
                    </a:ext>
                  </a:extLst>
                </a:gridCol>
              </a:tblGrid>
              <a:tr h="381353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……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8934507"/>
                  </a:ext>
                </a:extLst>
              </a:tr>
              <a:tr h="8580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…</a:t>
                      </a:r>
                    </a:p>
                    <a:p>
                      <a:pPr algn="ctr"/>
                      <a:r>
                        <a:rPr lang="zh-CN" altLang="en-US" sz="1200"/>
                        <a:t>参数</a:t>
                      </a:r>
                      <a:r>
                        <a:rPr lang="en-US" altLang="zh-CN" sz="1200"/>
                        <a:t>n</a:t>
                      </a:r>
                    </a:p>
                    <a:p>
                      <a:pPr algn="ctr"/>
                      <a:r>
                        <a:rPr lang="en-US" altLang="zh-CN" sz="1200"/>
                        <a:t>…</a:t>
                      </a:r>
                    </a:p>
                    <a:p>
                      <a:pPr algn="ctr"/>
                      <a:r>
                        <a:rPr lang="zh-CN" altLang="en-US" sz="1200"/>
                        <a:t>参数</a:t>
                      </a:r>
                      <a:r>
                        <a:rPr lang="en-US" altLang="zh-CN" sz="1200"/>
                        <a:t>1</a:t>
                      </a:r>
                      <a:endParaRPr lang="zh-CN" altLang="en-US" sz="120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5629439"/>
                  </a:ext>
                </a:extLst>
              </a:tr>
              <a:tr h="4110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Bad code</a:t>
                      </a:r>
                      <a:r>
                        <a:rPr lang="zh-CN" altLang="en-US" sz="1400"/>
                        <a:t>地址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9523727"/>
                  </a:ext>
                </a:extLst>
              </a:tr>
              <a:tr h="3793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随便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880224"/>
                  </a:ext>
                </a:extLst>
              </a:tr>
              <a:tr h="4715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Bad code</a:t>
                      </a:r>
                      <a:endParaRPr lang="zh-CN" altLang="en-US" sz="140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141877"/>
                  </a:ext>
                </a:extLst>
              </a:tr>
              <a:tr h="4715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…</a:t>
                      </a:r>
                      <a:endParaRPr lang="zh-CN" altLang="en-US" sz="140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562604"/>
                  </a:ext>
                </a:extLst>
              </a:tr>
              <a:tr h="4715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/>
                        <a:t>…</a:t>
                      </a:r>
                      <a:endParaRPr lang="zh-CN" altLang="en-US" sz="140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4579864"/>
                  </a:ext>
                </a:extLst>
              </a:tr>
              <a:tr h="4715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Bad code</a:t>
                      </a:r>
                      <a:endParaRPr lang="zh-CN" altLang="en-US" sz="140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919153"/>
                  </a:ext>
                </a:extLst>
              </a:tr>
              <a:tr h="3813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cc …… cc</a:t>
                      </a:r>
                      <a:endParaRPr lang="zh-CN" altLang="en-US" sz="140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8990834"/>
                  </a:ext>
                </a:extLst>
              </a:tr>
              <a:tr h="3813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cc cc cc cc</a:t>
                      </a:r>
                      <a:endParaRPr lang="zh-CN" altLang="en-US" sz="140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4509739"/>
                  </a:ext>
                </a:extLst>
              </a:tr>
              <a:tr h="381353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……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5785746"/>
                  </a:ext>
                </a:extLst>
              </a:tr>
            </a:tbl>
          </a:graphicData>
        </a:graphic>
      </p:graphicFrame>
      <p:grpSp>
        <p:nvGrpSpPr>
          <p:cNvPr id="28" name="组合 27">
            <a:extLst>
              <a:ext uri="{FF2B5EF4-FFF2-40B4-BE49-F238E27FC236}">
                <a16:creationId xmlns:a16="http://schemas.microsoft.com/office/drawing/2014/main" id="{F4013FF2-BA9F-64E7-A197-82313F327FD4}"/>
              </a:ext>
            </a:extLst>
          </p:cNvPr>
          <p:cNvGrpSpPr/>
          <p:nvPr/>
        </p:nvGrpSpPr>
        <p:grpSpPr>
          <a:xfrm>
            <a:off x="7039899" y="3059668"/>
            <a:ext cx="609600" cy="369332"/>
            <a:chOff x="3991897" y="3010507"/>
            <a:chExt cx="669807" cy="369332"/>
          </a:xfrm>
        </p:grpSpPr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405948B0-50FC-8E53-3069-9A8BC55820F0}"/>
                </a:ext>
              </a:extLst>
            </p:cNvPr>
            <p:cNvCxnSpPr>
              <a:cxnSpLocks/>
            </p:cNvCxnSpPr>
            <p:nvPr/>
          </p:nvCxnSpPr>
          <p:spPr>
            <a:xfrm>
              <a:off x="3991897" y="3379839"/>
              <a:ext cx="66980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B037758A-5FFA-3865-BF6F-32DC396C19FD}"/>
                </a:ext>
              </a:extLst>
            </p:cNvPr>
            <p:cNvSpPr txBox="1"/>
            <p:nvPr/>
          </p:nvSpPr>
          <p:spPr>
            <a:xfrm>
              <a:off x="4050891" y="3010507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ret</a:t>
              </a:r>
              <a:endParaRPr lang="zh-CN" altLang="en-US"/>
            </a:p>
          </p:txBody>
        </p:sp>
      </p:grpSp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C6308324-033E-52B3-A41C-6AB8CB1CE4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786013"/>
              </p:ext>
            </p:extLst>
          </p:nvPr>
        </p:nvGraphicFramePr>
        <p:xfrm>
          <a:off x="8135812" y="714284"/>
          <a:ext cx="1406014" cy="5060100"/>
        </p:xfrm>
        <a:graphic>
          <a:graphicData uri="http://schemas.openxmlformats.org/drawingml/2006/table">
            <a:tbl>
              <a:tblPr/>
              <a:tblGrid>
                <a:gridCol w="1406014">
                  <a:extLst>
                    <a:ext uri="{9D8B030D-6E8A-4147-A177-3AD203B41FA5}">
                      <a16:colId xmlns:a16="http://schemas.microsoft.com/office/drawing/2014/main" val="4045695548"/>
                    </a:ext>
                  </a:extLst>
                </a:gridCol>
              </a:tblGrid>
              <a:tr h="381353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……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8934507"/>
                  </a:ext>
                </a:extLst>
              </a:tr>
              <a:tr h="8580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…</a:t>
                      </a:r>
                    </a:p>
                    <a:p>
                      <a:pPr algn="ctr"/>
                      <a:r>
                        <a:rPr lang="zh-CN" altLang="en-US" sz="1200"/>
                        <a:t>参数</a:t>
                      </a:r>
                      <a:r>
                        <a:rPr lang="en-US" altLang="zh-CN" sz="1200"/>
                        <a:t>n</a:t>
                      </a:r>
                    </a:p>
                    <a:p>
                      <a:pPr algn="ctr"/>
                      <a:r>
                        <a:rPr lang="en-US" altLang="zh-CN" sz="1200"/>
                        <a:t>…</a:t>
                      </a:r>
                    </a:p>
                    <a:p>
                      <a:pPr algn="ctr"/>
                      <a:r>
                        <a:rPr lang="zh-CN" altLang="en-US" sz="1200"/>
                        <a:t>参数</a:t>
                      </a:r>
                      <a:r>
                        <a:rPr lang="en-US" altLang="zh-CN" sz="1200"/>
                        <a:t>1</a:t>
                      </a:r>
                      <a:endParaRPr lang="zh-CN" altLang="en-US" sz="120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5629439"/>
                  </a:ext>
                </a:extLst>
              </a:tr>
              <a:tr h="4110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Bad code</a:t>
                      </a:r>
                      <a:r>
                        <a:rPr lang="zh-CN" altLang="en-US" sz="1400"/>
                        <a:t>地址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9523727"/>
                  </a:ext>
                </a:extLst>
              </a:tr>
              <a:tr h="3793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随便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880224"/>
                  </a:ext>
                </a:extLst>
              </a:tr>
              <a:tr h="4715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Bad code</a:t>
                      </a:r>
                      <a:endParaRPr lang="zh-CN" altLang="en-US" sz="140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141877"/>
                  </a:ext>
                </a:extLst>
              </a:tr>
              <a:tr h="4715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…</a:t>
                      </a:r>
                      <a:endParaRPr lang="zh-CN" altLang="en-US" sz="140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562604"/>
                  </a:ext>
                </a:extLst>
              </a:tr>
              <a:tr h="4715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/>
                        <a:t>…</a:t>
                      </a:r>
                      <a:endParaRPr lang="zh-CN" altLang="en-US" sz="140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4579864"/>
                  </a:ext>
                </a:extLst>
              </a:tr>
              <a:tr h="4715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Bad code</a:t>
                      </a:r>
                      <a:endParaRPr lang="zh-CN" altLang="en-US" sz="140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919153"/>
                  </a:ext>
                </a:extLst>
              </a:tr>
              <a:tr h="3813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cc …… cc</a:t>
                      </a:r>
                      <a:endParaRPr lang="zh-CN" altLang="en-US" sz="140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8990834"/>
                  </a:ext>
                </a:extLst>
              </a:tr>
              <a:tr h="3813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cc cc cc cc</a:t>
                      </a:r>
                      <a:endParaRPr lang="zh-CN" altLang="en-US" sz="140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4509739"/>
                  </a:ext>
                </a:extLst>
              </a:tr>
              <a:tr h="381353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……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5785746"/>
                  </a:ext>
                </a:extLst>
              </a:tr>
            </a:tbl>
          </a:graphicData>
        </a:graphic>
      </p:graphicFrame>
      <p:grpSp>
        <p:nvGrpSpPr>
          <p:cNvPr id="33" name="组合 32">
            <a:extLst>
              <a:ext uri="{FF2B5EF4-FFF2-40B4-BE49-F238E27FC236}">
                <a16:creationId xmlns:a16="http://schemas.microsoft.com/office/drawing/2014/main" id="{901A6A3C-D366-C537-AEA9-ADFBF0B3D295}"/>
              </a:ext>
            </a:extLst>
          </p:cNvPr>
          <p:cNvGrpSpPr/>
          <p:nvPr/>
        </p:nvGrpSpPr>
        <p:grpSpPr>
          <a:xfrm>
            <a:off x="7253027" y="1627744"/>
            <a:ext cx="744635" cy="307777"/>
            <a:chOff x="2146061" y="4957605"/>
            <a:chExt cx="744635" cy="307777"/>
          </a:xfrm>
        </p:grpSpPr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88B8CFFD-F456-614C-61C1-F033CCB3D4A4}"/>
                </a:ext>
              </a:extLst>
            </p:cNvPr>
            <p:cNvCxnSpPr>
              <a:cxnSpLocks/>
            </p:cNvCxnSpPr>
            <p:nvPr/>
          </p:nvCxnSpPr>
          <p:spPr>
            <a:xfrm>
              <a:off x="2689800" y="5113586"/>
              <a:ext cx="2008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10D48043-6E79-F0FF-1DE4-3F799B9419B6}"/>
                </a:ext>
              </a:extLst>
            </p:cNvPr>
            <p:cNvSpPr txBox="1"/>
            <p:nvPr/>
          </p:nvSpPr>
          <p:spPr>
            <a:xfrm>
              <a:off x="2146061" y="4957605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solidFill>
                    <a:srgbClr val="0070C0"/>
                  </a:solidFill>
                </a:rPr>
                <a:t>%esp</a:t>
              </a:r>
              <a:endParaRPr lang="zh-CN" altLang="en-US" sz="1400">
                <a:solidFill>
                  <a:srgbClr val="0070C0"/>
                </a:solidFill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F972450F-BE35-95B3-69E3-C78395AF922C}"/>
              </a:ext>
            </a:extLst>
          </p:cNvPr>
          <p:cNvGrpSpPr/>
          <p:nvPr/>
        </p:nvGrpSpPr>
        <p:grpSpPr>
          <a:xfrm>
            <a:off x="7253027" y="134266"/>
            <a:ext cx="2282997" cy="307777"/>
            <a:chOff x="2133502" y="3389748"/>
            <a:chExt cx="2282997" cy="307777"/>
          </a:xfrm>
        </p:grpSpPr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A468D1DB-D8D5-C203-ADB0-A0F7BEA590B6}"/>
                </a:ext>
              </a:extLst>
            </p:cNvPr>
            <p:cNvCxnSpPr>
              <a:cxnSpLocks/>
            </p:cNvCxnSpPr>
            <p:nvPr/>
          </p:nvCxnSpPr>
          <p:spPr>
            <a:xfrm>
              <a:off x="2689392" y="3563224"/>
              <a:ext cx="2248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52B75D3B-77DB-6194-1E2A-C23A7150B821}"/>
                </a:ext>
              </a:extLst>
            </p:cNvPr>
            <p:cNvSpPr txBox="1"/>
            <p:nvPr/>
          </p:nvSpPr>
          <p:spPr>
            <a:xfrm>
              <a:off x="2133502" y="3389748"/>
              <a:ext cx="22829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solidFill>
                    <a:srgbClr val="0070C0"/>
                  </a:solidFill>
                </a:rPr>
                <a:t>%ebp       (</a:t>
              </a:r>
              <a:r>
                <a:rPr lang="zh-CN" altLang="en-US" sz="1400">
                  <a:solidFill>
                    <a:srgbClr val="0070C0"/>
                  </a:solidFill>
                </a:rPr>
                <a:t>一个随便的地方</a:t>
              </a:r>
              <a:r>
                <a:rPr lang="en-US" altLang="zh-CN" sz="1400">
                  <a:solidFill>
                    <a:srgbClr val="0070C0"/>
                  </a:solidFill>
                </a:rPr>
                <a:t>)</a:t>
              </a:r>
              <a:endParaRPr lang="zh-CN" altLang="en-US" sz="1400">
                <a:solidFill>
                  <a:srgbClr val="0070C0"/>
                </a:solidFill>
              </a:endParaRP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E62EB5AC-B401-8B69-F5ED-CDBAD7FE60D5}"/>
              </a:ext>
            </a:extLst>
          </p:cNvPr>
          <p:cNvGrpSpPr/>
          <p:nvPr/>
        </p:nvGrpSpPr>
        <p:grpSpPr>
          <a:xfrm>
            <a:off x="7253027" y="4266009"/>
            <a:ext cx="744635" cy="307777"/>
            <a:chOff x="2146061" y="4957605"/>
            <a:chExt cx="744635" cy="307777"/>
          </a:xfrm>
        </p:grpSpPr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D9758CCC-76C9-9240-C882-F3D8529D7032}"/>
                </a:ext>
              </a:extLst>
            </p:cNvPr>
            <p:cNvCxnSpPr>
              <a:cxnSpLocks/>
            </p:cNvCxnSpPr>
            <p:nvPr/>
          </p:nvCxnSpPr>
          <p:spPr>
            <a:xfrm>
              <a:off x="2689800" y="5113586"/>
              <a:ext cx="2008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712468EB-850C-5167-AB8F-CB0F68BB1AFE}"/>
                </a:ext>
              </a:extLst>
            </p:cNvPr>
            <p:cNvSpPr txBox="1"/>
            <p:nvPr/>
          </p:nvSpPr>
          <p:spPr>
            <a:xfrm>
              <a:off x="2146061" y="4957605"/>
              <a:ext cx="5100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solidFill>
                    <a:srgbClr val="00B050"/>
                  </a:solidFill>
                </a:rPr>
                <a:t>%eip</a:t>
              </a:r>
              <a:endParaRPr lang="zh-CN" altLang="en-US" sz="1400">
                <a:solidFill>
                  <a:srgbClr val="00B050"/>
                </a:solidFill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3E8765B7-2823-7DA3-F76F-10E4224B2005}"/>
              </a:ext>
            </a:extLst>
          </p:cNvPr>
          <p:cNvGrpSpPr/>
          <p:nvPr/>
        </p:nvGrpSpPr>
        <p:grpSpPr>
          <a:xfrm>
            <a:off x="1436818" y="6212796"/>
            <a:ext cx="1406154" cy="307777"/>
            <a:chOff x="2146061" y="4957605"/>
            <a:chExt cx="1406154" cy="307777"/>
          </a:xfrm>
        </p:grpSpPr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54E18BA9-D882-88ED-6147-1B1EB00F53F1}"/>
                </a:ext>
              </a:extLst>
            </p:cNvPr>
            <p:cNvCxnSpPr>
              <a:cxnSpLocks/>
            </p:cNvCxnSpPr>
            <p:nvPr/>
          </p:nvCxnSpPr>
          <p:spPr>
            <a:xfrm>
              <a:off x="2689800" y="5113586"/>
              <a:ext cx="2008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FD8D1B9E-AF2C-AEDD-759C-6D7A6010594E}"/>
                </a:ext>
              </a:extLst>
            </p:cNvPr>
            <p:cNvSpPr txBox="1"/>
            <p:nvPr/>
          </p:nvSpPr>
          <p:spPr>
            <a:xfrm>
              <a:off x="2146061" y="4957605"/>
              <a:ext cx="14061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solidFill>
                    <a:srgbClr val="00B050"/>
                  </a:solidFill>
                </a:rPr>
                <a:t>%eip          leave</a:t>
              </a:r>
              <a:endParaRPr lang="zh-CN" altLang="en-US" sz="1400">
                <a:solidFill>
                  <a:srgbClr val="00B050"/>
                </a:solidFill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058EC21D-E057-BAE7-8C4F-0AC95E50C9A9}"/>
              </a:ext>
            </a:extLst>
          </p:cNvPr>
          <p:cNvGrpSpPr/>
          <p:nvPr/>
        </p:nvGrpSpPr>
        <p:grpSpPr>
          <a:xfrm>
            <a:off x="4528202" y="6212796"/>
            <a:ext cx="1218603" cy="307777"/>
            <a:chOff x="2146061" y="4957605"/>
            <a:chExt cx="1218603" cy="307777"/>
          </a:xfrm>
        </p:grpSpPr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C5483730-4640-1935-FEEE-A8AA9B3B62F4}"/>
                </a:ext>
              </a:extLst>
            </p:cNvPr>
            <p:cNvCxnSpPr>
              <a:cxnSpLocks/>
            </p:cNvCxnSpPr>
            <p:nvPr/>
          </p:nvCxnSpPr>
          <p:spPr>
            <a:xfrm>
              <a:off x="2689800" y="5113586"/>
              <a:ext cx="2008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9B988E19-F14E-0D04-C82B-2FACBDF8A3EB}"/>
                </a:ext>
              </a:extLst>
            </p:cNvPr>
            <p:cNvSpPr txBox="1"/>
            <p:nvPr/>
          </p:nvSpPr>
          <p:spPr>
            <a:xfrm>
              <a:off x="2146061" y="4957605"/>
              <a:ext cx="12186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solidFill>
                    <a:srgbClr val="00B050"/>
                  </a:solidFill>
                </a:rPr>
                <a:t>%eip          ret</a:t>
              </a:r>
              <a:endParaRPr lang="zh-CN" altLang="en-US" sz="1400">
                <a:solidFill>
                  <a:srgbClr val="00B050"/>
                </a:solidFill>
              </a:endParaRPr>
            </a:p>
          </p:txBody>
        </p:sp>
      </p:grp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4B4AEE44-89C1-D551-3AA0-5FEDCA52FCC5}"/>
              </a:ext>
            </a:extLst>
          </p:cNvPr>
          <p:cNvCxnSpPr/>
          <p:nvPr/>
        </p:nvCxnSpPr>
        <p:spPr>
          <a:xfrm flipV="1">
            <a:off x="10097729" y="1967019"/>
            <a:ext cx="0" cy="2638265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CBDD8DF3-15F8-A18D-693A-CFEA8A732FA5}"/>
              </a:ext>
            </a:extLst>
          </p:cNvPr>
          <p:cNvSpPr txBox="1"/>
          <p:nvPr/>
        </p:nvSpPr>
        <p:spPr>
          <a:xfrm>
            <a:off x="10169424" y="2962985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Bad code</a:t>
            </a:r>
          </a:p>
          <a:p>
            <a:r>
              <a:rPr lang="zh-CN" altLang="en-US"/>
              <a:t>将这样执行</a:t>
            </a:r>
          </a:p>
        </p:txBody>
      </p:sp>
    </p:spTree>
    <p:extLst>
      <p:ext uri="{BB962C8B-B14F-4D97-AF65-F5344CB8AC3E}">
        <p14:creationId xmlns:p14="http://schemas.microsoft.com/office/powerpoint/2010/main" val="1647800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79CBAC25-68F9-98A0-BEA9-1FB6E1F956B5}"/>
              </a:ext>
            </a:extLst>
          </p:cNvPr>
          <p:cNvGrpSpPr/>
          <p:nvPr/>
        </p:nvGrpSpPr>
        <p:grpSpPr>
          <a:xfrm>
            <a:off x="139984" y="429941"/>
            <a:ext cx="993056" cy="5899796"/>
            <a:chOff x="1317525" y="386769"/>
            <a:chExt cx="993056" cy="5899796"/>
          </a:xfrm>
        </p:grpSpPr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326BD40B-94E9-FD9D-DC4E-C85FB53202CE}"/>
                </a:ext>
              </a:extLst>
            </p:cNvPr>
            <p:cNvCxnSpPr/>
            <p:nvPr/>
          </p:nvCxnSpPr>
          <p:spPr>
            <a:xfrm flipV="1">
              <a:off x="2310581" y="501444"/>
              <a:ext cx="0" cy="5600455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6E2C7CB6-8FB6-A7EA-58FD-6882D3DD03F9}"/>
                </a:ext>
              </a:extLst>
            </p:cNvPr>
            <p:cNvSpPr txBox="1"/>
            <p:nvPr/>
          </p:nvSpPr>
          <p:spPr>
            <a:xfrm>
              <a:off x="1317525" y="5917233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低地址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02E11BED-90C8-3760-D800-9BF797941448}"/>
                </a:ext>
              </a:extLst>
            </p:cNvPr>
            <p:cNvSpPr txBox="1"/>
            <p:nvPr/>
          </p:nvSpPr>
          <p:spPr>
            <a:xfrm>
              <a:off x="1317525" y="386769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高地址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B8ADA2DD-8C54-C290-B316-7E133FD966BE}"/>
              </a:ext>
            </a:extLst>
          </p:cNvPr>
          <p:cNvGrpSpPr/>
          <p:nvPr/>
        </p:nvGrpSpPr>
        <p:grpSpPr>
          <a:xfrm>
            <a:off x="1410991" y="1655450"/>
            <a:ext cx="744635" cy="307777"/>
            <a:chOff x="2146061" y="4957605"/>
            <a:chExt cx="744635" cy="307777"/>
          </a:xfrm>
        </p:grpSpPr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1565577C-812A-8FF8-EC8F-386CDA66D1C8}"/>
                </a:ext>
              </a:extLst>
            </p:cNvPr>
            <p:cNvCxnSpPr>
              <a:cxnSpLocks/>
            </p:cNvCxnSpPr>
            <p:nvPr/>
          </p:nvCxnSpPr>
          <p:spPr>
            <a:xfrm>
              <a:off x="2689800" y="5113586"/>
              <a:ext cx="2008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400C3E94-E2B5-D16B-4FA7-4EEAFD04C13F}"/>
                </a:ext>
              </a:extLst>
            </p:cNvPr>
            <p:cNvSpPr txBox="1"/>
            <p:nvPr/>
          </p:nvSpPr>
          <p:spPr>
            <a:xfrm>
              <a:off x="2146061" y="4957605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solidFill>
                    <a:srgbClr val="0070C0"/>
                  </a:solidFill>
                </a:rPr>
                <a:t>%esp</a:t>
              </a:r>
              <a:endParaRPr lang="zh-CN" altLang="en-US" sz="1400">
                <a:solidFill>
                  <a:srgbClr val="0070C0"/>
                </a:solidFill>
              </a:endParaRPr>
            </a:p>
          </p:txBody>
        </p:sp>
      </p:grpSp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B48ACA81-9C30-B98A-9C2A-2AB4122B77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144809"/>
              </p:ext>
            </p:extLst>
          </p:nvPr>
        </p:nvGraphicFramePr>
        <p:xfrm>
          <a:off x="2310581" y="756102"/>
          <a:ext cx="1260311" cy="5060100"/>
        </p:xfrm>
        <a:graphic>
          <a:graphicData uri="http://schemas.openxmlformats.org/drawingml/2006/table">
            <a:tbl>
              <a:tblPr/>
              <a:tblGrid>
                <a:gridCol w="1260311">
                  <a:extLst>
                    <a:ext uri="{9D8B030D-6E8A-4147-A177-3AD203B41FA5}">
                      <a16:colId xmlns:a16="http://schemas.microsoft.com/office/drawing/2014/main" val="4045695548"/>
                    </a:ext>
                  </a:extLst>
                </a:gridCol>
              </a:tblGrid>
              <a:tr h="381353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……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8934507"/>
                  </a:ext>
                </a:extLst>
              </a:tr>
              <a:tr h="8580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…</a:t>
                      </a:r>
                    </a:p>
                    <a:p>
                      <a:pPr algn="ctr"/>
                      <a:r>
                        <a:rPr lang="zh-CN" altLang="en-US" sz="1200"/>
                        <a:t>参数</a:t>
                      </a:r>
                      <a:r>
                        <a:rPr lang="en-US" altLang="zh-CN" sz="1200"/>
                        <a:t>n</a:t>
                      </a:r>
                    </a:p>
                    <a:p>
                      <a:pPr algn="ctr"/>
                      <a:r>
                        <a:rPr lang="en-US" altLang="zh-CN" sz="1200"/>
                        <a:t>…</a:t>
                      </a:r>
                    </a:p>
                    <a:p>
                      <a:pPr algn="ctr"/>
                      <a:r>
                        <a:rPr lang="zh-CN" altLang="en-US" sz="1200"/>
                        <a:t>参数</a:t>
                      </a:r>
                      <a:r>
                        <a:rPr lang="en-US" altLang="zh-CN" sz="1200"/>
                        <a:t>1</a:t>
                      </a:r>
                      <a:endParaRPr lang="zh-CN" altLang="en-US" sz="120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5629439"/>
                  </a:ext>
                </a:extLst>
              </a:tr>
              <a:tr h="4110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Bad code</a:t>
                      </a:r>
                      <a:r>
                        <a:rPr lang="zh-CN" altLang="en-US" sz="1400"/>
                        <a:t>地址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9523727"/>
                  </a:ext>
                </a:extLst>
              </a:tr>
              <a:tr h="3793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随便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880224"/>
                  </a:ext>
                </a:extLst>
              </a:tr>
              <a:tr h="4715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cc …… cc</a:t>
                      </a:r>
                      <a:endParaRPr lang="zh-CN" altLang="en-US" sz="140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141877"/>
                  </a:ext>
                </a:extLst>
              </a:tr>
              <a:tr h="4715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ret</a:t>
                      </a:r>
                      <a:endParaRPr lang="zh-CN" altLang="en-US" sz="140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562604"/>
                  </a:ext>
                </a:extLst>
              </a:tr>
              <a:tr h="4715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/>
                        <a:t>pushl</a:t>
                      </a:r>
                      <a:endParaRPr lang="zh-CN" altLang="en-US" sz="140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4579864"/>
                  </a:ext>
                </a:extLst>
              </a:tr>
              <a:tr h="4715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movl</a:t>
                      </a:r>
                      <a:endParaRPr lang="zh-CN" altLang="en-US" sz="140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919153"/>
                  </a:ext>
                </a:extLst>
              </a:tr>
              <a:tr h="3813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…</a:t>
                      </a:r>
                      <a:endParaRPr lang="zh-CN" altLang="en-US" sz="140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8990834"/>
                  </a:ext>
                </a:extLst>
              </a:tr>
              <a:tr h="3813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%</a:t>
                      </a:r>
                      <a:r>
                        <a:rPr lang="en-US" altLang="zh-CN" sz="1400" err="1"/>
                        <a:t>eax</a:t>
                      </a:r>
                      <a:endParaRPr lang="zh-CN" altLang="en-US" sz="140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4509739"/>
                  </a:ext>
                </a:extLst>
              </a:tr>
              <a:tr h="381353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……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5785746"/>
                  </a:ext>
                </a:extLst>
              </a:tr>
            </a:tbl>
          </a:graphicData>
        </a:graphic>
      </p:graphicFrame>
      <p:grpSp>
        <p:nvGrpSpPr>
          <p:cNvPr id="14" name="组合 13">
            <a:extLst>
              <a:ext uri="{FF2B5EF4-FFF2-40B4-BE49-F238E27FC236}">
                <a16:creationId xmlns:a16="http://schemas.microsoft.com/office/drawing/2014/main" id="{B0640DA3-5757-881D-E561-B806175983BF}"/>
              </a:ext>
            </a:extLst>
          </p:cNvPr>
          <p:cNvGrpSpPr/>
          <p:nvPr/>
        </p:nvGrpSpPr>
        <p:grpSpPr>
          <a:xfrm>
            <a:off x="3703096" y="5222763"/>
            <a:ext cx="875071" cy="369332"/>
            <a:chOff x="3991897" y="3010507"/>
            <a:chExt cx="875071" cy="369332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47EF1EC6-5956-EA93-6C47-7982620CC5B6}"/>
                </a:ext>
              </a:extLst>
            </p:cNvPr>
            <p:cNvCxnSpPr>
              <a:cxnSpLocks/>
            </p:cNvCxnSpPr>
            <p:nvPr/>
          </p:nvCxnSpPr>
          <p:spPr>
            <a:xfrm>
              <a:off x="3991897" y="3379839"/>
              <a:ext cx="87507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5073BD78-6539-E9C5-5499-1E1CF6A80184}"/>
                </a:ext>
              </a:extLst>
            </p:cNvPr>
            <p:cNvSpPr txBox="1"/>
            <p:nvPr/>
          </p:nvSpPr>
          <p:spPr>
            <a:xfrm>
              <a:off x="4050891" y="3010507"/>
              <a:ext cx="670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movl</a:t>
              </a:r>
              <a:endParaRPr lang="zh-CN" altLang="en-US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4CBDDC12-BC26-0A35-44DC-88B96BD1757E}"/>
              </a:ext>
            </a:extLst>
          </p:cNvPr>
          <p:cNvGrpSpPr/>
          <p:nvPr/>
        </p:nvGrpSpPr>
        <p:grpSpPr>
          <a:xfrm>
            <a:off x="1393550" y="92667"/>
            <a:ext cx="2282997" cy="307777"/>
            <a:chOff x="2133502" y="3389748"/>
            <a:chExt cx="2282997" cy="307777"/>
          </a:xfrm>
        </p:grpSpPr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8130B305-2D78-C869-DB21-8F2A6661FCF8}"/>
                </a:ext>
              </a:extLst>
            </p:cNvPr>
            <p:cNvCxnSpPr>
              <a:cxnSpLocks/>
            </p:cNvCxnSpPr>
            <p:nvPr/>
          </p:nvCxnSpPr>
          <p:spPr>
            <a:xfrm>
              <a:off x="2689392" y="3563224"/>
              <a:ext cx="2248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F23CAED6-2B19-EBF6-1955-22611CDA028F}"/>
                </a:ext>
              </a:extLst>
            </p:cNvPr>
            <p:cNvSpPr txBox="1"/>
            <p:nvPr/>
          </p:nvSpPr>
          <p:spPr>
            <a:xfrm>
              <a:off x="2133502" y="3389748"/>
              <a:ext cx="22829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solidFill>
                    <a:srgbClr val="0070C0"/>
                  </a:solidFill>
                </a:rPr>
                <a:t>%ebp       (</a:t>
              </a:r>
              <a:r>
                <a:rPr lang="zh-CN" altLang="en-US" sz="1400">
                  <a:solidFill>
                    <a:srgbClr val="0070C0"/>
                  </a:solidFill>
                </a:rPr>
                <a:t>一个随便的地方</a:t>
              </a:r>
              <a:r>
                <a:rPr lang="en-US" altLang="zh-CN" sz="1400">
                  <a:solidFill>
                    <a:srgbClr val="0070C0"/>
                  </a:solidFill>
                </a:rPr>
                <a:t>)</a:t>
              </a:r>
              <a:endParaRPr lang="zh-CN" altLang="en-US" sz="1400">
                <a:solidFill>
                  <a:srgbClr val="0070C0"/>
                </a:solidFill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F4013FF2-BA9F-64E7-A197-82313F327FD4}"/>
              </a:ext>
            </a:extLst>
          </p:cNvPr>
          <p:cNvGrpSpPr/>
          <p:nvPr/>
        </p:nvGrpSpPr>
        <p:grpSpPr>
          <a:xfrm>
            <a:off x="8580043" y="5239816"/>
            <a:ext cx="609600" cy="369332"/>
            <a:chOff x="3991897" y="3010507"/>
            <a:chExt cx="669807" cy="369332"/>
          </a:xfrm>
        </p:grpSpPr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405948B0-50FC-8E53-3069-9A8BC55820F0}"/>
                </a:ext>
              </a:extLst>
            </p:cNvPr>
            <p:cNvCxnSpPr>
              <a:cxnSpLocks/>
            </p:cNvCxnSpPr>
            <p:nvPr/>
          </p:nvCxnSpPr>
          <p:spPr>
            <a:xfrm>
              <a:off x="3991897" y="3379839"/>
              <a:ext cx="66980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B037758A-5FFA-3865-BF6F-32DC396C19FD}"/>
                </a:ext>
              </a:extLst>
            </p:cNvPr>
            <p:cNvSpPr txBox="1"/>
            <p:nvPr/>
          </p:nvSpPr>
          <p:spPr>
            <a:xfrm>
              <a:off x="4050891" y="3010507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ret</a:t>
              </a:r>
              <a:endParaRPr lang="zh-CN" altLang="en-US"/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E62EB5AC-B401-8B69-F5ED-CDBAD7FE60D5}"/>
              </a:ext>
            </a:extLst>
          </p:cNvPr>
          <p:cNvGrpSpPr/>
          <p:nvPr/>
        </p:nvGrpSpPr>
        <p:grpSpPr>
          <a:xfrm>
            <a:off x="1430070" y="4305028"/>
            <a:ext cx="744635" cy="307777"/>
            <a:chOff x="2146061" y="4957605"/>
            <a:chExt cx="744635" cy="307777"/>
          </a:xfrm>
        </p:grpSpPr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D9758CCC-76C9-9240-C882-F3D8529D7032}"/>
                </a:ext>
              </a:extLst>
            </p:cNvPr>
            <p:cNvCxnSpPr>
              <a:cxnSpLocks/>
            </p:cNvCxnSpPr>
            <p:nvPr/>
          </p:nvCxnSpPr>
          <p:spPr>
            <a:xfrm>
              <a:off x="2689800" y="5113586"/>
              <a:ext cx="2008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712468EB-850C-5167-AB8F-CB0F68BB1AFE}"/>
                </a:ext>
              </a:extLst>
            </p:cNvPr>
            <p:cNvSpPr txBox="1"/>
            <p:nvPr/>
          </p:nvSpPr>
          <p:spPr>
            <a:xfrm>
              <a:off x="2146061" y="4957605"/>
              <a:ext cx="5100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solidFill>
                    <a:srgbClr val="00B050"/>
                  </a:solidFill>
                </a:rPr>
                <a:t>%eip</a:t>
              </a:r>
              <a:endParaRPr lang="zh-CN" altLang="en-US" sz="1400">
                <a:solidFill>
                  <a:srgbClr val="00B050"/>
                </a:solidFill>
              </a:endParaRPr>
            </a:p>
          </p:txBody>
        </p:sp>
      </p:grp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792E4E9-C77C-D902-E904-0EEB7938AF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319291"/>
              </p:ext>
            </p:extLst>
          </p:nvPr>
        </p:nvGraphicFramePr>
        <p:xfrm>
          <a:off x="4675240" y="756102"/>
          <a:ext cx="1260311" cy="5060100"/>
        </p:xfrm>
        <a:graphic>
          <a:graphicData uri="http://schemas.openxmlformats.org/drawingml/2006/table">
            <a:tbl>
              <a:tblPr/>
              <a:tblGrid>
                <a:gridCol w="1260311">
                  <a:extLst>
                    <a:ext uri="{9D8B030D-6E8A-4147-A177-3AD203B41FA5}">
                      <a16:colId xmlns:a16="http://schemas.microsoft.com/office/drawing/2014/main" val="4045695548"/>
                    </a:ext>
                  </a:extLst>
                </a:gridCol>
              </a:tblGrid>
              <a:tr h="381353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……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8934507"/>
                  </a:ext>
                </a:extLst>
              </a:tr>
              <a:tr h="8580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…</a:t>
                      </a:r>
                    </a:p>
                    <a:p>
                      <a:pPr algn="ctr"/>
                      <a:r>
                        <a:rPr lang="zh-CN" altLang="en-US" sz="1200"/>
                        <a:t>参数</a:t>
                      </a:r>
                      <a:r>
                        <a:rPr lang="en-US" altLang="zh-CN" sz="1200"/>
                        <a:t>n</a:t>
                      </a:r>
                    </a:p>
                    <a:p>
                      <a:pPr algn="ctr"/>
                      <a:r>
                        <a:rPr lang="en-US" altLang="zh-CN" sz="1200"/>
                        <a:t>…</a:t>
                      </a:r>
                    </a:p>
                    <a:p>
                      <a:pPr algn="ctr"/>
                      <a:r>
                        <a:rPr lang="zh-CN" altLang="en-US" sz="1200"/>
                        <a:t>参数</a:t>
                      </a:r>
                      <a:r>
                        <a:rPr lang="en-US" altLang="zh-CN" sz="1200"/>
                        <a:t>1</a:t>
                      </a:r>
                      <a:endParaRPr lang="zh-CN" altLang="en-US" sz="120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5629439"/>
                  </a:ext>
                </a:extLst>
              </a:tr>
              <a:tr h="4110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Bad code</a:t>
                      </a:r>
                      <a:r>
                        <a:rPr lang="zh-CN" altLang="en-US" sz="1400"/>
                        <a:t>地址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9523727"/>
                  </a:ext>
                </a:extLst>
              </a:tr>
              <a:tr h="3793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随便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880224"/>
                  </a:ext>
                </a:extLst>
              </a:tr>
              <a:tr h="4715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cc …… cc</a:t>
                      </a:r>
                      <a:endParaRPr lang="zh-CN" altLang="en-US" sz="140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141877"/>
                  </a:ext>
                </a:extLst>
              </a:tr>
              <a:tr h="4715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ret</a:t>
                      </a:r>
                      <a:endParaRPr lang="zh-CN" altLang="en-US" sz="140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562604"/>
                  </a:ext>
                </a:extLst>
              </a:tr>
              <a:tr h="4715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/>
                        <a:t>pushl</a:t>
                      </a:r>
                      <a:endParaRPr lang="zh-CN" altLang="en-US" sz="140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4579864"/>
                  </a:ext>
                </a:extLst>
              </a:tr>
              <a:tr h="4715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movl</a:t>
                      </a:r>
                      <a:endParaRPr lang="zh-CN" altLang="en-US" sz="140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919153"/>
                  </a:ext>
                </a:extLst>
              </a:tr>
              <a:tr h="3813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…</a:t>
                      </a:r>
                      <a:endParaRPr lang="zh-CN" altLang="en-US" sz="140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8990834"/>
                  </a:ext>
                </a:extLst>
              </a:tr>
              <a:tr h="3813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%</a:t>
                      </a:r>
                      <a:r>
                        <a:rPr lang="en-US" altLang="zh-CN" sz="1400" err="1"/>
                        <a:t>eax</a:t>
                      </a:r>
                      <a:endParaRPr lang="zh-CN" altLang="en-US" sz="140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4509739"/>
                  </a:ext>
                </a:extLst>
              </a:tr>
              <a:tr h="381353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……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5785746"/>
                  </a:ext>
                </a:extLst>
              </a:tr>
            </a:tbl>
          </a:graphicData>
        </a:graphic>
      </p:graphicFrame>
      <p:grpSp>
        <p:nvGrpSpPr>
          <p:cNvPr id="3" name="组合 2">
            <a:extLst>
              <a:ext uri="{FF2B5EF4-FFF2-40B4-BE49-F238E27FC236}">
                <a16:creationId xmlns:a16="http://schemas.microsoft.com/office/drawing/2014/main" id="{DC745329-7DC4-1064-802C-C40F547A6F42}"/>
              </a:ext>
            </a:extLst>
          </p:cNvPr>
          <p:cNvGrpSpPr/>
          <p:nvPr/>
        </p:nvGrpSpPr>
        <p:grpSpPr>
          <a:xfrm>
            <a:off x="3858695" y="3838008"/>
            <a:ext cx="744635" cy="307777"/>
            <a:chOff x="2146061" y="4957605"/>
            <a:chExt cx="744635" cy="307777"/>
          </a:xfrm>
        </p:grpSpPr>
        <p:cxnSp>
          <p:nvCxnSpPr>
            <p:cNvPr id="4" name="直接箭头连接符 3">
              <a:extLst>
                <a:ext uri="{FF2B5EF4-FFF2-40B4-BE49-F238E27FC236}">
                  <a16:creationId xmlns:a16="http://schemas.microsoft.com/office/drawing/2014/main" id="{F89D2290-F6D8-E283-C96D-A375EE273846}"/>
                </a:ext>
              </a:extLst>
            </p:cNvPr>
            <p:cNvCxnSpPr>
              <a:cxnSpLocks/>
            </p:cNvCxnSpPr>
            <p:nvPr/>
          </p:nvCxnSpPr>
          <p:spPr>
            <a:xfrm>
              <a:off x="2689800" y="5113586"/>
              <a:ext cx="2008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E5E2EF44-A167-882B-A8A0-8BC758F95547}"/>
                </a:ext>
              </a:extLst>
            </p:cNvPr>
            <p:cNvSpPr txBox="1"/>
            <p:nvPr/>
          </p:nvSpPr>
          <p:spPr>
            <a:xfrm>
              <a:off x="2146061" y="4957605"/>
              <a:ext cx="5100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solidFill>
                    <a:srgbClr val="00B050"/>
                  </a:solidFill>
                </a:rPr>
                <a:t>%eip</a:t>
              </a:r>
              <a:endParaRPr lang="zh-CN" altLang="en-US" sz="1400">
                <a:solidFill>
                  <a:srgbClr val="00B050"/>
                </a:solidFill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9782CFFC-3851-1617-6FFB-A66352229CB0}"/>
              </a:ext>
            </a:extLst>
          </p:cNvPr>
          <p:cNvSpPr txBox="1"/>
          <p:nvPr/>
        </p:nvSpPr>
        <p:spPr>
          <a:xfrm>
            <a:off x="4350307" y="5960405"/>
            <a:ext cx="1905625" cy="369332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zh-CN" altLang="en-US" i="1"/>
              <a:t>全局变量被修改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0B7BD3D-4F14-85ED-2DD5-91915CE24961}"/>
              </a:ext>
            </a:extLst>
          </p:cNvPr>
          <p:cNvGrpSpPr/>
          <p:nvPr/>
        </p:nvGrpSpPr>
        <p:grpSpPr>
          <a:xfrm>
            <a:off x="3868763" y="1679482"/>
            <a:ext cx="744635" cy="307777"/>
            <a:chOff x="2146061" y="4957605"/>
            <a:chExt cx="744635" cy="307777"/>
          </a:xfrm>
        </p:grpSpPr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D9C1D0CC-B0FD-A01E-6523-EAF96C253BC5}"/>
                </a:ext>
              </a:extLst>
            </p:cNvPr>
            <p:cNvCxnSpPr>
              <a:cxnSpLocks/>
            </p:cNvCxnSpPr>
            <p:nvPr/>
          </p:nvCxnSpPr>
          <p:spPr>
            <a:xfrm>
              <a:off x="2689800" y="5113586"/>
              <a:ext cx="2008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4F80C6A5-BCE9-B6B4-C9DF-8B1AA8EA5EF4}"/>
                </a:ext>
              </a:extLst>
            </p:cNvPr>
            <p:cNvSpPr txBox="1"/>
            <p:nvPr/>
          </p:nvSpPr>
          <p:spPr>
            <a:xfrm>
              <a:off x="2146061" y="4957605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solidFill>
                    <a:srgbClr val="0070C0"/>
                  </a:solidFill>
                </a:rPr>
                <a:t>%esp</a:t>
              </a:r>
              <a:endParaRPr lang="zh-CN" altLang="en-US" sz="1400">
                <a:solidFill>
                  <a:srgbClr val="0070C0"/>
                </a:solidFill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0643D7D0-5569-164F-F6FB-6C78A7771259}"/>
              </a:ext>
            </a:extLst>
          </p:cNvPr>
          <p:cNvGrpSpPr/>
          <p:nvPr/>
        </p:nvGrpSpPr>
        <p:grpSpPr>
          <a:xfrm>
            <a:off x="6092274" y="5239816"/>
            <a:ext cx="871054" cy="369332"/>
            <a:chOff x="3991897" y="3010507"/>
            <a:chExt cx="957083" cy="369332"/>
          </a:xfrm>
        </p:grpSpPr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B54A05AD-FA22-B8B3-909E-AC236CCDDBB4}"/>
                </a:ext>
              </a:extLst>
            </p:cNvPr>
            <p:cNvCxnSpPr>
              <a:cxnSpLocks/>
            </p:cNvCxnSpPr>
            <p:nvPr/>
          </p:nvCxnSpPr>
          <p:spPr>
            <a:xfrm>
              <a:off x="3991897" y="3379839"/>
              <a:ext cx="95708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20C1C9FB-6472-DF21-0D59-1F8BEDB8D809}"/>
                </a:ext>
              </a:extLst>
            </p:cNvPr>
            <p:cNvSpPr txBox="1"/>
            <p:nvPr/>
          </p:nvSpPr>
          <p:spPr>
            <a:xfrm>
              <a:off x="4050891" y="3010507"/>
              <a:ext cx="7876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pushl</a:t>
              </a:r>
              <a:endParaRPr lang="zh-CN" altLang="en-US"/>
            </a:p>
          </p:txBody>
        </p:sp>
      </p:grpSp>
      <p:graphicFrame>
        <p:nvGraphicFramePr>
          <p:cNvPr id="56" name="表格 55">
            <a:extLst>
              <a:ext uri="{FF2B5EF4-FFF2-40B4-BE49-F238E27FC236}">
                <a16:creationId xmlns:a16="http://schemas.microsoft.com/office/drawing/2014/main" id="{4AACF0F3-3443-7745-E45D-2935DD2531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828172"/>
              </p:ext>
            </p:extLst>
          </p:nvPr>
        </p:nvGraphicFramePr>
        <p:xfrm>
          <a:off x="7091665" y="715639"/>
          <a:ext cx="1260311" cy="5060100"/>
        </p:xfrm>
        <a:graphic>
          <a:graphicData uri="http://schemas.openxmlformats.org/drawingml/2006/table">
            <a:tbl>
              <a:tblPr/>
              <a:tblGrid>
                <a:gridCol w="1260311">
                  <a:extLst>
                    <a:ext uri="{9D8B030D-6E8A-4147-A177-3AD203B41FA5}">
                      <a16:colId xmlns:a16="http://schemas.microsoft.com/office/drawing/2014/main" val="4045695548"/>
                    </a:ext>
                  </a:extLst>
                </a:gridCol>
              </a:tblGrid>
              <a:tr h="381353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……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8934507"/>
                  </a:ext>
                </a:extLst>
              </a:tr>
              <a:tr h="8580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…</a:t>
                      </a:r>
                    </a:p>
                    <a:p>
                      <a:pPr algn="ctr"/>
                      <a:r>
                        <a:rPr lang="zh-CN" altLang="en-US" sz="1200"/>
                        <a:t>参数</a:t>
                      </a:r>
                      <a:r>
                        <a:rPr lang="en-US" altLang="zh-CN" sz="1200"/>
                        <a:t>n</a:t>
                      </a:r>
                    </a:p>
                    <a:p>
                      <a:pPr algn="ctr"/>
                      <a:r>
                        <a:rPr lang="en-US" altLang="zh-CN" sz="1200"/>
                        <a:t>…</a:t>
                      </a:r>
                    </a:p>
                    <a:p>
                      <a:pPr algn="ctr"/>
                      <a:r>
                        <a:rPr lang="zh-CN" altLang="en-US" sz="1200"/>
                        <a:t>参数</a:t>
                      </a:r>
                      <a:r>
                        <a:rPr lang="en-US" altLang="zh-CN" sz="1200"/>
                        <a:t>1</a:t>
                      </a:r>
                      <a:endParaRPr lang="zh-CN" altLang="en-US" sz="120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5629439"/>
                  </a:ext>
                </a:extLst>
              </a:tr>
              <a:tr h="4110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bang</a:t>
                      </a:r>
                      <a:r>
                        <a:rPr lang="zh-CN" altLang="en-US" sz="1400"/>
                        <a:t>地址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9523727"/>
                  </a:ext>
                </a:extLst>
              </a:tr>
              <a:tr h="3793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随便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880224"/>
                  </a:ext>
                </a:extLst>
              </a:tr>
              <a:tr h="4715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cc …… cc</a:t>
                      </a:r>
                      <a:endParaRPr lang="zh-CN" altLang="en-US" sz="140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141877"/>
                  </a:ext>
                </a:extLst>
              </a:tr>
              <a:tr h="4715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ret</a:t>
                      </a:r>
                      <a:endParaRPr lang="zh-CN" altLang="en-US" sz="140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562604"/>
                  </a:ext>
                </a:extLst>
              </a:tr>
              <a:tr h="4715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/>
                        <a:t>pushl</a:t>
                      </a:r>
                      <a:endParaRPr lang="zh-CN" altLang="en-US" sz="140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4579864"/>
                  </a:ext>
                </a:extLst>
              </a:tr>
              <a:tr h="4715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movl</a:t>
                      </a:r>
                      <a:endParaRPr lang="zh-CN" altLang="en-US" sz="140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919153"/>
                  </a:ext>
                </a:extLst>
              </a:tr>
              <a:tr h="3813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…</a:t>
                      </a:r>
                      <a:endParaRPr lang="zh-CN" altLang="en-US" sz="140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8990834"/>
                  </a:ext>
                </a:extLst>
              </a:tr>
              <a:tr h="3813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%</a:t>
                      </a:r>
                      <a:r>
                        <a:rPr lang="en-US" altLang="zh-CN" sz="1400" err="1"/>
                        <a:t>eax</a:t>
                      </a:r>
                      <a:endParaRPr lang="zh-CN" altLang="en-US" sz="140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4509739"/>
                  </a:ext>
                </a:extLst>
              </a:tr>
              <a:tr h="381353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……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5785746"/>
                  </a:ext>
                </a:extLst>
              </a:tr>
            </a:tbl>
          </a:graphicData>
        </a:graphic>
      </p:graphicFrame>
      <p:grpSp>
        <p:nvGrpSpPr>
          <p:cNvPr id="57" name="组合 56">
            <a:extLst>
              <a:ext uri="{FF2B5EF4-FFF2-40B4-BE49-F238E27FC236}">
                <a16:creationId xmlns:a16="http://schemas.microsoft.com/office/drawing/2014/main" id="{F085BC14-E1B2-EDAF-56EC-638BE41DEDAB}"/>
              </a:ext>
            </a:extLst>
          </p:cNvPr>
          <p:cNvGrpSpPr/>
          <p:nvPr/>
        </p:nvGrpSpPr>
        <p:grpSpPr>
          <a:xfrm>
            <a:off x="6255932" y="3302085"/>
            <a:ext cx="744635" cy="307777"/>
            <a:chOff x="2146061" y="4957605"/>
            <a:chExt cx="744635" cy="307777"/>
          </a:xfrm>
        </p:grpSpPr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388264ED-9E4D-31CF-68BE-FC8D9D5689ED}"/>
                </a:ext>
              </a:extLst>
            </p:cNvPr>
            <p:cNvCxnSpPr>
              <a:cxnSpLocks/>
            </p:cNvCxnSpPr>
            <p:nvPr/>
          </p:nvCxnSpPr>
          <p:spPr>
            <a:xfrm>
              <a:off x="2689800" y="5113586"/>
              <a:ext cx="2008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531BD835-3E27-62FF-7446-FEA07B53E32D}"/>
                </a:ext>
              </a:extLst>
            </p:cNvPr>
            <p:cNvSpPr txBox="1"/>
            <p:nvPr/>
          </p:nvSpPr>
          <p:spPr>
            <a:xfrm>
              <a:off x="2146061" y="4957605"/>
              <a:ext cx="5100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solidFill>
                    <a:srgbClr val="00B050"/>
                  </a:solidFill>
                </a:rPr>
                <a:t>%eip</a:t>
              </a:r>
              <a:endParaRPr lang="zh-CN" altLang="en-US" sz="1400">
                <a:solidFill>
                  <a:srgbClr val="00B050"/>
                </a:solidFill>
              </a:endParaRPr>
            </a:p>
          </p:txBody>
        </p:sp>
      </p:grpSp>
      <p:sp>
        <p:nvSpPr>
          <p:cNvPr id="60" name="文本框 59">
            <a:extLst>
              <a:ext uri="{FF2B5EF4-FFF2-40B4-BE49-F238E27FC236}">
                <a16:creationId xmlns:a16="http://schemas.microsoft.com/office/drawing/2014/main" id="{EE5AE95C-0066-BCD7-7546-E6577ECC3BBC}"/>
              </a:ext>
            </a:extLst>
          </p:cNvPr>
          <p:cNvSpPr txBox="1"/>
          <p:nvPr/>
        </p:nvSpPr>
        <p:spPr>
          <a:xfrm>
            <a:off x="6785196" y="5960405"/>
            <a:ext cx="1905625" cy="369332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altLang="zh-CN" i="1"/>
              <a:t>bang</a:t>
            </a:r>
            <a:r>
              <a:rPr lang="zh-CN" altLang="en-US" i="1"/>
              <a:t>地址被压栈</a:t>
            </a:r>
          </a:p>
        </p:txBody>
      </p: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3953E51D-1A9F-F423-23C7-4EC5E8862F64}"/>
              </a:ext>
            </a:extLst>
          </p:cNvPr>
          <p:cNvGrpSpPr/>
          <p:nvPr/>
        </p:nvGrpSpPr>
        <p:grpSpPr>
          <a:xfrm>
            <a:off x="6255932" y="2014389"/>
            <a:ext cx="744635" cy="307777"/>
            <a:chOff x="2146061" y="4957605"/>
            <a:chExt cx="744635" cy="307777"/>
          </a:xfrm>
        </p:grpSpPr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627D195C-A65C-A3C2-EB8C-273DBD0BBBD8}"/>
                </a:ext>
              </a:extLst>
            </p:cNvPr>
            <p:cNvCxnSpPr>
              <a:cxnSpLocks/>
            </p:cNvCxnSpPr>
            <p:nvPr/>
          </p:nvCxnSpPr>
          <p:spPr>
            <a:xfrm>
              <a:off x="2689800" y="5113586"/>
              <a:ext cx="2008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76A8FB96-8311-47B3-6993-C6003017E861}"/>
                </a:ext>
              </a:extLst>
            </p:cNvPr>
            <p:cNvSpPr txBox="1"/>
            <p:nvPr/>
          </p:nvSpPr>
          <p:spPr>
            <a:xfrm>
              <a:off x="2146061" y="4957605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solidFill>
                    <a:srgbClr val="0070C0"/>
                  </a:solidFill>
                </a:rPr>
                <a:t>%esp</a:t>
              </a:r>
              <a:endParaRPr lang="zh-CN" altLang="en-US" sz="1400">
                <a:solidFill>
                  <a:srgbClr val="0070C0"/>
                </a:solidFill>
              </a:endParaRPr>
            </a:p>
          </p:txBody>
        </p:sp>
      </p:grpSp>
      <p:graphicFrame>
        <p:nvGraphicFramePr>
          <p:cNvPr id="64" name="表格 63">
            <a:extLst>
              <a:ext uri="{FF2B5EF4-FFF2-40B4-BE49-F238E27FC236}">
                <a16:creationId xmlns:a16="http://schemas.microsoft.com/office/drawing/2014/main" id="{1E01903C-9DF9-3E73-D500-2FB7B93282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418410"/>
              </p:ext>
            </p:extLst>
          </p:nvPr>
        </p:nvGraphicFramePr>
        <p:xfrm>
          <a:off x="9364019" y="715639"/>
          <a:ext cx="1260311" cy="5060100"/>
        </p:xfrm>
        <a:graphic>
          <a:graphicData uri="http://schemas.openxmlformats.org/drawingml/2006/table">
            <a:tbl>
              <a:tblPr/>
              <a:tblGrid>
                <a:gridCol w="1260311">
                  <a:extLst>
                    <a:ext uri="{9D8B030D-6E8A-4147-A177-3AD203B41FA5}">
                      <a16:colId xmlns:a16="http://schemas.microsoft.com/office/drawing/2014/main" val="4045695548"/>
                    </a:ext>
                  </a:extLst>
                </a:gridCol>
              </a:tblGrid>
              <a:tr h="381353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……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8934507"/>
                  </a:ext>
                </a:extLst>
              </a:tr>
              <a:tr h="8580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…</a:t>
                      </a:r>
                    </a:p>
                    <a:p>
                      <a:pPr algn="ctr"/>
                      <a:r>
                        <a:rPr lang="zh-CN" altLang="en-US" sz="1200"/>
                        <a:t>参数</a:t>
                      </a:r>
                      <a:r>
                        <a:rPr lang="en-US" altLang="zh-CN" sz="1200"/>
                        <a:t>n</a:t>
                      </a:r>
                    </a:p>
                    <a:p>
                      <a:pPr algn="ctr"/>
                      <a:r>
                        <a:rPr lang="en-US" altLang="zh-CN" sz="1200"/>
                        <a:t>…</a:t>
                      </a:r>
                    </a:p>
                    <a:p>
                      <a:pPr algn="ctr"/>
                      <a:r>
                        <a:rPr lang="zh-CN" altLang="en-US" sz="1200"/>
                        <a:t>参数</a:t>
                      </a:r>
                      <a:r>
                        <a:rPr lang="en-US" altLang="zh-CN" sz="1200"/>
                        <a:t>1</a:t>
                      </a:r>
                      <a:endParaRPr lang="zh-CN" altLang="en-US" sz="120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5629439"/>
                  </a:ext>
                </a:extLst>
              </a:tr>
              <a:tr h="4110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bang</a:t>
                      </a:r>
                      <a:r>
                        <a:rPr lang="zh-CN" altLang="en-US" sz="1400"/>
                        <a:t>地址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9523727"/>
                  </a:ext>
                </a:extLst>
              </a:tr>
              <a:tr h="3793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随便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880224"/>
                  </a:ext>
                </a:extLst>
              </a:tr>
              <a:tr h="4715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cc …… cc</a:t>
                      </a:r>
                      <a:endParaRPr lang="zh-CN" altLang="en-US" sz="140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141877"/>
                  </a:ext>
                </a:extLst>
              </a:tr>
              <a:tr h="4715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ret</a:t>
                      </a:r>
                      <a:endParaRPr lang="zh-CN" altLang="en-US" sz="140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562604"/>
                  </a:ext>
                </a:extLst>
              </a:tr>
              <a:tr h="4715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/>
                        <a:t>pushl</a:t>
                      </a:r>
                      <a:endParaRPr lang="zh-CN" altLang="en-US" sz="140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4579864"/>
                  </a:ext>
                </a:extLst>
              </a:tr>
              <a:tr h="4715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movl</a:t>
                      </a:r>
                      <a:endParaRPr lang="zh-CN" altLang="en-US" sz="140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919153"/>
                  </a:ext>
                </a:extLst>
              </a:tr>
              <a:tr h="3813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…</a:t>
                      </a:r>
                      <a:endParaRPr lang="zh-CN" altLang="en-US" sz="140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8990834"/>
                  </a:ext>
                </a:extLst>
              </a:tr>
              <a:tr h="3813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%</a:t>
                      </a:r>
                      <a:r>
                        <a:rPr lang="en-US" altLang="zh-CN" sz="1400" err="1"/>
                        <a:t>eax</a:t>
                      </a:r>
                      <a:endParaRPr lang="zh-CN" altLang="en-US" sz="140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4509739"/>
                  </a:ext>
                </a:extLst>
              </a:tr>
              <a:tr h="381353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……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5785746"/>
                  </a:ext>
                </a:extLst>
              </a:tr>
            </a:tbl>
          </a:graphicData>
        </a:graphic>
      </p:graphicFrame>
      <p:grpSp>
        <p:nvGrpSpPr>
          <p:cNvPr id="65" name="组合 64">
            <a:extLst>
              <a:ext uri="{FF2B5EF4-FFF2-40B4-BE49-F238E27FC236}">
                <a16:creationId xmlns:a16="http://schemas.microsoft.com/office/drawing/2014/main" id="{2773343C-5AB2-6BB2-AC68-A3774D914CC8}"/>
              </a:ext>
            </a:extLst>
          </p:cNvPr>
          <p:cNvGrpSpPr/>
          <p:nvPr/>
        </p:nvGrpSpPr>
        <p:grpSpPr>
          <a:xfrm>
            <a:off x="8580043" y="1655449"/>
            <a:ext cx="744635" cy="307777"/>
            <a:chOff x="2146061" y="4957605"/>
            <a:chExt cx="744635" cy="307777"/>
          </a:xfrm>
        </p:grpSpPr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66EF60A7-33DC-9FB2-5C64-4BE2146FBD5C}"/>
                </a:ext>
              </a:extLst>
            </p:cNvPr>
            <p:cNvCxnSpPr>
              <a:cxnSpLocks/>
            </p:cNvCxnSpPr>
            <p:nvPr/>
          </p:nvCxnSpPr>
          <p:spPr>
            <a:xfrm>
              <a:off x="2689800" y="5113586"/>
              <a:ext cx="2008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C191BF66-A268-1716-2F8A-8A62278BEC6F}"/>
                </a:ext>
              </a:extLst>
            </p:cNvPr>
            <p:cNvSpPr txBox="1"/>
            <p:nvPr/>
          </p:nvSpPr>
          <p:spPr>
            <a:xfrm>
              <a:off x="2146061" y="4957605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solidFill>
                    <a:srgbClr val="0070C0"/>
                  </a:solidFill>
                </a:rPr>
                <a:t>%esp</a:t>
              </a:r>
              <a:endParaRPr lang="zh-CN" altLang="en-US" sz="1400">
                <a:solidFill>
                  <a:srgbClr val="0070C0"/>
                </a:solidFill>
              </a:endParaRPr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441F25E8-D34A-836B-7769-C61630346F6A}"/>
              </a:ext>
            </a:extLst>
          </p:cNvPr>
          <p:cNvGrpSpPr/>
          <p:nvPr/>
        </p:nvGrpSpPr>
        <p:grpSpPr>
          <a:xfrm>
            <a:off x="8618943" y="311674"/>
            <a:ext cx="2478564" cy="307777"/>
            <a:chOff x="2146061" y="4957605"/>
            <a:chExt cx="2478564" cy="307777"/>
          </a:xfrm>
        </p:grpSpPr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9D538235-7C0D-ECDF-E117-D09CDA1F3E97}"/>
                </a:ext>
              </a:extLst>
            </p:cNvPr>
            <p:cNvCxnSpPr>
              <a:cxnSpLocks/>
            </p:cNvCxnSpPr>
            <p:nvPr/>
          </p:nvCxnSpPr>
          <p:spPr>
            <a:xfrm>
              <a:off x="2689800" y="5113586"/>
              <a:ext cx="2008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1C5F0953-6970-3D9F-3E80-CEF9627B1A58}"/>
                </a:ext>
              </a:extLst>
            </p:cNvPr>
            <p:cNvSpPr txBox="1"/>
            <p:nvPr/>
          </p:nvSpPr>
          <p:spPr>
            <a:xfrm>
              <a:off x="2146061" y="4957605"/>
              <a:ext cx="24785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solidFill>
                    <a:srgbClr val="00B050"/>
                  </a:solidFill>
                </a:rPr>
                <a:t>%eip          bang</a:t>
              </a:r>
              <a:r>
                <a:rPr lang="zh-CN" altLang="en-US" sz="1400">
                  <a:solidFill>
                    <a:srgbClr val="00B050"/>
                  </a:solidFill>
                </a:rPr>
                <a:t>的第一个语句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3391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1382</TotalTime>
  <Words>1517</Words>
  <Application>Microsoft Office PowerPoint</Application>
  <PresentationFormat>宽屏</PresentationFormat>
  <Paragraphs>602</Paragraphs>
  <Slides>14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宇杰 张</dc:creator>
  <cp:lastModifiedBy>宇杰 张</cp:lastModifiedBy>
  <cp:revision>18</cp:revision>
  <dcterms:created xsi:type="dcterms:W3CDTF">2023-11-16T10:13:01Z</dcterms:created>
  <dcterms:modified xsi:type="dcterms:W3CDTF">2023-11-17T09:28:48Z</dcterms:modified>
</cp:coreProperties>
</file>