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7" r:id="rId1"/>
  </p:sldMasterIdLst>
  <p:notesMasterIdLst>
    <p:notesMasterId r:id="rId138"/>
  </p:notesMasterIdLst>
  <p:sldIdLst>
    <p:sldId id="256" r:id="rId2"/>
    <p:sldId id="391" r:id="rId3"/>
    <p:sldId id="393" r:id="rId4"/>
    <p:sldId id="275" r:id="rId5"/>
    <p:sldId id="276" r:id="rId6"/>
    <p:sldId id="496" r:id="rId7"/>
    <p:sldId id="284" r:id="rId8"/>
    <p:sldId id="285" r:id="rId9"/>
    <p:sldId id="491" r:id="rId10"/>
    <p:sldId id="492" r:id="rId11"/>
    <p:sldId id="497" r:id="rId12"/>
    <p:sldId id="495" r:id="rId13"/>
    <p:sldId id="494" r:id="rId14"/>
    <p:sldId id="482" r:id="rId15"/>
    <p:sldId id="380" r:id="rId16"/>
    <p:sldId id="502" r:id="rId17"/>
    <p:sldId id="483" r:id="rId18"/>
    <p:sldId id="379" r:id="rId19"/>
    <p:sldId id="474" r:id="rId20"/>
    <p:sldId id="500" r:id="rId21"/>
    <p:sldId id="309" r:id="rId22"/>
    <p:sldId id="421" r:id="rId23"/>
    <p:sldId id="498" r:id="rId24"/>
    <p:sldId id="499" r:id="rId25"/>
    <p:sldId id="501" r:id="rId26"/>
    <p:sldId id="394" r:id="rId27"/>
    <p:sldId id="489" r:id="rId28"/>
    <p:sldId id="376" r:id="rId29"/>
    <p:sldId id="490" r:id="rId30"/>
    <p:sldId id="283" r:id="rId31"/>
    <p:sldId id="360" r:id="rId32"/>
    <p:sldId id="288" r:id="rId33"/>
    <p:sldId id="388" r:id="rId34"/>
    <p:sldId id="389" r:id="rId35"/>
    <p:sldId id="390" r:id="rId36"/>
    <p:sldId id="396" r:id="rId37"/>
    <p:sldId id="503" r:id="rId38"/>
    <p:sldId id="400" r:id="rId39"/>
    <p:sldId id="404" r:id="rId40"/>
    <p:sldId id="402" r:id="rId41"/>
    <p:sldId id="405" r:id="rId42"/>
    <p:sldId id="403" r:id="rId43"/>
    <p:sldId id="504" r:id="rId44"/>
    <p:sldId id="466" r:id="rId45"/>
    <p:sldId id="465" r:id="rId46"/>
    <p:sldId id="467" r:id="rId47"/>
    <p:sldId id="468" r:id="rId48"/>
    <p:sldId id="406" r:id="rId49"/>
    <p:sldId id="407" r:id="rId50"/>
    <p:sldId id="408" r:id="rId51"/>
    <p:sldId id="520" r:id="rId52"/>
    <p:sldId id="409" r:id="rId53"/>
    <p:sldId id="410" r:id="rId54"/>
    <p:sldId id="411" r:id="rId55"/>
    <p:sldId id="412" r:id="rId56"/>
    <p:sldId id="413" r:id="rId57"/>
    <p:sldId id="414" r:id="rId58"/>
    <p:sldId id="415" r:id="rId59"/>
    <p:sldId id="305" r:id="rId60"/>
    <p:sldId id="416" r:id="rId61"/>
    <p:sldId id="418" r:id="rId62"/>
    <p:sldId id="419" r:id="rId63"/>
    <p:sldId id="420" r:id="rId64"/>
    <p:sldId id="383" r:id="rId65"/>
    <p:sldId id="470" r:id="rId66"/>
    <p:sldId id="471" r:id="rId67"/>
    <p:sldId id="472" r:id="rId68"/>
    <p:sldId id="311" r:id="rId69"/>
    <p:sldId id="312" r:id="rId70"/>
    <p:sldId id="422" r:id="rId71"/>
    <p:sldId id="423" r:id="rId72"/>
    <p:sldId id="424" r:id="rId73"/>
    <p:sldId id="425" r:id="rId74"/>
    <p:sldId id="469" r:id="rId75"/>
    <p:sldId id="426" r:id="rId76"/>
    <p:sldId id="427" r:id="rId77"/>
    <p:sldId id="384" r:id="rId78"/>
    <p:sldId id="505" r:id="rId79"/>
    <p:sldId id="428" r:id="rId80"/>
    <p:sldId id="429" r:id="rId81"/>
    <p:sldId id="430" r:id="rId82"/>
    <p:sldId id="431" r:id="rId83"/>
    <p:sldId id="322" r:id="rId84"/>
    <p:sldId id="323" r:id="rId85"/>
    <p:sldId id="324" r:id="rId86"/>
    <p:sldId id="432" r:id="rId87"/>
    <p:sldId id="433" r:id="rId88"/>
    <p:sldId id="443" r:id="rId89"/>
    <p:sldId id="506" r:id="rId90"/>
    <p:sldId id="507" r:id="rId91"/>
    <p:sldId id="508" r:id="rId92"/>
    <p:sldId id="442" r:id="rId93"/>
    <p:sldId id="454" r:id="rId94"/>
    <p:sldId id="447" r:id="rId95"/>
    <p:sldId id="448" r:id="rId96"/>
    <p:sldId id="440" r:id="rId97"/>
    <p:sldId id="449" r:id="rId98"/>
    <p:sldId id="450" r:id="rId99"/>
    <p:sldId id="451" r:id="rId100"/>
    <p:sldId id="452" r:id="rId101"/>
    <p:sldId id="385" r:id="rId102"/>
    <p:sldId id="453" r:id="rId103"/>
    <p:sldId id="455" r:id="rId104"/>
    <p:sldId id="456" r:id="rId105"/>
    <p:sldId id="457" r:id="rId106"/>
    <p:sldId id="458" r:id="rId107"/>
    <p:sldId id="459" r:id="rId108"/>
    <p:sldId id="460" r:id="rId109"/>
    <p:sldId id="344" r:id="rId110"/>
    <p:sldId id="386" r:id="rId111"/>
    <p:sldId id="346" r:id="rId112"/>
    <p:sldId id="348" r:id="rId113"/>
    <p:sldId id="368" r:id="rId114"/>
    <p:sldId id="349" r:id="rId115"/>
    <p:sldId id="461" r:id="rId116"/>
    <p:sldId id="350" r:id="rId117"/>
    <p:sldId id="387" r:id="rId118"/>
    <p:sldId id="370" r:id="rId119"/>
    <p:sldId id="509" r:id="rId120"/>
    <p:sldId id="511" r:id="rId121"/>
    <p:sldId id="512" r:id="rId122"/>
    <p:sldId id="513" r:id="rId123"/>
    <p:sldId id="514" r:id="rId124"/>
    <p:sldId id="515" r:id="rId125"/>
    <p:sldId id="521" r:id="rId126"/>
    <p:sldId id="375" r:id="rId127"/>
    <p:sldId id="377" r:id="rId128"/>
    <p:sldId id="462" r:id="rId129"/>
    <p:sldId id="463" r:id="rId130"/>
    <p:sldId id="522" r:id="rId131"/>
    <p:sldId id="516" r:id="rId132"/>
    <p:sldId id="417" r:id="rId133"/>
    <p:sldId id="517" r:id="rId134"/>
    <p:sldId id="518" r:id="rId135"/>
    <p:sldId id="519" r:id="rId136"/>
    <p:sldId id="523" r:id="rId137"/>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29" autoAdjust="0"/>
    <p:restoredTop sz="94719" autoAdjust="0"/>
  </p:normalViewPr>
  <p:slideViewPr>
    <p:cSldViewPr>
      <p:cViewPr varScale="1">
        <p:scale>
          <a:sx n="93" d="100"/>
          <a:sy n="93" d="100"/>
        </p:scale>
        <p:origin x="1083" y="-6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484245-4571-4C90-8BD5-DFDBDCB8E868}" type="datetimeFigureOut">
              <a:rPr lang="en-US" smtClean="0"/>
              <a:pPr/>
              <a:t>4/10/2023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6485A2-FA6A-46DD-B3E5-15C95E45F6C6}" type="slidenum">
              <a:rPr lang="en-US" smtClean="0"/>
              <a:pPr/>
              <a:t>‹#›</a:t>
            </a:fld>
            <a:endParaRPr lang="en-US"/>
          </a:p>
        </p:txBody>
      </p:sp>
    </p:spTree>
    <p:extLst>
      <p:ext uri="{BB962C8B-B14F-4D97-AF65-F5344CB8AC3E}">
        <p14:creationId xmlns:p14="http://schemas.microsoft.com/office/powerpoint/2010/main" val="95852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blog.csdn.net/SoaringLee_fighting/article/details/79593370" TargetMode="External"/><Relationship Id="rId2" Type="http://schemas.openxmlformats.org/officeDocument/2006/relationships/slide" Target="../slides/slide85.xml"/><Relationship Id="rId1" Type="http://schemas.openxmlformats.org/officeDocument/2006/relationships/notesMaster" Target="../notesMasters/notesMaster1.xml"/><Relationship Id="rId5" Type="http://schemas.openxmlformats.org/officeDocument/2006/relationships/hyperlink" Target="https://www.oschina.net/action/GoToLink?url=https://blog.csdn.net/SoaringLee_fighting/article/details/79593370" TargetMode="External"/><Relationship Id="rId4" Type="http://schemas.openxmlformats.org/officeDocument/2006/relationships/hyperlink" Target="https://blog.csdn.net/a565499699/article/details/7929426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blog.csdn.net/SoaringLee_fighting/article/details/79593370" TargetMode="External"/><Relationship Id="rId2" Type="http://schemas.openxmlformats.org/officeDocument/2006/relationships/slide" Target="../slides/slide120.xml"/><Relationship Id="rId1" Type="http://schemas.openxmlformats.org/officeDocument/2006/relationships/notesMaster" Target="../notesMasters/notesMaster1.xml"/><Relationship Id="rId5" Type="http://schemas.openxmlformats.org/officeDocument/2006/relationships/hyperlink" Target="https://www.oschina.net/action/GoToLink?url=https://blog.csdn.net/SoaringLee_fighting/article/details/79593370" TargetMode="External"/><Relationship Id="rId4" Type="http://schemas.openxmlformats.org/officeDocument/2006/relationships/hyperlink" Target="https://blog.csdn.net/a565499699/article/details/79294261"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86321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鲲鹏</a:t>
            </a:r>
            <a:r>
              <a:rPr lang="en-US" altLang="zh-CN" dirty="0"/>
              <a:t>920</a:t>
            </a:r>
            <a:r>
              <a:rPr lang="zh-CN" altLang="zh-CN" dirty="0"/>
              <a:t>系列</a:t>
            </a:r>
            <a:r>
              <a:rPr lang="zh-CN" altLang="en-US" dirty="0"/>
              <a:t>芯片</a:t>
            </a:r>
          </a:p>
        </p:txBody>
      </p:sp>
    </p:spTree>
    <p:extLst>
      <p:ext uri="{BB962C8B-B14F-4D97-AF65-F5344CB8AC3E}">
        <p14:creationId xmlns:p14="http://schemas.microsoft.com/office/powerpoint/2010/main" val="3081641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588442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0702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45791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9027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883253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700" dirty="0"/>
              <a:t>伪操作，其操作对象是汇编编译器，而伪指令，其最终的操作对象是指令，也就是说，其对应的是用于</a:t>
            </a:r>
            <a:r>
              <a:rPr lang="en-US" altLang="zh-CN" sz="1700" i="1" dirty="0"/>
              <a:t>CPU</a:t>
            </a:r>
            <a:r>
              <a:rPr lang="zh-CN" altLang="en-US" sz="1700" dirty="0"/>
              <a:t>执行的指令。这就是他们之间简单但很微妙的区别。</a:t>
            </a:r>
            <a:endParaRPr lang="en-US" altLang="zh-CN" sz="1700" dirty="0"/>
          </a:p>
          <a:p>
            <a:r>
              <a:rPr lang="zh-CN" altLang="en-US" sz="1700" dirty="0"/>
              <a:t>伪指令：最终面对的是</a:t>
            </a:r>
            <a:r>
              <a:rPr lang="en-US" altLang="zh-CN" sz="1700" i="0" dirty="0"/>
              <a:t>CPU</a:t>
            </a:r>
            <a:r>
              <a:rPr lang="zh-CN" altLang="en-US" sz="1700" dirty="0"/>
              <a:t>指令的指令。</a:t>
            </a:r>
            <a:endParaRPr lang="en-US" altLang="zh-CN" sz="1700" dirty="0"/>
          </a:p>
          <a:p>
            <a:r>
              <a:rPr lang="zh-CN" altLang="en-US" sz="1700" dirty="0"/>
              <a:t>伪操作：是用来控制汇编器是如何来产生汇编指令的。</a:t>
            </a:r>
            <a:endParaRPr lang="zh-CN" altLang="en-US" dirty="0"/>
          </a:p>
        </p:txBody>
      </p:sp>
    </p:spTree>
    <p:extLst>
      <p:ext uri="{BB962C8B-B14F-4D97-AF65-F5344CB8AC3E}">
        <p14:creationId xmlns:p14="http://schemas.microsoft.com/office/powerpoint/2010/main" val="3038362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0018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02926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fontScale="25000" lnSpcReduction="20000"/>
          </a:bodyPr>
          <a:lstStyle/>
          <a:p>
            <a:pPr marL="0" indent="0">
              <a:buNone/>
            </a:pPr>
            <a:r>
              <a:rPr lang="zh-CN" altLang="en-US" sz="2100" dirty="0">
                <a:solidFill>
                  <a:srgbClr val="C00000"/>
                </a:solidFill>
                <a:latin typeface="Times New Roman" panose="02020603050405020304" pitchFamily="18" charset="0"/>
                <a:cs typeface="Times New Roman" panose="02020603050405020304" pitchFamily="18" charset="0"/>
              </a:rPr>
              <a:t>红色是</a:t>
            </a:r>
            <a:r>
              <a:rPr lang="en-US" altLang="zh-CN" sz="2100" dirty="0">
                <a:solidFill>
                  <a:srgbClr val="C00000"/>
                </a:solidFill>
                <a:latin typeface="Times New Roman" panose="02020603050405020304" pitchFamily="18" charset="0"/>
                <a:cs typeface="Times New Roman" panose="02020603050405020304" pitchFamily="18" charset="0"/>
              </a:rPr>
              <a:t>arm32</a:t>
            </a:r>
            <a:r>
              <a:rPr lang="zh-CN" altLang="en-US" sz="2100" dirty="0">
                <a:solidFill>
                  <a:srgbClr val="C00000"/>
                </a:solidFill>
                <a:latin typeface="Times New Roman" panose="02020603050405020304" pitchFamily="18" charset="0"/>
                <a:cs typeface="Times New Roman" panose="02020603050405020304" pitchFamily="18" charset="0"/>
              </a:rPr>
              <a:t>的程序使用的寄存器</a:t>
            </a:r>
            <a:endParaRPr lang="en-US" altLang="zh-CN" sz="2100" dirty="0">
              <a:solidFill>
                <a:srgbClr val="C00000"/>
              </a:solidFill>
              <a:latin typeface="Times New Roman" panose="02020603050405020304" pitchFamily="18" charset="0"/>
              <a:cs typeface="Times New Roman" panose="02020603050405020304" pitchFamily="18" charset="0"/>
            </a:endParaRPr>
          </a:p>
          <a:p>
            <a:pPr algn="l"/>
            <a:r>
              <a:rPr lang="en-US" altLang="zh-CN" sz="2600" dirty="0">
                <a:solidFill>
                  <a:srgbClr val="4D4D4D"/>
                </a:solidFill>
                <a:latin typeface="-apple-system"/>
              </a:rPr>
              <a:t>1</a:t>
            </a:r>
            <a:r>
              <a:rPr lang="zh-CN" altLang="en-US" sz="2600" dirty="0">
                <a:solidFill>
                  <a:srgbClr val="4D4D4D"/>
                </a:solidFill>
                <a:latin typeface="-apple-system"/>
              </a:rPr>
              <a:t>、</a:t>
            </a:r>
            <a:r>
              <a:rPr lang="en-US" altLang="zh-CN" sz="2600" dirty="0">
                <a:solidFill>
                  <a:srgbClr val="4D4D4D"/>
                </a:solidFill>
                <a:latin typeface="-apple-system"/>
              </a:rPr>
              <a:t>X86 </a:t>
            </a:r>
            <a:r>
              <a:rPr lang="zh-CN" altLang="en-US" sz="2600" dirty="0">
                <a:solidFill>
                  <a:srgbClr val="4D4D4D"/>
                </a:solidFill>
                <a:latin typeface="-apple-system"/>
              </a:rPr>
              <a:t>函数调用约定</a:t>
            </a:r>
          </a:p>
          <a:p>
            <a:pPr algn="l"/>
            <a:r>
              <a:rPr lang="en-US" altLang="zh-CN" sz="2600" dirty="0">
                <a:solidFill>
                  <a:srgbClr val="4D4D4D"/>
                </a:solidFill>
                <a:latin typeface="-apple-system"/>
              </a:rPr>
              <a:t>X86 </a:t>
            </a:r>
            <a:r>
              <a:rPr lang="zh-CN" altLang="en-US" sz="2600" dirty="0">
                <a:solidFill>
                  <a:srgbClr val="4D4D4D"/>
                </a:solidFill>
                <a:latin typeface="-apple-system"/>
              </a:rPr>
              <a:t>有三种常用调用约定，</a:t>
            </a:r>
            <a:r>
              <a:rPr lang="en-US" altLang="zh-CN" sz="2600" dirty="0" err="1">
                <a:solidFill>
                  <a:srgbClr val="4D4D4D"/>
                </a:solidFill>
                <a:latin typeface="-apple-system"/>
              </a:rPr>
              <a:t>cdecl</a:t>
            </a:r>
            <a:r>
              <a:rPr lang="en-US" altLang="zh-CN" sz="2600" dirty="0">
                <a:solidFill>
                  <a:srgbClr val="4D4D4D"/>
                </a:solidFill>
                <a:latin typeface="-apple-system"/>
              </a:rPr>
              <a:t>(C</a:t>
            </a:r>
            <a:r>
              <a:rPr lang="zh-CN" altLang="en-US" sz="2600" dirty="0">
                <a:solidFill>
                  <a:srgbClr val="4D4D4D"/>
                </a:solidFill>
                <a:latin typeface="-apple-system"/>
              </a:rPr>
              <a:t>规范</a:t>
            </a:r>
            <a:r>
              <a:rPr lang="en-US" altLang="zh-CN" sz="2600" dirty="0">
                <a:solidFill>
                  <a:srgbClr val="4D4D4D"/>
                </a:solidFill>
                <a:latin typeface="-apple-system"/>
              </a:rPr>
              <a:t>)/</a:t>
            </a:r>
            <a:r>
              <a:rPr lang="en-US" altLang="zh-CN" sz="2600" dirty="0" err="1">
                <a:solidFill>
                  <a:srgbClr val="4D4D4D"/>
                </a:solidFill>
                <a:latin typeface="-apple-system"/>
              </a:rPr>
              <a:t>stdcall</a:t>
            </a:r>
            <a:r>
              <a:rPr lang="en-US" altLang="zh-CN" sz="2600" dirty="0">
                <a:solidFill>
                  <a:srgbClr val="4D4D4D"/>
                </a:solidFill>
                <a:latin typeface="-apple-system"/>
              </a:rPr>
              <a:t>(</a:t>
            </a:r>
            <a:r>
              <a:rPr lang="en-US" altLang="zh-CN" sz="2600" dirty="0" err="1">
                <a:solidFill>
                  <a:srgbClr val="4D4D4D"/>
                </a:solidFill>
                <a:latin typeface="-apple-system"/>
              </a:rPr>
              <a:t>WinAPI</a:t>
            </a:r>
            <a:r>
              <a:rPr lang="zh-CN" altLang="en-US" sz="2600" dirty="0">
                <a:solidFill>
                  <a:srgbClr val="4D4D4D"/>
                </a:solidFill>
                <a:latin typeface="-apple-system"/>
              </a:rPr>
              <a:t>默认</a:t>
            </a:r>
            <a:r>
              <a:rPr lang="en-US" altLang="zh-CN" sz="2600" dirty="0">
                <a:solidFill>
                  <a:srgbClr val="4D4D4D"/>
                </a:solidFill>
                <a:latin typeface="-apple-system"/>
              </a:rPr>
              <a:t>)/</a:t>
            </a:r>
            <a:r>
              <a:rPr lang="en-US" altLang="zh-CN" sz="2600" dirty="0" err="1">
                <a:solidFill>
                  <a:srgbClr val="4D4D4D"/>
                </a:solidFill>
                <a:latin typeface="-apple-system"/>
              </a:rPr>
              <a:t>fastcall</a:t>
            </a:r>
            <a:r>
              <a:rPr lang="en-US" altLang="zh-CN" sz="2600" dirty="0">
                <a:solidFill>
                  <a:srgbClr val="4D4D4D"/>
                </a:solidFill>
                <a:latin typeface="-apple-system"/>
              </a:rPr>
              <a:t> </a:t>
            </a:r>
            <a:r>
              <a:rPr lang="zh-CN" altLang="en-US" sz="2600" dirty="0">
                <a:solidFill>
                  <a:srgbClr val="4D4D4D"/>
                </a:solidFill>
                <a:latin typeface="-apple-system"/>
              </a:rPr>
              <a:t>函数调用约定。详细可参考：</a:t>
            </a:r>
            <a:br>
              <a:rPr lang="zh-CN" altLang="en-US" sz="2600" dirty="0">
                <a:solidFill>
                  <a:srgbClr val="4D4D4D"/>
                </a:solidFill>
                <a:latin typeface="-apple-system"/>
              </a:rPr>
            </a:br>
            <a:r>
              <a:rPr lang="zh-CN" altLang="en-US" sz="2600" dirty="0">
                <a:solidFill>
                  <a:srgbClr val="4EA1DB"/>
                </a:solidFill>
                <a:latin typeface="-apple-system"/>
                <a:hlinkClick r:id="rId3"/>
              </a:rPr>
              <a:t>函数调用协议</a:t>
            </a:r>
            <a:r>
              <a:rPr lang="en-US" altLang="zh-CN" sz="2600" dirty="0">
                <a:solidFill>
                  <a:srgbClr val="4EA1DB"/>
                </a:solidFill>
                <a:latin typeface="-apple-system"/>
                <a:hlinkClick r:id="rId3"/>
              </a:rPr>
              <a:t>__</a:t>
            </a:r>
            <a:r>
              <a:rPr lang="en-US" altLang="zh-CN" sz="2600" dirty="0" err="1">
                <a:solidFill>
                  <a:srgbClr val="4EA1DB"/>
                </a:solidFill>
                <a:latin typeface="-apple-system"/>
                <a:hlinkClick r:id="rId3"/>
              </a:rPr>
              <a:t>cdecl</a:t>
            </a:r>
            <a:r>
              <a:rPr lang="en-US" altLang="zh-CN" sz="2600" dirty="0">
                <a:solidFill>
                  <a:srgbClr val="4EA1DB"/>
                </a:solidFill>
                <a:latin typeface="-apple-system"/>
                <a:hlinkClick r:id="rId3"/>
              </a:rPr>
              <a:t>,__</a:t>
            </a:r>
            <a:r>
              <a:rPr lang="en-US" altLang="zh-CN" sz="2600" dirty="0" err="1">
                <a:solidFill>
                  <a:srgbClr val="4EA1DB"/>
                </a:solidFill>
                <a:latin typeface="-apple-system"/>
                <a:hlinkClick r:id="rId3"/>
              </a:rPr>
              <a:t>fastcall</a:t>
            </a:r>
            <a:r>
              <a:rPr lang="en-US" altLang="zh-CN" sz="2600" dirty="0">
                <a:solidFill>
                  <a:srgbClr val="4EA1DB"/>
                </a:solidFill>
                <a:latin typeface="-apple-system"/>
                <a:hlinkClick r:id="rId3"/>
              </a:rPr>
              <a:t>,__</a:t>
            </a:r>
            <a:r>
              <a:rPr lang="en-US" altLang="zh-CN" sz="2600" dirty="0" err="1">
                <a:solidFill>
                  <a:srgbClr val="4EA1DB"/>
                </a:solidFill>
                <a:latin typeface="-apple-system"/>
                <a:hlinkClick r:id="rId3"/>
              </a:rPr>
              <a:t>stdcall</a:t>
            </a:r>
            <a:r>
              <a:rPr lang="zh-CN" altLang="en-US" sz="2600" dirty="0">
                <a:solidFill>
                  <a:srgbClr val="4D4D4D"/>
                </a:solidFill>
                <a:latin typeface="-apple-system"/>
              </a:rPr>
              <a:t>。</a:t>
            </a:r>
            <a:br>
              <a:rPr lang="zh-CN" altLang="en-US" sz="2600" dirty="0">
                <a:solidFill>
                  <a:srgbClr val="4D4D4D"/>
                </a:solidFill>
                <a:latin typeface="-apple-system"/>
              </a:rPr>
            </a:br>
            <a:r>
              <a:rPr lang="zh-CN" altLang="en-US" sz="2600" dirty="0">
                <a:solidFill>
                  <a:srgbClr val="4D4D4D"/>
                </a:solidFill>
                <a:latin typeface="-apple-system"/>
              </a:rPr>
              <a:t>其中：</a:t>
            </a:r>
          </a:p>
          <a:p>
            <a:pPr algn="l">
              <a:buFont typeface="+mj-lt"/>
              <a:buAutoNum type="arabicPeriod"/>
            </a:pPr>
            <a:r>
              <a:rPr lang="en-US" altLang="zh-CN" sz="2600" dirty="0" err="1">
                <a:solidFill>
                  <a:srgbClr val="333333"/>
                </a:solidFill>
                <a:latin typeface="-apple-system"/>
              </a:rPr>
              <a:t>Cdecl</a:t>
            </a:r>
            <a:r>
              <a:rPr lang="zh-CN" altLang="en-US" sz="2600" dirty="0">
                <a:solidFill>
                  <a:srgbClr val="333333"/>
                </a:solidFill>
                <a:latin typeface="-apple-system"/>
              </a:rPr>
              <a:t>调用规范：参数从右往左一次入栈，</a:t>
            </a:r>
            <a:r>
              <a:rPr lang="zh-CN" altLang="en-US" sz="2600" b="1" dirty="0">
                <a:solidFill>
                  <a:srgbClr val="333333"/>
                </a:solidFill>
                <a:latin typeface="-apple-system"/>
              </a:rPr>
              <a:t>调用者</a:t>
            </a:r>
            <a:r>
              <a:rPr lang="zh-CN" altLang="en-US" sz="2600" dirty="0">
                <a:solidFill>
                  <a:srgbClr val="333333"/>
                </a:solidFill>
                <a:latin typeface="-apple-system"/>
              </a:rPr>
              <a:t>实现栈平衡，返回值存放在 </a:t>
            </a:r>
            <a:r>
              <a:rPr lang="en-US" altLang="zh-CN" sz="2600" dirty="0">
                <a:solidFill>
                  <a:srgbClr val="333333"/>
                </a:solidFill>
                <a:latin typeface="-apple-system"/>
              </a:rPr>
              <a:t>EAX </a:t>
            </a:r>
            <a:r>
              <a:rPr lang="zh-CN" altLang="en-US" sz="2600" dirty="0">
                <a:solidFill>
                  <a:srgbClr val="333333"/>
                </a:solidFill>
                <a:latin typeface="-apple-system"/>
              </a:rPr>
              <a:t>中。</a:t>
            </a:r>
          </a:p>
          <a:p>
            <a:pPr algn="l">
              <a:buFont typeface="+mj-lt"/>
              <a:buAutoNum type="arabicPeriod"/>
            </a:pPr>
            <a:r>
              <a:rPr lang="en-US" altLang="zh-CN" sz="2600" dirty="0" err="1">
                <a:solidFill>
                  <a:srgbClr val="333333"/>
                </a:solidFill>
                <a:latin typeface="-apple-system"/>
              </a:rPr>
              <a:t>stdcall</a:t>
            </a:r>
            <a:r>
              <a:rPr lang="zh-CN" altLang="en-US" sz="2600" dirty="0">
                <a:solidFill>
                  <a:srgbClr val="333333"/>
                </a:solidFill>
                <a:latin typeface="-apple-system"/>
              </a:rPr>
              <a:t>调用规范：参数从右往左一次入栈，</a:t>
            </a:r>
            <a:r>
              <a:rPr lang="zh-CN" altLang="en-US" sz="2600" b="1" dirty="0">
                <a:solidFill>
                  <a:srgbClr val="333333"/>
                </a:solidFill>
                <a:latin typeface="-apple-system"/>
              </a:rPr>
              <a:t>被调用者</a:t>
            </a:r>
            <a:r>
              <a:rPr lang="zh-CN" altLang="en-US" sz="2600" dirty="0">
                <a:solidFill>
                  <a:srgbClr val="333333"/>
                </a:solidFill>
                <a:latin typeface="-apple-system"/>
              </a:rPr>
              <a:t>实现栈平衡，返回值存放在 </a:t>
            </a:r>
            <a:r>
              <a:rPr lang="en-US" altLang="zh-CN" sz="2600" dirty="0">
                <a:solidFill>
                  <a:srgbClr val="333333"/>
                </a:solidFill>
                <a:latin typeface="-apple-system"/>
              </a:rPr>
              <a:t>EAX </a:t>
            </a:r>
            <a:r>
              <a:rPr lang="zh-CN" altLang="en-US" sz="2600" dirty="0">
                <a:solidFill>
                  <a:srgbClr val="333333"/>
                </a:solidFill>
                <a:latin typeface="-apple-system"/>
              </a:rPr>
              <a:t>中。</a:t>
            </a:r>
          </a:p>
          <a:p>
            <a:pPr algn="l">
              <a:buFont typeface="+mj-lt"/>
              <a:buAutoNum type="arabicPeriod"/>
            </a:pPr>
            <a:r>
              <a:rPr lang="en-US" altLang="zh-CN" sz="2600" dirty="0" err="1">
                <a:solidFill>
                  <a:srgbClr val="333333"/>
                </a:solidFill>
                <a:latin typeface="-apple-system"/>
              </a:rPr>
              <a:t>fastcall</a:t>
            </a:r>
            <a:r>
              <a:rPr lang="zh-CN" altLang="en-US" sz="2600" dirty="0">
                <a:solidFill>
                  <a:srgbClr val="333333"/>
                </a:solidFill>
                <a:latin typeface="-apple-system"/>
              </a:rPr>
              <a:t>调用规范：参数</a:t>
            </a:r>
            <a:r>
              <a:rPr lang="en-US" altLang="zh-CN" sz="2600" dirty="0">
                <a:solidFill>
                  <a:srgbClr val="333333"/>
                </a:solidFill>
                <a:latin typeface="-apple-system"/>
              </a:rPr>
              <a:t>1</a:t>
            </a:r>
            <a:r>
              <a:rPr lang="zh-CN" altLang="en-US" sz="2600" dirty="0">
                <a:solidFill>
                  <a:srgbClr val="333333"/>
                </a:solidFill>
                <a:latin typeface="-apple-system"/>
              </a:rPr>
              <a:t>、参数</a:t>
            </a:r>
            <a:r>
              <a:rPr lang="en-US" altLang="zh-CN" sz="2600" dirty="0">
                <a:solidFill>
                  <a:srgbClr val="333333"/>
                </a:solidFill>
                <a:latin typeface="-apple-system"/>
              </a:rPr>
              <a:t>2</a:t>
            </a:r>
            <a:r>
              <a:rPr lang="zh-CN" altLang="en-US" sz="2600" dirty="0">
                <a:solidFill>
                  <a:srgbClr val="333333"/>
                </a:solidFill>
                <a:latin typeface="-apple-system"/>
              </a:rPr>
              <a:t>分别保存在 </a:t>
            </a:r>
            <a:r>
              <a:rPr lang="en-US" altLang="zh-CN" sz="2600" dirty="0">
                <a:solidFill>
                  <a:srgbClr val="333333"/>
                </a:solidFill>
                <a:latin typeface="-apple-system"/>
              </a:rPr>
              <a:t>ECX</a:t>
            </a:r>
            <a:r>
              <a:rPr lang="zh-CN" altLang="en-US" sz="2600" dirty="0">
                <a:solidFill>
                  <a:srgbClr val="333333"/>
                </a:solidFill>
                <a:latin typeface="-apple-system"/>
              </a:rPr>
              <a:t>、</a:t>
            </a:r>
            <a:r>
              <a:rPr lang="en-US" altLang="zh-CN" sz="2600" dirty="0">
                <a:solidFill>
                  <a:srgbClr val="333333"/>
                </a:solidFill>
                <a:latin typeface="-apple-system"/>
              </a:rPr>
              <a:t>EDX </a:t>
            </a:r>
            <a:r>
              <a:rPr lang="zh-CN" altLang="en-US" sz="2600" dirty="0">
                <a:solidFill>
                  <a:srgbClr val="333333"/>
                </a:solidFill>
                <a:latin typeface="-apple-system"/>
              </a:rPr>
              <a:t>，剩下的参数从右往左一次入栈，被调用者实现栈平衡，返回值存放在 </a:t>
            </a:r>
            <a:r>
              <a:rPr lang="en-US" altLang="zh-CN" sz="2600" dirty="0">
                <a:solidFill>
                  <a:srgbClr val="333333"/>
                </a:solidFill>
                <a:latin typeface="-apple-system"/>
              </a:rPr>
              <a:t>EAX </a:t>
            </a:r>
            <a:r>
              <a:rPr lang="zh-CN" altLang="en-US" sz="2600" dirty="0">
                <a:solidFill>
                  <a:srgbClr val="333333"/>
                </a:solidFill>
                <a:latin typeface="-apple-system"/>
              </a:rPr>
              <a:t>中。</a:t>
            </a:r>
          </a:p>
          <a:p>
            <a:pPr algn="l"/>
            <a:r>
              <a:rPr lang="en-US" altLang="zh-CN" sz="2600" dirty="0">
                <a:solidFill>
                  <a:srgbClr val="4D4D4D"/>
                </a:solidFill>
                <a:latin typeface="-apple-system"/>
              </a:rPr>
              <a:t>2</a:t>
            </a:r>
            <a:r>
              <a:rPr lang="zh-CN" altLang="en-US" sz="2600" dirty="0">
                <a:solidFill>
                  <a:srgbClr val="4D4D4D"/>
                </a:solidFill>
                <a:latin typeface="-apple-system"/>
              </a:rPr>
              <a:t>、</a:t>
            </a:r>
            <a:r>
              <a:rPr lang="en-US" altLang="zh-CN" sz="2600" dirty="0">
                <a:solidFill>
                  <a:srgbClr val="4D4D4D"/>
                </a:solidFill>
                <a:latin typeface="-apple-system"/>
              </a:rPr>
              <a:t>X64</a:t>
            </a:r>
            <a:r>
              <a:rPr lang="zh-CN" altLang="en-US" sz="2600" dirty="0">
                <a:solidFill>
                  <a:srgbClr val="4D4D4D"/>
                </a:solidFill>
                <a:latin typeface="-apple-system"/>
              </a:rPr>
              <a:t>函数调用约定</a:t>
            </a:r>
          </a:p>
          <a:p>
            <a:pPr algn="l"/>
            <a:r>
              <a:rPr lang="en-US" altLang="zh-CN" sz="2600" dirty="0">
                <a:solidFill>
                  <a:srgbClr val="4D4D4D"/>
                </a:solidFill>
                <a:latin typeface="-apple-system"/>
              </a:rPr>
              <a:t>X64</a:t>
            </a:r>
            <a:r>
              <a:rPr lang="zh-CN" altLang="en-US" sz="2600" dirty="0">
                <a:solidFill>
                  <a:srgbClr val="4D4D4D"/>
                </a:solidFill>
                <a:latin typeface="-apple-system"/>
              </a:rPr>
              <a:t>只有一种 </a:t>
            </a:r>
            <a:r>
              <a:rPr lang="en-US" altLang="zh-CN" sz="2600" dirty="0" err="1">
                <a:solidFill>
                  <a:srgbClr val="4D4D4D"/>
                </a:solidFill>
                <a:latin typeface="-apple-system"/>
              </a:rPr>
              <a:t>fastcall</a:t>
            </a:r>
            <a:r>
              <a:rPr lang="en-US" altLang="zh-CN" sz="2600" dirty="0">
                <a:solidFill>
                  <a:srgbClr val="4D4D4D"/>
                </a:solidFill>
                <a:latin typeface="-apple-system"/>
              </a:rPr>
              <a:t> </a:t>
            </a:r>
            <a:r>
              <a:rPr lang="zh-CN" altLang="en-US" sz="2600" dirty="0">
                <a:solidFill>
                  <a:srgbClr val="4D4D4D"/>
                </a:solidFill>
                <a:latin typeface="-apple-system"/>
              </a:rPr>
              <a:t>函数调用约定。</a:t>
            </a:r>
            <a:br>
              <a:rPr lang="zh-CN" altLang="en-US" sz="2600" dirty="0">
                <a:solidFill>
                  <a:srgbClr val="4D4D4D"/>
                </a:solidFill>
                <a:latin typeface="-apple-system"/>
              </a:rPr>
            </a:br>
            <a:r>
              <a:rPr lang="zh-CN" altLang="en-US" sz="2600" dirty="0">
                <a:solidFill>
                  <a:srgbClr val="4D4D4D"/>
                </a:solidFill>
                <a:latin typeface="-apple-system"/>
              </a:rPr>
              <a:t>参数</a:t>
            </a:r>
            <a:r>
              <a:rPr lang="en-US" altLang="zh-CN" sz="2600" dirty="0">
                <a:solidFill>
                  <a:srgbClr val="4D4D4D"/>
                </a:solidFill>
                <a:latin typeface="-apple-system"/>
              </a:rPr>
              <a:t>1</a:t>
            </a:r>
            <a:r>
              <a:rPr lang="zh-CN" altLang="en-US" sz="2600" dirty="0">
                <a:solidFill>
                  <a:srgbClr val="4D4D4D"/>
                </a:solidFill>
                <a:latin typeface="-apple-system"/>
              </a:rPr>
              <a:t>、参数</a:t>
            </a:r>
            <a:r>
              <a:rPr lang="en-US" altLang="zh-CN" sz="2600" dirty="0">
                <a:solidFill>
                  <a:srgbClr val="4D4D4D"/>
                </a:solidFill>
                <a:latin typeface="-apple-system"/>
              </a:rPr>
              <a:t>2</a:t>
            </a:r>
            <a:r>
              <a:rPr lang="zh-CN" altLang="en-US" sz="2600" dirty="0">
                <a:solidFill>
                  <a:srgbClr val="4D4D4D"/>
                </a:solidFill>
                <a:latin typeface="-apple-system"/>
              </a:rPr>
              <a:t>、参数</a:t>
            </a:r>
            <a:r>
              <a:rPr lang="en-US" altLang="zh-CN" sz="2600" dirty="0">
                <a:solidFill>
                  <a:srgbClr val="4D4D4D"/>
                </a:solidFill>
                <a:latin typeface="-apple-system"/>
              </a:rPr>
              <a:t>3</a:t>
            </a:r>
            <a:r>
              <a:rPr lang="zh-CN" altLang="en-US" sz="2600" dirty="0">
                <a:solidFill>
                  <a:srgbClr val="4D4D4D"/>
                </a:solidFill>
                <a:latin typeface="-apple-system"/>
              </a:rPr>
              <a:t>、参数</a:t>
            </a:r>
            <a:r>
              <a:rPr lang="en-US" altLang="zh-CN" sz="2600" dirty="0">
                <a:solidFill>
                  <a:srgbClr val="4D4D4D"/>
                </a:solidFill>
                <a:latin typeface="-apple-system"/>
              </a:rPr>
              <a:t>4</a:t>
            </a:r>
            <a:r>
              <a:rPr lang="zh-CN" altLang="en-US" sz="2600" dirty="0">
                <a:solidFill>
                  <a:srgbClr val="4D4D4D"/>
                </a:solidFill>
                <a:latin typeface="-apple-system"/>
              </a:rPr>
              <a:t>分别保存在 </a:t>
            </a:r>
            <a:r>
              <a:rPr lang="en-US" altLang="zh-CN" sz="2600" dirty="0">
                <a:solidFill>
                  <a:srgbClr val="4D4D4D"/>
                </a:solidFill>
                <a:latin typeface="-apple-system"/>
              </a:rPr>
              <a:t>RCX</a:t>
            </a:r>
            <a:r>
              <a:rPr lang="zh-CN" altLang="en-US" sz="2600" dirty="0">
                <a:solidFill>
                  <a:srgbClr val="4D4D4D"/>
                </a:solidFill>
                <a:latin typeface="-apple-system"/>
              </a:rPr>
              <a:t>、</a:t>
            </a:r>
            <a:r>
              <a:rPr lang="en-US" altLang="zh-CN" sz="2600" dirty="0">
                <a:solidFill>
                  <a:srgbClr val="4D4D4D"/>
                </a:solidFill>
                <a:latin typeface="-apple-system"/>
              </a:rPr>
              <a:t>RDX</a:t>
            </a:r>
            <a:r>
              <a:rPr lang="zh-CN" altLang="en-US" sz="2600" dirty="0">
                <a:solidFill>
                  <a:srgbClr val="4D4D4D"/>
                </a:solidFill>
                <a:latin typeface="-apple-system"/>
              </a:rPr>
              <a:t>、</a:t>
            </a:r>
            <a:r>
              <a:rPr lang="en-US" altLang="zh-CN" sz="2600" dirty="0">
                <a:solidFill>
                  <a:srgbClr val="4D4D4D"/>
                </a:solidFill>
                <a:latin typeface="-apple-system"/>
              </a:rPr>
              <a:t>R8D</a:t>
            </a:r>
            <a:r>
              <a:rPr lang="zh-CN" altLang="en-US" sz="2600" dirty="0">
                <a:solidFill>
                  <a:srgbClr val="4D4D4D"/>
                </a:solidFill>
                <a:latin typeface="-apple-system"/>
              </a:rPr>
              <a:t>、</a:t>
            </a:r>
            <a:r>
              <a:rPr lang="en-US" altLang="zh-CN" sz="2600" dirty="0">
                <a:solidFill>
                  <a:srgbClr val="4D4D4D"/>
                </a:solidFill>
                <a:latin typeface="-apple-system"/>
              </a:rPr>
              <a:t>R9D </a:t>
            </a:r>
            <a:r>
              <a:rPr lang="zh-CN" altLang="en-US" sz="2600" dirty="0">
                <a:solidFill>
                  <a:srgbClr val="4D4D4D"/>
                </a:solidFill>
                <a:latin typeface="-apple-system"/>
              </a:rPr>
              <a:t>，剩下的参数从右往左一次入栈，被调用者实现栈平衡，返回值存放在 </a:t>
            </a:r>
            <a:r>
              <a:rPr lang="en-US" altLang="zh-CN" sz="2600" dirty="0">
                <a:solidFill>
                  <a:srgbClr val="4D4D4D"/>
                </a:solidFill>
                <a:latin typeface="-apple-system"/>
              </a:rPr>
              <a:t>RAX </a:t>
            </a:r>
            <a:r>
              <a:rPr lang="zh-CN" altLang="en-US" sz="2600" dirty="0">
                <a:solidFill>
                  <a:srgbClr val="4D4D4D"/>
                </a:solidFill>
                <a:latin typeface="-apple-system"/>
              </a:rPr>
              <a:t>中。</a:t>
            </a:r>
          </a:p>
          <a:p>
            <a:pPr algn="l"/>
            <a:r>
              <a:rPr lang="en-US" altLang="zh-CN" sz="2600" dirty="0">
                <a:solidFill>
                  <a:srgbClr val="4D4D4D"/>
                </a:solidFill>
                <a:latin typeface="-apple-system"/>
              </a:rPr>
              <a:t>3</a:t>
            </a:r>
            <a:r>
              <a:rPr lang="zh-CN" altLang="en-US" sz="2600" dirty="0">
                <a:solidFill>
                  <a:srgbClr val="4D4D4D"/>
                </a:solidFill>
                <a:latin typeface="-apple-system"/>
              </a:rPr>
              <a:t>、</a:t>
            </a:r>
            <a:r>
              <a:rPr lang="en-US" altLang="zh-CN" sz="2600" dirty="0">
                <a:solidFill>
                  <a:srgbClr val="4D4D4D"/>
                </a:solidFill>
                <a:latin typeface="-apple-system"/>
              </a:rPr>
              <a:t>arm32</a:t>
            </a:r>
            <a:r>
              <a:rPr lang="zh-CN" altLang="en-US" sz="2600" dirty="0">
                <a:solidFill>
                  <a:srgbClr val="4D4D4D"/>
                </a:solidFill>
                <a:latin typeface="-apple-system"/>
              </a:rPr>
              <a:t>函数调用约定</a:t>
            </a:r>
          </a:p>
          <a:p>
            <a:pPr algn="l"/>
            <a:r>
              <a:rPr lang="en-US" altLang="zh-CN" sz="2600" dirty="0">
                <a:solidFill>
                  <a:srgbClr val="4D4D4D"/>
                </a:solidFill>
                <a:latin typeface="-apple-system"/>
              </a:rPr>
              <a:t>arm32</a:t>
            </a:r>
            <a:r>
              <a:rPr lang="zh-CN" altLang="en-US" sz="2600" dirty="0">
                <a:solidFill>
                  <a:srgbClr val="4D4D4D"/>
                </a:solidFill>
                <a:latin typeface="-apple-system"/>
              </a:rPr>
              <a:t>位调用约定采用</a:t>
            </a:r>
            <a:r>
              <a:rPr lang="en-US" altLang="zh-CN" sz="2600" dirty="0">
                <a:solidFill>
                  <a:srgbClr val="4D4D4D"/>
                </a:solidFill>
                <a:latin typeface="-apple-system"/>
              </a:rPr>
              <a:t>ATPCS</a:t>
            </a:r>
            <a:r>
              <a:rPr lang="zh-CN" altLang="en-US" sz="2600" dirty="0">
                <a:solidFill>
                  <a:srgbClr val="4D4D4D"/>
                </a:solidFill>
                <a:latin typeface="-apple-system"/>
              </a:rPr>
              <a:t>。</a:t>
            </a:r>
            <a:br>
              <a:rPr lang="zh-CN" altLang="en-US" sz="2600" dirty="0">
                <a:solidFill>
                  <a:srgbClr val="4D4D4D"/>
                </a:solidFill>
                <a:latin typeface="-apple-system"/>
              </a:rPr>
            </a:br>
            <a:r>
              <a:rPr lang="zh-CN" altLang="en-US" sz="2600" dirty="0">
                <a:solidFill>
                  <a:srgbClr val="4D4D4D"/>
                </a:solidFill>
                <a:latin typeface="-apple-system"/>
              </a:rPr>
              <a:t>参数</a:t>
            </a:r>
            <a:r>
              <a:rPr lang="en-US" altLang="zh-CN" sz="2600" dirty="0">
                <a:solidFill>
                  <a:srgbClr val="4D4D4D"/>
                </a:solidFill>
                <a:latin typeface="-apple-system"/>
              </a:rPr>
              <a:t>1~</a:t>
            </a:r>
            <a:r>
              <a:rPr lang="zh-CN" altLang="en-US" sz="2600" dirty="0">
                <a:solidFill>
                  <a:srgbClr val="4D4D4D"/>
                </a:solidFill>
                <a:latin typeface="-apple-system"/>
              </a:rPr>
              <a:t>参数</a:t>
            </a:r>
            <a:r>
              <a:rPr lang="en-US" altLang="zh-CN" sz="2600" dirty="0">
                <a:solidFill>
                  <a:srgbClr val="4D4D4D"/>
                </a:solidFill>
                <a:latin typeface="-apple-system"/>
              </a:rPr>
              <a:t>4 </a:t>
            </a:r>
            <a:r>
              <a:rPr lang="zh-CN" altLang="en-US" sz="2600" dirty="0">
                <a:solidFill>
                  <a:srgbClr val="4D4D4D"/>
                </a:solidFill>
                <a:latin typeface="-apple-system"/>
              </a:rPr>
              <a:t>分别保存到 </a:t>
            </a:r>
            <a:r>
              <a:rPr lang="en-US" altLang="zh-CN" sz="2600" dirty="0">
                <a:solidFill>
                  <a:srgbClr val="4D4D4D"/>
                </a:solidFill>
                <a:latin typeface="-apple-system"/>
              </a:rPr>
              <a:t>R0~R3 </a:t>
            </a:r>
            <a:r>
              <a:rPr lang="zh-CN" altLang="en-US" sz="2600" dirty="0">
                <a:solidFill>
                  <a:srgbClr val="4D4D4D"/>
                </a:solidFill>
                <a:latin typeface="-apple-system"/>
              </a:rPr>
              <a:t>寄存器中 ，剩下的参数从右往左一次入栈，</a:t>
            </a:r>
            <a:r>
              <a:rPr lang="zh-CN" altLang="en-US" sz="2600" b="1" dirty="0">
                <a:solidFill>
                  <a:srgbClr val="4D4D4D"/>
                </a:solidFill>
                <a:latin typeface="-apple-system"/>
              </a:rPr>
              <a:t>被调用者</a:t>
            </a:r>
            <a:r>
              <a:rPr lang="zh-CN" altLang="en-US" sz="2600" dirty="0">
                <a:solidFill>
                  <a:srgbClr val="4D4D4D"/>
                </a:solidFill>
                <a:latin typeface="-apple-system"/>
              </a:rPr>
              <a:t>实现栈平衡，返回值存放在 </a:t>
            </a:r>
            <a:r>
              <a:rPr lang="en-US" altLang="zh-CN" sz="2600" dirty="0">
                <a:solidFill>
                  <a:srgbClr val="4D4D4D"/>
                </a:solidFill>
                <a:latin typeface="-apple-system"/>
              </a:rPr>
              <a:t>R0 </a:t>
            </a:r>
            <a:r>
              <a:rPr lang="zh-CN" altLang="en-US" sz="2600" dirty="0">
                <a:solidFill>
                  <a:srgbClr val="4D4D4D"/>
                </a:solidFill>
                <a:latin typeface="-apple-system"/>
              </a:rPr>
              <a:t>中。</a:t>
            </a:r>
          </a:p>
          <a:p>
            <a:pPr algn="l"/>
            <a:r>
              <a:rPr lang="en-US" altLang="zh-CN" sz="2600" dirty="0">
                <a:solidFill>
                  <a:srgbClr val="4D4D4D"/>
                </a:solidFill>
                <a:latin typeface="-apple-system"/>
              </a:rPr>
              <a:t>4</a:t>
            </a:r>
            <a:r>
              <a:rPr lang="zh-CN" altLang="en-US" sz="2600" dirty="0">
                <a:solidFill>
                  <a:srgbClr val="4D4D4D"/>
                </a:solidFill>
                <a:latin typeface="-apple-system"/>
              </a:rPr>
              <a:t>、</a:t>
            </a:r>
            <a:r>
              <a:rPr lang="en-US" altLang="zh-CN" sz="2600" dirty="0">
                <a:solidFill>
                  <a:srgbClr val="4D4D4D"/>
                </a:solidFill>
                <a:latin typeface="-apple-system"/>
              </a:rPr>
              <a:t>arm64</a:t>
            </a:r>
            <a:r>
              <a:rPr lang="zh-CN" altLang="en-US" sz="2600" dirty="0">
                <a:solidFill>
                  <a:srgbClr val="4D4D4D"/>
                </a:solidFill>
                <a:latin typeface="-apple-system"/>
              </a:rPr>
              <a:t>函数调用约定</a:t>
            </a:r>
          </a:p>
          <a:p>
            <a:pPr algn="l"/>
            <a:r>
              <a:rPr lang="en-US" altLang="zh-CN" sz="2600" dirty="0">
                <a:solidFill>
                  <a:srgbClr val="4D4D4D"/>
                </a:solidFill>
                <a:latin typeface="-apple-system"/>
              </a:rPr>
              <a:t>arm64</a:t>
            </a:r>
            <a:r>
              <a:rPr lang="zh-CN" altLang="en-US" sz="2600" dirty="0">
                <a:solidFill>
                  <a:srgbClr val="4D4D4D"/>
                </a:solidFill>
                <a:latin typeface="-apple-system"/>
              </a:rPr>
              <a:t>位调用约定采用</a:t>
            </a:r>
            <a:r>
              <a:rPr lang="en-US" altLang="zh-CN" sz="2600" dirty="0">
                <a:solidFill>
                  <a:srgbClr val="4D4D4D"/>
                </a:solidFill>
                <a:latin typeface="-apple-system"/>
              </a:rPr>
              <a:t>AAPCS64</a:t>
            </a:r>
            <a:r>
              <a:rPr lang="zh-CN" altLang="en-US" sz="2600" dirty="0">
                <a:solidFill>
                  <a:srgbClr val="4D4D4D"/>
                </a:solidFill>
                <a:latin typeface="-apple-system"/>
              </a:rPr>
              <a:t>。</a:t>
            </a:r>
            <a:br>
              <a:rPr lang="zh-CN" altLang="en-US" sz="2600" dirty="0">
                <a:solidFill>
                  <a:srgbClr val="4D4D4D"/>
                </a:solidFill>
                <a:latin typeface="-apple-system"/>
              </a:rPr>
            </a:br>
            <a:r>
              <a:rPr lang="zh-CN" altLang="en-US" sz="2600" dirty="0">
                <a:solidFill>
                  <a:srgbClr val="4D4D4D"/>
                </a:solidFill>
                <a:latin typeface="-apple-system"/>
              </a:rPr>
              <a:t>参数</a:t>
            </a:r>
            <a:r>
              <a:rPr lang="en-US" altLang="zh-CN" sz="2600" dirty="0">
                <a:solidFill>
                  <a:srgbClr val="4D4D4D"/>
                </a:solidFill>
                <a:latin typeface="-apple-system"/>
              </a:rPr>
              <a:t>1~</a:t>
            </a:r>
            <a:r>
              <a:rPr lang="zh-CN" altLang="en-US" sz="2600" dirty="0">
                <a:solidFill>
                  <a:srgbClr val="4D4D4D"/>
                </a:solidFill>
                <a:latin typeface="-apple-system"/>
              </a:rPr>
              <a:t>参数</a:t>
            </a:r>
            <a:r>
              <a:rPr lang="en-US" altLang="zh-CN" sz="2600" dirty="0">
                <a:solidFill>
                  <a:srgbClr val="4D4D4D"/>
                </a:solidFill>
                <a:latin typeface="-apple-system"/>
              </a:rPr>
              <a:t>8 </a:t>
            </a:r>
            <a:r>
              <a:rPr lang="zh-CN" altLang="en-US" sz="2600" dirty="0">
                <a:solidFill>
                  <a:srgbClr val="4D4D4D"/>
                </a:solidFill>
                <a:latin typeface="-apple-system"/>
              </a:rPr>
              <a:t>分别保存到 </a:t>
            </a:r>
            <a:r>
              <a:rPr lang="en-US" altLang="zh-CN" sz="2600" dirty="0">
                <a:solidFill>
                  <a:srgbClr val="4D4D4D"/>
                </a:solidFill>
                <a:latin typeface="-apple-system"/>
              </a:rPr>
              <a:t>X0~X7 </a:t>
            </a:r>
            <a:r>
              <a:rPr lang="zh-CN" altLang="en-US" sz="2600" dirty="0">
                <a:solidFill>
                  <a:srgbClr val="4D4D4D"/>
                </a:solidFill>
                <a:latin typeface="-apple-system"/>
              </a:rPr>
              <a:t>寄存器中 ，剩下的参数从右往左一次入栈，</a:t>
            </a:r>
            <a:r>
              <a:rPr lang="zh-CN" altLang="en-US" sz="2600" b="1" dirty="0">
                <a:solidFill>
                  <a:srgbClr val="4D4D4D"/>
                </a:solidFill>
                <a:latin typeface="-apple-system"/>
              </a:rPr>
              <a:t>被调用者</a:t>
            </a:r>
            <a:r>
              <a:rPr lang="zh-CN" altLang="en-US" sz="2600" dirty="0">
                <a:solidFill>
                  <a:srgbClr val="4D4D4D"/>
                </a:solidFill>
                <a:latin typeface="-apple-system"/>
              </a:rPr>
              <a:t>实现栈平衡，返回值存放在 </a:t>
            </a:r>
            <a:r>
              <a:rPr lang="en-US" altLang="zh-CN" sz="2600" dirty="0">
                <a:solidFill>
                  <a:srgbClr val="4D4D4D"/>
                </a:solidFill>
                <a:latin typeface="-apple-system"/>
              </a:rPr>
              <a:t>X0 </a:t>
            </a:r>
            <a:r>
              <a:rPr lang="zh-CN" altLang="en-US" sz="2600" dirty="0">
                <a:solidFill>
                  <a:srgbClr val="4D4D4D"/>
                </a:solidFill>
                <a:latin typeface="-apple-system"/>
              </a:rPr>
              <a:t>中。</a:t>
            </a:r>
          </a:p>
          <a:p>
            <a:pPr algn="l"/>
            <a:r>
              <a:rPr lang="zh-CN" altLang="en-US" sz="2600" dirty="0">
                <a:solidFill>
                  <a:srgbClr val="4D4D4D"/>
                </a:solidFill>
                <a:latin typeface="-apple-system"/>
              </a:rPr>
              <a:t>详细的调用规则分析可以采用</a:t>
            </a:r>
            <a:r>
              <a:rPr lang="en-US" altLang="zh-CN" sz="2600" dirty="0">
                <a:solidFill>
                  <a:srgbClr val="4D4D4D"/>
                </a:solidFill>
                <a:latin typeface="-apple-system"/>
              </a:rPr>
              <a:t>IDA</a:t>
            </a:r>
            <a:r>
              <a:rPr lang="zh-CN" altLang="en-US" sz="2600" dirty="0">
                <a:solidFill>
                  <a:srgbClr val="4D4D4D"/>
                </a:solidFill>
                <a:latin typeface="-apple-system"/>
              </a:rPr>
              <a:t>静态反汇编软件进行分析和查看。</a:t>
            </a:r>
          </a:p>
          <a:p>
            <a:pPr algn="l"/>
            <a:r>
              <a:rPr lang="zh-CN" altLang="en-US" sz="2600" dirty="0">
                <a:solidFill>
                  <a:srgbClr val="4D4D4D"/>
                </a:solidFill>
                <a:latin typeface="-apple-system"/>
              </a:rPr>
              <a:t>参考：</a:t>
            </a:r>
            <a:br>
              <a:rPr lang="zh-CN" altLang="en-US" sz="2600" dirty="0">
                <a:solidFill>
                  <a:srgbClr val="4D4D4D"/>
                </a:solidFill>
                <a:latin typeface="-apple-system"/>
              </a:rPr>
            </a:br>
            <a:r>
              <a:rPr lang="en-US" altLang="zh-CN" sz="2600" dirty="0">
                <a:solidFill>
                  <a:srgbClr val="4EA1DB"/>
                </a:solidFill>
                <a:latin typeface="-apple-system"/>
                <a:hlinkClick r:id="rId4"/>
              </a:rPr>
              <a:t>https://blog.csdn.net/a565499699/article/details/79294261</a:t>
            </a:r>
            <a:endParaRPr lang="zh-CN" altLang="en-US" sz="2600" dirty="0">
              <a:solidFill>
                <a:srgbClr val="4D4D4D"/>
              </a:solidFill>
              <a:latin typeface="-apple-system"/>
            </a:endParaRPr>
          </a:p>
          <a:p>
            <a:pPr algn="l"/>
            <a:r>
              <a:rPr lang="en-US" altLang="zh-CN" sz="2600" dirty="0">
                <a:solidFill>
                  <a:srgbClr val="4EA1DB"/>
                </a:solidFill>
                <a:latin typeface="-apple-system"/>
                <a:hlinkClick r:id="rId4"/>
              </a:rPr>
              <a:t>https://blog.csdn.net/a565499699/article/details/79294261</a:t>
            </a:r>
            <a:endParaRPr lang="en-US" altLang="zh-CN" sz="2600" dirty="0">
              <a:solidFill>
                <a:srgbClr val="4EA1DB"/>
              </a:solidFill>
              <a:latin typeface="-apple-system"/>
            </a:endParaRPr>
          </a:p>
          <a:p>
            <a:pPr algn="l"/>
            <a:endParaRPr lang="en-US" altLang="zh-CN" sz="2600" dirty="0">
              <a:solidFill>
                <a:srgbClr val="4EA1DB"/>
              </a:solidFill>
              <a:latin typeface="-apple-system"/>
            </a:endParaRPr>
          </a:p>
          <a:p>
            <a:pPr algn="l"/>
            <a:endParaRPr lang="en-US" altLang="zh-CN" sz="2600" dirty="0">
              <a:solidFill>
                <a:srgbClr val="4EA1DB"/>
              </a:solidFill>
              <a:latin typeface="-apple-system"/>
            </a:endParaRPr>
          </a:p>
          <a:p>
            <a:pPr algn="l"/>
            <a:r>
              <a:rPr lang="en-US" altLang="zh-CN" sz="3000" b="1" dirty="0">
                <a:solidFill>
                  <a:srgbClr val="333333"/>
                </a:solidFill>
                <a:latin typeface="PingFang SC"/>
              </a:rPr>
              <a:t>1</a:t>
            </a:r>
            <a:r>
              <a:rPr lang="zh-CN" altLang="en-US" sz="3000" b="1" dirty="0">
                <a:solidFill>
                  <a:srgbClr val="333333"/>
                </a:solidFill>
                <a:latin typeface="PingFang SC"/>
              </a:rPr>
              <a:t>、</a:t>
            </a:r>
            <a:r>
              <a:rPr lang="en-US" altLang="zh-CN" sz="3000" b="1" dirty="0">
                <a:solidFill>
                  <a:srgbClr val="333333"/>
                </a:solidFill>
                <a:latin typeface="PingFang SC"/>
              </a:rPr>
              <a:t>X86 </a:t>
            </a:r>
            <a:r>
              <a:rPr lang="zh-CN" altLang="en-US" sz="3000" b="1" dirty="0">
                <a:solidFill>
                  <a:srgbClr val="333333"/>
                </a:solidFill>
                <a:latin typeface="PingFang SC"/>
              </a:rPr>
              <a:t>函数调用约定</a:t>
            </a:r>
          </a:p>
          <a:p>
            <a:pPr algn="l"/>
            <a:r>
              <a:rPr lang="en-US" altLang="zh-CN" sz="3000" dirty="0">
                <a:solidFill>
                  <a:srgbClr val="333333"/>
                </a:solidFill>
                <a:latin typeface="-apple-system"/>
              </a:rPr>
              <a:t>X86 </a:t>
            </a:r>
            <a:r>
              <a:rPr lang="zh-CN" altLang="en-US" sz="3000" dirty="0">
                <a:solidFill>
                  <a:srgbClr val="333333"/>
                </a:solidFill>
                <a:latin typeface="-apple-system"/>
              </a:rPr>
              <a:t>有三种常用调用约定，</a:t>
            </a:r>
            <a:r>
              <a:rPr lang="en-US" altLang="zh-CN" sz="3000" dirty="0" err="1">
                <a:solidFill>
                  <a:srgbClr val="333333"/>
                </a:solidFill>
                <a:latin typeface="-apple-system"/>
              </a:rPr>
              <a:t>cdecl</a:t>
            </a:r>
            <a:r>
              <a:rPr lang="en-US" altLang="zh-CN" sz="3000" dirty="0">
                <a:solidFill>
                  <a:srgbClr val="333333"/>
                </a:solidFill>
                <a:latin typeface="-apple-system"/>
              </a:rPr>
              <a:t>(C</a:t>
            </a:r>
            <a:r>
              <a:rPr lang="zh-CN" altLang="en-US" sz="3000" dirty="0">
                <a:solidFill>
                  <a:srgbClr val="333333"/>
                </a:solidFill>
                <a:latin typeface="-apple-system"/>
              </a:rPr>
              <a:t>规范</a:t>
            </a:r>
            <a:r>
              <a:rPr lang="en-US" altLang="zh-CN" sz="3000" dirty="0">
                <a:solidFill>
                  <a:srgbClr val="333333"/>
                </a:solidFill>
                <a:latin typeface="-apple-system"/>
              </a:rPr>
              <a:t>)/</a:t>
            </a:r>
            <a:r>
              <a:rPr lang="en-US" altLang="zh-CN" sz="3000" dirty="0" err="1">
                <a:solidFill>
                  <a:srgbClr val="333333"/>
                </a:solidFill>
                <a:latin typeface="-apple-system"/>
              </a:rPr>
              <a:t>stdcall</a:t>
            </a:r>
            <a:r>
              <a:rPr lang="en-US" altLang="zh-CN" sz="3000" dirty="0">
                <a:solidFill>
                  <a:srgbClr val="333333"/>
                </a:solidFill>
                <a:latin typeface="-apple-system"/>
              </a:rPr>
              <a:t>(</a:t>
            </a:r>
            <a:r>
              <a:rPr lang="en-US" altLang="zh-CN" sz="3000" dirty="0" err="1">
                <a:solidFill>
                  <a:srgbClr val="333333"/>
                </a:solidFill>
                <a:latin typeface="-apple-system"/>
              </a:rPr>
              <a:t>WinAPI</a:t>
            </a:r>
            <a:r>
              <a:rPr lang="zh-CN" altLang="en-US" sz="3000" dirty="0">
                <a:solidFill>
                  <a:srgbClr val="333333"/>
                </a:solidFill>
                <a:latin typeface="-apple-system"/>
              </a:rPr>
              <a:t>默认</a:t>
            </a:r>
            <a:r>
              <a:rPr lang="en-US" altLang="zh-CN" sz="3000" dirty="0">
                <a:solidFill>
                  <a:srgbClr val="333333"/>
                </a:solidFill>
                <a:latin typeface="-apple-system"/>
              </a:rPr>
              <a:t>)/</a:t>
            </a:r>
            <a:r>
              <a:rPr lang="en-US" altLang="zh-CN" sz="3000" dirty="0" err="1">
                <a:solidFill>
                  <a:srgbClr val="333333"/>
                </a:solidFill>
                <a:latin typeface="-apple-system"/>
              </a:rPr>
              <a:t>fastcall</a:t>
            </a:r>
            <a:r>
              <a:rPr lang="en-US" altLang="zh-CN" sz="3000" dirty="0">
                <a:solidFill>
                  <a:srgbClr val="333333"/>
                </a:solidFill>
                <a:latin typeface="-apple-system"/>
              </a:rPr>
              <a:t> </a:t>
            </a:r>
            <a:r>
              <a:rPr lang="zh-CN" altLang="en-US" sz="3000" dirty="0">
                <a:solidFill>
                  <a:srgbClr val="333333"/>
                </a:solidFill>
                <a:latin typeface="-apple-system"/>
              </a:rPr>
              <a:t>函数调用约定。详细可参考：</a:t>
            </a:r>
            <a:br>
              <a:rPr lang="zh-CN" altLang="en-US" sz="3000" dirty="0">
                <a:solidFill>
                  <a:srgbClr val="333333"/>
                </a:solidFill>
                <a:latin typeface="-apple-system"/>
              </a:rPr>
            </a:br>
            <a:r>
              <a:rPr lang="zh-CN" altLang="en-US" sz="3000" dirty="0">
                <a:solidFill>
                  <a:srgbClr val="346FB6"/>
                </a:solidFill>
                <a:latin typeface="-apple-system"/>
                <a:hlinkClick r:id="rId5"/>
              </a:rPr>
              <a:t>函数调用协议</a:t>
            </a:r>
            <a:r>
              <a:rPr lang="en-US" altLang="zh-CN" sz="3000" dirty="0">
                <a:solidFill>
                  <a:srgbClr val="346FB6"/>
                </a:solidFill>
                <a:latin typeface="-apple-system"/>
                <a:hlinkClick r:id="rId5"/>
              </a:rPr>
              <a:t>__</a:t>
            </a:r>
            <a:r>
              <a:rPr lang="en-US" altLang="zh-CN" sz="3000" dirty="0" err="1">
                <a:solidFill>
                  <a:srgbClr val="346FB6"/>
                </a:solidFill>
                <a:latin typeface="-apple-system"/>
                <a:hlinkClick r:id="rId5"/>
              </a:rPr>
              <a:t>cdecl</a:t>
            </a:r>
            <a:r>
              <a:rPr lang="en-US" altLang="zh-CN" sz="3000" dirty="0">
                <a:solidFill>
                  <a:srgbClr val="346FB6"/>
                </a:solidFill>
                <a:latin typeface="-apple-system"/>
                <a:hlinkClick r:id="rId5"/>
              </a:rPr>
              <a:t>,__</a:t>
            </a:r>
            <a:r>
              <a:rPr lang="en-US" altLang="zh-CN" sz="3000" dirty="0" err="1">
                <a:solidFill>
                  <a:srgbClr val="346FB6"/>
                </a:solidFill>
                <a:latin typeface="-apple-system"/>
                <a:hlinkClick r:id="rId5"/>
              </a:rPr>
              <a:t>fastcall</a:t>
            </a:r>
            <a:r>
              <a:rPr lang="en-US" altLang="zh-CN" sz="3000" dirty="0">
                <a:solidFill>
                  <a:srgbClr val="346FB6"/>
                </a:solidFill>
                <a:latin typeface="-apple-system"/>
                <a:hlinkClick r:id="rId5"/>
              </a:rPr>
              <a:t>,__</a:t>
            </a:r>
            <a:r>
              <a:rPr lang="en-US" altLang="zh-CN" sz="3000" dirty="0" err="1">
                <a:solidFill>
                  <a:srgbClr val="346FB6"/>
                </a:solidFill>
                <a:latin typeface="-apple-system"/>
                <a:hlinkClick r:id="rId5"/>
              </a:rPr>
              <a:t>stdcall</a:t>
            </a:r>
            <a:r>
              <a:rPr lang="zh-CN" altLang="en-US" sz="3000" dirty="0">
                <a:solidFill>
                  <a:srgbClr val="333333"/>
                </a:solidFill>
                <a:latin typeface="-apple-system"/>
              </a:rPr>
              <a:t>。</a:t>
            </a:r>
            <a:br>
              <a:rPr lang="zh-CN" altLang="en-US" sz="3000" dirty="0">
                <a:solidFill>
                  <a:srgbClr val="333333"/>
                </a:solidFill>
                <a:latin typeface="-apple-system"/>
              </a:rPr>
            </a:br>
            <a:r>
              <a:rPr lang="zh-CN" altLang="en-US" sz="3000" dirty="0">
                <a:solidFill>
                  <a:srgbClr val="333333"/>
                </a:solidFill>
                <a:latin typeface="-apple-system"/>
              </a:rPr>
              <a:t>其中：</a:t>
            </a:r>
          </a:p>
          <a:p>
            <a:pPr algn="l">
              <a:buFont typeface="+mj-lt"/>
              <a:buAutoNum type="arabicPeriod"/>
            </a:pPr>
            <a:r>
              <a:rPr lang="en-US" altLang="zh-CN" sz="3000" dirty="0" err="1">
                <a:solidFill>
                  <a:srgbClr val="333333"/>
                </a:solidFill>
                <a:latin typeface="-apple-system"/>
              </a:rPr>
              <a:t>Cdecl</a:t>
            </a:r>
            <a:r>
              <a:rPr lang="zh-CN" altLang="en-US" sz="3000" dirty="0">
                <a:solidFill>
                  <a:srgbClr val="333333"/>
                </a:solidFill>
                <a:latin typeface="-apple-system"/>
              </a:rPr>
              <a:t>调用规范：参数从右往左一次入栈，</a:t>
            </a:r>
            <a:r>
              <a:rPr lang="zh-CN" altLang="en-US" sz="3000" b="1" dirty="0">
                <a:solidFill>
                  <a:srgbClr val="333333"/>
                </a:solidFill>
                <a:latin typeface="-apple-system"/>
              </a:rPr>
              <a:t>调用者</a:t>
            </a:r>
            <a:r>
              <a:rPr lang="zh-CN" altLang="en-US" sz="3000" dirty="0">
                <a:solidFill>
                  <a:srgbClr val="333333"/>
                </a:solidFill>
                <a:latin typeface="-apple-system"/>
              </a:rPr>
              <a:t>实现栈平衡，返回值存放在 </a:t>
            </a:r>
            <a:r>
              <a:rPr lang="en-US" altLang="zh-CN" sz="3000" dirty="0">
                <a:solidFill>
                  <a:srgbClr val="333333"/>
                </a:solidFill>
                <a:latin typeface="-apple-system"/>
              </a:rPr>
              <a:t>EAX </a:t>
            </a:r>
            <a:r>
              <a:rPr lang="zh-CN" altLang="en-US" sz="3000" dirty="0">
                <a:solidFill>
                  <a:srgbClr val="333333"/>
                </a:solidFill>
                <a:latin typeface="-apple-system"/>
              </a:rPr>
              <a:t>中。</a:t>
            </a:r>
          </a:p>
          <a:p>
            <a:pPr algn="l">
              <a:buFont typeface="+mj-lt"/>
              <a:buAutoNum type="arabicPeriod"/>
            </a:pPr>
            <a:r>
              <a:rPr lang="en-US" altLang="zh-CN" sz="3000" dirty="0" err="1">
                <a:solidFill>
                  <a:srgbClr val="333333"/>
                </a:solidFill>
                <a:latin typeface="-apple-system"/>
              </a:rPr>
              <a:t>stdcall</a:t>
            </a:r>
            <a:r>
              <a:rPr lang="zh-CN" altLang="en-US" sz="3000" dirty="0">
                <a:solidFill>
                  <a:srgbClr val="333333"/>
                </a:solidFill>
                <a:latin typeface="-apple-system"/>
              </a:rPr>
              <a:t>调用规范：参数从右往左一次入栈，</a:t>
            </a:r>
            <a:r>
              <a:rPr lang="zh-CN" altLang="en-US" sz="3000" b="1" dirty="0">
                <a:solidFill>
                  <a:srgbClr val="333333"/>
                </a:solidFill>
                <a:latin typeface="-apple-system"/>
              </a:rPr>
              <a:t>被调用者</a:t>
            </a:r>
            <a:r>
              <a:rPr lang="zh-CN" altLang="en-US" sz="3000" dirty="0">
                <a:solidFill>
                  <a:srgbClr val="333333"/>
                </a:solidFill>
                <a:latin typeface="-apple-system"/>
              </a:rPr>
              <a:t>实现栈平衡，返回值存放在 </a:t>
            </a:r>
            <a:r>
              <a:rPr lang="en-US" altLang="zh-CN" sz="3000" dirty="0">
                <a:solidFill>
                  <a:srgbClr val="333333"/>
                </a:solidFill>
                <a:latin typeface="-apple-system"/>
              </a:rPr>
              <a:t>EAX </a:t>
            </a:r>
            <a:r>
              <a:rPr lang="zh-CN" altLang="en-US" sz="3000" dirty="0">
                <a:solidFill>
                  <a:srgbClr val="333333"/>
                </a:solidFill>
                <a:latin typeface="-apple-system"/>
              </a:rPr>
              <a:t>中。</a:t>
            </a:r>
          </a:p>
          <a:p>
            <a:pPr algn="l">
              <a:buFont typeface="+mj-lt"/>
              <a:buAutoNum type="arabicPeriod"/>
            </a:pPr>
            <a:r>
              <a:rPr lang="en-US" altLang="zh-CN" sz="3000" dirty="0" err="1">
                <a:solidFill>
                  <a:srgbClr val="333333"/>
                </a:solidFill>
                <a:latin typeface="-apple-system"/>
              </a:rPr>
              <a:t>fastcall</a:t>
            </a:r>
            <a:r>
              <a:rPr lang="zh-CN" altLang="en-US" sz="3000" dirty="0">
                <a:solidFill>
                  <a:srgbClr val="333333"/>
                </a:solidFill>
                <a:latin typeface="-apple-system"/>
              </a:rPr>
              <a:t>调用规范：参数</a:t>
            </a:r>
            <a:r>
              <a:rPr lang="en-US" altLang="zh-CN" sz="3000" dirty="0">
                <a:solidFill>
                  <a:srgbClr val="333333"/>
                </a:solidFill>
                <a:latin typeface="-apple-system"/>
              </a:rPr>
              <a:t>1</a:t>
            </a:r>
            <a:r>
              <a:rPr lang="zh-CN" altLang="en-US" sz="3000" dirty="0">
                <a:solidFill>
                  <a:srgbClr val="333333"/>
                </a:solidFill>
                <a:latin typeface="-apple-system"/>
              </a:rPr>
              <a:t>、参数</a:t>
            </a:r>
            <a:r>
              <a:rPr lang="en-US" altLang="zh-CN" sz="3000" dirty="0">
                <a:solidFill>
                  <a:srgbClr val="333333"/>
                </a:solidFill>
                <a:latin typeface="-apple-system"/>
              </a:rPr>
              <a:t>2</a:t>
            </a:r>
            <a:r>
              <a:rPr lang="zh-CN" altLang="en-US" sz="3000" dirty="0">
                <a:solidFill>
                  <a:srgbClr val="333333"/>
                </a:solidFill>
                <a:latin typeface="-apple-system"/>
              </a:rPr>
              <a:t>分别保存在 </a:t>
            </a:r>
            <a:r>
              <a:rPr lang="en-US" altLang="zh-CN" sz="3000" dirty="0">
                <a:solidFill>
                  <a:srgbClr val="333333"/>
                </a:solidFill>
                <a:latin typeface="-apple-system"/>
              </a:rPr>
              <a:t>ECX</a:t>
            </a:r>
            <a:r>
              <a:rPr lang="zh-CN" altLang="en-US" sz="3000" dirty="0">
                <a:solidFill>
                  <a:srgbClr val="333333"/>
                </a:solidFill>
                <a:latin typeface="-apple-system"/>
              </a:rPr>
              <a:t>、</a:t>
            </a:r>
            <a:r>
              <a:rPr lang="en-US" altLang="zh-CN" sz="3000" dirty="0">
                <a:solidFill>
                  <a:srgbClr val="333333"/>
                </a:solidFill>
                <a:latin typeface="-apple-system"/>
              </a:rPr>
              <a:t>EDX </a:t>
            </a:r>
            <a:r>
              <a:rPr lang="zh-CN" altLang="en-US" sz="3000" dirty="0">
                <a:solidFill>
                  <a:srgbClr val="333333"/>
                </a:solidFill>
                <a:latin typeface="-apple-system"/>
              </a:rPr>
              <a:t>，剩下的参数从右往左一次入栈，被调用者实现栈平衡，返回值存放在 </a:t>
            </a:r>
            <a:r>
              <a:rPr lang="en-US" altLang="zh-CN" sz="3000" dirty="0">
                <a:solidFill>
                  <a:srgbClr val="333333"/>
                </a:solidFill>
                <a:latin typeface="-apple-system"/>
              </a:rPr>
              <a:t>EAX </a:t>
            </a:r>
            <a:r>
              <a:rPr lang="zh-CN" altLang="en-US" sz="3000" dirty="0">
                <a:solidFill>
                  <a:srgbClr val="333333"/>
                </a:solidFill>
                <a:latin typeface="-apple-system"/>
              </a:rPr>
              <a:t>中。</a:t>
            </a:r>
          </a:p>
          <a:p>
            <a:pPr algn="l"/>
            <a:r>
              <a:rPr lang="en-US" altLang="zh-CN" sz="3000" b="1" dirty="0">
                <a:solidFill>
                  <a:srgbClr val="333333"/>
                </a:solidFill>
                <a:latin typeface="PingFang SC"/>
              </a:rPr>
              <a:t>2</a:t>
            </a:r>
            <a:r>
              <a:rPr lang="zh-CN" altLang="en-US" sz="3000" b="1" dirty="0">
                <a:solidFill>
                  <a:srgbClr val="333333"/>
                </a:solidFill>
                <a:latin typeface="PingFang SC"/>
              </a:rPr>
              <a:t>、</a:t>
            </a:r>
            <a:r>
              <a:rPr lang="en-US" altLang="zh-CN" sz="3000" b="1" dirty="0">
                <a:solidFill>
                  <a:srgbClr val="333333"/>
                </a:solidFill>
                <a:latin typeface="PingFang SC"/>
              </a:rPr>
              <a:t>X64</a:t>
            </a:r>
            <a:r>
              <a:rPr lang="zh-CN" altLang="en-US" sz="3000" b="1" dirty="0">
                <a:solidFill>
                  <a:srgbClr val="333333"/>
                </a:solidFill>
                <a:latin typeface="PingFang SC"/>
              </a:rPr>
              <a:t>函数调用约定</a:t>
            </a:r>
          </a:p>
          <a:p>
            <a:pPr algn="l"/>
            <a:r>
              <a:rPr lang="en-US" altLang="zh-CN" sz="3000" dirty="0">
                <a:solidFill>
                  <a:srgbClr val="333333"/>
                </a:solidFill>
                <a:latin typeface="-apple-system"/>
              </a:rPr>
              <a:t>X64</a:t>
            </a:r>
            <a:r>
              <a:rPr lang="zh-CN" altLang="en-US" sz="3000" dirty="0">
                <a:solidFill>
                  <a:srgbClr val="333333"/>
                </a:solidFill>
                <a:latin typeface="-apple-system"/>
              </a:rPr>
              <a:t>只有一种 </a:t>
            </a:r>
            <a:r>
              <a:rPr lang="en-US" altLang="zh-CN" sz="3000" dirty="0" err="1">
                <a:solidFill>
                  <a:srgbClr val="333333"/>
                </a:solidFill>
                <a:latin typeface="-apple-system"/>
              </a:rPr>
              <a:t>fastcall</a:t>
            </a:r>
            <a:r>
              <a:rPr lang="en-US" altLang="zh-CN" sz="3000" dirty="0">
                <a:solidFill>
                  <a:srgbClr val="333333"/>
                </a:solidFill>
                <a:latin typeface="-apple-system"/>
              </a:rPr>
              <a:t> </a:t>
            </a:r>
            <a:r>
              <a:rPr lang="zh-CN" altLang="en-US" sz="3000" dirty="0">
                <a:solidFill>
                  <a:srgbClr val="333333"/>
                </a:solidFill>
                <a:latin typeface="-apple-system"/>
              </a:rPr>
              <a:t>函数调用约定。</a:t>
            </a:r>
            <a:br>
              <a:rPr lang="zh-CN" altLang="en-US" sz="3000" dirty="0">
                <a:solidFill>
                  <a:srgbClr val="333333"/>
                </a:solidFill>
                <a:latin typeface="-apple-system"/>
              </a:rPr>
            </a:br>
            <a:r>
              <a:rPr lang="zh-CN" altLang="en-US" sz="3000" dirty="0">
                <a:solidFill>
                  <a:srgbClr val="333333"/>
                </a:solidFill>
                <a:latin typeface="-apple-system"/>
              </a:rPr>
              <a:t>参数</a:t>
            </a:r>
            <a:r>
              <a:rPr lang="en-US" altLang="zh-CN" sz="3000" dirty="0">
                <a:solidFill>
                  <a:srgbClr val="333333"/>
                </a:solidFill>
                <a:latin typeface="-apple-system"/>
              </a:rPr>
              <a:t>1</a:t>
            </a:r>
            <a:r>
              <a:rPr lang="zh-CN" altLang="en-US" sz="3000" dirty="0">
                <a:solidFill>
                  <a:srgbClr val="333333"/>
                </a:solidFill>
                <a:latin typeface="-apple-system"/>
              </a:rPr>
              <a:t>、参数</a:t>
            </a:r>
            <a:r>
              <a:rPr lang="en-US" altLang="zh-CN" sz="3000" dirty="0">
                <a:solidFill>
                  <a:srgbClr val="333333"/>
                </a:solidFill>
                <a:latin typeface="-apple-system"/>
              </a:rPr>
              <a:t>2</a:t>
            </a:r>
            <a:r>
              <a:rPr lang="zh-CN" altLang="en-US" sz="3000" dirty="0">
                <a:solidFill>
                  <a:srgbClr val="333333"/>
                </a:solidFill>
                <a:latin typeface="-apple-system"/>
              </a:rPr>
              <a:t>、参数</a:t>
            </a:r>
            <a:r>
              <a:rPr lang="en-US" altLang="zh-CN" sz="3000" dirty="0">
                <a:solidFill>
                  <a:srgbClr val="333333"/>
                </a:solidFill>
                <a:latin typeface="-apple-system"/>
              </a:rPr>
              <a:t>3</a:t>
            </a:r>
            <a:r>
              <a:rPr lang="zh-CN" altLang="en-US" sz="3000" dirty="0">
                <a:solidFill>
                  <a:srgbClr val="333333"/>
                </a:solidFill>
                <a:latin typeface="-apple-system"/>
              </a:rPr>
              <a:t>、参数</a:t>
            </a:r>
            <a:r>
              <a:rPr lang="en-US" altLang="zh-CN" sz="3000" dirty="0">
                <a:solidFill>
                  <a:srgbClr val="333333"/>
                </a:solidFill>
                <a:latin typeface="-apple-system"/>
              </a:rPr>
              <a:t>4</a:t>
            </a:r>
            <a:r>
              <a:rPr lang="zh-CN" altLang="en-US" sz="3000" dirty="0">
                <a:solidFill>
                  <a:srgbClr val="333333"/>
                </a:solidFill>
                <a:latin typeface="-apple-system"/>
              </a:rPr>
              <a:t>分别保存在 </a:t>
            </a:r>
            <a:r>
              <a:rPr lang="en-US" altLang="zh-CN" sz="3000" dirty="0">
                <a:solidFill>
                  <a:srgbClr val="333333"/>
                </a:solidFill>
                <a:latin typeface="-apple-system"/>
              </a:rPr>
              <a:t>RCX</a:t>
            </a:r>
            <a:r>
              <a:rPr lang="zh-CN" altLang="en-US" sz="3000" dirty="0">
                <a:solidFill>
                  <a:srgbClr val="333333"/>
                </a:solidFill>
                <a:latin typeface="-apple-system"/>
              </a:rPr>
              <a:t>、</a:t>
            </a:r>
            <a:r>
              <a:rPr lang="en-US" altLang="zh-CN" sz="3000" dirty="0">
                <a:solidFill>
                  <a:srgbClr val="333333"/>
                </a:solidFill>
                <a:latin typeface="-apple-system"/>
              </a:rPr>
              <a:t>RDX</a:t>
            </a:r>
            <a:r>
              <a:rPr lang="zh-CN" altLang="en-US" sz="3000" dirty="0">
                <a:solidFill>
                  <a:srgbClr val="333333"/>
                </a:solidFill>
                <a:latin typeface="-apple-system"/>
              </a:rPr>
              <a:t>、</a:t>
            </a:r>
            <a:r>
              <a:rPr lang="en-US" altLang="zh-CN" sz="3000" dirty="0">
                <a:solidFill>
                  <a:srgbClr val="333333"/>
                </a:solidFill>
                <a:latin typeface="-apple-system"/>
              </a:rPr>
              <a:t>R8D</a:t>
            </a:r>
            <a:r>
              <a:rPr lang="zh-CN" altLang="en-US" sz="3000" dirty="0">
                <a:solidFill>
                  <a:srgbClr val="333333"/>
                </a:solidFill>
                <a:latin typeface="-apple-system"/>
              </a:rPr>
              <a:t>、</a:t>
            </a:r>
            <a:r>
              <a:rPr lang="en-US" altLang="zh-CN" sz="3000" dirty="0">
                <a:solidFill>
                  <a:srgbClr val="333333"/>
                </a:solidFill>
                <a:latin typeface="-apple-system"/>
              </a:rPr>
              <a:t>R9D </a:t>
            </a:r>
            <a:r>
              <a:rPr lang="zh-CN" altLang="en-US" sz="3000" dirty="0">
                <a:solidFill>
                  <a:srgbClr val="333333"/>
                </a:solidFill>
                <a:latin typeface="-apple-system"/>
              </a:rPr>
              <a:t>，剩下的参数从右往左一次入栈，被调用者实现栈平衡，返回值存放在 </a:t>
            </a:r>
            <a:r>
              <a:rPr lang="en-US" altLang="zh-CN" sz="3000" dirty="0">
                <a:solidFill>
                  <a:srgbClr val="333333"/>
                </a:solidFill>
                <a:latin typeface="-apple-system"/>
              </a:rPr>
              <a:t>RAX </a:t>
            </a:r>
            <a:r>
              <a:rPr lang="zh-CN" altLang="en-US" sz="3000" dirty="0">
                <a:solidFill>
                  <a:srgbClr val="333333"/>
                </a:solidFill>
                <a:latin typeface="-apple-system"/>
              </a:rPr>
              <a:t>中。</a:t>
            </a:r>
          </a:p>
          <a:p>
            <a:pPr algn="l"/>
            <a:r>
              <a:rPr lang="en-US" altLang="zh-CN" sz="3000" b="1" dirty="0">
                <a:solidFill>
                  <a:srgbClr val="333333"/>
                </a:solidFill>
                <a:latin typeface="PingFang SC"/>
              </a:rPr>
              <a:t>3</a:t>
            </a:r>
            <a:r>
              <a:rPr lang="zh-CN" altLang="en-US" sz="3000" b="1" dirty="0">
                <a:solidFill>
                  <a:srgbClr val="333333"/>
                </a:solidFill>
                <a:latin typeface="PingFang SC"/>
              </a:rPr>
              <a:t>、</a:t>
            </a:r>
            <a:r>
              <a:rPr lang="en-US" altLang="zh-CN" sz="3000" b="1" dirty="0">
                <a:solidFill>
                  <a:srgbClr val="333333"/>
                </a:solidFill>
                <a:latin typeface="PingFang SC"/>
              </a:rPr>
              <a:t>arm32</a:t>
            </a:r>
            <a:r>
              <a:rPr lang="zh-CN" altLang="en-US" sz="3000" b="1" dirty="0">
                <a:solidFill>
                  <a:srgbClr val="333333"/>
                </a:solidFill>
                <a:latin typeface="PingFang SC"/>
              </a:rPr>
              <a:t>函数调用约定</a:t>
            </a:r>
          </a:p>
          <a:p>
            <a:pPr algn="l"/>
            <a:r>
              <a:rPr lang="en-US" altLang="zh-CN" sz="3000" dirty="0">
                <a:solidFill>
                  <a:srgbClr val="333333"/>
                </a:solidFill>
                <a:latin typeface="-apple-system"/>
              </a:rPr>
              <a:t>arm32</a:t>
            </a:r>
            <a:r>
              <a:rPr lang="zh-CN" altLang="en-US" sz="3000" dirty="0">
                <a:solidFill>
                  <a:srgbClr val="333333"/>
                </a:solidFill>
                <a:latin typeface="-apple-system"/>
              </a:rPr>
              <a:t>位调用约定采用</a:t>
            </a:r>
            <a:r>
              <a:rPr lang="en-US" altLang="zh-CN" sz="3000" dirty="0">
                <a:solidFill>
                  <a:srgbClr val="333333"/>
                </a:solidFill>
                <a:latin typeface="-apple-system"/>
              </a:rPr>
              <a:t>ATPCS</a:t>
            </a:r>
            <a:r>
              <a:rPr lang="zh-CN" altLang="en-US" sz="3000" dirty="0">
                <a:solidFill>
                  <a:srgbClr val="333333"/>
                </a:solidFill>
                <a:latin typeface="-apple-system"/>
              </a:rPr>
              <a:t>。</a:t>
            </a:r>
            <a:br>
              <a:rPr lang="zh-CN" altLang="en-US" sz="3000" dirty="0">
                <a:solidFill>
                  <a:srgbClr val="333333"/>
                </a:solidFill>
                <a:latin typeface="-apple-system"/>
              </a:rPr>
            </a:br>
            <a:r>
              <a:rPr lang="zh-CN" altLang="en-US" sz="3000" dirty="0">
                <a:solidFill>
                  <a:srgbClr val="333333"/>
                </a:solidFill>
                <a:latin typeface="-apple-system"/>
              </a:rPr>
              <a:t>参数</a:t>
            </a:r>
            <a:r>
              <a:rPr lang="en-US" altLang="zh-CN" sz="3000" dirty="0">
                <a:solidFill>
                  <a:srgbClr val="333333"/>
                </a:solidFill>
                <a:latin typeface="-apple-system"/>
              </a:rPr>
              <a:t>1~</a:t>
            </a:r>
            <a:r>
              <a:rPr lang="zh-CN" altLang="en-US" sz="3000" dirty="0">
                <a:solidFill>
                  <a:srgbClr val="333333"/>
                </a:solidFill>
                <a:latin typeface="-apple-system"/>
              </a:rPr>
              <a:t>参数</a:t>
            </a:r>
            <a:r>
              <a:rPr lang="en-US" altLang="zh-CN" sz="3000" dirty="0">
                <a:solidFill>
                  <a:srgbClr val="333333"/>
                </a:solidFill>
                <a:latin typeface="-apple-system"/>
              </a:rPr>
              <a:t>4 </a:t>
            </a:r>
            <a:r>
              <a:rPr lang="zh-CN" altLang="en-US" sz="3000" dirty="0">
                <a:solidFill>
                  <a:srgbClr val="333333"/>
                </a:solidFill>
                <a:latin typeface="-apple-system"/>
              </a:rPr>
              <a:t>分别保存到 </a:t>
            </a:r>
            <a:r>
              <a:rPr lang="en-US" altLang="zh-CN" sz="3000" dirty="0">
                <a:solidFill>
                  <a:srgbClr val="333333"/>
                </a:solidFill>
                <a:latin typeface="-apple-system"/>
              </a:rPr>
              <a:t>R0~R3 </a:t>
            </a:r>
            <a:r>
              <a:rPr lang="zh-CN" altLang="en-US" sz="3000" dirty="0">
                <a:solidFill>
                  <a:srgbClr val="333333"/>
                </a:solidFill>
                <a:latin typeface="-apple-system"/>
              </a:rPr>
              <a:t>寄存器中 ，剩下的参数从右往左一次入栈，</a:t>
            </a:r>
            <a:r>
              <a:rPr lang="zh-CN" altLang="en-US" sz="3000" b="1" dirty="0">
                <a:solidFill>
                  <a:srgbClr val="333333"/>
                </a:solidFill>
                <a:latin typeface="-apple-system"/>
              </a:rPr>
              <a:t>被调用者</a:t>
            </a:r>
            <a:r>
              <a:rPr lang="zh-CN" altLang="en-US" sz="3000" dirty="0">
                <a:solidFill>
                  <a:srgbClr val="333333"/>
                </a:solidFill>
                <a:latin typeface="-apple-system"/>
              </a:rPr>
              <a:t>实现栈平衡，返回值存放在 </a:t>
            </a:r>
            <a:r>
              <a:rPr lang="en-US" altLang="zh-CN" sz="3000" dirty="0">
                <a:solidFill>
                  <a:srgbClr val="333333"/>
                </a:solidFill>
                <a:latin typeface="-apple-system"/>
              </a:rPr>
              <a:t>R0 </a:t>
            </a:r>
            <a:r>
              <a:rPr lang="zh-CN" altLang="en-US" sz="3000" dirty="0">
                <a:solidFill>
                  <a:srgbClr val="333333"/>
                </a:solidFill>
                <a:latin typeface="-apple-system"/>
              </a:rPr>
              <a:t>中。</a:t>
            </a:r>
          </a:p>
          <a:p>
            <a:pPr algn="l"/>
            <a:r>
              <a:rPr lang="en-US" altLang="zh-CN" sz="3000" b="1" dirty="0">
                <a:solidFill>
                  <a:srgbClr val="333333"/>
                </a:solidFill>
                <a:latin typeface="PingFang SC"/>
              </a:rPr>
              <a:t>4</a:t>
            </a:r>
            <a:r>
              <a:rPr lang="zh-CN" altLang="en-US" sz="3000" b="1" dirty="0">
                <a:solidFill>
                  <a:srgbClr val="333333"/>
                </a:solidFill>
                <a:latin typeface="PingFang SC"/>
              </a:rPr>
              <a:t>、</a:t>
            </a:r>
            <a:r>
              <a:rPr lang="en-US" altLang="zh-CN" sz="3000" b="1" dirty="0">
                <a:solidFill>
                  <a:srgbClr val="333333"/>
                </a:solidFill>
                <a:latin typeface="PingFang SC"/>
              </a:rPr>
              <a:t>arm64</a:t>
            </a:r>
            <a:r>
              <a:rPr lang="zh-CN" altLang="en-US" sz="3000" b="1" dirty="0">
                <a:solidFill>
                  <a:srgbClr val="333333"/>
                </a:solidFill>
                <a:latin typeface="PingFang SC"/>
              </a:rPr>
              <a:t>函数调用约定</a:t>
            </a:r>
          </a:p>
          <a:p>
            <a:pPr algn="l"/>
            <a:r>
              <a:rPr lang="en-US" altLang="zh-CN" sz="3000" dirty="0">
                <a:solidFill>
                  <a:srgbClr val="333333"/>
                </a:solidFill>
                <a:latin typeface="-apple-system"/>
              </a:rPr>
              <a:t>arm64</a:t>
            </a:r>
            <a:r>
              <a:rPr lang="zh-CN" altLang="en-US" sz="3000" dirty="0">
                <a:solidFill>
                  <a:srgbClr val="333333"/>
                </a:solidFill>
                <a:latin typeface="-apple-system"/>
              </a:rPr>
              <a:t>位调用约定采用</a:t>
            </a:r>
            <a:r>
              <a:rPr lang="en-US" altLang="zh-CN" sz="3000" dirty="0">
                <a:solidFill>
                  <a:srgbClr val="333333"/>
                </a:solidFill>
                <a:latin typeface="-apple-system"/>
              </a:rPr>
              <a:t>AAPCS64</a:t>
            </a:r>
            <a:r>
              <a:rPr lang="zh-CN" altLang="en-US" sz="3000" dirty="0">
                <a:solidFill>
                  <a:srgbClr val="333333"/>
                </a:solidFill>
                <a:latin typeface="-apple-system"/>
              </a:rPr>
              <a:t>。</a:t>
            </a:r>
            <a:br>
              <a:rPr lang="zh-CN" altLang="en-US" sz="3000" dirty="0">
                <a:solidFill>
                  <a:srgbClr val="333333"/>
                </a:solidFill>
                <a:latin typeface="-apple-system"/>
              </a:rPr>
            </a:br>
            <a:r>
              <a:rPr lang="zh-CN" altLang="en-US" sz="3000" dirty="0">
                <a:solidFill>
                  <a:srgbClr val="333333"/>
                </a:solidFill>
                <a:latin typeface="-apple-system"/>
              </a:rPr>
              <a:t>参数</a:t>
            </a:r>
            <a:r>
              <a:rPr lang="en-US" altLang="zh-CN" sz="3000" dirty="0">
                <a:solidFill>
                  <a:srgbClr val="333333"/>
                </a:solidFill>
                <a:latin typeface="-apple-system"/>
              </a:rPr>
              <a:t>1~</a:t>
            </a:r>
            <a:r>
              <a:rPr lang="zh-CN" altLang="en-US" sz="3000" dirty="0">
                <a:solidFill>
                  <a:srgbClr val="333333"/>
                </a:solidFill>
                <a:latin typeface="-apple-system"/>
              </a:rPr>
              <a:t>参数</a:t>
            </a:r>
            <a:r>
              <a:rPr lang="en-US" altLang="zh-CN" sz="3000" dirty="0">
                <a:solidFill>
                  <a:srgbClr val="333333"/>
                </a:solidFill>
                <a:latin typeface="-apple-system"/>
              </a:rPr>
              <a:t>8 </a:t>
            </a:r>
            <a:r>
              <a:rPr lang="zh-CN" altLang="en-US" sz="3000" dirty="0">
                <a:solidFill>
                  <a:srgbClr val="333333"/>
                </a:solidFill>
                <a:latin typeface="-apple-system"/>
              </a:rPr>
              <a:t>分别保存到 </a:t>
            </a:r>
            <a:r>
              <a:rPr lang="en-US" altLang="zh-CN" sz="3000" dirty="0">
                <a:solidFill>
                  <a:srgbClr val="333333"/>
                </a:solidFill>
                <a:latin typeface="-apple-system"/>
              </a:rPr>
              <a:t>X0~X7 </a:t>
            </a:r>
            <a:r>
              <a:rPr lang="zh-CN" altLang="en-US" sz="3000" dirty="0">
                <a:solidFill>
                  <a:srgbClr val="333333"/>
                </a:solidFill>
                <a:latin typeface="-apple-system"/>
              </a:rPr>
              <a:t>寄存器中 ，剩下的参数从右往左一次入栈，</a:t>
            </a:r>
            <a:r>
              <a:rPr lang="zh-CN" altLang="en-US" sz="3000" b="1" dirty="0">
                <a:solidFill>
                  <a:srgbClr val="333333"/>
                </a:solidFill>
                <a:latin typeface="-apple-system"/>
              </a:rPr>
              <a:t>被调用者</a:t>
            </a:r>
            <a:r>
              <a:rPr lang="zh-CN" altLang="en-US" sz="3000" dirty="0">
                <a:solidFill>
                  <a:srgbClr val="333333"/>
                </a:solidFill>
                <a:latin typeface="-apple-system"/>
              </a:rPr>
              <a:t>实现栈平衡，返回值存放在 </a:t>
            </a:r>
            <a:r>
              <a:rPr lang="en-US" altLang="zh-CN" sz="3000" dirty="0">
                <a:solidFill>
                  <a:srgbClr val="333333"/>
                </a:solidFill>
                <a:latin typeface="-apple-system"/>
              </a:rPr>
              <a:t>X0 </a:t>
            </a:r>
            <a:r>
              <a:rPr lang="zh-CN" altLang="en-US" sz="3000" dirty="0">
                <a:solidFill>
                  <a:srgbClr val="333333"/>
                </a:solidFill>
                <a:latin typeface="-apple-system"/>
              </a:rPr>
              <a:t>中。</a:t>
            </a:r>
          </a:p>
          <a:p>
            <a:pPr algn="l"/>
            <a:r>
              <a:rPr lang="zh-CN" altLang="en-US" sz="3000" dirty="0">
                <a:solidFill>
                  <a:srgbClr val="333333"/>
                </a:solidFill>
                <a:latin typeface="-apple-system"/>
              </a:rPr>
              <a:t>详细的调用规则分析可以采用</a:t>
            </a:r>
            <a:r>
              <a:rPr lang="en-US" altLang="zh-CN" sz="3000" dirty="0">
                <a:solidFill>
                  <a:srgbClr val="333333"/>
                </a:solidFill>
                <a:latin typeface="-apple-system"/>
              </a:rPr>
              <a:t>IDA</a:t>
            </a:r>
            <a:r>
              <a:rPr lang="zh-CN" altLang="en-US" sz="3000" dirty="0">
                <a:solidFill>
                  <a:srgbClr val="333333"/>
                </a:solidFill>
                <a:latin typeface="-apple-system"/>
              </a:rPr>
              <a:t>静态反汇编软件进行分析和查看。</a:t>
            </a:r>
          </a:p>
          <a:p>
            <a:pPr algn="l"/>
            <a:endParaRPr lang="zh-CN" altLang="en-US" sz="2600" dirty="0">
              <a:solidFill>
                <a:srgbClr val="4D4D4D"/>
              </a:solidFill>
              <a:latin typeface="-apple-system"/>
            </a:endParaRPr>
          </a:p>
          <a:p>
            <a:pPr marL="0" indent="0">
              <a:buNone/>
            </a:pPr>
            <a:endParaRPr lang="zh-CN" altLang="en-US" sz="21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80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724899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sz="1700" dirty="0">
                <a:solidFill>
                  <a:srgbClr val="000000"/>
                </a:solidFill>
                <a:latin typeface="Times New Roman" panose="02020603050405020304" pitchFamily="18" charset="0"/>
                <a:cs typeface="Times New Roman" panose="02020603050405020304" pitchFamily="18" charset="0"/>
              </a:rPr>
              <a:t>ADRP:   PC </a:t>
            </a:r>
            <a:r>
              <a:rPr lang="zh-CN" altLang="en-US" sz="1700" dirty="0">
                <a:solidFill>
                  <a:srgbClr val="000000"/>
                </a:solidFill>
                <a:latin typeface="Times New Roman" panose="02020603050405020304" pitchFamily="18" charset="0"/>
                <a:cs typeface="Times New Roman" panose="02020603050405020304" pitchFamily="18" charset="0"/>
              </a:rPr>
              <a:t>相对寻址的地址距离</a:t>
            </a:r>
            <a:r>
              <a:rPr lang="en-US" altLang="zh-CN" sz="1700" dirty="0">
                <a:solidFill>
                  <a:srgbClr val="000000"/>
                </a:solidFill>
                <a:latin typeface="Times New Roman" panose="02020603050405020304" pitchFamily="18" charset="0"/>
                <a:cs typeface="Times New Roman" panose="02020603050405020304" pitchFamily="18" charset="0"/>
              </a:rPr>
              <a:t>——</a:t>
            </a:r>
            <a:r>
              <a:rPr lang="zh-CN" altLang="en-US" sz="1700" dirty="0">
                <a:solidFill>
                  <a:srgbClr val="000000"/>
                </a:solidFill>
                <a:latin typeface="Times New Roman" panose="02020603050405020304" pitchFamily="18" charset="0"/>
                <a:cs typeface="Times New Roman" panose="02020603050405020304" pitchFamily="18" charset="0"/>
              </a:rPr>
              <a:t>编码去除低</a:t>
            </a:r>
            <a:r>
              <a:rPr lang="en-US" altLang="zh-CN" sz="1700" dirty="0">
                <a:solidFill>
                  <a:srgbClr val="000000"/>
                </a:solidFill>
                <a:latin typeface="Times New Roman" panose="02020603050405020304" pitchFamily="18" charset="0"/>
                <a:cs typeface="Times New Roman" panose="02020603050405020304" pitchFamily="18" charset="0"/>
              </a:rPr>
              <a:t>12</a:t>
            </a:r>
            <a:r>
              <a:rPr lang="zh-CN" altLang="en-US" sz="1700" dirty="0">
                <a:solidFill>
                  <a:srgbClr val="000000"/>
                </a:solidFill>
                <a:latin typeface="Times New Roman" panose="02020603050405020304" pitchFamily="18" charset="0"/>
                <a:cs typeface="Times New Roman" panose="02020603050405020304" pitchFamily="18" charset="0"/>
              </a:rPr>
              <a:t>位，即用页面</a:t>
            </a:r>
            <a:r>
              <a:rPr lang="en-US" altLang="zh-CN" sz="1700" dirty="0">
                <a:solidFill>
                  <a:srgbClr val="000000"/>
                </a:solidFill>
                <a:latin typeface="Times New Roman" panose="02020603050405020304" pitchFamily="18" charset="0"/>
                <a:cs typeface="Times New Roman" panose="02020603050405020304" pitchFamily="18" charset="0"/>
              </a:rPr>
              <a:t>size(4KB)</a:t>
            </a:r>
            <a:r>
              <a:rPr lang="zh-CN" altLang="en-US" sz="1700" dirty="0">
                <a:solidFill>
                  <a:srgbClr val="000000"/>
                </a:solidFill>
                <a:latin typeface="Times New Roman" panose="02020603050405020304" pitchFamily="18" charset="0"/>
                <a:cs typeface="Times New Roman" panose="02020603050405020304" pitchFamily="18" charset="0"/>
              </a:rPr>
              <a:t>的倍数，</a:t>
            </a:r>
            <a:r>
              <a:rPr lang="en-US" altLang="zh-CN" sz="1900" dirty="0">
                <a:solidFill>
                  <a:srgbClr val="000000"/>
                </a:solidFill>
                <a:latin typeface="TimesNewRomanPSMT"/>
              </a:rPr>
              <a:t>Is the program label whose 4KB page address is to be calculated. Its offset from the page address of</a:t>
            </a:r>
            <a:br>
              <a:rPr lang="en-US" altLang="zh-CN" dirty="0"/>
            </a:br>
            <a:r>
              <a:rPr lang="en-US" altLang="zh-CN" sz="1900" dirty="0">
                <a:solidFill>
                  <a:srgbClr val="000000"/>
                </a:solidFill>
                <a:latin typeface="TimesNewRomanPSMT"/>
              </a:rPr>
              <a:t>this instruction, in the range +/-4GB, is encoded as "</a:t>
            </a:r>
            <a:r>
              <a:rPr lang="en-US" altLang="zh-CN" sz="1900" dirty="0" err="1">
                <a:solidFill>
                  <a:srgbClr val="000000"/>
                </a:solidFill>
                <a:latin typeface="TimesNewRomanPSMT"/>
              </a:rPr>
              <a:t>immhi:immlo</a:t>
            </a:r>
            <a:r>
              <a:rPr lang="en-US" altLang="zh-CN" sz="1900" dirty="0">
                <a:solidFill>
                  <a:srgbClr val="000000"/>
                </a:solidFill>
                <a:latin typeface="TimesNewRomanPSMT"/>
              </a:rPr>
              <a:t>" times 4096</a:t>
            </a:r>
            <a:r>
              <a:rPr lang="en-US" altLang="zh-CN" dirty="0"/>
              <a:t> </a:t>
            </a:r>
            <a:endParaRPr lang="en-US" altLang="zh-CN" sz="1700" dirty="0">
              <a:solidFill>
                <a:srgbClr val="000000"/>
              </a:solidFill>
              <a:latin typeface="Times New Roman" panose="02020603050405020304" pitchFamily="18" charset="0"/>
              <a:cs typeface="Times New Roman" panose="02020603050405020304" pitchFamily="18" charset="0"/>
            </a:endParaRPr>
          </a:p>
          <a:p>
            <a:r>
              <a:rPr lang="en-US" altLang="zh-CN" sz="1700" dirty="0">
                <a:solidFill>
                  <a:srgbClr val="000000"/>
                </a:solidFill>
                <a:latin typeface="Times New Roman" panose="02020603050405020304" pitchFamily="18" charset="0"/>
                <a:cs typeface="Times New Roman" panose="02020603050405020304" pitchFamily="18" charset="0"/>
              </a:rPr>
              <a:t>ADR: PC </a:t>
            </a:r>
            <a:r>
              <a:rPr lang="zh-CN" altLang="en-US" sz="1700" dirty="0">
                <a:solidFill>
                  <a:srgbClr val="000000"/>
                </a:solidFill>
                <a:latin typeface="Times New Roman" panose="02020603050405020304" pitchFamily="18" charset="0"/>
                <a:cs typeface="Times New Roman" panose="02020603050405020304" pitchFamily="18" charset="0"/>
              </a:rPr>
              <a:t>相对寻址的地址距离：页内</a:t>
            </a:r>
            <a:r>
              <a:rPr lang="en-US" altLang="zh-CN" sz="1700" dirty="0">
                <a:solidFill>
                  <a:srgbClr val="000000"/>
                </a:solidFill>
                <a:latin typeface="Times New Roman" panose="02020603050405020304" pitchFamily="18" charset="0"/>
                <a:cs typeface="Times New Roman" panose="02020603050405020304" pitchFamily="18" charset="0"/>
              </a:rPr>
              <a:t>offset</a:t>
            </a:r>
            <a:r>
              <a:rPr lang="zh-CN" altLang="en-US" sz="1700" dirty="0">
                <a:solidFill>
                  <a:srgbClr val="000000"/>
                </a:solidFill>
                <a:latin typeface="Times New Roman" panose="02020603050405020304" pitchFamily="18" charset="0"/>
                <a:cs typeface="Times New Roman" panose="02020603050405020304" pitchFamily="18" charset="0"/>
              </a:rPr>
              <a:t>，</a:t>
            </a:r>
            <a:r>
              <a:rPr lang="en-US" altLang="zh-CN" sz="1700" dirty="0">
                <a:solidFill>
                  <a:srgbClr val="000000"/>
                </a:solidFill>
                <a:latin typeface="TimesNewRomanPSMT"/>
              </a:rPr>
              <a:t>Its offset from the address of this </a:t>
            </a:r>
            <a:r>
              <a:rPr lang="en-US" altLang="zh-CN" sz="1700" dirty="0" err="1">
                <a:solidFill>
                  <a:srgbClr val="000000"/>
                </a:solidFill>
                <a:latin typeface="TimesNewRomanPSMT"/>
              </a:rPr>
              <a:t>instruction,in</a:t>
            </a:r>
            <a:r>
              <a:rPr lang="en-US" altLang="zh-CN" sz="1700" dirty="0">
                <a:solidFill>
                  <a:srgbClr val="000000"/>
                </a:solidFill>
                <a:latin typeface="TimesNewRomanPSMT"/>
              </a:rPr>
              <a:t> the range +/-1MB, is encoded in "</a:t>
            </a:r>
            <a:r>
              <a:rPr lang="en-US" altLang="zh-CN" sz="1700" dirty="0" err="1">
                <a:solidFill>
                  <a:srgbClr val="000000"/>
                </a:solidFill>
                <a:latin typeface="TimesNewRomanPSMT"/>
              </a:rPr>
              <a:t>immhi:immlo</a:t>
            </a:r>
            <a:r>
              <a:rPr lang="en-US" altLang="zh-CN" sz="1700" dirty="0">
                <a:solidFill>
                  <a:srgbClr val="000000"/>
                </a:solidFill>
                <a:latin typeface="TimesNewRomanPSMT"/>
              </a:rPr>
              <a:t>".</a:t>
            </a:r>
            <a:r>
              <a:rPr lang="en-US" altLang="zh-CN" dirty="0"/>
              <a:t> </a:t>
            </a:r>
          </a:p>
          <a:p>
            <a:r>
              <a:rPr lang="zh-CN" altLang="en-US" dirty="0"/>
              <a:t>根本问题是所有</a:t>
            </a:r>
            <a:r>
              <a:rPr lang="en-US" altLang="zh-CN" dirty="0"/>
              <a:t>ARMv7 / ARMv8</a:t>
            </a:r>
            <a:r>
              <a:rPr lang="zh-CN" altLang="en-US" dirty="0"/>
              <a:t>指令都是</a:t>
            </a:r>
            <a:r>
              <a:rPr lang="en-US" altLang="zh-CN" dirty="0"/>
              <a:t>4</a:t>
            </a:r>
            <a:r>
              <a:rPr lang="zh-CN" altLang="en-US" dirty="0"/>
              <a:t>个字节长。</a:t>
            </a:r>
          </a:p>
          <a:p>
            <a:r>
              <a:rPr lang="zh-CN" altLang="en-US" dirty="0"/>
              <a:t>因为需要一些位来编码指令本身，所以不能在一条指令中编码完整的地址（</a:t>
            </a:r>
            <a:r>
              <a:rPr lang="en-US" altLang="zh-CN" dirty="0"/>
              <a:t>4/8</a:t>
            </a:r>
            <a:r>
              <a:rPr lang="zh-CN" altLang="en-US" dirty="0"/>
              <a:t>字节），</a:t>
            </a:r>
          </a:p>
          <a:p>
            <a:r>
              <a:rPr lang="zh-CN" altLang="en-US" dirty="0"/>
              <a:t>可以通过</a:t>
            </a:r>
            <a:r>
              <a:rPr lang="en-US" altLang="zh-CN" dirty="0"/>
              <a:t>PC</a:t>
            </a:r>
            <a:r>
              <a:rPr lang="zh-CN" altLang="en-US" dirty="0"/>
              <a:t>的相对地址来引用它们中的一些（符合编码的那些），这对于许多应用来说通常就足够了。</a:t>
            </a:r>
          </a:p>
          <a:p>
            <a:endParaRPr lang="zh-CN" altLang="en-US" dirty="0"/>
          </a:p>
          <a:p>
            <a:r>
              <a:rPr lang="en-US" altLang="zh-CN" dirty="0"/>
              <a:t>ADR</a:t>
            </a:r>
            <a:r>
              <a:rPr lang="zh-CN" altLang="en-US" dirty="0"/>
              <a:t>指令使用</a:t>
            </a:r>
            <a:r>
              <a:rPr lang="en-US" altLang="zh-CN" dirty="0"/>
              <a:t>21</a:t>
            </a:r>
            <a:r>
              <a:rPr lang="zh-CN" altLang="en-US" dirty="0"/>
              <a:t>位立即数作为偏移量，允许</a:t>
            </a:r>
            <a:r>
              <a:rPr lang="en-US" altLang="zh-CN" dirty="0"/>
              <a:t>±1MiB</a:t>
            </a:r>
            <a:r>
              <a:rPr lang="zh-CN" altLang="en-US" dirty="0"/>
              <a:t>跳转（符号位占</a:t>
            </a:r>
            <a:r>
              <a:rPr lang="en-US" altLang="zh-CN" dirty="0"/>
              <a:t>1</a:t>
            </a:r>
            <a:r>
              <a:rPr lang="zh-CN" altLang="en-US" dirty="0"/>
              <a:t>位）。</a:t>
            </a:r>
          </a:p>
          <a:p>
            <a:r>
              <a:rPr lang="en-US" altLang="zh-CN" dirty="0"/>
              <a:t>ADRP</a:t>
            </a:r>
            <a:r>
              <a:rPr lang="zh-CN" altLang="en-US" dirty="0"/>
              <a:t>类似于</a:t>
            </a:r>
            <a:r>
              <a:rPr lang="en-US" altLang="zh-CN" dirty="0"/>
              <a:t>ADR</a:t>
            </a:r>
            <a:r>
              <a:rPr lang="zh-CN" altLang="en-US" dirty="0"/>
              <a:t>，但它将</a:t>
            </a:r>
            <a:r>
              <a:rPr lang="en-US" altLang="zh-CN" dirty="0"/>
              <a:t>12</a:t>
            </a:r>
            <a:r>
              <a:rPr lang="zh-CN" altLang="en-US" dirty="0"/>
              <a:t>个较低位归零并相对于当前</a:t>
            </a:r>
            <a:r>
              <a:rPr lang="en-US" altLang="zh-CN" dirty="0"/>
              <a:t>PC</a:t>
            </a:r>
            <a:r>
              <a:rPr lang="zh-CN" altLang="en-US" dirty="0"/>
              <a:t>页面而不是仅仅字节移位页面。</a:t>
            </a:r>
          </a:p>
          <a:p>
            <a:endParaRPr lang="zh-CN" altLang="en-US" dirty="0"/>
          </a:p>
          <a:p>
            <a:r>
              <a:rPr lang="zh-CN" altLang="en-US" dirty="0"/>
              <a:t>这样，可以跳得更远（</a:t>
            </a:r>
            <a:r>
              <a:rPr lang="en-US" altLang="zh-CN" dirty="0"/>
              <a:t>±4GB</a:t>
            </a:r>
            <a:r>
              <a:rPr lang="zh-CN" altLang="en-US" dirty="0"/>
              <a:t>），代价是需要在</a:t>
            </a:r>
            <a:r>
              <a:rPr lang="en-US" altLang="zh-CN" dirty="0"/>
              <a:t>ADRP</a:t>
            </a:r>
            <a:r>
              <a:rPr lang="zh-CN" altLang="en-US" dirty="0"/>
              <a:t>之后进行额外的</a:t>
            </a:r>
            <a:r>
              <a:rPr lang="en-US" altLang="zh-CN" dirty="0"/>
              <a:t>ADD</a:t>
            </a:r>
            <a:r>
              <a:rPr lang="zh-CN" altLang="en-US" dirty="0"/>
              <a:t>以设置较低的</a:t>
            </a:r>
            <a:r>
              <a:rPr lang="en-US" altLang="zh-CN" dirty="0"/>
              <a:t>12</a:t>
            </a:r>
            <a:r>
              <a:rPr lang="zh-CN" altLang="en-US" dirty="0"/>
              <a:t>位。</a:t>
            </a:r>
            <a:r>
              <a:rPr lang="en-US" altLang="zh-CN" dirty="0"/>
              <a:t>ARMv8</a:t>
            </a:r>
            <a:r>
              <a:rPr lang="zh-CN" altLang="en-US" dirty="0"/>
              <a:t>手册说：</a:t>
            </a:r>
          </a:p>
          <a:p>
            <a:r>
              <a:rPr lang="en-US" altLang="zh-CN" dirty="0"/>
              <a:t>ADR</a:t>
            </a:r>
            <a:r>
              <a:rPr lang="zh-CN" altLang="en-US" dirty="0"/>
              <a:t>指令将带符号的</a:t>
            </a:r>
            <a:r>
              <a:rPr lang="en-US" altLang="zh-CN" dirty="0"/>
              <a:t>21</a:t>
            </a:r>
            <a:r>
              <a:rPr lang="zh-CN" altLang="en-US" dirty="0"/>
              <a:t>位立即数添加到获取该指令的程序计数器的值，然后将结果写入通用寄存器。这允许计算当前</a:t>
            </a:r>
            <a:r>
              <a:rPr lang="en-US" altLang="zh-CN" dirty="0"/>
              <a:t>PC±1MB</a:t>
            </a:r>
            <a:r>
              <a:rPr lang="zh-CN" altLang="en-US" dirty="0"/>
              <a:t>范围内的任何字节地址。</a:t>
            </a:r>
          </a:p>
          <a:p>
            <a:endParaRPr lang="zh-CN" altLang="en-US" dirty="0"/>
          </a:p>
          <a:p>
            <a:r>
              <a:rPr lang="en-US" altLang="zh-CN" dirty="0"/>
              <a:t>ADRP</a:t>
            </a:r>
            <a:r>
              <a:rPr lang="zh-CN" altLang="en-US" dirty="0"/>
              <a:t>指令将带符号的</a:t>
            </a:r>
            <a:r>
              <a:rPr lang="en-US" altLang="zh-CN" dirty="0"/>
              <a:t>21</a:t>
            </a:r>
            <a:r>
              <a:rPr lang="zh-CN" altLang="en-US" dirty="0"/>
              <a:t>位立即数左移</a:t>
            </a:r>
            <a:r>
              <a:rPr lang="en-US" altLang="zh-CN" dirty="0"/>
              <a:t>12</a:t>
            </a:r>
            <a:r>
              <a:rPr lang="zh-CN" altLang="en-US" dirty="0"/>
              <a:t>位，将其加到程序计数器的值，最后</a:t>
            </a:r>
            <a:r>
              <a:rPr lang="en-US" altLang="zh-CN" dirty="0"/>
              <a:t>12</a:t>
            </a:r>
            <a:r>
              <a:rPr lang="zh-CN" altLang="en-US" dirty="0"/>
              <a:t>位清零，然后将结果写入通用寄存器。这允许计算</a:t>
            </a:r>
            <a:r>
              <a:rPr lang="en-US" altLang="zh-CN" dirty="0"/>
              <a:t>4KB</a:t>
            </a:r>
            <a:r>
              <a:rPr lang="zh-CN" altLang="en-US" dirty="0"/>
              <a:t>对齐的存储区域的地址。结合</a:t>
            </a:r>
            <a:r>
              <a:rPr lang="en-US" altLang="zh-CN" dirty="0"/>
              <a:t>ADD</a:t>
            </a:r>
            <a:r>
              <a:rPr lang="zh-CN" altLang="en-US" dirty="0"/>
              <a:t>（立即）指令或具有</a:t>
            </a:r>
            <a:r>
              <a:rPr lang="en-US" altLang="zh-CN" dirty="0"/>
              <a:t>12</a:t>
            </a:r>
            <a:r>
              <a:rPr lang="zh-CN" altLang="en-US" dirty="0"/>
              <a:t>位立即偏移的加载</a:t>
            </a:r>
            <a:r>
              <a:rPr lang="en-US" altLang="zh-CN" dirty="0"/>
              <a:t>/</a:t>
            </a:r>
            <a:r>
              <a:rPr lang="zh-CN" altLang="en-US" dirty="0"/>
              <a:t>存储指令，可以计算或访问当前</a:t>
            </a:r>
            <a:r>
              <a:rPr lang="en-US" altLang="zh-CN" dirty="0"/>
              <a:t>PC</a:t>
            </a:r>
            <a:r>
              <a:rPr lang="zh-CN" altLang="en-US" dirty="0"/>
              <a:t>的</a:t>
            </a:r>
            <a:r>
              <a:rPr lang="en-US" altLang="zh-CN" dirty="0"/>
              <a:t>±4GB</a:t>
            </a:r>
            <a:r>
              <a:rPr lang="zh-CN" altLang="en-US" dirty="0"/>
              <a:t>范围内的任何地址。</a:t>
            </a:r>
          </a:p>
          <a:p>
            <a:endParaRPr lang="zh-CN" altLang="en-US" dirty="0"/>
          </a:p>
          <a:p>
            <a:r>
              <a:rPr lang="en-US" altLang="zh-CN" dirty="0"/>
              <a:t>ADRP</a:t>
            </a:r>
            <a:r>
              <a:rPr lang="zh-CN" altLang="en-US" dirty="0"/>
              <a:t>仅存在于</a:t>
            </a:r>
            <a:r>
              <a:rPr lang="en-US" altLang="zh-CN" dirty="0"/>
              <a:t>ARMv8</a:t>
            </a:r>
            <a:r>
              <a:rPr lang="zh-CN" altLang="en-US" dirty="0"/>
              <a:t>中，而不存在于</a:t>
            </a:r>
            <a:r>
              <a:rPr lang="en-US" altLang="zh-CN" dirty="0"/>
              <a:t>ARMv7</a:t>
            </a:r>
            <a:r>
              <a:rPr lang="zh-CN" altLang="en-US" dirty="0"/>
              <a:t>中。</a:t>
            </a:r>
          </a:p>
          <a:p>
            <a:endParaRPr lang="zh-CN" altLang="en-US" dirty="0"/>
          </a:p>
          <a:p>
            <a:r>
              <a:rPr lang="zh-CN" altLang="en-US" dirty="0"/>
              <a:t>在</a:t>
            </a:r>
            <a:r>
              <a:rPr lang="en-US" altLang="zh-CN" dirty="0"/>
              <a:t>ARMv8 DDI 0487C.a</a:t>
            </a:r>
            <a:r>
              <a:rPr lang="zh-CN" altLang="en-US" dirty="0"/>
              <a:t>手册说，页只是做为</a:t>
            </a:r>
            <a:r>
              <a:rPr lang="en-US" altLang="zh-CN" dirty="0"/>
              <a:t>4KB</a:t>
            </a:r>
            <a:r>
              <a:rPr lang="zh-CN" altLang="en-US" dirty="0"/>
              <a:t>的助记符，并不反映实际的内存页面大小，还可以配置为其它尺寸。</a:t>
            </a:r>
            <a:r>
              <a:rPr lang="en-US" altLang="zh-CN" dirty="0"/>
              <a:t>C3.3.5“PC</a:t>
            </a:r>
            <a:r>
              <a:rPr lang="zh-CN" altLang="en-US" dirty="0"/>
              <a:t>相对地址计算”：</a:t>
            </a:r>
          </a:p>
          <a:p>
            <a:endParaRPr lang="zh-CN" altLang="en-US" dirty="0"/>
          </a:p>
          <a:p>
            <a:r>
              <a:rPr lang="en-US" altLang="zh-CN" dirty="0"/>
              <a:t>ADRP</a:t>
            </a:r>
            <a:r>
              <a:rPr lang="zh-CN" altLang="en-US" dirty="0"/>
              <a:t>描述中使用的术语页面是对</a:t>
            </a:r>
            <a:r>
              <a:rPr lang="en-US" altLang="zh-CN" dirty="0"/>
              <a:t>4KB</a:t>
            </a:r>
            <a:r>
              <a:rPr lang="zh-CN" altLang="en-US" dirty="0"/>
              <a:t>内存区域的简写，且与虚拟内存转换粒度大小无关。</a:t>
            </a:r>
          </a:p>
          <a:p>
            <a:endParaRPr lang="zh-CN" altLang="en-US" dirty="0"/>
          </a:p>
          <a:p>
            <a:r>
              <a:rPr lang="zh-CN" altLang="en-US" dirty="0"/>
              <a:t>代码示例：</a:t>
            </a:r>
          </a:p>
          <a:p>
            <a:r>
              <a:rPr lang="zh-CN" altLang="en-US" dirty="0"/>
              <a:t>    </a:t>
            </a:r>
            <a:r>
              <a:rPr lang="en-US" altLang="zh-CN" dirty="0" err="1"/>
              <a:t>adrp</a:t>
            </a:r>
            <a:r>
              <a:rPr lang="en-US" altLang="zh-CN" dirty="0"/>
              <a:t> x0, label</a:t>
            </a:r>
          </a:p>
          <a:p>
            <a:r>
              <a:rPr lang="en-US" altLang="zh-CN" dirty="0"/>
              <a:t>    </a:t>
            </a:r>
            <a:r>
              <a:rPr lang="en-US" altLang="zh-CN" dirty="0" err="1"/>
              <a:t>adr</a:t>
            </a:r>
            <a:r>
              <a:rPr lang="en-US" altLang="zh-CN" dirty="0"/>
              <a:t> x1, label</a:t>
            </a:r>
          </a:p>
          <a:p>
            <a:r>
              <a:rPr lang="en-US" altLang="zh-CN" dirty="0"/>
              <a:t>    /* Clear the lower 12 bits. */</a:t>
            </a:r>
          </a:p>
          <a:p>
            <a:r>
              <a:rPr lang="en-US" altLang="zh-CN" dirty="0"/>
              <a:t>    </a:t>
            </a:r>
            <a:r>
              <a:rPr lang="en-US" altLang="zh-CN" dirty="0" err="1"/>
              <a:t>bic</a:t>
            </a:r>
            <a:r>
              <a:rPr lang="en-US" altLang="zh-CN" dirty="0"/>
              <a:t> x1, x1, #0xFF</a:t>
            </a:r>
          </a:p>
          <a:p>
            <a:r>
              <a:rPr lang="en-US" altLang="zh-CN" dirty="0"/>
              <a:t>    </a:t>
            </a:r>
            <a:r>
              <a:rPr lang="en-US" altLang="zh-CN" dirty="0" err="1"/>
              <a:t>bic</a:t>
            </a:r>
            <a:r>
              <a:rPr lang="en-US" altLang="zh-CN" dirty="0"/>
              <a:t> x1, x1, #0xF00</a:t>
            </a:r>
          </a:p>
          <a:p>
            <a:r>
              <a:rPr lang="en-US" altLang="zh-CN" dirty="0"/>
              <a:t>    /* x0 == x1 */</a:t>
            </a:r>
          </a:p>
          <a:p>
            <a:r>
              <a:rPr lang="en-US" altLang="zh-CN" dirty="0"/>
              <a:t>label:</a:t>
            </a:r>
            <a:endParaRPr lang="zh-CN" altLang="en-US" dirty="0"/>
          </a:p>
        </p:txBody>
      </p:sp>
    </p:spTree>
    <p:extLst>
      <p:ext uri="{BB962C8B-B14F-4D97-AF65-F5344CB8AC3E}">
        <p14:creationId xmlns:p14="http://schemas.microsoft.com/office/powerpoint/2010/main" val="4055509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700" dirty="0"/>
              <a:t>如果发生了借位操作 ，</a:t>
            </a:r>
            <a:r>
              <a:rPr lang="en-US" altLang="zh-CN" sz="1700" dirty="0"/>
              <a:t>CPSR </a:t>
            </a:r>
            <a:r>
              <a:rPr lang="zh-CN" altLang="en-US" sz="1700" dirty="0"/>
              <a:t>寄存器中的 </a:t>
            </a:r>
            <a:r>
              <a:rPr lang="en-US" altLang="zh-CN" sz="1700" dirty="0"/>
              <a:t>C </a:t>
            </a:r>
            <a:r>
              <a:rPr lang="zh-CN" altLang="en-US" sz="1700" dirty="0"/>
              <a:t>标志位设置成 </a:t>
            </a:r>
            <a:r>
              <a:rPr lang="en-US" altLang="zh-CN" sz="1700" dirty="0"/>
              <a:t>0</a:t>
            </a:r>
            <a:r>
              <a:rPr lang="zh-CN" altLang="en-US" sz="1700" dirty="0"/>
              <a:t>：如果没有发生借位操作，</a:t>
            </a:r>
            <a:r>
              <a:rPr lang="en-US" altLang="zh-CN" sz="1700" dirty="0"/>
              <a:t>CPSR </a:t>
            </a:r>
            <a:r>
              <a:rPr lang="zh-CN" altLang="en-US" sz="1700" dirty="0"/>
              <a:t>寄存器中的 </a:t>
            </a:r>
            <a:r>
              <a:rPr lang="en-US" altLang="zh-CN" sz="1700" dirty="0"/>
              <a:t>C </a:t>
            </a:r>
            <a:r>
              <a:rPr lang="zh-CN" altLang="en-US" sz="1700" dirty="0"/>
              <a:t>标志位设置成</a:t>
            </a:r>
            <a:r>
              <a:rPr lang="en-US" altLang="zh-CN" sz="1700" dirty="0"/>
              <a:t>1</a:t>
            </a:r>
            <a:r>
              <a:rPr lang="zh-CN" altLang="en-US" sz="1700" dirty="0"/>
              <a:t>。这与</a:t>
            </a:r>
            <a:r>
              <a:rPr lang="en-US" altLang="zh-CN" sz="1700" dirty="0"/>
              <a:t>ADDS </a:t>
            </a:r>
            <a:r>
              <a:rPr lang="zh-CN" altLang="en-US" sz="1700" dirty="0"/>
              <a:t>指令中的进位指令正好相反 。这主要是为了适应 </a:t>
            </a:r>
            <a:r>
              <a:rPr lang="en-US" altLang="zh-CN" sz="1700" dirty="0"/>
              <a:t>SBC </a:t>
            </a:r>
            <a:r>
              <a:rPr lang="zh-CN" altLang="en-US" sz="1700" dirty="0"/>
              <a:t>等指令的操作需要。</a:t>
            </a:r>
            <a:endParaRPr lang="zh-CN" altLang="en-US" dirty="0"/>
          </a:p>
        </p:txBody>
      </p:sp>
    </p:spTree>
    <p:extLst>
      <p:ext uri="{BB962C8B-B14F-4D97-AF65-F5344CB8AC3E}">
        <p14:creationId xmlns:p14="http://schemas.microsoft.com/office/powerpoint/2010/main" val="1366836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830588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91118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835203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146238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pPr marL="0" indent="0">
              <a:buNone/>
            </a:pPr>
            <a:r>
              <a:rPr lang="zh-CN" altLang="en-US" sz="1100" kern="1200"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红色是</a:t>
            </a:r>
            <a:r>
              <a:rPr lang="en-US" altLang="zh-CN" sz="1100" kern="1200"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arm32</a:t>
            </a:r>
            <a:r>
              <a:rPr lang="zh-CN" altLang="en-US" sz="1100" kern="1200"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的程序使用的寄存器</a:t>
            </a:r>
            <a:endParaRPr lang="en-US" altLang="zh-CN" sz="1100" kern="1200"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algn="l"/>
            <a:r>
              <a:rPr lang="en-US" altLang="zh-CN" sz="1200" b="0" i="0" dirty="0">
                <a:solidFill>
                  <a:srgbClr val="4D4D4D"/>
                </a:solidFill>
                <a:effectLst/>
                <a:latin typeface="-apple-system"/>
              </a:rPr>
              <a:t>1</a:t>
            </a:r>
            <a:r>
              <a:rPr lang="zh-CN" altLang="en-US" sz="1200" b="0" i="0" dirty="0">
                <a:solidFill>
                  <a:srgbClr val="4D4D4D"/>
                </a:solidFill>
                <a:effectLst/>
                <a:latin typeface="-apple-system"/>
              </a:rPr>
              <a:t>、</a:t>
            </a:r>
            <a:r>
              <a:rPr lang="en-US" altLang="zh-CN" sz="1200" b="0" i="0" dirty="0">
                <a:solidFill>
                  <a:srgbClr val="4D4D4D"/>
                </a:solidFill>
                <a:effectLst/>
                <a:latin typeface="-apple-system"/>
              </a:rPr>
              <a:t>X86 </a:t>
            </a:r>
            <a:r>
              <a:rPr lang="zh-CN" altLang="en-US" sz="1200" b="0" i="0" dirty="0">
                <a:solidFill>
                  <a:srgbClr val="4D4D4D"/>
                </a:solidFill>
                <a:effectLst/>
                <a:latin typeface="-apple-system"/>
              </a:rPr>
              <a:t>函数调用约定</a:t>
            </a:r>
          </a:p>
          <a:p>
            <a:pPr algn="l"/>
            <a:r>
              <a:rPr lang="en-US" altLang="zh-CN" sz="1200" b="0" i="0" dirty="0">
                <a:solidFill>
                  <a:srgbClr val="4D4D4D"/>
                </a:solidFill>
                <a:effectLst/>
                <a:latin typeface="-apple-system"/>
              </a:rPr>
              <a:t>X86 </a:t>
            </a:r>
            <a:r>
              <a:rPr lang="zh-CN" altLang="en-US" sz="1200" b="0" i="0" dirty="0">
                <a:solidFill>
                  <a:srgbClr val="4D4D4D"/>
                </a:solidFill>
                <a:effectLst/>
                <a:latin typeface="-apple-system"/>
              </a:rPr>
              <a:t>有三种常用调用约定，</a:t>
            </a:r>
            <a:r>
              <a:rPr lang="en-US" altLang="zh-CN" sz="1200" b="0" i="0" dirty="0" err="1">
                <a:solidFill>
                  <a:srgbClr val="4D4D4D"/>
                </a:solidFill>
                <a:effectLst/>
                <a:latin typeface="-apple-system"/>
              </a:rPr>
              <a:t>cdecl</a:t>
            </a:r>
            <a:r>
              <a:rPr lang="en-US" altLang="zh-CN" sz="1200" b="0" i="0" dirty="0">
                <a:solidFill>
                  <a:srgbClr val="4D4D4D"/>
                </a:solidFill>
                <a:effectLst/>
                <a:latin typeface="-apple-system"/>
              </a:rPr>
              <a:t>(C</a:t>
            </a:r>
            <a:r>
              <a:rPr lang="zh-CN" altLang="en-US" sz="1200" b="0" i="0" dirty="0">
                <a:solidFill>
                  <a:srgbClr val="4D4D4D"/>
                </a:solidFill>
                <a:effectLst/>
                <a:latin typeface="-apple-system"/>
              </a:rPr>
              <a:t>规范</a:t>
            </a:r>
            <a:r>
              <a:rPr lang="en-US" altLang="zh-CN" sz="1200" b="0" i="0" dirty="0">
                <a:solidFill>
                  <a:srgbClr val="4D4D4D"/>
                </a:solidFill>
                <a:effectLst/>
                <a:latin typeface="-apple-system"/>
              </a:rPr>
              <a:t>)/</a:t>
            </a:r>
            <a:r>
              <a:rPr lang="en-US" altLang="zh-CN" sz="1200" b="0" i="0" dirty="0" err="1">
                <a:solidFill>
                  <a:srgbClr val="4D4D4D"/>
                </a:solidFill>
                <a:effectLst/>
                <a:latin typeface="-apple-system"/>
              </a:rPr>
              <a:t>stdcall</a:t>
            </a:r>
            <a:r>
              <a:rPr lang="en-US" altLang="zh-CN" sz="1200" b="0" i="0" dirty="0">
                <a:solidFill>
                  <a:srgbClr val="4D4D4D"/>
                </a:solidFill>
                <a:effectLst/>
                <a:latin typeface="-apple-system"/>
              </a:rPr>
              <a:t>(</a:t>
            </a:r>
            <a:r>
              <a:rPr lang="en-US" altLang="zh-CN" sz="1200" b="0" i="0" dirty="0" err="1">
                <a:solidFill>
                  <a:srgbClr val="4D4D4D"/>
                </a:solidFill>
                <a:effectLst/>
                <a:latin typeface="-apple-system"/>
              </a:rPr>
              <a:t>WinAPI</a:t>
            </a:r>
            <a:r>
              <a:rPr lang="zh-CN" altLang="en-US" sz="1200" b="0" i="0" dirty="0">
                <a:solidFill>
                  <a:srgbClr val="4D4D4D"/>
                </a:solidFill>
                <a:effectLst/>
                <a:latin typeface="-apple-system"/>
              </a:rPr>
              <a:t>默认</a:t>
            </a:r>
            <a:r>
              <a:rPr lang="en-US" altLang="zh-CN" sz="1200" b="0" i="0" dirty="0">
                <a:solidFill>
                  <a:srgbClr val="4D4D4D"/>
                </a:solidFill>
                <a:effectLst/>
                <a:latin typeface="-apple-system"/>
              </a:rPr>
              <a:t>)/</a:t>
            </a:r>
            <a:r>
              <a:rPr lang="en-US" altLang="zh-CN" sz="1200" b="0" i="0" dirty="0" err="1">
                <a:solidFill>
                  <a:srgbClr val="4D4D4D"/>
                </a:solidFill>
                <a:effectLst/>
                <a:latin typeface="-apple-system"/>
              </a:rPr>
              <a:t>fastcall</a:t>
            </a:r>
            <a:r>
              <a:rPr lang="en-US" altLang="zh-CN" sz="1200" b="0" i="0" dirty="0">
                <a:solidFill>
                  <a:srgbClr val="4D4D4D"/>
                </a:solidFill>
                <a:effectLst/>
                <a:latin typeface="-apple-system"/>
              </a:rPr>
              <a:t> </a:t>
            </a:r>
            <a:r>
              <a:rPr lang="zh-CN" altLang="en-US" sz="1200" b="0" i="0" dirty="0">
                <a:solidFill>
                  <a:srgbClr val="4D4D4D"/>
                </a:solidFill>
                <a:effectLst/>
                <a:latin typeface="-apple-system"/>
              </a:rPr>
              <a:t>函数调用约定。详细可参考：</a:t>
            </a:r>
            <a:br>
              <a:rPr lang="zh-CN" altLang="en-US" sz="1200" b="0" i="0" dirty="0">
                <a:solidFill>
                  <a:srgbClr val="4D4D4D"/>
                </a:solidFill>
                <a:effectLst/>
                <a:latin typeface="-apple-system"/>
              </a:rPr>
            </a:br>
            <a:r>
              <a:rPr lang="zh-CN" altLang="en-US" sz="1200" b="0" i="0" u="none" strike="noStrike" dirty="0">
                <a:solidFill>
                  <a:srgbClr val="4EA1DB"/>
                </a:solidFill>
                <a:effectLst/>
                <a:latin typeface="-apple-system"/>
                <a:hlinkClick r:id="rId3"/>
              </a:rPr>
              <a:t>函数调用协议</a:t>
            </a:r>
            <a:r>
              <a:rPr lang="en-US" altLang="zh-CN" sz="1200" b="0" i="0" u="none" strike="noStrike" dirty="0">
                <a:solidFill>
                  <a:srgbClr val="4EA1DB"/>
                </a:solidFill>
                <a:effectLst/>
                <a:latin typeface="-apple-system"/>
                <a:hlinkClick r:id="rId3"/>
              </a:rPr>
              <a:t>__</a:t>
            </a:r>
            <a:r>
              <a:rPr lang="en-US" altLang="zh-CN" sz="1200" b="0" i="0" u="none" strike="noStrike" dirty="0" err="1">
                <a:solidFill>
                  <a:srgbClr val="4EA1DB"/>
                </a:solidFill>
                <a:effectLst/>
                <a:latin typeface="-apple-system"/>
                <a:hlinkClick r:id="rId3"/>
              </a:rPr>
              <a:t>cdecl</a:t>
            </a:r>
            <a:r>
              <a:rPr lang="en-US" altLang="zh-CN" sz="1200" b="0" i="0" u="none" strike="noStrike" dirty="0">
                <a:solidFill>
                  <a:srgbClr val="4EA1DB"/>
                </a:solidFill>
                <a:effectLst/>
                <a:latin typeface="-apple-system"/>
                <a:hlinkClick r:id="rId3"/>
              </a:rPr>
              <a:t>,__</a:t>
            </a:r>
            <a:r>
              <a:rPr lang="en-US" altLang="zh-CN" sz="1200" b="0" i="0" u="none" strike="noStrike" dirty="0" err="1">
                <a:solidFill>
                  <a:srgbClr val="4EA1DB"/>
                </a:solidFill>
                <a:effectLst/>
                <a:latin typeface="-apple-system"/>
                <a:hlinkClick r:id="rId3"/>
              </a:rPr>
              <a:t>fastcall</a:t>
            </a:r>
            <a:r>
              <a:rPr lang="en-US" altLang="zh-CN" sz="1200" b="0" i="0" u="none" strike="noStrike" dirty="0">
                <a:solidFill>
                  <a:srgbClr val="4EA1DB"/>
                </a:solidFill>
                <a:effectLst/>
                <a:latin typeface="-apple-system"/>
                <a:hlinkClick r:id="rId3"/>
              </a:rPr>
              <a:t>,__</a:t>
            </a:r>
            <a:r>
              <a:rPr lang="en-US" altLang="zh-CN" sz="1200" b="0" i="0" u="none" strike="noStrike" dirty="0" err="1">
                <a:solidFill>
                  <a:srgbClr val="4EA1DB"/>
                </a:solidFill>
                <a:effectLst/>
                <a:latin typeface="-apple-system"/>
                <a:hlinkClick r:id="rId3"/>
              </a:rPr>
              <a:t>stdcall</a:t>
            </a:r>
            <a:r>
              <a:rPr lang="zh-CN" altLang="en-US" sz="1200" b="0" i="0" dirty="0">
                <a:solidFill>
                  <a:srgbClr val="4D4D4D"/>
                </a:solidFill>
                <a:effectLst/>
                <a:latin typeface="-apple-system"/>
              </a:rPr>
              <a:t>。</a:t>
            </a:r>
            <a:br>
              <a:rPr lang="zh-CN" altLang="en-US" sz="1200" b="0" i="0" dirty="0">
                <a:solidFill>
                  <a:srgbClr val="4D4D4D"/>
                </a:solidFill>
                <a:effectLst/>
                <a:latin typeface="-apple-system"/>
              </a:rPr>
            </a:br>
            <a:r>
              <a:rPr lang="zh-CN" altLang="en-US" sz="1200" b="0" i="0" dirty="0">
                <a:solidFill>
                  <a:srgbClr val="4D4D4D"/>
                </a:solidFill>
                <a:effectLst/>
                <a:latin typeface="-apple-system"/>
              </a:rPr>
              <a:t>其中：</a:t>
            </a:r>
          </a:p>
          <a:p>
            <a:pPr algn="l">
              <a:buFont typeface="+mj-lt"/>
              <a:buAutoNum type="arabicPeriod"/>
            </a:pPr>
            <a:r>
              <a:rPr lang="en-US" altLang="zh-CN" sz="1200" b="0" i="0" dirty="0" err="1">
                <a:solidFill>
                  <a:srgbClr val="333333"/>
                </a:solidFill>
                <a:effectLst/>
                <a:latin typeface="-apple-system"/>
              </a:rPr>
              <a:t>Cdecl</a:t>
            </a:r>
            <a:r>
              <a:rPr lang="zh-CN" altLang="en-US" sz="1200" b="0" i="0" dirty="0">
                <a:solidFill>
                  <a:srgbClr val="333333"/>
                </a:solidFill>
                <a:effectLst/>
                <a:latin typeface="-apple-system"/>
              </a:rPr>
              <a:t>调用规范：参数从右往左一次入栈，</a:t>
            </a:r>
            <a:r>
              <a:rPr lang="zh-CN" altLang="en-US" sz="1200" b="1" i="0" dirty="0">
                <a:solidFill>
                  <a:srgbClr val="333333"/>
                </a:solidFill>
                <a:effectLst/>
                <a:latin typeface="-apple-system"/>
              </a:rPr>
              <a:t>调用者</a:t>
            </a:r>
            <a:r>
              <a:rPr lang="zh-CN" altLang="en-US" sz="1200" b="0" i="0" dirty="0">
                <a:solidFill>
                  <a:srgbClr val="333333"/>
                </a:solidFill>
                <a:effectLst/>
                <a:latin typeface="-apple-system"/>
              </a:rPr>
              <a:t>实现栈平衡，返回值存放在 </a:t>
            </a:r>
            <a:r>
              <a:rPr lang="en-US" altLang="zh-CN" sz="1200" b="0" i="0" dirty="0">
                <a:solidFill>
                  <a:srgbClr val="333333"/>
                </a:solidFill>
                <a:effectLst/>
                <a:latin typeface="-apple-system"/>
              </a:rPr>
              <a:t>EAX </a:t>
            </a:r>
            <a:r>
              <a:rPr lang="zh-CN" altLang="en-US" sz="1200" b="0" i="0" dirty="0">
                <a:solidFill>
                  <a:srgbClr val="333333"/>
                </a:solidFill>
                <a:effectLst/>
                <a:latin typeface="-apple-system"/>
              </a:rPr>
              <a:t>中。</a:t>
            </a:r>
          </a:p>
          <a:p>
            <a:pPr algn="l">
              <a:buFont typeface="+mj-lt"/>
              <a:buAutoNum type="arabicPeriod"/>
            </a:pPr>
            <a:r>
              <a:rPr lang="en-US" altLang="zh-CN" sz="1200" b="0" i="0" dirty="0" err="1">
                <a:solidFill>
                  <a:srgbClr val="333333"/>
                </a:solidFill>
                <a:effectLst/>
                <a:latin typeface="-apple-system"/>
              </a:rPr>
              <a:t>stdcall</a:t>
            </a:r>
            <a:r>
              <a:rPr lang="zh-CN" altLang="en-US" sz="1200" b="0" i="0" dirty="0">
                <a:solidFill>
                  <a:srgbClr val="333333"/>
                </a:solidFill>
                <a:effectLst/>
                <a:latin typeface="-apple-system"/>
              </a:rPr>
              <a:t>调用规范：参数从右往左一次入栈，</a:t>
            </a:r>
            <a:r>
              <a:rPr lang="zh-CN" altLang="en-US" sz="1200" b="1" i="0" dirty="0">
                <a:solidFill>
                  <a:srgbClr val="333333"/>
                </a:solidFill>
                <a:effectLst/>
                <a:latin typeface="-apple-system"/>
              </a:rPr>
              <a:t>被调用者</a:t>
            </a:r>
            <a:r>
              <a:rPr lang="zh-CN" altLang="en-US" sz="1200" b="0" i="0" dirty="0">
                <a:solidFill>
                  <a:srgbClr val="333333"/>
                </a:solidFill>
                <a:effectLst/>
                <a:latin typeface="-apple-system"/>
              </a:rPr>
              <a:t>实现栈平衡，返回值存放在 </a:t>
            </a:r>
            <a:r>
              <a:rPr lang="en-US" altLang="zh-CN" sz="1200" b="0" i="0" dirty="0">
                <a:solidFill>
                  <a:srgbClr val="333333"/>
                </a:solidFill>
                <a:effectLst/>
                <a:latin typeface="-apple-system"/>
              </a:rPr>
              <a:t>EAX </a:t>
            </a:r>
            <a:r>
              <a:rPr lang="zh-CN" altLang="en-US" sz="1200" b="0" i="0" dirty="0">
                <a:solidFill>
                  <a:srgbClr val="333333"/>
                </a:solidFill>
                <a:effectLst/>
                <a:latin typeface="-apple-system"/>
              </a:rPr>
              <a:t>中。</a:t>
            </a:r>
          </a:p>
          <a:p>
            <a:pPr algn="l">
              <a:buFont typeface="+mj-lt"/>
              <a:buAutoNum type="arabicPeriod"/>
            </a:pPr>
            <a:r>
              <a:rPr lang="en-US" altLang="zh-CN" sz="1200" b="0" i="0" dirty="0" err="1">
                <a:solidFill>
                  <a:srgbClr val="333333"/>
                </a:solidFill>
                <a:effectLst/>
                <a:latin typeface="-apple-system"/>
              </a:rPr>
              <a:t>fastcall</a:t>
            </a:r>
            <a:r>
              <a:rPr lang="zh-CN" altLang="en-US" sz="1200" b="0" i="0" dirty="0">
                <a:solidFill>
                  <a:srgbClr val="333333"/>
                </a:solidFill>
                <a:effectLst/>
                <a:latin typeface="-apple-system"/>
              </a:rPr>
              <a:t>调用规范：参数</a:t>
            </a:r>
            <a:r>
              <a:rPr lang="en-US" altLang="zh-CN" sz="1200" b="0" i="0" dirty="0">
                <a:solidFill>
                  <a:srgbClr val="333333"/>
                </a:solidFill>
                <a:effectLst/>
                <a:latin typeface="-apple-system"/>
              </a:rPr>
              <a:t>1</a:t>
            </a:r>
            <a:r>
              <a:rPr lang="zh-CN" altLang="en-US" sz="1200" b="0" i="0" dirty="0">
                <a:solidFill>
                  <a:srgbClr val="333333"/>
                </a:solidFill>
                <a:effectLst/>
                <a:latin typeface="-apple-system"/>
              </a:rPr>
              <a:t>、参数</a:t>
            </a:r>
            <a:r>
              <a:rPr lang="en-US" altLang="zh-CN" sz="1200" b="0" i="0" dirty="0">
                <a:solidFill>
                  <a:srgbClr val="333333"/>
                </a:solidFill>
                <a:effectLst/>
                <a:latin typeface="-apple-system"/>
              </a:rPr>
              <a:t>2</a:t>
            </a:r>
            <a:r>
              <a:rPr lang="zh-CN" altLang="en-US" sz="1200" b="0" i="0" dirty="0">
                <a:solidFill>
                  <a:srgbClr val="333333"/>
                </a:solidFill>
                <a:effectLst/>
                <a:latin typeface="-apple-system"/>
              </a:rPr>
              <a:t>分别保存在 </a:t>
            </a:r>
            <a:r>
              <a:rPr lang="en-US" altLang="zh-CN" sz="1200" b="0" i="0" dirty="0">
                <a:solidFill>
                  <a:srgbClr val="333333"/>
                </a:solidFill>
                <a:effectLst/>
                <a:latin typeface="-apple-system"/>
              </a:rPr>
              <a:t>ECX</a:t>
            </a:r>
            <a:r>
              <a:rPr lang="zh-CN" altLang="en-US" sz="1200" b="0" i="0" dirty="0">
                <a:solidFill>
                  <a:srgbClr val="333333"/>
                </a:solidFill>
                <a:effectLst/>
                <a:latin typeface="-apple-system"/>
              </a:rPr>
              <a:t>、</a:t>
            </a:r>
            <a:r>
              <a:rPr lang="en-US" altLang="zh-CN" sz="1200" b="0" i="0" dirty="0">
                <a:solidFill>
                  <a:srgbClr val="333333"/>
                </a:solidFill>
                <a:effectLst/>
                <a:latin typeface="-apple-system"/>
              </a:rPr>
              <a:t>EDX </a:t>
            </a:r>
            <a:r>
              <a:rPr lang="zh-CN" altLang="en-US" sz="1200" b="0" i="0" dirty="0">
                <a:solidFill>
                  <a:srgbClr val="333333"/>
                </a:solidFill>
                <a:effectLst/>
                <a:latin typeface="-apple-system"/>
              </a:rPr>
              <a:t>，剩下的参数从右往左一次入栈，被调用者实现栈平衡，返回值存放在 </a:t>
            </a:r>
            <a:r>
              <a:rPr lang="en-US" altLang="zh-CN" sz="1200" b="0" i="0" dirty="0">
                <a:solidFill>
                  <a:srgbClr val="333333"/>
                </a:solidFill>
                <a:effectLst/>
                <a:latin typeface="-apple-system"/>
              </a:rPr>
              <a:t>EAX </a:t>
            </a:r>
            <a:r>
              <a:rPr lang="zh-CN" altLang="en-US" sz="1200" b="0" i="0" dirty="0">
                <a:solidFill>
                  <a:srgbClr val="333333"/>
                </a:solidFill>
                <a:effectLst/>
                <a:latin typeface="-apple-system"/>
              </a:rPr>
              <a:t>中。</a:t>
            </a:r>
          </a:p>
          <a:p>
            <a:pPr algn="l"/>
            <a:r>
              <a:rPr lang="en-US" altLang="zh-CN" sz="1200" b="0" i="0" dirty="0">
                <a:solidFill>
                  <a:srgbClr val="4D4D4D"/>
                </a:solidFill>
                <a:effectLst/>
                <a:latin typeface="-apple-system"/>
              </a:rPr>
              <a:t>2</a:t>
            </a:r>
            <a:r>
              <a:rPr lang="zh-CN" altLang="en-US" sz="1200" b="0" i="0" dirty="0">
                <a:solidFill>
                  <a:srgbClr val="4D4D4D"/>
                </a:solidFill>
                <a:effectLst/>
                <a:latin typeface="-apple-system"/>
              </a:rPr>
              <a:t>、</a:t>
            </a:r>
            <a:r>
              <a:rPr lang="en-US" altLang="zh-CN" sz="1200" b="0" i="0" dirty="0">
                <a:solidFill>
                  <a:srgbClr val="4D4D4D"/>
                </a:solidFill>
                <a:effectLst/>
                <a:latin typeface="-apple-system"/>
              </a:rPr>
              <a:t>X64</a:t>
            </a:r>
            <a:r>
              <a:rPr lang="zh-CN" altLang="en-US" sz="1200" b="0" i="0" dirty="0">
                <a:solidFill>
                  <a:srgbClr val="4D4D4D"/>
                </a:solidFill>
                <a:effectLst/>
                <a:latin typeface="-apple-system"/>
              </a:rPr>
              <a:t>函数调用约定</a:t>
            </a:r>
          </a:p>
          <a:p>
            <a:pPr algn="l"/>
            <a:r>
              <a:rPr lang="en-US" altLang="zh-CN" sz="1200" b="0" i="0" dirty="0">
                <a:solidFill>
                  <a:srgbClr val="4D4D4D"/>
                </a:solidFill>
                <a:effectLst/>
                <a:latin typeface="-apple-system"/>
              </a:rPr>
              <a:t>X64</a:t>
            </a:r>
            <a:r>
              <a:rPr lang="zh-CN" altLang="en-US" sz="1200" b="0" i="0" dirty="0">
                <a:solidFill>
                  <a:srgbClr val="4D4D4D"/>
                </a:solidFill>
                <a:effectLst/>
                <a:latin typeface="-apple-system"/>
              </a:rPr>
              <a:t>只有一种 </a:t>
            </a:r>
            <a:r>
              <a:rPr lang="en-US" altLang="zh-CN" sz="1200" b="0" i="0" dirty="0" err="1">
                <a:solidFill>
                  <a:srgbClr val="4D4D4D"/>
                </a:solidFill>
                <a:effectLst/>
                <a:latin typeface="-apple-system"/>
              </a:rPr>
              <a:t>fastcall</a:t>
            </a:r>
            <a:r>
              <a:rPr lang="en-US" altLang="zh-CN" sz="1200" b="0" i="0" dirty="0">
                <a:solidFill>
                  <a:srgbClr val="4D4D4D"/>
                </a:solidFill>
                <a:effectLst/>
                <a:latin typeface="-apple-system"/>
              </a:rPr>
              <a:t> </a:t>
            </a:r>
            <a:r>
              <a:rPr lang="zh-CN" altLang="en-US" sz="1200" b="0" i="0" dirty="0">
                <a:solidFill>
                  <a:srgbClr val="4D4D4D"/>
                </a:solidFill>
                <a:effectLst/>
                <a:latin typeface="-apple-system"/>
              </a:rPr>
              <a:t>函数调用约定。</a:t>
            </a:r>
            <a:br>
              <a:rPr lang="zh-CN" altLang="en-US" sz="1200" b="0" i="0" dirty="0">
                <a:solidFill>
                  <a:srgbClr val="4D4D4D"/>
                </a:solidFill>
                <a:effectLst/>
                <a:latin typeface="-apple-system"/>
              </a:rPr>
            </a:b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1</a:t>
            </a: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2</a:t>
            </a: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3</a:t>
            </a: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4</a:t>
            </a:r>
            <a:r>
              <a:rPr lang="zh-CN" altLang="en-US" sz="1200" b="0" i="0" dirty="0">
                <a:solidFill>
                  <a:srgbClr val="4D4D4D"/>
                </a:solidFill>
                <a:effectLst/>
                <a:latin typeface="-apple-system"/>
              </a:rPr>
              <a:t>分别保存在 </a:t>
            </a:r>
            <a:r>
              <a:rPr lang="en-US" altLang="zh-CN" sz="1200" b="0" i="0" dirty="0">
                <a:solidFill>
                  <a:srgbClr val="4D4D4D"/>
                </a:solidFill>
                <a:effectLst/>
                <a:latin typeface="-apple-system"/>
              </a:rPr>
              <a:t>RCX</a:t>
            </a:r>
            <a:r>
              <a:rPr lang="zh-CN" altLang="en-US" sz="1200" b="0" i="0" dirty="0">
                <a:solidFill>
                  <a:srgbClr val="4D4D4D"/>
                </a:solidFill>
                <a:effectLst/>
                <a:latin typeface="-apple-system"/>
              </a:rPr>
              <a:t>、</a:t>
            </a:r>
            <a:r>
              <a:rPr lang="en-US" altLang="zh-CN" sz="1200" b="0" i="0" dirty="0">
                <a:solidFill>
                  <a:srgbClr val="4D4D4D"/>
                </a:solidFill>
                <a:effectLst/>
                <a:latin typeface="-apple-system"/>
              </a:rPr>
              <a:t>RDX</a:t>
            </a:r>
            <a:r>
              <a:rPr lang="zh-CN" altLang="en-US" sz="1200" b="0" i="0" dirty="0">
                <a:solidFill>
                  <a:srgbClr val="4D4D4D"/>
                </a:solidFill>
                <a:effectLst/>
                <a:latin typeface="-apple-system"/>
              </a:rPr>
              <a:t>、</a:t>
            </a:r>
            <a:r>
              <a:rPr lang="en-US" altLang="zh-CN" sz="1200" b="0" i="0" dirty="0">
                <a:solidFill>
                  <a:srgbClr val="4D4D4D"/>
                </a:solidFill>
                <a:effectLst/>
                <a:latin typeface="-apple-system"/>
              </a:rPr>
              <a:t>R8D</a:t>
            </a:r>
            <a:r>
              <a:rPr lang="zh-CN" altLang="en-US" sz="1200" b="0" i="0" dirty="0">
                <a:solidFill>
                  <a:srgbClr val="4D4D4D"/>
                </a:solidFill>
                <a:effectLst/>
                <a:latin typeface="-apple-system"/>
              </a:rPr>
              <a:t>、</a:t>
            </a:r>
            <a:r>
              <a:rPr lang="en-US" altLang="zh-CN" sz="1200" b="0" i="0" dirty="0">
                <a:solidFill>
                  <a:srgbClr val="4D4D4D"/>
                </a:solidFill>
                <a:effectLst/>
                <a:latin typeface="-apple-system"/>
              </a:rPr>
              <a:t>R9D </a:t>
            </a:r>
            <a:r>
              <a:rPr lang="zh-CN" altLang="en-US" sz="1200" b="0" i="0" dirty="0">
                <a:solidFill>
                  <a:srgbClr val="4D4D4D"/>
                </a:solidFill>
                <a:effectLst/>
                <a:latin typeface="-apple-system"/>
              </a:rPr>
              <a:t>，剩下的参数从右往左一次入栈，被调用者实现栈平衡，返回值存放在 </a:t>
            </a:r>
            <a:r>
              <a:rPr lang="en-US" altLang="zh-CN" sz="1200" b="0" i="0" dirty="0">
                <a:solidFill>
                  <a:srgbClr val="4D4D4D"/>
                </a:solidFill>
                <a:effectLst/>
                <a:latin typeface="-apple-system"/>
              </a:rPr>
              <a:t>RAX </a:t>
            </a:r>
            <a:r>
              <a:rPr lang="zh-CN" altLang="en-US" sz="1200" b="0" i="0" dirty="0">
                <a:solidFill>
                  <a:srgbClr val="4D4D4D"/>
                </a:solidFill>
                <a:effectLst/>
                <a:latin typeface="-apple-system"/>
              </a:rPr>
              <a:t>中。</a:t>
            </a:r>
          </a:p>
          <a:p>
            <a:pPr algn="l"/>
            <a:r>
              <a:rPr lang="en-US" altLang="zh-CN" sz="1200" b="0" i="0" dirty="0">
                <a:solidFill>
                  <a:srgbClr val="4D4D4D"/>
                </a:solidFill>
                <a:effectLst/>
                <a:latin typeface="-apple-system"/>
              </a:rPr>
              <a:t>3</a:t>
            </a:r>
            <a:r>
              <a:rPr lang="zh-CN" altLang="en-US" sz="1200" b="0" i="0" dirty="0">
                <a:solidFill>
                  <a:srgbClr val="4D4D4D"/>
                </a:solidFill>
                <a:effectLst/>
                <a:latin typeface="-apple-system"/>
              </a:rPr>
              <a:t>、</a:t>
            </a:r>
            <a:r>
              <a:rPr lang="en-US" altLang="zh-CN" sz="1200" b="0" i="0" dirty="0">
                <a:solidFill>
                  <a:srgbClr val="4D4D4D"/>
                </a:solidFill>
                <a:effectLst/>
                <a:latin typeface="-apple-system"/>
              </a:rPr>
              <a:t>arm32</a:t>
            </a:r>
            <a:r>
              <a:rPr lang="zh-CN" altLang="en-US" sz="1200" b="0" i="0" dirty="0">
                <a:solidFill>
                  <a:srgbClr val="4D4D4D"/>
                </a:solidFill>
                <a:effectLst/>
                <a:latin typeface="-apple-system"/>
              </a:rPr>
              <a:t>函数调用约定</a:t>
            </a:r>
          </a:p>
          <a:p>
            <a:pPr algn="l"/>
            <a:r>
              <a:rPr lang="en-US" altLang="zh-CN" sz="1200" b="0" i="0" dirty="0">
                <a:solidFill>
                  <a:srgbClr val="4D4D4D"/>
                </a:solidFill>
                <a:effectLst/>
                <a:latin typeface="-apple-system"/>
              </a:rPr>
              <a:t>arm32</a:t>
            </a:r>
            <a:r>
              <a:rPr lang="zh-CN" altLang="en-US" sz="1200" b="0" i="0" dirty="0">
                <a:solidFill>
                  <a:srgbClr val="4D4D4D"/>
                </a:solidFill>
                <a:effectLst/>
                <a:latin typeface="-apple-system"/>
              </a:rPr>
              <a:t>位调用约定采用</a:t>
            </a:r>
            <a:r>
              <a:rPr lang="en-US" altLang="zh-CN" sz="1200" b="0" i="0" dirty="0">
                <a:solidFill>
                  <a:srgbClr val="4D4D4D"/>
                </a:solidFill>
                <a:effectLst/>
                <a:latin typeface="-apple-system"/>
              </a:rPr>
              <a:t>ATPCS</a:t>
            </a:r>
            <a:r>
              <a:rPr lang="zh-CN" altLang="en-US" sz="1200" b="0" i="0" dirty="0">
                <a:solidFill>
                  <a:srgbClr val="4D4D4D"/>
                </a:solidFill>
                <a:effectLst/>
                <a:latin typeface="-apple-system"/>
              </a:rPr>
              <a:t>。</a:t>
            </a:r>
            <a:br>
              <a:rPr lang="zh-CN" altLang="en-US" sz="1200" b="0" i="0" dirty="0">
                <a:solidFill>
                  <a:srgbClr val="4D4D4D"/>
                </a:solidFill>
                <a:effectLst/>
                <a:latin typeface="-apple-system"/>
              </a:rPr>
            </a:b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1~</a:t>
            </a: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4 </a:t>
            </a:r>
            <a:r>
              <a:rPr lang="zh-CN" altLang="en-US" sz="1200" b="0" i="0" dirty="0">
                <a:solidFill>
                  <a:srgbClr val="4D4D4D"/>
                </a:solidFill>
                <a:effectLst/>
                <a:latin typeface="-apple-system"/>
              </a:rPr>
              <a:t>分别保存到 </a:t>
            </a:r>
            <a:r>
              <a:rPr lang="en-US" altLang="zh-CN" sz="1200" b="0" i="0" dirty="0">
                <a:solidFill>
                  <a:srgbClr val="4D4D4D"/>
                </a:solidFill>
                <a:effectLst/>
                <a:latin typeface="-apple-system"/>
              </a:rPr>
              <a:t>R0~R3 </a:t>
            </a:r>
            <a:r>
              <a:rPr lang="zh-CN" altLang="en-US" sz="1200" b="0" i="0" dirty="0">
                <a:solidFill>
                  <a:srgbClr val="4D4D4D"/>
                </a:solidFill>
                <a:effectLst/>
                <a:latin typeface="-apple-system"/>
              </a:rPr>
              <a:t>寄存器中 ，剩下的参数从右往左一次入栈，</a:t>
            </a:r>
            <a:r>
              <a:rPr lang="zh-CN" altLang="en-US" sz="1200" b="1" i="0" dirty="0">
                <a:solidFill>
                  <a:srgbClr val="4D4D4D"/>
                </a:solidFill>
                <a:effectLst/>
                <a:latin typeface="-apple-system"/>
              </a:rPr>
              <a:t>被调用者</a:t>
            </a:r>
            <a:r>
              <a:rPr lang="zh-CN" altLang="en-US" sz="1200" b="0" i="0" dirty="0">
                <a:solidFill>
                  <a:srgbClr val="4D4D4D"/>
                </a:solidFill>
                <a:effectLst/>
                <a:latin typeface="-apple-system"/>
              </a:rPr>
              <a:t>实现栈平衡，返回值存放在 </a:t>
            </a:r>
            <a:r>
              <a:rPr lang="en-US" altLang="zh-CN" sz="1200" b="0" i="0" dirty="0">
                <a:solidFill>
                  <a:srgbClr val="4D4D4D"/>
                </a:solidFill>
                <a:effectLst/>
                <a:latin typeface="-apple-system"/>
              </a:rPr>
              <a:t>R0 </a:t>
            </a:r>
            <a:r>
              <a:rPr lang="zh-CN" altLang="en-US" sz="1200" b="0" i="0" dirty="0">
                <a:solidFill>
                  <a:srgbClr val="4D4D4D"/>
                </a:solidFill>
                <a:effectLst/>
                <a:latin typeface="-apple-system"/>
              </a:rPr>
              <a:t>中。</a:t>
            </a:r>
          </a:p>
          <a:p>
            <a:pPr algn="l"/>
            <a:r>
              <a:rPr lang="en-US" altLang="zh-CN" sz="1200" b="0" i="0" dirty="0">
                <a:solidFill>
                  <a:srgbClr val="4D4D4D"/>
                </a:solidFill>
                <a:effectLst/>
                <a:latin typeface="-apple-system"/>
              </a:rPr>
              <a:t>4</a:t>
            </a:r>
            <a:r>
              <a:rPr lang="zh-CN" altLang="en-US" sz="1200" b="0" i="0" dirty="0">
                <a:solidFill>
                  <a:srgbClr val="4D4D4D"/>
                </a:solidFill>
                <a:effectLst/>
                <a:latin typeface="-apple-system"/>
              </a:rPr>
              <a:t>、</a:t>
            </a:r>
            <a:r>
              <a:rPr lang="en-US" altLang="zh-CN" sz="1200" b="0" i="0" dirty="0">
                <a:solidFill>
                  <a:srgbClr val="4D4D4D"/>
                </a:solidFill>
                <a:effectLst/>
                <a:latin typeface="-apple-system"/>
              </a:rPr>
              <a:t>arm64</a:t>
            </a:r>
            <a:r>
              <a:rPr lang="zh-CN" altLang="en-US" sz="1200" b="0" i="0" dirty="0">
                <a:solidFill>
                  <a:srgbClr val="4D4D4D"/>
                </a:solidFill>
                <a:effectLst/>
                <a:latin typeface="-apple-system"/>
              </a:rPr>
              <a:t>函数调用约定</a:t>
            </a:r>
          </a:p>
          <a:p>
            <a:pPr algn="l"/>
            <a:r>
              <a:rPr lang="en-US" altLang="zh-CN" sz="1200" b="0" i="0" dirty="0">
                <a:solidFill>
                  <a:srgbClr val="4D4D4D"/>
                </a:solidFill>
                <a:effectLst/>
                <a:latin typeface="-apple-system"/>
              </a:rPr>
              <a:t>arm64</a:t>
            </a:r>
            <a:r>
              <a:rPr lang="zh-CN" altLang="en-US" sz="1200" b="0" i="0" dirty="0">
                <a:solidFill>
                  <a:srgbClr val="4D4D4D"/>
                </a:solidFill>
                <a:effectLst/>
                <a:latin typeface="-apple-system"/>
              </a:rPr>
              <a:t>位调用约定采用</a:t>
            </a:r>
            <a:r>
              <a:rPr lang="en-US" altLang="zh-CN" sz="1200" b="0" i="0" dirty="0">
                <a:solidFill>
                  <a:srgbClr val="4D4D4D"/>
                </a:solidFill>
                <a:effectLst/>
                <a:latin typeface="-apple-system"/>
              </a:rPr>
              <a:t>AAPCS64</a:t>
            </a:r>
            <a:r>
              <a:rPr lang="zh-CN" altLang="en-US" sz="1200" b="0" i="0" dirty="0">
                <a:solidFill>
                  <a:srgbClr val="4D4D4D"/>
                </a:solidFill>
                <a:effectLst/>
                <a:latin typeface="-apple-system"/>
              </a:rPr>
              <a:t>。</a:t>
            </a:r>
            <a:br>
              <a:rPr lang="zh-CN" altLang="en-US" sz="1200" b="0" i="0" dirty="0">
                <a:solidFill>
                  <a:srgbClr val="4D4D4D"/>
                </a:solidFill>
                <a:effectLst/>
                <a:latin typeface="-apple-system"/>
              </a:rPr>
            </a:b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1~</a:t>
            </a: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8 </a:t>
            </a:r>
            <a:r>
              <a:rPr lang="zh-CN" altLang="en-US" sz="1200" b="0" i="0" dirty="0">
                <a:solidFill>
                  <a:srgbClr val="4D4D4D"/>
                </a:solidFill>
                <a:effectLst/>
                <a:latin typeface="-apple-system"/>
              </a:rPr>
              <a:t>分别保存到 </a:t>
            </a:r>
            <a:r>
              <a:rPr lang="en-US" altLang="zh-CN" sz="1200" b="0" i="0" dirty="0">
                <a:solidFill>
                  <a:srgbClr val="4D4D4D"/>
                </a:solidFill>
                <a:effectLst/>
                <a:latin typeface="-apple-system"/>
              </a:rPr>
              <a:t>X0~X7 </a:t>
            </a:r>
            <a:r>
              <a:rPr lang="zh-CN" altLang="en-US" sz="1200" b="0" i="0" dirty="0">
                <a:solidFill>
                  <a:srgbClr val="4D4D4D"/>
                </a:solidFill>
                <a:effectLst/>
                <a:latin typeface="-apple-system"/>
              </a:rPr>
              <a:t>寄存器中 ，剩下的参数从右往左一次入栈，</a:t>
            </a:r>
            <a:r>
              <a:rPr lang="zh-CN" altLang="en-US" sz="1200" b="1" i="0" dirty="0">
                <a:solidFill>
                  <a:srgbClr val="4D4D4D"/>
                </a:solidFill>
                <a:effectLst/>
                <a:latin typeface="-apple-system"/>
              </a:rPr>
              <a:t>被调用者</a:t>
            </a:r>
            <a:r>
              <a:rPr lang="zh-CN" altLang="en-US" sz="1200" b="0" i="0" dirty="0">
                <a:solidFill>
                  <a:srgbClr val="4D4D4D"/>
                </a:solidFill>
                <a:effectLst/>
                <a:latin typeface="-apple-system"/>
              </a:rPr>
              <a:t>实现栈平衡，返回值存放在 </a:t>
            </a:r>
            <a:r>
              <a:rPr lang="en-US" altLang="zh-CN" sz="1200" b="0" i="0" dirty="0">
                <a:solidFill>
                  <a:srgbClr val="4D4D4D"/>
                </a:solidFill>
                <a:effectLst/>
                <a:latin typeface="-apple-system"/>
              </a:rPr>
              <a:t>X0 </a:t>
            </a:r>
            <a:r>
              <a:rPr lang="zh-CN" altLang="en-US" sz="1200" b="0" i="0" dirty="0">
                <a:solidFill>
                  <a:srgbClr val="4D4D4D"/>
                </a:solidFill>
                <a:effectLst/>
                <a:latin typeface="-apple-system"/>
              </a:rPr>
              <a:t>中。</a:t>
            </a:r>
          </a:p>
          <a:p>
            <a:pPr algn="l"/>
            <a:r>
              <a:rPr lang="zh-CN" altLang="en-US" sz="1200" b="0" i="0" dirty="0">
                <a:solidFill>
                  <a:srgbClr val="4D4D4D"/>
                </a:solidFill>
                <a:effectLst/>
                <a:latin typeface="-apple-system"/>
              </a:rPr>
              <a:t>详细的调用规则分析可以采用</a:t>
            </a:r>
            <a:r>
              <a:rPr lang="en-US" altLang="zh-CN" sz="1200" b="0" i="0" dirty="0">
                <a:solidFill>
                  <a:srgbClr val="4D4D4D"/>
                </a:solidFill>
                <a:effectLst/>
                <a:latin typeface="-apple-system"/>
              </a:rPr>
              <a:t>IDA</a:t>
            </a:r>
            <a:r>
              <a:rPr lang="zh-CN" altLang="en-US" sz="1200" b="0" i="0" dirty="0">
                <a:solidFill>
                  <a:srgbClr val="4D4D4D"/>
                </a:solidFill>
                <a:effectLst/>
                <a:latin typeface="-apple-system"/>
              </a:rPr>
              <a:t>静态反汇编软件进行分析和查看。</a:t>
            </a:r>
          </a:p>
          <a:p>
            <a:pPr algn="l"/>
            <a:r>
              <a:rPr lang="zh-CN" altLang="en-US" sz="1200" b="0" i="0" dirty="0">
                <a:solidFill>
                  <a:srgbClr val="4D4D4D"/>
                </a:solidFill>
                <a:effectLst/>
                <a:latin typeface="-apple-system"/>
              </a:rPr>
              <a:t>参考：</a:t>
            </a:r>
            <a:br>
              <a:rPr lang="zh-CN" altLang="en-US" sz="1200" b="0" i="0" dirty="0">
                <a:solidFill>
                  <a:srgbClr val="4D4D4D"/>
                </a:solidFill>
                <a:effectLst/>
                <a:latin typeface="-apple-system"/>
              </a:rPr>
            </a:br>
            <a:r>
              <a:rPr lang="en-US" altLang="zh-CN" sz="1200" b="0" i="0" u="none" strike="noStrike" dirty="0">
                <a:solidFill>
                  <a:srgbClr val="4EA1DB"/>
                </a:solidFill>
                <a:effectLst/>
                <a:latin typeface="-apple-system"/>
                <a:hlinkClick r:id="rId4"/>
              </a:rPr>
              <a:t>https://blog.csdn.net/a565499699/article/details/79294261</a:t>
            </a:r>
            <a:endParaRPr lang="zh-CN" altLang="en-US" sz="1200" b="0" i="0" dirty="0">
              <a:solidFill>
                <a:srgbClr val="4D4D4D"/>
              </a:solidFill>
              <a:effectLst/>
              <a:latin typeface="-apple-system"/>
            </a:endParaRPr>
          </a:p>
          <a:p>
            <a:pPr algn="l"/>
            <a:r>
              <a:rPr lang="en-US" altLang="zh-CN" sz="1200" b="0" i="0" u="none" strike="noStrike" dirty="0">
                <a:solidFill>
                  <a:srgbClr val="4EA1DB"/>
                </a:solidFill>
                <a:effectLst/>
                <a:latin typeface="-apple-system"/>
                <a:hlinkClick r:id="rId4"/>
              </a:rPr>
              <a:t>https://blog.csdn.net/a565499699/article/details/79294261</a:t>
            </a:r>
            <a:endParaRPr lang="en-US" altLang="zh-CN" sz="1200" b="0" i="0" u="none" strike="noStrike" dirty="0">
              <a:solidFill>
                <a:srgbClr val="4EA1DB"/>
              </a:solidFill>
              <a:effectLst/>
              <a:latin typeface="-apple-system"/>
            </a:endParaRPr>
          </a:p>
          <a:p>
            <a:pPr algn="l"/>
            <a:endParaRPr lang="en-US" altLang="zh-CN" sz="1200" b="0" i="0" u="none" strike="noStrike" dirty="0">
              <a:solidFill>
                <a:srgbClr val="4EA1DB"/>
              </a:solidFill>
              <a:effectLst/>
              <a:latin typeface="-apple-system"/>
            </a:endParaRPr>
          </a:p>
          <a:p>
            <a:pPr algn="l"/>
            <a:endParaRPr lang="en-US" altLang="zh-CN" sz="1200" b="0" i="0" u="none" strike="noStrike" dirty="0">
              <a:solidFill>
                <a:srgbClr val="4EA1DB"/>
              </a:solidFill>
              <a:effectLst/>
              <a:latin typeface="-apple-system"/>
            </a:endParaRPr>
          </a:p>
          <a:p>
            <a:pPr algn="l"/>
            <a:r>
              <a:rPr lang="en-US" altLang="zh-CN" sz="1400" b="1" i="0" dirty="0">
                <a:solidFill>
                  <a:srgbClr val="333333"/>
                </a:solidFill>
                <a:effectLst/>
                <a:latin typeface="PingFang SC"/>
              </a:rPr>
              <a:t>1</a:t>
            </a:r>
            <a:r>
              <a:rPr lang="zh-CN" altLang="en-US" sz="1400" b="1" i="0" dirty="0">
                <a:solidFill>
                  <a:srgbClr val="333333"/>
                </a:solidFill>
                <a:effectLst/>
                <a:latin typeface="PingFang SC"/>
              </a:rPr>
              <a:t>、</a:t>
            </a:r>
            <a:r>
              <a:rPr lang="en-US" altLang="zh-CN" sz="1400" b="1" i="0" dirty="0">
                <a:solidFill>
                  <a:srgbClr val="333333"/>
                </a:solidFill>
                <a:effectLst/>
                <a:latin typeface="PingFang SC"/>
              </a:rPr>
              <a:t>X86 </a:t>
            </a:r>
            <a:r>
              <a:rPr lang="zh-CN" altLang="en-US" sz="1400" b="1" i="0" dirty="0">
                <a:solidFill>
                  <a:srgbClr val="333333"/>
                </a:solidFill>
                <a:effectLst/>
                <a:latin typeface="PingFang SC"/>
              </a:rPr>
              <a:t>函数调用约定</a:t>
            </a:r>
          </a:p>
          <a:p>
            <a:pPr algn="l"/>
            <a:r>
              <a:rPr lang="en-US" altLang="zh-CN" sz="1400" b="0" i="0" dirty="0">
                <a:solidFill>
                  <a:srgbClr val="333333"/>
                </a:solidFill>
                <a:effectLst/>
                <a:latin typeface="-apple-system"/>
              </a:rPr>
              <a:t>X86 </a:t>
            </a:r>
            <a:r>
              <a:rPr lang="zh-CN" altLang="en-US" sz="1400" b="0" i="0" dirty="0">
                <a:solidFill>
                  <a:srgbClr val="333333"/>
                </a:solidFill>
                <a:effectLst/>
                <a:latin typeface="-apple-system"/>
              </a:rPr>
              <a:t>有三种常用调用约定，</a:t>
            </a:r>
            <a:r>
              <a:rPr lang="en-US" altLang="zh-CN" sz="1400" b="0" i="0" dirty="0" err="1">
                <a:solidFill>
                  <a:srgbClr val="333333"/>
                </a:solidFill>
                <a:effectLst/>
                <a:latin typeface="-apple-system"/>
              </a:rPr>
              <a:t>cdecl</a:t>
            </a:r>
            <a:r>
              <a:rPr lang="en-US" altLang="zh-CN" sz="1400" b="0" i="0" dirty="0">
                <a:solidFill>
                  <a:srgbClr val="333333"/>
                </a:solidFill>
                <a:effectLst/>
                <a:latin typeface="-apple-system"/>
              </a:rPr>
              <a:t>(C</a:t>
            </a:r>
            <a:r>
              <a:rPr lang="zh-CN" altLang="en-US" sz="1400" b="0" i="0" dirty="0">
                <a:solidFill>
                  <a:srgbClr val="333333"/>
                </a:solidFill>
                <a:effectLst/>
                <a:latin typeface="-apple-system"/>
              </a:rPr>
              <a:t>规范</a:t>
            </a:r>
            <a:r>
              <a:rPr lang="en-US" altLang="zh-CN" sz="1400" b="0" i="0" dirty="0">
                <a:solidFill>
                  <a:srgbClr val="333333"/>
                </a:solidFill>
                <a:effectLst/>
                <a:latin typeface="-apple-system"/>
              </a:rPr>
              <a:t>)/</a:t>
            </a:r>
            <a:r>
              <a:rPr lang="en-US" altLang="zh-CN" sz="1400" b="0" i="0" dirty="0" err="1">
                <a:solidFill>
                  <a:srgbClr val="333333"/>
                </a:solidFill>
                <a:effectLst/>
                <a:latin typeface="-apple-system"/>
              </a:rPr>
              <a:t>stdcall</a:t>
            </a:r>
            <a:r>
              <a:rPr lang="en-US" altLang="zh-CN" sz="1400" b="0" i="0" dirty="0">
                <a:solidFill>
                  <a:srgbClr val="333333"/>
                </a:solidFill>
                <a:effectLst/>
                <a:latin typeface="-apple-system"/>
              </a:rPr>
              <a:t>(</a:t>
            </a:r>
            <a:r>
              <a:rPr lang="en-US" altLang="zh-CN" sz="1400" b="0" i="0" dirty="0" err="1">
                <a:solidFill>
                  <a:srgbClr val="333333"/>
                </a:solidFill>
                <a:effectLst/>
                <a:latin typeface="-apple-system"/>
              </a:rPr>
              <a:t>WinAPI</a:t>
            </a:r>
            <a:r>
              <a:rPr lang="zh-CN" altLang="en-US" sz="1400" b="0" i="0" dirty="0">
                <a:solidFill>
                  <a:srgbClr val="333333"/>
                </a:solidFill>
                <a:effectLst/>
                <a:latin typeface="-apple-system"/>
              </a:rPr>
              <a:t>默认</a:t>
            </a:r>
            <a:r>
              <a:rPr lang="en-US" altLang="zh-CN" sz="1400" b="0" i="0" dirty="0">
                <a:solidFill>
                  <a:srgbClr val="333333"/>
                </a:solidFill>
                <a:effectLst/>
                <a:latin typeface="-apple-system"/>
              </a:rPr>
              <a:t>)/</a:t>
            </a:r>
            <a:r>
              <a:rPr lang="en-US" altLang="zh-CN" sz="1400" b="0" i="0" dirty="0" err="1">
                <a:solidFill>
                  <a:srgbClr val="333333"/>
                </a:solidFill>
                <a:effectLst/>
                <a:latin typeface="-apple-system"/>
              </a:rPr>
              <a:t>fastcall</a:t>
            </a:r>
            <a:r>
              <a:rPr lang="en-US" altLang="zh-CN" sz="1400" b="0" i="0" dirty="0">
                <a:solidFill>
                  <a:srgbClr val="333333"/>
                </a:solidFill>
                <a:effectLst/>
                <a:latin typeface="-apple-system"/>
              </a:rPr>
              <a:t> </a:t>
            </a:r>
            <a:r>
              <a:rPr lang="zh-CN" altLang="en-US" sz="1400" b="0" i="0" dirty="0">
                <a:solidFill>
                  <a:srgbClr val="333333"/>
                </a:solidFill>
                <a:effectLst/>
                <a:latin typeface="-apple-system"/>
              </a:rPr>
              <a:t>函数调用约定。详细可参考：</a:t>
            </a:r>
            <a:br>
              <a:rPr lang="zh-CN" altLang="en-US" sz="1400" b="0" i="0" dirty="0">
                <a:solidFill>
                  <a:srgbClr val="333333"/>
                </a:solidFill>
                <a:effectLst/>
                <a:latin typeface="-apple-system"/>
              </a:rPr>
            </a:br>
            <a:r>
              <a:rPr lang="zh-CN" altLang="en-US" sz="1400" b="0" i="0" u="none" strike="noStrike" dirty="0">
                <a:solidFill>
                  <a:srgbClr val="346FB6"/>
                </a:solidFill>
                <a:effectLst/>
                <a:latin typeface="-apple-system"/>
                <a:hlinkClick r:id="rId5"/>
              </a:rPr>
              <a:t>函数调用协议</a:t>
            </a:r>
            <a:r>
              <a:rPr lang="en-US" altLang="zh-CN" sz="1400" b="0" i="0" u="none" strike="noStrike" dirty="0">
                <a:solidFill>
                  <a:srgbClr val="346FB6"/>
                </a:solidFill>
                <a:effectLst/>
                <a:latin typeface="-apple-system"/>
                <a:hlinkClick r:id="rId5"/>
              </a:rPr>
              <a:t>__</a:t>
            </a:r>
            <a:r>
              <a:rPr lang="en-US" altLang="zh-CN" sz="1400" b="0" i="0" u="none" strike="noStrike" dirty="0" err="1">
                <a:solidFill>
                  <a:srgbClr val="346FB6"/>
                </a:solidFill>
                <a:effectLst/>
                <a:latin typeface="-apple-system"/>
                <a:hlinkClick r:id="rId5"/>
              </a:rPr>
              <a:t>cdecl</a:t>
            </a:r>
            <a:r>
              <a:rPr lang="en-US" altLang="zh-CN" sz="1400" b="0" i="0" u="none" strike="noStrike" dirty="0">
                <a:solidFill>
                  <a:srgbClr val="346FB6"/>
                </a:solidFill>
                <a:effectLst/>
                <a:latin typeface="-apple-system"/>
                <a:hlinkClick r:id="rId5"/>
              </a:rPr>
              <a:t>,__</a:t>
            </a:r>
            <a:r>
              <a:rPr lang="en-US" altLang="zh-CN" sz="1400" b="0" i="0" u="none" strike="noStrike" dirty="0" err="1">
                <a:solidFill>
                  <a:srgbClr val="346FB6"/>
                </a:solidFill>
                <a:effectLst/>
                <a:latin typeface="-apple-system"/>
                <a:hlinkClick r:id="rId5"/>
              </a:rPr>
              <a:t>fastcall</a:t>
            </a:r>
            <a:r>
              <a:rPr lang="en-US" altLang="zh-CN" sz="1400" b="0" i="0" u="none" strike="noStrike" dirty="0">
                <a:solidFill>
                  <a:srgbClr val="346FB6"/>
                </a:solidFill>
                <a:effectLst/>
                <a:latin typeface="-apple-system"/>
                <a:hlinkClick r:id="rId5"/>
              </a:rPr>
              <a:t>,__</a:t>
            </a:r>
            <a:r>
              <a:rPr lang="en-US" altLang="zh-CN" sz="1400" b="0" i="0" u="none" strike="noStrike" dirty="0" err="1">
                <a:solidFill>
                  <a:srgbClr val="346FB6"/>
                </a:solidFill>
                <a:effectLst/>
                <a:latin typeface="-apple-system"/>
                <a:hlinkClick r:id="rId5"/>
              </a:rPr>
              <a:t>stdcall</a:t>
            </a:r>
            <a:r>
              <a:rPr lang="zh-CN" altLang="en-US" sz="1400" b="0" i="0" dirty="0">
                <a:solidFill>
                  <a:srgbClr val="333333"/>
                </a:solidFill>
                <a:effectLst/>
                <a:latin typeface="-apple-system"/>
              </a:rPr>
              <a:t>。</a:t>
            </a:r>
            <a:br>
              <a:rPr lang="zh-CN" altLang="en-US" sz="1400" b="0" i="0" dirty="0">
                <a:solidFill>
                  <a:srgbClr val="333333"/>
                </a:solidFill>
                <a:effectLst/>
                <a:latin typeface="-apple-system"/>
              </a:rPr>
            </a:br>
            <a:r>
              <a:rPr lang="zh-CN" altLang="en-US" sz="1400" b="0" i="0" dirty="0">
                <a:solidFill>
                  <a:srgbClr val="333333"/>
                </a:solidFill>
                <a:effectLst/>
                <a:latin typeface="-apple-system"/>
              </a:rPr>
              <a:t>其中：</a:t>
            </a:r>
          </a:p>
          <a:p>
            <a:pPr algn="l">
              <a:buFont typeface="+mj-lt"/>
              <a:buAutoNum type="arabicPeriod"/>
            </a:pPr>
            <a:r>
              <a:rPr lang="en-US" altLang="zh-CN" sz="1400" b="0" i="0" dirty="0" err="1">
                <a:solidFill>
                  <a:srgbClr val="333333"/>
                </a:solidFill>
                <a:effectLst/>
                <a:latin typeface="-apple-system"/>
              </a:rPr>
              <a:t>Cdecl</a:t>
            </a:r>
            <a:r>
              <a:rPr lang="zh-CN" altLang="en-US" sz="1400" b="0" i="0" dirty="0">
                <a:solidFill>
                  <a:srgbClr val="333333"/>
                </a:solidFill>
                <a:effectLst/>
                <a:latin typeface="-apple-system"/>
              </a:rPr>
              <a:t>调用规范：参数从右往左一次入栈，</a:t>
            </a:r>
            <a:r>
              <a:rPr lang="zh-CN" altLang="en-US" sz="1400" b="1" i="0" dirty="0">
                <a:solidFill>
                  <a:srgbClr val="333333"/>
                </a:solidFill>
                <a:effectLst/>
                <a:latin typeface="-apple-system"/>
              </a:rPr>
              <a:t>调用者</a:t>
            </a:r>
            <a:r>
              <a:rPr lang="zh-CN" altLang="en-US" sz="1400" b="0" i="0" dirty="0">
                <a:solidFill>
                  <a:srgbClr val="333333"/>
                </a:solidFill>
                <a:effectLst/>
                <a:latin typeface="-apple-system"/>
              </a:rPr>
              <a:t>实现栈平衡，返回值存放在 </a:t>
            </a:r>
            <a:r>
              <a:rPr lang="en-US" altLang="zh-CN" sz="1400" b="0" i="0" dirty="0">
                <a:solidFill>
                  <a:srgbClr val="333333"/>
                </a:solidFill>
                <a:effectLst/>
                <a:latin typeface="-apple-system"/>
              </a:rPr>
              <a:t>EAX </a:t>
            </a:r>
            <a:r>
              <a:rPr lang="zh-CN" altLang="en-US" sz="1400" b="0" i="0" dirty="0">
                <a:solidFill>
                  <a:srgbClr val="333333"/>
                </a:solidFill>
                <a:effectLst/>
                <a:latin typeface="-apple-system"/>
              </a:rPr>
              <a:t>中。</a:t>
            </a:r>
          </a:p>
          <a:p>
            <a:pPr algn="l">
              <a:buFont typeface="+mj-lt"/>
              <a:buAutoNum type="arabicPeriod"/>
            </a:pPr>
            <a:r>
              <a:rPr lang="en-US" altLang="zh-CN" sz="1400" b="0" i="0" dirty="0" err="1">
                <a:solidFill>
                  <a:srgbClr val="333333"/>
                </a:solidFill>
                <a:effectLst/>
                <a:latin typeface="-apple-system"/>
              </a:rPr>
              <a:t>stdcall</a:t>
            </a:r>
            <a:r>
              <a:rPr lang="zh-CN" altLang="en-US" sz="1400" b="0" i="0" dirty="0">
                <a:solidFill>
                  <a:srgbClr val="333333"/>
                </a:solidFill>
                <a:effectLst/>
                <a:latin typeface="-apple-system"/>
              </a:rPr>
              <a:t>调用规范：参数从右往左一次入栈，</a:t>
            </a:r>
            <a:r>
              <a:rPr lang="zh-CN" altLang="en-US" sz="1400" b="1" i="0" dirty="0">
                <a:solidFill>
                  <a:srgbClr val="333333"/>
                </a:solidFill>
                <a:effectLst/>
                <a:latin typeface="-apple-system"/>
              </a:rPr>
              <a:t>被调用者</a:t>
            </a:r>
            <a:r>
              <a:rPr lang="zh-CN" altLang="en-US" sz="1400" b="0" i="0" dirty="0">
                <a:solidFill>
                  <a:srgbClr val="333333"/>
                </a:solidFill>
                <a:effectLst/>
                <a:latin typeface="-apple-system"/>
              </a:rPr>
              <a:t>实现栈平衡，返回值存放在 </a:t>
            </a:r>
            <a:r>
              <a:rPr lang="en-US" altLang="zh-CN" sz="1400" b="0" i="0" dirty="0">
                <a:solidFill>
                  <a:srgbClr val="333333"/>
                </a:solidFill>
                <a:effectLst/>
                <a:latin typeface="-apple-system"/>
              </a:rPr>
              <a:t>EAX </a:t>
            </a:r>
            <a:r>
              <a:rPr lang="zh-CN" altLang="en-US" sz="1400" b="0" i="0" dirty="0">
                <a:solidFill>
                  <a:srgbClr val="333333"/>
                </a:solidFill>
                <a:effectLst/>
                <a:latin typeface="-apple-system"/>
              </a:rPr>
              <a:t>中。</a:t>
            </a:r>
          </a:p>
          <a:p>
            <a:pPr algn="l">
              <a:buFont typeface="+mj-lt"/>
              <a:buAutoNum type="arabicPeriod"/>
            </a:pPr>
            <a:r>
              <a:rPr lang="en-US" altLang="zh-CN" sz="1400" b="0" i="0" dirty="0" err="1">
                <a:solidFill>
                  <a:srgbClr val="333333"/>
                </a:solidFill>
                <a:effectLst/>
                <a:latin typeface="-apple-system"/>
              </a:rPr>
              <a:t>fastcall</a:t>
            </a:r>
            <a:r>
              <a:rPr lang="zh-CN" altLang="en-US" sz="1400" b="0" i="0" dirty="0">
                <a:solidFill>
                  <a:srgbClr val="333333"/>
                </a:solidFill>
                <a:effectLst/>
                <a:latin typeface="-apple-system"/>
              </a:rPr>
              <a:t>调用规范：参数</a:t>
            </a:r>
            <a:r>
              <a:rPr lang="en-US" altLang="zh-CN" sz="1400" b="0" i="0" dirty="0">
                <a:solidFill>
                  <a:srgbClr val="333333"/>
                </a:solidFill>
                <a:effectLst/>
                <a:latin typeface="-apple-system"/>
              </a:rPr>
              <a:t>1</a:t>
            </a: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2</a:t>
            </a:r>
            <a:r>
              <a:rPr lang="zh-CN" altLang="en-US" sz="1400" b="0" i="0" dirty="0">
                <a:solidFill>
                  <a:srgbClr val="333333"/>
                </a:solidFill>
                <a:effectLst/>
                <a:latin typeface="-apple-system"/>
              </a:rPr>
              <a:t>分别保存在 </a:t>
            </a:r>
            <a:r>
              <a:rPr lang="en-US" altLang="zh-CN" sz="1400" b="0" i="0" dirty="0">
                <a:solidFill>
                  <a:srgbClr val="333333"/>
                </a:solidFill>
                <a:effectLst/>
                <a:latin typeface="-apple-system"/>
              </a:rPr>
              <a:t>ECX</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EDX </a:t>
            </a:r>
            <a:r>
              <a:rPr lang="zh-CN" altLang="en-US" sz="1400" b="0" i="0" dirty="0">
                <a:solidFill>
                  <a:srgbClr val="333333"/>
                </a:solidFill>
                <a:effectLst/>
                <a:latin typeface="-apple-system"/>
              </a:rPr>
              <a:t>，剩下的参数从右往左一次入栈，被调用者实现栈平衡，返回值存放在 </a:t>
            </a:r>
            <a:r>
              <a:rPr lang="en-US" altLang="zh-CN" sz="1400" b="0" i="0" dirty="0">
                <a:solidFill>
                  <a:srgbClr val="333333"/>
                </a:solidFill>
                <a:effectLst/>
                <a:latin typeface="-apple-system"/>
              </a:rPr>
              <a:t>EAX </a:t>
            </a:r>
            <a:r>
              <a:rPr lang="zh-CN" altLang="en-US" sz="1400" b="0" i="0" dirty="0">
                <a:solidFill>
                  <a:srgbClr val="333333"/>
                </a:solidFill>
                <a:effectLst/>
                <a:latin typeface="-apple-system"/>
              </a:rPr>
              <a:t>中。</a:t>
            </a:r>
          </a:p>
          <a:p>
            <a:pPr algn="l"/>
            <a:r>
              <a:rPr lang="en-US" altLang="zh-CN" sz="1400" b="1" i="0" dirty="0">
                <a:solidFill>
                  <a:srgbClr val="333333"/>
                </a:solidFill>
                <a:effectLst/>
                <a:latin typeface="PingFang SC"/>
              </a:rPr>
              <a:t>2</a:t>
            </a:r>
            <a:r>
              <a:rPr lang="zh-CN" altLang="en-US" sz="1400" b="1" i="0" dirty="0">
                <a:solidFill>
                  <a:srgbClr val="333333"/>
                </a:solidFill>
                <a:effectLst/>
                <a:latin typeface="PingFang SC"/>
              </a:rPr>
              <a:t>、</a:t>
            </a:r>
            <a:r>
              <a:rPr lang="en-US" altLang="zh-CN" sz="1400" b="1" i="0" dirty="0">
                <a:solidFill>
                  <a:srgbClr val="333333"/>
                </a:solidFill>
                <a:effectLst/>
                <a:latin typeface="PingFang SC"/>
              </a:rPr>
              <a:t>X64</a:t>
            </a:r>
            <a:r>
              <a:rPr lang="zh-CN" altLang="en-US" sz="1400" b="1" i="0" dirty="0">
                <a:solidFill>
                  <a:srgbClr val="333333"/>
                </a:solidFill>
                <a:effectLst/>
                <a:latin typeface="PingFang SC"/>
              </a:rPr>
              <a:t>函数调用约定</a:t>
            </a:r>
          </a:p>
          <a:p>
            <a:pPr algn="l"/>
            <a:r>
              <a:rPr lang="en-US" altLang="zh-CN" sz="1400" b="0" i="0" dirty="0">
                <a:solidFill>
                  <a:srgbClr val="333333"/>
                </a:solidFill>
                <a:effectLst/>
                <a:latin typeface="-apple-system"/>
              </a:rPr>
              <a:t>X64</a:t>
            </a:r>
            <a:r>
              <a:rPr lang="zh-CN" altLang="en-US" sz="1400" b="0" i="0" dirty="0">
                <a:solidFill>
                  <a:srgbClr val="333333"/>
                </a:solidFill>
                <a:effectLst/>
                <a:latin typeface="-apple-system"/>
              </a:rPr>
              <a:t>只有一种 </a:t>
            </a:r>
            <a:r>
              <a:rPr lang="en-US" altLang="zh-CN" sz="1400" b="0" i="0" dirty="0" err="1">
                <a:solidFill>
                  <a:srgbClr val="333333"/>
                </a:solidFill>
                <a:effectLst/>
                <a:latin typeface="-apple-system"/>
              </a:rPr>
              <a:t>fastcall</a:t>
            </a:r>
            <a:r>
              <a:rPr lang="en-US" altLang="zh-CN" sz="1400" b="0" i="0" dirty="0">
                <a:solidFill>
                  <a:srgbClr val="333333"/>
                </a:solidFill>
                <a:effectLst/>
                <a:latin typeface="-apple-system"/>
              </a:rPr>
              <a:t> </a:t>
            </a:r>
            <a:r>
              <a:rPr lang="zh-CN" altLang="en-US" sz="1400" b="0" i="0" dirty="0">
                <a:solidFill>
                  <a:srgbClr val="333333"/>
                </a:solidFill>
                <a:effectLst/>
                <a:latin typeface="-apple-system"/>
              </a:rPr>
              <a:t>函数调用约定。</a:t>
            </a:r>
            <a:br>
              <a:rPr lang="zh-CN" altLang="en-US" sz="1400" b="0" i="0" dirty="0">
                <a:solidFill>
                  <a:srgbClr val="333333"/>
                </a:solidFill>
                <a:effectLst/>
                <a:latin typeface="-apple-system"/>
              </a:rPr>
            </a:b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1</a:t>
            </a: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2</a:t>
            </a: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3</a:t>
            </a: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4</a:t>
            </a:r>
            <a:r>
              <a:rPr lang="zh-CN" altLang="en-US" sz="1400" b="0" i="0" dirty="0">
                <a:solidFill>
                  <a:srgbClr val="333333"/>
                </a:solidFill>
                <a:effectLst/>
                <a:latin typeface="-apple-system"/>
              </a:rPr>
              <a:t>分别保存在 </a:t>
            </a:r>
            <a:r>
              <a:rPr lang="en-US" altLang="zh-CN" sz="1400" b="0" i="0" dirty="0">
                <a:solidFill>
                  <a:srgbClr val="333333"/>
                </a:solidFill>
                <a:effectLst/>
                <a:latin typeface="-apple-system"/>
              </a:rPr>
              <a:t>RCX</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RDX</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R8D</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R9D </a:t>
            </a:r>
            <a:r>
              <a:rPr lang="zh-CN" altLang="en-US" sz="1400" b="0" i="0" dirty="0">
                <a:solidFill>
                  <a:srgbClr val="333333"/>
                </a:solidFill>
                <a:effectLst/>
                <a:latin typeface="-apple-system"/>
              </a:rPr>
              <a:t>，剩下的参数从右往左一次入栈，被调用者实现栈平衡，返回值存放在 </a:t>
            </a:r>
            <a:r>
              <a:rPr lang="en-US" altLang="zh-CN" sz="1400" b="0" i="0" dirty="0">
                <a:solidFill>
                  <a:srgbClr val="333333"/>
                </a:solidFill>
                <a:effectLst/>
                <a:latin typeface="-apple-system"/>
              </a:rPr>
              <a:t>RAX </a:t>
            </a:r>
            <a:r>
              <a:rPr lang="zh-CN" altLang="en-US" sz="1400" b="0" i="0" dirty="0">
                <a:solidFill>
                  <a:srgbClr val="333333"/>
                </a:solidFill>
                <a:effectLst/>
                <a:latin typeface="-apple-system"/>
              </a:rPr>
              <a:t>中。</a:t>
            </a:r>
          </a:p>
          <a:p>
            <a:pPr algn="l"/>
            <a:r>
              <a:rPr lang="en-US" altLang="zh-CN" sz="1400" b="1" i="0" dirty="0">
                <a:solidFill>
                  <a:srgbClr val="333333"/>
                </a:solidFill>
                <a:effectLst/>
                <a:latin typeface="PingFang SC"/>
              </a:rPr>
              <a:t>3</a:t>
            </a:r>
            <a:r>
              <a:rPr lang="zh-CN" altLang="en-US" sz="1400" b="1" i="0" dirty="0">
                <a:solidFill>
                  <a:srgbClr val="333333"/>
                </a:solidFill>
                <a:effectLst/>
                <a:latin typeface="PingFang SC"/>
              </a:rPr>
              <a:t>、</a:t>
            </a:r>
            <a:r>
              <a:rPr lang="en-US" altLang="zh-CN" sz="1400" b="1" i="0" dirty="0">
                <a:solidFill>
                  <a:srgbClr val="333333"/>
                </a:solidFill>
                <a:effectLst/>
                <a:latin typeface="PingFang SC"/>
              </a:rPr>
              <a:t>arm32</a:t>
            </a:r>
            <a:r>
              <a:rPr lang="zh-CN" altLang="en-US" sz="1400" b="1" i="0" dirty="0">
                <a:solidFill>
                  <a:srgbClr val="333333"/>
                </a:solidFill>
                <a:effectLst/>
                <a:latin typeface="PingFang SC"/>
              </a:rPr>
              <a:t>函数调用约定</a:t>
            </a:r>
          </a:p>
          <a:p>
            <a:pPr algn="l"/>
            <a:r>
              <a:rPr lang="en-US" altLang="zh-CN" sz="1400" b="0" i="0" dirty="0">
                <a:solidFill>
                  <a:srgbClr val="333333"/>
                </a:solidFill>
                <a:effectLst/>
                <a:latin typeface="-apple-system"/>
              </a:rPr>
              <a:t>arm32</a:t>
            </a:r>
            <a:r>
              <a:rPr lang="zh-CN" altLang="en-US" sz="1400" b="0" i="0" dirty="0">
                <a:solidFill>
                  <a:srgbClr val="333333"/>
                </a:solidFill>
                <a:effectLst/>
                <a:latin typeface="-apple-system"/>
              </a:rPr>
              <a:t>位调用约定采用</a:t>
            </a:r>
            <a:r>
              <a:rPr lang="en-US" altLang="zh-CN" sz="1400" b="0" i="0" dirty="0">
                <a:solidFill>
                  <a:srgbClr val="333333"/>
                </a:solidFill>
                <a:effectLst/>
                <a:latin typeface="-apple-system"/>
              </a:rPr>
              <a:t>ATPCS</a:t>
            </a:r>
            <a:r>
              <a:rPr lang="zh-CN" altLang="en-US" sz="1400" b="0" i="0" dirty="0">
                <a:solidFill>
                  <a:srgbClr val="333333"/>
                </a:solidFill>
                <a:effectLst/>
                <a:latin typeface="-apple-system"/>
              </a:rPr>
              <a:t>。</a:t>
            </a:r>
            <a:br>
              <a:rPr lang="zh-CN" altLang="en-US" sz="1400" b="0" i="0" dirty="0">
                <a:solidFill>
                  <a:srgbClr val="333333"/>
                </a:solidFill>
                <a:effectLst/>
                <a:latin typeface="-apple-system"/>
              </a:rPr>
            </a:b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1~</a:t>
            </a: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4 </a:t>
            </a:r>
            <a:r>
              <a:rPr lang="zh-CN" altLang="en-US" sz="1400" b="0" i="0" dirty="0">
                <a:solidFill>
                  <a:srgbClr val="333333"/>
                </a:solidFill>
                <a:effectLst/>
                <a:latin typeface="-apple-system"/>
              </a:rPr>
              <a:t>分别保存到 </a:t>
            </a:r>
            <a:r>
              <a:rPr lang="en-US" altLang="zh-CN" sz="1400" b="0" i="0" dirty="0">
                <a:solidFill>
                  <a:srgbClr val="333333"/>
                </a:solidFill>
                <a:effectLst/>
                <a:latin typeface="-apple-system"/>
              </a:rPr>
              <a:t>R0~R3 </a:t>
            </a:r>
            <a:r>
              <a:rPr lang="zh-CN" altLang="en-US" sz="1400" b="0" i="0" dirty="0">
                <a:solidFill>
                  <a:srgbClr val="333333"/>
                </a:solidFill>
                <a:effectLst/>
                <a:latin typeface="-apple-system"/>
              </a:rPr>
              <a:t>寄存器中 ，剩下的参数从右往左一次入栈，</a:t>
            </a:r>
            <a:r>
              <a:rPr lang="zh-CN" altLang="en-US" sz="1400" b="1" i="0" dirty="0">
                <a:solidFill>
                  <a:srgbClr val="333333"/>
                </a:solidFill>
                <a:effectLst/>
                <a:latin typeface="-apple-system"/>
              </a:rPr>
              <a:t>被调用者</a:t>
            </a:r>
            <a:r>
              <a:rPr lang="zh-CN" altLang="en-US" sz="1400" b="0" i="0" dirty="0">
                <a:solidFill>
                  <a:srgbClr val="333333"/>
                </a:solidFill>
                <a:effectLst/>
                <a:latin typeface="-apple-system"/>
              </a:rPr>
              <a:t>实现栈平衡，返回值存放在 </a:t>
            </a:r>
            <a:r>
              <a:rPr lang="en-US" altLang="zh-CN" sz="1400" b="0" i="0" dirty="0">
                <a:solidFill>
                  <a:srgbClr val="333333"/>
                </a:solidFill>
                <a:effectLst/>
                <a:latin typeface="-apple-system"/>
              </a:rPr>
              <a:t>R0 </a:t>
            </a:r>
            <a:r>
              <a:rPr lang="zh-CN" altLang="en-US" sz="1400" b="0" i="0" dirty="0">
                <a:solidFill>
                  <a:srgbClr val="333333"/>
                </a:solidFill>
                <a:effectLst/>
                <a:latin typeface="-apple-system"/>
              </a:rPr>
              <a:t>中。</a:t>
            </a:r>
          </a:p>
          <a:p>
            <a:pPr algn="l"/>
            <a:r>
              <a:rPr lang="en-US" altLang="zh-CN" sz="1400" b="1" i="0" dirty="0">
                <a:solidFill>
                  <a:srgbClr val="333333"/>
                </a:solidFill>
                <a:effectLst/>
                <a:latin typeface="PingFang SC"/>
              </a:rPr>
              <a:t>4</a:t>
            </a:r>
            <a:r>
              <a:rPr lang="zh-CN" altLang="en-US" sz="1400" b="1" i="0" dirty="0">
                <a:solidFill>
                  <a:srgbClr val="333333"/>
                </a:solidFill>
                <a:effectLst/>
                <a:latin typeface="PingFang SC"/>
              </a:rPr>
              <a:t>、</a:t>
            </a:r>
            <a:r>
              <a:rPr lang="en-US" altLang="zh-CN" sz="1400" b="1" i="0" dirty="0">
                <a:solidFill>
                  <a:srgbClr val="333333"/>
                </a:solidFill>
                <a:effectLst/>
                <a:latin typeface="PingFang SC"/>
              </a:rPr>
              <a:t>arm64</a:t>
            </a:r>
            <a:r>
              <a:rPr lang="zh-CN" altLang="en-US" sz="1400" b="1" i="0" dirty="0">
                <a:solidFill>
                  <a:srgbClr val="333333"/>
                </a:solidFill>
                <a:effectLst/>
                <a:latin typeface="PingFang SC"/>
              </a:rPr>
              <a:t>函数调用约定</a:t>
            </a:r>
          </a:p>
          <a:p>
            <a:pPr algn="l"/>
            <a:r>
              <a:rPr lang="en-US" altLang="zh-CN" sz="1400" b="0" i="0" dirty="0">
                <a:solidFill>
                  <a:srgbClr val="333333"/>
                </a:solidFill>
                <a:effectLst/>
                <a:latin typeface="-apple-system"/>
              </a:rPr>
              <a:t>arm64</a:t>
            </a:r>
            <a:r>
              <a:rPr lang="zh-CN" altLang="en-US" sz="1400" b="0" i="0" dirty="0">
                <a:solidFill>
                  <a:srgbClr val="333333"/>
                </a:solidFill>
                <a:effectLst/>
                <a:latin typeface="-apple-system"/>
              </a:rPr>
              <a:t>位调用约定采用</a:t>
            </a:r>
            <a:r>
              <a:rPr lang="en-US" altLang="zh-CN" sz="1400" b="0" i="0" dirty="0">
                <a:solidFill>
                  <a:srgbClr val="333333"/>
                </a:solidFill>
                <a:effectLst/>
                <a:latin typeface="-apple-system"/>
              </a:rPr>
              <a:t>AAPCS64</a:t>
            </a:r>
            <a:r>
              <a:rPr lang="zh-CN" altLang="en-US" sz="1400" b="0" i="0" dirty="0">
                <a:solidFill>
                  <a:srgbClr val="333333"/>
                </a:solidFill>
                <a:effectLst/>
                <a:latin typeface="-apple-system"/>
              </a:rPr>
              <a:t>。</a:t>
            </a:r>
            <a:br>
              <a:rPr lang="zh-CN" altLang="en-US" sz="1400" b="0" i="0" dirty="0">
                <a:solidFill>
                  <a:srgbClr val="333333"/>
                </a:solidFill>
                <a:effectLst/>
                <a:latin typeface="-apple-system"/>
              </a:rPr>
            </a:b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1~</a:t>
            </a: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8 </a:t>
            </a:r>
            <a:r>
              <a:rPr lang="zh-CN" altLang="en-US" sz="1400" b="0" i="0" dirty="0">
                <a:solidFill>
                  <a:srgbClr val="333333"/>
                </a:solidFill>
                <a:effectLst/>
                <a:latin typeface="-apple-system"/>
              </a:rPr>
              <a:t>分别保存到 </a:t>
            </a:r>
            <a:r>
              <a:rPr lang="en-US" altLang="zh-CN" sz="1400" b="0" i="0" dirty="0">
                <a:solidFill>
                  <a:srgbClr val="333333"/>
                </a:solidFill>
                <a:effectLst/>
                <a:latin typeface="-apple-system"/>
              </a:rPr>
              <a:t>X0~X7 </a:t>
            </a:r>
            <a:r>
              <a:rPr lang="zh-CN" altLang="en-US" sz="1400" b="0" i="0" dirty="0">
                <a:solidFill>
                  <a:srgbClr val="333333"/>
                </a:solidFill>
                <a:effectLst/>
                <a:latin typeface="-apple-system"/>
              </a:rPr>
              <a:t>寄存器中 ，剩下的参数从右往左一次入栈，</a:t>
            </a:r>
            <a:r>
              <a:rPr lang="zh-CN" altLang="en-US" sz="1400" b="1" i="0" dirty="0">
                <a:solidFill>
                  <a:srgbClr val="333333"/>
                </a:solidFill>
                <a:effectLst/>
                <a:latin typeface="-apple-system"/>
              </a:rPr>
              <a:t>被调用者</a:t>
            </a:r>
            <a:r>
              <a:rPr lang="zh-CN" altLang="en-US" sz="1400" b="0" i="0" dirty="0">
                <a:solidFill>
                  <a:srgbClr val="333333"/>
                </a:solidFill>
                <a:effectLst/>
                <a:latin typeface="-apple-system"/>
              </a:rPr>
              <a:t>实现栈平衡，返回值存放在 </a:t>
            </a:r>
            <a:r>
              <a:rPr lang="en-US" altLang="zh-CN" sz="1400" b="0" i="0" dirty="0">
                <a:solidFill>
                  <a:srgbClr val="333333"/>
                </a:solidFill>
                <a:effectLst/>
                <a:latin typeface="-apple-system"/>
              </a:rPr>
              <a:t>X0 </a:t>
            </a:r>
            <a:r>
              <a:rPr lang="zh-CN" altLang="en-US" sz="1400" b="0" i="0" dirty="0">
                <a:solidFill>
                  <a:srgbClr val="333333"/>
                </a:solidFill>
                <a:effectLst/>
                <a:latin typeface="-apple-system"/>
              </a:rPr>
              <a:t>中。</a:t>
            </a:r>
          </a:p>
          <a:p>
            <a:pPr algn="l"/>
            <a:r>
              <a:rPr lang="zh-CN" altLang="en-US" sz="1400" b="0" i="0" dirty="0">
                <a:solidFill>
                  <a:srgbClr val="333333"/>
                </a:solidFill>
                <a:effectLst/>
                <a:latin typeface="-apple-system"/>
              </a:rPr>
              <a:t>详细的调用规则分析可以采用</a:t>
            </a:r>
            <a:r>
              <a:rPr lang="en-US" altLang="zh-CN" sz="1400" b="0" i="0" dirty="0">
                <a:solidFill>
                  <a:srgbClr val="333333"/>
                </a:solidFill>
                <a:effectLst/>
                <a:latin typeface="-apple-system"/>
              </a:rPr>
              <a:t>IDA</a:t>
            </a:r>
            <a:r>
              <a:rPr lang="zh-CN" altLang="en-US" sz="1400" b="0" i="0" dirty="0">
                <a:solidFill>
                  <a:srgbClr val="333333"/>
                </a:solidFill>
                <a:effectLst/>
                <a:latin typeface="-apple-system"/>
              </a:rPr>
              <a:t>静态反汇编软件进行分析和查看。</a:t>
            </a:r>
          </a:p>
          <a:p>
            <a:pPr algn="l"/>
            <a:endParaRPr lang="zh-CN" altLang="en-US" sz="1200" b="0" i="0" dirty="0">
              <a:solidFill>
                <a:srgbClr val="4D4D4D"/>
              </a:solidFill>
              <a:effectLst/>
              <a:latin typeface="-apple-system"/>
            </a:endParaRPr>
          </a:p>
          <a:p>
            <a:pPr marL="0" indent="0">
              <a:buNone/>
            </a:pPr>
            <a:endParaRPr lang="zh-CN" altLang="en-US" sz="1100" kern="1200"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4F9EE5E-CF6C-49E3-B508-7C18C1AB5404}" type="slidenum">
              <a:rPr lang="zh-CN" altLang="en-US" smtClean="0"/>
              <a:t>120</a:t>
            </a:fld>
            <a:endParaRPr lang="zh-CN" altLang="en-US"/>
          </a:p>
        </p:txBody>
      </p:sp>
    </p:spTree>
    <p:extLst>
      <p:ext uri="{BB962C8B-B14F-4D97-AF65-F5344CB8AC3E}">
        <p14:creationId xmlns:p14="http://schemas.microsoft.com/office/powerpoint/2010/main" val="2264380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SP mod 16 = 0. The stack must be quad-word aligned </a:t>
            </a:r>
            <a:br>
              <a:rPr lang="en-US" altLang="zh-CN" dirty="0"/>
            </a:br>
            <a:r>
              <a:rPr lang="zh-CN" altLang="en-US" dirty="0"/>
              <a:t>栈必须</a:t>
            </a:r>
            <a:r>
              <a:rPr lang="en-US" altLang="zh-CN" dirty="0"/>
              <a:t>16</a:t>
            </a:r>
            <a:r>
              <a:rPr lang="zh-CN" altLang="en-US" dirty="0"/>
              <a:t>字对齐</a:t>
            </a:r>
          </a:p>
          <a:p>
            <a:endParaRPr lang="zh-CN" altLang="en-US" dirty="0"/>
          </a:p>
        </p:txBody>
      </p:sp>
      <p:sp>
        <p:nvSpPr>
          <p:cNvPr id="4" name="灯片编号占位符 3"/>
          <p:cNvSpPr>
            <a:spLocks noGrp="1"/>
          </p:cNvSpPr>
          <p:nvPr>
            <p:ph type="sldNum" sz="quarter" idx="5"/>
          </p:nvPr>
        </p:nvSpPr>
        <p:spPr/>
        <p:txBody>
          <a:bodyPr/>
          <a:lstStyle/>
          <a:p>
            <a:fld id="{A4F9EE5E-CF6C-49E3-B508-7C18C1AB5404}" type="slidenum">
              <a:rPr lang="zh-CN" altLang="en-US" smtClean="0"/>
              <a:t>123</a:t>
            </a:fld>
            <a:endParaRPr lang="zh-CN" altLang="en-US"/>
          </a:p>
        </p:txBody>
      </p:sp>
    </p:spTree>
    <p:extLst>
      <p:ext uri="{BB962C8B-B14F-4D97-AF65-F5344CB8AC3E}">
        <p14:creationId xmlns:p14="http://schemas.microsoft.com/office/powerpoint/2010/main" val="2999042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ARM</a:t>
            </a:r>
            <a:r>
              <a:rPr lang="zh-CN" altLang="en-US" sz="1200" b="0" i="0" kern="1200" dirty="0">
                <a:solidFill>
                  <a:schemeClr val="tx1"/>
                </a:solidFill>
                <a:effectLst/>
                <a:latin typeface="+mn-lt"/>
                <a:ea typeface="+mn-ea"/>
                <a:cs typeface="+mn-cs"/>
              </a:rPr>
              <a:t>架构中使用</a:t>
            </a:r>
            <a:r>
              <a:rPr lang="en-US" altLang="zh-CN" sz="1200" b="0" i="0" kern="1200" dirty="0">
                <a:solidFill>
                  <a:schemeClr val="tx1"/>
                </a:solidFill>
                <a:effectLst/>
                <a:latin typeface="+mn-lt"/>
                <a:ea typeface="+mn-ea"/>
                <a:cs typeface="+mn-cs"/>
              </a:rPr>
              <a:t>R12</a:t>
            </a:r>
            <a:r>
              <a:rPr lang="zh-CN" altLang="en-US" sz="1200" b="0" i="0" kern="1200" dirty="0">
                <a:solidFill>
                  <a:schemeClr val="tx1"/>
                </a:solidFill>
                <a:effectLst/>
                <a:latin typeface="+mn-lt"/>
                <a:ea typeface="+mn-ea"/>
                <a:cs typeface="+mn-cs"/>
              </a:rPr>
              <a:t>作为子程序间的</a:t>
            </a:r>
            <a:r>
              <a:rPr lang="en-US" altLang="zh-CN" sz="1200" b="0" i="0" kern="1200" dirty="0">
                <a:solidFill>
                  <a:schemeClr val="tx1"/>
                </a:solidFill>
                <a:effectLst/>
                <a:latin typeface="+mn-lt"/>
                <a:ea typeface="+mn-ea"/>
                <a:cs typeface="+mn-cs"/>
              </a:rPr>
              <a:t>scratch</a:t>
            </a:r>
            <a:r>
              <a:rPr lang="zh-CN" altLang="en-US" sz="1200" b="0" i="0" kern="1200" dirty="0">
                <a:solidFill>
                  <a:schemeClr val="tx1"/>
                </a:solidFill>
                <a:effectLst/>
                <a:latin typeface="+mn-lt"/>
                <a:ea typeface="+mn-ea"/>
                <a:cs typeface="+mn-cs"/>
              </a:rPr>
              <a:t>寄存器 （</a:t>
            </a:r>
            <a:r>
              <a:rPr lang="en-US" altLang="zh-CN" sz="1200" b="0" i="0" kern="1200" dirty="0">
                <a:solidFill>
                  <a:schemeClr val="tx1"/>
                </a:solidFill>
                <a:effectLst/>
                <a:latin typeface="+mn-lt"/>
                <a:ea typeface="+mn-ea"/>
                <a:cs typeface="+mn-cs"/>
              </a:rPr>
              <a:t>ATPCS</a:t>
            </a:r>
            <a:r>
              <a:rPr lang="zh-CN" altLang="en-US" sz="1200" b="0" i="0" kern="1200" dirty="0">
                <a:solidFill>
                  <a:schemeClr val="tx1"/>
                </a:solidFill>
                <a:effectLst/>
                <a:latin typeface="+mn-lt"/>
                <a:ea typeface="+mn-ea"/>
                <a:cs typeface="+mn-cs"/>
              </a:rPr>
              <a:t>中规定）。</a:t>
            </a:r>
          </a:p>
          <a:p>
            <a:r>
              <a:rPr lang="zh-CN" altLang="en-US" sz="1200" b="0" i="0" kern="1200" dirty="0">
                <a:solidFill>
                  <a:schemeClr val="tx1"/>
                </a:solidFill>
                <a:effectLst/>
                <a:latin typeface="+mn-lt"/>
                <a:ea typeface="+mn-ea"/>
                <a:cs typeface="+mn-cs"/>
              </a:rPr>
              <a:t>可以将</a:t>
            </a:r>
            <a:r>
              <a:rPr lang="en-US" altLang="zh-CN" sz="1200" b="0" i="0" kern="1200" dirty="0">
                <a:solidFill>
                  <a:schemeClr val="tx1"/>
                </a:solidFill>
                <a:effectLst/>
                <a:latin typeface="+mn-lt"/>
                <a:ea typeface="+mn-ea"/>
                <a:cs typeface="+mn-cs"/>
              </a:rPr>
              <a:t>R12 </a:t>
            </a:r>
            <a:r>
              <a:rPr lang="zh-CN" altLang="en-US" sz="1200" b="0" i="0" kern="1200" dirty="0">
                <a:solidFill>
                  <a:schemeClr val="tx1"/>
                </a:solidFill>
                <a:effectLst/>
                <a:latin typeface="+mn-lt"/>
                <a:ea typeface="+mn-ea"/>
                <a:cs typeface="+mn-cs"/>
              </a:rPr>
              <a:t>用于保存</a:t>
            </a:r>
            <a:r>
              <a:rPr lang="en-US" altLang="zh-CN" sz="1200" b="0" i="0" kern="1200" dirty="0">
                <a:solidFill>
                  <a:schemeClr val="tx1"/>
                </a:solidFill>
                <a:effectLst/>
                <a:latin typeface="+mn-lt"/>
                <a:ea typeface="+mn-ea"/>
                <a:cs typeface="+mn-cs"/>
              </a:rPr>
              <a:t>SP</a:t>
            </a:r>
            <a:r>
              <a:rPr lang="zh-CN" altLang="en-US" sz="1200" b="0" i="0" kern="1200" dirty="0">
                <a:solidFill>
                  <a:schemeClr val="tx1"/>
                </a:solidFill>
                <a:effectLst/>
                <a:latin typeface="+mn-lt"/>
                <a:ea typeface="+mn-ea"/>
                <a:cs typeface="+mn-cs"/>
              </a:rPr>
              <a:t>，在函数返回时使用该寄存器出栈，记作</a:t>
            </a:r>
            <a:r>
              <a:rPr lang="en-US" altLang="zh-CN" sz="1200" b="0" i="0" kern="1200" dirty="0" err="1">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4F9EE5E-CF6C-49E3-B508-7C18C1AB5404}" type="slidenum">
              <a:rPr lang="zh-CN" altLang="en-US" smtClean="0"/>
              <a:t>124</a:t>
            </a:fld>
            <a:endParaRPr lang="zh-CN" altLang="en-US"/>
          </a:p>
        </p:txBody>
      </p:sp>
    </p:spTree>
    <p:extLst>
      <p:ext uri="{BB962C8B-B14F-4D97-AF65-F5344CB8AC3E}">
        <p14:creationId xmlns:p14="http://schemas.microsoft.com/office/powerpoint/2010/main" val="1450144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62712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0941570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2686882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编译器优化代码，会打乱代码前后顺序</a:t>
            </a:r>
            <a:endParaRPr lang="en-US" altLang="zh-CN" dirty="0"/>
          </a:p>
          <a:p>
            <a:r>
              <a:rPr lang="en-US" altLang="zh-CN" dirty="0"/>
              <a:t>CPU</a:t>
            </a:r>
            <a:r>
              <a:rPr lang="zh-CN" altLang="en-US" dirty="0"/>
              <a:t>执行会打乱顺序</a:t>
            </a:r>
          </a:p>
        </p:txBody>
      </p:sp>
      <p:sp>
        <p:nvSpPr>
          <p:cNvPr id="4" name="灯片编号占位符 3"/>
          <p:cNvSpPr>
            <a:spLocks noGrp="1"/>
          </p:cNvSpPr>
          <p:nvPr>
            <p:ph type="sldNum" sz="quarter" idx="5"/>
          </p:nvPr>
        </p:nvSpPr>
        <p:spPr/>
        <p:txBody>
          <a:bodyPr/>
          <a:lstStyle/>
          <a:p>
            <a:fld id="{A4F9EE5E-CF6C-49E3-B508-7C18C1AB5404}" type="slidenum">
              <a:rPr lang="zh-CN" altLang="en-US" smtClean="0"/>
              <a:t>131</a:t>
            </a:fld>
            <a:endParaRPr lang="zh-CN" altLang="en-US"/>
          </a:p>
        </p:txBody>
      </p:sp>
    </p:spTree>
    <p:extLst>
      <p:ext uri="{BB962C8B-B14F-4D97-AF65-F5344CB8AC3E}">
        <p14:creationId xmlns:p14="http://schemas.microsoft.com/office/powerpoint/2010/main" val="13437014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rmb</a:t>
            </a:r>
            <a:r>
              <a:rPr lang="zh-CN" altLang="en-US" dirty="0"/>
              <a:t>是此条之前所有读操作都做完，才能执行后续；</a:t>
            </a:r>
            <a:r>
              <a:rPr lang="en-US" altLang="zh-CN" dirty="0" err="1"/>
              <a:t>wmb</a:t>
            </a:r>
            <a:r>
              <a:rPr lang="zh-CN" altLang="en-US" dirty="0"/>
              <a:t>是此条之前所有写操作都做完，才能执行后续；</a:t>
            </a:r>
            <a:r>
              <a:rPr lang="en-US" altLang="zh-CN" dirty="0"/>
              <a:t>mb</a:t>
            </a:r>
            <a:r>
              <a:rPr lang="zh-CN" altLang="en-US" dirty="0"/>
              <a:t>是此条之前所有读写操作都做完，才能执行后续；</a:t>
            </a:r>
          </a:p>
        </p:txBody>
      </p:sp>
      <p:sp>
        <p:nvSpPr>
          <p:cNvPr id="4" name="灯片编号占位符 3"/>
          <p:cNvSpPr>
            <a:spLocks noGrp="1"/>
          </p:cNvSpPr>
          <p:nvPr>
            <p:ph type="sldNum" sz="quarter" idx="5"/>
          </p:nvPr>
        </p:nvSpPr>
        <p:spPr/>
        <p:txBody>
          <a:bodyPr/>
          <a:lstStyle/>
          <a:p>
            <a:fld id="{A4F9EE5E-CF6C-49E3-B508-7C18C1AB5404}" type="slidenum">
              <a:rPr lang="zh-CN" altLang="en-US" smtClean="0"/>
              <a:t>133</a:t>
            </a:fld>
            <a:endParaRPr lang="zh-CN" altLang="en-US"/>
          </a:p>
        </p:txBody>
      </p:sp>
    </p:spTree>
    <p:extLst>
      <p:ext uri="{BB962C8B-B14F-4D97-AF65-F5344CB8AC3E}">
        <p14:creationId xmlns:p14="http://schemas.microsoft.com/office/powerpoint/2010/main" val="2426304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dirty="0" err="1"/>
              <a:t>rmb</a:t>
            </a:r>
            <a:r>
              <a:rPr lang="zh-CN" altLang="en-US" dirty="0"/>
              <a:t>是此条之前所有读操作都做完，才能执行后续；</a:t>
            </a:r>
            <a:r>
              <a:rPr lang="en-US" altLang="zh-CN" dirty="0" err="1"/>
              <a:t>wmb</a:t>
            </a:r>
            <a:r>
              <a:rPr lang="zh-CN" altLang="en-US" dirty="0"/>
              <a:t>是此条之前所有写操作都做完，才能执行后续；</a:t>
            </a:r>
            <a:r>
              <a:rPr lang="en-US" altLang="zh-CN" dirty="0"/>
              <a:t>mb</a:t>
            </a:r>
            <a:r>
              <a:rPr lang="zh-CN" altLang="en-US" dirty="0"/>
              <a:t>是此条之前所有读写操作都做完，才能执行后续；</a:t>
            </a:r>
            <a:endParaRPr lang="en-US" altLang="zh-CN" dirty="0"/>
          </a:p>
          <a:p>
            <a:endParaRPr lang="en-US" altLang="zh-CN" dirty="0"/>
          </a:p>
          <a:p>
            <a:r>
              <a:rPr lang="zh-CN" altLang="en-US" dirty="0"/>
              <a:t>当系统在做</a:t>
            </a:r>
            <a:r>
              <a:rPr lang="en-US" altLang="zh-CN" dirty="0"/>
              <a:t>Memory IO</a:t>
            </a:r>
            <a:r>
              <a:rPr lang="zh-CN" altLang="en-US" dirty="0"/>
              <a:t>操作的时候，用</a:t>
            </a:r>
            <a:r>
              <a:rPr lang="en-US" altLang="zh-CN" dirty="0"/>
              <a:t>Index</a:t>
            </a:r>
            <a:r>
              <a:rPr lang="zh-CN" altLang="en-US" dirty="0"/>
              <a:t>和</a:t>
            </a:r>
            <a:r>
              <a:rPr lang="en-US" altLang="zh-CN" dirty="0"/>
              <a:t>Data</a:t>
            </a:r>
            <a:r>
              <a:rPr lang="zh-CN" altLang="en-US" dirty="0"/>
              <a:t>间接方式访问寄存器（比如</a:t>
            </a:r>
            <a:r>
              <a:rPr lang="en-US" altLang="zh-CN" dirty="0"/>
              <a:t>APIC </a:t>
            </a:r>
            <a:r>
              <a:rPr lang="zh-CN" altLang="en-US" dirty="0"/>
              <a:t>寄存器），这个时候需要加入写延时，否则，数据就会错位，因为系统硬件做流水操作，导致程序不能严格的顺序执行。而以前的延时值都是自己在实际中进行测试，选择一个比较合适的值，比较笨的方法！后来同事发现了</a:t>
            </a:r>
            <a:r>
              <a:rPr lang="en-US" altLang="zh-CN" dirty="0" err="1"/>
              <a:t>mfence</a:t>
            </a:r>
            <a:r>
              <a:rPr lang="zh-CN" altLang="en-US" dirty="0"/>
              <a:t>这个指令，可以正好使用在这个地方。</a:t>
            </a:r>
            <a:r>
              <a:rPr lang="en-US" altLang="zh-CN" dirty="0" err="1"/>
              <a:t>mfence</a:t>
            </a:r>
            <a:r>
              <a:rPr lang="zh-CN" altLang="en-US" dirty="0"/>
              <a:t>保证系统在后面的</a:t>
            </a:r>
            <a:r>
              <a:rPr lang="en-US" altLang="zh-CN" dirty="0"/>
              <a:t>memory</a:t>
            </a:r>
            <a:r>
              <a:rPr lang="zh-CN" altLang="en-US" dirty="0"/>
              <a:t>访问之前，先前的</a:t>
            </a:r>
            <a:r>
              <a:rPr lang="en-US" altLang="zh-CN" dirty="0"/>
              <a:t>memory</a:t>
            </a:r>
            <a:r>
              <a:rPr lang="zh-CN" altLang="en-US" dirty="0"/>
              <a:t>访问都已经结束。这是</a:t>
            </a:r>
            <a:r>
              <a:rPr lang="en-US" altLang="zh-CN" dirty="0" err="1"/>
              <a:t>mfence</a:t>
            </a:r>
            <a:r>
              <a:rPr lang="zh-CN" altLang="en-US" dirty="0"/>
              <a:t>是</a:t>
            </a:r>
            <a:r>
              <a:rPr lang="en-US" altLang="zh-CN" dirty="0"/>
              <a:t>X86cpu</a:t>
            </a:r>
            <a:r>
              <a:rPr lang="zh-CN" altLang="en-US" dirty="0"/>
              <a:t>家族中的新指令。</a:t>
            </a:r>
          </a:p>
          <a:p>
            <a:endParaRPr lang="zh-CN" altLang="en-US" dirty="0"/>
          </a:p>
          <a:p>
            <a:r>
              <a:rPr lang="en-US" altLang="zh-CN" dirty="0"/>
              <a:t>SFENCE,LFENCE,MFENCE</a:t>
            </a:r>
            <a:r>
              <a:rPr lang="zh-CN" altLang="en-US" dirty="0"/>
              <a:t>指令提供了高效的方式来保证读写内存的排序</a:t>
            </a:r>
            <a:r>
              <a:rPr lang="en-US" altLang="zh-CN" dirty="0"/>
              <a:t>,</a:t>
            </a:r>
            <a:r>
              <a:rPr lang="zh-CN" altLang="en-US" dirty="0"/>
              <a:t>这种操作发生在产生弱排序数据的程序和读取这个数据的程序之间。 </a:t>
            </a:r>
          </a:p>
          <a:p>
            <a:r>
              <a:rPr lang="zh-CN" altLang="en-US" dirty="0"/>
              <a:t>   </a:t>
            </a:r>
            <a:r>
              <a:rPr lang="en-US" altLang="zh-CN" dirty="0"/>
              <a:t>SFENCE——</a:t>
            </a:r>
            <a:r>
              <a:rPr lang="zh-CN" altLang="en-US" dirty="0"/>
              <a:t>串行化发生在</a:t>
            </a:r>
            <a:r>
              <a:rPr lang="en-US" altLang="zh-CN" dirty="0"/>
              <a:t>SFENCE</a:t>
            </a:r>
            <a:r>
              <a:rPr lang="zh-CN" altLang="en-US" dirty="0"/>
              <a:t>指令之前的写操作但是不影响读操作。 </a:t>
            </a:r>
          </a:p>
          <a:p>
            <a:r>
              <a:rPr lang="zh-CN" altLang="en-US" dirty="0"/>
              <a:t>   </a:t>
            </a:r>
            <a:r>
              <a:rPr lang="en-US" altLang="zh-CN" dirty="0"/>
              <a:t>LFENCE——</a:t>
            </a:r>
            <a:r>
              <a:rPr lang="zh-CN" altLang="en-US" dirty="0"/>
              <a:t>串行化发生在</a:t>
            </a:r>
            <a:r>
              <a:rPr lang="en-US" altLang="zh-CN" dirty="0"/>
              <a:t>LFENCE</a:t>
            </a:r>
            <a:r>
              <a:rPr lang="zh-CN" altLang="en-US" dirty="0"/>
              <a:t>指令之前的读操作但是不影响写操作。 </a:t>
            </a:r>
          </a:p>
          <a:p>
            <a:r>
              <a:rPr lang="zh-CN" altLang="en-US" dirty="0"/>
              <a:t>   </a:t>
            </a:r>
            <a:r>
              <a:rPr lang="en-US" altLang="zh-CN" dirty="0"/>
              <a:t>MFENCE——</a:t>
            </a:r>
            <a:r>
              <a:rPr lang="zh-CN" altLang="en-US" dirty="0"/>
              <a:t>串行化发生在</a:t>
            </a:r>
            <a:r>
              <a:rPr lang="en-US" altLang="zh-CN" dirty="0"/>
              <a:t>MFENCE</a:t>
            </a:r>
            <a:r>
              <a:rPr lang="zh-CN" altLang="en-US" dirty="0"/>
              <a:t>指令之前的读写操作。</a:t>
            </a:r>
          </a:p>
          <a:p>
            <a:r>
              <a:rPr lang="en-US" altLang="zh-CN" dirty="0" err="1"/>
              <a:t>sfence</a:t>
            </a:r>
            <a:r>
              <a:rPr lang="en-US" altLang="zh-CN" dirty="0"/>
              <a:t>:</a:t>
            </a:r>
            <a:r>
              <a:rPr lang="zh-CN" altLang="en-US" dirty="0"/>
              <a:t>在</a:t>
            </a:r>
            <a:r>
              <a:rPr lang="en-US" altLang="zh-CN" dirty="0" err="1"/>
              <a:t>sfence</a:t>
            </a:r>
            <a:r>
              <a:rPr lang="zh-CN" altLang="en-US" dirty="0"/>
              <a:t>指令前的写操作当必须在</a:t>
            </a:r>
            <a:r>
              <a:rPr lang="en-US" altLang="zh-CN" dirty="0" err="1"/>
              <a:t>sfence</a:t>
            </a:r>
            <a:r>
              <a:rPr lang="zh-CN" altLang="en-US" dirty="0"/>
              <a:t>指令后的写操作前完成。</a:t>
            </a:r>
          </a:p>
          <a:p>
            <a:r>
              <a:rPr lang="en-US" altLang="zh-CN" dirty="0" err="1"/>
              <a:t>lfence</a:t>
            </a:r>
            <a:r>
              <a:rPr lang="zh-CN" altLang="en-US" dirty="0"/>
              <a:t>：在</a:t>
            </a:r>
            <a:r>
              <a:rPr lang="en-US" altLang="zh-CN" dirty="0" err="1"/>
              <a:t>lfence</a:t>
            </a:r>
            <a:r>
              <a:rPr lang="zh-CN" altLang="en-US" dirty="0"/>
              <a:t>指令前的读操作当必须在</a:t>
            </a:r>
            <a:r>
              <a:rPr lang="en-US" altLang="zh-CN" dirty="0" err="1"/>
              <a:t>lfence</a:t>
            </a:r>
            <a:r>
              <a:rPr lang="zh-CN" altLang="en-US" dirty="0"/>
              <a:t>指令后的读操作前完成。</a:t>
            </a:r>
          </a:p>
          <a:p>
            <a:r>
              <a:rPr lang="en-US" altLang="zh-CN" dirty="0" err="1"/>
              <a:t>mfence</a:t>
            </a:r>
            <a:r>
              <a:rPr lang="zh-CN" altLang="en-US" dirty="0"/>
              <a:t>：在</a:t>
            </a:r>
            <a:r>
              <a:rPr lang="en-US" altLang="zh-CN" dirty="0" err="1"/>
              <a:t>mfence</a:t>
            </a:r>
            <a:r>
              <a:rPr lang="zh-CN" altLang="en-US" dirty="0"/>
              <a:t>指令前的读写操作当必须在</a:t>
            </a:r>
            <a:r>
              <a:rPr lang="en-US" altLang="zh-CN" dirty="0" err="1"/>
              <a:t>mfence</a:t>
            </a:r>
            <a:r>
              <a:rPr lang="zh-CN" altLang="en-US" dirty="0"/>
              <a:t>指令后的读写操作前完成。</a:t>
            </a:r>
          </a:p>
          <a:p>
            <a:endParaRPr lang="zh-CN" altLang="en-US" dirty="0"/>
          </a:p>
          <a:p>
            <a:r>
              <a:rPr lang="zh-CN" altLang="en-US" dirty="0"/>
              <a:t>注意：</a:t>
            </a:r>
            <a:r>
              <a:rPr lang="en-US" altLang="zh-CN" dirty="0"/>
              <a:t>SFENCE,LFENCE,MFENCE</a:t>
            </a:r>
            <a:r>
              <a:rPr lang="zh-CN" altLang="en-US" dirty="0"/>
              <a:t>指令提供了比</a:t>
            </a:r>
            <a:r>
              <a:rPr lang="en-US" altLang="zh-CN" dirty="0"/>
              <a:t>CPUID</a:t>
            </a:r>
            <a:r>
              <a:rPr lang="zh-CN" altLang="en-US" dirty="0"/>
              <a:t>指令更灵活有效的控制内存排序的方式。</a:t>
            </a:r>
          </a:p>
          <a:p>
            <a:endParaRPr lang="zh-CN" altLang="en-US" dirty="0"/>
          </a:p>
          <a:p>
            <a:r>
              <a:rPr lang="en-US" altLang="zh-CN" dirty="0" err="1"/>
              <a:t>mfence</a:t>
            </a:r>
            <a:r>
              <a:rPr lang="en-US" altLang="zh-CN" dirty="0"/>
              <a:t> is a memory barrier supported by hardware, and it only makes sense for shared memory systems.</a:t>
            </a:r>
          </a:p>
          <a:p>
            <a:endParaRPr lang="en-US" altLang="zh-CN" dirty="0"/>
          </a:p>
          <a:p>
            <a:r>
              <a:rPr lang="en-US" altLang="zh-CN" dirty="0"/>
              <a:t>For example, you have the following codes</a:t>
            </a:r>
          </a:p>
          <a:p>
            <a:r>
              <a:rPr lang="en-US" altLang="zh-CN" dirty="0"/>
              <a:t>&lt;codes1&gt;</a:t>
            </a:r>
          </a:p>
          <a:p>
            <a:r>
              <a:rPr lang="en-US" altLang="zh-CN" dirty="0" err="1"/>
              <a:t>mfence</a:t>
            </a:r>
            <a:endParaRPr lang="en-US" altLang="zh-CN" dirty="0"/>
          </a:p>
          <a:p>
            <a:r>
              <a:rPr lang="en-US" altLang="zh-CN" dirty="0"/>
              <a:t>&lt;codes2&gt;</a:t>
            </a:r>
          </a:p>
          <a:p>
            <a:endParaRPr lang="en-US" altLang="zh-CN" dirty="0"/>
          </a:p>
          <a:p>
            <a:r>
              <a:rPr lang="en-US" altLang="zh-CN" dirty="0" err="1"/>
              <a:t>mfence</a:t>
            </a:r>
            <a:r>
              <a:rPr lang="en-US" altLang="zh-CN" dirty="0"/>
              <a:t> or other memory barriers techniques disallows the code motion (load/store)from codes2 to codes1 done by _hardware_ . Some machines like P4 can move loads in codes 2 before stores in codes1, which is out-of-order.</a:t>
            </a:r>
          </a:p>
          <a:p>
            <a:endParaRPr lang="en-US" altLang="zh-CN" dirty="0"/>
          </a:p>
          <a:p>
            <a:r>
              <a:rPr lang="en-US" altLang="zh-CN" dirty="0"/>
              <a:t>Another memory barrier is something like ("":::"memory"), which disallows the code motion done by _compiler_. But IMO memory access order is not always guaranteed in this case.</a:t>
            </a:r>
          </a:p>
          <a:p>
            <a:r>
              <a:rPr lang="en-US" altLang="zh-CN" dirty="0"/>
              <a:t>————————————————</a:t>
            </a:r>
          </a:p>
          <a:p>
            <a:r>
              <a:rPr lang="zh-CN" altLang="en-US" dirty="0"/>
              <a:t>版权声明：本文为</a:t>
            </a:r>
            <a:r>
              <a:rPr lang="en-US" altLang="zh-CN" dirty="0"/>
              <a:t>CSDN</a:t>
            </a:r>
            <a:r>
              <a:rPr lang="zh-CN" altLang="en-US" dirty="0"/>
              <a:t>博主「</a:t>
            </a:r>
            <a:r>
              <a:rPr lang="en-US" altLang="zh-CN" dirty="0" err="1"/>
              <a:t>admiral_j</a:t>
            </a:r>
            <a:r>
              <a:rPr lang="zh-CN" altLang="en-US" dirty="0"/>
              <a:t>」的原创文章，遵循</a:t>
            </a:r>
            <a:r>
              <a:rPr lang="en-US" altLang="zh-CN" dirty="0"/>
              <a:t>CC 4.0 BY-SA</a:t>
            </a:r>
            <a:r>
              <a:rPr lang="zh-CN" altLang="en-US" dirty="0"/>
              <a:t>版权协议，转载请附上原文出处链接及本声明。</a:t>
            </a:r>
          </a:p>
          <a:p>
            <a:r>
              <a:rPr lang="zh-CN" altLang="en-US" dirty="0"/>
              <a:t>原文链接：</a:t>
            </a:r>
            <a:r>
              <a:rPr lang="en-US" altLang="zh-CN" dirty="0"/>
              <a:t>https://blog.csdn.net/admiral_j/article/details/8072855</a:t>
            </a:r>
            <a:endParaRPr lang="zh-CN" altLang="en-US" dirty="0"/>
          </a:p>
        </p:txBody>
      </p:sp>
      <p:sp>
        <p:nvSpPr>
          <p:cNvPr id="4" name="灯片编号占位符 3"/>
          <p:cNvSpPr>
            <a:spLocks noGrp="1"/>
          </p:cNvSpPr>
          <p:nvPr>
            <p:ph type="sldNum" sz="quarter" idx="5"/>
          </p:nvPr>
        </p:nvSpPr>
        <p:spPr/>
        <p:txBody>
          <a:bodyPr/>
          <a:lstStyle/>
          <a:p>
            <a:fld id="{A4F9EE5E-CF6C-49E3-B508-7C18C1AB5404}" type="slidenum">
              <a:rPr lang="zh-CN" altLang="en-US" smtClean="0"/>
              <a:t>134</a:t>
            </a:fld>
            <a:endParaRPr lang="zh-CN" altLang="en-US"/>
          </a:p>
        </p:txBody>
      </p:sp>
    </p:spTree>
    <p:extLst>
      <p:ext uri="{BB962C8B-B14F-4D97-AF65-F5344CB8AC3E}">
        <p14:creationId xmlns:p14="http://schemas.microsoft.com/office/powerpoint/2010/main" val="1533826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49350" y="842963"/>
            <a:ext cx="4894263" cy="3671887"/>
          </a:xfrm>
        </p:spPr>
      </p:sp>
      <p:sp>
        <p:nvSpPr>
          <p:cNvPr id="5" name="备注占位符 4"/>
          <p:cNvSpPr>
            <a:spLocks noGrp="1"/>
          </p:cNvSpPr>
          <p:nvPr>
            <p:ph type="body" idx="1"/>
          </p:nvPr>
        </p:nvSpPr>
        <p:spPr/>
        <p:txBody>
          <a:bodyPr/>
          <a:lstStyle/>
          <a:p>
            <a:r>
              <a:rPr lang="en-US" altLang="zh-CN" dirty="0"/>
              <a:t>IA</a:t>
            </a:r>
            <a:r>
              <a:rPr lang="zh-CN" altLang="en-US" dirty="0"/>
              <a:t>：</a:t>
            </a:r>
            <a:r>
              <a:rPr lang="en-US" altLang="zh-CN" dirty="0"/>
              <a:t>Intel</a:t>
            </a:r>
            <a:r>
              <a:rPr lang="en-US" altLang="zh-CN" baseline="0" dirty="0"/>
              <a:t> Architecture </a:t>
            </a:r>
            <a:r>
              <a:rPr lang="zh-CN" altLang="en-US" baseline="0" dirty="0"/>
              <a:t>。</a:t>
            </a:r>
            <a:endParaRPr lang="en-US" altLang="zh-CN" baseline="0" dirty="0"/>
          </a:p>
          <a:p>
            <a:r>
              <a:rPr lang="en-US" altLang="zh-CN" baseline="0" dirty="0"/>
              <a:t>PPC</a:t>
            </a:r>
            <a:r>
              <a:rPr lang="zh-CN" altLang="en-US" baseline="0" dirty="0"/>
              <a:t>：</a:t>
            </a:r>
            <a:r>
              <a:rPr lang="en-US" altLang="zh-CN" baseline="0" dirty="0"/>
              <a:t>PowerPC </a:t>
            </a:r>
            <a:r>
              <a:rPr lang="zh-CN" altLang="en-US" baseline="0" dirty="0"/>
              <a:t>。</a:t>
            </a:r>
            <a:endParaRPr lang="zh-CN" altLang="en-US" dirty="0"/>
          </a:p>
        </p:txBody>
      </p:sp>
    </p:spTree>
    <p:extLst>
      <p:ext uri="{BB962C8B-B14F-4D97-AF65-F5344CB8AC3E}">
        <p14:creationId xmlns:p14="http://schemas.microsoft.com/office/powerpoint/2010/main" val="277268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9350" y="842963"/>
            <a:ext cx="4894263" cy="36718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00535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9350" y="842963"/>
            <a:ext cx="4894263" cy="3671887"/>
          </a:xfrm>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寄存器传输级（</a:t>
            </a:r>
            <a:r>
              <a:rPr lang="en-US" altLang="zh-CN" sz="1200" dirty="0">
                <a:latin typeface="微软雅黑" panose="020B0503020204020204" pitchFamily="34" charset="-122"/>
                <a:ea typeface="微软雅黑" panose="020B0503020204020204" pitchFamily="34" charset="-122"/>
              </a:rPr>
              <a:t>Register-Transfer Level, RTL</a:t>
            </a:r>
            <a:r>
              <a:rPr lang="zh-CN" altLang="en-US" sz="1200" dirty="0">
                <a:latin typeface="微软雅黑" panose="020B0503020204020204" pitchFamily="34" charset="-122"/>
                <a:ea typeface="微软雅黑" panose="020B0503020204020204" pitchFamily="34" charset="-122"/>
              </a:rPr>
              <a:t>）是通过硬件描述语言来描述实际电路的一种高层次模型。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处理器优化包</a:t>
            </a:r>
            <a:r>
              <a:rPr lang="en-US" altLang="zh-CN" sz="1200" dirty="0">
                <a:latin typeface="微软雅黑" panose="020B0503020204020204" pitchFamily="34" charset="-122"/>
                <a:ea typeface="微软雅黑" panose="020B0503020204020204" pitchFamily="34" charset="-122"/>
              </a:rPr>
              <a:t> (Processor Optimization Pack, POP)</a:t>
            </a:r>
            <a:r>
              <a:rPr lang="zh-CN" altLang="en-US" sz="1200" dirty="0">
                <a:latin typeface="微软雅黑" panose="020B0503020204020204" pitchFamily="34" charset="-122"/>
                <a:ea typeface="微软雅黑" panose="020B0503020204020204" pitchFamily="34" charset="-122"/>
              </a:rPr>
              <a:t>。</a:t>
            </a:r>
            <a:endParaRPr lang="zh-CN" altLang="en-US" b="0" dirty="0"/>
          </a:p>
        </p:txBody>
      </p:sp>
    </p:spTree>
    <p:extLst>
      <p:ext uri="{BB962C8B-B14F-4D97-AF65-F5344CB8AC3E}">
        <p14:creationId xmlns:p14="http://schemas.microsoft.com/office/powerpoint/2010/main" val="271399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9350" y="842963"/>
            <a:ext cx="4894263" cy="3671887"/>
          </a:xfrm>
        </p:spPr>
      </p:sp>
      <p:sp>
        <p:nvSpPr>
          <p:cNvPr id="3" name="备注占位符 2"/>
          <p:cNvSpPr>
            <a:spLocks noGrp="1"/>
          </p:cNvSpPr>
          <p:nvPr>
            <p:ph type="body" idx="1"/>
          </p:nvPr>
        </p:nvSpPr>
        <p:spPr/>
        <p:txBody>
          <a:bodyPr>
            <a:normAutofit/>
          </a:bodyPr>
          <a:lstStyle/>
          <a:p>
            <a:r>
              <a:rPr lang="zh-CN" altLang="en-US" b="0" i="0" dirty="0">
                <a:solidFill>
                  <a:srgbClr val="333333"/>
                </a:solidFill>
                <a:effectLst/>
                <a:latin typeface="Arial" panose="020B0604020202020204" pitchFamily="34" charset="0"/>
              </a:rPr>
              <a:t>安晟培半导体科技有限公司</a:t>
            </a:r>
            <a:r>
              <a:rPr lang="en-US" altLang="zh-CN" b="0" i="0" dirty="0">
                <a:solidFill>
                  <a:srgbClr val="333333"/>
                </a:solidFill>
                <a:effectLst/>
                <a:latin typeface="Arial" panose="020B0604020202020204" pitchFamily="34" charset="0"/>
              </a:rPr>
              <a:t>(</a:t>
            </a:r>
            <a:r>
              <a:rPr lang="en-US" altLang="zh-CN" b="0" i="0" dirty="0">
                <a:solidFill>
                  <a:srgbClr val="F73131"/>
                </a:solidFill>
                <a:effectLst/>
                <a:latin typeface="Arial" panose="020B0604020202020204" pitchFamily="34" charset="0"/>
              </a:rPr>
              <a:t>Ampere</a:t>
            </a:r>
            <a:r>
              <a:rPr lang="en-US" altLang="zh-CN" b="0" i="0" dirty="0">
                <a:solidFill>
                  <a:srgbClr val="333333"/>
                </a:solidFill>
                <a:effectLst/>
                <a:latin typeface="Arial" panose="020B0604020202020204" pitchFamily="34" charset="0"/>
              </a:rPr>
              <a:t> Computing)</a:t>
            </a:r>
            <a:endParaRPr lang="zh-CN" altLang="en-US" dirty="0"/>
          </a:p>
        </p:txBody>
      </p:sp>
    </p:spTree>
    <p:extLst>
      <p:ext uri="{BB962C8B-B14F-4D97-AF65-F5344CB8AC3E}">
        <p14:creationId xmlns:p14="http://schemas.microsoft.com/office/powerpoint/2010/main" val="1357375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700" dirty="0"/>
              <a:t>鲲鹏</a:t>
            </a:r>
            <a:r>
              <a:rPr lang="en-US" altLang="zh-CN" sz="1700" dirty="0"/>
              <a:t>920</a:t>
            </a:r>
            <a:r>
              <a:rPr lang="zh-CN" altLang="en-US" sz="1700" dirty="0"/>
              <a:t>处理器集成了</a:t>
            </a:r>
            <a:r>
              <a:rPr lang="en-US" altLang="zh-CN" sz="1700" dirty="0"/>
              <a:t>CPU</a:t>
            </a:r>
            <a:r>
              <a:rPr lang="zh-CN" altLang="en-US" sz="1700" dirty="0"/>
              <a:t>、南桥、网卡、</a:t>
            </a:r>
            <a:r>
              <a:rPr lang="en-US" altLang="zh-CN" sz="1700" dirty="0"/>
              <a:t>SAS</a:t>
            </a:r>
            <a:r>
              <a:rPr lang="zh-CN" altLang="en-US" sz="1700" dirty="0"/>
              <a:t>存储控制器等</a:t>
            </a:r>
            <a:r>
              <a:rPr lang="en-US" altLang="zh-CN" sz="1700" dirty="0"/>
              <a:t>4</a:t>
            </a:r>
            <a:r>
              <a:rPr lang="zh-CN" altLang="en-US" sz="1700" dirty="0"/>
              <a:t>颗芯片的功能，能够释放出服务器更多槽位，用于扩展更多加速部件功能，大幅提高系统的集成度。</a:t>
            </a:r>
            <a:endParaRPr lang="zh-CN" altLang="en-US" dirty="0"/>
          </a:p>
        </p:txBody>
      </p:sp>
    </p:spTree>
    <p:extLst>
      <p:ext uri="{BB962C8B-B14F-4D97-AF65-F5344CB8AC3E}">
        <p14:creationId xmlns:p14="http://schemas.microsoft.com/office/powerpoint/2010/main" val="360733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74763" y="790575"/>
            <a:ext cx="4586287" cy="3440113"/>
          </a:xfrm>
        </p:spPr>
      </p:sp>
      <p:sp>
        <p:nvSpPr>
          <p:cNvPr id="3" name="备注占位符 2"/>
          <p:cNvSpPr>
            <a:spLocks noGrp="1"/>
          </p:cNvSpPr>
          <p:nvPr>
            <p:ph type="body" idx="1"/>
          </p:nvPr>
        </p:nvSpPr>
        <p:spPr/>
        <p:txBody>
          <a:bodyPr/>
          <a:lstStyle/>
          <a:p>
            <a:r>
              <a:rPr lang="en-US" altLang="zh-CN" dirty="0"/>
              <a:t>latency</a:t>
            </a:r>
            <a:r>
              <a:rPr lang="zh-CN" altLang="en-US" dirty="0"/>
              <a:t>：等待；潜伏期；延迟。主要指时钟延迟，具体指的是输入数据与输出结果（该数据经过一系列处理之后的结果）之间的延时。</a:t>
            </a:r>
            <a:endParaRPr lang="en-US" altLang="zh-CN" dirty="0"/>
          </a:p>
          <a:p>
            <a:r>
              <a:rPr lang="en-US" altLang="zh-CN" dirty="0"/>
              <a:t>delay</a:t>
            </a:r>
            <a:r>
              <a:rPr lang="zh-CN" altLang="en-US" dirty="0"/>
              <a:t>：延迟；延误。主要指器件延时、布线延时，是时序器件之间的逻辑延时。</a:t>
            </a:r>
          </a:p>
        </p:txBody>
      </p:sp>
    </p:spTree>
    <p:extLst>
      <p:ext uri="{BB962C8B-B14F-4D97-AF65-F5344CB8AC3E}">
        <p14:creationId xmlns:p14="http://schemas.microsoft.com/office/powerpoint/2010/main" val="188404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无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cs typeface="Times New Roman" panose="02020603050405020304" pitchFamily="18" charset="0"/>
              </a:defRPr>
            </a:lvl1pPr>
            <a:lvl2pPr>
              <a:defRPr b="0">
                <a:latin typeface="Times New Roman" panose="02020603050405020304" pitchFamily="18" charset="0"/>
                <a:cs typeface="Times New Roman" panose="02020603050405020304" pitchFamily="18" charset="0"/>
              </a:defRPr>
            </a:lvl2pPr>
            <a:lvl3pPr>
              <a:defRPr b="0">
                <a:latin typeface="Times New Roman" panose="02020603050405020304" pitchFamily="18" charset="0"/>
                <a:cs typeface="Times New Roman" panose="02020603050405020304" pitchFamily="18" charset="0"/>
              </a:defRPr>
            </a:lvl3pPr>
            <a:lvl4pPr>
              <a:defRPr b="0">
                <a:latin typeface="Times New Roman" panose="02020603050405020304" pitchFamily="18" charset="0"/>
                <a:cs typeface="Times New Roman" panose="02020603050405020304" pitchFamily="18" charset="0"/>
              </a:defRPr>
            </a:lvl4pPr>
            <a:lvl5pPr>
              <a:defRPr b="0">
                <a:latin typeface="Times New Roman" panose="02020603050405020304" pitchFamily="18" charset="0"/>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730152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marL="1714500" indent="-342900">
              <a:buSzPct val="70000"/>
              <a:buFont typeface="Wingdings" panose="05000000000000000000" pitchFamily="2" charset="2"/>
              <a:buChar char="ü"/>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35494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34308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655387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7"/>
          <p:cNvSpPr txBox="1"/>
          <p:nvPr/>
        </p:nvSpPr>
        <p:spPr>
          <a:xfrm>
            <a:off x="-16031" y="6629400"/>
            <a:ext cx="2422458" cy="246221"/>
          </a:xfrm>
          <a:prstGeom prst="rect">
            <a:avLst/>
          </a:prstGeom>
          <a:noFill/>
        </p:spPr>
        <p:txBody>
          <a:bodyPr wrap="none" rtlCol="0">
            <a:spAutoFit/>
          </a:bodyPr>
          <a:lstStyle/>
          <a:p>
            <a:r>
              <a:rPr lang="zh-CN" altLang="en-US" sz="1000" b="0" i="0" dirty="0">
                <a:latin typeface="Calibri" pitchFamily="34" charset="0"/>
              </a:rPr>
              <a:t>哈工大计算学部</a:t>
            </a:r>
            <a:r>
              <a:rPr lang="en-US" altLang="zh-CN" sz="1000" b="0" i="0" dirty="0">
                <a:latin typeface="Calibri" pitchFamily="34" charset="0"/>
              </a:rPr>
              <a:t>-</a:t>
            </a:r>
            <a:r>
              <a:rPr lang="zh-CN" altLang="en-US" sz="1000" b="0" i="0" dirty="0">
                <a:latin typeface="Calibri" pitchFamily="34" charset="0"/>
              </a:rPr>
              <a:t>听觉智能研究室 郑贵滨</a:t>
            </a:r>
            <a:endParaRPr lang="en-US" sz="1000" b="0" i="0" dirty="0">
              <a:latin typeface="Calibri" pitchFamily="34" charset="0"/>
            </a:endParaRPr>
          </a:p>
        </p:txBody>
      </p:sp>
      <p:sp>
        <p:nvSpPr>
          <p:cNvPr id="9" name="TextBox 9"/>
          <p:cNvSpPr txBox="1"/>
          <p:nvPr/>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2" name="Rectangle 5"/>
          <p:cNvSpPr/>
          <p:nvPr/>
        </p:nvSpPr>
        <p:spPr>
          <a:xfrm>
            <a:off x="8792128" y="6597352"/>
            <a:ext cx="335348"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itchFamily="-96" charset="-128"/>
                <a:cs typeface="Times New Roman" panose="02020603050405020304" pitchFamily="18" charset="0"/>
              </a:rPr>
              <a:pPr/>
              <a:t>‹#›</a:t>
            </a:fld>
            <a:endParaRPr lang="en-US" dirty="0">
              <a:latin typeface="Times New Roman" panose="02020603050405020304" pitchFamily="18" charset="0"/>
              <a:cs typeface="Times New Roman" panose="02020603050405020304" pitchFamily="18" charset="0"/>
            </a:endParaRPr>
          </a:p>
        </p:txBody>
      </p:sp>
      <p:sp>
        <p:nvSpPr>
          <p:cNvPr id="17" name="Text Box 5">
            <a:extLst>
              <a:ext uri="{FF2B5EF4-FFF2-40B4-BE49-F238E27FC236}">
                <a16:creationId xmlns:a16="http://schemas.microsoft.com/office/drawing/2014/main" id="{EF46C206-5B2B-4B57-989E-10CAFBFC867B}"/>
              </a:ext>
            </a:extLst>
          </p:cNvPr>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258256505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3" r:id="rId3"/>
    <p:sldLayoutId id="2147483734" r:id="rId4"/>
  </p:sldLayoutIdLst>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lnSpc>
                <a:spcPct val="150000"/>
              </a:lnSpc>
            </a:pPr>
            <a:r>
              <a:rPr lang="zh-CN" altLang="en-US" dirty="0"/>
              <a:t>程序的机器级表示</a:t>
            </a:r>
            <a:r>
              <a:rPr lang="en-US" altLang="zh-CN" dirty="0"/>
              <a:t>VI</a:t>
            </a:r>
            <a:br>
              <a:rPr lang="en-US" altLang="zh-CN" dirty="0"/>
            </a:br>
            <a:r>
              <a:rPr lang="en-US" altLang="zh-CN" dirty="0"/>
              <a:t>-</a:t>
            </a:r>
            <a:r>
              <a:rPr lang="zh-CN" altLang="en-US" dirty="0"/>
              <a:t>鲲鹏</a:t>
            </a:r>
            <a:r>
              <a:rPr lang="en-US" altLang="zh-CN" dirty="0"/>
              <a:t>920</a:t>
            </a:r>
            <a:r>
              <a:rPr lang="zh-CN" altLang="en-US" dirty="0"/>
              <a:t>及</a:t>
            </a:r>
            <a:r>
              <a:rPr lang="en-US" altLang="zh-CN" dirty="0"/>
              <a:t>ARM</a:t>
            </a:r>
            <a:r>
              <a:rPr lang="zh-CN" altLang="en-US" dirty="0"/>
              <a:t>指令系统</a:t>
            </a:r>
            <a:endParaRPr lang="zh-CN" altLang="en-US" sz="2400" dirty="0"/>
          </a:p>
        </p:txBody>
      </p:sp>
      <p:sp>
        <p:nvSpPr>
          <p:cNvPr id="5" name="副标题 4"/>
          <p:cNvSpPr>
            <a:spLocks noGrp="1"/>
          </p:cNvSpPr>
          <p:nvPr>
            <p:ph type="subTitle" idx="1"/>
          </p:nvPr>
        </p:nvSpPr>
        <p:spPr>
          <a:xfrm>
            <a:off x="990600" y="3962400"/>
            <a:ext cx="7315200" cy="1752600"/>
          </a:xfrm>
        </p:spPr>
        <p:txBody>
          <a:bodyPr/>
          <a:lstStyle/>
          <a:p>
            <a:pPr algn="ctr"/>
            <a:endParaRPr lang="en-US" altLang="zh-CN" sz="3200" dirty="0"/>
          </a:p>
          <a:p>
            <a:pPr algn="ctr"/>
            <a:r>
              <a:rPr lang="zh-CN" altLang="en-US" sz="3200" dirty="0"/>
              <a:t>哈尔滨工业大学计算学部</a:t>
            </a:r>
            <a:endParaRPr lang="en-US" altLang="zh-CN" sz="3200" dirty="0"/>
          </a:p>
          <a:p>
            <a:pPr algn="ctr"/>
            <a:r>
              <a:rPr lang="zh-CN" altLang="en-US" sz="3200" dirty="0"/>
              <a:t>计算机系统课程组</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BAFB2-0077-4E36-B864-B501398B2ED3}"/>
              </a:ext>
            </a:extLst>
          </p:cNvPr>
          <p:cNvSpPr>
            <a:spLocks noGrp="1"/>
          </p:cNvSpPr>
          <p:nvPr>
            <p:ph type="title"/>
          </p:nvPr>
        </p:nvSpPr>
        <p:spPr/>
        <p:txBody>
          <a:bodyPr/>
          <a:lstStyle/>
          <a:p>
            <a:r>
              <a:rPr lang="en-US" altLang="zh-CN" dirty="0"/>
              <a:t>1 ARM</a:t>
            </a:r>
            <a:r>
              <a:rPr lang="zh-CN" altLang="en-US" dirty="0"/>
              <a:t>鲲鹏处理器</a:t>
            </a:r>
          </a:p>
        </p:txBody>
      </p:sp>
      <p:sp>
        <p:nvSpPr>
          <p:cNvPr id="3" name="内容占位符 2">
            <a:extLst>
              <a:ext uri="{FF2B5EF4-FFF2-40B4-BE49-F238E27FC236}">
                <a16:creationId xmlns:a16="http://schemas.microsoft.com/office/drawing/2014/main" id="{BD2B291F-B52C-4938-842D-47B049E26F71}"/>
              </a:ext>
            </a:extLst>
          </p:cNvPr>
          <p:cNvSpPr>
            <a:spLocks noGrp="1"/>
          </p:cNvSpPr>
          <p:nvPr>
            <p:ph idx="1"/>
          </p:nvPr>
        </p:nvSpPr>
        <p:spPr/>
        <p:txBody>
          <a:bodyPr/>
          <a:lstStyle/>
          <a:p>
            <a:r>
              <a:rPr lang="en-US" altLang="zh-CN" dirty="0"/>
              <a:t>1.4 ARM</a:t>
            </a:r>
            <a:r>
              <a:rPr lang="zh-CN" altLang="en-US" dirty="0"/>
              <a:t>架构发展史</a:t>
            </a:r>
          </a:p>
        </p:txBody>
      </p:sp>
      <p:sp>
        <p:nvSpPr>
          <p:cNvPr id="6" name="矩形 5">
            <a:extLst>
              <a:ext uri="{FF2B5EF4-FFF2-40B4-BE49-F238E27FC236}">
                <a16:creationId xmlns:a16="http://schemas.microsoft.com/office/drawing/2014/main" id="{70CDB18F-2F98-4C5D-9358-1CAFFEC6740A}"/>
              </a:ext>
            </a:extLst>
          </p:cNvPr>
          <p:cNvSpPr/>
          <p:nvPr/>
        </p:nvSpPr>
        <p:spPr>
          <a:xfrm>
            <a:off x="6561775" y="6126735"/>
            <a:ext cx="1550821" cy="44483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Huawei Sans" panose="020C0503030203020204" pitchFamily="34" charset="0"/>
              <a:ea typeface="方正兰亭黑简体" panose="02000000000000000000" pitchFamily="2" charset="-122"/>
            </a:endParaRPr>
          </a:p>
        </p:txBody>
      </p:sp>
      <p:pic>
        <p:nvPicPr>
          <p:cNvPr id="8" name="图片 7">
            <a:extLst>
              <a:ext uri="{FF2B5EF4-FFF2-40B4-BE49-F238E27FC236}">
                <a16:creationId xmlns:a16="http://schemas.microsoft.com/office/drawing/2014/main" id="{EB2E0903-0849-48CB-9E51-6B058305A299}"/>
              </a:ext>
            </a:extLst>
          </p:cNvPr>
          <p:cNvPicPr>
            <a:picLocks noChangeAspect="1"/>
          </p:cNvPicPr>
          <p:nvPr/>
        </p:nvPicPr>
        <p:blipFill>
          <a:blip r:embed="rId2"/>
          <a:stretch>
            <a:fillRect/>
          </a:stretch>
        </p:blipFill>
        <p:spPr>
          <a:xfrm>
            <a:off x="1031404" y="1984375"/>
            <a:ext cx="6915150" cy="4514850"/>
          </a:xfrm>
          <a:prstGeom prst="rect">
            <a:avLst/>
          </a:prstGeom>
        </p:spPr>
      </p:pic>
    </p:spTree>
    <p:extLst>
      <p:ext uri="{BB962C8B-B14F-4D97-AF65-F5344CB8AC3E}">
        <p14:creationId xmlns:p14="http://schemas.microsoft.com/office/powerpoint/2010/main" val="16743621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4 ARM</a:t>
            </a:r>
            <a:r>
              <a:rPr lang="zh-CN" altLang="en-US" dirty="0">
                <a:sym typeface="+mn-lt"/>
              </a:rPr>
              <a:t>指令集（</a:t>
            </a:r>
            <a:r>
              <a:rPr lang="en-US" altLang="zh-CN" dirty="0">
                <a:sym typeface="+mn-lt"/>
              </a:rPr>
              <a:t>19</a:t>
            </a:r>
            <a:r>
              <a:rPr lang="zh-CN" altLang="en-US" dirty="0">
                <a:sym typeface="+mn-lt"/>
              </a:rPr>
              <a:t>） </a:t>
            </a:r>
            <a:r>
              <a:rPr lang="en-US" altLang="zh-CN" dirty="0">
                <a:sym typeface="+mn-lt"/>
              </a:rPr>
              <a:t>– SIMD</a:t>
            </a:r>
            <a:r>
              <a:rPr lang="zh-CN" altLang="en-US" dirty="0">
                <a:sym typeface="+mn-lt"/>
              </a:rPr>
              <a:t>指令简介</a:t>
            </a:r>
            <a:endParaRPr lang="zh-CN" altLang="en-US" dirty="0"/>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p:txBody>
          <a:bodyPr/>
          <a:lstStyle/>
          <a:p>
            <a:pPr>
              <a:lnSpc>
                <a:spcPct val="150000"/>
              </a:lnSpc>
            </a:pPr>
            <a:r>
              <a:rPr lang="en-US" altLang="zh-CN" sz="2400" b="0" dirty="0">
                <a:latin typeface="Times New Roman" panose="02020603050405020304" pitchFamily="18" charset="0"/>
              </a:rPr>
              <a:t>SIMD (Single Instruction Multiple Data)</a:t>
            </a:r>
            <a:r>
              <a:rPr lang="zh-CN" altLang="en-US" sz="2400" b="0" dirty="0">
                <a:latin typeface="Times New Roman" panose="02020603050405020304" pitchFamily="18" charset="0"/>
              </a:rPr>
              <a:t>，单指令多数据流，能够复制多个操作数，并把它们打包在大型寄存器的一组指令集</a:t>
            </a:r>
          </a:p>
          <a:p>
            <a:pPr>
              <a:lnSpc>
                <a:spcPct val="150000"/>
              </a:lnSpc>
            </a:pPr>
            <a:r>
              <a:rPr lang="en-US" altLang="zh-CN" sz="2400" b="0" dirty="0">
                <a:latin typeface="Times New Roman" panose="02020603050405020304" pitchFamily="18" charset="0"/>
              </a:rPr>
              <a:t>SIMD</a:t>
            </a:r>
            <a:r>
              <a:rPr lang="zh-CN" altLang="en-US" sz="2400" b="0" dirty="0">
                <a:latin typeface="Times New Roman" panose="02020603050405020304" pitchFamily="18" charset="0"/>
              </a:rPr>
              <a:t>可以以同步的方式，在同一时间内执行同一条指令</a:t>
            </a:r>
          </a:p>
          <a:p>
            <a:pPr>
              <a:lnSpc>
                <a:spcPct val="150000"/>
              </a:lnSpc>
            </a:pPr>
            <a:r>
              <a:rPr lang="zh-CN" altLang="en-US" sz="2400" b="0" dirty="0">
                <a:latin typeface="Times New Roman" panose="02020603050405020304" pitchFamily="18" charset="0"/>
              </a:rPr>
              <a:t>以加法指令为例：</a:t>
            </a:r>
            <a:r>
              <a:rPr lang="en-US" altLang="zh-CN" sz="2400" b="0" dirty="0">
                <a:latin typeface="Times New Roman" panose="02020603050405020304" pitchFamily="18" charset="0"/>
              </a:rPr>
              <a:t>SIMD</a:t>
            </a:r>
            <a:r>
              <a:rPr lang="zh-CN" altLang="en-US" sz="2400" b="0" dirty="0">
                <a:latin typeface="Times New Roman" panose="02020603050405020304" pitchFamily="18" charset="0"/>
              </a:rPr>
              <a:t>型的</a:t>
            </a:r>
            <a:r>
              <a:rPr lang="en-US" altLang="zh-CN" sz="2400" b="0" dirty="0">
                <a:latin typeface="Times New Roman" panose="02020603050405020304" pitchFamily="18" charset="0"/>
              </a:rPr>
              <a:t>CPU</a:t>
            </a:r>
            <a:r>
              <a:rPr lang="zh-CN" altLang="en-US" sz="2400" b="0" dirty="0">
                <a:latin typeface="Times New Roman" panose="02020603050405020304" pitchFamily="18" charset="0"/>
              </a:rPr>
              <a:t>中，指令译码后几个执行部件同时访问内存，一次性获得所有操作数进行运算</a:t>
            </a:r>
          </a:p>
          <a:p>
            <a:pPr>
              <a:lnSpc>
                <a:spcPct val="150000"/>
              </a:lnSpc>
            </a:pPr>
            <a:r>
              <a:rPr lang="en-US" altLang="zh-CN" sz="2400" b="0" dirty="0">
                <a:latin typeface="Times New Roman" panose="02020603050405020304" pitchFamily="18" charset="0"/>
              </a:rPr>
              <a:t>SIMD</a:t>
            </a:r>
            <a:r>
              <a:rPr lang="zh-CN" altLang="en-US" sz="2400" b="0" dirty="0">
                <a:latin typeface="Times New Roman" panose="02020603050405020304" pitchFamily="18" charset="0"/>
              </a:rPr>
              <a:t>非常适合于多媒体应用等数据密集型运算</a:t>
            </a:r>
          </a:p>
          <a:p>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782804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09CB0-F8AF-4FDB-AEB5-753DE953B4CB}"/>
              </a:ext>
            </a:extLst>
          </p:cNvPr>
          <p:cNvSpPr>
            <a:spLocks noGrp="1"/>
          </p:cNvSpPr>
          <p:nvPr>
            <p:ph type="title"/>
          </p:nvPr>
        </p:nvSpPr>
        <p:spPr/>
        <p:txBody>
          <a:bodyPr/>
          <a:lstStyle/>
          <a:p>
            <a:r>
              <a:rPr lang="zh-CN" altLang="en-US" dirty="0"/>
              <a:t>目录</a:t>
            </a:r>
          </a:p>
        </p:txBody>
      </p:sp>
      <p:sp>
        <p:nvSpPr>
          <p:cNvPr id="16" name="文本占位符 3"/>
          <p:cNvSpPr>
            <a:spLocks noGrp="1"/>
          </p:cNvSpPr>
          <p:nvPr>
            <p:ph idx="1"/>
          </p:nvPr>
        </p:nvSpPr>
        <p:spPr/>
        <p:txBody>
          <a:bodyPr>
            <a:normAutofit fontScale="92500" lnSpcReduction="10000"/>
          </a:bodyPr>
          <a:lstStyle/>
          <a:p>
            <a:pPr>
              <a:spcAft>
                <a:spcPts val="120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120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120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120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1200"/>
              </a:spcAft>
            </a:pPr>
            <a:r>
              <a:rPr lang="en-US" altLang="zh-CN" dirty="0"/>
              <a:t>5 ARM</a:t>
            </a:r>
            <a:r>
              <a:rPr lang="zh-CN" altLang="en-US" dirty="0"/>
              <a:t>伪指令</a:t>
            </a:r>
          </a:p>
          <a:p>
            <a:pPr>
              <a:spcAft>
                <a:spcPts val="120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120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120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120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1375611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5 ARM</a:t>
            </a:r>
            <a:r>
              <a:rPr lang="zh-CN" altLang="en-US" dirty="0">
                <a:sym typeface="+mn-lt"/>
              </a:rPr>
              <a:t>伪指令</a:t>
            </a:r>
            <a:r>
              <a:rPr lang="en-US" altLang="zh-CN" dirty="0">
                <a:sym typeface="+mn-lt"/>
              </a:rPr>
              <a:t>(1)</a:t>
            </a:r>
            <a:endParaRPr lang="zh-CN" altLang="en-US" dirty="0"/>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p:txBody>
          <a:bodyPr/>
          <a:lstStyle/>
          <a:p>
            <a:pPr>
              <a:spcAft>
                <a:spcPts val="600"/>
              </a:spcAft>
            </a:pPr>
            <a:r>
              <a:rPr lang="zh-CN" altLang="en-US" dirty="0"/>
              <a:t>伪指令是编译器支持的指令，不是硬件芯片支持的指令。</a:t>
            </a:r>
            <a:endParaRPr lang="en-US" altLang="zh-CN" dirty="0"/>
          </a:p>
          <a:p>
            <a:pPr marL="405000" lvl="1" indent="-135000">
              <a:spcBef>
                <a:spcPts val="0"/>
              </a:spcBef>
              <a:spcAft>
                <a:spcPts val="600"/>
              </a:spcAft>
            </a:pPr>
            <a:r>
              <a:rPr lang="zh-CN" altLang="en-US" dirty="0"/>
              <a:t>编译器在编译时，会把伪指令转化对应的芯片支持的指令。</a:t>
            </a:r>
            <a:endParaRPr lang="en-US" altLang="zh-CN" dirty="0"/>
          </a:p>
          <a:p>
            <a:pPr marL="212850">
              <a:spcAft>
                <a:spcPts val="600"/>
              </a:spcAft>
            </a:pPr>
            <a:r>
              <a:rPr lang="zh-CN" altLang="en-US" b="1" dirty="0"/>
              <a:t>伪指令集包括</a:t>
            </a:r>
            <a:endParaRPr lang="en-US" altLang="zh-CN" b="1" dirty="0"/>
          </a:p>
          <a:p>
            <a:pPr marL="405000" lvl="1" indent="-135000">
              <a:spcBef>
                <a:spcPts val="0"/>
              </a:spcBef>
              <a:spcAft>
                <a:spcPts val="600"/>
              </a:spcAft>
            </a:pPr>
            <a:r>
              <a:rPr lang="zh-CN" altLang="en-US" dirty="0"/>
              <a:t>伪操作</a:t>
            </a:r>
            <a:endParaRPr lang="en-US" altLang="zh-CN" dirty="0"/>
          </a:p>
          <a:p>
            <a:pPr lvl="2">
              <a:spcBef>
                <a:spcPts val="0"/>
              </a:spcBef>
              <a:spcAft>
                <a:spcPts val="600"/>
              </a:spcAft>
            </a:pPr>
            <a:r>
              <a:rPr lang="zh-CN" altLang="en-US" dirty="0"/>
              <a:t>数据定义（</a:t>
            </a:r>
            <a:r>
              <a:rPr lang="en-US" altLang="zh-CN" dirty="0"/>
              <a:t>Data Definition</a:t>
            </a:r>
            <a:r>
              <a:rPr lang="zh-CN" altLang="en-US" dirty="0"/>
              <a:t>）伪操作</a:t>
            </a:r>
            <a:endParaRPr lang="en-US" altLang="zh-CN" dirty="0"/>
          </a:p>
          <a:p>
            <a:pPr lvl="2">
              <a:spcBef>
                <a:spcPts val="0"/>
              </a:spcBef>
              <a:spcAft>
                <a:spcPts val="600"/>
              </a:spcAft>
            </a:pPr>
            <a:r>
              <a:rPr lang="zh-CN" altLang="en-US" dirty="0"/>
              <a:t>汇编控制伪操作</a:t>
            </a:r>
          </a:p>
          <a:p>
            <a:pPr lvl="2">
              <a:spcBef>
                <a:spcPts val="0"/>
              </a:spcBef>
              <a:spcAft>
                <a:spcPts val="600"/>
              </a:spcAft>
            </a:pPr>
            <a:r>
              <a:rPr lang="zh-CN" altLang="en-US" dirty="0"/>
              <a:t>杂项伪操作</a:t>
            </a:r>
          </a:p>
          <a:p>
            <a:pPr marL="405000" lvl="1" indent="-135000">
              <a:spcBef>
                <a:spcPts val="0"/>
              </a:spcBef>
              <a:spcAft>
                <a:spcPts val="600"/>
              </a:spcAft>
            </a:pPr>
            <a:r>
              <a:rPr lang="zh-CN" altLang="en-US" dirty="0"/>
              <a:t>伪指令</a:t>
            </a:r>
            <a:endParaRPr lang="en-US" altLang="zh-CN" dirty="0"/>
          </a:p>
          <a:p>
            <a:pPr lvl="2">
              <a:spcBef>
                <a:spcPts val="0"/>
              </a:spcBef>
              <a:spcAft>
                <a:spcPts val="0"/>
              </a:spcAft>
            </a:pPr>
            <a:r>
              <a:rPr lang="en-US" altLang="zh-CN" dirty="0"/>
              <a:t>ADR</a:t>
            </a:r>
            <a:r>
              <a:rPr lang="zh-CN" altLang="en-US" dirty="0"/>
              <a:t>伪指令 </a:t>
            </a:r>
            <a:endParaRPr lang="en-US" altLang="zh-CN" dirty="0"/>
          </a:p>
          <a:p>
            <a:pPr lvl="2">
              <a:spcBef>
                <a:spcPts val="0"/>
              </a:spcBef>
              <a:spcAft>
                <a:spcPts val="0"/>
              </a:spcAft>
            </a:pPr>
            <a:r>
              <a:rPr lang="en-US" altLang="zh-CN" dirty="0"/>
              <a:t>ADRL</a:t>
            </a:r>
            <a:r>
              <a:rPr lang="zh-CN" altLang="en-US" dirty="0"/>
              <a:t>伪指令</a:t>
            </a:r>
          </a:p>
          <a:p>
            <a:pPr lvl="2">
              <a:spcBef>
                <a:spcPts val="0"/>
              </a:spcBef>
              <a:spcAft>
                <a:spcPts val="0"/>
              </a:spcAft>
            </a:pPr>
            <a:r>
              <a:rPr lang="en-US" altLang="zh-CN" dirty="0"/>
              <a:t>LDR</a:t>
            </a:r>
            <a:r>
              <a:rPr lang="zh-CN" altLang="en-US" dirty="0"/>
              <a:t>伪指令</a:t>
            </a:r>
          </a:p>
        </p:txBody>
      </p:sp>
    </p:spTree>
    <p:extLst>
      <p:ext uri="{BB962C8B-B14F-4D97-AF65-F5344CB8AC3E}">
        <p14:creationId xmlns:p14="http://schemas.microsoft.com/office/powerpoint/2010/main" val="38734647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0C9CA-6E47-48C2-BA6C-B57CB89FDDF6}"/>
              </a:ext>
            </a:extLst>
          </p:cNvPr>
          <p:cNvSpPr>
            <a:spLocks noGrp="1"/>
          </p:cNvSpPr>
          <p:nvPr>
            <p:ph type="title"/>
          </p:nvPr>
        </p:nvSpPr>
        <p:spPr/>
        <p:txBody>
          <a:bodyPr/>
          <a:lstStyle/>
          <a:p>
            <a:r>
              <a:rPr lang="en-US" altLang="zh-CN" dirty="0">
                <a:sym typeface="+mn-lt"/>
              </a:rPr>
              <a:t>5 ARM</a:t>
            </a:r>
            <a:r>
              <a:rPr lang="zh-CN" altLang="en-US" dirty="0">
                <a:sym typeface="+mn-lt"/>
              </a:rPr>
              <a:t>伪指令</a:t>
            </a:r>
            <a:r>
              <a:rPr lang="en-US" altLang="zh-CN" dirty="0">
                <a:sym typeface="+mn-lt"/>
              </a:rPr>
              <a:t>(2)</a:t>
            </a:r>
            <a:endParaRPr lang="zh-CN" altLang="en-US" dirty="0"/>
          </a:p>
        </p:txBody>
      </p:sp>
      <p:sp>
        <p:nvSpPr>
          <p:cNvPr id="3" name="内容占位符 2">
            <a:extLst>
              <a:ext uri="{FF2B5EF4-FFF2-40B4-BE49-F238E27FC236}">
                <a16:creationId xmlns:a16="http://schemas.microsoft.com/office/drawing/2014/main" id="{D555F976-2188-49E2-B3A6-8DB8AF335F6E}"/>
              </a:ext>
            </a:extLst>
          </p:cNvPr>
          <p:cNvSpPr>
            <a:spLocks noGrp="1"/>
          </p:cNvSpPr>
          <p:nvPr>
            <p:ph idx="1"/>
          </p:nvPr>
        </p:nvSpPr>
        <p:spPr/>
        <p:txBody>
          <a:bodyPr/>
          <a:lstStyle/>
          <a:p>
            <a:r>
              <a:rPr lang="zh-CN" altLang="en-US" dirty="0"/>
              <a:t> 数据定义（</a:t>
            </a:r>
            <a:r>
              <a:rPr lang="en-US" altLang="zh-CN" dirty="0"/>
              <a:t>Data Definition</a:t>
            </a:r>
            <a:r>
              <a:rPr lang="zh-CN" altLang="en-US" dirty="0"/>
              <a:t>）伪操作</a:t>
            </a:r>
            <a:endParaRPr lang="en-US" altLang="zh-CN" dirty="0"/>
          </a:p>
          <a:p>
            <a:pPr lvl="1"/>
            <a:r>
              <a:rPr lang="en-US" altLang="zh-CN" dirty="0"/>
              <a:t>.byte 		</a:t>
            </a:r>
            <a:r>
              <a:rPr lang="zh-CN" altLang="en-US" dirty="0"/>
              <a:t>单字节定义</a:t>
            </a:r>
            <a:r>
              <a:rPr lang="en-US" altLang="zh-CN" dirty="0"/>
              <a:t>		.byte	0x12,  'a', 23</a:t>
            </a:r>
          </a:p>
          <a:p>
            <a:pPr lvl="1"/>
            <a:r>
              <a:rPr lang="en-US" altLang="zh-CN" dirty="0"/>
              <a:t>.short		</a:t>
            </a:r>
            <a:r>
              <a:rPr lang="zh-CN" altLang="en-US" dirty="0"/>
              <a:t>定义</a:t>
            </a:r>
            <a:r>
              <a:rPr lang="en-US" altLang="zh-CN" dirty="0"/>
              <a:t>2</a:t>
            </a:r>
            <a:r>
              <a:rPr lang="zh-CN" altLang="en-US" dirty="0"/>
              <a:t>字节数据</a:t>
            </a:r>
            <a:r>
              <a:rPr lang="en-US" altLang="zh-CN" dirty="0"/>
              <a:t>	.short	0x1234, 65535</a:t>
            </a:r>
          </a:p>
          <a:p>
            <a:pPr lvl="1"/>
            <a:r>
              <a:rPr lang="en-US" altLang="zh-CN" dirty="0"/>
              <a:t>.long /.word	</a:t>
            </a:r>
            <a:r>
              <a:rPr lang="zh-CN" altLang="en-US" dirty="0"/>
              <a:t>定义</a:t>
            </a:r>
            <a:r>
              <a:rPr lang="en-US" altLang="zh-CN" dirty="0"/>
              <a:t>4</a:t>
            </a:r>
            <a:r>
              <a:rPr lang="zh-CN" altLang="en-US" dirty="0"/>
              <a:t>字节数据 </a:t>
            </a:r>
            <a:r>
              <a:rPr lang="en-US" altLang="zh-CN" dirty="0"/>
              <a:t>	.word	0x12345678</a:t>
            </a:r>
          </a:p>
          <a:p>
            <a:pPr lvl="1"/>
            <a:r>
              <a:rPr lang="en-US" altLang="zh-CN" dirty="0"/>
              <a:t>.quad		</a:t>
            </a:r>
            <a:r>
              <a:rPr lang="zh-CN" altLang="en-US" dirty="0"/>
              <a:t>定义</a:t>
            </a:r>
            <a:r>
              <a:rPr lang="en-US" altLang="zh-CN" dirty="0"/>
              <a:t>8</a:t>
            </a:r>
            <a:r>
              <a:rPr lang="zh-CN" altLang="en-US" dirty="0"/>
              <a:t>字节</a:t>
            </a:r>
            <a:r>
              <a:rPr lang="en-US" altLang="zh-CN" dirty="0"/>
              <a:t>	.quad	0x1234567812345678</a:t>
            </a:r>
          </a:p>
          <a:p>
            <a:pPr lvl="1"/>
            <a:r>
              <a:rPr lang="en-US" altLang="zh-CN" dirty="0"/>
              <a:t>.float 		</a:t>
            </a:r>
            <a:r>
              <a:rPr lang="zh-CN" altLang="en-US" dirty="0"/>
              <a:t>定义浮点数</a:t>
            </a:r>
            <a:r>
              <a:rPr lang="en-US" altLang="zh-CN" dirty="0"/>
              <a:t>	.float	0f3.2</a:t>
            </a:r>
          </a:p>
          <a:p>
            <a:pPr lvl="1"/>
            <a:r>
              <a:rPr lang="en-US" altLang="zh-CN" dirty="0"/>
              <a:t>.string/.</a:t>
            </a:r>
            <a:r>
              <a:rPr lang="en-US" altLang="zh-CN" dirty="0" err="1"/>
              <a:t>asciz</a:t>
            </a:r>
            <a:r>
              <a:rPr lang="en-US" altLang="zh-CN" dirty="0"/>
              <a:t>/.ascii  </a:t>
            </a:r>
            <a:r>
              <a:rPr lang="zh-CN" altLang="en-US" dirty="0"/>
              <a:t>定义字符串</a:t>
            </a:r>
            <a:r>
              <a:rPr lang="en-US" altLang="zh-CN" dirty="0"/>
              <a:t>  .ascii	 "</a:t>
            </a:r>
            <a:r>
              <a:rPr lang="en-US" altLang="zh-CN" dirty="0" err="1"/>
              <a:t>abcd</a:t>
            </a:r>
            <a:r>
              <a:rPr lang="en-US" altLang="zh-CN" dirty="0"/>
              <a:t>\0",</a:t>
            </a:r>
          </a:p>
          <a:p>
            <a:pPr lvl="1"/>
            <a:endParaRPr lang="zh-CN" altLang="en-US" dirty="0"/>
          </a:p>
          <a:p>
            <a:pPr lvl="2"/>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14777818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EB976-8F0F-4752-844C-6AA0DAD5287E}"/>
              </a:ext>
            </a:extLst>
          </p:cNvPr>
          <p:cNvSpPr>
            <a:spLocks noGrp="1"/>
          </p:cNvSpPr>
          <p:nvPr>
            <p:ph type="title"/>
          </p:nvPr>
        </p:nvSpPr>
        <p:spPr/>
        <p:txBody>
          <a:bodyPr/>
          <a:lstStyle/>
          <a:p>
            <a:r>
              <a:rPr lang="en-US" altLang="zh-CN" dirty="0">
                <a:sym typeface="+mn-lt"/>
              </a:rPr>
              <a:t>5 </a:t>
            </a:r>
            <a:r>
              <a:rPr lang="en-US" altLang="zh-CN" dirty="0"/>
              <a:t>ARM</a:t>
            </a:r>
            <a:r>
              <a:rPr lang="zh-CN" altLang="en-US" dirty="0"/>
              <a:t>伪指令</a:t>
            </a:r>
            <a:r>
              <a:rPr lang="en-US" altLang="zh-CN" dirty="0"/>
              <a:t>(3)</a:t>
            </a:r>
            <a:endParaRPr lang="zh-CN" altLang="en-US" dirty="0"/>
          </a:p>
        </p:txBody>
      </p:sp>
      <p:sp>
        <p:nvSpPr>
          <p:cNvPr id="3" name="内容占位符 2">
            <a:extLst>
              <a:ext uri="{FF2B5EF4-FFF2-40B4-BE49-F238E27FC236}">
                <a16:creationId xmlns:a16="http://schemas.microsoft.com/office/drawing/2014/main" id="{D3F45ECD-D4AD-467B-8788-747B180E2BAC}"/>
              </a:ext>
            </a:extLst>
          </p:cNvPr>
          <p:cNvSpPr>
            <a:spLocks noGrp="1"/>
          </p:cNvSpPr>
          <p:nvPr>
            <p:ph idx="1"/>
          </p:nvPr>
        </p:nvSpPr>
        <p:spPr/>
        <p:txBody>
          <a:bodyPr/>
          <a:lstStyle/>
          <a:p>
            <a:r>
              <a:rPr lang="zh-CN" altLang="en-US" dirty="0"/>
              <a:t> 汇编控制伪操作</a:t>
            </a:r>
            <a:endParaRPr lang="en-US" altLang="zh-CN" dirty="0"/>
          </a:p>
          <a:p>
            <a:pPr lvl="1"/>
            <a:r>
              <a:rPr lang="en-US" altLang="zh-CN" dirty="0"/>
              <a:t>.if .else .endif </a:t>
            </a:r>
            <a:br>
              <a:rPr lang="en-US" altLang="zh-CN" dirty="0"/>
            </a:br>
            <a:r>
              <a:rPr lang="zh-CN" altLang="en-US" dirty="0"/>
              <a:t>类似</a:t>
            </a:r>
            <a:r>
              <a:rPr lang="en-US" altLang="zh-CN" dirty="0"/>
              <a:t>c</a:t>
            </a:r>
            <a:r>
              <a:rPr lang="zh-CN" altLang="en-US" dirty="0"/>
              <a:t>语言里的条件编译，汇编控制伪操作用于控制汇编程序的执行流程 </a:t>
            </a:r>
            <a:r>
              <a:rPr lang="en-US" altLang="zh-CN" dirty="0"/>
              <a:t>.if</a:t>
            </a:r>
            <a:r>
              <a:rPr lang="zh-CN" altLang="en-US" dirty="0"/>
              <a:t>、</a:t>
            </a:r>
            <a:r>
              <a:rPr lang="en-US" altLang="zh-CN" dirty="0"/>
              <a:t>.else</a:t>
            </a:r>
            <a:r>
              <a:rPr lang="zh-CN" altLang="en-US" dirty="0"/>
              <a:t>、</a:t>
            </a:r>
            <a:r>
              <a:rPr lang="en-US" altLang="zh-CN" dirty="0"/>
              <a:t>.endif</a:t>
            </a:r>
            <a:r>
              <a:rPr lang="zh-CN" altLang="en-US" dirty="0"/>
              <a:t>伪操作能根据条件的成立与否决定是否执行某个指令序列。当</a:t>
            </a:r>
            <a:r>
              <a:rPr lang="en-US" altLang="zh-CN" dirty="0"/>
              <a:t>.if</a:t>
            </a:r>
            <a:r>
              <a:rPr lang="zh-CN" altLang="en-US" dirty="0"/>
              <a:t>后面的逻辑表达式为真，则执行</a:t>
            </a:r>
            <a:r>
              <a:rPr lang="en-US" altLang="zh-CN" dirty="0"/>
              <a:t>.if</a:t>
            </a:r>
            <a:r>
              <a:rPr lang="zh-CN" altLang="en-US" dirty="0"/>
              <a:t>后的指令序列，否则执行</a:t>
            </a:r>
            <a:r>
              <a:rPr lang="en-US" altLang="zh-CN" dirty="0"/>
              <a:t>.else</a:t>
            </a:r>
            <a:r>
              <a:rPr lang="zh-CN" altLang="en-US" dirty="0"/>
              <a:t>后的指令序列；</a:t>
            </a:r>
            <a:r>
              <a:rPr lang="en-US" altLang="zh-CN" dirty="0"/>
              <a:t>.if</a:t>
            </a:r>
            <a:r>
              <a:rPr lang="zh-CN" altLang="en-US" dirty="0"/>
              <a:t>、</a:t>
            </a:r>
            <a:r>
              <a:rPr lang="en-US" altLang="zh-CN" dirty="0"/>
              <a:t>.else</a:t>
            </a:r>
            <a:r>
              <a:rPr lang="zh-CN" altLang="en-US" dirty="0"/>
              <a:t>、</a:t>
            </a:r>
            <a:r>
              <a:rPr lang="en-US" altLang="zh-CN" dirty="0"/>
              <a:t>.endif</a:t>
            </a:r>
            <a:r>
              <a:rPr lang="zh-CN" altLang="en-US" dirty="0"/>
              <a:t>伪指令可以嵌套使用。</a:t>
            </a:r>
            <a:endParaRPr lang="en-US" altLang="zh-CN" dirty="0"/>
          </a:p>
          <a:p>
            <a:pPr lvl="1"/>
            <a:r>
              <a:rPr lang="en-US" altLang="zh-CN" dirty="0"/>
              <a:t>.macro</a:t>
            </a:r>
            <a:r>
              <a:rPr lang="zh-CN" altLang="en-US" dirty="0"/>
              <a:t>，</a:t>
            </a:r>
            <a:r>
              <a:rPr lang="en-US" altLang="zh-CN" dirty="0"/>
              <a:t>.</a:t>
            </a:r>
            <a:r>
              <a:rPr lang="en-US" altLang="zh-CN" dirty="0" err="1"/>
              <a:t>endm</a:t>
            </a:r>
            <a:br>
              <a:rPr lang="en-US" altLang="zh-CN" dirty="0"/>
            </a:br>
            <a:r>
              <a:rPr lang="zh-CN" altLang="en-US" dirty="0"/>
              <a:t>类似</a:t>
            </a:r>
            <a:r>
              <a:rPr lang="en-US" altLang="zh-CN" dirty="0"/>
              <a:t>c</a:t>
            </a:r>
            <a:r>
              <a:rPr lang="zh-CN" altLang="en-US" dirty="0"/>
              <a:t>语言里的宏函数 </a:t>
            </a:r>
            <a:r>
              <a:rPr lang="en-US" altLang="zh-CN" dirty="0"/>
              <a:t>.macro</a:t>
            </a:r>
            <a:r>
              <a:rPr lang="zh-CN" altLang="en-US" dirty="0"/>
              <a:t>伪操作可以将一段代码定义为一个整体，称为宏指令。然后就可以在程序中通过宏指令多次调用该段代码。其中，</a:t>
            </a:r>
            <a:r>
              <a:rPr lang="en-US" altLang="zh-CN" dirty="0"/>
              <a:t>$</a:t>
            </a:r>
            <a:r>
              <a:rPr lang="zh-CN" altLang="en-US" dirty="0"/>
              <a:t>标号在宏指令被展开时，标号会被替换为用户定义的符号。宏操作可以使用一个或多个参数，当宏操作被展开时，这些参数被相应的值替换。</a:t>
            </a:r>
          </a:p>
        </p:txBody>
      </p:sp>
    </p:spTree>
    <p:extLst>
      <p:ext uri="{BB962C8B-B14F-4D97-AF65-F5344CB8AC3E}">
        <p14:creationId xmlns:p14="http://schemas.microsoft.com/office/powerpoint/2010/main" val="4781976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477AB-FCB1-4F4C-A549-46ACE87BBDED}"/>
              </a:ext>
            </a:extLst>
          </p:cNvPr>
          <p:cNvSpPr>
            <a:spLocks noGrp="1"/>
          </p:cNvSpPr>
          <p:nvPr>
            <p:ph type="title"/>
          </p:nvPr>
        </p:nvSpPr>
        <p:spPr/>
        <p:txBody>
          <a:bodyPr/>
          <a:lstStyle/>
          <a:p>
            <a:r>
              <a:rPr lang="en-US" altLang="zh-CN" dirty="0">
                <a:sym typeface="+mn-lt"/>
              </a:rPr>
              <a:t>5 </a:t>
            </a:r>
            <a:r>
              <a:rPr lang="en-US" altLang="zh-CN" dirty="0"/>
              <a:t>ARM</a:t>
            </a:r>
            <a:r>
              <a:rPr lang="zh-CN" altLang="en-US" dirty="0"/>
              <a:t>伪指令</a:t>
            </a:r>
            <a:r>
              <a:rPr lang="en-US" altLang="zh-CN" dirty="0"/>
              <a:t>(4)</a:t>
            </a:r>
            <a:endParaRPr lang="zh-CN" altLang="en-US" dirty="0"/>
          </a:p>
        </p:txBody>
      </p:sp>
      <p:sp>
        <p:nvSpPr>
          <p:cNvPr id="3" name="内容占位符 2">
            <a:extLst>
              <a:ext uri="{FF2B5EF4-FFF2-40B4-BE49-F238E27FC236}">
                <a16:creationId xmlns:a16="http://schemas.microsoft.com/office/drawing/2014/main" id="{A8568B39-62C1-4CBF-8A88-8243F6122840}"/>
              </a:ext>
            </a:extLst>
          </p:cNvPr>
          <p:cNvSpPr>
            <a:spLocks noGrp="1"/>
          </p:cNvSpPr>
          <p:nvPr>
            <p:ph idx="1"/>
          </p:nvPr>
        </p:nvSpPr>
        <p:spPr/>
        <p:txBody>
          <a:bodyPr/>
          <a:lstStyle/>
          <a:p>
            <a:r>
              <a:rPr lang="en-US" altLang="zh-CN" dirty="0"/>
              <a:t>MACRO </a:t>
            </a:r>
            <a:r>
              <a:rPr lang="zh-CN" altLang="en-US" dirty="0"/>
              <a:t>、 </a:t>
            </a:r>
            <a:r>
              <a:rPr lang="en-US" altLang="zh-CN" dirty="0"/>
              <a:t>MEND </a:t>
            </a:r>
            <a:r>
              <a:rPr lang="zh-CN" altLang="en-US" dirty="0"/>
              <a:t>示例</a:t>
            </a:r>
            <a:endParaRPr lang="en-US" altLang="zh-CN" dirty="0"/>
          </a:p>
          <a:p>
            <a:endParaRPr lang="zh-CN" altLang="en-US" dirty="0"/>
          </a:p>
        </p:txBody>
      </p:sp>
      <p:sp>
        <p:nvSpPr>
          <p:cNvPr id="4" name="文本框 3">
            <a:extLst>
              <a:ext uri="{FF2B5EF4-FFF2-40B4-BE49-F238E27FC236}">
                <a16:creationId xmlns:a16="http://schemas.microsoft.com/office/drawing/2014/main" id="{9F6C9B88-C650-45C4-9B6B-5667DF71C4EC}"/>
              </a:ext>
            </a:extLst>
          </p:cNvPr>
          <p:cNvSpPr txBox="1"/>
          <p:nvPr/>
        </p:nvSpPr>
        <p:spPr>
          <a:xfrm>
            <a:off x="548879" y="2420379"/>
            <a:ext cx="8046245" cy="3093154"/>
          </a:xfrm>
          <a:prstGeom prst="rect">
            <a:avLst/>
          </a:prstGeom>
          <a:solidFill>
            <a:schemeClr val="bg1">
              <a:lumMod val="85000"/>
            </a:schemeClr>
          </a:solidFill>
        </p:spPr>
        <p:txBody>
          <a:bodyPr wrap="square" rtlCol="0">
            <a:spAutoFit/>
          </a:bodyPr>
          <a:lstStyle>
            <a:defPPr>
              <a:defRPr lang="zh-CN"/>
            </a:defPPr>
            <a:lvl1pPr>
              <a:defRPr sz="2000" i="1" kern="0">
                <a:latin typeface="Times New Roman" panose="02020603050405020304" pitchFamily="18" charset="0"/>
                <a:ea typeface="方正兰亭黑简体" panose="02000000000000000000" pitchFamily="2" charset="-122"/>
                <a:cs typeface="Times New Roman" panose="02020603050405020304" pitchFamily="18" charset="0"/>
              </a:defRPr>
            </a:lvl1pPr>
          </a:lstStyle>
          <a:p>
            <a:pPr>
              <a:spcAft>
                <a:spcPts val="600"/>
              </a:spcAft>
            </a:pPr>
            <a:r>
              <a:rPr lang="en-US" altLang="zh-CN" dirty="0"/>
              <a:t>MACRO				</a:t>
            </a:r>
            <a:r>
              <a:rPr lang="en-US" altLang="zh-CN" dirty="0">
                <a:solidFill>
                  <a:srgbClr val="006600"/>
                </a:solidFill>
              </a:rPr>
              <a:t>//</a:t>
            </a:r>
            <a:r>
              <a:rPr lang="zh-CN" altLang="en-US" dirty="0">
                <a:solidFill>
                  <a:srgbClr val="006600"/>
                </a:solidFill>
              </a:rPr>
              <a:t>宏定义</a:t>
            </a:r>
          </a:p>
          <a:p>
            <a:pPr>
              <a:spcAft>
                <a:spcPts val="600"/>
              </a:spcAft>
            </a:pPr>
            <a:r>
              <a:rPr lang="en-US" altLang="zh-CN" dirty="0"/>
              <a:t>CALL $Function,$dat1,$dat2	</a:t>
            </a:r>
            <a:r>
              <a:rPr lang="en-US" altLang="zh-CN" dirty="0">
                <a:solidFill>
                  <a:srgbClr val="006600"/>
                </a:solidFill>
              </a:rPr>
              <a:t>//</a:t>
            </a:r>
            <a:r>
              <a:rPr lang="zh-CN" altLang="en-US" dirty="0">
                <a:solidFill>
                  <a:srgbClr val="006600"/>
                </a:solidFill>
              </a:rPr>
              <a:t>宏名称为</a:t>
            </a:r>
            <a:r>
              <a:rPr lang="en-US" altLang="zh-CN" dirty="0">
                <a:solidFill>
                  <a:srgbClr val="006600"/>
                </a:solidFill>
              </a:rPr>
              <a:t>CALL,</a:t>
            </a:r>
            <a:r>
              <a:rPr lang="zh-CN" altLang="en-US" dirty="0">
                <a:solidFill>
                  <a:srgbClr val="006600"/>
                </a:solidFill>
              </a:rPr>
              <a:t>带</a:t>
            </a:r>
            <a:r>
              <a:rPr lang="en-US" altLang="zh-CN" dirty="0">
                <a:solidFill>
                  <a:srgbClr val="006600"/>
                </a:solidFill>
              </a:rPr>
              <a:t>3 </a:t>
            </a:r>
            <a:r>
              <a:rPr lang="zh-CN" altLang="en-US" dirty="0">
                <a:solidFill>
                  <a:srgbClr val="006600"/>
                </a:solidFill>
              </a:rPr>
              <a:t>个参数</a:t>
            </a:r>
          </a:p>
          <a:p>
            <a:pPr>
              <a:spcAft>
                <a:spcPts val="600"/>
              </a:spcAft>
            </a:pPr>
            <a:r>
              <a:rPr lang="en-US" altLang="zh-CN" dirty="0"/>
              <a:t>IMPORT $Function		</a:t>
            </a:r>
            <a:r>
              <a:rPr lang="en-US" altLang="zh-CN" dirty="0">
                <a:solidFill>
                  <a:srgbClr val="006600"/>
                </a:solidFill>
              </a:rPr>
              <a:t>//</a:t>
            </a:r>
            <a:r>
              <a:rPr lang="zh-CN" altLang="en-US" dirty="0">
                <a:solidFill>
                  <a:srgbClr val="006600"/>
                </a:solidFill>
              </a:rPr>
              <a:t>声明外部子程序 宏开始</a:t>
            </a:r>
          </a:p>
          <a:p>
            <a:pPr>
              <a:spcAft>
                <a:spcPts val="600"/>
              </a:spcAft>
            </a:pPr>
            <a:r>
              <a:rPr lang="en-US" altLang="zh-CN" dirty="0"/>
              <a:t>MOV R0,$dat1			</a:t>
            </a:r>
            <a:r>
              <a:rPr lang="en-US" altLang="zh-CN" dirty="0">
                <a:solidFill>
                  <a:srgbClr val="006600"/>
                </a:solidFill>
              </a:rPr>
              <a:t>//</a:t>
            </a:r>
            <a:r>
              <a:rPr lang="zh-CN" altLang="en-US" dirty="0">
                <a:solidFill>
                  <a:srgbClr val="006600"/>
                </a:solidFill>
              </a:rPr>
              <a:t>设置子程序参数</a:t>
            </a:r>
            <a:r>
              <a:rPr lang="en-US" altLang="zh-CN" dirty="0">
                <a:solidFill>
                  <a:srgbClr val="006600"/>
                </a:solidFill>
              </a:rPr>
              <a:t>,R0=$dat1</a:t>
            </a:r>
          </a:p>
          <a:p>
            <a:pPr>
              <a:spcAft>
                <a:spcPts val="600"/>
              </a:spcAft>
            </a:pPr>
            <a:r>
              <a:rPr lang="en-US" altLang="zh-CN" dirty="0"/>
              <a:t>MOV R1,$dat2</a:t>
            </a:r>
          </a:p>
          <a:p>
            <a:pPr>
              <a:spcAft>
                <a:spcPts val="600"/>
              </a:spcAft>
            </a:pPr>
            <a:r>
              <a:rPr lang="en-US" altLang="zh-CN" dirty="0"/>
              <a:t>BL $Function			</a:t>
            </a:r>
            <a:r>
              <a:rPr lang="en-US" altLang="zh-CN" dirty="0">
                <a:solidFill>
                  <a:srgbClr val="006600"/>
                </a:solidFill>
              </a:rPr>
              <a:t>//</a:t>
            </a:r>
            <a:r>
              <a:rPr lang="zh-CN" altLang="en-US" dirty="0">
                <a:solidFill>
                  <a:srgbClr val="006600"/>
                </a:solidFill>
              </a:rPr>
              <a:t>调用子程序 宏最后一句</a:t>
            </a:r>
          </a:p>
          <a:p>
            <a:pPr>
              <a:spcAft>
                <a:spcPts val="600"/>
              </a:spcAft>
            </a:pPr>
            <a:r>
              <a:rPr lang="en-US" altLang="zh-CN" dirty="0"/>
              <a:t>MEND				</a:t>
            </a:r>
            <a:r>
              <a:rPr lang="en-US" altLang="zh-CN" dirty="0">
                <a:solidFill>
                  <a:srgbClr val="006600"/>
                </a:solidFill>
              </a:rPr>
              <a:t>//</a:t>
            </a:r>
            <a:r>
              <a:rPr lang="zh-CN" altLang="en-US" dirty="0">
                <a:solidFill>
                  <a:srgbClr val="006600"/>
                </a:solidFill>
              </a:rPr>
              <a:t>宏定义结束</a:t>
            </a:r>
          </a:p>
          <a:p>
            <a:pPr>
              <a:spcAft>
                <a:spcPts val="600"/>
              </a:spcAft>
            </a:pPr>
            <a:r>
              <a:rPr lang="en-US" altLang="zh-CN" dirty="0"/>
              <a:t>CALL FADD1,#3,#2		</a:t>
            </a:r>
            <a:r>
              <a:rPr lang="en-US" altLang="zh-CN" dirty="0">
                <a:solidFill>
                  <a:srgbClr val="006600"/>
                </a:solidFill>
              </a:rPr>
              <a:t>//</a:t>
            </a:r>
            <a:r>
              <a:rPr lang="zh-CN" altLang="en-US" dirty="0">
                <a:solidFill>
                  <a:srgbClr val="006600"/>
                </a:solidFill>
              </a:rPr>
              <a:t>宏调用，后面是三个参数</a:t>
            </a:r>
            <a:endParaRPr lang="en-US" altLang="zh-CN" dirty="0">
              <a:solidFill>
                <a:srgbClr val="006600"/>
              </a:solidFill>
            </a:endParaRPr>
          </a:p>
        </p:txBody>
      </p:sp>
    </p:spTree>
    <p:extLst>
      <p:ext uri="{BB962C8B-B14F-4D97-AF65-F5344CB8AC3E}">
        <p14:creationId xmlns:p14="http://schemas.microsoft.com/office/powerpoint/2010/main" val="8574377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B9371-1C67-473D-99A5-BA9FCC8C064B}"/>
              </a:ext>
            </a:extLst>
          </p:cNvPr>
          <p:cNvSpPr>
            <a:spLocks noGrp="1"/>
          </p:cNvSpPr>
          <p:nvPr>
            <p:ph type="title"/>
          </p:nvPr>
        </p:nvSpPr>
        <p:spPr/>
        <p:txBody>
          <a:bodyPr/>
          <a:lstStyle/>
          <a:p>
            <a:r>
              <a:rPr lang="en-US" altLang="zh-CN" dirty="0">
                <a:sym typeface="+mn-lt"/>
              </a:rPr>
              <a:t>5 </a:t>
            </a:r>
            <a:r>
              <a:rPr lang="en-US" altLang="zh-CN" dirty="0"/>
              <a:t>ARM</a:t>
            </a:r>
            <a:r>
              <a:rPr lang="zh-CN" altLang="en-US" dirty="0"/>
              <a:t>伪指令</a:t>
            </a:r>
            <a:r>
              <a:rPr lang="en-US" altLang="zh-CN" dirty="0"/>
              <a:t>(5)</a:t>
            </a:r>
            <a:endParaRPr lang="zh-CN" altLang="en-US" dirty="0"/>
          </a:p>
        </p:txBody>
      </p:sp>
      <p:sp>
        <p:nvSpPr>
          <p:cNvPr id="3" name="内容占位符 2">
            <a:extLst>
              <a:ext uri="{FF2B5EF4-FFF2-40B4-BE49-F238E27FC236}">
                <a16:creationId xmlns:a16="http://schemas.microsoft.com/office/drawing/2014/main" id="{08B36D81-21A9-42BA-A30E-AC422C7FCC81}"/>
              </a:ext>
            </a:extLst>
          </p:cNvPr>
          <p:cNvSpPr>
            <a:spLocks noGrp="1"/>
          </p:cNvSpPr>
          <p:nvPr>
            <p:ph idx="1"/>
          </p:nvPr>
        </p:nvSpPr>
        <p:spPr/>
        <p:txBody>
          <a:bodyPr/>
          <a:lstStyle/>
          <a:p>
            <a:r>
              <a:rPr lang="zh-CN" altLang="en-US" dirty="0"/>
              <a:t> 杂项伪操作</a:t>
            </a:r>
            <a:endParaRPr lang="en-US" altLang="zh-CN" dirty="0"/>
          </a:p>
          <a:p>
            <a:pPr lvl="1"/>
            <a:r>
              <a:rPr lang="en-US" altLang="zh-CN" dirty="0"/>
              <a:t>.arm	 .arm  </a:t>
            </a:r>
            <a:r>
              <a:rPr lang="zh-CN" altLang="en-US" dirty="0"/>
              <a:t>定义</a:t>
            </a:r>
            <a:r>
              <a:rPr lang="zh-CN" altLang="en-US" dirty="0">
                <a:solidFill>
                  <a:srgbClr val="0000FF"/>
                </a:solidFill>
              </a:rPr>
              <a:t>以下</a:t>
            </a:r>
            <a:r>
              <a:rPr lang="zh-CN" altLang="en-US" dirty="0"/>
              <a:t>代码使用</a:t>
            </a:r>
            <a:r>
              <a:rPr lang="en-US" altLang="zh-CN" dirty="0"/>
              <a:t>ARM</a:t>
            </a:r>
            <a:r>
              <a:rPr lang="zh-CN" altLang="en-US" dirty="0"/>
              <a:t>指令集编译</a:t>
            </a:r>
          </a:p>
          <a:p>
            <a:pPr lvl="1"/>
            <a:r>
              <a:rPr lang="en-US" altLang="zh-CN" dirty="0"/>
              <a:t>.thumb	 .thumb  </a:t>
            </a:r>
            <a:r>
              <a:rPr lang="zh-CN" altLang="en-US" dirty="0"/>
              <a:t>定义</a:t>
            </a:r>
            <a:r>
              <a:rPr lang="zh-CN" altLang="en-US" dirty="0">
                <a:solidFill>
                  <a:srgbClr val="0000FF"/>
                </a:solidFill>
              </a:rPr>
              <a:t>以下</a:t>
            </a:r>
            <a:r>
              <a:rPr lang="zh-CN" altLang="en-US" dirty="0"/>
              <a:t>代码使用</a:t>
            </a:r>
            <a:r>
              <a:rPr lang="en-US" altLang="zh-CN" dirty="0"/>
              <a:t>Thumb</a:t>
            </a:r>
            <a:r>
              <a:rPr lang="zh-CN" altLang="en-US" dirty="0"/>
              <a:t>指令集编译</a:t>
            </a:r>
          </a:p>
          <a:p>
            <a:pPr lvl="1"/>
            <a:r>
              <a:rPr lang="en-US" altLang="zh-CN" dirty="0"/>
              <a:t>.section	 </a:t>
            </a:r>
            <a:br>
              <a:rPr lang="en-US" altLang="zh-CN" dirty="0"/>
            </a:br>
            <a:r>
              <a:rPr lang="en-US" altLang="zh-CN" dirty="0"/>
              <a:t>.section expr  </a:t>
            </a:r>
            <a:r>
              <a:rPr lang="zh-CN" altLang="en-US" dirty="0"/>
              <a:t>定义一个段，</a:t>
            </a:r>
            <a:r>
              <a:rPr lang="en-US" altLang="zh-CN" dirty="0"/>
              <a:t>expr</a:t>
            </a:r>
            <a:r>
              <a:rPr lang="zh-CN" altLang="en-US" dirty="0"/>
              <a:t>可以是 </a:t>
            </a:r>
            <a:r>
              <a:rPr lang="en-US" altLang="zh-CN" dirty="0"/>
              <a:t>.text   .data.   .</a:t>
            </a:r>
            <a:r>
              <a:rPr lang="en-US" altLang="zh-CN" dirty="0" err="1"/>
              <a:t>bss</a:t>
            </a:r>
            <a:endParaRPr lang="en-US" altLang="zh-CN" dirty="0"/>
          </a:p>
          <a:p>
            <a:pPr lvl="1"/>
            <a:r>
              <a:rPr lang="en-US" altLang="zh-CN" dirty="0"/>
              <a:t>.text  </a:t>
            </a:r>
            <a:br>
              <a:rPr lang="en-US" altLang="zh-CN" dirty="0"/>
            </a:br>
            <a:r>
              <a:rPr lang="en-US" altLang="zh-CN" dirty="0"/>
              <a:t>.text {subsection} </a:t>
            </a:r>
            <a:r>
              <a:rPr lang="zh-CN" altLang="en-US" dirty="0"/>
              <a:t>将定义符开始的代码编译到代码段</a:t>
            </a:r>
          </a:p>
          <a:p>
            <a:pPr lvl="1"/>
            <a:r>
              <a:rPr lang="en-US" altLang="zh-CN" dirty="0"/>
              <a:t>.data  </a:t>
            </a:r>
            <a:br>
              <a:rPr lang="en-US" altLang="zh-CN" dirty="0"/>
            </a:br>
            <a:r>
              <a:rPr lang="en-US" altLang="zh-CN" dirty="0"/>
              <a:t>.data {subsection} </a:t>
            </a:r>
            <a:r>
              <a:rPr lang="zh-CN" altLang="en-US" dirty="0"/>
              <a:t>将定义符开始的代码编译到数据段</a:t>
            </a:r>
            <a:r>
              <a:rPr lang="en-US" altLang="zh-CN" dirty="0"/>
              <a:t>(</a:t>
            </a:r>
            <a:r>
              <a:rPr lang="zh-CN" altLang="en-US" dirty="0"/>
              <a:t>初始化数据段</a:t>
            </a:r>
            <a:r>
              <a:rPr lang="en-US" altLang="zh-CN" dirty="0"/>
              <a:t>)</a:t>
            </a:r>
            <a:endParaRPr lang="zh-CN" altLang="en-US" dirty="0"/>
          </a:p>
          <a:p>
            <a:pPr lvl="1"/>
            <a:r>
              <a:rPr lang="en-US" altLang="zh-CN" dirty="0"/>
              <a:t>.</a:t>
            </a:r>
            <a:r>
              <a:rPr lang="en-US" altLang="zh-CN" dirty="0" err="1"/>
              <a:t>bss</a:t>
            </a:r>
            <a:r>
              <a:rPr lang="en-US" altLang="zh-CN" dirty="0"/>
              <a:t> </a:t>
            </a:r>
            <a:br>
              <a:rPr lang="en-US" altLang="zh-CN" dirty="0"/>
            </a:br>
            <a:r>
              <a:rPr lang="en-US" altLang="zh-CN" dirty="0"/>
              <a:t>.</a:t>
            </a:r>
            <a:r>
              <a:rPr lang="en-US" altLang="zh-CN" dirty="0" err="1"/>
              <a:t>bss</a:t>
            </a:r>
            <a:r>
              <a:rPr lang="en-US" altLang="zh-CN" dirty="0"/>
              <a:t> {subsection} </a:t>
            </a:r>
            <a:r>
              <a:rPr lang="zh-CN" altLang="en-US" dirty="0"/>
              <a:t>将变量存放到</a:t>
            </a:r>
            <a:r>
              <a:rPr lang="en-US" altLang="zh-CN" dirty="0"/>
              <a:t>.</a:t>
            </a:r>
            <a:r>
              <a:rPr lang="en-US" altLang="zh-CN" dirty="0" err="1"/>
              <a:t>bss</a:t>
            </a:r>
            <a:r>
              <a:rPr lang="zh-CN" altLang="en-US" dirty="0"/>
              <a:t>段</a:t>
            </a:r>
            <a:r>
              <a:rPr lang="en-US" altLang="zh-CN" dirty="0"/>
              <a:t>(</a:t>
            </a:r>
            <a:r>
              <a:rPr lang="zh-CN" altLang="en-US" dirty="0"/>
              <a:t>未初始化数据段</a:t>
            </a:r>
            <a:r>
              <a:rPr lang="en-US" altLang="zh-CN" dirty="0"/>
              <a:t>)</a:t>
            </a:r>
            <a:endParaRPr lang="zh-CN" altLang="en-US" dirty="0"/>
          </a:p>
          <a:p>
            <a:pPr lvl="2"/>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33246917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B9371-1C67-473D-99A5-BA9FCC8C064B}"/>
              </a:ext>
            </a:extLst>
          </p:cNvPr>
          <p:cNvSpPr>
            <a:spLocks noGrp="1"/>
          </p:cNvSpPr>
          <p:nvPr>
            <p:ph type="title"/>
          </p:nvPr>
        </p:nvSpPr>
        <p:spPr/>
        <p:txBody>
          <a:bodyPr/>
          <a:lstStyle/>
          <a:p>
            <a:r>
              <a:rPr lang="en-US" altLang="zh-CN" dirty="0">
                <a:sym typeface="+mn-lt"/>
              </a:rPr>
              <a:t>5 </a:t>
            </a:r>
            <a:r>
              <a:rPr lang="en-US" altLang="zh-CN" dirty="0"/>
              <a:t>ARM</a:t>
            </a:r>
            <a:r>
              <a:rPr lang="zh-CN" altLang="en-US" dirty="0"/>
              <a:t>伪指令</a:t>
            </a:r>
            <a:r>
              <a:rPr lang="en-US" altLang="zh-CN" dirty="0"/>
              <a:t>(6)</a:t>
            </a:r>
            <a:endParaRPr lang="zh-CN" altLang="en-US" dirty="0"/>
          </a:p>
        </p:txBody>
      </p:sp>
      <p:sp>
        <p:nvSpPr>
          <p:cNvPr id="3" name="内容占位符 2">
            <a:extLst>
              <a:ext uri="{FF2B5EF4-FFF2-40B4-BE49-F238E27FC236}">
                <a16:creationId xmlns:a16="http://schemas.microsoft.com/office/drawing/2014/main" id="{08B36D81-21A9-42BA-A30E-AC422C7FCC81}"/>
              </a:ext>
            </a:extLst>
          </p:cNvPr>
          <p:cNvSpPr>
            <a:spLocks noGrp="1"/>
          </p:cNvSpPr>
          <p:nvPr>
            <p:ph idx="1"/>
          </p:nvPr>
        </p:nvSpPr>
        <p:spPr/>
        <p:txBody>
          <a:bodyPr/>
          <a:lstStyle/>
          <a:p>
            <a:r>
              <a:rPr lang="en-US" altLang="zh-CN" dirty="0"/>
              <a:t>ADR</a:t>
            </a:r>
            <a:r>
              <a:rPr lang="zh-CN" altLang="en-US" dirty="0"/>
              <a:t>伪指令</a:t>
            </a:r>
          </a:p>
          <a:p>
            <a:pPr lvl="1"/>
            <a:r>
              <a:rPr lang="en-US" altLang="zh-CN" dirty="0"/>
              <a:t>ADR</a:t>
            </a:r>
            <a:r>
              <a:rPr lang="zh-CN" altLang="en-US" dirty="0"/>
              <a:t>伪指令为小范围地址读取伪指令，使用的相对偏移</a:t>
            </a:r>
          </a:p>
          <a:p>
            <a:pPr marL="302279" lvl="1" indent="0">
              <a:buNone/>
            </a:pPr>
            <a:r>
              <a:rPr lang="zh-CN" altLang="en-US" dirty="0"/>
              <a:t>范围：当地址值是字节对齐 </a:t>
            </a:r>
            <a:r>
              <a:rPr lang="en-US" altLang="zh-CN" dirty="0"/>
              <a:t>(8</a:t>
            </a:r>
            <a:r>
              <a:rPr lang="zh-CN" altLang="en-US" dirty="0"/>
              <a:t>位</a:t>
            </a:r>
            <a:r>
              <a:rPr lang="en-US" altLang="zh-CN" dirty="0"/>
              <a:t>) </a:t>
            </a:r>
            <a:r>
              <a:rPr lang="zh-CN" altLang="en-US" dirty="0"/>
              <a:t>时，取值范围为</a:t>
            </a:r>
            <a:r>
              <a:rPr lang="en-US" altLang="zh-CN" dirty="0"/>
              <a:t>-255</a:t>
            </a:r>
            <a:r>
              <a:rPr lang="zh-CN" altLang="en-US" dirty="0"/>
              <a:t>～</a:t>
            </a:r>
            <a:r>
              <a:rPr lang="en-US" altLang="zh-CN" dirty="0"/>
              <a:t>255</a:t>
            </a:r>
            <a:r>
              <a:rPr lang="zh-CN" altLang="en-US" dirty="0"/>
              <a:t>，当地址值是字对齐 </a:t>
            </a:r>
            <a:r>
              <a:rPr lang="en-US" altLang="zh-CN" dirty="0"/>
              <a:t>(32</a:t>
            </a:r>
            <a:r>
              <a:rPr lang="zh-CN" altLang="en-US" dirty="0"/>
              <a:t>位</a:t>
            </a:r>
            <a:r>
              <a:rPr lang="en-US" altLang="zh-CN" dirty="0"/>
              <a:t>) </a:t>
            </a:r>
            <a:r>
              <a:rPr lang="zh-CN" altLang="en-US" dirty="0"/>
              <a:t>时，取值范围为</a:t>
            </a:r>
            <a:r>
              <a:rPr lang="en-US" altLang="zh-CN" dirty="0"/>
              <a:t>-1020</a:t>
            </a:r>
            <a:r>
              <a:rPr lang="zh-CN" altLang="en-US" dirty="0"/>
              <a:t>～</a:t>
            </a:r>
            <a:r>
              <a:rPr lang="en-US" altLang="zh-CN" dirty="0"/>
              <a:t>1020</a:t>
            </a:r>
            <a:r>
              <a:rPr lang="zh-CN" altLang="en-US" dirty="0"/>
              <a:t>。</a:t>
            </a:r>
            <a:endParaRPr lang="en-US" altLang="zh-CN" dirty="0"/>
          </a:p>
          <a:p>
            <a:pPr marL="302279" lvl="1" indent="0">
              <a:buNone/>
            </a:pPr>
            <a:endParaRPr lang="en-US" altLang="zh-CN" dirty="0"/>
          </a:p>
          <a:p>
            <a:pPr lvl="1"/>
            <a:r>
              <a:rPr lang="zh-CN" altLang="en-US" dirty="0"/>
              <a:t>语法格式</a:t>
            </a:r>
            <a:endParaRPr lang="en-US" altLang="zh-CN" dirty="0"/>
          </a:p>
          <a:p>
            <a:pPr marL="457200" lvl="1" indent="0">
              <a:buNone/>
            </a:pPr>
            <a:r>
              <a:rPr lang="en-US" altLang="zh-CN" dirty="0">
                <a:highlight>
                  <a:srgbClr val="EBEBEB"/>
                </a:highlight>
              </a:rPr>
              <a:t>ADR{</a:t>
            </a:r>
            <a:r>
              <a:rPr lang="en-US" altLang="zh-CN" dirty="0" err="1">
                <a:highlight>
                  <a:srgbClr val="EBEBEB"/>
                </a:highlight>
              </a:rPr>
              <a:t>cond</a:t>
            </a:r>
            <a:r>
              <a:rPr lang="en-US" altLang="zh-CN" dirty="0">
                <a:highlight>
                  <a:srgbClr val="EBEBEB"/>
                </a:highlight>
              </a:rPr>
              <a:t>}   </a:t>
            </a:r>
            <a:r>
              <a:rPr lang="en-US" altLang="zh-CN" dirty="0" err="1">
                <a:highlight>
                  <a:srgbClr val="EBEBEB"/>
                </a:highlight>
              </a:rPr>
              <a:t>register,label</a:t>
            </a:r>
            <a:endParaRPr lang="en-US" altLang="zh-CN" dirty="0">
              <a:highlight>
                <a:srgbClr val="EBEBEB"/>
              </a:highlight>
            </a:endParaRPr>
          </a:p>
          <a:p>
            <a:pPr marL="457200" lvl="1" indent="0">
              <a:buNone/>
            </a:pPr>
            <a:r>
              <a:rPr lang="en-US" altLang="zh-CN" dirty="0">
                <a:highlight>
                  <a:srgbClr val="EBEBEB"/>
                </a:highlight>
              </a:rPr>
              <a:t>ADR  R0,  </a:t>
            </a:r>
            <a:r>
              <a:rPr lang="en-US" altLang="zh-CN" dirty="0" err="1">
                <a:highlight>
                  <a:srgbClr val="EBEBEB"/>
                </a:highlight>
              </a:rPr>
              <a:t>lable</a:t>
            </a:r>
            <a:endParaRPr lang="en-US" altLang="zh-CN" dirty="0">
              <a:highlight>
                <a:srgbClr val="EBEBEB"/>
              </a:highlight>
            </a:endParaRPr>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32669525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712FB-1C02-406B-881E-5FAE909404E7}"/>
              </a:ext>
            </a:extLst>
          </p:cNvPr>
          <p:cNvSpPr>
            <a:spLocks noGrp="1"/>
          </p:cNvSpPr>
          <p:nvPr>
            <p:ph type="title"/>
          </p:nvPr>
        </p:nvSpPr>
        <p:spPr/>
        <p:txBody>
          <a:bodyPr/>
          <a:lstStyle/>
          <a:p>
            <a:r>
              <a:rPr lang="en-US" altLang="zh-CN" dirty="0">
                <a:sym typeface="+mn-lt"/>
              </a:rPr>
              <a:t>5 </a:t>
            </a:r>
            <a:r>
              <a:rPr lang="en-US" altLang="zh-CN" dirty="0"/>
              <a:t>ARM</a:t>
            </a:r>
            <a:r>
              <a:rPr lang="zh-CN" altLang="en-US" dirty="0"/>
              <a:t>伪指令</a:t>
            </a:r>
            <a:r>
              <a:rPr lang="en-US" altLang="zh-CN" dirty="0"/>
              <a:t>(7)</a:t>
            </a:r>
            <a:endParaRPr lang="zh-CN" altLang="en-US" dirty="0"/>
          </a:p>
        </p:txBody>
      </p:sp>
      <p:sp>
        <p:nvSpPr>
          <p:cNvPr id="3" name="内容占位符 2">
            <a:extLst>
              <a:ext uri="{FF2B5EF4-FFF2-40B4-BE49-F238E27FC236}">
                <a16:creationId xmlns:a16="http://schemas.microsoft.com/office/drawing/2014/main" id="{2A40CCF3-C42B-4733-A55C-6501AA3C3C04}"/>
              </a:ext>
            </a:extLst>
          </p:cNvPr>
          <p:cNvSpPr>
            <a:spLocks noGrp="1"/>
          </p:cNvSpPr>
          <p:nvPr>
            <p:ph idx="1"/>
          </p:nvPr>
        </p:nvSpPr>
        <p:spPr/>
        <p:txBody>
          <a:bodyPr/>
          <a:lstStyle/>
          <a:p>
            <a:r>
              <a:rPr lang="en-US" altLang="zh-CN" dirty="0"/>
              <a:t>ADRL</a:t>
            </a:r>
            <a:r>
              <a:rPr lang="zh-CN" altLang="en-US" dirty="0"/>
              <a:t>伪指令</a:t>
            </a:r>
          </a:p>
          <a:p>
            <a:pPr lvl="1"/>
            <a:r>
              <a:rPr lang="en-US" altLang="zh-CN" dirty="0"/>
              <a:t>ADRL</a:t>
            </a:r>
            <a:r>
              <a:rPr lang="zh-CN" altLang="en-US" dirty="0"/>
              <a:t>伪指令为中等范围地址读取伪指令。使用相对偏移</a:t>
            </a:r>
          </a:p>
          <a:p>
            <a:pPr marL="302279" lvl="1" indent="0">
              <a:buNone/>
            </a:pPr>
            <a:r>
              <a:rPr lang="zh-CN" altLang="en-US" dirty="0"/>
              <a:t>范围：当地址值是字节对齐时，取值范围为</a:t>
            </a:r>
            <a:r>
              <a:rPr lang="en-US" altLang="zh-CN" dirty="0"/>
              <a:t>-64</a:t>
            </a:r>
            <a:r>
              <a:rPr lang="zh-CN" altLang="en-US" dirty="0"/>
              <a:t>～</a:t>
            </a:r>
            <a:r>
              <a:rPr lang="en-US" altLang="zh-CN" dirty="0"/>
              <a:t>64KB</a:t>
            </a:r>
            <a:r>
              <a:rPr lang="zh-CN" altLang="en-US" dirty="0"/>
              <a:t>；当地址值是字对齐时，取值范围为</a:t>
            </a:r>
            <a:r>
              <a:rPr lang="en-US" altLang="zh-CN" dirty="0"/>
              <a:t>-256</a:t>
            </a:r>
            <a:r>
              <a:rPr lang="zh-CN" altLang="en-US" dirty="0"/>
              <a:t>～</a:t>
            </a:r>
            <a:r>
              <a:rPr lang="en-US" altLang="zh-CN" dirty="0"/>
              <a:t>256KB</a:t>
            </a:r>
          </a:p>
          <a:p>
            <a:pPr lvl="1"/>
            <a:r>
              <a:rPr lang="zh-CN" altLang="en-US" dirty="0"/>
              <a:t>语法格式： </a:t>
            </a:r>
          </a:p>
          <a:p>
            <a:pPr marL="457200" lvl="1" indent="0">
              <a:buNone/>
            </a:pPr>
            <a:r>
              <a:rPr lang="en-US" altLang="zh-CN" i="1" dirty="0">
                <a:highlight>
                  <a:srgbClr val="EBEBEB"/>
                </a:highlight>
              </a:rPr>
              <a:t>ADRL{</a:t>
            </a:r>
            <a:r>
              <a:rPr lang="en-US" altLang="zh-CN" i="1" dirty="0" err="1">
                <a:highlight>
                  <a:srgbClr val="EBEBEB"/>
                </a:highlight>
              </a:rPr>
              <a:t>cond</a:t>
            </a:r>
            <a:r>
              <a:rPr lang="en-US" altLang="zh-CN" i="1" dirty="0">
                <a:highlight>
                  <a:srgbClr val="EBEBEB"/>
                </a:highlight>
              </a:rPr>
              <a:t>}  </a:t>
            </a:r>
            <a:r>
              <a:rPr lang="en-US" altLang="zh-CN" i="1" dirty="0" err="1">
                <a:highlight>
                  <a:srgbClr val="EBEBEB"/>
                </a:highlight>
              </a:rPr>
              <a:t>register,label</a:t>
            </a:r>
            <a:endParaRPr lang="en-US" altLang="zh-CN" i="1" dirty="0">
              <a:highlight>
                <a:srgbClr val="EBEBEB"/>
              </a:highlight>
            </a:endParaRPr>
          </a:p>
          <a:p>
            <a:pPr marL="457200" lvl="1" indent="0">
              <a:buNone/>
            </a:pPr>
            <a:r>
              <a:rPr lang="en-US" altLang="zh-CN" i="1" dirty="0">
                <a:highlight>
                  <a:srgbClr val="EBEBEB"/>
                </a:highlight>
              </a:rPr>
              <a:t>ADRL  R0</a:t>
            </a:r>
            <a:r>
              <a:rPr lang="zh-CN" altLang="en-US" i="1" dirty="0">
                <a:highlight>
                  <a:srgbClr val="EBEBEB"/>
                </a:highlight>
              </a:rPr>
              <a:t>，</a:t>
            </a:r>
            <a:r>
              <a:rPr lang="en-US" altLang="zh-CN" i="1" dirty="0" err="1">
                <a:highlight>
                  <a:srgbClr val="EBEBEB"/>
                </a:highlight>
              </a:rPr>
              <a:t>lable</a:t>
            </a:r>
            <a:endParaRPr lang="en-US" altLang="zh-CN" i="1" dirty="0">
              <a:highlight>
                <a:srgbClr val="EBEBEB"/>
              </a:highlight>
            </a:endParaRPr>
          </a:p>
          <a:p>
            <a:pPr lvl="1"/>
            <a:endParaRPr lang="zh-CN" altLang="en-US" dirty="0"/>
          </a:p>
          <a:p>
            <a:endParaRPr lang="zh-CN" altLang="en-US" dirty="0"/>
          </a:p>
        </p:txBody>
      </p:sp>
    </p:spTree>
    <p:extLst>
      <p:ext uri="{BB962C8B-B14F-4D97-AF65-F5344CB8AC3E}">
        <p14:creationId xmlns:p14="http://schemas.microsoft.com/office/powerpoint/2010/main" val="17702524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lt"/>
              </a:rPr>
              <a:t>5 </a:t>
            </a:r>
            <a:r>
              <a:rPr lang="en-US" altLang="zh-CN" dirty="0"/>
              <a:t>ARM</a:t>
            </a:r>
            <a:r>
              <a:rPr lang="zh-CN" altLang="en-US" dirty="0"/>
              <a:t>伪指令</a:t>
            </a:r>
            <a:r>
              <a:rPr lang="en-US" altLang="zh-CN" dirty="0"/>
              <a:t>(8)</a:t>
            </a:r>
            <a:endParaRPr lang="zh-CN" altLang="en-US" dirty="0"/>
          </a:p>
        </p:txBody>
      </p:sp>
      <p:sp>
        <p:nvSpPr>
          <p:cNvPr id="2" name="文本占位符 1"/>
          <p:cNvSpPr>
            <a:spLocks noGrp="1"/>
          </p:cNvSpPr>
          <p:nvPr>
            <p:ph idx="1"/>
          </p:nvPr>
        </p:nvSpPr>
        <p:spPr/>
        <p:txBody>
          <a:bodyPr/>
          <a:lstStyle/>
          <a:p>
            <a:r>
              <a:rPr lang="en-US" altLang="zh-CN" dirty="0"/>
              <a:t>LDR</a:t>
            </a:r>
            <a:r>
              <a:rPr lang="zh-CN" altLang="en-US" dirty="0"/>
              <a:t>伪指令</a:t>
            </a:r>
            <a:endParaRPr lang="en-US" altLang="zh-CN" dirty="0"/>
          </a:p>
          <a:p>
            <a:pPr lvl="1"/>
            <a:r>
              <a:rPr lang="en-US" altLang="zh-CN" dirty="0"/>
              <a:t>LDR</a:t>
            </a:r>
            <a:r>
              <a:rPr lang="zh-CN" altLang="en-US" dirty="0"/>
              <a:t>伪指令装载一个</a:t>
            </a:r>
            <a:r>
              <a:rPr lang="en-US" altLang="zh-CN" dirty="0"/>
              <a:t>32</a:t>
            </a:r>
            <a:r>
              <a:rPr lang="zh-CN" altLang="en-US" dirty="0"/>
              <a:t>位的常数和一个地址到寄存器</a:t>
            </a:r>
          </a:p>
          <a:p>
            <a:pPr lvl="1"/>
            <a:r>
              <a:rPr lang="zh-CN" altLang="en-US" dirty="0"/>
              <a:t>语法格式</a:t>
            </a:r>
            <a:endParaRPr lang="en-US" altLang="zh-CN" dirty="0"/>
          </a:p>
          <a:p>
            <a:pPr marL="457200" lvl="1" indent="0">
              <a:buNone/>
            </a:pPr>
            <a:r>
              <a:rPr lang="en-US" altLang="zh-CN" sz="2000" dirty="0">
                <a:highlight>
                  <a:srgbClr val="C0C0C0"/>
                </a:highlight>
                <a:ea typeface="方正兰亭黑简体" panose="02000000000000000000" pitchFamily="2" charset="-122"/>
              </a:rPr>
              <a:t>LDR{</a:t>
            </a:r>
            <a:r>
              <a:rPr lang="en-US" altLang="zh-CN" sz="2000" dirty="0" err="1">
                <a:highlight>
                  <a:srgbClr val="C0C0C0"/>
                </a:highlight>
                <a:ea typeface="方正兰亭黑简体" panose="02000000000000000000" pitchFamily="2" charset="-122"/>
              </a:rPr>
              <a:t>cond</a:t>
            </a:r>
            <a:r>
              <a:rPr lang="en-US" altLang="zh-CN" sz="2000" dirty="0">
                <a:highlight>
                  <a:srgbClr val="C0C0C0"/>
                </a:highlight>
                <a:ea typeface="方正兰亭黑简体" panose="02000000000000000000" pitchFamily="2" charset="-122"/>
              </a:rPr>
              <a:t>}  register,=[</a:t>
            </a:r>
            <a:r>
              <a:rPr lang="en-US" altLang="zh-CN" sz="2000" dirty="0" err="1">
                <a:highlight>
                  <a:srgbClr val="C0C0C0"/>
                </a:highlight>
                <a:ea typeface="方正兰亭黑简体" panose="02000000000000000000" pitchFamily="2" charset="-122"/>
              </a:rPr>
              <a:t>expr|label-expr</a:t>
            </a:r>
            <a:r>
              <a:rPr lang="en-US" altLang="zh-CN" sz="2000" dirty="0">
                <a:highlight>
                  <a:srgbClr val="C0C0C0"/>
                </a:highlight>
                <a:ea typeface="方正兰亭黑简体" panose="02000000000000000000" pitchFamily="2" charset="-122"/>
              </a:rPr>
              <a:t>]</a:t>
            </a:r>
          </a:p>
          <a:p>
            <a:pPr marL="457200" lvl="1" indent="0">
              <a:buNone/>
            </a:pPr>
            <a:r>
              <a:rPr lang="en-US" altLang="zh-CN" sz="2000" dirty="0">
                <a:highlight>
                  <a:srgbClr val="C0C0C0"/>
                </a:highlight>
                <a:ea typeface="方正兰亭黑简体" panose="02000000000000000000" pitchFamily="2" charset="-122"/>
              </a:rPr>
              <a:t>LDR    R0</a:t>
            </a:r>
            <a:r>
              <a:rPr lang="zh-CN" altLang="en-US" sz="2000" dirty="0">
                <a:highlight>
                  <a:srgbClr val="C0C0C0"/>
                </a:highlight>
                <a:ea typeface="方正兰亭黑简体" panose="02000000000000000000" pitchFamily="2" charset="-122"/>
              </a:rPr>
              <a:t>，</a:t>
            </a:r>
            <a:r>
              <a:rPr lang="en-US" altLang="zh-CN" sz="2000" dirty="0">
                <a:highlight>
                  <a:srgbClr val="C0C0C0"/>
                </a:highlight>
                <a:ea typeface="方正兰亭黑简体" panose="02000000000000000000" pitchFamily="2" charset="-122"/>
              </a:rPr>
              <a:t>=0XFFFF0000</a:t>
            </a:r>
          </a:p>
          <a:p>
            <a:pPr lvl="1"/>
            <a:endParaRPr lang="zh-CN" altLang="en-US" dirty="0"/>
          </a:p>
        </p:txBody>
      </p:sp>
    </p:spTree>
    <p:extLst>
      <p:ext uri="{BB962C8B-B14F-4D97-AF65-F5344CB8AC3E}">
        <p14:creationId xmlns:p14="http://schemas.microsoft.com/office/powerpoint/2010/main" val="367528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F8A43F8-5EAE-4E08-82C6-1148C59B892C}"/>
              </a:ext>
            </a:extLst>
          </p:cNvPr>
          <p:cNvSpPr>
            <a:spLocks noGrp="1"/>
          </p:cNvSpPr>
          <p:nvPr>
            <p:ph type="title"/>
          </p:nvPr>
        </p:nvSpPr>
        <p:spPr/>
        <p:txBody>
          <a:bodyPr/>
          <a:lstStyle/>
          <a:p>
            <a:r>
              <a:rPr lang="en-US" altLang="zh-CN" dirty="0"/>
              <a:t>1 ARM</a:t>
            </a:r>
            <a:r>
              <a:rPr lang="zh-CN" altLang="en-US" dirty="0"/>
              <a:t>鲲鹏处理器</a:t>
            </a:r>
          </a:p>
        </p:txBody>
      </p:sp>
      <p:sp>
        <p:nvSpPr>
          <p:cNvPr id="3" name="内容占位符 2">
            <a:extLst>
              <a:ext uri="{FF2B5EF4-FFF2-40B4-BE49-F238E27FC236}">
                <a16:creationId xmlns:a16="http://schemas.microsoft.com/office/drawing/2014/main" id="{D2EBA59D-AE18-4908-984A-3A3FBC7FFEA4}"/>
              </a:ext>
            </a:extLst>
          </p:cNvPr>
          <p:cNvSpPr>
            <a:spLocks noGrp="1"/>
          </p:cNvSpPr>
          <p:nvPr>
            <p:ph idx="1"/>
          </p:nvPr>
        </p:nvSpPr>
        <p:spPr/>
        <p:txBody>
          <a:bodyPr/>
          <a:lstStyle/>
          <a:p>
            <a:r>
              <a:rPr lang="en-US" altLang="zh-CN" dirty="0"/>
              <a:t>1.4 ARM</a:t>
            </a:r>
            <a:r>
              <a:rPr lang="zh-CN" altLang="en-US" dirty="0"/>
              <a:t>架构发展史</a:t>
            </a:r>
          </a:p>
          <a:p>
            <a:pPr marL="0" indent="0">
              <a:buNone/>
            </a:pPr>
            <a:r>
              <a:rPr lang="en-US" altLang="zh-CN" dirty="0"/>
              <a:t>   ARM </a:t>
            </a:r>
            <a:r>
              <a:rPr lang="zh-CN" altLang="en-US" dirty="0"/>
              <a:t>处理器系列命名规则：</a:t>
            </a:r>
            <a:endParaRPr lang="en-US" altLang="zh-CN" dirty="0"/>
          </a:p>
          <a:p>
            <a:pPr marL="0" indent="0">
              <a:buNone/>
            </a:pPr>
            <a:r>
              <a:rPr lang="en-US" altLang="zh-CN" dirty="0"/>
              <a:t>               ARM {x} {y} {z} {T} {D} {M} {I} </a:t>
            </a:r>
          </a:p>
          <a:p>
            <a:pPr lvl="1"/>
            <a:r>
              <a:rPr lang="en-US" altLang="zh-CN" dirty="0"/>
              <a:t>x</a:t>
            </a:r>
            <a:r>
              <a:rPr lang="zh-CN" altLang="en-US" dirty="0"/>
              <a:t>：处理器系列，是共享相同硬件特性的一组处理器，如：</a:t>
            </a:r>
            <a:r>
              <a:rPr lang="en-US" altLang="zh-CN" dirty="0"/>
              <a:t>ARM7TDMI</a:t>
            </a:r>
            <a:r>
              <a:rPr lang="zh-CN" altLang="en-US" dirty="0"/>
              <a:t>、</a:t>
            </a:r>
            <a:r>
              <a:rPr lang="en-US" altLang="zh-CN" dirty="0"/>
              <a:t>ARM740T </a:t>
            </a:r>
            <a:r>
              <a:rPr lang="zh-CN" altLang="en-US" dirty="0"/>
              <a:t>都属于 </a:t>
            </a:r>
            <a:r>
              <a:rPr lang="en-US" altLang="zh-CN" dirty="0"/>
              <a:t>ARM7 </a:t>
            </a:r>
            <a:r>
              <a:rPr lang="zh-CN" altLang="en-US" dirty="0"/>
              <a:t>系列</a:t>
            </a:r>
            <a:endParaRPr lang="en-US" altLang="zh-CN" dirty="0"/>
          </a:p>
          <a:p>
            <a:pPr lvl="1"/>
            <a:r>
              <a:rPr lang="en-US" altLang="zh-CN" dirty="0"/>
              <a:t>y</a:t>
            </a:r>
            <a:r>
              <a:rPr lang="zh-CN" altLang="en-US" dirty="0"/>
              <a:t>：存储管理 </a:t>
            </a:r>
            <a:r>
              <a:rPr lang="en-US" altLang="zh-CN" dirty="0"/>
              <a:t>/ </a:t>
            </a:r>
            <a:r>
              <a:rPr lang="zh-CN" altLang="en-US" dirty="0"/>
              <a:t>保护单元</a:t>
            </a:r>
            <a:endParaRPr lang="en-US" altLang="zh-CN" dirty="0"/>
          </a:p>
          <a:p>
            <a:pPr lvl="1"/>
            <a:r>
              <a:rPr lang="en-US" altLang="zh-CN" dirty="0"/>
              <a:t>z</a:t>
            </a:r>
            <a:r>
              <a:rPr lang="zh-CN" altLang="en-US" dirty="0"/>
              <a:t>：</a:t>
            </a:r>
            <a:r>
              <a:rPr lang="en-US" altLang="zh-CN" dirty="0"/>
              <a:t>Cache</a:t>
            </a:r>
          </a:p>
          <a:p>
            <a:pPr lvl="1"/>
            <a:r>
              <a:rPr lang="en-US" altLang="zh-CN" dirty="0"/>
              <a:t>T</a:t>
            </a:r>
            <a:r>
              <a:rPr lang="zh-CN" altLang="en-US" dirty="0"/>
              <a:t>：</a:t>
            </a:r>
            <a:r>
              <a:rPr lang="en-US" altLang="zh-CN" dirty="0"/>
              <a:t>Thumb</a:t>
            </a:r>
            <a:r>
              <a:rPr lang="zh-CN" altLang="en-US" dirty="0"/>
              <a:t>，</a:t>
            </a:r>
            <a:r>
              <a:rPr lang="en-US" altLang="zh-CN" dirty="0"/>
              <a:t>Thumb16 </a:t>
            </a:r>
            <a:r>
              <a:rPr lang="zh-CN" altLang="en-US" dirty="0"/>
              <a:t>位译码器</a:t>
            </a:r>
            <a:endParaRPr lang="en-US" altLang="zh-CN" dirty="0"/>
          </a:p>
          <a:p>
            <a:pPr lvl="1"/>
            <a:r>
              <a:rPr lang="en-US" altLang="zh-CN" dirty="0"/>
              <a:t>D</a:t>
            </a:r>
            <a:r>
              <a:rPr lang="zh-CN" altLang="en-US" dirty="0"/>
              <a:t>：</a:t>
            </a:r>
            <a:r>
              <a:rPr lang="en-US" altLang="zh-CN" dirty="0"/>
              <a:t>Debug</a:t>
            </a:r>
            <a:r>
              <a:rPr lang="zh-CN" altLang="en-US" dirty="0"/>
              <a:t>，</a:t>
            </a:r>
            <a:r>
              <a:rPr lang="en-US" altLang="zh-CN" dirty="0"/>
              <a:t>JTAG </a:t>
            </a:r>
            <a:r>
              <a:rPr lang="zh-CN" altLang="en-US" dirty="0"/>
              <a:t>调试器</a:t>
            </a:r>
            <a:endParaRPr lang="en-US" altLang="zh-CN" dirty="0"/>
          </a:p>
          <a:p>
            <a:pPr lvl="1"/>
            <a:r>
              <a:rPr lang="en-US" altLang="zh-CN" dirty="0"/>
              <a:t>M</a:t>
            </a:r>
            <a:r>
              <a:rPr lang="zh-CN" altLang="en-US" dirty="0"/>
              <a:t>：</a:t>
            </a:r>
            <a:r>
              <a:rPr lang="en-US" altLang="zh-CN" dirty="0" err="1"/>
              <a:t>Multipler</a:t>
            </a:r>
            <a:r>
              <a:rPr lang="zh-CN" altLang="en-US" dirty="0"/>
              <a:t>，快速乘法器</a:t>
            </a:r>
            <a:endParaRPr lang="en-US" altLang="zh-CN" dirty="0"/>
          </a:p>
          <a:p>
            <a:pPr lvl="1"/>
            <a:r>
              <a:rPr lang="en-US" altLang="zh-CN" dirty="0"/>
              <a:t>I</a:t>
            </a:r>
            <a:r>
              <a:rPr lang="zh-CN" altLang="en-US" dirty="0"/>
              <a:t>：</a:t>
            </a:r>
            <a:r>
              <a:rPr lang="en-US" altLang="zh-CN" dirty="0"/>
              <a:t>Embedded ICE Logic</a:t>
            </a:r>
            <a:r>
              <a:rPr lang="zh-CN" altLang="en-US" dirty="0"/>
              <a:t>，嵌入式跟踪宏单元</a:t>
            </a:r>
            <a:endParaRPr lang="en-US" altLang="zh-CN" dirty="0"/>
          </a:p>
          <a:p>
            <a:endParaRPr lang="zh-CN" altLang="en-US" dirty="0"/>
          </a:p>
        </p:txBody>
      </p:sp>
    </p:spTree>
    <p:extLst>
      <p:ext uri="{BB962C8B-B14F-4D97-AF65-F5344CB8AC3E}">
        <p14:creationId xmlns:p14="http://schemas.microsoft.com/office/powerpoint/2010/main" val="42707781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5476F-5C04-4838-BB87-BBE787970BBD}"/>
              </a:ext>
            </a:extLst>
          </p:cNvPr>
          <p:cNvSpPr>
            <a:spLocks noGrp="1"/>
          </p:cNvSpPr>
          <p:nvPr>
            <p:ph type="title"/>
          </p:nvPr>
        </p:nvSpPr>
        <p:spPr/>
        <p:txBody>
          <a:bodyPr/>
          <a:lstStyle/>
          <a:p>
            <a:r>
              <a:rPr lang="zh-CN" altLang="en-US" dirty="0"/>
              <a:t>目录</a:t>
            </a:r>
          </a:p>
        </p:txBody>
      </p:sp>
      <p:sp>
        <p:nvSpPr>
          <p:cNvPr id="16" name="文本占位符 3"/>
          <p:cNvSpPr>
            <a:spLocks noGrp="1"/>
          </p:cNvSpPr>
          <p:nvPr>
            <p:ph idx="1"/>
          </p:nvPr>
        </p:nvSpPr>
        <p:spPr/>
        <p:txBody>
          <a:bodyPr>
            <a:normAutofit fontScale="92500" lnSpcReduction="10000"/>
          </a:bodyPr>
          <a:lstStyle/>
          <a:p>
            <a:pPr>
              <a:spcAft>
                <a:spcPts val="120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120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120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120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120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1200"/>
              </a:spcAft>
            </a:pPr>
            <a:r>
              <a:rPr lang="en-US" altLang="zh-CN" dirty="0"/>
              <a:t>6 ARM</a:t>
            </a:r>
            <a:r>
              <a:rPr lang="zh-CN" altLang="en-US" dirty="0"/>
              <a:t>汇编语言程序结构</a:t>
            </a:r>
          </a:p>
          <a:p>
            <a:pPr>
              <a:spcAft>
                <a:spcPts val="120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120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120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39621656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6 </a:t>
            </a:r>
            <a:r>
              <a:rPr lang="zh-CN" altLang="en-US" dirty="0"/>
              <a:t>汇编语言程序结构 </a:t>
            </a:r>
            <a:r>
              <a:rPr lang="en-US" altLang="zh-CN" dirty="0"/>
              <a:t>(1)</a:t>
            </a:r>
            <a:endParaRPr lang="zh-CN" altLang="en-US" dirty="0"/>
          </a:p>
        </p:txBody>
      </p:sp>
      <p:sp>
        <p:nvSpPr>
          <p:cNvPr id="2" name="文本占位符 1"/>
          <p:cNvSpPr>
            <a:spLocks noGrp="1"/>
          </p:cNvSpPr>
          <p:nvPr>
            <p:ph idx="1"/>
          </p:nvPr>
        </p:nvSpPr>
        <p:spPr/>
        <p:txBody>
          <a:bodyPr/>
          <a:lstStyle/>
          <a:p>
            <a:r>
              <a:rPr lang="zh-CN" altLang="en-US" dirty="0"/>
              <a:t>顺序结构</a:t>
            </a:r>
            <a:endParaRPr lang="en-US" altLang="zh-CN" dirty="0"/>
          </a:p>
          <a:p>
            <a:pPr marL="457200" lvl="1" indent="0">
              <a:buNone/>
            </a:pPr>
            <a:r>
              <a:rPr lang="en-US" altLang="zh-CN" dirty="0"/>
              <a:t>       </a:t>
            </a:r>
            <a:r>
              <a:rPr lang="zh-CN" altLang="zh-CN" dirty="0"/>
              <a:t>顺序结构程序是最简单的也是最基本的一种程序结构形式。这种结构的程序有程序的开头顺序的执行直到程序结束为止，执行过程中没有任何分支。</a:t>
            </a:r>
            <a:endParaRPr lang="en-US" altLang="zh-CN" dirty="0"/>
          </a:p>
          <a:p>
            <a:r>
              <a:rPr lang="zh-CN" altLang="en-US" dirty="0"/>
              <a:t>分支结构</a:t>
            </a:r>
            <a:endParaRPr lang="en-US" altLang="zh-CN" dirty="0"/>
          </a:p>
          <a:p>
            <a:pPr lvl="1"/>
            <a:r>
              <a:rPr lang="zh-CN" altLang="en-US" dirty="0"/>
              <a:t>双分支结构</a:t>
            </a:r>
            <a:endParaRPr lang="en-US" altLang="zh-CN" dirty="0"/>
          </a:p>
          <a:p>
            <a:pPr lvl="1"/>
            <a:r>
              <a:rPr lang="zh-CN" altLang="en-US" dirty="0"/>
              <a:t>多分支结构</a:t>
            </a:r>
            <a:endParaRPr lang="en-US" altLang="zh-CN" dirty="0"/>
          </a:p>
          <a:p>
            <a:r>
              <a:rPr lang="zh-CN" altLang="en-US" dirty="0"/>
              <a:t>循环结构</a:t>
            </a:r>
            <a:endParaRPr lang="en-US" altLang="zh-CN" dirty="0"/>
          </a:p>
          <a:p>
            <a:r>
              <a:rPr lang="zh-CN" altLang="en-US" dirty="0"/>
              <a:t>子程序</a:t>
            </a:r>
          </a:p>
        </p:txBody>
      </p:sp>
    </p:spTree>
    <p:extLst>
      <p:ext uri="{BB962C8B-B14F-4D97-AF65-F5344CB8AC3E}">
        <p14:creationId xmlns:p14="http://schemas.microsoft.com/office/powerpoint/2010/main" val="1576746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6</a:t>
            </a:r>
            <a:r>
              <a:rPr lang="zh-CN" altLang="en-US" dirty="0"/>
              <a:t>汇编语言程序结构 </a:t>
            </a:r>
            <a:r>
              <a:rPr lang="en-US" altLang="zh-CN" dirty="0"/>
              <a:t>(2)</a:t>
            </a:r>
            <a:endParaRPr lang="zh-CN" altLang="en-US" dirty="0"/>
          </a:p>
        </p:txBody>
      </p:sp>
      <p:sp>
        <p:nvSpPr>
          <p:cNvPr id="2" name="文本占位符 1"/>
          <p:cNvSpPr>
            <a:spLocks noGrp="1"/>
          </p:cNvSpPr>
          <p:nvPr>
            <p:ph idx="1"/>
          </p:nvPr>
        </p:nvSpPr>
        <p:spPr/>
        <p:txBody>
          <a:bodyPr/>
          <a:lstStyle/>
          <a:p>
            <a:r>
              <a:rPr lang="zh-CN" altLang="en-US" dirty="0"/>
              <a:t>分支结构</a:t>
            </a:r>
            <a:endParaRPr lang="en-US" altLang="zh-CN" dirty="0"/>
          </a:p>
          <a:p>
            <a:pPr marL="301228" lvl="1" indent="0">
              <a:buNone/>
            </a:pPr>
            <a:r>
              <a:rPr lang="zh-CN" altLang="en-US" dirty="0"/>
              <a:t>可以事先把各种可能出现的情况和处理的方法写在程序里，然后由计算机自动做出判断，并跳转或调用相应的程序处理。特点是：其运行方向是向前的，再确定的条件下，只能执行多个分支中的一个分支。</a:t>
            </a:r>
          </a:p>
          <a:p>
            <a:pPr marL="301228" lvl="1" indent="0">
              <a:buNone/>
            </a:pPr>
            <a:r>
              <a:rPr lang="zh-CN" altLang="en-US" dirty="0"/>
              <a:t>分支结构的分类：</a:t>
            </a:r>
          </a:p>
          <a:p>
            <a:pPr lvl="1"/>
            <a:r>
              <a:rPr lang="zh-CN" altLang="en-US" dirty="0"/>
              <a:t>双分支结构</a:t>
            </a:r>
            <a:endParaRPr lang="en-US" altLang="zh-CN" dirty="0"/>
          </a:p>
          <a:p>
            <a:pPr lvl="1"/>
            <a:r>
              <a:rPr lang="zh-CN" altLang="en-US" dirty="0"/>
              <a:t>多分支结构</a:t>
            </a:r>
            <a:endParaRPr lang="en-US" altLang="zh-CN" dirty="0"/>
          </a:p>
        </p:txBody>
      </p:sp>
      <p:pic>
        <p:nvPicPr>
          <p:cNvPr id="4" name="图片 3"/>
          <p:cNvPicPr/>
          <p:nvPr/>
        </p:nvPicPr>
        <p:blipFill rotWithShape="1">
          <a:blip r:embed="rId2">
            <a:extLst>
              <a:ext uri="{28A0092B-C50C-407E-A947-70E740481C1C}">
                <a14:useLocalDpi xmlns:a14="http://schemas.microsoft.com/office/drawing/2010/main" val="0"/>
              </a:ext>
            </a:extLst>
          </a:blip>
          <a:srcRect t="13623"/>
          <a:stretch/>
        </p:blipFill>
        <p:spPr>
          <a:xfrm>
            <a:off x="3776057" y="3429000"/>
            <a:ext cx="4729767" cy="3094239"/>
          </a:xfrm>
          <a:prstGeom prst="rect">
            <a:avLst/>
          </a:prstGeom>
        </p:spPr>
      </p:pic>
    </p:spTree>
    <p:extLst>
      <p:ext uri="{BB962C8B-B14F-4D97-AF65-F5344CB8AC3E}">
        <p14:creationId xmlns:p14="http://schemas.microsoft.com/office/powerpoint/2010/main" val="33861600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6 </a:t>
            </a:r>
            <a:r>
              <a:rPr lang="zh-CN" altLang="en-US" dirty="0"/>
              <a:t>汇编语言程序结构 </a:t>
            </a:r>
            <a:r>
              <a:rPr lang="en-US" altLang="zh-CN" dirty="0"/>
              <a:t>(3)——</a:t>
            </a:r>
            <a:r>
              <a:rPr lang="zh-CN" altLang="zh-CN" dirty="0"/>
              <a:t>条件跳转</a:t>
            </a:r>
            <a:r>
              <a:rPr lang="zh-CN" altLang="en-US" dirty="0"/>
              <a:t>示例</a:t>
            </a:r>
          </a:p>
        </p:txBody>
      </p:sp>
      <p:sp>
        <p:nvSpPr>
          <p:cNvPr id="3" name="内容占位符 2">
            <a:extLst>
              <a:ext uri="{FF2B5EF4-FFF2-40B4-BE49-F238E27FC236}">
                <a16:creationId xmlns:a16="http://schemas.microsoft.com/office/drawing/2014/main" id="{BA971FC0-CDC0-4BA7-B6F3-2CF91CDA9D1E}"/>
              </a:ext>
            </a:extLst>
          </p:cNvPr>
          <p:cNvSpPr>
            <a:spLocks noGrp="1"/>
          </p:cNvSpPr>
          <p:nvPr>
            <p:ph idx="1"/>
          </p:nvPr>
        </p:nvSpPr>
        <p:spPr/>
        <p:txBody>
          <a:bodyPr/>
          <a:lstStyle/>
          <a:p>
            <a:pPr marL="0" indent="0">
              <a:buNone/>
            </a:pPr>
            <a:r>
              <a:rPr lang="en-US" altLang="zh-CN" dirty="0"/>
              <a:t> </a:t>
            </a:r>
            <a:endParaRPr lang="zh-CN" altLang="en-US" dirty="0"/>
          </a:p>
        </p:txBody>
      </p:sp>
      <p:sp>
        <p:nvSpPr>
          <p:cNvPr id="5" name="文本框 4"/>
          <p:cNvSpPr txBox="1"/>
          <p:nvPr/>
        </p:nvSpPr>
        <p:spPr>
          <a:xfrm>
            <a:off x="396875" y="1333468"/>
            <a:ext cx="8046245" cy="5324535"/>
          </a:xfrm>
          <a:prstGeom prst="rect">
            <a:avLst/>
          </a:prstGeom>
          <a:solidFill>
            <a:schemeClr val="accent5">
              <a:lumMod val="60000"/>
              <a:lumOff val="40000"/>
            </a:schemeClr>
          </a:solidFill>
        </p:spPr>
        <p:txBody>
          <a:bodyPr wrap="square" rtlCol="0">
            <a:spAutoFit/>
          </a:bodyPr>
          <a:lstStyle/>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AREA </a:t>
            </a:r>
            <a:r>
              <a:rPr lang="en-US" altLang="zh-CN" sz="2000" kern="0" dirty="0" err="1">
                <a:latin typeface="Times New Roman" panose="02020603050405020304" pitchFamily="18" charset="0"/>
                <a:ea typeface="方正兰亭黑简体" panose="02000000000000000000" pitchFamily="2" charset="-122"/>
                <a:cs typeface="Times New Roman" panose="02020603050405020304" pitchFamily="18" charset="0"/>
              </a:rPr>
              <a:t>Example,CODE,READONLY</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声明代码段</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Example</a:t>
            </a:r>
            <a:endPar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endParaRP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ENTRY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程序入口</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Start</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MOV  R0,#2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将</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R0</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赋初值</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2</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MOV  R1,#5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将</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R1</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赋初值</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5</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ADD  R5,R0,R1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将</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R0</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和</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R1</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内的值相加并存入</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R5</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CMP  R5,#10 </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BEQ  DOEQUAL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若</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R5</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为</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10</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，则跳转到</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DOEQUAL</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标签处</a:t>
            </a:r>
            <a:endPar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endParaRP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WAIT</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CMP  R0,R1</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ADDHI R2,R0,#10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若</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R0 &gt;R1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则</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R2=R0+10</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ADDLS R2,R1,#5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若</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R1&lt;=R2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则</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R2=R1+5</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DOEQUAL</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ANDS R1,R1,#0x80	//R1=R1&amp; 0x80,</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并设置相应标志位</a:t>
            </a:r>
            <a:endPar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endParaRP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BNE  WAIT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若</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R1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的</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d7</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位为</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1</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则跳转到</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WAIT</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标签</a:t>
            </a:r>
            <a:endPar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endParaRP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OVER</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END</a:t>
            </a:r>
          </a:p>
        </p:txBody>
      </p:sp>
    </p:spTree>
    <p:extLst>
      <p:ext uri="{BB962C8B-B14F-4D97-AF65-F5344CB8AC3E}">
        <p14:creationId xmlns:p14="http://schemas.microsoft.com/office/powerpoint/2010/main" val="35872124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6 </a:t>
            </a:r>
            <a:r>
              <a:rPr lang="zh-CN" altLang="en-US" dirty="0"/>
              <a:t>汇编语言程序结构 </a:t>
            </a:r>
            <a:r>
              <a:rPr lang="en-US" altLang="zh-CN" dirty="0"/>
              <a:t>(4)</a:t>
            </a:r>
            <a:endParaRPr lang="zh-CN" altLang="en-US" dirty="0"/>
          </a:p>
        </p:txBody>
      </p:sp>
      <p:sp>
        <p:nvSpPr>
          <p:cNvPr id="2" name="文本占位符 1"/>
          <p:cNvSpPr>
            <a:spLocks noGrp="1"/>
          </p:cNvSpPr>
          <p:nvPr>
            <p:ph idx="1"/>
          </p:nvPr>
        </p:nvSpPr>
        <p:spPr/>
        <p:txBody>
          <a:bodyPr>
            <a:normAutofit fontScale="92500" lnSpcReduction="20000"/>
          </a:bodyPr>
          <a:lstStyle/>
          <a:p>
            <a:pPr>
              <a:lnSpc>
                <a:spcPct val="150000"/>
              </a:lnSpc>
            </a:pPr>
            <a:r>
              <a:rPr lang="zh-CN" altLang="en-US" dirty="0"/>
              <a:t>循环结构</a:t>
            </a:r>
          </a:p>
          <a:p>
            <a:pPr marL="457200" lvl="1" indent="0">
              <a:lnSpc>
                <a:spcPct val="150000"/>
              </a:lnSpc>
              <a:buNone/>
            </a:pPr>
            <a:r>
              <a:rPr lang="zh-CN" altLang="en-US" dirty="0"/>
              <a:t>需要多次重复执行相同的或相似的功能时可以使用循环结构。</a:t>
            </a:r>
          </a:p>
          <a:p>
            <a:pPr lvl="1">
              <a:lnSpc>
                <a:spcPct val="150000"/>
              </a:lnSpc>
            </a:pPr>
            <a:r>
              <a:rPr lang="zh-CN" altLang="en-US" dirty="0"/>
              <a:t>初始化部分：设置循环执行的初始化状态。</a:t>
            </a:r>
          </a:p>
          <a:p>
            <a:pPr lvl="1">
              <a:lnSpc>
                <a:spcPct val="150000"/>
              </a:lnSpc>
            </a:pPr>
            <a:r>
              <a:rPr lang="zh-CN" altLang="en-US" dirty="0"/>
              <a:t>循环体部分：需要多次重复执行的部分。</a:t>
            </a:r>
          </a:p>
          <a:p>
            <a:pPr lvl="1">
              <a:lnSpc>
                <a:spcPct val="150000"/>
              </a:lnSpc>
            </a:pPr>
            <a:r>
              <a:rPr lang="zh-CN" altLang="en-US" dirty="0"/>
              <a:t>循环控制部分：用于控制循环体的执行的次数。循环体每次执行后，应该修改循环条件，是循环能够在适当的时候终止执行。</a:t>
            </a:r>
          </a:p>
          <a:p>
            <a:pPr>
              <a:lnSpc>
                <a:spcPct val="150000"/>
              </a:lnSpc>
            </a:pPr>
            <a:r>
              <a:rPr lang="zh-CN" altLang="en-US" dirty="0"/>
              <a:t>循环控制方法</a:t>
            </a:r>
          </a:p>
          <a:p>
            <a:pPr lvl="1">
              <a:lnSpc>
                <a:spcPct val="150000"/>
              </a:lnSpc>
            </a:pPr>
            <a:r>
              <a:rPr lang="zh-CN" altLang="en-US" dirty="0"/>
              <a:t>计数控制法</a:t>
            </a:r>
          </a:p>
          <a:p>
            <a:pPr lvl="1">
              <a:lnSpc>
                <a:spcPct val="150000"/>
              </a:lnSpc>
            </a:pPr>
            <a:r>
              <a:rPr lang="zh-CN" altLang="en-US" dirty="0"/>
              <a:t>条件控制法</a:t>
            </a:r>
          </a:p>
          <a:p>
            <a:pPr lvl="1">
              <a:lnSpc>
                <a:spcPct val="150000"/>
              </a:lnSpc>
            </a:pPr>
            <a:r>
              <a:rPr lang="zh-CN" altLang="en-US" dirty="0"/>
              <a:t>混合控制法</a:t>
            </a:r>
          </a:p>
          <a:p>
            <a:pPr>
              <a:lnSpc>
                <a:spcPct val="150000"/>
              </a:lnSpc>
              <a:spcBef>
                <a:spcPts val="0"/>
              </a:spcBef>
            </a:pPr>
            <a:endParaRPr lang="en-US" altLang="zh-CN" dirty="0"/>
          </a:p>
        </p:txBody>
      </p:sp>
    </p:spTree>
    <p:extLst>
      <p:ext uri="{BB962C8B-B14F-4D97-AF65-F5344CB8AC3E}">
        <p14:creationId xmlns:p14="http://schemas.microsoft.com/office/powerpoint/2010/main" val="34606650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EFF3C-D63F-49E3-B259-61F8A752B2D3}"/>
              </a:ext>
            </a:extLst>
          </p:cNvPr>
          <p:cNvSpPr>
            <a:spLocks noGrp="1"/>
          </p:cNvSpPr>
          <p:nvPr>
            <p:ph type="title"/>
          </p:nvPr>
        </p:nvSpPr>
        <p:spPr/>
        <p:txBody>
          <a:bodyPr/>
          <a:lstStyle/>
          <a:p>
            <a:r>
              <a:rPr lang="en-US" altLang="zh-CN" dirty="0"/>
              <a:t>6 </a:t>
            </a:r>
            <a:r>
              <a:rPr lang="zh-CN" altLang="en-US" dirty="0"/>
              <a:t>汇编语言程序结构 </a:t>
            </a:r>
            <a:r>
              <a:rPr lang="en-US" altLang="zh-CN" dirty="0"/>
              <a:t>(5)</a:t>
            </a:r>
            <a:endParaRPr lang="zh-CN" altLang="en-US" dirty="0"/>
          </a:p>
        </p:txBody>
      </p:sp>
      <p:sp>
        <p:nvSpPr>
          <p:cNvPr id="3" name="内容占位符 2">
            <a:extLst>
              <a:ext uri="{FF2B5EF4-FFF2-40B4-BE49-F238E27FC236}">
                <a16:creationId xmlns:a16="http://schemas.microsoft.com/office/drawing/2014/main" id="{37D42941-D9CE-4FCD-B4BA-637D6266E1FA}"/>
              </a:ext>
            </a:extLst>
          </p:cNvPr>
          <p:cNvSpPr>
            <a:spLocks noGrp="1"/>
          </p:cNvSpPr>
          <p:nvPr>
            <p:ph idx="1"/>
          </p:nvPr>
        </p:nvSpPr>
        <p:spPr/>
        <p:txBody>
          <a:bodyPr/>
          <a:lstStyle/>
          <a:p>
            <a:r>
              <a:rPr lang="zh-CN" altLang="en-US" dirty="0"/>
              <a:t>循环结构示例</a:t>
            </a:r>
            <a:endParaRPr lang="en-US" altLang="zh-CN" dirty="0"/>
          </a:p>
          <a:p>
            <a:endParaRPr lang="zh-CN" altLang="en-US" dirty="0"/>
          </a:p>
        </p:txBody>
      </p:sp>
      <p:sp>
        <p:nvSpPr>
          <p:cNvPr id="4" name="文本框 3">
            <a:extLst>
              <a:ext uri="{FF2B5EF4-FFF2-40B4-BE49-F238E27FC236}">
                <a16:creationId xmlns:a16="http://schemas.microsoft.com/office/drawing/2014/main" id="{C2F353E1-18CB-41B1-B41C-CFFC30066DD5}"/>
              </a:ext>
            </a:extLst>
          </p:cNvPr>
          <p:cNvSpPr txBox="1"/>
          <p:nvPr/>
        </p:nvSpPr>
        <p:spPr>
          <a:xfrm>
            <a:off x="548878" y="1938954"/>
            <a:ext cx="8046245" cy="3170099"/>
          </a:xfrm>
          <a:prstGeom prst="rect">
            <a:avLst/>
          </a:prstGeom>
          <a:solidFill>
            <a:schemeClr val="bg1">
              <a:lumMod val="85000"/>
            </a:schemeClr>
          </a:solidFill>
        </p:spPr>
        <p:txBody>
          <a:bodyPr wrap="square" rtlCol="0">
            <a:spAutoFit/>
          </a:bodyPr>
          <a:lstStyle/>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AREA Example,CODE,READONLY     </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声明代码段</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Example</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ENTRY				</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     //</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程序入口</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Start</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MOV  R1,#0			     </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将</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R1</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赋初值</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0</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LOOP</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ADD  R1,R1,#1</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CMP  R1,#10</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BCC  LOOP	 </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//R1</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小于</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10</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则执行跳转到</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LOOP</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处执行循环，即</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R1</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从</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0</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到</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10</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后退出循环</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END</a:t>
            </a:r>
          </a:p>
        </p:txBody>
      </p:sp>
    </p:spTree>
    <p:extLst>
      <p:ext uri="{BB962C8B-B14F-4D97-AF65-F5344CB8AC3E}">
        <p14:creationId xmlns:p14="http://schemas.microsoft.com/office/powerpoint/2010/main" val="30398001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6 </a:t>
            </a:r>
            <a:r>
              <a:rPr lang="zh-CN" altLang="en-US" dirty="0"/>
              <a:t>汇编语言程序结构 </a:t>
            </a:r>
            <a:r>
              <a:rPr lang="en-US" altLang="zh-CN" dirty="0"/>
              <a:t>(6)</a:t>
            </a:r>
            <a:endParaRPr lang="zh-CN" altLang="en-US" dirty="0"/>
          </a:p>
        </p:txBody>
      </p:sp>
      <p:sp>
        <p:nvSpPr>
          <p:cNvPr id="2" name="文本占位符 1"/>
          <p:cNvSpPr>
            <a:spLocks noGrp="1"/>
          </p:cNvSpPr>
          <p:nvPr>
            <p:ph idx="1"/>
          </p:nvPr>
        </p:nvSpPr>
        <p:spPr/>
        <p:txBody>
          <a:bodyPr/>
          <a:lstStyle/>
          <a:p>
            <a:r>
              <a:rPr lang="zh-CN" altLang="en-US" dirty="0"/>
              <a:t>子程序</a:t>
            </a:r>
            <a:endParaRPr lang="en-US" altLang="zh-CN" dirty="0"/>
          </a:p>
          <a:p>
            <a:pPr lvl="1">
              <a:lnSpc>
                <a:spcPct val="150000"/>
              </a:lnSpc>
            </a:pPr>
            <a:r>
              <a:rPr lang="zh-CN" altLang="zh-CN" dirty="0"/>
              <a:t>主程序：往往要调用子程序或处理中断</a:t>
            </a:r>
            <a:r>
              <a:rPr lang="en-US" altLang="zh-CN" dirty="0"/>
              <a:t>, </a:t>
            </a:r>
            <a:r>
              <a:rPr lang="zh-CN" altLang="zh-CN" dirty="0"/>
              <a:t>暂停主程序，执行子程序或中断服务程序。</a:t>
            </a:r>
          </a:p>
          <a:p>
            <a:pPr lvl="1">
              <a:lnSpc>
                <a:spcPct val="150000"/>
              </a:lnSpc>
            </a:pPr>
            <a:r>
              <a:rPr lang="zh-CN" altLang="zh-CN" dirty="0"/>
              <a:t>子程序：子程序又称为过程。在一个实际程序中，有些操作要执行多次，把要重复执行（</a:t>
            </a:r>
            <a:r>
              <a:rPr lang="en-US" altLang="zh-CN" dirty="0"/>
              <a:t>subroutine</a:t>
            </a:r>
            <a:r>
              <a:rPr lang="zh-CN" altLang="zh-CN" dirty="0"/>
              <a:t>）操作编为子程序。也常把一些常用的操作标准化、通用化成子程序。</a:t>
            </a:r>
          </a:p>
          <a:p>
            <a:pPr lvl="1">
              <a:lnSpc>
                <a:spcPct val="150000"/>
              </a:lnSpc>
            </a:pPr>
            <a:r>
              <a:rPr lang="zh-CN" altLang="zh-CN" dirty="0"/>
              <a:t>子程序结构是模块化程序设计的基础，调用子程序时需保留内容。</a:t>
            </a:r>
            <a:endParaRPr lang="zh-CN" altLang="en-US" dirty="0"/>
          </a:p>
        </p:txBody>
      </p:sp>
    </p:spTree>
    <p:extLst>
      <p:ext uri="{BB962C8B-B14F-4D97-AF65-F5344CB8AC3E}">
        <p14:creationId xmlns:p14="http://schemas.microsoft.com/office/powerpoint/2010/main" val="4634713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B0522-443E-4C9A-9EB3-82035ACB8427}"/>
              </a:ext>
            </a:extLst>
          </p:cNvPr>
          <p:cNvSpPr>
            <a:spLocks noGrp="1"/>
          </p:cNvSpPr>
          <p:nvPr>
            <p:ph type="title"/>
          </p:nvPr>
        </p:nvSpPr>
        <p:spPr/>
        <p:txBody>
          <a:bodyPr/>
          <a:lstStyle/>
          <a:p>
            <a:r>
              <a:rPr lang="zh-CN" altLang="en-US" dirty="0"/>
              <a:t>目录</a:t>
            </a:r>
          </a:p>
        </p:txBody>
      </p:sp>
      <p:sp>
        <p:nvSpPr>
          <p:cNvPr id="16" name="文本占位符 3"/>
          <p:cNvSpPr>
            <a:spLocks noGrp="1"/>
          </p:cNvSpPr>
          <p:nvPr>
            <p:ph idx="1"/>
          </p:nvPr>
        </p:nvSpPr>
        <p:spPr/>
        <p:txBody>
          <a:bodyPr>
            <a:normAutofit fontScale="92500" lnSpcReduction="10000"/>
          </a:bodyPr>
          <a:lstStyle/>
          <a:p>
            <a:pPr>
              <a:spcAft>
                <a:spcPts val="120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120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120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120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120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120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1200"/>
              </a:spcAft>
            </a:pPr>
            <a:r>
              <a:rPr lang="en-US" altLang="zh-CN" dirty="0"/>
              <a:t>7 ARM</a:t>
            </a:r>
            <a:r>
              <a:rPr lang="zh-CN" altLang="en-US" dirty="0"/>
              <a:t>的过程调用机制</a:t>
            </a:r>
            <a:endParaRPr lang="en-US" altLang="zh-CN" dirty="0"/>
          </a:p>
          <a:p>
            <a:pPr>
              <a:spcAft>
                <a:spcPts val="120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120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854497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a:spcBef>
                <a:spcPts val="0"/>
              </a:spcBef>
            </a:pPr>
            <a:r>
              <a:rPr lang="en-US" altLang="zh-CN" dirty="0"/>
              <a:t>7.1 </a:t>
            </a:r>
            <a:r>
              <a:rPr lang="zh-CN" altLang="en-US" dirty="0"/>
              <a:t>过程调用涉及的问题</a:t>
            </a:r>
            <a:endParaRPr lang="en-US" altLang="zh-CN" dirty="0"/>
          </a:p>
          <a:p>
            <a:pPr lvl="1">
              <a:spcBef>
                <a:spcPts val="0"/>
              </a:spcBef>
            </a:pPr>
            <a:r>
              <a:rPr lang="zh-CN" altLang="en-US" dirty="0"/>
              <a:t>传递控制</a:t>
            </a:r>
            <a:endParaRPr lang="en-US" dirty="0"/>
          </a:p>
          <a:p>
            <a:pPr lvl="2">
              <a:spcBef>
                <a:spcPts val="0"/>
              </a:spcBef>
            </a:pPr>
            <a:r>
              <a:rPr lang="zh-CN" altLang="en-US" dirty="0"/>
              <a:t>调用：转到过程代码的起始处</a:t>
            </a:r>
            <a:endParaRPr lang="en-US" dirty="0"/>
          </a:p>
          <a:p>
            <a:pPr lvl="2">
              <a:spcBef>
                <a:spcPts val="0"/>
              </a:spcBef>
            </a:pPr>
            <a:r>
              <a:rPr lang="zh-CN" altLang="en-US" dirty="0"/>
              <a:t>结束：回到返回点</a:t>
            </a:r>
            <a:endParaRPr lang="en-US" dirty="0"/>
          </a:p>
          <a:p>
            <a:pPr lvl="1">
              <a:spcBef>
                <a:spcPts val="0"/>
              </a:spcBef>
            </a:pPr>
            <a:r>
              <a:rPr lang="zh-CN" altLang="en-US" dirty="0"/>
              <a:t>传递数据</a:t>
            </a:r>
            <a:endParaRPr lang="en-US" dirty="0"/>
          </a:p>
          <a:p>
            <a:pPr lvl="2">
              <a:spcBef>
                <a:spcPts val="0"/>
              </a:spcBef>
            </a:pPr>
            <a:r>
              <a:rPr lang="zh-CN" altLang="en-US" dirty="0"/>
              <a:t>过程参数</a:t>
            </a:r>
            <a:endParaRPr lang="en-US" altLang="zh-CN" dirty="0"/>
          </a:p>
          <a:p>
            <a:pPr lvl="2">
              <a:spcBef>
                <a:spcPts val="0"/>
              </a:spcBef>
            </a:pPr>
            <a:r>
              <a:rPr lang="zh-CN" altLang="en-US" dirty="0"/>
              <a:t>返回值</a:t>
            </a:r>
            <a:endParaRPr lang="en-US" dirty="0"/>
          </a:p>
          <a:p>
            <a:pPr lvl="1">
              <a:spcBef>
                <a:spcPts val="0"/>
              </a:spcBef>
            </a:pPr>
            <a:r>
              <a:rPr lang="zh-CN" altLang="en-US" dirty="0"/>
              <a:t>内存管理</a:t>
            </a:r>
            <a:endParaRPr lang="en-US" dirty="0"/>
          </a:p>
          <a:p>
            <a:pPr lvl="2">
              <a:spcBef>
                <a:spcPts val="0"/>
              </a:spcBef>
            </a:pPr>
            <a:r>
              <a:rPr lang="zh-CN" altLang="en-US" dirty="0"/>
              <a:t>过程运行期间申请</a:t>
            </a:r>
            <a:endParaRPr lang="en-US" dirty="0"/>
          </a:p>
          <a:p>
            <a:pPr lvl="2">
              <a:spcBef>
                <a:spcPts val="0"/>
              </a:spcBef>
            </a:pPr>
            <a:r>
              <a:rPr lang="zh-CN" altLang="en-US" dirty="0"/>
              <a:t>返回时解除分配</a:t>
            </a:r>
            <a:endParaRPr lang="en-US" dirty="0"/>
          </a:p>
          <a:p>
            <a:pPr>
              <a:spcBef>
                <a:spcPts val="0"/>
              </a:spcBef>
            </a:pPr>
            <a:r>
              <a:rPr lang="zh-CN" altLang="en-US" dirty="0"/>
              <a:t>该机制全部由机器指令实现</a:t>
            </a:r>
            <a:endParaRPr lang="en-US" dirty="0"/>
          </a:p>
          <a:p>
            <a:pPr>
              <a:spcBef>
                <a:spcPts val="0"/>
              </a:spcBef>
            </a:pPr>
            <a:r>
              <a:rPr lang="zh-CN" altLang="en-US" dirty="0"/>
              <a:t>过程的实现要使用这些机制</a:t>
            </a:r>
            <a:endParaRPr lang="en-US" dirty="0"/>
          </a:p>
        </p:txBody>
      </p:sp>
      <p:sp>
        <p:nvSpPr>
          <p:cNvPr id="2" name="标题 1">
            <a:extLst>
              <a:ext uri="{FF2B5EF4-FFF2-40B4-BE49-F238E27FC236}">
                <a16:creationId xmlns:a16="http://schemas.microsoft.com/office/drawing/2014/main" id="{94BE85C0-F5AE-4729-82E7-EE705CE7C418}"/>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rPr>
              <a:t>7 ARM</a:t>
            </a:r>
            <a:r>
              <a:rPr lang="zh-CN" altLang="en-US" dirty="0">
                <a:latin typeface="黑体" panose="02010609060101010101" pitchFamily="49" charset="-122"/>
              </a:rPr>
              <a:t>的过程调用机制</a:t>
            </a:r>
          </a:p>
        </p:txBody>
      </p:sp>
      <p:sp>
        <p:nvSpPr>
          <p:cNvPr id="8" name="Rectangle 4"/>
          <p:cNvSpPr>
            <a:spLocks/>
          </p:cNvSpPr>
          <p:nvPr/>
        </p:nvSpPr>
        <p:spPr bwMode="auto">
          <a:xfrm>
            <a:off x="6095999" y="499782"/>
            <a:ext cx="1981200" cy="2438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P(…) {</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r>
              <a:rPr lang="en-US" dirty="0">
                <a:latin typeface="Times New Roman" panose="02020603050405020304" pitchFamily="18" charset="0"/>
                <a:cs typeface="Times New Roman" panose="02020603050405020304" pitchFamily="18" charset="0"/>
                <a:sym typeface="Courier New Bold" charset="0"/>
              </a:rPr>
              <a:t>...</a:t>
            </a:r>
            <a:endParaRPr lang="en-US" sz="2400" b="1" dirty="0">
              <a:solidFill>
                <a:schemeClr val="tx1"/>
              </a:solidFill>
              <a:latin typeface="Times New Roman" panose="02020603050405020304" pitchFamily="18" charset="0"/>
              <a:cs typeface="Times New Roman" panose="02020603050405020304" pitchFamily="18" charset="0"/>
              <a:sym typeface="Courier New Bold" charset="0"/>
            </a:endParaRP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y = Q(x);</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print(y)</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p>
        </p:txBody>
      </p:sp>
      <p:sp>
        <p:nvSpPr>
          <p:cNvPr id="9" name="Rectangle 5"/>
          <p:cNvSpPr>
            <a:spLocks/>
          </p:cNvSpPr>
          <p:nvPr/>
        </p:nvSpPr>
        <p:spPr bwMode="auto">
          <a:xfrm>
            <a:off x="6095999" y="3145491"/>
            <a:ext cx="2295459" cy="2850217"/>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2400" b="1" dirty="0" err="1">
                <a:solidFill>
                  <a:schemeClr val="tx1"/>
                </a:solidFill>
                <a:latin typeface="Times New Roman" panose="02020603050405020304" pitchFamily="18" charset="0"/>
                <a:cs typeface="Times New Roman" panose="02020603050405020304" pitchFamily="18" charset="0"/>
                <a:sym typeface="Courier New Bold" charset="0"/>
              </a:rPr>
              <a:t>int</a:t>
            </a:r>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Q(</a:t>
            </a:r>
            <a:r>
              <a:rPr lang="en-US" sz="2400" b="1" dirty="0" err="1">
                <a:solidFill>
                  <a:schemeClr val="tx1"/>
                </a:solidFill>
                <a:latin typeface="Times New Roman" panose="02020603050405020304" pitchFamily="18" charset="0"/>
                <a:cs typeface="Times New Roman" panose="02020603050405020304" pitchFamily="18" charset="0"/>
                <a:sym typeface="Courier New Bold" charset="0"/>
              </a:rPr>
              <a:t>int</a:t>
            </a:r>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r>
              <a:rPr lang="en-US" sz="2400" b="1" dirty="0" err="1">
                <a:solidFill>
                  <a:schemeClr val="tx1"/>
                </a:solidFill>
                <a:latin typeface="Times New Roman" panose="02020603050405020304" pitchFamily="18" charset="0"/>
                <a:cs typeface="Times New Roman" panose="02020603050405020304" pitchFamily="18" charset="0"/>
                <a:sym typeface="Courier New Bold" charset="0"/>
              </a:rPr>
              <a:t>i</a:t>
            </a:r>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r>
              <a:rPr lang="en-US" sz="2400" b="1" dirty="0" err="1">
                <a:solidFill>
                  <a:schemeClr val="tx1"/>
                </a:solidFill>
                <a:latin typeface="Times New Roman" panose="02020603050405020304" pitchFamily="18" charset="0"/>
                <a:cs typeface="Times New Roman" panose="02020603050405020304" pitchFamily="18" charset="0"/>
                <a:sym typeface="Courier New Bold" charset="0"/>
              </a:rPr>
              <a:t>int</a:t>
            </a:r>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t = 3*</a:t>
            </a:r>
            <a:r>
              <a:rPr lang="en-US" sz="2400" b="1" dirty="0" err="1">
                <a:solidFill>
                  <a:schemeClr val="tx1"/>
                </a:solidFill>
                <a:latin typeface="Times New Roman" panose="02020603050405020304" pitchFamily="18" charset="0"/>
                <a:cs typeface="Times New Roman" panose="02020603050405020304" pitchFamily="18" charset="0"/>
                <a:sym typeface="Courier New Bold" charset="0"/>
              </a:rPr>
              <a:t>i</a:t>
            </a:r>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r>
              <a:rPr lang="en-US" sz="2400" b="1" dirty="0" err="1">
                <a:solidFill>
                  <a:schemeClr val="tx1"/>
                </a:solidFill>
                <a:latin typeface="Times New Roman" panose="02020603050405020304" pitchFamily="18" charset="0"/>
                <a:cs typeface="Times New Roman" panose="02020603050405020304" pitchFamily="18" charset="0"/>
                <a:sym typeface="Courier New Bold" charset="0"/>
              </a:rPr>
              <a:t>int</a:t>
            </a:r>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v[10];</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r>
              <a:rPr lang="en-US" dirty="0">
                <a:latin typeface="Times New Roman" panose="02020603050405020304" pitchFamily="18" charset="0"/>
                <a:cs typeface="Times New Roman" panose="02020603050405020304" pitchFamily="18" charset="0"/>
                <a:sym typeface="Courier New Bold" charset="0"/>
              </a:rPr>
              <a:t>...</a:t>
            </a:r>
            <a:endParaRPr lang="en-US" sz="2400" b="1" dirty="0">
              <a:solidFill>
                <a:schemeClr val="tx1"/>
              </a:solidFill>
              <a:latin typeface="Times New Roman" panose="02020603050405020304" pitchFamily="18" charset="0"/>
              <a:cs typeface="Times New Roman" panose="02020603050405020304" pitchFamily="18" charset="0"/>
              <a:sym typeface="Courier New Bold" charset="0"/>
            </a:endParaRP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r>
              <a:rPr lang="en-US" altLang="zh-CN" sz="2400" b="1" dirty="0">
                <a:solidFill>
                  <a:schemeClr val="tx1"/>
                </a:solidFill>
                <a:latin typeface="Times New Roman" panose="02020603050405020304" pitchFamily="18" charset="0"/>
                <a:cs typeface="Times New Roman" panose="02020603050405020304" pitchFamily="18" charset="0"/>
                <a:sym typeface="Courier New Bold" charset="0"/>
              </a:rPr>
              <a:t>return</a:t>
            </a:r>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v[t];</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a:t>
            </a:r>
          </a:p>
        </p:txBody>
      </p:sp>
      <p:grpSp>
        <p:nvGrpSpPr>
          <p:cNvPr id="21" name="Group 20"/>
          <p:cNvGrpSpPr/>
          <p:nvPr/>
        </p:nvGrpSpPr>
        <p:grpSpPr>
          <a:xfrm>
            <a:off x="5181600" y="1545290"/>
            <a:ext cx="3581400" cy="4038601"/>
            <a:chOff x="4876800" y="1981199"/>
            <a:chExt cx="3581400" cy="4038601"/>
          </a:xfrm>
          <a:effectLst>
            <a:outerShdw blurRad="50800" dist="38100" algn="l" rotWithShape="0">
              <a:prstClr val="black">
                <a:alpha val="40000"/>
              </a:prstClr>
            </a:outerShdw>
          </a:effectLst>
        </p:grpSpPr>
        <p:sp>
          <p:nvSpPr>
            <p:cNvPr id="10" name="Arc 9"/>
            <p:cNvSpPr/>
            <p:nvPr/>
          </p:nvSpPr>
          <p:spPr bwMode="auto">
            <a:xfrm>
              <a:off x="6248400" y="1981199"/>
              <a:ext cx="2209800" cy="2557413"/>
            </a:xfrm>
            <a:prstGeom prst="arc">
              <a:avLst>
                <a:gd name="adj1" fmla="val 16043531"/>
                <a:gd name="adj2" fmla="val 5405969"/>
              </a:avLst>
            </a:prstGeom>
            <a:noFill/>
            <a:ln w="762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Arc 10"/>
            <p:cNvSpPr/>
            <p:nvPr/>
          </p:nvSpPr>
          <p:spPr bwMode="auto">
            <a:xfrm rot="10800000">
              <a:off x="4876800" y="2362200"/>
              <a:ext cx="1600200" cy="3657600"/>
            </a:xfrm>
            <a:prstGeom prst="arc">
              <a:avLst>
                <a:gd name="adj1" fmla="val 16102729"/>
                <a:gd name="adj2" fmla="val 5436066"/>
              </a:avLst>
            </a:prstGeom>
            <a:noFill/>
            <a:ln w="762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22" name="Group 21"/>
          <p:cNvGrpSpPr/>
          <p:nvPr/>
        </p:nvGrpSpPr>
        <p:grpSpPr>
          <a:xfrm>
            <a:off x="6400800" y="1697691"/>
            <a:ext cx="990600" cy="3733800"/>
            <a:chOff x="6096000" y="2133600"/>
            <a:chExt cx="990600" cy="3733800"/>
          </a:xfrm>
          <a:effectLst>
            <a:outerShdw blurRad="50800" dist="38100" dir="2700000" algn="tl" rotWithShape="0">
              <a:prstClr val="black">
                <a:alpha val="40000"/>
              </a:prstClr>
            </a:outerShdw>
          </a:effectLst>
        </p:grpSpPr>
        <p:cxnSp>
          <p:nvCxnSpPr>
            <p:cNvPr id="13" name="Straight Arrow Connector 12"/>
            <p:cNvCxnSpPr/>
            <p:nvPr/>
          </p:nvCxnSpPr>
          <p:spPr bwMode="auto">
            <a:xfrm>
              <a:off x="6857999" y="2133600"/>
              <a:ext cx="228601" cy="1600200"/>
            </a:xfrm>
            <a:prstGeom prst="straightConnector1">
              <a:avLst/>
            </a:prstGeom>
            <a:solidFill>
              <a:schemeClr val="accent1"/>
            </a:solidFill>
            <a:ln w="76200" cap="flat" cmpd="sng" algn="ctr">
              <a:solidFill>
                <a:srgbClr val="0000FF"/>
              </a:solidFill>
              <a:prstDash val="solid"/>
              <a:round/>
              <a:headEnd type="none" w="med" len="med"/>
              <a:tailEnd type="triangle" w="med" len="med"/>
            </a:ln>
            <a:effectLst/>
          </p:spPr>
        </p:cxnSp>
        <p:cxnSp>
          <p:nvCxnSpPr>
            <p:cNvPr id="14" name="Straight Arrow Connector 13"/>
            <p:cNvCxnSpPr/>
            <p:nvPr/>
          </p:nvCxnSpPr>
          <p:spPr bwMode="auto">
            <a:xfrm flipH="1" flipV="1">
              <a:off x="6096000" y="2133600"/>
              <a:ext cx="914400" cy="3733800"/>
            </a:xfrm>
            <a:prstGeom prst="straightConnector1">
              <a:avLst/>
            </a:prstGeom>
            <a:solidFill>
              <a:schemeClr val="accent1"/>
            </a:solidFill>
            <a:ln w="76200" cap="flat" cmpd="sng" algn="ctr">
              <a:solidFill>
                <a:srgbClr val="0000FF"/>
              </a:solidFill>
              <a:prstDash val="solid"/>
              <a:round/>
              <a:headEnd type="none" w="med" len="med"/>
              <a:tailEnd type="triangle" w="med" len="med"/>
            </a:ln>
            <a:effectLst/>
          </p:spPr>
        </p:cxnSp>
      </p:grpSp>
      <p:sp>
        <p:nvSpPr>
          <p:cNvPr id="20" name="Rectangle 19"/>
          <p:cNvSpPr/>
          <p:nvPr/>
        </p:nvSpPr>
        <p:spPr bwMode="auto">
          <a:xfrm>
            <a:off x="6172200" y="3983691"/>
            <a:ext cx="1828800" cy="685800"/>
          </a:xfrm>
          <a:prstGeom prst="rect">
            <a:avLst/>
          </a:prstGeom>
          <a:solidFill>
            <a:schemeClr val="accent1">
              <a:alpha val="23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80693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A95A50-1D1E-4FD3-8CF0-ACD26C73DB1E}"/>
              </a:ext>
            </a:extLst>
          </p:cNvPr>
          <p:cNvSpPr>
            <a:spLocks noGrp="1"/>
          </p:cNvSpPr>
          <p:nvPr>
            <p:ph idx="1"/>
          </p:nvPr>
        </p:nvSpPr>
        <p:spPr/>
        <p:txBody>
          <a:bodyPr/>
          <a:lstStyle/>
          <a:p>
            <a:r>
              <a:rPr lang="en-US" altLang="zh-CN" dirty="0"/>
              <a:t>7.2 </a:t>
            </a:r>
            <a:r>
              <a:rPr lang="zh-CN" altLang="en-US" dirty="0"/>
              <a:t>应用程序二进制接口</a:t>
            </a:r>
            <a:r>
              <a:rPr lang="en-US" altLang="zh-CN" dirty="0"/>
              <a:t>ABI (Application Binary Interface )</a:t>
            </a:r>
          </a:p>
          <a:p>
            <a:pPr lvl="1"/>
            <a:r>
              <a:rPr lang="en-US" altLang="zh-CN" dirty="0"/>
              <a:t>ABI</a:t>
            </a:r>
          </a:p>
          <a:p>
            <a:pPr lvl="2"/>
            <a:r>
              <a:rPr lang="en-US" altLang="zh-CN" dirty="0"/>
              <a:t>Application Binary Interface </a:t>
            </a:r>
          </a:p>
          <a:p>
            <a:pPr lvl="1"/>
            <a:r>
              <a:rPr lang="en-US" altLang="zh-CN" dirty="0"/>
              <a:t>PCS</a:t>
            </a:r>
          </a:p>
          <a:p>
            <a:pPr lvl="2"/>
            <a:r>
              <a:rPr lang="en-US" altLang="zh-CN" dirty="0"/>
              <a:t> Procedure Call Standard</a:t>
            </a:r>
          </a:p>
          <a:p>
            <a:pPr lvl="1"/>
            <a:r>
              <a:rPr lang="en-US" altLang="zh-CN" dirty="0"/>
              <a:t> AAPCS</a:t>
            </a:r>
          </a:p>
          <a:p>
            <a:pPr lvl="2"/>
            <a:r>
              <a:rPr lang="en-US" altLang="zh-CN" dirty="0"/>
              <a:t>Procedure Call Standard for the ARM Architecture (this standard)</a:t>
            </a:r>
          </a:p>
          <a:p>
            <a:pPr lvl="1"/>
            <a:r>
              <a:rPr lang="en-US" altLang="zh-CN" b="1" dirty="0">
                <a:solidFill>
                  <a:srgbClr val="0000FF"/>
                </a:solidFill>
                <a:effectLst>
                  <a:outerShdw blurRad="38100" dist="38100" dir="2700000" algn="tl">
                    <a:srgbClr val="000000">
                      <a:alpha val="43137"/>
                    </a:srgbClr>
                  </a:outerShdw>
                </a:effectLst>
              </a:rPr>
              <a:t>AAPCS64</a:t>
            </a:r>
          </a:p>
          <a:p>
            <a:pPr lvl="2"/>
            <a:r>
              <a:rPr lang="en-US" altLang="zh-CN" dirty="0"/>
              <a:t>Procedure Call Standard for the ARM 64-bit Architecture (AArch64)</a:t>
            </a:r>
            <a:endParaRPr lang="zh-CN" altLang="en-US" dirty="0"/>
          </a:p>
        </p:txBody>
      </p:sp>
      <p:sp>
        <p:nvSpPr>
          <p:cNvPr id="10" name="标题 1">
            <a:extLst>
              <a:ext uri="{FF2B5EF4-FFF2-40B4-BE49-F238E27FC236}">
                <a16:creationId xmlns:a16="http://schemas.microsoft.com/office/drawing/2014/main" id="{0472ABE7-14E4-4F32-9D27-511396734366}"/>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rPr>
              <a:t>7 ARM</a:t>
            </a:r>
            <a:r>
              <a:rPr lang="zh-CN" altLang="en-US" dirty="0">
                <a:latin typeface="黑体" panose="02010609060101010101" pitchFamily="49" charset="-122"/>
              </a:rPr>
              <a:t>的过程调用机制</a:t>
            </a:r>
          </a:p>
        </p:txBody>
      </p:sp>
    </p:spTree>
    <p:extLst>
      <p:ext uri="{BB962C8B-B14F-4D97-AF65-F5344CB8AC3E}">
        <p14:creationId xmlns:p14="http://schemas.microsoft.com/office/powerpoint/2010/main" val="165942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BAFB2-0077-4E36-B864-B501398B2ED3}"/>
              </a:ext>
            </a:extLst>
          </p:cNvPr>
          <p:cNvSpPr>
            <a:spLocks noGrp="1"/>
          </p:cNvSpPr>
          <p:nvPr>
            <p:ph type="title"/>
          </p:nvPr>
        </p:nvSpPr>
        <p:spPr/>
        <p:txBody>
          <a:bodyPr/>
          <a:lstStyle/>
          <a:p>
            <a:r>
              <a:rPr lang="en-US" altLang="zh-CN" dirty="0"/>
              <a:t>1.4 ARM</a:t>
            </a:r>
            <a:r>
              <a:rPr lang="zh-CN" altLang="en-US" dirty="0"/>
              <a:t>架构发展史</a:t>
            </a:r>
          </a:p>
        </p:txBody>
      </p:sp>
      <p:sp>
        <p:nvSpPr>
          <p:cNvPr id="3" name="内容占位符 2">
            <a:extLst>
              <a:ext uri="{FF2B5EF4-FFF2-40B4-BE49-F238E27FC236}">
                <a16:creationId xmlns:a16="http://schemas.microsoft.com/office/drawing/2014/main" id="{BD2B291F-B52C-4938-842D-47B049E26F71}"/>
              </a:ext>
            </a:extLst>
          </p:cNvPr>
          <p:cNvSpPr>
            <a:spLocks noGrp="1"/>
          </p:cNvSpPr>
          <p:nvPr>
            <p:ph idx="1"/>
          </p:nvPr>
        </p:nvSpPr>
        <p:spPr/>
        <p:txBody>
          <a:bodyPr/>
          <a:lstStyle/>
          <a:p>
            <a:r>
              <a:rPr lang="en-US" altLang="zh-CN" sz="2400" dirty="0"/>
              <a:t>ARM</a:t>
            </a:r>
            <a:r>
              <a:rPr lang="zh-CN" altLang="zh-CN" sz="2400" dirty="0"/>
              <a:t>处理器的分类</a:t>
            </a:r>
            <a:endParaRPr lang="en-US" altLang="zh-CN" sz="2400" dirty="0"/>
          </a:p>
          <a:p>
            <a:pPr lvl="1"/>
            <a:r>
              <a:rPr lang="en-US" altLang="zh-CN" sz="2000" dirty="0"/>
              <a:t>ARM</a:t>
            </a:r>
            <a:r>
              <a:rPr lang="zh-CN" altLang="zh-CN" sz="2000" dirty="0"/>
              <a:t>经典处理器（</a:t>
            </a:r>
            <a:r>
              <a:rPr lang="en-US" altLang="zh-CN" sz="2000" dirty="0"/>
              <a:t>Classic Processors</a:t>
            </a:r>
            <a:r>
              <a:rPr lang="zh-CN" altLang="zh-CN" sz="2000" dirty="0"/>
              <a:t>）</a:t>
            </a:r>
            <a:endParaRPr lang="en-US" altLang="zh-CN" sz="2000" dirty="0"/>
          </a:p>
          <a:p>
            <a:pPr lvl="1"/>
            <a:r>
              <a:rPr lang="en-US" altLang="zh-CN" sz="2000" dirty="0"/>
              <a:t>ARM Cortex</a:t>
            </a:r>
            <a:r>
              <a:rPr lang="zh-CN" altLang="zh-CN" sz="2000" dirty="0"/>
              <a:t>应用处理器</a:t>
            </a:r>
            <a:br>
              <a:rPr lang="en-US" altLang="zh-CN" sz="2000" dirty="0"/>
            </a:br>
            <a:r>
              <a:rPr lang="zh-CN" altLang="en-US" sz="2000" dirty="0"/>
              <a:t>从</a:t>
            </a:r>
            <a:r>
              <a:rPr lang="en-US" altLang="zh-CN" sz="2000" dirty="0"/>
              <a:t>ARM v7</a:t>
            </a:r>
            <a:r>
              <a:rPr lang="zh-CN" altLang="en-US" sz="2000" dirty="0"/>
              <a:t>开始，</a:t>
            </a:r>
            <a:r>
              <a:rPr lang="en-US" altLang="zh-CN" sz="2000" dirty="0"/>
              <a:t>CPU</a:t>
            </a:r>
            <a:r>
              <a:rPr lang="zh-CN" altLang="en-US" sz="2000" dirty="0"/>
              <a:t>命名为</a:t>
            </a:r>
            <a:r>
              <a:rPr lang="en-US" altLang="zh-CN" sz="2000" dirty="0"/>
              <a:t>Cortex</a:t>
            </a:r>
            <a:r>
              <a:rPr lang="zh-CN" altLang="en-US" sz="2000" dirty="0"/>
              <a:t>，并划分为</a:t>
            </a:r>
            <a:r>
              <a:rPr lang="en-US" altLang="zh-CN" sz="2000" dirty="0"/>
              <a:t>A</a:t>
            </a:r>
            <a:r>
              <a:rPr lang="zh-CN" altLang="en-US" sz="2000" dirty="0"/>
              <a:t>、</a:t>
            </a:r>
            <a:r>
              <a:rPr lang="en-US" altLang="zh-CN" sz="2000" dirty="0"/>
              <a:t>R</a:t>
            </a:r>
            <a:r>
              <a:rPr lang="zh-CN" altLang="en-US" sz="2000" dirty="0"/>
              <a:t>、</a:t>
            </a:r>
            <a:r>
              <a:rPr lang="en-US" altLang="zh-CN" sz="2000" dirty="0"/>
              <a:t>M</a:t>
            </a:r>
            <a:r>
              <a:rPr lang="zh-CN" altLang="en-US" sz="2000" dirty="0"/>
              <a:t>三大系列</a:t>
            </a:r>
            <a:endParaRPr lang="en-US" altLang="zh-CN" sz="2000" dirty="0"/>
          </a:p>
          <a:p>
            <a:pPr lvl="2"/>
            <a:r>
              <a:rPr lang="zh-CN" altLang="en-US" sz="2000" dirty="0"/>
              <a:t>面向复杂操作系统和用户应用的</a:t>
            </a:r>
            <a:r>
              <a:rPr lang="en-US" altLang="zh-CN" sz="2000" dirty="0"/>
              <a:t>Cortex-</a:t>
            </a:r>
            <a:r>
              <a:rPr lang="en-US" altLang="zh-CN" sz="2000" b="1" dirty="0">
                <a:solidFill>
                  <a:srgbClr val="0000FF"/>
                </a:solidFill>
              </a:rPr>
              <a:t>A</a:t>
            </a:r>
            <a:r>
              <a:rPr lang="zh-CN" altLang="en-US" sz="2000" dirty="0"/>
              <a:t>（</a:t>
            </a:r>
            <a:r>
              <a:rPr lang="en-US" altLang="zh-CN" sz="2000" dirty="0"/>
              <a:t>Applications</a:t>
            </a:r>
            <a:r>
              <a:rPr lang="zh-CN" altLang="en-US" sz="2000" dirty="0"/>
              <a:t>，应用）系列，为手机、平板、</a:t>
            </a:r>
            <a:r>
              <a:rPr lang="en-US" altLang="zh-CN" sz="2000" dirty="0"/>
              <a:t>AP</a:t>
            </a:r>
            <a:r>
              <a:rPr lang="zh-CN" altLang="en-US" sz="2000" dirty="0"/>
              <a:t>等终端设备提供全方位的解决方案；</a:t>
            </a:r>
          </a:p>
          <a:p>
            <a:pPr lvl="2"/>
            <a:r>
              <a:rPr lang="zh-CN" altLang="en-US" sz="2000" dirty="0"/>
              <a:t>针对实时处理和控制应用的</a:t>
            </a:r>
            <a:r>
              <a:rPr lang="en-US" altLang="zh-CN" sz="2000" dirty="0"/>
              <a:t>Cortex-</a:t>
            </a:r>
            <a:r>
              <a:rPr lang="en-US" altLang="zh-CN" sz="2000" b="1" dirty="0">
                <a:solidFill>
                  <a:srgbClr val="0000FF"/>
                </a:solidFill>
              </a:rPr>
              <a:t>R</a:t>
            </a:r>
            <a:r>
              <a:rPr lang="zh-CN" altLang="en-US" sz="2000" dirty="0"/>
              <a:t>（</a:t>
            </a:r>
            <a:r>
              <a:rPr lang="en-US" altLang="zh-CN" sz="2000" dirty="0"/>
              <a:t>Real-time</a:t>
            </a:r>
            <a:r>
              <a:rPr lang="zh-CN" altLang="en-US" sz="2000" dirty="0"/>
              <a:t>，实时）系列，为要求可靠性、高可用性、容错功能、可维护性和实时响应的嵌入式系统提供高性能计算解决方案</a:t>
            </a:r>
          </a:p>
          <a:p>
            <a:pPr lvl="2"/>
            <a:r>
              <a:rPr lang="zh-CN" altLang="en-US" sz="2000" dirty="0"/>
              <a:t>针对微控制器与低功耗应用优化的</a:t>
            </a:r>
            <a:r>
              <a:rPr lang="en-US" altLang="zh-CN" sz="2000" dirty="0"/>
              <a:t>Cortex-</a:t>
            </a:r>
            <a:r>
              <a:rPr lang="en-US" altLang="zh-CN" sz="2000" b="1" dirty="0">
                <a:solidFill>
                  <a:srgbClr val="0000FF"/>
                </a:solidFill>
              </a:rPr>
              <a:t>M</a:t>
            </a:r>
            <a:r>
              <a:rPr lang="zh-CN" altLang="en-US" sz="2000" dirty="0"/>
              <a:t>（</a:t>
            </a:r>
            <a:r>
              <a:rPr lang="en-US" altLang="zh-CN" sz="2000" dirty="0"/>
              <a:t>Microcontroller</a:t>
            </a:r>
            <a:r>
              <a:rPr lang="zh-CN" altLang="en-US" sz="2000" dirty="0"/>
              <a:t>）系列，主要用于通用低端，工业，消费电子领域微控制器。</a:t>
            </a:r>
            <a:endParaRPr lang="en-US" altLang="zh-CN" sz="2000" dirty="0"/>
          </a:p>
          <a:p>
            <a:pPr lvl="1"/>
            <a:r>
              <a:rPr lang="en-US" altLang="zh-CN" sz="2000" dirty="0"/>
              <a:t>ARM Cortex</a:t>
            </a:r>
            <a:r>
              <a:rPr lang="zh-CN" altLang="zh-CN" sz="2000" dirty="0"/>
              <a:t>嵌入式处理器</a:t>
            </a:r>
            <a:endParaRPr lang="en-US" altLang="zh-CN" sz="2000" dirty="0"/>
          </a:p>
          <a:p>
            <a:pPr lvl="1"/>
            <a:r>
              <a:rPr lang="en-US" altLang="zh-CN" sz="2000" dirty="0"/>
              <a:t>ARM</a:t>
            </a:r>
            <a:r>
              <a:rPr lang="zh-CN" altLang="zh-CN" sz="2000" dirty="0"/>
              <a:t>专业处理器</a:t>
            </a:r>
            <a:endParaRPr lang="zh-CN" altLang="en-US" sz="2000" dirty="0"/>
          </a:p>
        </p:txBody>
      </p:sp>
    </p:spTree>
    <p:extLst>
      <p:ext uri="{BB962C8B-B14F-4D97-AF65-F5344CB8AC3E}">
        <p14:creationId xmlns:p14="http://schemas.microsoft.com/office/powerpoint/2010/main" val="33499608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3CAE556-D767-4807-A7B9-EB8D6750523A}"/>
              </a:ext>
            </a:extLst>
          </p:cNvPr>
          <p:cNvSpPr>
            <a:spLocks noGrp="1"/>
          </p:cNvSpPr>
          <p:nvPr>
            <p:ph idx="1"/>
          </p:nvPr>
        </p:nvSpPr>
        <p:spPr/>
        <p:txBody>
          <a:bodyPr/>
          <a:lstStyle/>
          <a:p>
            <a:pPr>
              <a:spcAft>
                <a:spcPts val="0"/>
              </a:spcAft>
              <a:buClr>
                <a:srgbClr val="C00000"/>
              </a:buClr>
              <a:buSzPct val="80000"/>
              <a:buFont typeface="Wingdings" panose="05000000000000000000" pitchFamily="2" charset="2"/>
              <a:buChar char="v"/>
            </a:pPr>
            <a:r>
              <a:rPr lang="en-US" altLang="zh-CN" dirty="0"/>
              <a:t>7.3 </a:t>
            </a:r>
            <a:r>
              <a:rPr lang="zh-CN" altLang="en-US" dirty="0"/>
              <a:t>过程调用相关指令</a:t>
            </a:r>
            <a:endParaRPr lang="en-US" altLang="zh-CN" dirty="0"/>
          </a:p>
          <a:p>
            <a:pPr>
              <a:spcAft>
                <a:spcPts val="0"/>
              </a:spcAft>
              <a:buClr>
                <a:srgbClr val="C00000"/>
              </a:buClr>
              <a:buSzPct val="80000"/>
              <a:buFont typeface="Wingdings" panose="05000000000000000000" pitchFamily="2" charset="2"/>
              <a:buChar char="v"/>
            </a:pPr>
            <a:r>
              <a:rPr lang="zh-CN" altLang="zh-CN" dirty="0"/>
              <a:t>子程序调用</a:t>
            </a:r>
            <a:endParaRPr lang="en-US" altLang="zh-CN" dirty="0"/>
          </a:p>
          <a:p>
            <a:pPr lvl="1">
              <a:spcAft>
                <a:spcPts val="0"/>
              </a:spcAft>
            </a:pPr>
            <a:r>
              <a:rPr lang="en-US" altLang="zh-CN" dirty="0"/>
              <a:t>BL &lt;label&gt;</a:t>
            </a:r>
          </a:p>
          <a:p>
            <a:pPr marL="971550" lvl="2" indent="0">
              <a:spcAft>
                <a:spcPts val="0"/>
              </a:spcAft>
              <a:buNone/>
            </a:pPr>
            <a:r>
              <a:rPr lang="zh-CN" altLang="en-US" dirty="0"/>
              <a:t>跳转到 </a:t>
            </a:r>
            <a:r>
              <a:rPr lang="en-US" altLang="zh-CN" dirty="0"/>
              <a:t>label</a:t>
            </a:r>
            <a:r>
              <a:rPr lang="zh-CN" altLang="en-US" dirty="0"/>
              <a:t>处</a:t>
            </a:r>
            <a:r>
              <a:rPr lang="en-US" altLang="zh-CN" dirty="0"/>
              <a:t> </a:t>
            </a:r>
            <a:r>
              <a:rPr lang="zh-CN" altLang="en-US" dirty="0"/>
              <a:t>，返回地址保存到</a:t>
            </a:r>
            <a:r>
              <a:rPr lang="en-US" altLang="zh-CN" dirty="0"/>
              <a:t>LR (X30=PC+4)</a:t>
            </a:r>
            <a:endParaRPr lang="zh-CN" altLang="en-US" dirty="0"/>
          </a:p>
          <a:p>
            <a:pPr lvl="1">
              <a:spcAft>
                <a:spcPts val="0"/>
              </a:spcAft>
            </a:pPr>
            <a:r>
              <a:rPr lang="en-US" altLang="zh-CN" dirty="0"/>
              <a:t>BLR &lt;</a:t>
            </a:r>
            <a:r>
              <a:rPr lang="en-US" altLang="zh-CN" dirty="0" err="1"/>
              <a:t>Xn</a:t>
            </a:r>
            <a:r>
              <a:rPr lang="en-US" altLang="zh-CN" dirty="0"/>
              <a:t>&gt; </a:t>
            </a:r>
          </a:p>
          <a:p>
            <a:pPr marL="857250" lvl="2" indent="0">
              <a:spcAft>
                <a:spcPts val="0"/>
              </a:spcAft>
              <a:buNone/>
            </a:pPr>
            <a:r>
              <a:rPr lang="zh-CN" altLang="en-US" dirty="0"/>
              <a:t>跳转到寄存器</a:t>
            </a:r>
            <a:r>
              <a:rPr lang="en-US" altLang="zh-CN" dirty="0" err="1"/>
              <a:t>Xn</a:t>
            </a:r>
            <a:r>
              <a:rPr lang="en-US" altLang="zh-CN" dirty="0"/>
              <a:t> </a:t>
            </a:r>
            <a:r>
              <a:rPr lang="zh-CN" altLang="en-US" dirty="0"/>
              <a:t>所指向的位置</a:t>
            </a:r>
            <a:br>
              <a:rPr lang="en-US" altLang="zh-CN" dirty="0"/>
            </a:br>
            <a:r>
              <a:rPr lang="zh-CN" altLang="en-US" dirty="0"/>
              <a:t>返回地址保存到</a:t>
            </a:r>
            <a:r>
              <a:rPr lang="en-US" altLang="zh-CN" dirty="0"/>
              <a:t>LR(X30=PC+4)</a:t>
            </a:r>
            <a:endParaRPr lang="zh-CN" altLang="en-US" dirty="0"/>
          </a:p>
          <a:p>
            <a:pPr>
              <a:lnSpc>
                <a:spcPct val="150000"/>
              </a:lnSpc>
              <a:spcAft>
                <a:spcPts val="0"/>
              </a:spcAft>
              <a:buClr>
                <a:srgbClr val="C00000"/>
              </a:buClr>
              <a:buSzPct val="80000"/>
              <a:buFont typeface="Wingdings" panose="05000000000000000000" pitchFamily="2" charset="2"/>
              <a:buChar char="v"/>
            </a:pPr>
            <a:r>
              <a:rPr lang="zh-CN" altLang="en-US" dirty="0"/>
              <a:t>函数返回</a:t>
            </a:r>
            <a:endParaRPr lang="zh-CN" altLang="zh-CN" dirty="0"/>
          </a:p>
          <a:p>
            <a:pPr lvl="1"/>
            <a:r>
              <a:rPr lang="en-US" altLang="zh-CN" dirty="0"/>
              <a:t>RET {&lt;</a:t>
            </a:r>
            <a:r>
              <a:rPr lang="en-US" altLang="zh-CN" dirty="0" err="1"/>
              <a:t>Xn</a:t>
            </a:r>
            <a:r>
              <a:rPr lang="en-US" altLang="zh-CN" dirty="0"/>
              <a:t>&gt;} </a:t>
            </a:r>
            <a:br>
              <a:rPr lang="en-US" altLang="zh-CN" dirty="0"/>
            </a:br>
            <a:r>
              <a:rPr lang="en-US" altLang="zh-CN" dirty="0" err="1"/>
              <a:t>Xn</a:t>
            </a:r>
            <a:r>
              <a:rPr lang="zh-CN" altLang="en-US" dirty="0"/>
              <a:t>默认是</a:t>
            </a:r>
            <a:r>
              <a:rPr lang="en-US" altLang="zh-CN" dirty="0"/>
              <a:t>X30</a:t>
            </a:r>
            <a:br>
              <a:rPr lang="en-US" altLang="zh-CN" dirty="0"/>
            </a:br>
            <a:endParaRPr lang="zh-CN" altLang="en-US" dirty="0"/>
          </a:p>
        </p:txBody>
      </p:sp>
      <p:sp>
        <p:nvSpPr>
          <p:cNvPr id="2" name="标题 1">
            <a:extLst>
              <a:ext uri="{FF2B5EF4-FFF2-40B4-BE49-F238E27FC236}">
                <a16:creationId xmlns:a16="http://schemas.microsoft.com/office/drawing/2014/main" id="{A79A5616-0DCD-4A85-A268-229520C76D7E}"/>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rPr>
              <a:t>7 ARM</a:t>
            </a:r>
            <a:r>
              <a:rPr lang="zh-CN" altLang="en-US" dirty="0">
                <a:latin typeface="黑体" panose="02010609060101010101" pitchFamily="49" charset="-122"/>
              </a:rPr>
              <a:t>的过程调用机制</a:t>
            </a:r>
          </a:p>
        </p:txBody>
      </p:sp>
      <p:sp>
        <p:nvSpPr>
          <p:cNvPr id="4" name="文本框 3">
            <a:extLst>
              <a:ext uri="{FF2B5EF4-FFF2-40B4-BE49-F238E27FC236}">
                <a16:creationId xmlns:a16="http://schemas.microsoft.com/office/drawing/2014/main" id="{51F72A68-A07F-4E1A-9F25-6CF59E2D6973}"/>
              </a:ext>
            </a:extLst>
          </p:cNvPr>
          <p:cNvSpPr txBox="1"/>
          <p:nvPr/>
        </p:nvSpPr>
        <p:spPr>
          <a:xfrm>
            <a:off x="4267200" y="4800600"/>
            <a:ext cx="4876800"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zh-CN"/>
            </a:defPPr>
            <a:lvl1pPr>
              <a:defRPr sz="2000" i="1" kern="0">
                <a:latin typeface="Times New Roman" panose="02020603050405020304" pitchFamily="18" charset="0"/>
                <a:ea typeface="方正兰亭黑简体" panose="02000000000000000000" pitchFamily="2" charset="-122"/>
                <a:cs typeface="Times New Roman" panose="02020603050405020304" pitchFamily="18" charset="0"/>
              </a:defRPr>
            </a:lvl1pPr>
          </a:lstStyle>
          <a:p>
            <a:r>
              <a:rPr lang="en-US" altLang="zh-CN" sz="2400" b="1" dirty="0">
                <a:solidFill>
                  <a:srgbClr val="0000FF"/>
                </a:solidFill>
              </a:rPr>
              <a:t>BL</a:t>
            </a:r>
            <a:r>
              <a:rPr lang="en-US" altLang="zh-CN" sz="2400" b="1" dirty="0"/>
              <a:t> func	   </a:t>
            </a:r>
            <a:r>
              <a:rPr lang="en-US" altLang="zh-CN" sz="2400" dirty="0">
                <a:solidFill>
                  <a:srgbClr val="006600"/>
                </a:solidFill>
              </a:rPr>
              <a:t>//</a:t>
            </a:r>
            <a:r>
              <a:rPr lang="zh-CN" altLang="en-US" sz="2400" dirty="0">
                <a:solidFill>
                  <a:srgbClr val="006600"/>
                </a:solidFill>
              </a:rPr>
              <a:t>调用子程序</a:t>
            </a:r>
            <a:r>
              <a:rPr lang="en-US" altLang="zh-CN" sz="2400" dirty="0" err="1">
                <a:solidFill>
                  <a:srgbClr val="006600"/>
                </a:solidFill>
              </a:rPr>
              <a:t>func</a:t>
            </a:r>
            <a:endParaRPr lang="en-US" altLang="zh-CN" sz="2400" dirty="0">
              <a:solidFill>
                <a:srgbClr val="006600"/>
              </a:solidFill>
            </a:endParaRPr>
          </a:p>
          <a:p>
            <a:r>
              <a:rPr lang="en-US" altLang="zh-CN" sz="2400" b="1" dirty="0"/>
              <a:t>      … </a:t>
            </a:r>
          </a:p>
          <a:p>
            <a:r>
              <a:rPr lang="en-US" altLang="zh-CN" sz="2400" b="1"/>
              <a:t>func</a:t>
            </a:r>
            <a:r>
              <a:rPr lang="zh-CN" altLang="en-US" sz="2400" b="1" i="0" dirty="0"/>
              <a:t>：</a:t>
            </a:r>
            <a:endParaRPr lang="en-US" altLang="zh-CN" sz="2400" b="1" i="0" dirty="0"/>
          </a:p>
          <a:p>
            <a:r>
              <a:rPr lang="en-US" altLang="zh-CN" sz="2400" b="1" dirty="0"/>
              <a:t>      … </a:t>
            </a:r>
          </a:p>
          <a:p>
            <a:r>
              <a:rPr lang="en-US" altLang="zh-CN" sz="2400" b="1" dirty="0"/>
              <a:t>     </a:t>
            </a:r>
            <a:r>
              <a:rPr lang="en-US" altLang="zh-CN" sz="2400" b="1" dirty="0">
                <a:solidFill>
                  <a:srgbClr val="0000FF"/>
                </a:solidFill>
              </a:rPr>
              <a:t>RET </a:t>
            </a:r>
            <a:r>
              <a:rPr lang="en-US" altLang="zh-CN" sz="2400" dirty="0">
                <a:solidFill>
                  <a:srgbClr val="0000FF"/>
                </a:solidFill>
              </a:rPr>
              <a:t> </a:t>
            </a:r>
            <a:r>
              <a:rPr lang="en-US" altLang="zh-CN" sz="2400" dirty="0">
                <a:solidFill>
                  <a:srgbClr val="006600"/>
                </a:solidFill>
              </a:rPr>
              <a:t>   //</a:t>
            </a:r>
            <a:r>
              <a:rPr lang="zh-CN" altLang="en-US" sz="2400" dirty="0">
                <a:solidFill>
                  <a:srgbClr val="006600"/>
                </a:solidFill>
              </a:rPr>
              <a:t>子程序返回</a:t>
            </a:r>
            <a:endParaRPr lang="en-US" altLang="zh-CN" sz="2400" dirty="0">
              <a:solidFill>
                <a:srgbClr val="006600"/>
              </a:solidFill>
            </a:endParaRPr>
          </a:p>
        </p:txBody>
      </p:sp>
    </p:spTree>
    <p:extLst>
      <p:ext uri="{BB962C8B-B14F-4D97-AF65-F5344CB8AC3E}">
        <p14:creationId xmlns:p14="http://schemas.microsoft.com/office/powerpoint/2010/main" val="187424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0AD7E1-9F9F-4DE0-A16F-63B83445736B}"/>
              </a:ext>
            </a:extLst>
          </p:cNvPr>
          <p:cNvSpPr>
            <a:spLocks noGrp="1"/>
          </p:cNvSpPr>
          <p:nvPr>
            <p:ph idx="1"/>
          </p:nvPr>
        </p:nvSpPr>
        <p:spPr/>
        <p:txBody>
          <a:bodyPr/>
          <a:lstStyle/>
          <a:p>
            <a:r>
              <a:rPr lang="zh-CN" altLang="en-US" dirty="0"/>
              <a:t>传递参数</a:t>
            </a:r>
            <a:endParaRPr lang="en-US" altLang="zh-CN" dirty="0"/>
          </a:p>
          <a:p>
            <a:pPr lvl="1"/>
            <a:r>
              <a:rPr lang="zh-CN" altLang="en-US" dirty="0"/>
              <a:t>寄存器：</a:t>
            </a:r>
            <a:r>
              <a:rPr lang="en-US" altLang="zh-CN" b="1" dirty="0">
                <a:solidFill>
                  <a:srgbClr val="006600"/>
                </a:solidFill>
              </a:rPr>
              <a:t>X0-X7</a:t>
            </a:r>
            <a:r>
              <a:rPr lang="zh-CN" altLang="en-US" b="1" dirty="0">
                <a:solidFill>
                  <a:srgbClr val="006600"/>
                </a:solidFill>
              </a:rPr>
              <a:t>（</a:t>
            </a:r>
            <a:r>
              <a:rPr lang="en-US" altLang="zh-CN" b="1" dirty="0">
                <a:solidFill>
                  <a:srgbClr val="006600"/>
                </a:solidFill>
              </a:rPr>
              <a:t>SIMD/</a:t>
            </a:r>
            <a:r>
              <a:rPr lang="zh-CN" altLang="en-US" b="1" dirty="0">
                <a:solidFill>
                  <a:srgbClr val="006600"/>
                </a:solidFill>
              </a:rPr>
              <a:t>浮点用</a:t>
            </a:r>
            <a:r>
              <a:rPr lang="en-US" altLang="zh-CN" b="1" dirty="0">
                <a:solidFill>
                  <a:srgbClr val="006600"/>
                </a:solidFill>
              </a:rPr>
              <a:t>V0-V7</a:t>
            </a:r>
            <a:r>
              <a:rPr lang="zh-CN" altLang="en-US" b="1" dirty="0">
                <a:solidFill>
                  <a:srgbClr val="006600"/>
                </a:solidFill>
              </a:rPr>
              <a:t>）</a:t>
            </a:r>
            <a:endParaRPr lang="en-US" altLang="zh-CN" b="1" dirty="0">
              <a:solidFill>
                <a:srgbClr val="006600"/>
              </a:solidFill>
            </a:endParaRPr>
          </a:p>
          <a:p>
            <a:pPr lvl="1"/>
            <a:r>
              <a:rPr lang="zh-CN" altLang="en-US" dirty="0"/>
              <a:t>栈：</a:t>
            </a:r>
            <a:r>
              <a:rPr lang="en-US" altLang="zh-CN" b="1" dirty="0">
                <a:solidFill>
                  <a:srgbClr val="C00000"/>
                </a:solidFill>
              </a:rPr>
              <a:t>A64</a:t>
            </a:r>
            <a:r>
              <a:rPr lang="zh-CN" altLang="en-US" b="1" dirty="0">
                <a:solidFill>
                  <a:srgbClr val="C00000"/>
                </a:solidFill>
              </a:rPr>
              <a:t>没有</a:t>
            </a:r>
            <a:r>
              <a:rPr lang="en-US" altLang="zh-CN" b="1" dirty="0">
                <a:solidFill>
                  <a:srgbClr val="C00000"/>
                </a:solidFill>
              </a:rPr>
              <a:t>push/pop</a:t>
            </a:r>
            <a:r>
              <a:rPr lang="zh-CN" altLang="en-US" b="1" dirty="0">
                <a:solidFill>
                  <a:srgbClr val="C00000"/>
                </a:solidFill>
              </a:rPr>
              <a:t>指令</a:t>
            </a:r>
            <a:r>
              <a:rPr lang="zh-CN" altLang="en-US" dirty="0"/>
              <a:t>，用</a:t>
            </a:r>
            <a:r>
              <a:rPr lang="en-US" altLang="zh-CN" dirty="0"/>
              <a:t>STP/LDP</a:t>
            </a:r>
            <a:r>
              <a:rPr lang="zh-CN" altLang="en-US" dirty="0"/>
              <a:t>对加载寄存器指</a:t>
            </a:r>
            <a:endParaRPr lang="en-US" altLang="zh-CN" dirty="0"/>
          </a:p>
          <a:p>
            <a:r>
              <a:rPr lang="zh-CN" altLang="en-US" dirty="0"/>
              <a:t>返回值</a:t>
            </a:r>
            <a:endParaRPr lang="en-US" altLang="zh-CN" dirty="0"/>
          </a:p>
          <a:p>
            <a:pPr lvl="1"/>
            <a:r>
              <a:rPr lang="en-US" altLang="zh-CN" b="1" dirty="0">
                <a:solidFill>
                  <a:srgbClr val="006600"/>
                </a:solidFill>
              </a:rPr>
              <a:t>X0-X7</a:t>
            </a:r>
            <a:r>
              <a:rPr lang="zh-CN" altLang="en-US" b="1" dirty="0">
                <a:solidFill>
                  <a:srgbClr val="006600"/>
                </a:solidFill>
              </a:rPr>
              <a:t>（</a:t>
            </a:r>
            <a:r>
              <a:rPr lang="en-US" altLang="zh-CN" b="1" dirty="0">
                <a:solidFill>
                  <a:srgbClr val="006600"/>
                </a:solidFill>
              </a:rPr>
              <a:t>SIMD/</a:t>
            </a:r>
            <a:r>
              <a:rPr lang="zh-CN" altLang="en-US" b="1" dirty="0">
                <a:solidFill>
                  <a:srgbClr val="006600"/>
                </a:solidFill>
              </a:rPr>
              <a:t>浮点用</a:t>
            </a:r>
            <a:r>
              <a:rPr lang="en-US" altLang="zh-CN" b="1" dirty="0">
                <a:solidFill>
                  <a:srgbClr val="006600"/>
                </a:solidFill>
              </a:rPr>
              <a:t>V0-V7</a:t>
            </a:r>
            <a:r>
              <a:rPr lang="zh-CN" altLang="en-US" b="1" dirty="0">
                <a:solidFill>
                  <a:srgbClr val="006600"/>
                </a:solidFill>
              </a:rPr>
              <a:t>）</a:t>
            </a:r>
            <a:endParaRPr lang="en-US" altLang="zh-CN" b="1" dirty="0">
              <a:solidFill>
                <a:srgbClr val="006600"/>
              </a:solidFill>
            </a:endParaRPr>
          </a:p>
          <a:p>
            <a:pPr lvl="1"/>
            <a:r>
              <a:rPr lang="en-US" altLang="zh-CN" b="1" dirty="0">
                <a:solidFill>
                  <a:srgbClr val="006600"/>
                </a:solidFill>
              </a:rPr>
              <a:t>X8 </a:t>
            </a:r>
            <a:r>
              <a:rPr lang="zh-CN" altLang="en-US" dirty="0"/>
              <a:t>（结果地址，例如返回大的结构体时）</a:t>
            </a:r>
            <a:endParaRPr lang="en-US" altLang="zh-CN" dirty="0"/>
          </a:p>
          <a:p>
            <a:pPr>
              <a:spcBef>
                <a:spcPts val="1200"/>
              </a:spcBef>
            </a:pPr>
            <a:r>
              <a:rPr lang="zh-CN" altLang="en-US" dirty="0"/>
              <a:t>调用者保存：</a:t>
            </a:r>
            <a:r>
              <a:rPr lang="en-US" altLang="zh-CN" b="1" dirty="0">
                <a:solidFill>
                  <a:srgbClr val="006600"/>
                </a:solidFill>
              </a:rPr>
              <a:t>X9-X15</a:t>
            </a:r>
            <a:r>
              <a:rPr lang="zh-CN" altLang="en-US" b="1" dirty="0">
                <a:solidFill>
                  <a:srgbClr val="006600"/>
                </a:solidFill>
              </a:rPr>
              <a:t>、</a:t>
            </a:r>
            <a:r>
              <a:rPr lang="en-US" altLang="zh-CN" b="1" dirty="0">
                <a:solidFill>
                  <a:srgbClr val="006600"/>
                </a:solidFill>
              </a:rPr>
              <a:t>V16-V31 </a:t>
            </a:r>
          </a:p>
          <a:p>
            <a:pPr>
              <a:spcBef>
                <a:spcPts val="1200"/>
              </a:spcBef>
            </a:pPr>
            <a:r>
              <a:rPr lang="zh-CN" altLang="en-US" dirty="0"/>
              <a:t>被调用者保存：</a:t>
            </a:r>
            <a:r>
              <a:rPr lang="en-US" altLang="zh-CN" b="1" dirty="0">
                <a:solidFill>
                  <a:srgbClr val="006600"/>
                </a:solidFill>
              </a:rPr>
              <a:t>X19-X29</a:t>
            </a:r>
            <a:r>
              <a:rPr lang="zh-CN" altLang="en-US" b="1" dirty="0">
                <a:solidFill>
                  <a:srgbClr val="006600"/>
                </a:solidFill>
              </a:rPr>
              <a:t>、</a:t>
            </a:r>
            <a:r>
              <a:rPr lang="en-US" altLang="zh-CN" b="1" dirty="0">
                <a:solidFill>
                  <a:srgbClr val="006600"/>
                </a:solidFill>
              </a:rPr>
              <a:t>V8-V15 </a:t>
            </a:r>
          </a:p>
          <a:p>
            <a:pPr>
              <a:spcBef>
                <a:spcPts val="1200"/>
              </a:spcBef>
            </a:pPr>
            <a:r>
              <a:rPr lang="zh-CN" altLang="en-US" dirty="0"/>
              <a:t>返回地址：</a:t>
            </a:r>
            <a:r>
              <a:rPr lang="en-US" altLang="zh-CN" b="1" dirty="0">
                <a:solidFill>
                  <a:srgbClr val="006600"/>
                </a:solidFill>
              </a:rPr>
              <a:t>X30(LR)</a:t>
            </a:r>
          </a:p>
          <a:p>
            <a:pPr>
              <a:spcBef>
                <a:spcPts val="1200"/>
              </a:spcBef>
            </a:pPr>
            <a:r>
              <a:rPr lang="en-US" altLang="zh-CN" dirty="0"/>
              <a:t>Frame</a:t>
            </a:r>
            <a:r>
              <a:rPr lang="zh-CN" altLang="en-US" dirty="0"/>
              <a:t>指针：</a:t>
            </a:r>
            <a:r>
              <a:rPr lang="en-US" altLang="zh-CN" b="1" dirty="0">
                <a:solidFill>
                  <a:srgbClr val="006600"/>
                </a:solidFill>
              </a:rPr>
              <a:t>X29(FP)</a:t>
            </a:r>
            <a:br>
              <a:rPr lang="en-US" altLang="zh-CN" b="1" dirty="0">
                <a:solidFill>
                  <a:srgbClr val="006600"/>
                </a:solidFill>
              </a:rPr>
            </a:br>
            <a:endParaRPr lang="en-US" altLang="zh-CN" b="1" dirty="0">
              <a:solidFill>
                <a:srgbClr val="006600"/>
              </a:solidFill>
            </a:endParaRPr>
          </a:p>
          <a:p>
            <a:pPr lvl="1"/>
            <a:endParaRPr lang="zh-CN" altLang="en-US" dirty="0"/>
          </a:p>
        </p:txBody>
      </p:sp>
      <p:sp>
        <p:nvSpPr>
          <p:cNvPr id="2" name="标题 1">
            <a:extLst>
              <a:ext uri="{FF2B5EF4-FFF2-40B4-BE49-F238E27FC236}">
                <a16:creationId xmlns:a16="http://schemas.microsoft.com/office/drawing/2014/main" id="{2A154C3B-FF8F-45F7-99F5-A8607EAB0589}"/>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rPr>
              <a:t>7.4 ARM</a:t>
            </a:r>
            <a:r>
              <a:rPr lang="zh-CN" altLang="en-US" dirty="0">
                <a:latin typeface="黑体" panose="02010609060101010101" pitchFamily="49" charset="-122"/>
              </a:rPr>
              <a:t>的过程调用机制</a:t>
            </a:r>
          </a:p>
        </p:txBody>
      </p:sp>
    </p:spTree>
    <p:extLst>
      <p:ext uri="{BB962C8B-B14F-4D97-AF65-F5344CB8AC3E}">
        <p14:creationId xmlns:p14="http://schemas.microsoft.com/office/powerpoint/2010/main" val="8032041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2483221-61D7-4BE5-8A57-50AC31F4BCC1}"/>
              </a:ext>
            </a:extLst>
          </p:cNvPr>
          <p:cNvSpPr>
            <a:spLocks noGrp="1"/>
          </p:cNvSpPr>
          <p:nvPr>
            <p:ph idx="1"/>
          </p:nvPr>
        </p:nvSpPr>
        <p:spPr/>
        <p:txBody>
          <a:bodyPr/>
          <a:lstStyle/>
          <a:p>
            <a:r>
              <a:rPr lang="zh-CN" altLang="en-US" dirty="0"/>
              <a:t>链接器使用</a:t>
            </a:r>
            <a:r>
              <a:rPr lang="en-US" altLang="zh-CN" dirty="0"/>
              <a:t>IP0</a:t>
            </a:r>
            <a:r>
              <a:rPr lang="zh-CN" altLang="en-US" dirty="0"/>
              <a:t>、</a:t>
            </a:r>
            <a:r>
              <a:rPr lang="en-US" altLang="zh-CN" dirty="0"/>
              <a:t>IP1</a:t>
            </a:r>
          </a:p>
          <a:p>
            <a:pPr marL="457200" lvl="1" indent="0">
              <a:buNone/>
            </a:pPr>
            <a:r>
              <a:rPr lang="en-US" altLang="zh-CN" dirty="0"/>
              <a:t>A64</a:t>
            </a:r>
            <a:r>
              <a:rPr lang="zh-CN" altLang="en-US" dirty="0"/>
              <a:t>的分支指令无法寻址整个地址空间中的任意地址</a:t>
            </a:r>
            <a:endParaRPr lang="en-US" altLang="zh-CN" dirty="0"/>
          </a:p>
          <a:p>
            <a:pPr lvl="1"/>
            <a:r>
              <a:rPr lang="zh-CN" altLang="en-US" sz="2400" dirty="0"/>
              <a:t>链接器在调用者</a:t>
            </a:r>
            <a:r>
              <a:rPr lang="en-US" altLang="zh-CN" sz="2400" dirty="0"/>
              <a:t>/</a:t>
            </a:r>
            <a:r>
              <a:rPr lang="zh-CN" altLang="en-US" sz="2400" dirty="0"/>
              <a:t>被调用者之间插入胶合代码</a:t>
            </a:r>
            <a:r>
              <a:rPr lang="en-US" altLang="zh-CN" sz="2400" dirty="0"/>
              <a:t>(veneer)</a:t>
            </a:r>
          </a:p>
          <a:p>
            <a:pPr lvl="1"/>
            <a:r>
              <a:rPr lang="zh-CN" altLang="en-US" sz="2400" dirty="0"/>
              <a:t>动态链接也需要胶合代码</a:t>
            </a:r>
            <a:endParaRPr lang="en-US" altLang="zh-CN" sz="2400" dirty="0"/>
          </a:p>
          <a:p>
            <a:pPr lvl="1"/>
            <a:r>
              <a:rPr lang="zh-CN" altLang="en-US" sz="2400" dirty="0"/>
              <a:t>胶合代码必须保存除</a:t>
            </a:r>
            <a:r>
              <a:rPr lang="en-US" altLang="zh-CN" sz="2400" dirty="0"/>
              <a:t>IP0</a:t>
            </a:r>
            <a:r>
              <a:rPr lang="zh-CN" altLang="en-US" sz="2400" dirty="0"/>
              <a:t>（</a:t>
            </a:r>
            <a:r>
              <a:rPr lang="en-US" altLang="zh-CN" sz="2400" dirty="0"/>
              <a:t>X16</a:t>
            </a:r>
            <a:r>
              <a:rPr lang="zh-CN" altLang="en-US" sz="2400" dirty="0"/>
              <a:t>）、</a:t>
            </a:r>
            <a:r>
              <a:rPr lang="en-US" altLang="zh-CN" sz="2400" dirty="0"/>
              <a:t>IP1</a:t>
            </a:r>
            <a:r>
              <a:rPr lang="zh-CN" altLang="en-US" sz="2400" dirty="0"/>
              <a:t>（</a:t>
            </a:r>
            <a:r>
              <a:rPr lang="en-US" altLang="zh-CN" sz="2400" dirty="0"/>
              <a:t>X17</a:t>
            </a:r>
            <a:r>
              <a:rPr lang="zh-CN" altLang="en-US" sz="2400" dirty="0"/>
              <a:t>）之外的所有寄存器、状态码标记位</a:t>
            </a:r>
            <a:endParaRPr lang="en-US" altLang="zh-CN" sz="2400" dirty="0"/>
          </a:p>
          <a:p>
            <a:pPr lvl="1"/>
            <a:r>
              <a:rPr lang="zh-CN" altLang="en-US" sz="2400" dirty="0"/>
              <a:t>胶合代码会改变</a:t>
            </a:r>
            <a:r>
              <a:rPr lang="en-US" altLang="zh-CN" sz="2400" dirty="0"/>
              <a:t>IP0</a:t>
            </a:r>
            <a:r>
              <a:rPr lang="zh-CN" altLang="en-US" sz="2400" dirty="0"/>
              <a:t>和</a:t>
            </a:r>
            <a:r>
              <a:rPr lang="en-US" altLang="zh-CN" sz="2400" dirty="0"/>
              <a:t>/</a:t>
            </a:r>
            <a:r>
              <a:rPr lang="zh-CN" altLang="en-US" sz="2400" dirty="0"/>
              <a:t>或</a:t>
            </a:r>
            <a:r>
              <a:rPr lang="en-US" altLang="zh-CN" sz="2400" dirty="0"/>
              <a:t>IP1</a:t>
            </a:r>
          </a:p>
          <a:p>
            <a:pPr lvl="1"/>
            <a:r>
              <a:rPr lang="en-US" altLang="zh-CN" sz="2400" dirty="0"/>
              <a:t>ELF</a:t>
            </a:r>
            <a:r>
              <a:rPr lang="zh-CN" altLang="en-US" sz="2400" dirty="0"/>
              <a:t>中</a:t>
            </a:r>
            <a:r>
              <a:rPr lang="en-US" altLang="zh-CN" sz="2400" dirty="0"/>
              <a:t>R_AARCH64_CALL26</a:t>
            </a:r>
            <a:r>
              <a:rPr lang="zh-CN" altLang="en-US" sz="2400" dirty="0"/>
              <a:t>和</a:t>
            </a:r>
            <a:r>
              <a:rPr lang="en-US" altLang="zh-CN" sz="2400" dirty="0"/>
              <a:t>R_AARCH64_JUMP26 </a:t>
            </a:r>
            <a:r>
              <a:rPr lang="zh-CN" altLang="en-US" sz="2400" dirty="0"/>
              <a:t>就是这种重定位类型</a:t>
            </a:r>
          </a:p>
        </p:txBody>
      </p:sp>
      <p:sp>
        <p:nvSpPr>
          <p:cNvPr id="2" name="标题 1">
            <a:extLst>
              <a:ext uri="{FF2B5EF4-FFF2-40B4-BE49-F238E27FC236}">
                <a16:creationId xmlns:a16="http://schemas.microsoft.com/office/drawing/2014/main" id="{1EEC0768-320A-4A2B-8E28-B913C47C2A09}"/>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rPr>
              <a:t>7.4 ARM</a:t>
            </a:r>
            <a:r>
              <a:rPr lang="zh-CN" altLang="en-US" dirty="0">
                <a:latin typeface="黑体" panose="02010609060101010101" pitchFamily="49" charset="-122"/>
              </a:rPr>
              <a:t>的过程调用机制</a:t>
            </a:r>
          </a:p>
        </p:txBody>
      </p:sp>
    </p:spTree>
    <p:extLst>
      <p:ext uri="{BB962C8B-B14F-4D97-AF65-F5344CB8AC3E}">
        <p14:creationId xmlns:p14="http://schemas.microsoft.com/office/powerpoint/2010/main" val="13182882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65CCF36-4908-449B-A998-66C1EB3C3EA4}"/>
              </a:ext>
            </a:extLst>
          </p:cNvPr>
          <p:cNvPicPr>
            <a:picLocks noChangeAspect="1"/>
          </p:cNvPicPr>
          <p:nvPr/>
        </p:nvPicPr>
        <p:blipFill>
          <a:blip r:embed="rId3"/>
          <a:stretch>
            <a:fillRect/>
          </a:stretch>
        </p:blipFill>
        <p:spPr>
          <a:xfrm>
            <a:off x="3962400" y="1419224"/>
            <a:ext cx="4486275" cy="5210175"/>
          </a:xfrm>
          <a:prstGeom prst="rect">
            <a:avLst/>
          </a:prstGeom>
        </p:spPr>
      </p:pic>
      <p:sp>
        <p:nvSpPr>
          <p:cNvPr id="2" name="内容占位符 1">
            <a:extLst>
              <a:ext uri="{FF2B5EF4-FFF2-40B4-BE49-F238E27FC236}">
                <a16:creationId xmlns:a16="http://schemas.microsoft.com/office/drawing/2014/main" id="{D801EEA0-7C42-47DC-B120-BE9BC8B59A8B}"/>
              </a:ext>
            </a:extLst>
          </p:cNvPr>
          <p:cNvSpPr>
            <a:spLocks noGrp="1"/>
          </p:cNvSpPr>
          <p:nvPr>
            <p:ph idx="1"/>
          </p:nvPr>
        </p:nvSpPr>
        <p:spPr/>
        <p:txBody>
          <a:bodyPr/>
          <a:lstStyle/>
          <a:p>
            <a:r>
              <a:rPr lang="zh-CN" altLang="en-US" dirty="0"/>
              <a:t>函数调用的栈帧结构</a:t>
            </a:r>
          </a:p>
        </p:txBody>
      </p:sp>
      <p:sp>
        <p:nvSpPr>
          <p:cNvPr id="3" name="标题 2">
            <a:extLst>
              <a:ext uri="{FF2B5EF4-FFF2-40B4-BE49-F238E27FC236}">
                <a16:creationId xmlns:a16="http://schemas.microsoft.com/office/drawing/2014/main" id="{559997D7-8A07-4609-8D4B-AFEB3A615B70}"/>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rPr>
              <a:t>7.4 ARM</a:t>
            </a:r>
            <a:r>
              <a:rPr lang="zh-CN" altLang="en-US" dirty="0">
                <a:latin typeface="黑体" panose="02010609060101010101" pitchFamily="49" charset="-122"/>
              </a:rPr>
              <a:t>的过程调用机制</a:t>
            </a:r>
          </a:p>
        </p:txBody>
      </p:sp>
    </p:spTree>
    <p:extLst>
      <p:ext uri="{BB962C8B-B14F-4D97-AF65-F5344CB8AC3E}">
        <p14:creationId xmlns:p14="http://schemas.microsoft.com/office/powerpoint/2010/main" val="10783908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9A2F6403-676D-479C-8140-82C308345C11}"/>
              </a:ext>
            </a:extLst>
          </p:cNvPr>
          <p:cNvSpPr>
            <a:spLocks noGrp="1"/>
          </p:cNvSpPr>
          <p:nvPr>
            <p:ph idx="1"/>
          </p:nvPr>
        </p:nvSpPr>
        <p:spPr/>
        <p:txBody>
          <a:bodyPr/>
          <a:lstStyle/>
          <a:p>
            <a:endParaRPr lang="zh-CN" altLang="en-US"/>
          </a:p>
        </p:txBody>
      </p:sp>
      <p:sp>
        <p:nvSpPr>
          <p:cNvPr id="2" name="标题 1">
            <a:extLst>
              <a:ext uri="{FF2B5EF4-FFF2-40B4-BE49-F238E27FC236}">
                <a16:creationId xmlns:a16="http://schemas.microsoft.com/office/drawing/2014/main" id="{5CF89148-7BB7-4847-8DC5-2569F0433FFC}"/>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rPr>
              <a:t>7.4 ARM</a:t>
            </a:r>
            <a:r>
              <a:rPr lang="zh-CN" altLang="en-US" dirty="0">
                <a:latin typeface="黑体" panose="02010609060101010101" pitchFamily="49" charset="-122"/>
              </a:rPr>
              <a:t>的过程调用机制</a:t>
            </a:r>
          </a:p>
        </p:txBody>
      </p:sp>
      <p:pic>
        <p:nvPicPr>
          <p:cNvPr id="4" name="图片 3">
            <a:extLst>
              <a:ext uri="{FF2B5EF4-FFF2-40B4-BE49-F238E27FC236}">
                <a16:creationId xmlns:a16="http://schemas.microsoft.com/office/drawing/2014/main" id="{A8EBF790-1A9B-46EF-AA32-F1AC0386093F}"/>
              </a:ext>
            </a:extLst>
          </p:cNvPr>
          <p:cNvPicPr>
            <a:picLocks noChangeAspect="1"/>
          </p:cNvPicPr>
          <p:nvPr/>
        </p:nvPicPr>
        <p:blipFill>
          <a:blip r:embed="rId3"/>
          <a:stretch>
            <a:fillRect/>
          </a:stretch>
        </p:blipFill>
        <p:spPr>
          <a:xfrm>
            <a:off x="434975" y="1828800"/>
            <a:ext cx="7946944" cy="4872255"/>
          </a:xfrm>
          <a:prstGeom prst="rect">
            <a:avLst/>
          </a:prstGeom>
        </p:spPr>
      </p:pic>
    </p:spTree>
    <p:extLst>
      <p:ext uri="{BB962C8B-B14F-4D97-AF65-F5344CB8AC3E}">
        <p14:creationId xmlns:p14="http://schemas.microsoft.com/office/powerpoint/2010/main" val="27135851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FA4E9-1DFA-4387-98D7-F55498740D04}"/>
              </a:ext>
            </a:extLst>
          </p:cNvPr>
          <p:cNvSpPr>
            <a:spLocks noGrp="1"/>
          </p:cNvSpPr>
          <p:nvPr>
            <p:ph type="title"/>
          </p:nvPr>
        </p:nvSpPr>
        <p:spPr/>
        <p:txBody>
          <a:bodyPr/>
          <a:lstStyle/>
          <a:p>
            <a:r>
              <a:rPr lang="zh-CN" altLang="en-US" dirty="0"/>
              <a:t>目录</a:t>
            </a:r>
          </a:p>
        </p:txBody>
      </p:sp>
      <p:sp>
        <p:nvSpPr>
          <p:cNvPr id="16" name="文本占位符 3"/>
          <p:cNvSpPr>
            <a:spLocks noGrp="1"/>
          </p:cNvSpPr>
          <p:nvPr>
            <p:ph idx="1"/>
          </p:nvPr>
        </p:nvSpPr>
        <p:spPr/>
        <p:txBody>
          <a:bodyPr>
            <a:normAutofit fontScale="92500" lnSpcReduction="10000"/>
          </a:bodyPr>
          <a:lstStyle/>
          <a:p>
            <a:pPr>
              <a:spcAft>
                <a:spcPts val="120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120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120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120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120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120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120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1200"/>
              </a:spcAft>
            </a:pPr>
            <a:r>
              <a:rPr lang="en-US" altLang="zh-CN" dirty="0"/>
              <a:t>8 ARM</a:t>
            </a:r>
            <a:r>
              <a:rPr lang="zh-CN" altLang="en-US" dirty="0"/>
              <a:t>汇编的编译、生成</a:t>
            </a:r>
          </a:p>
          <a:p>
            <a:pPr>
              <a:spcAft>
                <a:spcPts val="120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21853269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8 ARM</a:t>
            </a:r>
            <a:r>
              <a:rPr lang="zh-CN" altLang="en-US" dirty="0"/>
              <a:t>汇编的编译、生成</a:t>
            </a:r>
          </a:p>
        </p:txBody>
      </p:sp>
      <p:sp>
        <p:nvSpPr>
          <p:cNvPr id="2" name="文本占位符 1"/>
          <p:cNvSpPr>
            <a:spLocks noGrp="1"/>
          </p:cNvSpPr>
          <p:nvPr>
            <p:ph idx="1"/>
          </p:nvPr>
        </p:nvSpPr>
        <p:spPr/>
        <p:txBody>
          <a:bodyPr/>
          <a:lstStyle/>
          <a:p>
            <a:r>
              <a:rPr lang="zh-CN" altLang="en-US" dirty="0"/>
              <a:t>使用</a:t>
            </a:r>
            <a:r>
              <a:rPr lang="en-US" altLang="zh-CN" dirty="0" err="1"/>
              <a:t>gcc</a:t>
            </a:r>
            <a:r>
              <a:rPr lang="zh-CN" altLang="en-US" dirty="0"/>
              <a:t>编译器编译</a:t>
            </a:r>
            <a:r>
              <a:rPr lang="en-US" altLang="zh-CN" dirty="0"/>
              <a:t>c</a:t>
            </a:r>
            <a:r>
              <a:rPr lang="zh-CN" altLang="en-US" dirty="0"/>
              <a:t>文件流程</a:t>
            </a:r>
            <a:endParaRPr lang="en-US" altLang="zh-CN" dirty="0"/>
          </a:p>
          <a:p>
            <a:pPr lvl="1">
              <a:lnSpc>
                <a:spcPct val="150000"/>
              </a:lnSpc>
            </a:pPr>
            <a:r>
              <a:rPr lang="zh-CN" altLang="en-US" dirty="0"/>
              <a:t>预编译处理，生成</a:t>
            </a:r>
            <a:r>
              <a:rPr lang="en-US" altLang="zh-CN" dirty="0" err="1"/>
              <a:t>main.i</a:t>
            </a:r>
            <a:r>
              <a:rPr lang="zh-CN" altLang="en-US" dirty="0"/>
              <a:t>文件</a:t>
            </a:r>
            <a:endParaRPr lang="en-US" altLang="zh-CN" dirty="0"/>
          </a:p>
          <a:p>
            <a:pPr lvl="1">
              <a:lnSpc>
                <a:spcPct val="150000"/>
              </a:lnSpc>
            </a:pPr>
            <a:r>
              <a:rPr lang="zh-CN" altLang="en-US" dirty="0"/>
              <a:t>编译处理，生成</a:t>
            </a:r>
            <a:r>
              <a:rPr lang="en-US" altLang="zh-CN" dirty="0" err="1"/>
              <a:t>main.s</a:t>
            </a:r>
            <a:r>
              <a:rPr lang="zh-CN" altLang="en-US" dirty="0"/>
              <a:t>文件</a:t>
            </a:r>
            <a:endParaRPr lang="en-US" altLang="zh-CN" dirty="0"/>
          </a:p>
          <a:p>
            <a:pPr lvl="1">
              <a:lnSpc>
                <a:spcPct val="150000"/>
              </a:lnSpc>
            </a:pPr>
            <a:r>
              <a:rPr lang="zh-CN" altLang="en-US" dirty="0"/>
              <a:t>汇编处理，生成</a:t>
            </a:r>
            <a:r>
              <a:rPr lang="en-US" altLang="zh-CN" dirty="0" err="1"/>
              <a:t>main.o</a:t>
            </a:r>
            <a:r>
              <a:rPr lang="zh-CN" altLang="en-US" dirty="0"/>
              <a:t>文件</a:t>
            </a:r>
            <a:endParaRPr lang="en-US" altLang="zh-CN" dirty="0"/>
          </a:p>
          <a:p>
            <a:pPr lvl="1">
              <a:lnSpc>
                <a:spcPct val="150000"/>
              </a:lnSpc>
            </a:pPr>
            <a:r>
              <a:rPr lang="zh-CN" altLang="en-US" dirty="0"/>
              <a:t>链接处理，生成</a:t>
            </a:r>
            <a:r>
              <a:rPr lang="en-US" altLang="zh-CN" dirty="0"/>
              <a:t>main.exe</a:t>
            </a:r>
            <a:r>
              <a:rPr lang="zh-CN" altLang="en-US" dirty="0"/>
              <a:t>文件</a:t>
            </a:r>
            <a:endParaRPr lang="en-US" altLang="zh-CN" dirty="0"/>
          </a:p>
        </p:txBody>
      </p:sp>
    </p:spTree>
    <p:extLst>
      <p:ext uri="{BB962C8B-B14F-4D97-AF65-F5344CB8AC3E}">
        <p14:creationId xmlns:p14="http://schemas.microsoft.com/office/powerpoint/2010/main" val="164072375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8 ARM</a:t>
            </a:r>
            <a:r>
              <a:rPr lang="zh-CN" altLang="en-US" dirty="0"/>
              <a:t>汇编的编译、生成</a:t>
            </a:r>
          </a:p>
        </p:txBody>
      </p:sp>
      <p:sp>
        <p:nvSpPr>
          <p:cNvPr id="2" name="文本占位符 1"/>
          <p:cNvSpPr>
            <a:spLocks noGrp="1"/>
          </p:cNvSpPr>
          <p:nvPr>
            <p:ph idx="1"/>
          </p:nvPr>
        </p:nvSpPr>
        <p:spPr/>
        <p:txBody>
          <a:bodyPr/>
          <a:lstStyle/>
          <a:p>
            <a:r>
              <a:rPr lang="zh-CN" altLang="zh-CN" dirty="0">
                <a:effectLst>
                  <a:outerShdw sx="0" sy="0">
                    <a:srgbClr val="000000"/>
                  </a:outerShdw>
                </a:effectLst>
              </a:rPr>
              <a:t>更新编译环境，命令如下</a:t>
            </a:r>
            <a:endParaRPr lang="en-US" altLang="zh-CN" dirty="0">
              <a:effectLst>
                <a:outerShdw sx="0" sy="0">
                  <a:srgbClr val="000000"/>
                </a:outerShdw>
              </a:effectLst>
            </a:endParaRPr>
          </a:p>
          <a:p>
            <a:pPr marL="457200" lvl="1" indent="0">
              <a:buNone/>
            </a:pPr>
            <a:r>
              <a:rPr lang="en-US" altLang="zh-CN" dirty="0">
                <a:highlight>
                  <a:srgbClr val="C0C0C0"/>
                </a:highlight>
              </a:rPr>
              <a:t>yum </a:t>
            </a:r>
            <a:r>
              <a:rPr lang="en-US" altLang="zh-CN" dirty="0" err="1">
                <a:highlight>
                  <a:srgbClr val="C0C0C0"/>
                </a:highlight>
              </a:rPr>
              <a:t>groupinstall</a:t>
            </a:r>
            <a:r>
              <a:rPr lang="en-US" altLang="zh-CN" dirty="0">
                <a:highlight>
                  <a:srgbClr val="C0C0C0"/>
                </a:highlight>
              </a:rPr>
              <a:t> "Development tools"</a:t>
            </a:r>
            <a:endParaRPr lang="pt-BR" altLang="zh-CN" dirty="0">
              <a:highlight>
                <a:srgbClr val="C0C0C0"/>
              </a:highlight>
            </a:endParaRPr>
          </a:p>
          <a:p>
            <a:endParaRPr lang="zh-CN" altLang="zh-CN" dirty="0">
              <a:effectLst>
                <a:outerShdw sx="0" sy="0">
                  <a:srgbClr val="000000"/>
                </a:outerShdw>
              </a:effectLst>
            </a:endParaRPr>
          </a:p>
          <a:p>
            <a:r>
              <a:rPr lang="zh-CN" altLang="zh-CN" dirty="0">
                <a:effectLst>
                  <a:outerShdw sx="0" sy="0">
                    <a:srgbClr val="000000"/>
                  </a:outerShdw>
                </a:effectLst>
              </a:rPr>
              <a:t>升级</a:t>
            </a:r>
            <a:r>
              <a:rPr lang="en-US" altLang="zh-CN" dirty="0">
                <a:effectLst>
                  <a:outerShdw sx="0" sy="0">
                    <a:srgbClr val="000000"/>
                  </a:outerShdw>
                </a:effectLst>
              </a:rPr>
              <a:t>gcc</a:t>
            </a:r>
            <a:r>
              <a:rPr lang="zh-CN" altLang="zh-CN" dirty="0">
                <a:effectLst>
                  <a:outerShdw sx="0" sy="0">
                    <a:srgbClr val="000000"/>
                  </a:outerShdw>
                </a:effectLst>
              </a:rPr>
              <a:t>版本，依次</a:t>
            </a:r>
            <a:r>
              <a:rPr lang="zh-CN" altLang="en-US" dirty="0">
                <a:effectLst>
                  <a:outerShdw sx="0" sy="0">
                    <a:srgbClr val="000000"/>
                  </a:outerShdw>
                </a:effectLst>
              </a:rPr>
              <a:t>使用</a:t>
            </a:r>
            <a:r>
              <a:rPr lang="zh-CN" altLang="zh-CN" dirty="0">
                <a:effectLst>
                  <a:outerShdw sx="0" sy="0">
                    <a:srgbClr val="000000"/>
                  </a:outerShdw>
                </a:effectLst>
              </a:rPr>
              <a:t>如下命令</a:t>
            </a:r>
            <a:endParaRPr lang="en-US" altLang="zh-CN" dirty="0">
              <a:effectLst>
                <a:outerShdw sx="0" sy="0">
                  <a:srgbClr val="000000"/>
                </a:outerShdw>
              </a:effectLst>
            </a:endParaRPr>
          </a:p>
          <a:p>
            <a:pPr marL="457200" lvl="1" indent="0">
              <a:spcBef>
                <a:spcPts val="0"/>
              </a:spcBef>
              <a:buNone/>
            </a:pPr>
            <a:r>
              <a:rPr lang="en-US" altLang="zh-CN" dirty="0">
                <a:highlight>
                  <a:srgbClr val="C0C0C0"/>
                </a:highlight>
              </a:rPr>
              <a:t>yum -y install centos-release-</a:t>
            </a:r>
            <a:r>
              <a:rPr lang="en-US" altLang="zh-CN" dirty="0" err="1">
                <a:highlight>
                  <a:srgbClr val="C0C0C0"/>
                </a:highlight>
              </a:rPr>
              <a:t>scl</a:t>
            </a:r>
            <a:endParaRPr lang="en-US" altLang="zh-CN" dirty="0">
              <a:highlight>
                <a:srgbClr val="C0C0C0"/>
              </a:highlight>
            </a:endParaRPr>
          </a:p>
          <a:p>
            <a:pPr marL="457200" lvl="1" indent="0">
              <a:spcBef>
                <a:spcPts val="0"/>
              </a:spcBef>
              <a:buNone/>
            </a:pPr>
            <a:endParaRPr lang="en-US" altLang="zh-CN" dirty="0">
              <a:highlight>
                <a:srgbClr val="C0C0C0"/>
              </a:highlight>
            </a:endParaRPr>
          </a:p>
          <a:p>
            <a:pPr marL="457200" lvl="1" indent="0">
              <a:spcBef>
                <a:spcPts val="0"/>
              </a:spcBef>
              <a:buNone/>
            </a:pPr>
            <a:r>
              <a:rPr lang="en-US" altLang="zh-CN" dirty="0">
                <a:highlight>
                  <a:srgbClr val="C0C0C0"/>
                </a:highlight>
              </a:rPr>
              <a:t>yum -y install devtoolset-7-gcc devtoolset-7-gcc-c++ devtoolset-7-binutils</a:t>
            </a:r>
          </a:p>
          <a:p>
            <a:pPr marL="457200" lvl="1" indent="0">
              <a:spcBef>
                <a:spcPts val="0"/>
              </a:spcBef>
              <a:buNone/>
            </a:pPr>
            <a:endParaRPr lang="en-US" altLang="zh-CN" dirty="0">
              <a:highlight>
                <a:srgbClr val="C0C0C0"/>
              </a:highlight>
            </a:endParaRPr>
          </a:p>
          <a:p>
            <a:pPr marL="457200" lvl="1" indent="0">
              <a:spcBef>
                <a:spcPts val="0"/>
              </a:spcBef>
              <a:buNone/>
            </a:pPr>
            <a:r>
              <a:rPr lang="en-US" altLang="zh-CN" dirty="0" err="1">
                <a:highlight>
                  <a:srgbClr val="C0C0C0"/>
                </a:highlight>
              </a:rPr>
              <a:t>scl</a:t>
            </a:r>
            <a:r>
              <a:rPr lang="en-US" altLang="zh-CN" dirty="0">
                <a:highlight>
                  <a:srgbClr val="C0C0C0"/>
                </a:highlight>
              </a:rPr>
              <a:t> enable devtoolset-7 bash</a:t>
            </a:r>
          </a:p>
          <a:p>
            <a:pPr marL="457200" lvl="1" indent="0">
              <a:spcBef>
                <a:spcPts val="0"/>
              </a:spcBef>
              <a:buNone/>
            </a:pPr>
            <a:endParaRPr lang="en-US" altLang="zh-CN" dirty="0">
              <a:highlight>
                <a:srgbClr val="C0C0C0"/>
              </a:highlight>
            </a:endParaRPr>
          </a:p>
          <a:p>
            <a:pPr marL="457200" lvl="1" indent="0">
              <a:spcBef>
                <a:spcPts val="0"/>
              </a:spcBef>
              <a:buNone/>
            </a:pPr>
            <a:r>
              <a:rPr lang="en-US" altLang="zh-CN" dirty="0">
                <a:highlight>
                  <a:srgbClr val="C0C0C0"/>
                </a:highlight>
              </a:rPr>
              <a:t>echo "source /opt/rh/devtoolset-7/enable" &gt;&gt;/</a:t>
            </a:r>
            <a:r>
              <a:rPr lang="en-US" altLang="zh-CN" dirty="0" err="1">
                <a:highlight>
                  <a:srgbClr val="C0C0C0"/>
                </a:highlight>
              </a:rPr>
              <a:t>etc</a:t>
            </a:r>
            <a:r>
              <a:rPr lang="en-US" altLang="zh-CN" dirty="0">
                <a:highlight>
                  <a:srgbClr val="C0C0C0"/>
                </a:highlight>
              </a:rPr>
              <a:t>/profile</a:t>
            </a:r>
            <a:endParaRPr lang="pt-BR" altLang="zh-CN" i="1" dirty="0">
              <a:highlight>
                <a:srgbClr val="C0C0C0"/>
              </a:highlight>
              <a:latin typeface="Huawei Sans" panose="020C0503030203020204" pitchFamily="34" charset="0"/>
              <a:ea typeface="方正兰亭黑简体" panose="02000000000000000000" pitchFamily="2" charset="-122"/>
              <a:cs typeface="SimSun" panose="02010600030101010101" pitchFamily="2" charset="-122"/>
            </a:endParaRPr>
          </a:p>
          <a:p>
            <a:pPr marL="0" indent="342900" algn="l">
              <a:buNone/>
            </a:pPr>
            <a:endParaRPr lang="en-US" altLang="zh-C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131603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F30AD-D996-4D1E-9A27-2C2426F3C06A}"/>
              </a:ext>
            </a:extLst>
          </p:cNvPr>
          <p:cNvSpPr>
            <a:spLocks noGrp="1"/>
          </p:cNvSpPr>
          <p:nvPr>
            <p:ph type="title"/>
          </p:nvPr>
        </p:nvSpPr>
        <p:spPr/>
        <p:txBody>
          <a:bodyPr/>
          <a:lstStyle/>
          <a:p>
            <a:r>
              <a:rPr lang="en-US" altLang="zh-CN" dirty="0"/>
              <a:t>8 ARM</a:t>
            </a:r>
            <a:r>
              <a:rPr lang="zh-CN" altLang="en-US" dirty="0"/>
              <a:t>汇编的编译、生成</a:t>
            </a:r>
          </a:p>
        </p:txBody>
      </p:sp>
      <p:sp>
        <p:nvSpPr>
          <p:cNvPr id="3" name="内容占位符 2">
            <a:extLst>
              <a:ext uri="{FF2B5EF4-FFF2-40B4-BE49-F238E27FC236}">
                <a16:creationId xmlns:a16="http://schemas.microsoft.com/office/drawing/2014/main" id="{018F2989-B95F-4EA0-AA74-698939E1DDA8}"/>
              </a:ext>
            </a:extLst>
          </p:cNvPr>
          <p:cNvSpPr>
            <a:spLocks noGrp="1"/>
          </p:cNvSpPr>
          <p:nvPr>
            <p:ph idx="1"/>
          </p:nvPr>
        </p:nvSpPr>
        <p:spPr/>
        <p:txBody>
          <a:bodyPr/>
          <a:lstStyle/>
          <a:p>
            <a:pPr>
              <a:spcAft>
                <a:spcPts val="600"/>
              </a:spcAft>
            </a:pPr>
            <a:r>
              <a:rPr lang="zh-CN" altLang="en-US" sz="2400" dirty="0">
                <a:latin typeface="Times New Roman" panose="02020603050405020304" pitchFamily="18" charset="0"/>
              </a:rPr>
              <a:t>平台：</a:t>
            </a:r>
            <a:r>
              <a:rPr lang="en-US" altLang="zh-CN" sz="2400" dirty="0">
                <a:latin typeface="Times New Roman" panose="02020603050405020304" pitchFamily="18" charset="0"/>
              </a:rPr>
              <a:t> ARM</a:t>
            </a:r>
            <a:r>
              <a:rPr lang="zh-CN" altLang="en-US" sz="2400" dirty="0">
                <a:latin typeface="Times New Roman" panose="02020603050405020304" pitchFamily="18" charset="0"/>
              </a:rPr>
              <a:t>服务器、</a:t>
            </a:r>
            <a:r>
              <a:rPr lang="en-US" altLang="zh-CN" sz="2400" dirty="0" err="1">
                <a:latin typeface="Times New Roman" panose="02020603050405020304" pitchFamily="18" charset="0"/>
              </a:rPr>
              <a:t>gcc</a:t>
            </a:r>
            <a:endParaRPr lang="en-US" altLang="zh-CN" sz="2400" dirty="0">
              <a:latin typeface="Times New Roman" panose="02020603050405020304" pitchFamily="18" charset="0"/>
            </a:endParaRPr>
          </a:p>
          <a:p>
            <a:pPr>
              <a:spcAft>
                <a:spcPts val="600"/>
              </a:spcAft>
            </a:pPr>
            <a:r>
              <a:rPr lang="zh-CN" altLang="en-US" sz="2400" dirty="0">
                <a:latin typeface="Times New Roman" panose="02020603050405020304" pitchFamily="18" charset="0"/>
              </a:rPr>
              <a:t>新建汇编源文件</a:t>
            </a:r>
            <a:r>
              <a:rPr lang="en-US" altLang="zh-CN" sz="2400" dirty="0" err="1">
                <a:latin typeface="Times New Roman" panose="02020603050405020304" pitchFamily="18" charset="0"/>
              </a:rPr>
              <a:t>hello.s</a:t>
            </a:r>
            <a:r>
              <a:rPr lang="zh-CN" altLang="en-US" sz="2400" dirty="0">
                <a:latin typeface="Times New Roman" panose="02020603050405020304" pitchFamily="18" charset="0"/>
              </a:rPr>
              <a:t>，命令如下：</a:t>
            </a:r>
          </a:p>
          <a:p>
            <a:pPr marL="457200" lvl="1" indent="0">
              <a:spcBef>
                <a:spcPts val="0"/>
              </a:spcBef>
              <a:spcAft>
                <a:spcPts val="600"/>
              </a:spcAft>
              <a:buNone/>
            </a:pPr>
            <a:r>
              <a:rPr lang="en-US" altLang="zh-CN" dirty="0">
                <a:highlight>
                  <a:srgbClr val="C0C0C0"/>
                </a:highlight>
              </a:rPr>
              <a:t>vim </a:t>
            </a:r>
            <a:r>
              <a:rPr lang="en-US" altLang="zh-CN" dirty="0" err="1">
                <a:highlight>
                  <a:srgbClr val="C0C0C0"/>
                </a:highlight>
              </a:rPr>
              <a:t>hello.s</a:t>
            </a:r>
            <a:endParaRPr lang="en-US" altLang="zh-CN" dirty="0">
              <a:highlight>
                <a:srgbClr val="C0C0C0"/>
              </a:highlight>
            </a:endParaRPr>
          </a:p>
          <a:p>
            <a:pPr>
              <a:spcAft>
                <a:spcPts val="600"/>
              </a:spcAft>
            </a:pPr>
            <a:r>
              <a:rPr lang="zh-CN" altLang="en-US" sz="2400" dirty="0">
                <a:latin typeface="Times New Roman" panose="02020603050405020304" pitchFamily="18" charset="0"/>
              </a:rPr>
              <a:t>在</a:t>
            </a:r>
            <a:r>
              <a:rPr lang="en-US" altLang="zh-CN" sz="2400" dirty="0" err="1">
                <a:latin typeface="Times New Roman" panose="02020603050405020304" pitchFamily="18" charset="0"/>
              </a:rPr>
              <a:t>hello.s</a:t>
            </a:r>
            <a:r>
              <a:rPr lang="zh-CN" altLang="en-US" sz="2400" dirty="0">
                <a:latin typeface="Times New Roman" panose="02020603050405020304" pitchFamily="18" charset="0"/>
              </a:rPr>
              <a:t>中输入代码</a:t>
            </a:r>
            <a:r>
              <a:rPr lang="zh-CN" altLang="en-US" sz="20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4" name="矩形 3">
            <a:extLst>
              <a:ext uri="{FF2B5EF4-FFF2-40B4-BE49-F238E27FC236}">
                <a16:creationId xmlns:a16="http://schemas.microsoft.com/office/drawing/2014/main" id="{4CC6F439-03CA-4A5C-A1DF-56826C11FBCB}"/>
              </a:ext>
            </a:extLst>
          </p:cNvPr>
          <p:cNvSpPr/>
          <p:nvPr/>
        </p:nvSpPr>
        <p:spPr>
          <a:xfrm>
            <a:off x="3887258" y="2286000"/>
            <a:ext cx="4876800" cy="4416154"/>
          </a:xfrm>
          <a:prstGeom prst="rect">
            <a:avLst/>
          </a:prstGeom>
          <a:solidFill>
            <a:schemeClr val="bg1">
              <a:lumMod val="85000"/>
            </a:schemeClr>
          </a:solidFill>
        </p:spPr>
        <p:txBody>
          <a:bodyPr wrap="none">
            <a:noAutofit/>
          </a:bodyPr>
          <a:lstStyle/>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.text</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.global _start</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_start:</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mov x0,#0</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a:t>
            </a:r>
            <a:r>
              <a:rPr lang="en-US" altLang="zh-CN" b="1" dirty="0" err="1">
                <a:latin typeface="Times New Roman" panose="02020603050405020304" pitchFamily="18" charset="0"/>
                <a:ea typeface="方正兰亭黑简体" panose="02000000000000000000" pitchFamily="2" charset="-122"/>
                <a:cs typeface="Times New Roman" panose="02020603050405020304" pitchFamily="18" charset="0"/>
              </a:rPr>
              <a:t>ldr</a:t>
            </a: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x1,=msg </a:t>
            </a:r>
            <a:r>
              <a:rPr lang="en-US" altLang="zh-CN" b="1"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//note1...</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mov x2,len </a:t>
            </a:r>
            <a:r>
              <a:rPr lang="en-US" altLang="zh-CN" b="1"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/*note2…*/</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mov x8,64</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a:t>
            </a:r>
            <a:r>
              <a:rPr lang="en-US" altLang="zh-CN" b="1"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 #note line…</a:t>
            </a:r>
            <a:endPar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endParaRP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svc #0</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mov x0,123</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mov x8,93</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svc    #0</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.data</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msg:</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.ascii "Hello World!\n"</a:t>
            </a:r>
          </a:p>
          <a:p>
            <a:pPr>
              <a:lnSpc>
                <a:spcPts val="2000"/>
              </a:lnSpc>
            </a:pPr>
            <a:r>
              <a:rPr lang="en-US" altLang="zh-CN" b="1" dirty="0" err="1">
                <a:latin typeface="Times New Roman" panose="02020603050405020304" pitchFamily="18" charset="0"/>
                <a:ea typeface="方正兰亭黑简体" panose="02000000000000000000" pitchFamily="2" charset="-122"/>
                <a:cs typeface="Times New Roman" panose="02020603050405020304" pitchFamily="18" charset="0"/>
              </a:rPr>
              <a:t>len</a:t>
            </a: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=.-msg</a:t>
            </a:r>
          </a:p>
        </p:txBody>
      </p:sp>
    </p:spTree>
    <p:extLst>
      <p:ext uri="{BB962C8B-B14F-4D97-AF65-F5344CB8AC3E}">
        <p14:creationId xmlns:p14="http://schemas.microsoft.com/office/powerpoint/2010/main" val="312723938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6A39F-4743-4574-91D1-6795B3236247}"/>
              </a:ext>
            </a:extLst>
          </p:cNvPr>
          <p:cNvSpPr>
            <a:spLocks noGrp="1"/>
          </p:cNvSpPr>
          <p:nvPr>
            <p:ph type="title"/>
          </p:nvPr>
        </p:nvSpPr>
        <p:spPr/>
        <p:txBody>
          <a:bodyPr/>
          <a:lstStyle/>
          <a:p>
            <a:r>
              <a:rPr lang="en-US" altLang="zh-CN" dirty="0"/>
              <a:t>8 ARM</a:t>
            </a:r>
            <a:r>
              <a:rPr lang="zh-CN" altLang="en-US" dirty="0"/>
              <a:t>汇编的编译、生成</a:t>
            </a:r>
          </a:p>
        </p:txBody>
      </p:sp>
      <p:sp>
        <p:nvSpPr>
          <p:cNvPr id="3" name="内容占位符 2">
            <a:extLst>
              <a:ext uri="{FF2B5EF4-FFF2-40B4-BE49-F238E27FC236}">
                <a16:creationId xmlns:a16="http://schemas.microsoft.com/office/drawing/2014/main" id="{BCB4D32B-DA11-4AD6-9BC1-C94032CAEDA4}"/>
              </a:ext>
            </a:extLst>
          </p:cNvPr>
          <p:cNvSpPr>
            <a:spLocks noGrp="1"/>
          </p:cNvSpPr>
          <p:nvPr>
            <p:ph idx="1"/>
          </p:nvPr>
        </p:nvSpPr>
        <p:spPr/>
        <p:txBody>
          <a:bodyPr/>
          <a:lstStyle/>
          <a:p>
            <a:pPr>
              <a:spcAft>
                <a:spcPts val="600"/>
              </a:spcAft>
            </a:pPr>
            <a:r>
              <a:rPr lang="zh-CN" altLang="en-US" dirty="0"/>
              <a:t>保存</a:t>
            </a:r>
            <a:r>
              <a:rPr lang="en-US" altLang="zh-CN" dirty="0" err="1"/>
              <a:t>hello.s</a:t>
            </a:r>
            <a:r>
              <a:rPr lang="zh-CN" altLang="en-US" dirty="0"/>
              <a:t>文件，将其编译为二进制文件</a:t>
            </a:r>
            <a:endParaRPr lang="en-US" altLang="zh-CN" dirty="0"/>
          </a:p>
          <a:p>
            <a:pPr marL="457200" lvl="1" indent="0">
              <a:spcBef>
                <a:spcPts val="0"/>
              </a:spcBef>
              <a:spcAft>
                <a:spcPts val="600"/>
              </a:spcAft>
              <a:buNone/>
            </a:pPr>
            <a:r>
              <a:rPr lang="en-US" altLang="zh-CN" b="1" dirty="0"/>
              <a:t>as </a:t>
            </a:r>
            <a:r>
              <a:rPr lang="en-US" altLang="zh-CN" b="1" dirty="0" err="1"/>
              <a:t>hello.s</a:t>
            </a:r>
            <a:r>
              <a:rPr lang="en-US" altLang="zh-CN" b="1" dirty="0"/>
              <a:t> -o </a:t>
            </a:r>
            <a:r>
              <a:rPr lang="en-US" altLang="zh-CN" b="1" dirty="0" err="1"/>
              <a:t>hello.o</a:t>
            </a:r>
            <a:endParaRPr lang="en-US" altLang="zh-CN" b="1" dirty="0"/>
          </a:p>
          <a:p>
            <a:pPr marL="342900" lvl="5" indent="-342900">
              <a:spcBef>
                <a:spcPts val="600"/>
              </a:spcBef>
              <a:spcAft>
                <a:spcPts val="600"/>
              </a:spcAft>
              <a:buClr>
                <a:srgbClr val="C00000"/>
              </a:buClr>
              <a:buSzPct val="80000"/>
              <a:buFont typeface="Wingdings" panose="05000000000000000000" pitchFamily="2" charset="2"/>
              <a:buChar char="v"/>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链接，</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生成</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可执行文件</a:t>
            </a:r>
          </a:p>
          <a:p>
            <a:pPr marL="457200" lvl="1" indent="0">
              <a:spcBef>
                <a:spcPts val="0"/>
              </a:spcBef>
              <a:spcAft>
                <a:spcPts val="600"/>
              </a:spcAft>
              <a:buNone/>
            </a:pPr>
            <a:r>
              <a:rPr lang="en-US" altLang="zh-CN" b="1" dirty="0" err="1"/>
              <a:t>ld</a:t>
            </a:r>
            <a:r>
              <a:rPr lang="en-US" altLang="zh-CN" b="1" dirty="0"/>
              <a:t> </a:t>
            </a:r>
            <a:r>
              <a:rPr lang="en-US" altLang="zh-CN" b="1" dirty="0" err="1"/>
              <a:t>hello.o</a:t>
            </a:r>
            <a:r>
              <a:rPr lang="en-US" altLang="zh-CN" b="1" dirty="0"/>
              <a:t> -o hello</a:t>
            </a:r>
            <a:endParaRPr lang="pt-BR" altLang="zh-CN" b="1" dirty="0"/>
          </a:p>
          <a:p>
            <a:pPr marL="342900" lvl="5" indent="-342900">
              <a:spcBef>
                <a:spcPts val="600"/>
              </a:spcBef>
              <a:spcAft>
                <a:spcPts val="600"/>
              </a:spcAft>
              <a:buClr>
                <a:srgbClr val="C00000"/>
              </a:buClr>
              <a:buSzPct val="80000"/>
              <a:buFont typeface="Wingdings" panose="05000000000000000000" pitchFamily="2" charset="2"/>
              <a:buChar char="v"/>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执行</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hello</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程序</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lvl="1" indent="0">
              <a:spcBef>
                <a:spcPts val="0"/>
              </a:spcBef>
              <a:spcAft>
                <a:spcPts val="600"/>
              </a:spcAft>
              <a:buNone/>
            </a:pPr>
            <a:r>
              <a:rPr lang="en-US" altLang="zh-CN" b="1" dirty="0"/>
              <a:t>./hello</a:t>
            </a:r>
          </a:p>
          <a:p>
            <a:pPr marL="342900" lvl="5" indent="-342900">
              <a:spcBef>
                <a:spcPts val="600"/>
              </a:spcBef>
              <a:spcAft>
                <a:spcPts val="600"/>
              </a:spcAft>
              <a:buClr>
                <a:srgbClr val="C00000"/>
              </a:buClr>
              <a:buSzPct val="80000"/>
              <a:buFont typeface="Wingdings" panose="05000000000000000000" pitchFamily="2" charset="2"/>
              <a:buChar char="v"/>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程序运行结果</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如下图所示</a:t>
            </a:r>
          </a:p>
          <a:p>
            <a:pPr marL="457200" lvl="1" indent="0">
              <a:spcBef>
                <a:spcPts val="0"/>
              </a:spcBef>
              <a:spcAft>
                <a:spcPts val="600"/>
              </a:spcAft>
              <a:buNone/>
            </a:pPr>
            <a:endParaRPr lang="en-US" altLang="zh-CN" b="1" dirty="0"/>
          </a:p>
          <a:p>
            <a:pPr>
              <a:spcAft>
                <a:spcPts val="600"/>
              </a:spcAft>
            </a:pPr>
            <a:endParaRPr lang="zh-CN" altLang="en-US" dirty="0"/>
          </a:p>
          <a:p>
            <a:pPr>
              <a:spcAft>
                <a:spcPts val="600"/>
              </a:spcAft>
            </a:pPr>
            <a:endParaRPr lang="zh-CN" altLang="en-US" dirty="0"/>
          </a:p>
        </p:txBody>
      </p:sp>
      <p:pic>
        <p:nvPicPr>
          <p:cNvPr id="4" name="图片 3">
            <a:extLst>
              <a:ext uri="{FF2B5EF4-FFF2-40B4-BE49-F238E27FC236}">
                <a16:creationId xmlns:a16="http://schemas.microsoft.com/office/drawing/2014/main" id="{F8434540-DC58-4E88-B017-84872C4E3CB1}"/>
              </a:ext>
            </a:extLst>
          </p:cNvPr>
          <p:cNvPicPr>
            <a:picLocks noChangeAspect="1"/>
          </p:cNvPicPr>
          <p:nvPr/>
        </p:nvPicPr>
        <p:blipFill>
          <a:blip r:embed="rId2"/>
          <a:stretch>
            <a:fillRect/>
          </a:stretch>
        </p:blipFill>
        <p:spPr>
          <a:xfrm>
            <a:off x="855700" y="5105400"/>
            <a:ext cx="3895725" cy="1019175"/>
          </a:xfrm>
          <a:prstGeom prst="rect">
            <a:avLst/>
          </a:prstGeom>
        </p:spPr>
      </p:pic>
    </p:spTree>
    <p:extLst>
      <p:ext uri="{BB962C8B-B14F-4D97-AF65-F5344CB8AC3E}">
        <p14:creationId xmlns:p14="http://schemas.microsoft.com/office/powerpoint/2010/main" val="1726251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BAFB2-0077-4E36-B864-B501398B2ED3}"/>
              </a:ext>
            </a:extLst>
          </p:cNvPr>
          <p:cNvSpPr>
            <a:spLocks noGrp="1"/>
          </p:cNvSpPr>
          <p:nvPr>
            <p:ph type="title"/>
          </p:nvPr>
        </p:nvSpPr>
        <p:spPr/>
        <p:txBody>
          <a:bodyPr/>
          <a:lstStyle/>
          <a:p>
            <a:r>
              <a:rPr lang="en-US" altLang="zh-CN" dirty="0"/>
              <a:t>1.4 ARM</a:t>
            </a:r>
            <a:r>
              <a:rPr lang="zh-CN" altLang="en-US" dirty="0"/>
              <a:t>架构发展史</a:t>
            </a:r>
          </a:p>
        </p:txBody>
      </p:sp>
      <p:sp>
        <p:nvSpPr>
          <p:cNvPr id="3" name="内容占位符 2">
            <a:extLst>
              <a:ext uri="{FF2B5EF4-FFF2-40B4-BE49-F238E27FC236}">
                <a16:creationId xmlns:a16="http://schemas.microsoft.com/office/drawing/2014/main" id="{BD2B291F-B52C-4938-842D-47B049E26F71}"/>
              </a:ext>
            </a:extLst>
          </p:cNvPr>
          <p:cNvSpPr>
            <a:spLocks noGrp="1"/>
          </p:cNvSpPr>
          <p:nvPr>
            <p:ph idx="1"/>
          </p:nvPr>
        </p:nvSpPr>
        <p:spPr/>
        <p:txBody>
          <a:bodyPr/>
          <a:lstStyle/>
          <a:p>
            <a:endParaRPr lang="zh-CN" altLang="en-US" dirty="0"/>
          </a:p>
        </p:txBody>
      </p:sp>
      <p:grpSp>
        <p:nvGrpSpPr>
          <p:cNvPr id="7" name="组合 6">
            <a:extLst>
              <a:ext uri="{FF2B5EF4-FFF2-40B4-BE49-F238E27FC236}">
                <a16:creationId xmlns:a16="http://schemas.microsoft.com/office/drawing/2014/main" id="{84C846E4-F10B-4072-AE0F-B7CBDD005C5A}"/>
              </a:ext>
            </a:extLst>
          </p:cNvPr>
          <p:cNvGrpSpPr/>
          <p:nvPr/>
        </p:nvGrpSpPr>
        <p:grpSpPr>
          <a:xfrm>
            <a:off x="1016721" y="2167478"/>
            <a:ext cx="6468211" cy="3656516"/>
            <a:chOff x="1385710" y="1369460"/>
            <a:chExt cx="8956665" cy="5257893"/>
          </a:xfrm>
        </p:grpSpPr>
        <p:pic>
          <p:nvPicPr>
            <p:cNvPr id="8" name="图片 7">
              <a:extLst>
                <a:ext uri="{FF2B5EF4-FFF2-40B4-BE49-F238E27FC236}">
                  <a16:creationId xmlns:a16="http://schemas.microsoft.com/office/drawing/2014/main" id="{38EAEA62-D0E0-4269-AF59-BBFDC8FC2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710" y="1369460"/>
              <a:ext cx="8956665" cy="5257893"/>
            </a:xfrm>
            <a:prstGeom prst="rect">
              <a:avLst/>
            </a:prstGeom>
          </p:spPr>
        </p:pic>
        <p:sp>
          <p:nvSpPr>
            <p:cNvPr id="9" name="矩形 8">
              <a:extLst>
                <a:ext uri="{FF2B5EF4-FFF2-40B4-BE49-F238E27FC236}">
                  <a16:creationId xmlns:a16="http://schemas.microsoft.com/office/drawing/2014/main" id="{BCEA657B-2899-4D91-A42F-BB3FAE6D97F5}"/>
                </a:ext>
              </a:extLst>
            </p:cNvPr>
            <p:cNvSpPr/>
            <p:nvPr/>
          </p:nvSpPr>
          <p:spPr>
            <a:xfrm>
              <a:off x="1828800" y="6196338"/>
              <a:ext cx="1499389" cy="283975"/>
            </a:xfrm>
            <a:prstGeom prst="rect">
              <a:avLst/>
            </a:prstGeom>
            <a:solidFill>
              <a:srgbClr val="E4E3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3581933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FA4E9-1DFA-4387-98D7-F55498740D04}"/>
              </a:ext>
            </a:extLst>
          </p:cNvPr>
          <p:cNvSpPr>
            <a:spLocks noGrp="1"/>
          </p:cNvSpPr>
          <p:nvPr>
            <p:ph type="title"/>
          </p:nvPr>
        </p:nvSpPr>
        <p:spPr/>
        <p:txBody>
          <a:bodyPr/>
          <a:lstStyle/>
          <a:p>
            <a:r>
              <a:rPr lang="zh-CN" altLang="en-US" dirty="0"/>
              <a:t>目录</a:t>
            </a:r>
          </a:p>
        </p:txBody>
      </p:sp>
      <p:sp>
        <p:nvSpPr>
          <p:cNvPr id="16" name="文本占位符 3"/>
          <p:cNvSpPr>
            <a:spLocks noGrp="1"/>
          </p:cNvSpPr>
          <p:nvPr>
            <p:ph idx="1"/>
          </p:nvPr>
        </p:nvSpPr>
        <p:spPr/>
        <p:txBody>
          <a:bodyPr>
            <a:normAutofit fontScale="92500" lnSpcReduction="10000"/>
          </a:bodyPr>
          <a:lstStyle/>
          <a:p>
            <a:pPr>
              <a:spcAft>
                <a:spcPts val="120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120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120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120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120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120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120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120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1200"/>
              </a:spcAft>
            </a:pPr>
            <a:r>
              <a:rPr lang="en-US" altLang="zh-CN" dirty="0"/>
              <a:t>9 </a:t>
            </a:r>
            <a:r>
              <a:rPr lang="zh-CN" altLang="en-US" dirty="0"/>
              <a:t>循环队列异常的底层分析</a:t>
            </a:r>
          </a:p>
        </p:txBody>
      </p:sp>
    </p:spTree>
    <p:extLst>
      <p:ext uri="{BB962C8B-B14F-4D97-AF65-F5344CB8AC3E}">
        <p14:creationId xmlns:p14="http://schemas.microsoft.com/office/powerpoint/2010/main" val="30568239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B5D3723-7CF7-4A47-A5B7-C1F3B9F2D506}"/>
              </a:ext>
            </a:extLst>
          </p:cNvPr>
          <p:cNvSpPr>
            <a:spLocks noGrp="1"/>
          </p:cNvSpPr>
          <p:nvPr>
            <p:ph idx="1"/>
          </p:nvPr>
        </p:nvSpPr>
        <p:spPr/>
        <p:txBody>
          <a:bodyPr/>
          <a:lstStyle/>
          <a:p>
            <a:r>
              <a:rPr lang="zh-CN" altLang="en-US" dirty="0"/>
              <a:t>问题描述</a:t>
            </a:r>
            <a:endParaRPr lang="en-US" altLang="zh-CN" dirty="0"/>
          </a:p>
          <a:p>
            <a:pPr lvl="1"/>
            <a:r>
              <a:rPr lang="zh-CN" altLang="en-US" dirty="0"/>
              <a:t>全局数据队列、</a:t>
            </a:r>
            <a:r>
              <a:rPr lang="en-US" altLang="zh-CN" dirty="0"/>
              <a:t>1</a:t>
            </a:r>
            <a:r>
              <a:rPr lang="zh-CN" altLang="en-US" dirty="0"/>
              <a:t>个线程写入、</a:t>
            </a:r>
            <a:r>
              <a:rPr lang="en-US" altLang="zh-CN" dirty="0"/>
              <a:t>1</a:t>
            </a:r>
            <a:r>
              <a:rPr lang="zh-CN" altLang="en-US" dirty="0"/>
              <a:t>个线程读出</a:t>
            </a:r>
            <a:endParaRPr lang="en-US" altLang="zh-CN" dirty="0"/>
          </a:p>
          <a:p>
            <a:pPr lvl="1"/>
            <a:r>
              <a:rPr lang="zh-CN" altLang="en-US" dirty="0"/>
              <a:t>不使用互斥机制</a:t>
            </a:r>
            <a:endParaRPr lang="en-US" altLang="zh-CN" dirty="0"/>
          </a:p>
          <a:p>
            <a:pPr lvl="1"/>
            <a:r>
              <a:rPr lang="zh-CN" altLang="en-US" dirty="0"/>
              <a:t>产生错误：</a:t>
            </a:r>
            <a:r>
              <a:rPr lang="zh-CN" altLang="en-US" dirty="0">
                <a:solidFill>
                  <a:srgbClr val="FF0000"/>
                </a:solidFill>
              </a:rPr>
              <a:t>会读出错误数据</a:t>
            </a:r>
            <a:endParaRPr lang="en-US" altLang="zh-CN" dirty="0">
              <a:solidFill>
                <a:srgbClr val="FF0000"/>
              </a:solidFill>
            </a:endParaRPr>
          </a:p>
          <a:p>
            <a:r>
              <a:rPr lang="en-US" altLang="zh-CN" dirty="0"/>
              <a:t>X86</a:t>
            </a:r>
            <a:r>
              <a:rPr lang="zh-CN" altLang="en-US" dirty="0"/>
              <a:t>平台下的问题分析</a:t>
            </a:r>
            <a:endParaRPr lang="en-US" altLang="zh-CN" dirty="0"/>
          </a:p>
          <a:p>
            <a:pPr lvl="1"/>
            <a:r>
              <a:rPr lang="en-US" altLang="zh-CN" dirty="0"/>
              <a:t>X86</a:t>
            </a:r>
            <a:r>
              <a:rPr lang="zh-CN" altLang="en-US" dirty="0"/>
              <a:t>反汇编底层分析</a:t>
            </a:r>
            <a:endParaRPr lang="en-US" altLang="zh-CN" dirty="0"/>
          </a:p>
          <a:p>
            <a:pPr lvl="1"/>
            <a:r>
              <a:rPr lang="zh-CN" altLang="en-US" dirty="0"/>
              <a:t>解决办法：</a:t>
            </a:r>
            <a:r>
              <a:rPr lang="en-US" altLang="zh-CN" dirty="0"/>
              <a:t>C</a:t>
            </a:r>
            <a:r>
              <a:rPr lang="zh-CN" altLang="en-US" dirty="0"/>
              <a:t>语言层面</a:t>
            </a:r>
            <a:r>
              <a:rPr lang="en-US" altLang="zh-CN" dirty="0"/>
              <a:t>(</a:t>
            </a:r>
            <a:r>
              <a:rPr lang="zh-CN" altLang="en-US" dirty="0"/>
              <a:t>队列不满、加锁</a:t>
            </a:r>
            <a:r>
              <a:rPr lang="en-US" altLang="zh-CN" dirty="0"/>
              <a:t>...)</a:t>
            </a:r>
            <a:r>
              <a:rPr lang="zh-CN" altLang="en-US" dirty="0"/>
              <a:t>、编译器层面</a:t>
            </a:r>
            <a:r>
              <a:rPr lang="en-US" altLang="zh-CN" dirty="0"/>
              <a:t>...</a:t>
            </a:r>
          </a:p>
          <a:p>
            <a:r>
              <a:rPr lang="en-US" altLang="zh-CN" dirty="0"/>
              <a:t>ARM</a:t>
            </a:r>
            <a:r>
              <a:rPr lang="zh-CN" altLang="en-US" dirty="0"/>
              <a:t>平台下的问题分析</a:t>
            </a:r>
            <a:endParaRPr lang="en-US" altLang="zh-CN" dirty="0"/>
          </a:p>
          <a:p>
            <a:pPr lvl="1"/>
            <a:r>
              <a:rPr lang="en-US" altLang="zh-CN" dirty="0"/>
              <a:t>ARM</a:t>
            </a:r>
            <a:r>
              <a:rPr lang="zh-CN" altLang="en-US" dirty="0"/>
              <a:t>反汇编底层分析</a:t>
            </a:r>
            <a:endParaRPr lang="en-US" altLang="zh-CN" dirty="0"/>
          </a:p>
          <a:p>
            <a:pPr lvl="1"/>
            <a:r>
              <a:rPr lang="zh-CN" altLang="en-US" dirty="0"/>
              <a:t>解决办法：</a:t>
            </a:r>
            <a:r>
              <a:rPr lang="en-US" altLang="zh-CN" dirty="0"/>
              <a:t>C</a:t>
            </a:r>
            <a:r>
              <a:rPr lang="zh-CN" altLang="en-US" dirty="0"/>
              <a:t>语言层面、编译器层面、</a:t>
            </a:r>
            <a:r>
              <a:rPr lang="en-US" altLang="zh-CN" dirty="0"/>
              <a:t>CPU</a:t>
            </a:r>
            <a:r>
              <a:rPr lang="zh-CN" altLang="en-US" dirty="0"/>
              <a:t>层面</a:t>
            </a:r>
            <a:r>
              <a:rPr lang="en-US" altLang="zh-CN" dirty="0"/>
              <a:t>...</a:t>
            </a:r>
          </a:p>
          <a:p>
            <a:pPr lvl="1"/>
            <a:r>
              <a:rPr lang="en-US" altLang="zh-CN" dirty="0"/>
              <a:t>X86</a:t>
            </a:r>
            <a:r>
              <a:rPr lang="zh-CN" altLang="en-US" dirty="0"/>
              <a:t>平台的解决方法能够直接移植到</a:t>
            </a:r>
            <a:r>
              <a:rPr lang="en-US" altLang="zh-CN" dirty="0"/>
              <a:t>ARM</a:t>
            </a:r>
            <a:r>
              <a:rPr lang="zh-CN" altLang="en-US" dirty="0"/>
              <a:t>平台？</a:t>
            </a:r>
            <a:endParaRPr lang="en-US" altLang="zh-CN" dirty="0"/>
          </a:p>
          <a:p>
            <a:endParaRPr lang="zh-CN" altLang="en-US" dirty="0"/>
          </a:p>
        </p:txBody>
      </p:sp>
      <p:sp>
        <p:nvSpPr>
          <p:cNvPr id="3" name="标题 2">
            <a:extLst>
              <a:ext uri="{FF2B5EF4-FFF2-40B4-BE49-F238E27FC236}">
                <a16:creationId xmlns:a16="http://schemas.microsoft.com/office/drawing/2014/main" id="{1A4D4928-FF0C-49AA-8087-8C3611957715}"/>
              </a:ext>
            </a:extLst>
          </p:cNvPr>
          <p:cNvSpPr>
            <a:spLocks noGrp="1"/>
          </p:cNvSpPr>
          <p:nvPr>
            <p:ph type="title"/>
          </p:nvPr>
        </p:nvSpPr>
        <p:spPr/>
        <p:txBody>
          <a:bodyPr/>
          <a:lstStyle/>
          <a:p>
            <a:r>
              <a:rPr lang="en-US" altLang="zh-CN" sz="3600" dirty="0"/>
              <a:t>9</a:t>
            </a:r>
            <a:r>
              <a:rPr lang="zh-CN" altLang="en-US" sz="3600" dirty="0"/>
              <a:t>、循环队列异常的底层分析</a:t>
            </a:r>
            <a:endParaRPr lang="zh-CN" altLang="en-US" dirty="0"/>
          </a:p>
        </p:txBody>
      </p:sp>
    </p:spTree>
    <p:extLst>
      <p:ext uri="{BB962C8B-B14F-4D97-AF65-F5344CB8AC3E}">
        <p14:creationId xmlns:p14="http://schemas.microsoft.com/office/powerpoint/2010/main" val="25559752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AF3799B-040F-4A02-A58B-0A466B24055D}"/>
              </a:ext>
            </a:extLst>
          </p:cNvPr>
          <p:cNvSpPr>
            <a:spLocks noGrp="1"/>
          </p:cNvSpPr>
          <p:nvPr>
            <p:ph idx="1"/>
          </p:nvPr>
        </p:nvSpPr>
        <p:spPr/>
        <p:txBody>
          <a:bodyPr/>
          <a:lstStyle/>
          <a:p>
            <a:pPr>
              <a:spcBef>
                <a:spcPts val="0"/>
              </a:spcBef>
              <a:spcAft>
                <a:spcPts val="600"/>
              </a:spcAft>
            </a:pPr>
            <a:r>
              <a:rPr lang="zh-CN" altLang="en-US" dirty="0"/>
              <a:t>访存语句的顺序</a:t>
            </a:r>
            <a:r>
              <a:rPr lang="en-US" altLang="zh-CN" dirty="0"/>
              <a:t>(</a:t>
            </a:r>
            <a:r>
              <a:rPr lang="zh-CN" altLang="en-US" dirty="0"/>
              <a:t>调整</a:t>
            </a:r>
            <a:r>
              <a:rPr lang="en-US" altLang="zh-CN" dirty="0"/>
              <a:t>)</a:t>
            </a:r>
            <a:r>
              <a:rPr lang="zh-CN" altLang="en-US" dirty="0"/>
              <a:t>是问题的根源</a:t>
            </a:r>
            <a:endParaRPr lang="en-US" altLang="zh-CN" dirty="0"/>
          </a:p>
          <a:p>
            <a:pPr lvl="1">
              <a:spcBef>
                <a:spcPts val="0"/>
              </a:spcBef>
              <a:spcAft>
                <a:spcPts val="600"/>
              </a:spcAft>
            </a:pPr>
            <a:r>
              <a:rPr lang="zh-CN" altLang="en-US" dirty="0"/>
              <a:t>编译器优化代码，会打乱代码前后顺序</a:t>
            </a:r>
            <a:endParaRPr lang="en-US" altLang="zh-CN" dirty="0"/>
          </a:p>
          <a:p>
            <a:pPr lvl="1">
              <a:spcBef>
                <a:spcPts val="0"/>
              </a:spcBef>
              <a:spcAft>
                <a:spcPts val="600"/>
              </a:spcAft>
            </a:pPr>
            <a:r>
              <a:rPr lang="en-US" altLang="zh-CN" dirty="0"/>
              <a:t>CPU</a:t>
            </a:r>
            <a:r>
              <a:rPr lang="zh-CN" altLang="en-US" dirty="0"/>
              <a:t>执行会打乱顺序</a:t>
            </a:r>
          </a:p>
          <a:p>
            <a:pPr>
              <a:spcBef>
                <a:spcPts val="0"/>
              </a:spcBef>
              <a:spcAft>
                <a:spcPts val="600"/>
              </a:spcAft>
            </a:pPr>
            <a:r>
              <a:rPr lang="en-US" altLang="zh-CN" dirty="0"/>
              <a:t>X86 </a:t>
            </a:r>
            <a:r>
              <a:rPr lang="zh-CN" altLang="en-US" dirty="0"/>
              <a:t>强一致性</a:t>
            </a:r>
            <a:endParaRPr lang="en-US" altLang="zh-CN" dirty="0"/>
          </a:p>
          <a:p>
            <a:pPr>
              <a:spcBef>
                <a:spcPts val="0"/>
              </a:spcBef>
              <a:spcAft>
                <a:spcPts val="600"/>
              </a:spcAft>
            </a:pPr>
            <a:r>
              <a:rPr lang="en-US" altLang="zh-CN" dirty="0"/>
              <a:t>ARM</a:t>
            </a:r>
            <a:r>
              <a:rPr lang="zh-CN" altLang="en-US" dirty="0"/>
              <a:t>弱一致性，很多一致性需要程序员保证</a:t>
            </a:r>
            <a:endParaRPr lang="en-US" altLang="zh-CN" dirty="0"/>
          </a:p>
          <a:p>
            <a:pPr marL="457200" lvl="1" indent="0">
              <a:spcBef>
                <a:spcPts val="0"/>
              </a:spcBef>
              <a:spcAft>
                <a:spcPts val="0"/>
              </a:spcAft>
              <a:buNone/>
            </a:pPr>
            <a:r>
              <a:rPr lang="en-US" altLang="zh-CN" dirty="0"/>
              <a:t>lock</a:t>
            </a:r>
            <a:r>
              <a:rPr lang="zh-CN" altLang="en-US" dirty="0"/>
              <a:t>；</a:t>
            </a:r>
            <a:endParaRPr lang="en-US" altLang="zh-CN" dirty="0"/>
          </a:p>
          <a:p>
            <a:pPr marL="457200" lvl="1" indent="0">
              <a:spcBef>
                <a:spcPts val="0"/>
              </a:spcBef>
              <a:spcAft>
                <a:spcPts val="0"/>
              </a:spcAft>
              <a:buNone/>
            </a:pPr>
            <a:r>
              <a:rPr lang="en-US" altLang="zh-CN" dirty="0"/>
              <a:t>x++;</a:t>
            </a:r>
          </a:p>
          <a:p>
            <a:pPr marL="457200" lvl="1" indent="0">
              <a:spcBef>
                <a:spcPts val="0"/>
              </a:spcBef>
              <a:spcAft>
                <a:spcPts val="0"/>
              </a:spcAft>
              <a:buNone/>
            </a:pPr>
            <a:r>
              <a:rPr lang="en-US" altLang="zh-CN" dirty="0"/>
              <a:t>n++;</a:t>
            </a:r>
          </a:p>
          <a:p>
            <a:pPr marL="457200" lvl="1" indent="0">
              <a:spcBef>
                <a:spcPts val="0"/>
              </a:spcBef>
              <a:spcAft>
                <a:spcPts val="0"/>
              </a:spcAft>
              <a:buNone/>
            </a:pPr>
            <a:r>
              <a:rPr lang="en-US" altLang="zh-CN" dirty="0"/>
              <a:t>unlock;</a:t>
            </a:r>
          </a:p>
          <a:p>
            <a:pPr marL="457200" lvl="1" indent="0">
              <a:spcBef>
                <a:spcPts val="0"/>
              </a:spcBef>
              <a:spcAft>
                <a:spcPts val="0"/>
              </a:spcAft>
              <a:buNone/>
            </a:pPr>
            <a:r>
              <a:rPr lang="en-US" altLang="zh-CN" dirty="0"/>
              <a:t>lock</a:t>
            </a:r>
            <a:r>
              <a:rPr lang="zh-CN" altLang="en-US" dirty="0"/>
              <a:t>和</a:t>
            </a:r>
            <a:r>
              <a:rPr lang="en-US" altLang="zh-CN" dirty="0"/>
              <a:t>unlock</a:t>
            </a:r>
            <a:r>
              <a:rPr lang="zh-CN" altLang="en-US" dirty="0"/>
              <a:t>之间的两条内存操作语句的顺序可能也会乱</a:t>
            </a:r>
            <a:r>
              <a:rPr lang="en-US" altLang="zh-CN" dirty="0"/>
              <a:t>/</a:t>
            </a:r>
            <a:r>
              <a:rPr lang="zh-CN" altLang="en-US" dirty="0"/>
              <a:t>调整</a:t>
            </a:r>
            <a:endParaRPr lang="en-US" altLang="zh-CN" dirty="0"/>
          </a:p>
          <a:p>
            <a:endParaRPr lang="zh-CN" altLang="en-US" dirty="0"/>
          </a:p>
        </p:txBody>
      </p:sp>
      <p:sp>
        <p:nvSpPr>
          <p:cNvPr id="3" name="标题 2">
            <a:extLst>
              <a:ext uri="{FF2B5EF4-FFF2-40B4-BE49-F238E27FC236}">
                <a16:creationId xmlns:a16="http://schemas.microsoft.com/office/drawing/2014/main" id="{0DAD8A4F-0A92-4B09-943D-F0C5A6BAEF62}"/>
              </a:ext>
            </a:extLst>
          </p:cNvPr>
          <p:cNvSpPr>
            <a:spLocks noGrp="1"/>
          </p:cNvSpPr>
          <p:nvPr>
            <p:ph type="title"/>
          </p:nvPr>
        </p:nvSpPr>
        <p:spPr/>
        <p:txBody>
          <a:bodyPr/>
          <a:lstStyle/>
          <a:p>
            <a:r>
              <a:rPr lang="en-US" altLang="zh-CN" dirty="0"/>
              <a:t>9</a:t>
            </a:r>
            <a:r>
              <a:rPr lang="zh-CN" altLang="en-US" dirty="0"/>
              <a:t>、循环队列异常的底层分析</a:t>
            </a:r>
          </a:p>
        </p:txBody>
      </p:sp>
    </p:spTree>
    <p:extLst>
      <p:ext uri="{BB962C8B-B14F-4D97-AF65-F5344CB8AC3E}">
        <p14:creationId xmlns:p14="http://schemas.microsoft.com/office/powerpoint/2010/main" val="317485988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5ED839-6486-4C7F-B942-DBA359E3586A}"/>
              </a:ext>
            </a:extLst>
          </p:cNvPr>
          <p:cNvSpPr>
            <a:spLocks noGrp="1"/>
          </p:cNvSpPr>
          <p:nvPr>
            <p:ph idx="1"/>
          </p:nvPr>
        </p:nvSpPr>
        <p:spPr/>
        <p:txBody>
          <a:bodyPr/>
          <a:lstStyle/>
          <a:p>
            <a:pPr>
              <a:spcBef>
                <a:spcPts val="0"/>
              </a:spcBef>
              <a:spcAft>
                <a:spcPts val="0"/>
              </a:spcAft>
            </a:pPr>
            <a:r>
              <a:rPr lang="zh-CN" altLang="en-US" dirty="0"/>
              <a:t>解决方法</a:t>
            </a:r>
            <a:endParaRPr lang="en-US" altLang="zh-CN" dirty="0"/>
          </a:p>
          <a:p>
            <a:pPr lvl="1">
              <a:spcBef>
                <a:spcPts val="0"/>
              </a:spcBef>
              <a:spcAft>
                <a:spcPts val="1200"/>
              </a:spcAft>
            </a:pPr>
            <a:r>
              <a:rPr lang="en-US" altLang="zh-CN" dirty="0"/>
              <a:t>c</a:t>
            </a:r>
            <a:r>
              <a:rPr lang="zh-CN" altLang="en-US" dirty="0"/>
              <a:t>语言关键字：</a:t>
            </a:r>
            <a:r>
              <a:rPr lang="en-US" altLang="zh-CN" dirty="0"/>
              <a:t>volatile</a:t>
            </a:r>
          </a:p>
          <a:p>
            <a:pPr lvl="2">
              <a:spcBef>
                <a:spcPts val="0"/>
              </a:spcBef>
              <a:spcAft>
                <a:spcPts val="1200"/>
              </a:spcAft>
            </a:pPr>
            <a:r>
              <a:rPr lang="zh-CN" altLang="en-US" dirty="0"/>
              <a:t>只能对单个内存对象的访问进行控制</a:t>
            </a:r>
            <a:endParaRPr lang="en-US" altLang="zh-CN" dirty="0"/>
          </a:p>
          <a:p>
            <a:pPr lvl="2">
              <a:spcBef>
                <a:spcPts val="0"/>
              </a:spcBef>
              <a:spcAft>
                <a:spcPts val="1200"/>
              </a:spcAft>
            </a:pPr>
            <a:r>
              <a:rPr lang="zh-CN" altLang="en-US" dirty="0"/>
              <a:t>无法对多个内存访问的彼此顺序进行控制</a:t>
            </a:r>
            <a:endParaRPr lang="en-US" altLang="zh-CN" dirty="0"/>
          </a:p>
          <a:p>
            <a:pPr lvl="1">
              <a:spcBef>
                <a:spcPts val="0"/>
              </a:spcBef>
              <a:spcAft>
                <a:spcPts val="1200"/>
              </a:spcAft>
            </a:pPr>
            <a:r>
              <a:rPr lang="en-US" altLang="zh-CN" dirty="0" err="1"/>
              <a:t>gcc</a:t>
            </a:r>
            <a:r>
              <a:rPr lang="zh-CN" altLang="en-US" dirty="0"/>
              <a:t>提供的内置函数</a:t>
            </a:r>
            <a:r>
              <a:rPr lang="en-US" altLang="zh-CN" dirty="0">
                <a:effectLst/>
              </a:rPr>
              <a:t>__</a:t>
            </a:r>
            <a:r>
              <a:rPr lang="en-US" altLang="zh-CN" dirty="0" err="1">
                <a:effectLst/>
              </a:rPr>
              <a:t>sync_synchronize</a:t>
            </a:r>
            <a:r>
              <a:rPr lang="en-US" altLang="zh-CN" dirty="0">
                <a:effectLst/>
              </a:rPr>
              <a:t>()</a:t>
            </a:r>
          </a:p>
          <a:p>
            <a:pPr marL="400050" lvl="1" indent="0">
              <a:spcBef>
                <a:spcPts val="0"/>
              </a:spcBef>
              <a:spcAft>
                <a:spcPts val="1200"/>
              </a:spcAft>
              <a:buNone/>
            </a:pPr>
            <a:r>
              <a:rPr lang="zh-CN" altLang="en-US" dirty="0"/>
              <a:t>     跨平台通用，</a:t>
            </a:r>
            <a:r>
              <a:rPr lang="zh-CN" altLang="en-US" dirty="0">
                <a:effectLst/>
              </a:rPr>
              <a:t>会建立一个完整的内存屏障。</a:t>
            </a:r>
            <a:endParaRPr lang="en-US" altLang="zh-CN" dirty="0">
              <a:effectLst/>
            </a:endParaRPr>
          </a:p>
          <a:p>
            <a:pPr marL="857250" lvl="2" indent="0">
              <a:spcBef>
                <a:spcPts val="0"/>
              </a:spcBef>
              <a:spcAft>
                <a:spcPts val="1200"/>
              </a:spcAft>
              <a:buNone/>
            </a:pPr>
            <a:r>
              <a:rPr lang="en-US" altLang="zh-CN" dirty="0"/>
              <a:t>x++;</a:t>
            </a:r>
            <a:r>
              <a:rPr lang="en-US" altLang="zh-CN" dirty="0">
                <a:effectLst/>
              </a:rPr>
              <a:t>   </a:t>
            </a:r>
          </a:p>
          <a:p>
            <a:pPr marL="857250" lvl="2" indent="0">
              <a:spcBef>
                <a:spcPts val="0"/>
              </a:spcBef>
              <a:spcAft>
                <a:spcPts val="1200"/>
              </a:spcAft>
              <a:buNone/>
            </a:pPr>
            <a:r>
              <a:rPr lang="en-US" altLang="zh-CN" dirty="0">
                <a:effectLst/>
              </a:rPr>
              <a:t>__</a:t>
            </a:r>
            <a:r>
              <a:rPr lang="en-US" altLang="zh-CN" dirty="0" err="1">
                <a:effectLst/>
              </a:rPr>
              <a:t>sync_synchronize</a:t>
            </a:r>
            <a:r>
              <a:rPr lang="en-US" altLang="zh-CN" dirty="0">
                <a:effectLst/>
              </a:rPr>
              <a:t>()</a:t>
            </a:r>
            <a:r>
              <a:rPr lang="en-US" altLang="zh-CN" dirty="0"/>
              <a:t>;  </a:t>
            </a:r>
          </a:p>
          <a:p>
            <a:pPr marL="857250" lvl="2" indent="0">
              <a:spcBef>
                <a:spcPts val="0"/>
              </a:spcBef>
              <a:spcAft>
                <a:spcPts val="1200"/>
              </a:spcAft>
              <a:buNone/>
            </a:pPr>
            <a:r>
              <a:rPr lang="en-US" altLang="zh-CN" dirty="0"/>
              <a:t>n++;</a:t>
            </a:r>
            <a:endParaRPr lang="zh-CN" altLang="en-US" dirty="0"/>
          </a:p>
          <a:p>
            <a:pPr marL="457200" lvl="1" indent="0">
              <a:buNone/>
            </a:pPr>
            <a:endParaRPr lang="en-US" altLang="zh-CN" dirty="0"/>
          </a:p>
        </p:txBody>
      </p:sp>
      <p:sp>
        <p:nvSpPr>
          <p:cNvPr id="3" name="标题 2">
            <a:extLst>
              <a:ext uri="{FF2B5EF4-FFF2-40B4-BE49-F238E27FC236}">
                <a16:creationId xmlns:a16="http://schemas.microsoft.com/office/drawing/2014/main" id="{5F4976EB-A89A-48EE-A6A9-4EBE682381A1}"/>
              </a:ext>
            </a:extLst>
          </p:cNvPr>
          <p:cNvSpPr>
            <a:spLocks noGrp="1"/>
          </p:cNvSpPr>
          <p:nvPr>
            <p:ph type="title"/>
          </p:nvPr>
        </p:nvSpPr>
        <p:spPr/>
        <p:txBody>
          <a:bodyPr/>
          <a:lstStyle/>
          <a:p>
            <a:r>
              <a:rPr lang="en-US" altLang="zh-CN" dirty="0"/>
              <a:t>9</a:t>
            </a:r>
            <a:r>
              <a:rPr lang="zh-CN" altLang="en-US" dirty="0"/>
              <a:t>、循环队列异常的底层分析</a:t>
            </a:r>
          </a:p>
        </p:txBody>
      </p:sp>
    </p:spTree>
    <p:extLst>
      <p:ext uri="{BB962C8B-B14F-4D97-AF65-F5344CB8AC3E}">
        <p14:creationId xmlns:p14="http://schemas.microsoft.com/office/powerpoint/2010/main" val="338985337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85F203B-2BC7-43BE-8144-510FBA01C49C}"/>
              </a:ext>
            </a:extLst>
          </p:cNvPr>
          <p:cNvSpPr>
            <a:spLocks noGrp="1"/>
          </p:cNvSpPr>
          <p:nvPr>
            <p:ph idx="1"/>
          </p:nvPr>
        </p:nvSpPr>
        <p:spPr/>
        <p:txBody>
          <a:bodyPr/>
          <a:lstStyle/>
          <a:p>
            <a:pPr>
              <a:spcBef>
                <a:spcPts val="0"/>
              </a:spcBef>
              <a:spcAft>
                <a:spcPts val="0"/>
              </a:spcAft>
            </a:pPr>
            <a:r>
              <a:rPr lang="zh-CN" altLang="en-US" dirty="0"/>
              <a:t>内存屏障</a:t>
            </a:r>
            <a:r>
              <a:rPr lang="en-US" altLang="zh-CN" dirty="0"/>
              <a:t>(memory barrier)</a:t>
            </a:r>
            <a:r>
              <a:rPr lang="zh-CN" altLang="en-US" dirty="0"/>
              <a:t>宏函数</a:t>
            </a:r>
            <a:r>
              <a:rPr lang="en-US" altLang="zh-CN" dirty="0"/>
              <a:t>——ARM64</a:t>
            </a:r>
          </a:p>
          <a:p>
            <a:pPr lvl="1">
              <a:spcBef>
                <a:spcPts val="0"/>
              </a:spcBef>
              <a:spcAft>
                <a:spcPts val="0"/>
              </a:spcAft>
            </a:pPr>
            <a:r>
              <a:rPr lang="en-US" altLang="zh-CN" kern="0" dirty="0">
                <a:effectLst/>
                <a:ea typeface="宋体" panose="02010600030101010101" pitchFamily="2" charset="-122"/>
              </a:rPr>
              <a:t>ARM64</a:t>
            </a:r>
            <a:r>
              <a:rPr lang="zh-CN" altLang="zh-CN" kern="0" dirty="0">
                <a:effectLst/>
                <a:ea typeface="宋体" panose="02010600030101010101" pitchFamily="2" charset="-122"/>
              </a:rPr>
              <a:t>的实现位于</a:t>
            </a:r>
            <a:r>
              <a:rPr lang="en-US" altLang="zh-CN" kern="0" dirty="0">
                <a:effectLst/>
                <a:ea typeface="宋体" panose="02010600030101010101" pitchFamily="2" charset="-122"/>
              </a:rPr>
              <a:t>/arch/arm64/include/</a:t>
            </a:r>
            <a:r>
              <a:rPr lang="en-US" altLang="zh-CN" kern="0" dirty="0" err="1">
                <a:effectLst/>
                <a:ea typeface="宋体" panose="02010600030101010101" pitchFamily="2" charset="-122"/>
              </a:rPr>
              <a:t>asm</a:t>
            </a:r>
            <a:r>
              <a:rPr lang="en-US" altLang="zh-CN" kern="0" dirty="0">
                <a:effectLst/>
                <a:ea typeface="宋体" panose="02010600030101010101" pitchFamily="2" charset="-122"/>
              </a:rPr>
              <a:t>/</a:t>
            </a:r>
            <a:r>
              <a:rPr lang="en-US" altLang="zh-CN" kern="0" dirty="0" err="1">
                <a:effectLst/>
                <a:ea typeface="宋体" panose="02010600030101010101" pitchFamily="2" charset="-122"/>
              </a:rPr>
              <a:t>barrier.h</a:t>
            </a:r>
            <a:r>
              <a:rPr lang="zh-CN" altLang="zh-CN" kern="0" dirty="0">
                <a:effectLst/>
                <a:ea typeface="宋体" panose="02010600030101010101" pitchFamily="2" charset="-122"/>
              </a:rPr>
              <a:t>：</a:t>
            </a:r>
            <a:endParaRPr lang="zh-CN" altLang="zh-CN" kern="100" dirty="0">
              <a:effectLst/>
              <a:ea typeface="等线" panose="02010600030101010101" pitchFamily="2" charset="-122"/>
            </a:endParaRP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F1403C"/>
                </a:solidFill>
                <a:effectLst/>
                <a:ea typeface="宋体" panose="02010600030101010101" pitchFamily="2" charset="-122"/>
              </a:rPr>
              <a:t>#</a:t>
            </a:r>
            <a:r>
              <a:rPr lang="en-US" altLang="zh-CN" kern="0" dirty="0">
                <a:solidFill>
                  <a:srgbClr val="000000"/>
                </a:solidFill>
                <a:effectLst/>
                <a:ea typeface="宋体" panose="02010600030101010101" pitchFamily="2" charset="-122"/>
              </a:rPr>
              <a:t>define </a:t>
            </a:r>
            <a:r>
              <a:rPr lang="en-US" altLang="zh-CN" b="1" kern="0" dirty="0">
                <a:solidFill>
                  <a:srgbClr val="F1403C"/>
                </a:solidFill>
                <a:effectLst/>
                <a:ea typeface="宋体" panose="02010600030101010101" pitchFamily="2" charset="-122"/>
              </a:rPr>
              <a:t>mb</a:t>
            </a:r>
            <a:r>
              <a:rPr lang="en-US" altLang="zh-CN" kern="0" dirty="0">
                <a:solidFill>
                  <a:srgbClr val="000000"/>
                </a:solidFill>
                <a:effectLst/>
                <a:ea typeface="宋体" panose="02010600030101010101" pitchFamily="2" charset="-122"/>
              </a:rPr>
              <a:t>()        </a:t>
            </a:r>
            <a:r>
              <a:rPr lang="en-US" altLang="zh-CN" b="1" kern="0" dirty="0" err="1">
                <a:solidFill>
                  <a:srgbClr val="F1403C"/>
                </a:solidFill>
                <a:effectLst/>
                <a:ea typeface="宋体" panose="02010600030101010101" pitchFamily="2" charset="-122"/>
              </a:rPr>
              <a:t>dsb</a:t>
            </a:r>
            <a:r>
              <a:rPr lang="en-US" altLang="zh-CN" kern="0" dirty="0">
                <a:solidFill>
                  <a:srgbClr val="000000"/>
                </a:solidFill>
                <a:effectLst/>
                <a:ea typeface="宋体" panose="02010600030101010101" pitchFamily="2" charset="-122"/>
              </a:rPr>
              <a:t>(</a:t>
            </a:r>
            <a:r>
              <a:rPr lang="en-US" altLang="zh-CN" kern="0" dirty="0" err="1">
                <a:solidFill>
                  <a:srgbClr val="000000"/>
                </a:solidFill>
                <a:effectLst/>
                <a:ea typeface="宋体" panose="02010600030101010101" pitchFamily="2" charset="-122"/>
              </a:rPr>
              <a:t>sy</a:t>
            </a:r>
            <a:r>
              <a:rPr lang="en-US" altLang="zh-CN" kern="0" dirty="0">
                <a:solidFill>
                  <a:srgbClr val="000000"/>
                </a:solidFill>
                <a:effectLst/>
                <a:ea typeface="宋体" panose="02010600030101010101" pitchFamily="2" charset="-122"/>
              </a:rPr>
              <a:t>)  </a:t>
            </a:r>
            <a:r>
              <a:rPr lang="en-US" altLang="zh-CN" b="1" kern="0" dirty="0">
                <a:solidFill>
                  <a:srgbClr val="006600"/>
                </a:solidFill>
                <a:effectLst/>
              </a:rPr>
              <a:t>//</a:t>
            </a:r>
            <a:r>
              <a:rPr lang="zh-CN" altLang="en-US" b="1" kern="0" dirty="0">
                <a:solidFill>
                  <a:srgbClr val="006600"/>
                </a:solidFill>
                <a:effectLst/>
              </a:rPr>
              <a:t>完成全部读写</a:t>
            </a:r>
            <a:endParaRPr lang="zh-CN" altLang="zh-CN" b="1" kern="100" dirty="0">
              <a:solidFill>
                <a:srgbClr val="006600"/>
              </a:solidFill>
              <a:effectLst/>
            </a:endParaRP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F1403C"/>
                </a:solidFill>
                <a:effectLst/>
                <a:ea typeface="宋体" panose="02010600030101010101" pitchFamily="2" charset="-122"/>
              </a:rPr>
              <a:t>#</a:t>
            </a:r>
            <a:r>
              <a:rPr lang="en-US" altLang="zh-CN" kern="0" dirty="0">
                <a:solidFill>
                  <a:srgbClr val="000000"/>
                </a:solidFill>
                <a:effectLst/>
                <a:ea typeface="宋体" panose="02010600030101010101" pitchFamily="2" charset="-122"/>
              </a:rPr>
              <a:t>define </a:t>
            </a:r>
            <a:r>
              <a:rPr lang="en-US" altLang="zh-CN" b="1" kern="0" dirty="0" err="1">
                <a:solidFill>
                  <a:srgbClr val="F1403C"/>
                </a:solidFill>
                <a:effectLst/>
                <a:ea typeface="宋体" panose="02010600030101010101" pitchFamily="2" charset="-122"/>
              </a:rPr>
              <a:t>rmb</a:t>
            </a:r>
            <a:r>
              <a:rPr lang="en-US" altLang="zh-CN" kern="0" dirty="0">
                <a:solidFill>
                  <a:srgbClr val="000000"/>
                </a:solidFill>
                <a:effectLst/>
                <a:ea typeface="宋体" panose="02010600030101010101" pitchFamily="2" charset="-122"/>
              </a:rPr>
              <a:t>()	      </a:t>
            </a:r>
            <a:r>
              <a:rPr lang="en-US" altLang="zh-CN" b="1" kern="0" dirty="0" err="1">
                <a:solidFill>
                  <a:srgbClr val="F1403C"/>
                </a:solidFill>
                <a:effectLst/>
                <a:ea typeface="宋体" panose="02010600030101010101" pitchFamily="2" charset="-122"/>
              </a:rPr>
              <a:t>dsb</a:t>
            </a:r>
            <a:r>
              <a:rPr lang="en-US" altLang="zh-CN" kern="0" dirty="0">
                <a:solidFill>
                  <a:srgbClr val="000000"/>
                </a:solidFill>
                <a:effectLst/>
                <a:ea typeface="宋体" panose="02010600030101010101" pitchFamily="2" charset="-122"/>
              </a:rPr>
              <a:t>(</a:t>
            </a:r>
            <a:r>
              <a:rPr lang="en-US" altLang="zh-CN" kern="0" dirty="0" err="1">
                <a:solidFill>
                  <a:srgbClr val="000000"/>
                </a:solidFill>
                <a:effectLst/>
                <a:ea typeface="宋体" panose="02010600030101010101" pitchFamily="2" charset="-122"/>
              </a:rPr>
              <a:t>ld</a:t>
            </a:r>
            <a:r>
              <a:rPr lang="en-US" altLang="zh-CN" kern="0" dirty="0">
                <a:solidFill>
                  <a:srgbClr val="000000"/>
                </a:solidFill>
                <a:effectLst/>
                <a:ea typeface="宋体" panose="02010600030101010101" pitchFamily="2" charset="-122"/>
              </a:rPr>
              <a:t>)   </a:t>
            </a:r>
            <a:r>
              <a:rPr lang="en-US" altLang="zh-CN" b="1" dirty="0">
                <a:solidFill>
                  <a:srgbClr val="006600"/>
                </a:solidFill>
              </a:rPr>
              <a:t>//</a:t>
            </a:r>
            <a:r>
              <a:rPr lang="zh-CN" altLang="en-US" b="1" dirty="0">
                <a:solidFill>
                  <a:srgbClr val="006600"/>
                </a:solidFill>
              </a:rPr>
              <a:t>完成全部读</a:t>
            </a:r>
            <a:endParaRPr lang="zh-CN" altLang="zh-CN" b="1" dirty="0">
              <a:solidFill>
                <a:srgbClr val="006600"/>
              </a:solidFill>
            </a:endParaRP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F1403C"/>
                </a:solidFill>
                <a:effectLst/>
                <a:ea typeface="宋体" panose="02010600030101010101" pitchFamily="2" charset="-122"/>
              </a:rPr>
              <a:t>#</a:t>
            </a:r>
            <a:r>
              <a:rPr lang="en-US" altLang="zh-CN" kern="0" dirty="0">
                <a:solidFill>
                  <a:srgbClr val="000000"/>
                </a:solidFill>
                <a:effectLst/>
                <a:ea typeface="宋体" panose="02010600030101010101" pitchFamily="2" charset="-122"/>
              </a:rPr>
              <a:t>define </a:t>
            </a:r>
            <a:r>
              <a:rPr lang="en-US" altLang="zh-CN" b="1" kern="0" dirty="0" err="1">
                <a:solidFill>
                  <a:srgbClr val="F1403C"/>
                </a:solidFill>
                <a:effectLst/>
                <a:ea typeface="宋体" panose="02010600030101010101" pitchFamily="2" charset="-122"/>
              </a:rPr>
              <a:t>wmb</a:t>
            </a:r>
            <a:r>
              <a:rPr lang="en-US" altLang="zh-CN" kern="0" dirty="0">
                <a:solidFill>
                  <a:srgbClr val="000000"/>
                </a:solidFill>
                <a:effectLst/>
                <a:ea typeface="宋体" panose="02010600030101010101" pitchFamily="2" charset="-122"/>
              </a:rPr>
              <a:t>()     </a:t>
            </a:r>
            <a:r>
              <a:rPr lang="en-US" altLang="zh-CN" b="1" kern="0" dirty="0" err="1">
                <a:solidFill>
                  <a:srgbClr val="F1403C"/>
                </a:solidFill>
                <a:effectLst/>
                <a:ea typeface="宋体" panose="02010600030101010101" pitchFamily="2" charset="-122"/>
              </a:rPr>
              <a:t>dsb</a:t>
            </a:r>
            <a:r>
              <a:rPr lang="en-US" altLang="zh-CN" kern="0" dirty="0">
                <a:solidFill>
                  <a:srgbClr val="000000"/>
                </a:solidFill>
                <a:effectLst/>
                <a:ea typeface="宋体" panose="02010600030101010101" pitchFamily="2" charset="-122"/>
              </a:rPr>
              <a:t>(</a:t>
            </a:r>
            <a:r>
              <a:rPr lang="en-US" altLang="zh-CN" kern="0" dirty="0" err="1">
                <a:solidFill>
                  <a:srgbClr val="000000"/>
                </a:solidFill>
                <a:effectLst/>
                <a:ea typeface="宋体" panose="02010600030101010101" pitchFamily="2" charset="-122"/>
              </a:rPr>
              <a:t>st</a:t>
            </a:r>
            <a:r>
              <a:rPr lang="en-US" altLang="zh-CN" kern="0" dirty="0">
                <a:solidFill>
                  <a:srgbClr val="000000"/>
                </a:solidFill>
                <a:effectLst/>
                <a:ea typeface="宋体" panose="02010600030101010101" pitchFamily="2" charset="-122"/>
              </a:rPr>
              <a:t>)   </a:t>
            </a:r>
            <a:r>
              <a:rPr lang="en-US" altLang="zh-CN" b="1" dirty="0">
                <a:solidFill>
                  <a:srgbClr val="006600"/>
                </a:solidFill>
              </a:rPr>
              <a:t>//</a:t>
            </a:r>
            <a:r>
              <a:rPr lang="zh-CN" altLang="en-US" b="1" dirty="0">
                <a:solidFill>
                  <a:srgbClr val="006600"/>
                </a:solidFill>
              </a:rPr>
              <a:t>完成全部写</a:t>
            </a:r>
            <a:endParaRPr lang="zh-CN" altLang="zh-CN" b="1" dirty="0">
              <a:solidFill>
                <a:srgbClr val="006600"/>
              </a:solidFill>
            </a:endParaRP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F1403C"/>
                </a:solidFill>
                <a:effectLst/>
                <a:ea typeface="宋体" panose="02010600030101010101" pitchFamily="2" charset="-122"/>
              </a:rPr>
              <a:t>#</a:t>
            </a:r>
            <a:r>
              <a:rPr lang="en-US" altLang="zh-CN" kern="0" dirty="0">
                <a:solidFill>
                  <a:srgbClr val="000000"/>
                </a:solidFill>
                <a:effectLst/>
                <a:ea typeface="宋体" panose="02010600030101010101" pitchFamily="2" charset="-122"/>
              </a:rPr>
              <a:t>define </a:t>
            </a:r>
            <a:r>
              <a:rPr lang="en-US" altLang="zh-CN" b="1" kern="0" dirty="0" err="1">
                <a:solidFill>
                  <a:srgbClr val="F1403C"/>
                </a:solidFill>
                <a:effectLst/>
                <a:ea typeface="宋体" panose="02010600030101010101" pitchFamily="2" charset="-122"/>
              </a:rPr>
              <a:t>dsb</a:t>
            </a:r>
            <a:r>
              <a:rPr lang="en-US" altLang="zh-CN" kern="0" dirty="0">
                <a:solidFill>
                  <a:srgbClr val="000000"/>
                </a:solidFill>
                <a:effectLst/>
                <a:ea typeface="宋体" panose="02010600030101010101" pitchFamily="2" charset="-122"/>
              </a:rPr>
              <a:t>(opt) </a:t>
            </a:r>
            <a:r>
              <a:rPr lang="en-US" altLang="zh-CN" dirty="0">
                <a:solidFill>
                  <a:srgbClr val="000000"/>
                </a:solidFill>
                <a:ea typeface="宋体" panose="02010600030101010101" pitchFamily="2" charset="-122"/>
              </a:rPr>
              <a:t>__</a:t>
            </a:r>
            <a:r>
              <a:rPr lang="en-US" altLang="zh-CN" dirty="0" err="1">
                <a:solidFill>
                  <a:srgbClr val="000000"/>
                </a:solidFill>
                <a:ea typeface="宋体" panose="02010600030101010101" pitchFamily="2" charset="-122"/>
              </a:rPr>
              <a:t>asm</a:t>
            </a:r>
            <a:r>
              <a:rPr lang="en-US" altLang="zh-CN" dirty="0">
                <a:solidFill>
                  <a:srgbClr val="000000"/>
                </a:solidFill>
                <a:ea typeface="宋体" panose="02010600030101010101" pitchFamily="2" charset="-122"/>
              </a:rPr>
              <a:t>__ __volatile__("</a:t>
            </a:r>
            <a:r>
              <a:rPr lang="en-US" altLang="zh-CN" b="1" kern="0" dirty="0" err="1">
                <a:solidFill>
                  <a:srgbClr val="F1403C"/>
                </a:solidFill>
                <a:effectLst/>
                <a:ea typeface="宋体" panose="02010600030101010101" pitchFamily="2" charset="-122"/>
              </a:rPr>
              <a:t>dsb</a:t>
            </a:r>
            <a:r>
              <a:rPr lang="en-US" altLang="zh-CN" kern="0" dirty="0">
                <a:solidFill>
                  <a:srgbClr val="F1403C"/>
                </a:solidFill>
                <a:effectLst/>
                <a:ea typeface="宋体" panose="02010600030101010101" pitchFamily="2" charset="-122"/>
              </a:rPr>
              <a:t> "</a:t>
            </a:r>
            <a:r>
              <a:rPr lang="en-US" altLang="zh-CN" kern="0" dirty="0">
                <a:solidFill>
                  <a:srgbClr val="000000"/>
                </a:solidFill>
                <a:effectLst/>
                <a:ea typeface="宋体" panose="02010600030101010101" pitchFamily="2" charset="-122"/>
              </a:rPr>
              <a:t> </a:t>
            </a:r>
            <a:r>
              <a:rPr lang="en-US" altLang="zh-CN" kern="0" dirty="0">
                <a:solidFill>
                  <a:srgbClr val="F1403C"/>
                </a:solidFill>
                <a:effectLst/>
                <a:ea typeface="宋体" panose="02010600030101010101" pitchFamily="2" charset="-122"/>
              </a:rPr>
              <a:t>#</a:t>
            </a:r>
            <a:r>
              <a:rPr lang="en-US" altLang="zh-CN" kern="0" dirty="0">
                <a:solidFill>
                  <a:srgbClr val="000000"/>
                </a:solidFill>
                <a:effectLst/>
                <a:ea typeface="宋体" panose="02010600030101010101" pitchFamily="2" charset="-122"/>
              </a:rPr>
              <a:t>opt : : :</a:t>
            </a:r>
            <a:r>
              <a:rPr lang="en-US" altLang="zh-CN" kern="0" dirty="0">
                <a:solidFill>
                  <a:srgbClr val="F1403C"/>
                </a:solidFill>
                <a:effectLst/>
                <a:ea typeface="宋体" panose="02010600030101010101" pitchFamily="2" charset="-122"/>
              </a:rPr>
              <a:t>"</a:t>
            </a:r>
            <a:r>
              <a:rPr lang="en-US" altLang="zh-CN" b="1" kern="0" dirty="0">
                <a:solidFill>
                  <a:srgbClr val="F1403C"/>
                </a:solidFill>
                <a:effectLst/>
                <a:ea typeface="宋体" panose="02010600030101010101" pitchFamily="2" charset="-122"/>
              </a:rPr>
              <a:t>memory</a:t>
            </a:r>
            <a:r>
              <a:rPr lang="en-US" altLang="zh-CN" kern="0" dirty="0">
                <a:solidFill>
                  <a:srgbClr val="F1403C"/>
                </a:solidFill>
                <a:effectLst/>
                <a:ea typeface="宋体" panose="02010600030101010101" pitchFamily="2" charset="-122"/>
              </a:rPr>
              <a:t>"</a:t>
            </a:r>
            <a:r>
              <a:rPr lang="en-US" altLang="zh-CN" kern="0" dirty="0">
                <a:solidFill>
                  <a:srgbClr val="000000"/>
                </a:solidFill>
                <a:effectLst/>
                <a:ea typeface="宋体" panose="02010600030101010101" pitchFamily="2" charset="-122"/>
              </a:rPr>
              <a:t>)</a:t>
            </a: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dirty="0">
                <a:solidFill>
                  <a:srgbClr val="006600"/>
                </a:solidFill>
                <a:ea typeface="宋体" panose="02010600030101010101" pitchFamily="2" charset="-122"/>
              </a:rPr>
              <a:t>      </a:t>
            </a:r>
            <a:r>
              <a:rPr lang="en-US" altLang="zh-CN" b="1" dirty="0" err="1">
                <a:solidFill>
                  <a:srgbClr val="006600"/>
                </a:solidFill>
                <a:ea typeface="宋体" panose="02010600030101010101" pitchFamily="2" charset="-122"/>
              </a:rPr>
              <a:t>dsb</a:t>
            </a:r>
            <a:r>
              <a:rPr lang="en-US" altLang="zh-CN" b="1" dirty="0">
                <a:solidFill>
                  <a:srgbClr val="006600"/>
                </a:solidFill>
                <a:ea typeface="宋体" panose="02010600030101010101" pitchFamily="2" charset="-122"/>
              </a:rPr>
              <a:t>: arm</a:t>
            </a:r>
            <a:r>
              <a:rPr lang="zh-CN" altLang="en-US" b="1" dirty="0">
                <a:solidFill>
                  <a:srgbClr val="006600"/>
                </a:solidFill>
                <a:ea typeface="等线" panose="02010600030101010101" pitchFamily="2" charset="-122"/>
              </a:rPr>
              <a:t>的数据同步屏障指令</a:t>
            </a:r>
            <a:r>
              <a:rPr lang="en-US" altLang="zh-CN" sz="2000" b="1" dirty="0">
                <a:solidFill>
                  <a:srgbClr val="006600"/>
                </a:solidFill>
                <a:ea typeface="宋体" panose="02010600030101010101" pitchFamily="2" charset="-122"/>
              </a:rPr>
              <a:t>(</a:t>
            </a:r>
            <a:r>
              <a:rPr lang="en-US" altLang="zh-CN" sz="2000" b="1" dirty="0">
                <a:solidFill>
                  <a:srgbClr val="006600"/>
                </a:solidFill>
                <a:effectLst/>
                <a:ea typeface="等线" panose="02010600030101010101" pitchFamily="2" charset="-122"/>
              </a:rPr>
              <a:t>Data synchronization barrier</a:t>
            </a:r>
            <a:r>
              <a:rPr lang="en-US" altLang="zh-CN" sz="2000" b="1" dirty="0">
                <a:solidFill>
                  <a:srgbClr val="006600"/>
                </a:solidFill>
                <a:ea typeface="宋体" panose="02010600030101010101" pitchFamily="2" charset="-122"/>
              </a:rPr>
              <a:t>)</a:t>
            </a: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zh-CN" sz="2000" b="1" kern="0" dirty="0">
              <a:solidFill>
                <a:srgbClr val="006600"/>
              </a:solidFill>
              <a:effectLst/>
              <a:ea typeface="宋体" panose="02010600030101010101" pitchFamily="2" charset="-122"/>
            </a:endParaRP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dirty="0">
                <a:solidFill>
                  <a:srgbClr val="000000"/>
                </a:solidFill>
                <a:ea typeface="宋体" panose="02010600030101010101" pitchFamily="2" charset="-122"/>
              </a:rPr>
              <a:t>也可直接使用嵌入汇编，例如：</a:t>
            </a:r>
            <a:br>
              <a:rPr lang="en-US" altLang="zh-CN" dirty="0">
                <a:solidFill>
                  <a:srgbClr val="000000"/>
                </a:solidFill>
                <a:ea typeface="宋体" panose="02010600030101010101" pitchFamily="2" charset="-122"/>
              </a:rPr>
            </a:br>
            <a:r>
              <a:rPr lang="en-US" altLang="zh-CN" dirty="0">
                <a:solidFill>
                  <a:srgbClr val="000000"/>
                </a:solidFill>
                <a:ea typeface="宋体" panose="02010600030101010101" pitchFamily="2" charset="-122"/>
              </a:rPr>
              <a:t>          __</a:t>
            </a:r>
            <a:r>
              <a:rPr lang="en-US" altLang="zh-CN" dirty="0" err="1">
                <a:solidFill>
                  <a:srgbClr val="000000"/>
                </a:solidFill>
                <a:ea typeface="宋体" panose="02010600030101010101" pitchFamily="2" charset="-122"/>
              </a:rPr>
              <a:t>asm</a:t>
            </a:r>
            <a:r>
              <a:rPr lang="en-US" altLang="zh-CN" dirty="0">
                <a:solidFill>
                  <a:srgbClr val="000000"/>
                </a:solidFill>
                <a:ea typeface="宋体" panose="02010600030101010101" pitchFamily="2" charset="-122"/>
              </a:rPr>
              <a:t>__ __volatile__("</a:t>
            </a:r>
            <a:r>
              <a:rPr lang="en-US" altLang="zh-CN" dirty="0" err="1">
                <a:solidFill>
                  <a:srgbClr val="000000"/>
                </a:solidFill>
                <a:ea typeface="宋体" panose="02010600030101010101" pitchFamily="2" charset="-122"/>
              </a:rPr>
              <a:t>dsb</a:t>
            </a:r>
            <a:r>
              <a:rPr lang="en-US" altLang="zh-CN" dirty="0">
                <a:solidFill>
                  <a:srgbClr val="000000"/>
                </a:solidFill>
                <a:ea typeface="宋体" panose="02010600030101010101" pitchFamily="2" charset="-122"/>
              </a:rPr>
              <a:t> </a:t>
            </a:r>
            <a:r>
              <a:rPr lang="en-US" altLang="zh-CN" dirty="0" err="1">
                <a:solidFill>
                  <a:srgbClr val="000000"/>
                </a:solidFill>
                <a:ea typeface="宋体" panose="02010600030101010101" pitchFamily="2" charset="-122"/>
              </a:rPr>
              <a:t>sy</a:t>
            </a:r>
            <a:r>
              <a:rPr lang="en-US" altLang="zh-CN" dirty="0">
                <a:solidFill>
                  <a:srgbClr val="000000"/>
                </a:solidFill>
                <a:ea typeface="宋体" panose="02010600030101010101" pitchFamily="2" charset="-122"/>
              </a:rPr>
              <a:t>":::"memory") </a:t>
            </a: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zh-CN" b="1" kern="0" dirty="0">
              <a:solidFill>
                <a:srgbClr val="006600"/>
              </a:solidFill>
              <a:effectLst/>
              <a:ea typeface="宋体" panose="02010600030101010101" pitchFamily="2" charset="-122"/>
            </a:endParaRPr>
          </a:p>
          <a:p>
            <a:pPr marL="1200150" lvl="2" indent="-342900">
              <a:spcBef>
                <a:spcPts val="0"/>
              </a:spcBef>
              <a:spcAft>
                <a:spcPts val="600"/>
              </a:spcAft>
            </a:pPr>
            <a:endParaRPr lang="zh-CN" altLang="en-US" dirty="0"/>
          </a:p>
        </p:txBody>
      </p:sp>
      <p:sp>
        <p:nvSpPr>
          <p:cNvPr id="5" name="标题 4">
            <a:extLst>
              <a:ext uri="{FF2B5EF4-FFF2-40B4-BE49-F238E27FC236}">
                <a16:creationId xmlns:a16="http://schemas.microsoft.com/office/drawing/2014/main" id="{99A924F5-CC99-4BDF-9399-24445E8FBF98}"/>
              </a:ext>
            </a:extLst>
          </p:cNvPr>
          <p:cNvSpPr>
            <a:spLocks noGrp="1"/>
          </p:cNvSpPr>
          <p:nvPr>
            <p:ph type="title"/>
          </p:nvPr>
        </p:nvSpPr>
        <p:spPr/>
        <p:txBody>
          <a:bodyPr/>
          <a:lstStyle/>
          <a:p>
            <a:r>
              <a:rPr lang="en-US" altLang="zh-CN" dirty="0"/>
              <a:t>9</a:t>
            </a:r>
            <a:r>
              <a:rPr lang="zh-CN" altLang="en-US" dirty="0"/>
              <a:t>、循环队列异常的底层分析</a:t>
            </a:r>
          </a:p>
        </p:txBody>
      </p:sp>
    </p:spTree>
    <p:extLst>
      <p:ext uri="{BB962C8B-B14F-4D97-AF65-F5344CB8AC3E}">
        <p14:creationId xmlns:p14="http://schemas.microsoft.com/office/powerpoint/2010/main" val="219350265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3E68F4-967C-454D-A3B9-438F24D8B21D}"/>
              </a:ext>
            </a:extLst>
          </p:cNvPr>
          <p:cNvSpPr>
            <a:spLocks noGrp="1"/>
          </p:cNvSpPr>
          <p:nvPr>
            <p:ph idx="1"/>
          </p:nvPr>
        </p:nvSpPr>
        <p:spPr/>
        <p:txBody>
          <a:bodyPr/>
          <a:lstStyle/>
          <a:p>
            <a:pPr lvl="1">
              <a:spcBef>
                <a:spcPts val="0"/>
              </a:spcBef>
              <a:spcAft>
                <a:spcPts val="0"/>
              </a:spcAft>
            </a:pPr>
            <a:r>
              <a:rPr lang="zh-CN" altLang="en-US" dirty="0"/>
              <a:t>如果需要</a:t>
            </a:r>
            <a:r>
              <a:rPr lang="en-US" altLang="zh-CN" dirty="0"/>
              <a:t>x++</a:t>
            </a:r>
            <a:r>
              <a:rPr lang="zh-CN" altLang="en-US" dirty="0"/>
              <a:t>必须在</a:t>
            </a:r>
            <a:r>
              <a:rPr lang="en-US" altLang="zh-CN" dirty="0"/>
              <a:t>n++</a:t>
            </a:r>
            <a:r>
              <a:rPr lang="zh-CN" altLang="en-US" dirty="0"/>
              <a:t>之前执行，则：</a:t>
            </a:r>
            <a:endParaRPr lang="en-US" altLang="zh-CN" dirty="0"/>
          </a:p>
          <a:p>
            <a:pPr marL="857250" lvl="2" indent="0">
              <a:spcBef>
                <a:spcPts val="0"/>
              </a:spcBef>
              <a:spcAft>
                <a:spcPts val="0"/>
              </a:spcAft>
              <a:buNone/>
            </a:pPr>
            <a:r>
              <a:rPr lang="en-US" altLang="zh-CN" dirty="0"/>
              <a:t>x++;</a:t>
            </a:r>
          </a:p>
          <a:p>
            <a:pPr marL="857250" lvl="2" indent="0">
              <a:spcBef>
                <a:spcPts val="0"/>
              </a:spcBef>
              <a:spcAft>
                <a:spcPts val="0"/>
              </a:spcAft>
              <a:buNone/>
            </a:pPr>
            <a:r>
              <a:rPr lang="en-US" altLang="zh-CN" dirty="0"/>
              <a:t>mb();</a:t>
            </a:r>
          </a:p>
          <a:p>
            <a:pPr marL="857250" lvl="2" indent="0">
              <a:spcBef>
                <a:spcPts val="0"/>
              </a:spcBef>
              <a:spcAft>
                <a:spcPts val="0"/>
              </a:spcAft>
              <a:buNone/>
            </a:pPr>
            <a:r>
              <a:rPr lang="en-US" altLang="zh-CN" dirty="0"/>
              <a:t>n++;</a:t>
            </a:r>
          </a:p>
          <a:p>
            <a:pPr marL="400050">
              <a:lnSpc>
                <a:spcPct val="150000"/>
              </a:lnSpc>
              <a:spcBef>
                <a:spcPts val="0"/>
              </a:spcBef>
              <a:spcAft>
                <a:spcPts val="0"/>
              </a:spcAft>
            </a:pPr>
            <a:r>
              <a:rPr lang="en-US" altLang="zh-CN" dirty="0"/>
              <a:t>Intel X86-64: </a:t>
            </a:r>
          </a:p>
          <a:p>
            <a:pPr marL="57150" indent="0">
              <a:lnSpc>
                <a:spcPct val="150000"/>
              </a:lnSpc>
              <a:spcBef>
                <a:spcPts val="0"/>
              </a:spcBef>
              <a:spcAft>
                <a:spcPts val="0"/>
              </a:spcAft>
              <a:buNone/>
            </a:pPr>
            <a:r>
              <a:rPr lang="en-US" altLang="zh-CN" dirty="0"/>
              <a:t>     </a:t>
            </a:r>
            <a:r>
              <a:rPr lang="zh-CN" altLang="en-US" dirty="0"/>
              <a:t>处理器指令：</a:t>
            </a:r>
            <a:r>
              <a:rPr lang="en-US" altLang="zh-CN" dirty="0"/>
              <a:t>LFENCE</a:t>
            </a:r>
            <a:r>
              <a:rPr lang="zh-CN" altLang="en-US" dirty="0"/>
              <a:t>、</a:t>
            </a:r>
            <a:r>
              <a:rPr lang="en-US" altLang="zh-CN" dirty="0"/>
              <a:t>SFENCE</a:t>
            </a:r>
            <a:r>
              <a:rPr lang="zh-CN" altLang="en-US" dirty="0"/>
              <a:t>和</a:t>
            </a:r>
            <a:r>
              <a:rPr lang="en-US" altLang="zh-CN" dirty="0"/>
              <a:t>MFENCE</a:t>
            </a:r>
          </a:p>
          <a:p>
            <a:pPr marL="514350" lvl="1" indent="0">
              <a:lnSpc>
                <a:spcPct val="150000"/>
              </a:lnSpc>
              <a:spcBef>
                <a:spcPts val="0"/>
              </a:spcBef>
              <a:spcAft>
                <a:spcPts val="0"/>
              </a:spcAft>
              <a:buNone/>
            </a:pPr>
            <a:r>
              <a:rPr lang="zh-CN" altLang="en-US" dirty="0">
                <a:solidFill>
                  <a:srgbClr val="333333"/>
                </a:solidFill>
                <a:latin typeface="Microsoft YaHei" panose="020B0503020204020204" pitchFamily="34" charset="-122"/>
                <a:ea typeface="Microsoft YaHei" panose="020B0503020204020204" pitchFamily="34" charset="-122"/>
              </a:rPr>
              <a:t>功能相当于前述的</a:t>
            </a:r>
            <a:r>
              <a:rPr lang="en-US" altLang="zh-CN" dirty="0" err="1">
                <a:solidFill>
                  <a:srgbClr val="333333"/>
                </a:solidFill>
                <a:latin typeface="Microsoft YaHei" panose="020B0503020204020204" pitchFamily="34" charset="-122"/>
                <a:ea typeface="Microsoft YaHei" panose="020B0503020204020204" pitchFamily="34" charset="-122"/>
              </a:rPr>
              <a:t>rmb</a:t>
            </a:r>
            <a:r>
              <a:rPr lang="en-US" altLang="zh-CN" dirty="0">
                <a:solidFill>
                  <a:srgbClr val="333333"/>
                </a:solidFill>
                <a:latin typeface="Microsoft YaHei" panose="020B0503020204020204" pitchFamily="34" charset="-122"/>
                <a:ea typeface="Microsoft YaHei" panose="020B0503020204020204" pitchFamily="34" charset="-122"/>
              </a:rPr>
              <a:t>()</a:t>
            </a:r>
            <a:r>
              <a:rPr lang="zh-CN" altLang="en-US" dirty="0">
                <a:solidFill>
                  <a:srgbClr val="333333"/>
                </a:solidFill>
                <a:latin typeface="Microsoft YaHei" panose="020B0503020204020204" pitchFamily="34" charset="-122"/>
                <a:ea typeface="Microsoft YaHei" panose="020B0503020204020204" pitchFamily="34" charset="-122"/>
              </a:rPr>
              <a:t>、</a:t>
            </a:r>
            <a:r>
              <a:rPr lang="en-US" altLang="zh-CN" dirty="0" err="1">
                <a:solidFill>
                  <a:srgbClr val="333333"/>
                </a:solidFill>
                <a:latin typeface="Microsoft YaHei" panose="020B0503020204020204" pitchFamily="34" charset="-122"/>
                <a:ea typeface="Microsoft YaHei" panose="020B0503020204020204" pitchFamily="34" charset="-122"/>
              </a:rPr>
              <a:t>wmb</a:t>
            </a:r>
            <a:r>
              <a:rPr lang="en-US" altLang="zh-CN" dirty="0">
                <a:solidFill>
                  <a:srgbClr val="333333"/>
                </a:solidFill>
                <a:latin typeface="Microsoft YaHei" panose="020B0503020204020204" pitchFamily="34" charset="-122"/>
                <a:ea typeface="Microsoft YaHei" panose="020B0503020204020204" pitchFamily="34" charset="-122"/>
              </a:rPr>
              <a:t>()</a:t>
            </a:r>
            <a:r>
              <a:rPr lang="zh-CN" altLang="en-US" dirty="0">
                <a:solidFill>
                  <a:srgbClr val="333333"/>
                </a:solidFill>
                <a:latin typeface="Microsoft YaHei" panose="020B0503020204020204" pitchFamily="34" charset="-122"/>
                <a:ea typeface="Microsoft YaHei" panose="020B0503020204020204" pitchFamily="34" charset="-122"/>
              </a:rPr>
              <a:t>和</a:t>
            </a:r>
            <a:r>
              <a:rPr lang="en-US" altLang="zh-CN" dirty="0">
                <a:solidFill>
                  <a:srgbClr val="333333"/>
                </a:solidFill>
                <a:latin typeface="Microsoft YaHei" panose="020B0503020204020204" pitchFamily="34" charset="-122"/>
                <a:ea typeface="Microsoft YaHei" panose="020B0503020204020204" pitchFamily="34" charset="-122"/>
              </a:rPr>
              <a:t>mb()</a:t>
            </a:r>
            <a:endParaRPr lang="zh-CN" altLang="en-US" dirty="0">
              <a:solidFill>
                <a:srgbClr val="333333"/>
              </a:solidFill>
              <a:latin typeface="Microsoft YaHei" panose="020B0503020204020204" pitchFamily="34" charset="-122"/>
              <a:ea typeface="Microsoft YaHei" panose="020B0503020204020204" pitchFamily="34" charset="-122"/>
            </a:endParaRPr>
          </a:p>
          <a:p>
            <a:endParaRPr lang="zh-CN" altLang="en-US" dirty="0"/>
          </a:p>
        </p:txBody>
      </p:sp>
      <p:sp>
        <p:nvSpPr>
          <p:cNvPr id="3" name="标题 2">
            <a:extLst>
              <a:ext uri="{FF2B5EF4-FFF2-40B4-BE49-F238E27FC236}">
                <a16:creationId xmlns:a16="http://schemas.microsoft.com/office/drawing/2014/main" id="{FBF5F183-901B-4B3E-90D0-6BCBB46E87E1}"/>
              </a:ext>
            </a:extLst>
          </p:cNvPr>
          <p:cNvSpPr>
            <a:spLocks noGrp="1"/>
          </p:cNvSpPr>
          <p:nvPr>
            <p:ph type="title"/>
          </p:nvPr>
        </p:nvSpPr>
        <p:spPr/>
        <p:txBody>
          <a:bodyPr/>
          <a:lstStyle/>
          <a:p>
            <a:r>
              <a:rPr lang="en-US" altLang="zh-CN" dirty="0"/>
              <a:t>9</a:t>
            </a:r>
            <a:r>
              <a:rPr lang="zh-CN" altLang="en-US" dirty="0"/>
              <a:t>、循环队列异常的底层分析</a:t>
            </a:r>
          </a:p>
        </p:txBody>
      </p:sp>
    </p:spTree>
    <p:extLst>
      <p:ext uri="{BB962C8B-B14F-4D97-AF65-F5344CB8AC3E}">
        <p14:creationId xmlns:p14="http://schemas.microsoft.com/office/powerpoint/2010/main" val="2283897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655940F-41DF-4577-88E0-E0479B88D76F}"/>
              </a:ext>
            </a:extLst>
          </p:cNvPr>
          <p:cNvSpPr>
            <a:spLocks noGrp="1"/>
          </p:cNvSpPr>
          <p:nvPr>
            <p:ph type="ctrTitle"/>
          </p:nvPr>
        </p:nvSpPr>
        <p:spPr/>
        <p:txBody>
          <a:bodyPr/>
          <a:lstStyle/>
          <a:p>
            <a:pPr algn="ctr"/>
            <a:r>
              <a:rPr lang="zh-CN" altLang="en-US" sz="6000" dirty="0"/>
              <a:t>谢谢</a:t>
            </a:r>
          </a:p>
        </p:txBody>
      </p:sp>
      <p:sp>
        <p:nvSpPr>
          <p:cNvPr id="5" name="副标题 4">
            <a:extLst>
              <a:ext uri="{FF2B5EF4-FFF2-40B4-BE49-F238E27FC236}">
                <a16:creationId xmlns:a16="http://schemas.microsoft.com/office/drawing/2014/main" id="{BB9C7A0D-14F0-4121-8C99-4FB6EFD9824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62001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 ARM</a:t>
            </a:r>
            <a:r>
              <a:rPr lang="zh-CN" altLang="en-US" dirty="0"/>
              <a:t>架构发展史</a:t>
            </a:r>
          </a:p>
        </p:txBody>
      </p:sp>
      <p:sp>
        <p:nvSpPr>
          <p:cNvPr id="3" name="内容占位符 2">
            <a:extLst>
              <a:ext uri="{FF2B5EF4-FFF2-40B4-BE49-F238E27FC236}">
                <a16:creationId xmlns:a16="http://schemas.microsoft.com/office/drawing/2014/main" id="{A2F4D5A3-6E6E-4309-B4CB-5792265E43AE}"/>
              </a:ext>
            </a:extLst>
          </p:cNvPr>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292865" y="3056602"/>
            <a:ext cx="5708080" cy="3623214"/>
          </a:xfrm>
          <a:prstGeom prst="rect">
            <a:avLst/>
          </a:prstGeom>
        </p:spPr>
      </p:pic>
      <p:pic>
        <p:nvPicPr>
          <p:cNvPr id="5" name="图片 4"/>
          <p:cNvPicPr>
            <a:picLocks noChangeAspect="1"/>
          </p:cNvPicPr>
          <p:nvPr/>
        </p:nvPicPr>
        <p:blipFill rotWithShape="1">
          <a:blip r:embed="rId3"/>
          <a:srcRect l="14763" t="3557" r="16054" b="12477"/>
          <a:stretch/>
        </p:blipFill>
        <p:spPr>
          <a:xfrm>
            <a:off x="152400" y="1124202"/>
            <a:ext cx="5114745" cy="3490372"/>
          </a:xfrm>
          <a:prstGeom prst="rect">
            <a:avLst/>
          </a:prstGeom>
          <a:ln>
            <a:noFill/>
          </a:ln>
        </p:spPr>
      </p:pic>
    </p:spTree>
    <p:extLst>
      <p:ext uri="{BB962C8B-B14F-4D97-AF65-F5344CB8AC3E}">
        <p14:creationId xmlns:p14="http://schemas.microsoft.com/office/powerpoint/2010/main" val="289834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1 ARM</a:t>
            </a:r>
            <a:r>
              <a:rPr lang="zh-CN" altLang="en-US" dirty="0"/>
              <a:t>鲲鹏处理器</a:t>
            </a:r>
          </a:p>
        </p:txBody>
      </p:sp>
      <p:sp>
        <p:nvSpPr>
          <p:cNvPr id="4" name="文本占位符 3"/>
          <p:cNvSpPr>
            <a:spLocks noGrp="1"/>
          </p:cNvSpPr>
          <p:nvPr>
            <p:ph idx="1"/>
          </p:nvPr>
        </p:nvSpPr>
        <p:spPr/>
        <p:txBody>
          <a:bodyPr/>
          <a:lstStyle/>
          <a:p>
            <a:r>
              <a:rPr lang="en-US" altLang="zh-CN" dirty="0"/>
              <a:t>1.5 ARM</a:t>
            </a:r>
            <a:r>
              <a:rPr lang="zh-CN" altLang="en-US" dirty="0"/>
              <a:t>流水线的执行顺序</a:t>
            </a:r>
            <a:endParaRPr lang="en-US" altLang="zh-CN" dirty="0"/>
          </a:p>
          <a:p>
            <a:pPr lvl="1">
              <a:lnSpc>
                <a:spcPct val="150000"/>
              </a:lnSpc>
            </a:pPr>
            <a:r>
              <a:rPr lang="zh-CN" altLang="en-US" dirty="0"/>
              <a:t>取指令（</a:t>
            </a:r>
            <a:r>
              <a:rPr lang="en-US" altLang="zh-CN" dirty="0"/>
              <a:t>Fetch</a:t>
            </a:r>
            <a:r>
              <a:rPr lang="zh-CN" altLang="en-US" dirty="0"/>
              <a:t>）：从存储器读取指令</a:t>
            </a:r>
            <a:endParaRPr lang="en-US" altLang="zh-CN" dirty="0"/>
          </a:p>
          <a:p>
            <a:pPr lvl="1">
              <a:lnSpc>
                <a:spcPct val="150000"/>
              </a:lnSpc>
            </a:pPr>
            <a:r>
              <a:rPr lang="zh-CN" altLang="en-US" dirty="0"/>
              <a:t>译码（</a:t>
            </a:r>
            <a:r>
              <a:rPr lang="en-US" altLang="zh-CN" dirty="0"/>
              <a:t>Decode</a:t>
            </a:r>
            <a:r>
              <a:rPr lang="zh-CN" altLang="en-US" dirty="0"/>
              <a:t>）：译码以鉴别它是属于哪一条指令</a:t>
            </a:r>
            <a:endParaRPr lang="en-US" altLang="zh-CN" dirty="0"/>
          </a:p>
          <a:p>
            <a:pPr lvl="1">
              <a:lnSpc>
                <a:spcPct val="150000"/>
              </a:lnSpc>
            </a:pPr>
            <a:r>
              <a:rPr lang="zh-CN" altLang="en-US" dirty="0"/>
              <a:t>执行（</a:t>
            </a:r>
            <a:r>
              <a:rPr lang="en-US" altLang="zh-CN" dirty="0"/>
              <a:t>Execute</a:t>
            </a:r>
            <a:r>
              <a:rPr lang="zh-CN" altLang="en-US" dirty="0"/>
              <a:t>）：将操作数进行组合以得到结果或存储器地址</a:t>
            </a:r>
            <a:endParaRPr lang="en-US" altLang="zh-CN" dirty="0"/>
          </a:p>
          <a:p>
            <a:pPr lvl="1">
              <a:lnSpc>
                <a:spcPct val="150000"/>
              </a:lnSpc>
            </a:pPr>
            <a:r>
              <a:rPr lang="zh-CN" altLang="en-US" dirty="0"/>
              <a:t>缓冲</a:t>
            </a:r>
            <a:r>
              <a:rPr lang="en-US" altLang="zh-CN" dirty="0"/>
              <a:t>/</a:t>
            </a:r>
            <a:r>
              <a:rPr lang="zh-CN" altLang="en-US" dirty="0"/>
              <a:t>数据（</a:t>
            </a:r>
            <a:r>
              <a:rPr lang="en-US" altLang="zh-CN" dirty="0"/>
              <a:t>Buffer/data</a:t>
            </a:r>
            <a:r>
              <a:rPr lang="zh-CN" altLang="en-US" dirty="0"/>
              <a:t>）：如果需要，则访问存储器以存储数据</a:t>
            </a:r>
            <a:endParaRPr lang="en-US" altLang="zh-CN" dirty="0"/>
          </a:p>
          <a:p>
            <a:pPr lvl="1">
              <a:lnSpc>
                <a:spcPct val="150000"/>
              </a:lnSpc>
            </a:pPr>
            <a:r>
              <a:rPr lang="zh-CN" altLang="en-US" dirty="0"/>
              <a:t>回写：（</a:t>
            </a:r>
            <a:r>
              <a:rPr lang="en-US" altLang="zh-CN" dirty="0"/>
              <a:t>Write-back</a:t>
            </a:r>
            <a:r>
              <a:rPr lang="zh-CN" altLang="en-US" dirty="0"/>
              <a:t>）：将结果写回到寄存器组中</a:t>
            </a:r>
          </a:p>
        </p:txBody>
      </p:sp>
    </p:spTree>
    <p:extLst>
      <p:ext uri="{BB962C8B-B14F-4D97-AF65-F5344CB8AC3E}">
        <p14:creationId xmlns:p14="http://schemas.microsoft.com/office/powerpoint/2010/main" val="3463445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30B4D-FC2A-4805-8874-1580BAA1284A}"/>
              </a:ext>
            </a:extLst>
          </p:cNvPr>
          <p:cNvSpPr>
            <a:spLocks noGrp="1"/>
          </p:cNvSpPr>
          <p:nvPr>
            <p:ph type="title"/>
          </p:nvPr>
        </p:nvSpPr>
        <p:spPr/>
        <p:txBody>
          <a:bodyPr/>
          <a:lstStyle/>
          <a:p>
            <a:r>
              <a:rPr lang="en-US" altLang="zh-CN" dirty="0"/>
              <a:t>1 ARM</a:t>
            </a:r>
            <a:r>
              <a:rPr lang="zh-CN" altLang="en-US" dirty="0"/>
              <a:t>鲲鹏处理器</a:t>
            </a:r>
          </a:p>
        </p:txBody>
      </p:sp>
      <p:sp>
        <p:nvSpPr>
          <p:cNvPr id="3" name="内容占位符 2">
            <a:extLst>
              <a:ext uri="{FF2B5EF4-FFF2-40B4-BE49-F238E27FC236}">
                <a16:creationId xmlns:a16="http://schemas.microsoft.com/office/drawing/2014/main" id="{129215ED-F4BB-48FD-B7F9-F9A203CBAC79}"/>
              </a:ext>
            </a:extLst>
          </p:cNvPr>
          <p:cNvSpPr>
            <a:spLocks noGrp="1"/>
          </p:cNvSpPr>
          <p:nvPr>
            <p:ph idx="1"/>
          </p:nvPr>
        </p:nvSpPr>
        <p:spPr/>
        <p:txBody>
          <a:bodyPr/>
          <a:lstStyle/>
          <a:p>
            <a:r>
              <a:rPr lang="en-US" altLang="zh-CN" sz="2800" dirty="0"/>
              <a:t>1.6 ARM</a:t>
            </a:r>
            <a:r>
              <a:rPr lang="zh-CN" altLang="en-US" dirty="0"/>
              <a:t>处理器的</a:t>
            </a:r>
            <a:r>
              <a:rPr lang="zh-CN" altLang="en-US" sz="2800" dirty="0"/>
              <a:t>多核心优势</a:t>
            </a:r>
            <a:endParaRPr lang="en-US" altLang="zh-CN" sz="2800" dirty="0"/>
          </a:p>
          <a:p>
            <a:pPr lvl="1"/>
            <a:r>
              <a:rPr lang="zh-CN" altLang="en-US" sz="2400" b="0" dirty="0"/>
              <a:t>工艺、主频遇到瓶颈后，通过增加核数来提升性能</a:t>
            </a:r>
            <a:endParaRPr lang="en-US" altLang="zh-CN" sz="2400" b="0" dirty="0"/>
          </a:p>
          <a:p>
            <a:pPr lvl="1"/>
            <a:r>
              <a:rPr lang="zh-CN" altLang="en-US" sz="2400" b="0" dirty="0"/>
              <a:t>芯片的物理尺寸有限制，不能无限制的增加</a:t>
            </a:r>
            <a:endParaRPr lang="en-US" altLang="zh-CN" sz="2400" b="0" dirty="0"/>
          </a:p>
          <a:p>
            <a:pPr lvl="1"/>
            <a:r>
              <a:rPr lang="en-US" altLang="zh-CN" sz="2400" b="0" dirty="0"/>
              <a:t>ARM</a:t>
            </a:r>
            <a:r>
              <a:rPr lang="zh-CN" altLang="en-US" sz="2400" b="0" dirty="0"/>
              <a:t>的众核横向扩展空间优势明显</a:t>
            </a:r>
          </a:p>
          <a:p>
            <a:pPr lvl="1"/>
            <a:endParaRPr lang="en-US" altLang="zh-CN" dirty="0"/>
          </a:p>
          <a:p>
            <a:endParaRPr lang="zh-CN" altLang="en-US" dirty="0"/>
          </a:p>
        </p:txBody>
      </p:sp>
      <p:grpSp>
        <p:nvGrpSpPr>
          <p:cNvPr id="4" name="Group 7">
            <a:extLst>
              <a:ext uri="{FF2B5EF4-FFF2-40B4-BE49-F238E27FC236}">
                <a16:creationId xmlns:a16="http://schemas.microsoft.com/office/drawing/2014/main" id="{76AA5129-1E99-4C1F-B139-AB1A06EDEBE2}"/>
              </a:ext>
            </a:extLst>
          </p:cNvPr>
          <p:cNvGrpSpPr/>
          <p:nvPr/>
        </p:nvGrpSpPr>
        <p:grpSpPr>
          <a:xfrm>
            <a:off x="4931757" y="4128993"/>
            <a:ext cx="3605078" cy="1011389"/>
            <a:chOff x="684321" y="4294148"/>
            <a:chExt cx="5658379" cy="1549446"/>
          </a:xfrm>
        </p:grpSpPr>
        <p:sp>
          <p:nvSpPr>
            <p:cNvPr id="5" name="Rounded Rectangle 49">
              <a:extLst>
                <a:ext uri="{FF2B5EF4-FFF2-40B4-BE49-F238E27FC236}">
                  <a16:creationId xmlns:a16="http://schemas.microsoft.com/office/drawing/2014/main" id="{15479C98-860C-49C1-B1BC-7E8F619EFDDE}"/>
                </a:ext>
              </a:extLst>
            </p:cNvPr>
            <p:cNvSpPr>
              <a:spLocks noChangeAspect="1"/>
            </p:cNvSpPr>
            <p:nvPr/>
          </p:nvSpPr>
          <p:spPr>
            <a:xfrm>
              <a:off x="920750" y="4891439"/>
              <a:ext cx="932229" cy="934893"/>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uawei Sans" panose="020C0503030203020204" pitchFamily="34" charset="0"/>
                <a:ea typeface="方正兰亭黑简体" panose="02000000000000000000" pitchFamily="2" charset="-122"/>
              </a:endParaRPr>
            </a:p>
          </p:txBody>
        </p:sp>
        <p:sp>
          <p:nvSpPr>
            <p:cNvPr id="6" name="Right Arrow 50">
              <a:extLst>
                <a:ext uri="{FF2B5EF4-FFF2-40B4-BE49-F238E27FC236}">
                  <a16:creationId xmlns:a16="http://schemas.microsoft.com/office/drawing/2014/main" id="{45DBA2D7-0736-4E46-A6B7-5170F9271FCC}"/>
                </a:ext>
              </a:extLst>
            </p:cNvPr>
            <p:cNvSpPr/>
            <p:nvPr/>
          </p:nvSpPr>
          <p:spPr>
            <a:xfrm>
              <a:off x="2024063" y="5271310"/>
              <a:ext cx="91440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endParaRPr>
            </a:p>
          </p:txBody>
        </p:sp>
        <p:sp>
          <p:nvSpPr>
            <p:cNvPr id="7" name="Right Arrow 51">
              <a:extLst>
                <a:ext uri="{FF2B5EF4-FFF2-40B4-BE49-F238E27FC236}">
                  <a16:creationId xmlns:a16="http://schemas.microsoft.com/office/drawing/2014/main" id="{2B042331-E9AC-440C-8F34-6576B276504B}"/>
                </a:ext>
              </a:extLst>
            </p:cNvPr>
            <p:cNvSpPr/>
            <p:nvPr/>
          </p:nvSpPr>
          <p:spPr>
            <a:xfrm>
              <a:off x="4198724" y="5247947"/>
              <a:ext cx="91440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endParaRPr>
            </a:p>
          </p:txBody>
        </p:sp>
        <p:grpSp>
          <p:nvGrpSpPr>
            <p:cNvPr id="8" name="Group 52">
              <a:extLst>
                <a:ext uri="{FF2B5EF4-FFF2-40B4-BE49-F238E27FC236}">
                  <a16:creationId xmlns:a16="http://schemas.microsoft.com/office/drawing/2014/main" id="{76B86855-7DE0-4CE2-A13D-5DFC6D9D723E}"/>
                </a:ext>
              </a:extLst>
            </p:cNvPr>
            <p:cNvGrpSpPr>
              <a:grpSpLocks noChangeAspect="1"/>
            </p:cNvGrpSpPr>
            <p:nvPr/>
          </p:nvGrpSpPr>
          <p:grpSpPr>
            <a:xfrm>
              <a:off x="3065050" y="4874178"/>
              <a:ext cx="952154" cy="952154"/>
              <a:chOff x="3703320" y="1812035"/>
              <a:chExt cx="1069848" cy="1069848"/>
            </a:xfrm>
          </p:grpSpPr>
          <p:sp>
            <p:nvSpPr>
              <p:cNvPr id="13" name="Rounded Rectangle 53">
                <a:extLst>
                  <a:ext uri="{FF2B5EF4-FFF2-40B4-BE49-F238E27FC236}">
                    <a16:creationId xmlns:a16="http://schemas.microsoft.com/office/drawing/2014/main" id="{8DA56483-1640-4394-86A1-21E8857ED542}"/>
                  </a:ext>
                </a:extLst>
              </p:cNvPr>
              <p:cNvSpPr/>
              <p:nvPr/>
            </p:nvSpPr>
            <p:spPr>
              <a:xfrm>
                <a:off x="3703320" y="1812035"/>
                <a:ext cx="1069848" cy="1069848"/>
              </a:xfrm>
              <a:prstGeom prst="roundRect">
                <a:avLst/>
              </a:prstGeom>
              <a:solidFill>
                <a:schemeClr val="accent1">
                  <a:alpha val="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endParaRPr>
              </a:p>
            </p:txBody>
          </p:sp>
          <p:sp>
            <p:nvSpPr>
              <p:cNvPr id="14" name="Rounded Rectangle 54">
                <a:extLst>
                  <a:ext uri="{FF2B5EF4-FFF2-40B4-BE49-F238E27FC236}">
                    <a16:creationId xmlns:a16="http://schemas.microsoft.com/office/drawing/2014/main" id="{19877158-DA89-4DCD-B35F-AE2DB89C2DF8}"/>
                  </a:ext>
                </a:extLst>
              </p:cNvPr>
              <p:cNvSpPr>
                <a:spLocks noChangeAspect="1"/>
              </p:cNvSpPr>
              <p:nvPr/>
            </p:nvSpPr>
            <p:spPr>
              <a:xfrm>
                <a:off x="3840480" y="1981200"/>
                <a:ext cx="266700" cy="267462"/>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endParaRPr>
              </a:p>
            </p:txBody>
          </p:sp>
          <p:sp>
            <p:nvSpPr>
              <p:cNvPr id="15" name="Rounded Rectangle 55">
                <a:extLst>
                  <a:ext uri="{FF2B5EF4-FFF2-40B4-BE49-F238E27FC236}">
                    <a16:creationId xmlns:a16="http://schemas.microsoft.com/office/drawing/2014/main" id="{E4774253-9AD6-4C08-9B0F-F0B82ABC9AFD}"/>
                  </a:ext>
                </a:extLst>
              </p:cNvPr>
              <p:cNvSpPr>
                <a:spLocks noChangeAspect="1"/>
              </p:cNvSpPr>
              <p:nvPr/>
            </p:nvSpPr>
            <p:spPr>
              <a:xfrm>
                <a:off x="4389120" y="1981200"/>
                <a:ext cx="266700" cy="267462"/>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endParaRPr>
              </a:p>
            </p:txBody>
          </p:sp>
          <p:sp>
            <p:nvSpPr>
              <p:cNvPr id="16" name="Rounded Rectangle 56">
                <a:extLst>
                  <a:ext uri="{FF2B5EF4-FFF2-40B4-BE49-F238E27FC236}">
                    <a16:creationId xmlns:a16="http://schemas.microsoft.com/office/drawing/2014/main" id="{3C461806-6C85-4F32-9D98-D066F0D6C4D6}"/>
                  </a:ext>
                </a:extLst>
              </p:cNvPr>
              <p:cNvSpPr>
                <a:spLocks noChangeAspect="1"/>
              </p:cNvSpPr>
              <p:nvPr/>
            </p:nvSpPr>
            <p:spPr>
              <a:xfrm>
                <a:off x="3840480" y="2399538"/>
                <a:ext cx="266700" cy="267462"/>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endParaRPr>
              </a:p>
            </p:txBody>
          </p:sp>
          <p:sp>
            <p:nvSpPr>
              <p:cNvPr id="17" name="Rounded Rectangle 57">
                <a:extLst>
                  <a:ext uri="{FF2B5EF4-FFF2-40B4-BE49-F238E27FC236}">
                    <a16:creationId xmlns:a16="http://schemas.microsoft.com/office/drawing/2014/main" id="{6A412C27-EBFE-42F5-AF83-71B85C62A3DD}"/>
                  </a:ext>
                </a:extLst>
              </p:cNvPr>
              <p:cNvSpPr>
                <a:spLocks noChangeAspect="1"/>
              </p:cNvSpPr>
              <p:nvPr/>
            </p:nvSpPr>
            <p:spPr>
              <a:xfrm>
                <a:off x="4389120" y="2399538"/>
                <a:ext cx="266700" cy="267462"/>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endParaRPr>
              </a:p>
            </p:txBody>
          </p:sp>
        </p:grpSp>
        <p:sp>
          <p:nvSpPr>
            <p:cNvPr id="9" name="TextBox 60">
              <a:extLst>
                <a:ext uri="{FF2B5EF4-FFF2-40B4-BE49-F238E27FC236}">
                  <a16:creationId xmlns:a16="http://schemas.microsoft.com/office/drawing/2014/main" id="{D8B21C49-9E1A-467E-BC1D-F5722C9E2005}"/>
                </a:ext>
              </a:extLst>
            </p:cNvPr>
            <p:cNvSpPr txBox="1"/>
            <p:nvPr/>
          </p:nvSpPr>
          <p:spPr>
            <a:xfrm>
              <a:off x="684321" y="4304852"/>
              <a:ext cx="1355783" cy="612968"/>
            </a:xfrm>
            <a:prstGeom prst="rect">
              <a:avLst/>
            </a:prstGeom>
            <a:noFill/>
          </p:spPr>
          <p:txBody>
            <a:bodyPr wrap="square" rtlCol="0">
              <a:spAutoFit/>
            </a:bodyPr>
            <a:lstStyle/>
            <a:p>
              <a:pPr algn="ctr"/>
              <a:r>
                <a:rPr lang="zh-CN" altLang="en-US" sz="2000" b="0" dirty="0">
                  <a:latin typeface="Huawei Sans" panose="020C0503030203020204" pitchFamily="34" charset="0"/>
                  <a:ea typeface="方正兰亭黑简体" panose="02000000000000000000" pitchFamily="2" charset="-122"/>
                  <a:cs typeface="Lucida Sans" charset="0"/>
                </a:rPr>
                <a:t>单核</a:t>
              </a:r>
              <a:endParaRPr lang="en-US" sz="2000" b="0" dirty="0">
                <a:latin typeface="Huawei Sans" panose="020C0503030203020204" pitchFamily="34" charset="0"/>
                <a:ea typeface="方正兰亭黑简体" panose="02000000000000000000" pitchFamily="2" charset="-122"/>
                <a:cs typeface="Lucida Sans" charset="0"/>
              </a:endParaRPr>
            </a:p>
          </p:txBody>
        </p:sp>
        <p:pic>
          <p:nvPicPr>
            <p:cNvPr id="10" name="Picture 6">
              <a:extLst>
                <a:ext uri="{FF2B5EF4-FFF2-40B4-BE49-F238E27FC236}">
                  <a16:creationId xmlns:a16="http://schemas.microsoft.com/office/drawing/2014/main" id="{1BC9997D-C1EC-42AC-8CAA-83CC2F4D211A}"/>
                </a:ext>
              </a:extLst>
            </p:cNvPr>
            <p:cNvPicPr>
              <a:picLocks noChangeAspect="1"/>
            </p:cNvPicPr>
            <p:nvPr/>
          </p:nvPicPr>
          <p:blipFill>
            <a:blip r:embed="rId2"/>
            <a:stretch>
              <a:fillRect/>
            </a:stretch>
          </p:blipFill>
          <p:spPr>
            <a:xfrm>
              <a:off x="5322465" y="4891439"/>
              <a:ext cx="952155" cy="952155"/>
            </a:xfrm>
            <a:prstGeom prst="rect">
              <a:avLst/>
            </a:prstGeom>
          </p:spPr>
        </p:pic>
        <p:sp>
          <p:nvSpPr>
            <p:cNvPr id="11" name="TextBox 168">
              <a:extLst>
                <a:ext uri="{FF2B5EF4-FFF2-40B4-BE49-F238E27FC236}">
                  <a16:creationId xmlns:a16="http://schemas.microsoft.com/office/drawing/2014/main" id="{75A4473D-B4CD-4799-9559-5BE896A61BBB}"/>
                </a:ext>
              </a:extLst>
            </p:cNvPr>
            <p:cNvSpPr txBox="1"/>
            <p:nvPr/>
          </p:nvSpPr>
          <p:spPr>
            <a:xfrm>
              <a:off x="2886063" y="4303668"/>
              <a:ext cx="1355783" cy="612968"/>
            </a:xfrm>
            <a:prstGeom prst="rect">
              <a:avLst/>
            </a:prstGeom>
            <a:noFill/>
          </p:spPr>
          <p:txBody>
            <a:bodyPr wrap="square" rtlCol="0">
              <a:spAutoFit/>
            </a:bodyPr>
            <a:lstStyle/>
            <a:p>
              <a:pPr algn="ctr"/>
              <a:r>
                <a:rPr lang="zh-CN" altLang="en-US" sz="2000" b="0" dirty="0">
                  <a:latin typeface="Huawei Sans" panose="020C0503030203020204" pitchFamily="34" charset="0"/>
                  <a:ea typeface="方正兰亭黑简体" panose="02000000000000000000" pitchFamily="2" charset="-122"/>
                  <a:cs typeface="Lucida Sans" charset="0"/>
                </a:rPr>
                <a:t>多核</a:t>
              </a:r>
              <a:endParaRPr lang="en-US" sz="2000" b="0" dirty="0">
                <a:latin typeface="Huawei Sans" panose="020C0503030203020204" pitchFamily="34" charset="0"/>
                <a:ea typeface="方正兰亭黑简体" panose="02000000000000000000" pitchFamily="2" charset="-122"/>
                <a:cs typeface="Lucida Sans" charset="0"/>
              </a:endParaRPr>
            </a:p>
          </p:txBody>
        </p:sp>
        <p:sp>
          <p:nvSpPr>
            <p:cNvPr id="12" name="TextBox 169">
              <a:extLst>
                <a:ext uri="{FF2B5EF4-FFF2-40B4-BE49-F238E27FC236}">
                  <a16:creationId xmlns:a16="http://schemas.microsoft.com/office/drawing/2014/main" id="{8303FF2D-90FE-401A-8B15-5EEF05F17339}"/>
                </a:ext>
              </a:extLst>
            </p:cNvPr>
            <p:cNvSpPr txBox="1"/>
            <p:nvPr/>
          </p:nvSpPr>
          <p:spPr>
            <a:xfrm>
              <a:off x="4937349" y="4294148"/>
              <a:ext cx="1405351" cy="612968"/>
            </a:xfrm>
            <a:prstGeom prst="rect">
              <a:avLst/>
            </a:prstGeom>
            <a:noFill/>
          </p:spPr>
          <p:txBody>
            <a:bodyPr wrap="square" rtlCol="0">
              <a:spAutoFit/>
            </a:bodyPr>
            <a:lstStyle/>
            <a:p>
              <a:pPr algn="ctr"/>
              <a:r>
                <a:rPr lang="zh-CN" altLang="en-US" sz="2000" b="0" dirty="0">
                  <a:latin typeface="Huawei Sans" panose="020C0503030203020204" pitchFamily="34" charset="0"/>
                  <a:ea typeface="方正兰亭黑简体" panose="02000000000000000000" pitchFamily="2" charset="-122"/>
                  <a:cs typeface="Lucida Sans" charset="0"/>
                </a:rPr>
                <a:t>众核</a:t>
              </a:r>
              <a:endParaRPr lang="en-US" sz="2000" b="0" dirty="0">
                <a:latin typeface="Huawei Sans" panose="020C0503030203020204" pitchFamily="34" charset="0"/>
                <a:ea typeface="方正兰亭黑简体" panose="02000000000000000000" pitchFamily="2" charset="-122"/>
                <a:cs typeface="Lucida Sans" charset="0"/>
              </a:endParaRPr>
            </a:p>
          </p:txBody>
        </p:sp>
      </p:grpSp>
      <p:grpSp>
        <p:nvGrpSpPr>
          <p:cNvPr id="18" name="组合 17">
            <a:extLst>
              <a:ext uri="{FF2B5EF4-FFF2-40B4-BE49-F238E27FC236}">
                <a16:creationId xmlns:a16="http://schemas.microsoft.com/office/drawing/2014/main" id="{E1305486-E03B-4DEB-A16A-B11FE43123DF}"/>
              </a:ext>
            </a:extLst>
          </p:cNvPr>
          <p:cNvGrpSpPr/>
          <p:nvPr/>
        </p:nvGrpSpPr>
        <p:grpSpPr>
          <a:xfrm>
            <a:off x="796435" y="3245656"/>
            <a:ext cx="5285956" cy="2740043"/>
            <a:chOff x="6417302" y="1670621"/>
            <a:chExt cx="5429772" cy="2866693"/>
          </a:xfrm>
        </p:grpSpPr>
        <p:pic>
          <p:nvPicPr>
            <p:cNvPr id="19" name="Picture 3">
              <a:extLst>
                <a:ext uri="{FF2B5EF4-FFF2-40B4-BE49-F238E27FC236}">
                  <a16:creationId xmlns:a16="http://schemas.microsoft.com/office/drawing/2014/main" id="{BC18F865-CFA1-40ED-BB28-274AF1FBD090}"/>
                </a:ext>
              </a:extLst>
            </p:cNvPr>
            <p:cNvPicPr>
              <a:picLocks noChangeAspect="1"/>
            </p:cNvPicPr>
            <p:nvPr/>
          </p:nvPicPr>
          <p:blipFill>
            <a:blip r:embed="rId3"/>
            <a:stretch>
              <a:fillRect/>
            </a:stretch>
          </p:blipFill>
          <p:spPr>
            <a:xfrm>
              <a:off x="6417302" y="2236670"/>
              <a:ext cx="4281052" cy="2300644"/>
            </a:xfrm>
            <a:prstGeom prst="rect">
              <a:avLst/>
            </a:prstGeom>
          </p:spPr>
        </p:pic>
        <p:sp>
          <p:nvSpPr>
            <p:cNvPr id="20" name="TextBox 13">
              <a:extLst>
                <a:ext uri="{FF2B5EF4-FFF2-40B4-BE49-F238E27FC236}">
                  <a16:creationId xmlns:a16="http://schemas.microsoft.com/office/drawing/2014/main" id="{B5E5CFB0-FDEF-4F08-8DBA-E43DB0ABEAFA}"/>
                </a:ext>
              </a:extLst>
            </p:cNvPr>
            <p:cNvSpPr txBox="1"/>
            <p:nvPr/>
          </p:nvSpPr>
          <p:spPr>
            <a:xfrm>
              <a:off x="6417302" y="1670621"/>
              <a:ext cx="3475739" cy="354203"/>
            </a:xfrm>
            <a:prstGeom prst="rect">
              <a:avLst/>
            </a:prstGeom>
            <a:noFill/>
          </p:spPr>
          <p:txBody>
            <a:bodyPr wrap="square" rtlCol="0">
              <a:spAutoFit/>
            </a:bodyPr>
            <a:lstStyle>
              <a:defPPr>
                <a:defRPr lang="zh-CN"/>
              </a:defPPr>
              <a:lvl1pPr algn="ctr">
                <a:defRPr sz="1600" b="1">
                  <a:latin typeface="Times New Roman" panose="02020603050405020304" pitchFamily="18" charset="0"/>
                  <a:ea typeface="方正兰亭黑简体" panose="02000000000000000000" pitchFamily="2" charset="-122"/>
                  <a:cs typeface="Times New Roman" panose="02020603050405020304" pitchFamily="18" charset="0"/>
                </a:defRPr>
              </a:lvl1pPr>
            </a:lstStyle>
            <a:p>
              <a:pPr algn="l"/>
              <a:r>
                <a:rPr lang="zh-CN" altLang="en-US" dirty="0"/>
                <a:t>单个</a:t>
              </a:r>
              <a:r>
                <a:rPr lang="en-US" altLang="zh-CN" dirty="0"/>
                <a:t>ARM</a:t>
              </a:r>
              <a:r>
                <a:rPr lang="zh-CN" altLang="en-US" dirty="0"/>
                <a:t>核面积</a:t>
              </a:r>
              <a:r>
                <a:rPr lang="en-US" altLang="zh-CN" dirty="0"/>
                <a:t>: ~1.15mm2</a:t>
              </a:r>
              <a:endParaRPr lang="zh-CN" altLang="en-US" dirty="0"/>
            </a:p>
          </p:txBody>
        </p:sp>
        <p:sp>
          <p:nvSpPr>
            <p:cNvPr id="21" name="TextBox 176">
              <a:extLst>
                <a:ext uri="{FF2B5EF4-FFF2-40B4-BE49-F238E27FC236}">
                  <a16:creationId xmlns:a16="http://schemas.microsoft.com/office/drawing/2014/main" id="{99C9FB9D-7EA6-484F-9E1B-CD31AD5D97EF}"/>
                </a:ext>
              </a:extLst>
            </p:cNvPr>
            <p:cNvSpPr txBox="1"/>
            <p:nvPr/>
          </p:nvSpPr>
          <p:spPr>
            <a:xfrm>
              <a:off x="9247438" y="1692126"/>
              <a:ext cx="2599636" cy="354203"/>
            </a:xfrm>
            <a:prstGeom prst="rect">
              <a:avLst/>
            </a:prstGeom>
            <a:noFill/>
          </p:spPr>
          <p:txBody>
            <a:bodyPr wrap="square" rtlCol="0">
              <a:spAutoFit/>
            </a:bodyPr>
            <a:lstStyle/>
            <a:p>
              <a:pPr algn="ctr"/>
              <a:r>
                <a:rPr lang="zh-CN" altLang="en-US" sz="1600" b="1" dirty="0">
                  <a:latin typeface="Times New Roman" panose="02020603050405020304" pitchFamily="18" charset="0"/>
                  <a:ea typeface="方正兰亭黑简体" panose="02000000000000000000" pitchFamily="2" charset="-122"/>
                  <a:cs typeface="Times New Roman" panose="02020603050405020304" pitchFamily="18" charset="0"/>
                </a:rPr>
                <a:t>单个</a:t>
              </a:r>
              <a:r>
                <a:rPr lang="en-US" altLang="zh-CN" sz="1600" b="1" dirty="0">
                  <a:latin typeface="Times New Roman" panose="02020603050405020304" pitchFamily="18" charset="0"/>
                  <a:ea typeface="方正兰亭黑简体" panose="02000000000000000000" pitchFamily="2" charset="-122"/>
                  <a:cs typeface="Times New Roman" panose="02020603050405020304" pitchFamily="18" charset="0"/>
                </a:rPr>
                <a:t>X86</a:t>
              </a:r>
              <a:r>
                <a:rPr lang="zh-CN" altLang="en-US" sz="1600" b="1" dirty="0">
                  <a:latin typeface="Times New Roman" panose="02020603050405020304" pitchFamily="18" charset="0"/>
                  <a:ea typeface="方正兰亭黑简体" panose="02000000000000000000" pitchFamily="2" charset="-122"/>
                  <a:cs typeface="Times New Roman" panose="02020603050405020304" pitchFamily="18" charset="0"/>
                </a:rPr>
                <a:t>核面积：</a:t>
              </a:r>
              <a:r>
                <a:rPr lang="en-US" altLang="zh-CN" sz="1600" b="1" dirty="0">
                  <a:latin typeface="Times New Roman" panose="02020603050405020304" pitchFamily="18" charset="0"/>
                  <a:ea typeface="方正兰亭黑简体" panose="02000000000000000000" pitchFamily="2" charset="-122"/>
                  <a:cs typeface="Times New Roman" panose="02020603050405020304" pitchFamily="18" charset="0"/>
                </a:rPr>
                <a:t>~8mm</a:t>
              </a:r>
              <a:r>
                <a:rPr lang="en-US" altLang="zh-CN" sz="1600" b="1" baseline="30000" dirty="0">
                  <a:latin typeface="Times New Roman" panose="02020603050405020304" pitchFamily="18" charset="0"/>
                  <a:ea typeface="方正兰亭黑简体" panose="02000000000000000000" pitchFamily="2" charset="-122"/>
                  <a:cs typeface="Times New Roman" panose="02020603050405020304" pitchFamily="18" charset="0"/>
                </a:rPr>
                <a:t>2</a:t>
              </a:r>
              <a:endParaRPr lang="zh-CN" altLang="en-US" sz="1600" b="1" baseline="30000"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grpSp>
    </p:spTree>
    <p:extLst>
      <p:ext uri="{BB962C8B-B14F-4D97-AF65-F5344CB8AC3E}">
        <p14:creationId xmlns:p14="http://schemas.microsoft.com/office/powerpoint/2010/main" val="421764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1 ARM</a:t>
            </a:r>
            <a:r>
              <a:rPr lang="zh-CN" altLang="en-US" dirty="0"/>
              <a:t>鲲鹏处理器</a:t>
            </a:r>
          </a:p>
        </p:txBody>
      </p:sp>
      <p:sp>
        <p:nvSpPr>
          <p:cNvPr id="4" name="文本占位符 3"/>
          <p:cNvSpPr>
            <a:spLocks noGrp="1"/>
          </p:cNvSpPr>
          <p:nvPr>
            <p:ph idx="1"/>
          </p:nvPr>
        </p:nvSpPr>
        <p:spPr/>
        <p:txBody>
          <a:bodyPr/>
          <a:lstStyle/>
          <a:p>
            <a:r>
              <a:rPr lang="en-US" altLang="zh-CN" dirty="0"/>
              <a:t>1.7 ARM</a:t>
            </a:r>
            <a:r>
              <a:rPr lang="zh-CN" altLang="en-US" dirty="0"/>
              <a:t>服务器：处理器的优势</a:t>
            </a:r>
            <a:endParaRPr lang="en-US" altLang="zh-CN" dirty="0"/>
          </a:p>
          <a:p>
            <a:pPr lvl="1">
              <a:spcBef>
                <a:spcPts val="600"/>
              </a:spcBef>
              <a:spcAft>
                <a:spcPts val="1200"/>
              </a:spcAft>
            </a:pPr>
            <a:r>
              <a:rPr lang="zh-CN" altLang="en-US" dirty="0"/>
              <a:t>低功耗</a:t>
            </a:r>
            <a:br>
              <a:rPr lang="en-US" altLang="zh-CN" dirty="0"/>
            </a:br>
            <a:r>
              <a:rPr lang="zh-CN" altLang="en-US" dirty="0"/>
              <a:t>一直以来都是</a:t>
            </a:r>
            <a:r>
              <a:rPr lang="en-US" altLang="zh-CN" dirty="0"/>
              <a:t>ARM</a:t>
            </a:r>
            <a:r>
              <a:rPr lang="zh-CN" altLang="en-US" dirty="0"/>
              <a:t>架构芯片最大的优势</a:t>
            </a:r>
            <a:endParaRPr lang="en-US" altLang="zh-CN" dirty="0"/>
          </a:p>
          <a:p>
            <a:pPr lvl="1">
              <a:spcBef>
                <a:spcPts val="600"/>
              </a:spcBef>
              <a:spcAft>
                <a:spcPts val="1200"/>
              </a:spcAft>
            </a:pPr>
            <a:r>
              <a:rPr lang="en-US" altLang="zh-CN" dirty="0"/>
              <a:t>ARM</a:t>
            </a:r>
            <a:r>
              <a:rPr lang="zh-CN" altLang="en-US" dirty="0"/>
              <a:t>架构的芯片在成本、集成度方面也有较大的优势</a:t>
            </a:r>
            <a:endParaRPr lang="en-US" altLang="zh-CN" dirty="0"/>
          </a:p>
          <a:p>
            <a:pPr lvl="1">
              <a:spcBef>
                <a:spcPts val="600"/>
              </a:spcBef>
              <a:spcAft>
                <a:spcPts val="1200"/>
              </a:spcAft>
            </a:pPr>
            <a:r>
              <a:rPr lang="zh-CN" altLang="en-US" dirty="0"/>
              <a:t>端、边、云全场景同构互联与协同</a:t>
            </a:r>
            <a:endParaRPr lang="en-US" altLang="zh-CN" dirty="0"/>
          </a:p>
          <a:p>
            <a:pPr lvl="1">
              <a:spcBef>
                <a:spcPts val="600"/>
              </a:spcBef>
              <a:spcAft>
                <a:spcPts val="1200"/>
              </a:spcAft>
            </a:pPr>
            <a:r>
              <a:rPr lang="zh-CN" altLang="en-US" dirty="0"/>
              <a:t>更高的并发处理效率</a:t>
            </a:r>
            <a:endParaRPr lang="en-US" altLang="zh-CN" dirty="0"/>
          </a:p>
          <a:p>
            <a:pPr lvl="1">
              <a:spcBef>
                <a:spcPts val="600"/>
              </a:spcBef>
              <a:spcAft>
                <a:spcPts val="1200"/>
              </a:spcAft>
            </a:pPr>
            <a:r>
              <a:rPr lang="zh-CN" altLang="en-US" dirty="0"/>
              <a:t>多元化的市场供应</a:t>
            </a:r>
            <a:endParaRPr lang="en-US" altLang="zh-CN" dirty="0"/>
          </a:p>
          <a:p>
            <a:endParaRPr lang="zh-CN" altLang="en-US" dirty="0"/>
          </a:p>
        </p:txBody>
      </p:sp>
    </p:spTree>
    <p:extLst>
      <p:ext uri="{BB962C8B-B14F-4D97-AF65-F5344CB8AC3E}">
        <p14:creationId xmlns:p14="http://schemas.microsoft.com/office/powerpoint/2010/main" val="239737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normAutofit/>
          </a:bodyPr>
          <a:lstStyle/>
          <a:p>
            <a:r>
              <a:rPr lang="en-US" altLang="zh-CN" dirty="0"/>
              <a:t>1.7 ARM</a:t>
            </a:r>
            <a:r>
              <a:rPr lang="zh-CN" altLang="en-US" dirty="0"/>
              <a:t>公司授权体系</a:t>
            </a:r>
          </a:p>
        </p:txBody>
      </p:sp>
      <p:sp>
        <p:nvSpPr>
          <p:cNvPr id="3" name="文本占位符 2"/>
          <p:cNvSpPr>
            <a:spLocks noGrp="1"/>
          </p:cNvSpPr>
          <p:nvPr>
            <p:ph idx="1"/>
          </p:nvPr>
        </p:nvSpPr>
        <p:spPr/>
        <p:txBody>
          <a:bodyPr/>
          <a:lstStyle/>
          <a:p>
            <a:r>
              <a:rPr lang="en-US" altLang="zh-CN" sz="2400" b="0" dirty="0"/>
              <a:t>ARM</a:t>
            </a:r>
            <a:r>
              <a:rPr lang="zh-CN" altLang="en-US" sz="2400" b="0" dirty="0"/>
              <a:t>目前在全球拥有大约</a:t>
            </a:r>
            <a:r>
              <a:rPr lang="en-US" altLang="zh-CN" sz="2400" b="0" dirty="0"/>
              <a:t>1000</a:t>
            </a:r>
            <a:r>
              <a:rPr lang="zh-CN" altLang="en-US" sz="2400" b="0" dirty="0"/>
              <a:t>个授权合作商、</a:t>
            </a:r>
            <a:r>
              <a:rPr lang="en-US" altLang="zh-CN" sz="2400" b="0" dirty="0"/>
              <a:t>320</a:t>
            </a:r>
            <a:r>
              <a:rPr lang="zh-CN" altLang="en-US" sz="2400" b="0" dirty="0"/>
              <a:t>家伙伴</a:t>
            </a:r>
            <a:endParaRPr lang="en-US" altLang="zh-CN" sz="2400" b="0" dirty="0"/>
          </a:p>
          <a:p>
            <a:r>
              <a:rPr lang="zh-CN" altLang="en-US" sz="2400" b="0" dirty="0"/>
              <a:t>购买架构授权的厂家不超过</a:t>
            </a:r>
            <a:r>
              <a:rPr lang="en-US" altLang="zh-CN" sz="2400" b="0" dirty="0"/>
              <a:t>20</a:t>
            </a:r>
            <a:r>
              <a:rPr lang="zh-CN" altLang="en-US" sz="2400" b="0" dirty="0"/>
              <a:t>家，中国有华为、飞腾获得了架构授权。</a:t>
            </a:r>
          </a:p>
          <a:p>
            <a:endParaRPr lang="zh-CN" altLang="en-US" dirty="0"/>
          </a:p>
        </p:txBody>
      </p:sp>
      <p:sp>
        <p:nvSpPr>
          <p:cNvPr id="5" name="TextBox 4"/>
          <p:cNvSpPr txBox="1"/>
          <p:nvPr/>
        </p:nvSpPr>
        <p:spPr>
          <a:xfrm>
            <a:off x="4012713" y="5385693"/>
            <a:ext cx="4623077" cy="1015792"/>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oAutofit/>
          </a:bodyPr>
          <a:lstStyle/>
          <a:p>
            <a:pPr marL="214313" indent="-214313">
              <a:buClr>
                <a:prstClr val="white">
                  <a:lumMod val="50000"/>
                </a:prstClr>
              </a:buClr>
              <a:buSzPct val="60000"/>
              <a:buFont typeface="Wingdings" panose="05000000000000000000" pitchFamily="2" charset="2"/>
              <a:buChar char="l"/>
            </a:pPr>
            <a:r>
              <a:rPr lang="zh-CN" altLang="en-US" sz="2000" dirty="0">
                <a:solidFill>
                  <a:prstClr val="black"/>
                </a:solidFill>
                <a:latin typeface="微软雅黑 Light" panose="020B0502040204020203" pitchFamily="34" charset="-122"/>
                <a:ea typeface="微软雅黑 Light" panose="020B0502040204020203" pitchFamily="34" charset="-122"/>
              </a:rPr>
              <a:t>只能按照</a:t>
            </a:r>
            <a:r>
              <a:rPr lang="en-US" altLang="zh-CN" sz="2000" dirty="0">
                <a:solidFill>
                  <a:prstClr val="black"/>
                </a:solidFill>
                <a:latin typeface="微软雅黑 Light" panose="020B0502040204020203" pitchFamily="34" charset="-122"/>
                <a:ea typeface="微软雅黑 Light" panose="020B0502040204020203" pitchFamily="34" charset="-122"/>
              </a:rPr>
              <a:t>ARM</a:t>
            </a:r>
            <a:r>
              <a:rPr lang="zh-CN" altLang="en-US" sz="2000" dirty="0">
                <a:solidFill>
                  <a:prstClr val="black"/>
                </a:solidFill>
                <a:latin typeface="微软雅黑 Light" panose="020B0502040204020203" pitchFamily="34" charset="-122"/>
                <a:ea typeface="微软雅黑 Light" panose="020B0502040204020203" pitchFamily="34" charset="-122"/>
              </a:rPr>
              <a:t>设计好的处理器类型、在指定的代工厂进行生产。</a:t>
            </a:r>
            <a:endParaRPr lang="en-US" altLang="zh-CN" sz="2000" dirty="0">
              <a:solidFill>
                <a:prstClr val="black"/>
              </a:solidFill>
              <a:latin typeface="微软雅黑 Light" panose="020B0502040204020203" pitchFamily="34" charset="-122"/>
              <a:ea typeface="微软雅黑 Light" panose="020B0502040204020203" pitchFamily="34" charset="-122"/>
            </a:endParaRPr>
          </a:p>
        </p:txBody>
      </p:sp>
      <p:sp>
        <p:nvSpPr>
          <p:cNvPr id="8" name="TextBox 7"/>
          <p:cNvSpPr txBox="1"/>
          <p:nvPr/>
        </p:nvSpPr>
        <p:spPr>
          <a:xfrm>
            <a:off x="1252671" y="5276186"/>
            <a:ext cx="2047047" cy="1015663"/>
          </a:xfrm>
          <a:prstGeom prst="rect">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处理器优化包</a:t>
            </a:r>
            <a:r>
              <a:rPr lang="en-US" altLang="zh-CN" dirty="0"/>
              <a:t>/</a:t>
            </a:r>
            <a:r>
              <a:rPr lang="zh-CN" altLang="en-US" dirty="0"/>
              <a:t>物理</a:t>
            </a:r>
            <a:r>
              <a:rPr lang="en-US" altLang="zh-CN" dirty="0"/>
              <a:t>IP</a:t>
            </a:r>
            <a:r>
              <a:rPr lang="zh-CN" altLang="en-US" dirty="0"/>
              <a:t>包授权（</a:t>
            </a:r>
            <a:r>
              <a:rPr lang="en-US" altLang="zh-CN" dirty="0"/>
              <a:t>POP</a:t>
            </a:r>
            <a:r>
              <a:rPr lang="zh-CN" altLang="en-US" dirty="0"/>
              <a:t>）</a:t>
            </a:r>
          </a:p>
        </p:txBody>
      </p:sp>
      <p:sp>
        <p:nvSpPr>
          <p:cNvPr id="9" name="TextBox 8"/>
          <p:cNvSpPr txBox="1"/>
          <p:nvPr/>
        </p:nvSpPr>
        <p:spPr>
          <a:xfrm>
            <a:off x="1237622" y="3963905"/>
            <a:ext cx="2047047" cy="1015653"/>
          </a:xfrm>
          <a:prstGeom prst="rect">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处理器授权</a:t>
            </a:r>
            <a:endParaRPr lang="en-US" altLang="zh-CN" dirty="0"/>
          </a:p>
        </p:txBody>
      </p:sp>
      <p:sp>
        <p:nvSpPr>
          <p:cNvPr id="10" name="TextBox 9"/>
          <p:cNvSpPr txBox="1"/>
          <p:nvPr/>
        </p:nvSpPr>
        <p:spPr>
          <a:xfrm>
            <a:off x="1240971" y="2813448"/>
            <a:ext cx="2047047" cy="958450"/>
          </a:xfrm>
          <a:prstGeom prst="rect">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chemeClr val="tx1"/>
                </a:solidFill>
              </a:rPr>
              <a:t>架构</a:t>
            </a:r>
            <a:r>
              <a:rPr lang="en-US" altLang="zh-CN" dirty="0">
                <a:solidFill>
                  <a:schemeClr val="tx1"/>
                </a:solidFill>
              </a:rPr>
              <a:t>/</a:t>
            </a:r>
            <a:r>
              <a:rPr lang="zh-CN" altLang="en-US" dirty="0">
                <a:solidFill>
                  <a:schemeClr val="tx1"/>
                </a:solidFill>
              </a:rPr>
              <a:t>指令集授权</a:t>
            </a:r>
          </a:p>
        </p:txBody>
      </p:sp>
      <p:sp>
        <p:nvSpPr>
          <p:cNvPr id="11" name="TextBox 10"/>
          <p:cNvSpPr txBox="1"/>
          <p:nvPr/>
        </p:nvSpPr>
        <p:spPr>
          <a:xfrm>
            <a:off x="3987523" y="3903905"/>
            <a:ext cx="4623077" cy="1289199"/>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oAutofit/>
          </a:bodyPr>
          <a:lstStyle>
            <a:defPPr>
              <a:defRPr lang="en-US"/>
            </a:defPPr>
            <a:lvl1pPr marL="214313" indent="-214313">
              <a:lnSpc>
                <a:spcPct val="150000"/>
              </a:lnSpc>
              <a:buClr>
                <a:prstClr val="white">
                  <a:lumMod val="50000"/>
                </a:prstClr>
              </a:buClr>
              <a:buSzPct val="60000"/>
              <a:buFont typeface="Wingdings" panose="05000000000000000000" pitchFamily="2" charset="2"/>
              <a:buChar char="l"/>
              <a:defRPr sz="2000">
                <a:solidFill>
                  <a:prstClr val="black"/>
                </a:solidFill>
                <a:latin typeface="微软雅黑 Light" panose="020B0502040204020203" pitchFamily="34" charset="-122"/>
                <a:ea typeface="微软雅黑 Light" panose="020B0502040204020203" pitchFamily="34" charset="-122"/>
              </a:defRPr>
            </a:lvl1pPr>
          </a:lstStyle>
          <a:p>
            <a:pPr>
              <a:lnSpc>
                <a:spcPct val="100000"/>
              </a:lnSpc>
            </a:pPr>
            <a:r>
              <a:rPr lang="zh-CN" altLang="en-US" dirty="0"/>
              <a:t>提供</a:t>
            </a:r>
            <a:r>
              <a:rPr lang="en-US" altLang="zh-CN" dirty="0"/>
              <a:t>RTL</a:t>
            </a:r>
            <a:r>
              <a:rPr lang="zh-CN" altLang="en-US" dirty="0"/>
              <a:t>代码，处理器的核数、缓存可以自己配置。自主设计主频、工艺、代工厂等。</a:t>
            </a:r>
            <a:endParaRPr lang="en-US" altLang="zh-CN" dirty="0"/>
          </a:p>
        </p:txBody>
      </p:sp>
      <p:sp>
        <p:nvSpPr>
          <p:cNvPr id="12" name="TextBox 11"/>
          <p:cNvSpPr txBox="1"/>
          <p:nvPr/>
        </p:nvSpPr>
        <p:spPr>
          <a:xfrm>
            <a:off x="3978984" y="2837616"/>
            <a:ext cx="4623077" cy="873701"/>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oAutofit/>
          </a:bodyPr>
          <a:lstStyle>
            <a:defPPr>
              <a:defRPr lang="en-US"/>
            </a:defPPr>
            <a:lvl1pPr marL="214313" indent="-214313">
              <a:lnSpc>
                <a:spcPct val="150000"/>
              </a:lnSpc>
              <a:buClr>
                <a:prstClr val="white">
                  <a:lumMod val="50000"/>
                </a:prstClr>
              </a:buClr>
              <a:buSzPct val="60000"/>
              <a:buFont typeface="Wingdings" panose="05000000000000000000" pitchFamily="2" charset="2"/>
              <a:buChar char="l"/>
              <a:defRPr sz="2000">
                <a:solidFill>
                  <a:prstClr val="black"/>
                </a:solidFill>
                <a:latin typeface="微软雅黑 Light" panose="020B0502040204020203" pitchFamily="34" charset="-122"/>
                <a:ea typeface="微软雅黑 Light" panose="020B0502040204020203" pitchFamily="34" charset="-122"/>
              </a:defRPr>
            </a:lvl1pPr>
          </a:lstStyle>
          <a:p>
            <a:pPr>
              <a:lnSpc>
                <a:spcPct val="100000"/>
              </a:lnSpc>
            </a:pPr>
            <a:r>
              <a:rPr lang="zh-CN" altLang="en-US" dirty="0"/>
              <a:t>按照所授权的架构和指令集（如</a:t>
            </a:r>
            <a:r>
              <a:rPr lang="en-US" altLang="zh-CN" dirty="0"/>
              <a:t>ARMv8</a:t>
            </a:r>
            <a:r>
              <a:rPr lang="zh-CN" altLang="en-US" dirty="0"/>
              <a:t>）自行编写代码、设计芯片。</a:t>
            </a:r>
            <a:endParaRPr lang="en-US" altLang="zh-CN" dirty="0"/>
          </a:p>
        </p:txBody>
      </p:sp>
      <p:sp>
        <p:nvSpPr>
          <p:cNvPr id="13" name="Right Arrow 12"/>
          <p:cNvSpPr/>
          <p:nvPr/>
        </p:nvSpPr>
        <p:spPr>
          <a:xfrm>
            <a:off x="3363145" y="3220707"/>
            <a:ext cx="609489" cy="265443"/>
          </a:xfrm>
          <a:prstGeom prst="rightArrow">
            <a:avLst/>
          </a:prstGeom>
          <a:ln>
            <a:solidFill>
              <a:srgbClr val="0000FF"/>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prstClr val="white"/>
              </a:solidFill>
            </a:endParaRPr>
          </a:p>
        </p:txBody>
      </p:sp>
      <p:sp>
        <p:nvSpPr>
          <p:cNvPr id="14" name="Right Arrow 13"/>
          <p:cNvSpPr/>
          <p:nvPr/>
        </p:nvSpPr>
        <p:spPr>
          <a:xfrm>
            <a:off x="3361646" y="4352474"/>
            <a:ext cx="609489" cy="265443"/>
          </a:xfrm>
          <a:prstGeom prst="rightArrow">
            <a:avLst/>
          </a:prstGeom>
          <a:ln>
            <a:solidFill>
              <a:srgbClr val="0000FF"/>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prstClr val="white"/>
              </a:solidFill>
            </a:endParaRPr>
          </a:p>
        </p:txBody>
      </p:sp>
      <p:sp>
        <p:nvSpPr>
          <p:cNvPr id="15" name="Right Arrow 14"/>
          <p:cNvSpPr/>
          <p:nvPr/>
        </p:nvSpPr>
        <p:spPr>
          <a:xfrm>
            <a:off x="3360787" y="5700930"/>
            <a:ext cx="609489" cy="265443"/>
          </a:xfrm>
          <a:prstGeom prst="rightArrow">
            <a:avLst/>
          </a:prstGeom>
          <a:ln>
            <a:solidFill>
              <a:srgbClr val="0000FF"/>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4292825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p:txBody>
          <a:bodyPr>
            <a:normAutofit/>
          </a:bodyPr>
          <a:lstStyle/>
          <a:p>
            <a:r>
              <a:rPr lang="en-US" altLang="zh-CN" dirty="0"/>
              <a:t>ARM</a:t>
            </a:r>
            <a:r>
              <a:rPr lang="zh-CN" altLang="en-US" dirty="0"/>
              <a:t>服务器级别处理器一览</a:t>
            </a:r>
          </a:p>
        </p:txBody>
      </p:sp>
      <p:sp>
        <p:nvSpPr>
          <p:cNvPr id="5" name="内容占位符 4">
            <a:extLst>
              <a:ext uri="{FF2B5EF4-FFF2-40B4-BE49-F238E27FC236}">
                <a16:creationId xmlns:a16="http://schemas.microsoft.com/office/drawing/2014/main" id="{9BEB067F-7F2C-4DC1-90B4-FC32553A7C77}"/>
              </a:ext>
            </a:extLst>
          </p:cNvPr>
          <p:cNvSpPr>
            <a:spLocks noGrp="1"/>
          </p:cNvSpPr>
          <p:nvPr>
            <p:ph idx="1"/>
          </p:nvPr>
        </p:nvSpPr>
        <p:spPr/>
        <p:txBody>
          <a:bodyPr/>
          <a:lstStyle/>
          <a:p>
            <a:pPr marL="0" indent="0">
              <a:buNone/>
            </a:pPr>
            <a:r>
              <a:rPr lang="en-US" altLang="zh-CN" dirty="0"/>
              <a:t> </a:t>
            </a:r>
            <a:endParaRPr lang="zh-CN" altLang="en-US" dirty="0"/>
          </a:p>
        </p:txBody>
      </p:sp>
      <p:sp>
        <p:nvSpPr>
          <p:cNvPr id="2" name="文本框 1"/>
          <p:cNvSpPr txBox="1"/>
          <p:nvPr/>
        </p:nvSpPr>
        <p:spPr bwMode="auto">
          <a:xfrm>
            <a:off x="896859" y="2551925"/>
            <a:ext cx="957127" cy="312716"/>
          </a:xfrm>
          <a:prstGeom prst="rect">
            <a:avLst/>
          </a:prstGeom>
          <a:noFill/>
          <a:ln w="9525" algn="ctr">
            <a:noFill/>
            <a:miter lim="800000"/>
            <a:headEnd/>
            <a:tailEnd/>
          </a:ln>
        </p:spPr>
        <p:txBody>
          <a:bodyPr vert="horz" wrap="none" lIns="65852" tIns="32926" rIns="65852" bIns="32926" numCol="1" rtlCol="0" anchor="ctr" anchorCtr="0" compatLnSpc="1">
            <a:prstTxWarp prst="textNoShape">
              <a:avLst/>
            </a:prstTxWarp>
            <a:spAutoFit/>
          </a:bodyPr>
          <a:lstStyle/>
          <a:p>
            <a:r>
              <a:rPr lang="en-US" altLang="zh-CN" sz="1600" dirty="0">
                <a:latin typeface="微软雅黑" panose="020B0503020204020204" pitchFamily="34" charset="-122"/>
                <a:ea typeface="微软雅黑" panose="020B0503020204020204" pitchFamily="34" charset="-122"/>
              </a:rPr>
              <a:t>CAVIUM</a:t>
            </a:r>
            <a:endParaRPr lang="zh-CN" altLang="en-US" sz="1600" dirty="0">
              <a:latin typeface="微软雅黑" panose="020B0503020204020204" pitchFamily="34" charset="-122"/>
              <a:ea typeface="微软雅黑" panose="020B0503020204020204" pitchFamily="34" charset="-122"/>
            </a:endParaRPr>
          </a:p>
        </p:txBody>
      </p:sp>
      <p:sp>
        <p:nvSpPr>
          <p:cNvPr id="47" name="文本框 46"/>
          <p:cNvSpPr txBox="1"/>
          <p:nvPr/>
        </p:nvSpPr>
        <p:spPr bwMode="auto">
          <a:xfrm>
            <a:off x="981608" y="3507128"/>
            <a:ext cx="543359" cy="312716"/>
          </a:xfrm>
          <a:prstGeom prst="rect">
            <a:avLst/>
          </a:prstGeom>
          <a:noFill/>
          <a:ln w="9525" algn="ctr">
            <a:noFill/>
            <a:miter lim="800000"/>
            <a:headEnd/>
            <a:tailEnd/>
          </a:ln>
        </p:spPr>
        <p:txBody>
          <a:bodyPr vert="horz" wrap="none" lIns="65852" tIns="32926" rIns="65852" bIns="32926" numCol="1" rtlCol="0" anchor="ctr" anchorCtr="0" compatLnSpc="1">
            <a:prstTxWarp prst="textNoShape">
              <a:avLst/>
            </a:prstTxWarp>
            <a:spAutoFit/>
          </a:bodyPr>
          <a:lstStyle/>
          <a:p>
            <a:r>
              <a:rPr lang="zh-CN" altLang="en-US" sz="1600" dirty="0">
                <a:latin typeface="微软雅黑" panose="020B0503020204020204" pitchFamily="34" charset="-122"/>
                <a:ea typeface="微软雅黑" panose="020B0503020204020204" pitchFamily="34" charset="-122"/>
              </a:rPr>
              <a:t>高通</a:t>
            </a:r>
          </a:p>
        </p:txBody>
      </p:sp>
      <p:sp>
        <p:nvSpPr>
          <p:cNvPr id="48" name="文本框 47"/>
          <p:cNvSpPr txBox="1"/>
          <p:nvPr/>
        </p:nvSpPr>
        <p:spPr bwMode="auto">
          <a:xfrm>
            <a:off x="981608" y="4934793"/>
            <a:ext cx="543359" cy="312716"/>
          </a:xfrm>
          <a:prstGeom prst="rect">
            <a:avLst/>
          </a:prstGeom>
          <a:noFill/>
          <a:ln w="9525" algn="ctr">
            <a:noFill/>
            <a:miter lim="800000"/>
            <a:headEnd/>
            <a:tailEnd/>
          </a:ln>
        </p:spPr>
        <p:txBody>
          <a:bodyPr vert="horz" wrap="none" lIns="65852" tIns="32926" rIns="65852" bIns="32926" numCol="1" rtlCol="0" anchor="ctr" anchorCtr="0" compatLnSpc="1">
            <a:prstTxWarp prst="textNoShape">
              <a:avLst/>
            </a:prstTxWarp>
            <a:spAutoFit/>
          </a:bodyPr>
          <a:lstStyle/>
          <a:p>
            <a:r>
              <a:rPr lang="zh-CN" altLang="en-US" sz="1600" dirty="0">
                <a:latin typeface="微软雅黑" panose="020B0503020204020204" pitchFamily="34" charset="-122"/>
                <a:ea typeface="微软雅黑" panose="020B0503020204020204" pitchFamily="34" charset="-122"/>
              </a:rPr>
              <a:t>飞腾</a:t>
            </a:r>
          </a:p>
        </p:txBody>
      </p:sp>
      <p:sp>
        <p:nvSpPr>
          <p:cNvPr id="4" name="矩形 3"/>
          <p:cNvSpPr/>
          <p:nvPr/>
        </p:nvSpPr>
        <p:spPr>
          <a:xfrm>
            <a:off x="3184699" y="5579837"/>
            <a:ext cx="256192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性能</a:t>
            </a:r>
            <a:r>
              <a:rPr lang="en-US"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endParaRPr lang="zh-CN" altLang="en-US" dirty="0">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F2C73D6C-0F93-4DA3-B26E-4D55505B103E}"/>
              </a:ext>
            </a:extLst>
          </p:cNvPr>
          <p:cNvGrpSpPr/>
          <p:nvPr/>
        </p:nvGrpSpPr>
        <p:grpSpPr>
          <a:xfrm>
            <a:off x="743580" y="1539304"/>
            <a:ext cx="7979886" cy="3923674"/>
            <a:chOff x="743580" y="1539304"/>
            <a:chExt cx="7979886" cy="3923674"/>
          </a:xfrm>
        </p:grpSpPr>
        <p:grpSp>
          <p:nvGrpSpPr>
            <p:cNvPr id="3" name="组合 2"/>
            <p:cNvGrpSpPr/>
            <p:nvPr/>
          </p:nvGrpSpPr>
          <p:grpSpPr>
            <a:xfrm>
              <a:off x="743580" y="1679131"/>
              <a:ext cx="7979886" cy="3783847"/>
              <a:chOff x="603611" y="1395442"/>
              <a:chExt cx="11813404" cy="4837178"/>
            </a:xfrm>
          </p:grpSpPr>
          <p:sp>
            <p:nvSpPr>
              <p:cNvPr id="36" name="矩形 56"/>
              <p:cNvSpPr/>
              <p:nvPr/>
            </p:nvSpPr>
            <p:spPr bwMode="auto">
              <a:xfrm>
                <a:off x="2073179" y="1503630"/>
                <a:ext cx="1262380" cy="400860"/>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Hi1612</a:t>
                </a:r>
                <a:endParaRPr lang="zh-CN" altLang="en-US"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7" name="TextBox 46"/>
              <p:cNvSpPr txBox="1"/>
              <p:nvPr/>
            </p:nvSpPr>
            <p:spPr>
              <a:xfrm>
                <a:off x="3290385" y="1401788"/>
                <a:ext cx="2087760"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32C, 2.1GHz</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16nm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TextBox 46"/>
              <p:cNvSpPr txBox="1"/>
              <p:nvPr/>
            </p:nvSpPr>
            <p:spPr>
              <a:xfrm>
                <a:off x="6493926" y="1395442"/>
                <a:ext cx="2014592"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32C,2.4GHz</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16nm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2" name="矩形 64"/>
              <p:cNvSpPr/>
              <p:nvPr/>
            </p:nvSpPr>
            <p:spPr bwMode="auto">
              <a:xfrm>
                <a:off x="2243305" y="2492263"/>
                <a:ext cx="1728192" cy="378764"/>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Thunder-X</a:t>
                </a:r>
                <a:endParaRPr lang="zh-CN" altLang="en-US"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TextBox 46"/>
              <p:cNvSpPr txBox="1"/>
              <p:nvPr/>
            </p:nvSpPr>
            <p:spPr>
              <a:xfrm>
                <a:off x="3971496" y="2407226"/>
                <a:ext cx="2039009"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48C,2.5GHz </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28nm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矩形 66"/>
              <p:cNvSpPr/>
              <p:nvPr/>
            </p:nvSpPr>
            <p:spPr bwMode="auto">
              <a:xfrm>
                <a:off x="6010507" y="2513361"/>
                <a:ext cx="1859172" cy="446129"/>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Thunder-X2</a:t>
                </a:r>
                <a:endParaRPr lang="zh-CN" altLang="en-US"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5" name="TextBox 46"/>
              <p:cNvSpPr txBox="1"/>
              <p:nvPr/>
            </p:nvSpPr>
            <p:spPr>
              <a:xfrm>
                <a:off x="7918552" y="2430745"/>
                <a:ext cx="2696296"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32-54C,3.0GHz</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14nm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2" name="矩形 74"/>
              <p:cNvSpPr/>
              <p:nvPr/>
            </p:nvSpPr>
            <p:spPr bwMode="auto">
              <a:xfrm>
                <a:off x="6510093" y="3710879"/>
                <a:ext cx="1260079" cy="385377"/>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2400</a:t>
                </a:r>
                <a:endParaRPr lang="zh-CN" altLang="en-US"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3" name="TextBox 52"/>
              <p:cNvSpPr txBox="1"/>
              <p:nvPr/>
            </p:nvSpPr>
            <p:spPr>
              <a:xfrm>
                <a:off x="7770171" y="3618101"/>
                <a:ext cx="3142459"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48Cores,2.2-2.6GHz</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14nm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5" name="TextBox 46"/>
              <p:cNvSpPr txBox="1"/>
              <p:nvPr/>
            </p:nvSpPr>
            <p:spPr>
              <a:xfrm>
                <a:off x="9724459" y="1424231"/>
                <a:ext cx="2398562"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48C,3.0GHz</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7nm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58" name="直接连接符 89"/>
              <p:cNvCxnSpPr/>
              <p:nvPr/>
            </p:nvCxnSpPr>
            <p:spPr bwMode="auto">
              <a:xfrm>
                <a:off x="603611" y="2290239"/>
                <a:ext cx="11233248" cy="0"/>
              </a:xfrm>
              <a:prstGeom prst="line">
                <a:avLst/>
              </a:prstGeom>
              <a:ln>
                <a:solidFill>
                  <a:schemeClr val="bg1">
                    <a:lumMod val="6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9" name="直接连接符 90"/>
              <p:cNvCxnSpPr/>
              <p:nvPr/>
            </p:nvCxnSpPr>
            <p:spPr bwMode="auto">
              <a:xfrm>
                <a:off x="603834" y="3192873"/>
                <a:ext cx="11233248" cy="0"/>
              </a:xfrm>
              <a:prstGeom prst="line">
                <a:avLst/>
              </a:prstGeom>
              <a:ln>
                <a:solidFill>
                  <a:schemeClr val="bg1">
                    <a:lumMod val="6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1" name="直接连接符 93"/>
              <p:cNvCxnSpPr/>
              <p:nvPr/>
            </p:nvCxnSpPr>
            <p:spPr bwMode="auto">
              <a:xfrm>
                <a:off x="603834" y="4495800"/>
                <a:ext cx="11329259" cy="0"/>
              </a:xfrm>
              <a:prstGeom prst="line">
                <a:avLst/>
              </a:prstGeom>
              <a:ln>
                <a:solidFill>
                  <a:schemeClr val="bg1">
                    <a:lumMod val="6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10313400" y="4643299"/>
                <a:ext cx="2103615"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32C, 3.3GHz 16nm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4" name="矩形 96"/>
              <p:cNvSpPr/>
              <p:nvPr/>
            </p:nvSpPr>
            <p:spPr bwMode="auto">
              <a:xfrm>
                <a:off x="8681219" y="4755149"/>
                <a:ext cx="1632181" cy="384041"/>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X-Gene3</a:t>
                </a:r>
                <a:endParaRPr lang="zh-CN" altLang="en-US"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5" name="直接连接符 97"/>
              <p:cNvCxnSpPr/>
              <p:nvPr/>
            </p:nvCxnSpPr>
            <p:spPr bwMode="auto">
              <a:xfrm>
                <a:off x="627526" y="5394165"/>
                <a:ext cx="11329259" cy="0"/>
              </a:xfrm>
              <a:prstGeom prst="line">
                <a:avLst/>
              </a:prstGeom>
              <a:ln>
                <a:solidFill>
                  <a:schemeClr val="bg1">
                    <a:lumMod val="6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7" name="直接连接符 100"/>
              <p:cNvCxnSpPr/>
              <p:nvPr/>
            </p:nvCxnSpPr>
            <p:spPr bwMode="auto">
              <a:xfrm>
                <a:off x="603834" y="6232620"/>
                <a:ext cx="11329260" cy="0"/>
              </a:xfrm>
              <a:prstGeom prst="line">
                <a:avLst/>
              </a:prstGeom>
              <a:ln>
                <a:solidFill>
                  <a:schemeClr val="bg1">
                    <a:lumMod val="6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9426787" y="5481753"/>
                <a:ext cx="2879545"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64Cores,2.3GHz</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16nm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9" name="矩形 102"/>
              <p:cNvSpPr/>
              <p:nvPr/>
            </p:nvSpPr>
            <p:spPr bwMode="auto">
              <a:xfrm>
                <a:off x="7929888" y="5570752"/>
                <a:ext cx="1469112" cy="438561"/>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FT2000+</a:t>
                </a:r>
                <a:endParaRPr lang="zh-CN" altLang="en-US"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75" name="Picture 30" descr="https://upload.wikimedia.org/wikipedia/en/7/7b/Hisilicon_logo.png"/>
              <p:cNvPicPr>
                <a:picLocks noChangeAspect="1" noChangeArrowheads="1"/>
              </p:cNvPicPr>
              <p:nvPr/>
            </p:nvPicPr>
            <p:blipFill>
              <a:blip r:embed="rId3" cstate="print"/>
              <a:srcRect/>
              <a:stretch>
                <a:fillRect/>
              </a:stretch>
            </p:blipFill>
            <p:spPr bwMode="auto">
              <a:xfrm>
                <a:off x="764146" y="1469348"/>
                <a:ext cx="1093149" cy="683219"/>
              </a:xfrm>
              <a:prstGeom prst="rect">
                <a:avLst/>
              </a:prstGeom>
              <a:noFill/>
            </p:spPr>
          </p:pic>
          <p:sp>
            <p:nvSpPr>
              <p:cNvPr id="76" name="矩形 56"/>
              <p:cNvSpPr/>
              <p:nvPr/>
            </p:nvSpPr>
            <p:spPr bwMode="auto">
              <a:xfrm>
                <a:off x="5212273" y="1508962"/>
                <a:ext cx="1262380" cy="400860"/>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Hi1616</a:t>
                </a:r>
                <a:endParaRPr lang="zh-CN" altLang="en-US"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7" name="矩形 56"/>
              <p:cNvSpPr/>
              <p:nvPr/>
            </p:nvSpPr>
            <p:spPr bwMode="auto">
              <a:xfrm>
                <a:off x="8415819" y="1531742"/>
                <a:ext cx="1262380" cy="400860"/>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Hi1620</a:t>
                </a:r>
                <a:endParaRPr lang="zh-CN" altLang="en-US"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8" name="矩形 102"/>
              <p:cNvSpPr/>
              <p:nvPr/>
            </p:nvSpPr>
            <p:spPr bwMode="auto">
              <a:xfrm>
                <a:off x="2824656" y="5554275"/>
                <a:ext cx="1747344" cy="438561"/>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FT1500</a:t>
                </a:r>
                <a:endParaRPr lang="zh-CN" altLang="en-US"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0" name="TextBox 39"/>
              <p:cNvSpPr txBox="1"/>
              <p:nvPr/>
            </p:nvSpPr>
            <p:spPr>
              <a:xfrm>
                <a:off x="4572000" y="5474339"/>
                <a:ext cx="2672215"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16</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Cores,1.6GHz</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28nm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46" name="Group 45"/>
              <p:cNvGrpSpPr>
                <a:grpSpLocks noChangeAspect="1"/>
              </p:cNvGrpSpPr>
              <p:nvPr/>
            </p:nvGrpSpPr>
            <p:grpSpPr>
              <a:xfrm>
                <a:off x="868753" y="4884115"/>
                <a:ext cx="1201617" cy="368147"/>
                <a:chOff x="5202188" y="-920041"/>
                <a:chExt cx="1906326" cy="584051"/>
              </a:xfrm>
            </p:grpSpPr>
            <p:sp>
              <p:nvSpPr>
                <p:cNvPr id="56" name="Freeform 6">
                  <a:extLst>
                    <a:ext uri="{FF2B5EF4-FFF2-40B4-BE49-F238E27FC236}">
                      <a16:creationId xmlns:a16="http://schemas.microsoft.com/office/drawing/2014/main" id="{E3CD37B7-C7D3-42C6-B351-CF8F54E39FE6}"/>
                    </a:ext>
                  </a:extLst>
                </p:cNvPr>
                <p:cNvSpPr>
                  <a:spLocks noEditPoints="1"/>
                </p:cNvSpPr>
                <p:nvPr userDrawn="1"/>
              </p:nvSpPr>
              <p:spPr bwMode="auto">
                <a:xfrm>
                  <a:off x="7052951" y="-362978"/>
                  <a:ext cx="55563" cy="26988"/>
                </a:xfrm>
                <a:custGeom>
                  <a:avLst/>
                  <a:gdLst>
                    <a:gd name="T0" fmla="*/ 96 w 201"/>
                    <a:gd name="T1" fmla="*/ 0 h 99"/>
                    <a:gd name="T2" fmla="*/ 96 w 201"/>
                    <a:gd name="T3" fmla="*/ 0 h 99"/>
                    <a:gd name="T4" fmla="*/ 117 w 201"/>
                    <a:gd name="T5" fmla="*/ 0 h 99"/>
                    <a:gd name="T6" fmla="*/ 149 w 201"/>
                    <a:gd name="T7" fmla="*/ 81 h 99"/>
                    <a:gd name="T8" fmla="*/ 180 w 201"/>
                    <a:gd name="T9" fmla="*/ 0 h 99"/>
                    <a:gd name="T10" fmla="*/ 201 w 201"/>
                    <a:gd name="T11" fmla="*/ 0 h 99"/>
                    <a:gd name="T12" fmla="*/ 201 w 201"/>
                    <a:gd name="T13" fmla="*/ 99 h 99"/>
                    <a:gd name="T14" fmla="*/ 188 w 201"/>
                    <a:gd name="T15" fmla="*/ 99 h 99"/>
                    <a:gd name="T16" fmla="*/ 188 w 201"/>
                    <a:gd name="T17" fmla="*/ 11 h 99"/>
                    <a:gd name="T18" fmla="*/ 187 w 201"/>
                    <a:gd name="T19" fmla="*/ 11 h 99"/>
                    <a:gd name="T20" fmla="*/ 152 w 201"/>
                    <a:gd name="T21" fmla="*/ 99 h 99"/>
                    <a:gd name="T22" fmla="*/ 145 w 201"/>
                    <a:gd name="T23" fmla="*/ 99 h 99"/>
                    <a:gd name="T24" fmla="*/ 109 w 201"/>
                    <a:gd name="T25" fmla="*/ 11 h 99"/>
                    <a:gd name="T26" fmla="*/ 109 w 201"/>
                    <a:gd name="T27" fmla="*/ 11 h 99"/>
                    <a:gd name="T28" fmla="*/ 109 w 201"/>
                    <a:gd name="T29" fmla="*/ 99 h 99"/>
                    <a:gd name="T30" fmla="*/ 96 w 201"/>
                    <a:gd name="T31" fmla="*/ 99 h 99"/>
                    <a:gd name="T32" fmla="*/ 96 w 201"/>
                    <a:gd name="T33" fmla="*/ 0 h 99"/>
                    <a:gd name="T34" fmla="*/ 33 w 201"/>
                    <a:gd name="T35" fmla="*/ 11 h 99"/>
                    <a:gd name="T36" fmla="*/ 33 w 201"/>
                    <a:gd name="T37" fmla="*/ 11 h 99"/>
                    <a:gd name="T38" fmla="*/ 0 w 201"/>
                    <a:gd name="T39" fmla="*/ 11 h 99"/>
                    <a:gd name="T40" fmla="*/ 0 w 201"/>
                    <a:gd name="T41" fmla="*/ 0 h 99"/>
                    <a:gd name="T42" fmla="*/ 78 w 201"/>
                    <a:gd name="T43" fmla="*/ 0 h 99"/>
                    <a:gd name="T44" fmla="*/ 78 w 201"/>
                    <a:gd name="T45" fmla="*/ 11 h 99"/>
                    <a:gd name="T46" fmla="*/ 46 w 201"/>
                    <a:gd name="T47" fmla="*/ 11 h 99"/>
                    <a:gd name="T48" fmla="*/ 46 w 201"/>
                    <a:gd name="T49" fmla="*/ 99 h 99"/>
                    <a:gd name="T50" fmla="*/ 33 w 201"/>
                    <a:gd name="T51" fmla="*/ 99 h 99"/>
                    <a:gd name="T52" fmla="*/ 33 w 201"/>
                    <a:gd name="T53" fmla="*/ 1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1" h="99">
                      <a:moveTo>
                        <a:pt x="96" y="0"/>
                      </a:moveTo>
                      <a:lnTo>
                        <a:pt x="96" y="0"/>
                      </a:lnTo>
                      <a:lnTo>
                        <a:pt x="117" y="0"/>
                      </a:lnTo>
                      <a:lnTo>
                        <a:pt x="149" y="81"/>
                      </a:lnTo>
                      <a:lnTo>
                        <a:pt x="180" y="0"/>
                      </a:lnTo>
                      <a:lnTo>
                        <a:pt x="201" y="0"/>
                      </a:lnTo>
                      <a:lnTo>
                        <a:pt x="201" y="99"/>
                      </a:lnTo>
                      <a:lnTo>
                        <a:pt x="188" y="99"/>
                      </a:lnTo>
                      <a:lnTo>
                        <a:pt x="188" y="11"/>
                      </a:lnTo>
                      <a:lnTo>
                        <a:pt x="187" y="11"/>
                      </a:lnTo>
                      <a:lnTo>
                        <a:pt x="152" y="99"/>
                      </a:lnTo>
                      <a:lnTo>
                        <a:pt x="145" y="99"/>
                      </a:lnTo>
                      <a:lnTo>
                        <a:pt x="109" y="11"/>
                      </a:lnTo>
                      <a:lnTo>
                        <a:pt x="109" y="11"/>
                      </a:lnTo>
                      <a:lnTo>
                        <a:pt x="109" y="99"/>
                      </a:lnTo>
                      <a:lnTo>
                        <a:pt x="96" y="99"/>
                      </a:lnTo>
                      <a:lnTo>
                        <a:pt x="96" y="0"/>
                      </a:lnTo>
                      <a:close/>
                      <a:moveTo>
                        <a:pt x="33" y="11"/>
                      </a:moveTo>
                      <a:lnTo>
                        <a:pt x="33" y="11"/>
                      </a:lnTo>
                      <a:lnTo>
                        <a:pt x="0" y="11"/>
                      </a:lnTo>
                      <a:lnTo>
                        <a:pt x="0" y="0"/>
                      </a:lnTo>
                      <a:lnTo>
                        <a:pt x="78" y="0"/>
                      </a:lnTo>
                      <a:lnTo>
                        <a:pt x="78" y="11"/>
                      </a:lnTo>
                      <a:lnTo>
                        <a:pt x="46" y="11"/>
                      </a:lnTo>
                      <a:lnTo>
                        <a:pt x="46" y="99"/>
                      </a:lnTo>
                      <a:lnTo>
                        <a:pt x="33" y="99"/>
                      </a:lnTo>
                      <a:lnTo>
                        <a:pt x="33" y="11"/>
                      </a:lnTo>
                      <a:close/>
                    </a:path>
                  </a:pathLst>
                </a:custGeom>
                <a:solidFill>
                  <a:srgbClr val="0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600">
                    <a:latin typeface="微软雅黑" panose="020B0503020204020204" pitchFamily="34" charset="-122"/>
                    <a:ea typeface="微软雅黑" panose="020B0503020204020204" pitchFamily="34" charset="-122"/>
                  </a:endParaRPr>
                </a:p>
              </p:txBody>
            </p:sp>
            <p:sp>
              <p:nvSpPr>
                <p:cNvPr id="57" name="Freeform 7">
                  <a:extLst>
                    <a:ext uri="{FF2B5EF4-FFF2-40B4-BE49-F238E27FC236}">
                      <a16:creationId xmlns:a16="http://schemas.microsoft.com/office/drawing/2014/main" id="{D1656A30-89AC-4DC1-923C-E676B198A229}"/>
                    </a:ext>
                  </a:extLst>
                </p:cNvPr>
                <p:cNvSpPr>
                  <a:spLocks noEditPoints="1"/>
                </p:cNvSpPr>
                <p:nvPr userDrawn="1"/>
              </p:nvSpPr>
              <p:spPr bwMode="auto">
                <a:xfrm>
                  <a:off x="5202188" y="-920041"/>
                  <a:ext cx="1824038" cy="238125"/>
                </a:xfrm>
                <a:custGeom>
                  <a:avLst/>
                  <a:gdLst>
                    <a:gd name="T0" fmla="*/ 5357 w 6730"/>
                    <a:gd name="T1" fmla="*/ 400 h 873"/>
                    <a:gd name="T2" fmla="*/ 5034 w 6730"/>
                    <a:gd name="T3" fmla="*/ 132 h 873"/>
                    <a:gd name="T4" fmla="*/ 5512 w 6730"/>
                    <a:gd name="T5" fmla="*/ 258 h 873"/>
                    <a:gd name="T6" fmla="*/ 5511 w 6730"/>
                    <a:gd name="T7" fmla="*/ 506 h 873"/>
                    <a:gd name="T8" fmla="*/ 5661 w 6730"/>
                    <a:gd name="T9" fmla="*/ 255 h 873"/>
                    <a:gd name="T10" fmla="*/ 4885 w 6730"/>
                    <a:gd name="T11" fmla="*/ 0 h 873"/>
                    <a:gd name="T12" fmla="*/ 5034 w 6730"/>
                    <a:gd name="T13" fmla="*/ 873 h 873"/>
                    <a:gd name="T14" fmla="*/ 5356 w 6730"/>
                    <a:gd name="T15" fmla="*/ 533 h 873"/>
                    <a:gd name="T16" fmla="*/ 5706 w 6730"/>
                    <a:gd name="T17" fmla="*/ 873 h 873"/>
                    <a:gd name="T18" fmla="*/ 6730 w 6730"/>
                    <a:gd name="T19" fmla="*/ 873 h 873"/>
                    <a:gd name="T20" fmla="*/ 6011 w 6730"/>
                    <a:gd name="T21" fmla="*/ 873 h 873"/>
                    <a:gd name="T22" fmla="*/ 6730 w 6730"/>
                    <a:gd name="T23" fmla="*/ 0 h 873"/>
                    <a:gd name="T24" fmla="*/ 6160 w 6730"/>
                    <a:gd name="T25" fmla="*/ 132 h 873"/>
                    <a:gd name="T26" fmla="*/ 6701 w 6730"/>
                    <a:gd name="T27" fmla="*/ 356 h 873"/>
                    <a:gd name="T28" fmla="*/ 6160 w 6730"/>
                    <a:gd name="T29" fmla="*/ 489 h 873"/>
                    <a:gd name="T30" fmla="*/ 6730 w 6730"/>
                    <a:gd name="T31" fmla="*/ 741 h 873"/>
                    <a:gd name="T32" fmla="*/ 4509 w 6730"/>
                    <a:gd name="T33" fmla="*/ 873 h 873"/>
                    <a:gd name="T34" fmla="*/ 3790 w 6730"/>
                    <a:gd name="T35" fmla="*/ 873 h 873"/>
                    <a:gd name="T36" fmla="*/ 4509 w 6730"/>
                    <a:gd name="T37" fmla="*/ 0 h 873"/>
                    <a:gd name="T38" fmla="*/ 3940 w 6730"/>
                    <a:gd name="T39" fmla="*/ 132 h 873"/>
                    <a:gd name="T40" fmla="*/ 4481 w 6730"/>
                    <a:gd name="T41" fmla="*/ 356 h 873"/>
                    <a:gd name="T42" fmla="*/ 3940 w 6730"/>
                    <a:gd name="T43" fmla="*/ 489 h 873"/>
                    <a:gd name="T44" fmla="*/ 4509 w 6730"/>
                    <a:gd name="T45" fmla="*/ 741 h 873"/>
                    <a:gd name="T46" fmla="*/ 3198 w 6730"/>
                    <a:gd name="T47" fmla="*/ 400 h 873"/>
                    <a:gd name="T48" fmla="*/ 2905 w 6730"/>
                    <a:gd name="T49" fmla="*/ 400 h 873"/>
                    <a:gd name="T50" fmla="*/ 3220 w 6730"/>
                    <a:gd name="T51" fmla="*/ 132 h 873"/>
                    <a:gd name="T52" fmla="*/ 3198 w 6730"/>
                    <a:gd name="T53" fmla="*/ 400 h 873"/>
                    <a:gd name="T54" fmla="*/ 3206 w 6730"/>
                    <a:gd name="T55" fmla="*/ 0 h 873"/>
                    <a:gd name="T56" fmla="*/ 2756 w 6730"/>
                    <a:gd name="T57" fmla="*/ 873 h 873"/>
                    <a:gd name="T58" fmla="*/ 2905 w 6730"/>
                    <a:gd name="T59" fmla="*/ 533 h 873"/>
                    <a:gd name="T60" fmla="*/ 3502 w 6730"/>
                    <a:gd name="T61" fmla="*/ 255 h 873"/>
                    <a:gd name="T62" fmla="*/ 1724 w 6730"/>
                    <a:gd name="T63" fmla="*/ 801 h 873"/>
                    <a:gd name="T64" fmla="*/ 1410 w 6730"/>
                    <a:gd name="T65" fmla="*/ 216 h 873"/>
                    <a:gd name="T66" fmla="*/ 1260 w 6730"/>
                    <a:gd name="T67" fmla="*/ 873 h 873"/>
                    <a:gd name="T68" fmla="*/ 1457 w 6730"/>
                    <a:gd name="T69" fmla="*/ 0 h 873"/>
                    <a:gd name="T70" fmla="*/ 2117 w 6730"/>
                    <a:gd name="T71" fmla="*/ 0 h 873"/>
                    <a:gd name="T72" fmla="*/ 2313 w 6730"/>
                    <a:gd name="T73" fmla="*/ 873 h 873"/>
                    <a:gd name="T74" fmla="*/ 2164 w 6730"/>
                    <a:gd name="T75" fmla="*/ 216 h 873"/>
                    <a:gd name="T76" fmla="*/ 1724 w 6730"/>
                    <a:gd name="T77" fmla="*/ 801 h 873"/>
                    <a:gd name="T78" fmla="*/ 335 w 6730"/>
                    <a:gd name="T79" fmla="*/ 493 h 873"/>
                    <a:gd name="T80" fmla="*/ 624 w 6730"/>
                    <a:gd name="T81" fmla="*/ 493 h 873"/>
                    <a:gd name="T82" fmla="*/ 563 w 6730"/>
                    <a:gd name="T83" fmla="*/ 0 h 873"/>
                    <a:gd name="T84" fmla="*/ 395 w 6730"/>
                    <a:gd name="T85" fmla="*/ 0 h 873"/>
                    <a:gd name="T86" fmla="*/ 169 w 6730"/>
                    <a:gd name="T87" fmla="*/ 873 h 873"/>
                    <a:gd name="T88" fmla="*/ 680 w 6730"/>
                    <a:gd name="T89" fmla="*/ 626 h 873"/>
                    <a:gd name="T90" fmla="*/ 958 w 6730"/>
                    <a:gd name="T91" fmla="*/ 87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730" h="873">
                      <a:moveTo>
                        <a:pt x="5357" y="400"/>
                      </a:moveTo>
                      <a:lnTo>
                        <a:pt x="5357" y="400"/>
                      </a:lnTo>
                      <a:lnTo>
                        <a:pt x="5034" y="400"/>
                      </a:lnTo>
                      <a:lnTo>
                        <a:pt x="5034" y="132"/>
                      </a:lnTo>
                      <a:lnTo>
                        <a:pt x="5379" y="132"/>
                      </a:lnTo>
                      <a:cubicBezTo>
                        <a:pt x="5464" y="132"/>
                        <a:pt x="5512" y="178"/>
                        <a:pt x="5512" y="258"/>
                      </a:cubicBezTo>
                      <a:cubicBezTo>
                        <a:pt x="5512" y="352"/>
                        <a:pt x="5460" y="400"/>
                        <a:pt x="5357" y="400"/>
                      </a:cubicBezTo>
                      <a:close/>
                      <a:moveTo>
                        <a:pt x="5511" y="506"/>
                      </a:moveTo>
                      <a:lnTo>
                        <a:pt x="5511" y="506"/>
                      </a:lnTo>
                      <a:cubicBezTo>
                        <a:pt x="5606" y="465"/>
                        <a:pt x="5661" y="376"/>
                        <a:pt x="5661" y="255"/>
                      </a:cubicBezTo>
                      <a:cubicBezTo>
                        <a:pt x="5661" y="90"/>
                        <a:pt x="5556" y="0"/>
                        <a:pt x="5365" y="0"/>
                      </a:cubicBezTo>
                      <a:lnTo>
                        <a:pt x="4885" y="0"/>
                      </a:lnTo>
                      <a:lnTo>
                        <a:pt x="4885" y="873"/>
                      </a:lnTo>
                      <a:lnTo>
                        <a:pt x="5034" y="873"/>
                      </a:lnTo>
                      <a:lnTo>
                        <a:pt x="5034" y="533"/>
                      </a:lnTo>
                      <a:lnTo>
                        <a:pt x="5356" y="533"/>
                      </a:lnTo>
                      <a:lnTo>
                        <a:pt x="5537" y="873"/>
                      </a:lnTo>
                      <a:lnTo>
                        <a:pt x="5706" y="873"/>
                      </a:lnTo>
                      <a:lnTo>
                        <a:pt x="5511" y="506"/>
                      </a:lnTo>
                      <a:close/>
                      <a:moveTo>
                        <a:pt x="6730" y="873"/>
                      </a:moveTo>
                      <a:lnTo>
                        <a:pt x="6730" y="873"/>
                      </a:lnTo>
                      <a:lnTo>
                        <a:pt x="6011" y="873"/>
                      </a:lnTo>
                      <a:lnTo>
                        <a:pt x="6011" y="0"/>
                      </a:lnTo>
                      <a:lnTo>
                        <a:pt x="6730" y="0"/>
                      </a:lnTo>
                      <a:lnTo>
                        <a:pt x="6730" y="132"/>
                      </a:lnTo>
                      <a:lnTo>
                        <a:pt x="6160" y="132"/>
                      </a:lnTo>
                      <a:lnTo>
                        <a:pt x="6160" y="356"/>
                      </a:lnTo>
                      <a:lnTo>
                        <a:pt x="6701" y="356"/>
                      </a:lnTo>
                      <a:lnTo>
                        <a:pt x="6701" y="489"/>
                      </a:lnTo>
                      <a:lnTo>
                        <a:pt x="6160" y="489"/>
                      </a:lnTo>
                      <a:lnTo>
                        <a:pt x="6160" y="741"/>
                      </a:lnTo>
                      <a:lnTo>
                        <a:pt x="6730" y="741"/>
                      </a:lnTo>
                      <a:lnTo>
                        <a:pt x="6730" y="873"/>
                      </a:lnTo>
                      <a:close/>
                      <a:moveTo>
                        <a:pt x="4509" y="873"/>
                      </a:moveTo>
                      <a:lnTo>
                        <a:pt x="4509" y="873"/>
                      </a:lnTo>
                      <a:lnTo>
                        <a:pt x="3790" y="873"/>
                      </a:lnTo>
                      <a:lnTo>
                        <a:pt x="3790" y="0"/>
                      </a:lnTo>
                      <a:lnTo>
                        <a:pt x="4509" y="0"/>
                      </a:lnTo>
                      <a:lnTo>
                        <a:pt x="4509" y="132"/>
                      </a:lnTo>
                      <a:lnTo>
                        <a:pt x="3940" y="132"/>
                      </a:lnTo>
                      <a:lnTo>
                        <a:pt x="3940" y="356"/>
                      </a:lnTo>
                      <a:lnTo>
                        <a:pt x="4481" y="356"/>
                      </a:lnTo>
                      <a:lnTo>
                        <a:pt x="4481" y="489"/>
                      </a:lnTo>
                      <a:lnTo>
                        <a:pt x="3940" y="489"/>
                      </a:lnTo>
                      <a:lnTo>
                        <a:pt x="3940" y="741"/>
                      </a:lnTo>
                      <a:lnTo>
                        <a:pt x="4509" y="741"/>
                      </a:lnTo>
                      <a:lnTo>
                        <a:pt x="4509" y="873"/>
                      </a:lnTo>
                      <a:close/>
                      <a:moveTo>
                        <a:pt x="3198" y="400"/>
                      </a:moveTo>
                      <a:lnTo>
                        <a:pt x="3198" y="400"/>
                      </a:lnTo>
                      <a:lnTo>
                        <a:pt x="2905" y="400"/>
                      </a:lnTo>
                      <a:lnTo>
                        <a:pt x="2905" y="132"/>
                      </a:lnTo>
                      <a:lnTo>
                        <a:pt x="3220" y="132"/>
                      </a:lnTo>
                      <a:cubicBezTo>
                        <a:pt x="3305" y="132"/>
                        <a:pt x="3353" y="178"/>
                        <a:pt x="3353" y="258"/>
                      </a:cubicBezTo>
                      <a:cubicBezTo>
                        <a:pt x="3353" y="352"/>
                        <a:pt x="3301" y="400"/>
                        <a:pt x="3198" y="400"/>
                      </a:cubicBezTo>
                      <a:close/>
                      <a:moveTo>
                        <a:pt x="3206" y="0"/>
                      </a:moveTo>
                      <a:lnTo>
                        <a:pt x="3206" y="0"/>
                      </a:lnTo>
                      <a:lnTo>
                        <a:pt x="2756" y="0"/>
                      </a:lnTo>
                      <a:lnTo>
                        <a:pt x="2756" y="873"/>
                      </a:lnTo>
                      <a:lnTo>
                        <a:pt x="2905" y="873"/>
                      </a:lnTo>
                      <a:lnTo>
                        <a:pt x="2905" y="533"/>
                      </a:lnTo>
                      <a:lnTo>
                        <a:pt x="3214" y="533"/>
                      </a:lnTo>
                      <a:cubicBezTo>
                        <a:pt x="3392" y="533"/>
                        <a:pt x="3502" y="426"/>
                        <a:pt x="3502" y="255"/>
                      </a:cubicBezTo>
                      <a:cubicBezTo>
                        <a:pt x="3502" y="90"/>
                        <a:pt x="3397" y="0"/>
                        <a:pt x="3206" y="0"/>
                      </a:cubicBezTo>
                      <a:close/>
                      <a:moveTo>
                        <a:pt x="1724" y="801"/>
                      </a:moveTo>
                      <a:lnTo>
                        <a:pt x="1724" y="801"/>
                      </a:lnTo>
                      <a:lnTo>
                        <a:pt x="1410" y="216"/>
                      </a:lnTo>
                      <a:lnTo>
                        <a:pt x="1410" y="873"/>
                      </a:lnTo>
                      <a:lnTo>
                        <a:pt x="1260" y="873"/>
                      </a:lnTo>
                      <a:lnTo>
                        <a:pt x="1260" y="0"/>
                      </a:lnTo>
                      <a:lnTo>
                        <a:pt x="1457" y="0"/>
                      </a:lnTo>
                      <a:lnTo>
                        <a:pt x="1787" y="622"/>
                      </a:lnTo>
                      <a:lnTo>
                        <a:pt x="2117" y="0"/>
                      </a:lnTo>
                      <a:lnTo>
                        <a:pt x="2313" y="0"/>
                      </a:lnTo>
                      <a:lnTo>
                        <a:pt x="2313" y="873"/>
                      </a:lnTo>
                      <a:lnTo>
                        <a:pt x="2164" y="873"/>
                      </a:lnTo>
                      <a:lnTo>
                        <a:pt x="2164" y="216"/>
                      </a:lnTo>
                      <a:lnTo>
                        <a:pt x="1850" y="801"/>
                      </a:lnTo>
                      <a:lnTo>
                        <a:pt x="1724" y="801"/>
                      </a:lnTo>
                      <a:close/>
                      <a:moveTo>
                        <a:pt x="335" y="493"/>
                      </a:moveTo>
                      <a:lnTo>
                        <a:pt x="335" y="493"/>
                      </a:lnTo>
                      <a:lnTo>
                        <a:pt x="478" y="157"/>
                      </a:lnTo>
                      <a:lnTo>
                        <a:pt x="624" y="493"/>
                      </a:lnTo>
                      <a:lnTo>
                        <a:pt x="335" y="493"/>
                      </a:lnTo>
                      <a:close/>
                      <a:moveTo>
                        <a:pt x="563" y="0"/>
                      </a:moveTo>
                      <a:lnTo>
                        <a:pt x="563" y="0"/>
                      </a:lnTo>
                      <a:lnTo>
                        <a:pt x="395" y="0"/>
                      </a:lnTo>
                      <a:lnTo>
                        <a:pt x="0" y="873"/>
                      </a:lnTo>
                      <a:lnTo>
                        <a:pt x="169" y="873"/>
                      </a:lnTo>
                      <a:lnTo>
                        <a:pt x="278" y="626"/>
                      </a:lnTo>
                      <a:lnTo>
                        <a:pt x="680" y="626"/>
                      </a:lnTo>
                      <a:lnTo>
                        <a:pt x="789" y="873"/>
                      </a:lnTo>
                      <a:lnTo>
                        <a:pt x="958" y="873"/>
                      </a:lnTo>
                      <a:lnTo>
                        <a:pt x="563" y="0"/>
                      </a:lnTo>
                      <a:close/>
                    </a:path>
                  </a:pathLst>
                </a:custGeom>
                <a:solidFill>
                  <a:srgbClr val="0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600">
                    <a:latin typeface="微软雅黑" panose="020B0503020204020204" pitchFamily="34" charset="-122"/>
                    <a:ea typeface="微软雅黑" panose="020B0503020204020204" pitchFamily="34" charset="-122"/>
                  </a:endParaRPr>
                </a:p>
              </p:txBody>
            </p:sp>
          </p:grpSp>
        </p:grpSp>
        <p:sp>
          <p:nvSpPr>
            <p:cNvPr id="41" name="文本框 40">
              <a:extLst>
                <a:ext uri="{FF2B5EF4-FFF2-40B4-BE49-F238E27FC236}">
                  <a16:creationId xmlns:a16="http://schemas.microsoft.com/office/drawing/2014/main" id="{6C33FBA7-25C1-4D6C-8B9A-E1D8D407EAA8}"/>
                </a:ext>
              </a:extLst>
            </p:cNvPr>
            <p:cNvSpPr txBox="1"/>
            <p:nvPr/>
          </p:nvSpPr>
          <p:spPr bwMode="auto">
            <a:xfrm>
              <a:off x="888634" y="1539304"/>
              <a:ext cx="665187" cy="312716"/>
            </a:xfrm>
            <a:prstGeom prst="rect">
              <a:avLst/>
            </a:prstGeom>
            <a:noFill/>
            <a:ln w="9525" algn="ctr">
              <a:noFill/>
              <a:miter lim="800000"/>
              <a:headEnd/>
              <a:tailEnd/>
            </a:ln>
          </p:spPr>
          <p:txBody>
            <a:bodyPr vert="horz" wrap="none" lIns="65852" tIns="32926" rIns="65852" bIns="32926" numCol="1" rtlCol="0" anchor="ctr" anchorCtr="0" compatLnSpc="1">
              <a:prstTxWarp prst="textNoShape">
                <a:avLst/>
              </a:prstTxWarp>
              <a:spAutoFit/>
            </a:bodyPr>
            <a:lstStyle/>
            <a:p>
              <a:r>
                <a:rPr lang="zh-CN" altLang="en-US" sz="1600" dirty="0">
                  <a:latin typeface="微软雅黑" panose="020B0503020204020204" pitchFamily="34" charset="-122"/>
                  <a:ea typeface="微软雅黑" panose="020B0503020204020204" pitchFamily="34" charset="-122"/>
                </a:rPr>
                <a:t>海  思</a:t>
              </a:r>
            </a:p>
          </p:txBody>
        </p:sp>
      </p:grpSp>
    </p:spTree>
    <p:extLst>
      <p:ext uri="{BB962C8B-B14F-4D97-AF65-F5344CB8AC3E}">
        <p14:creationId xmlns:p14="http://schemas.microsoft.com/office/powerpoint/2010/main" val="4196616630"/>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A8017-FB72-4BDE-B6BE-7A18FEDE4C4E}"/>
              </a:ext>
            </a:extLst>
          </p:cNvPr>
          <p:cNvSpPr>
            <a:spLocks noGrp="1"/>
          </p:cNvSpPr>
          <p:nvPr>
            <p:ph type="title"/>
          </p:nvPr>
        </p:nvSpPr>
        <p:spPr>
          <a:xfrm>
            <a:off x="357018" y="392953"/>
            <a:ext cx="8786982" cy="762000"/>
          </a:xfrm>
        </p:spPr>
        <p:txBody>
          <a:bodyPr/>
          <a:lstStyle/>
          <a:p>
            <a:r>
              <a:rPr lang="zh-CN" altLang="en-US" dirty="0"/>
              <a:t>背景</a:t>
            </a:r>
          </a:p>
        </p:txBody>
      </p:sp>
      <p:sp>
        <p:nvSpPr>
          <p:cNvPr id="3" name="内容占位符 2">
            <a:extLst>
              <a:ext uri="{FF2B5EF4-FFF2-40B4-BE49-F238E27FC236}">
                <a16:creationId xmlns:a16="http://schemas.microsoft.com/office/drawing/2014/main" id="{A6E27BB8-6CF8-4268-8539-CC21B86729B6}"/>
              </a:ext>
            </a:extLst>
          </p:cNvPr>
          <p:cNvSpPr>
            <a:spLocks noGrp="1"/>
          </p:cNvSpPr>
          <p:nvPr>
            <p:ph idx="1"/>
          </p:nvPr>
        </p:nvSpPr>
        <p:spPr/>
        <p:txBody>
          <a:bodyPr/>
          <a:lstStyle/>
          <a:p>
            <a:r>
              <a:rPr lang="zh-CN" altLang="en-US" dirty="0"/>
              <a:t>国家战略</a:t>
            </a:r>
          </a:p>
          <a:p>
            <a:pPr lvl="1"/>
            <a:r>
              <a:rPr lang="zh-CN" altLang="en-US" dirty="0"/>
              <a:t>中国必须建立独立自主的计算机产业，具有完全自主知识产权的处理器及其汇编语言将会非常重要。</a:t>
            </a:r>
            <a:r>
              <a:rPr lang="en-US" altLang="zh-CN" dirty="0"/>
              <a:t>ARM</a:t>
            </a:r>
            <a:r>
              <a:rPr lang="zh-CN" altLang="en-US" dirty="0"/>
              <a:t>灵活的授权模式为我国自主研发处理器提供了条件。</a:t>
            </a:r>
          </a:p>
          <a:p>
            <a:pPr>
              <a:spcBef>
                <a:spcPts val="1200"/>
              </a:spcBef>
            </a:pPr>
            <a:r>
              <a:rPr lang="en-US" altLang="zh-CN" dirty="0"/>
              <a:t>ARM</a:t>
            </a:r>
            <a:r>
              <a:rPr lang="zh-CN" altLang="en-US" dirty="0"/>
              <a:t>处理器应用广泛</a:t>
            </a:r>
          </a:p>
          <a:p>
            <a:pPr lvl="1"/>
            <a:r>
              <a:rPr lang="zh-CN" altLang="en-US" dirty="0"/>
              <a:t>工业控制、智能家电、智能仪器仪表、机电控制和消费电子领域如：各种移动设备、手机、平板以及高性能服务器领域的应用越来越广泛，市场的需求带动了技术人才的需求。</a:t>
            </a:r>
            <a:endParaRPr lang="en-US" altLang="zh-CN" dirty="0"/>
          </a:p>
          <a:p>
            <a:pPr lvl="1"/>
            <a:r>
              <a:rPr lang="zh-CN" altLang="en-US" dirty="0"/>
              <a:t>在未来</a:t>
            </a:r>
            <a:r>
              <a:rPr lang="en-US" altLang="zh-CN" dirty="0"/>
              <a:t>5</a:t>
            </a:r>
            <a:r>
              <a:rPr lang="zh-CN" altLang="en-US" dirty="0"/>
              <a:t>年中，嵌入式领域将有超过</a:t>
            </a:r>
            <a:r>
              <a:rPr lang="en-US" altLang="zh-CN" dirty="0"/>
              <a:t>120</a:t>
            </a:r>
            <a:r>
              <a:rPr lang="zh-CN" altLang="en-US" dirty="0"/>
              <a:t>万的人才缺口，社会急需嵌入式系统相关专业的人才。</a:t>
            </a:r>
          </a:p>
        </p:txBody>
      </p:sp>
    </p:spTree>
    <p:extLst>
      <p:ext uri="{BB962C8B-B14F-4D97-AF65-F5344CB8AC3E}">
        <p14:creationId xmlns:p14="http://schemas.microsoft.com/office/powerpoint/2010/main" val="1654640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74C0D-361F-4EAB-98BD-ADCA7F01B5DB}"/>
              </a:ext>
            </a:extLst>
          </p:cNvPr>
          <p:cNvSpPr>
            <a:spLocks noGrp="1"/>
          </p:cNvSpPr>
          <p:nvPr>
            <p:ph type="title"/>
          </p:nvPr>
        </p:nvSpPr>
        <p:spPr/>
        <p:txBody>
          <a:bodyPr/>
          <a:lstStyle/>
          <a:p>
            <a:r>
              <a:rPr lang="en-US" altLang="zh-CN"/>
              <a:t>1.8</a:t>
            </a:r>
            <a:r>
              <a:rPr lang="zh-CN" altLang="en-US"/>
              <a:t> 基于</a:t>
            </a:r>
            <a:r>
              <a:rPr lang="en-US" altLang="zh-CN"/>
              <a:t>ARMv8</a:t>
            </a:r>
            <a:r>
              <a:rPr lang="zh-CN" altLang="en-US"/>
              <a:t>架构的鲲鹏处理器</a:t>
            </a:r>
            <a:endParaRPr lang="zh-CN" altLang="en-US" dirty="0"/>
          </a:p>
        </p:txBody>
      </p:sp>
      <p:sp>
        <p:nvSpPr>
          <p:cNvPr id="3" name="内容占位符 2">
            <a:extLst>
              <a:ext uri="{FF2B5EF4-FFF2-40B4-BE49-F238E27FC236}">
                <a16:creationId xmlns:a16="http://schemas.microsoft.com/office/drawing/2014/main" id="{9AC5EBC4-8AF8-4E20-B1E4-7AD5EC7FED18}"/>
              </a:ext>
            </a:extLst>
          </p:cNvPr>
          <p:cNvSpPr>
            <a:spLocks noGrp="1"/>
          </p:cNvSpPr>
          <p:nvPr>
            <p:ph idx="1"/>
          </p:nvPr>
        </p:nvSpPr>
        <p:spPr/>
        <p:txBody>
          <a:bodyPr/>
          <a:lstStyle/>
          <a:p>
            <a:r>
              <a:rPr lang="zh-CN" altLang="en-US" dirty="0">
                <a:sym typeface="微软雅黑" panose="020B0503020204020204" pitchFamily="34" charset="-122"/>
              </a:rPr>
              <a:t>（</a:t>
            </a:r>
            <a:r>
              <a:rPr lang="en-US" altLang="zh-CN" dirty="0">
                <a:sym typeface="微软雅黑" panose="020B0503020204020204" pitchFamily="34" charset="-122"/>
              </a:rPr>
              <a:t>1</a:t>
            </a:r>
            <a:r>
              <a:rPr lang="zh-CN" altLang="en-US" dirty="0">
                <a:sym typeface="微软雅黑" panose="020B0503020204020204" pitchFamily="34" charset="-122"/>
              </a:rPr>
              <a:t>）业界最高性能</a:t>
            </a:r>
            <a:r>
              <a:rPr lang="en-US" altLang="zh-CN" dirty="0">
                <a:sym typeface="微软雅黑" panose="020B0503020204020204" pitchFamily="34" charset="-122"/>
              </a:rPr>
              <a:t>ARM-Based</a:t>
            </a:r>
            <a:r>
              <a:rPr lang="zh-CN" altLang="en-US" dirty="0">
                <a:sym typeface="微软雅黑" panose="020B0503020204020204" pitchFamily="34" charset="-122"/>
              </a:rPr>
              <a:t>处理器</a:t>
            </a:r>
            <a:endParaRPr lang="en-US" altLang="zh-CN" dirty="0">
              <a:sym typeface="微软雅黑" panose="020B0503020204020204" pitchFamily="34" charset="-122"/>
            </a:endParaRPr>
          </a:p>
          <a:p>
            <a:pPr lvl="1"/>
            <a:r>
              <a:rPr lang="zh-CN" altLang="en-US" b="1" dirty="0">
                <a:solidFill>
                  <a:srgbClr val="0000FF"/>
                </a:solidFill>
                <a:latin typeface="微软雅黑" panose="020B0503020204020204" pitchFamily="34" charset="-122"/>
                <a:sym typeface="微软雅黑" panose="020B0503020204020204" pitchFamily="34" charset="-122"/>
              </a:rPr>
              <a:t>世界首颗</a:t>
            </a:r>
            <a:r>
              <a:rPr lang="en-US" altLang="zh-CN" b="1" dirty="0">
                <a:solidFill>
                  <a:srgbClr val="0000FF"/>
                </a:solidFill>
                <a:latin typeface="微软雅黑" panose="020B0503020204020204" pitchFamily="34" charset="-122"/>
                <a:sym typeface="微软雅黑" panose="020B0503020204020204" pitchFamily="34" charset="-122"/>
              </a:rPr>
              <a:t>64</a:t>
            </a:r>
            <a:r>
              <a:rPr lang="zh-CN" altLang="en-US" b="1" dirty="0">
                <a:solidFill>
                  <a:srgbClr val="0000FF"/>
                </a:solidFill>
                <a:latin typeface="微软雅黑" panose="020B0503020204020204" pitchFamily="34" charset="-122"/>
                <a:sym typeface="微软雅黑" panose="020B0503020204020204" pitchFamily="34" charset="-122"/>
              </a:rPr>
              <a:t>核</a:t>
            </a:r>
            <a:r>
              <a:rPr lang="en-US" altLang="zh-CN" b="1" dirty="0">
                <a:solidFill>
                  <a:srgbClr val="0000FF"/>
                </a:solidFill>
                <a:latin typeface="微软雅黑" panose="020B0503020204020204" pitchFamily="34" charset="-122"/>
                <a:sym typeface="微软雅黑" panose="020B0503020204020204" pitchFamily="34" charset="-122"/>
              </a:rPr>
              <a:t>ARM CPU——</a:t>
            </a:r>
            <a:r>
              <a:rPr lang="zh-CN" altLang="en-US" b="1" dirty="0">
                <a:solidFill>
                  <a:srgbClr val="0000FF"/>
                </a:solidFill>
                <a:latin typeface="微软雅黑" panose="020B0503020204020204" pitchFamily="34" charset="-122"/>
                <a:sym typeface="微软雅黑" panose="020B0503020204020204" pitchFamily="34" charset="-122"/>
              </a:rPr>
              <a:t>华为海思设计</a:t>
            </a:r>
            <a:endParaRPr lang="en-US" altLang="zh-CN" b="1" dirty="0">
              <a:solidFill>
                <a:srgbClr val="0000FF"/>
              </a:solidFill>
              <a:latin typeface="微软雅黑" panose="020B0503020204020204" pitchFamily="34" charset="-122"/>
              <a:sym typeface="微软雅黑" panose="020B0503020204020204" pitchFamily="34" charset="-122"/>
            </a:endParaRPr>
          </a:p>
          <a:p>
            <a:pPr lvl="1"/>
            <a:r>
              <a:rPr lang="zh-CN" altLang="en-US"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业界性能最高、</a:t>
            </a:r>
            <a:r>
              <a:rPr lang="en-US" altLang="zh-CN" b="1" kern="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RISC</a:t>
            </a:r>
            <a:r>
              <a:rPr lang="zh-CN" altLang="en-US" b="1" kern="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指令集、</a:t>
            </a:r>
            <a:r>
              <a:rPr lang="en-US" altLang="zh-CN"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7nm</a:t>
            </a:r>
            <a:r>
              <a:rPr lang="zh-CN" altLang="en-US"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工艺</a:t>
            </a:r>
            <a:endParaRPr lang="en-US" altLang="zh-CN" b="1" kern="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p>
            <a:endParaRPr lang="zh-CN" altLang="en-US" dirty="0">
              <a:solidFill>
                <a:srgbClr val="0000FF"/>
              </a:solidFill>
            </a:endParaRPr>
          </a:p>
        </p:txBody>
      </p:sp>
      <p:grpSp>
        <p:nvGrpSpPr>
          <p:cNvPr id="77" name="组合 76">
            <a:extLst>
              <a:ext uri="{FF2B5EF4-FFF2-40B4-BE49-F238E27FC236}">
                <a16:creationId xmlns:a16="http://schemas.microsoft.com/office/drawing/2014/main" id="{C0FC00EB-A182-460D-A27B-C7A18F2B341E}"/>
              </a:ext>
            </a:extLst>
          </p:cNvPr>
          <p:cNvGrpSpPr/>
          <p:nvPr/>
        </p:nvGrpSpPr>
        <p:grpSpPr>
          <a:xfrm>
            <a:off x="594876" y="2724761"/>
            <a:ext cx="7568400" cy="3443776"/>
            <a:chOff x="594876" y="2724761"/>
            <a:chExt cx="7568400" cy="3443776"/>
          </a:xfrm>
        </p:grpSpPr>
        <p:grpSp>
          <p:nvGrpSpPr>
            <p:cNvPr id="18" name="成组">
              <a:extLst>
                <a:ext uri="{FF2B5EF4-FFF2-40B4-BE49-F238E27FC236}">
                  <a16:creationId xmlns:a16="http://schemas.microsoft.com/office/drawing/2014/main" id="{3B02D76B-018E-4985-AD13-273AC691DB4C}"/>
                </a:ext>
              </a:extLst>
            </p:cNvPr>
            <p:cNvGrpSpPr/>
            <p:nvPr/>
          </p:nvGrpSpPr>
          <p:grpSpPr>
            <a:xfrm>
              <a:off x="2479481" y="2724761"/>
              <a:ext cx="5683795" cy="3004202"/>
              <a:chOff x="-341141" y="0"/>
              <a:chExt cx="9547516" cy="5816485"/>
            </a:xfrm>
          </p:grpSpPr>
          <p:sp>
            <p:nvSpPr>
              <p:cNvPr id="70" name="矩形">
                <a:extLst>
                  <a:ext uri="{FF2B5EF4-FFF2-40B4-BE49-F238E27FC236}">
                    <a16:creationId xmlns:a16="http://schemas.microsoft.com/office/drawing/2014/main" id="{0BB3B3FF-78C8-46FF-AC93-3F4C551B034C}"/>
                  </a:ext>
                </a:extLst>
              </p:cNvPr>
              <p:cNvSpPr/>
              <p:nvPr/>
            </p:nvSpPr>
            <p:spPr>
              <a:xfrm>
                <a:off x="-341141" y="4267561"/>
                <a:ext cx="9547516" cy="1548924"/>
              </a:xfrm>
              <a:prstGeom prst="rect">
                <a:avLst/>
              </a:prstGeom>
              <a:gradFill flip="none" rotWithShape="1">
                <a:gsLst>
                  <a:gs pos="0">
                    <a:srgbClr val="30B5C5">
                      <a:alpha val="0"/>
                    </a:srgbClr>
                  </a:gs>
                  <a:gs pos="100000">
                    <a:srgbClr val="30B5C5">
                      <a:alpha val="15000"/>
                    </a:srgbClr>
                  </a:gs>
                </a:gsLst>
                <a:lin ang="16200000" scaled="0"/>
              </a:gradFill>
              <a:ln w="3175" cap="flat">
                <a:noFill/>
                <a:miter lim="400000"/>
              </a:ln>
              <a:effectLst/>
            </p:spPr>
            <p:txBody>
              <a:bodyPr wrap="square" lIns="11560" tIns="11560" rIns="11560" bIns="11560" numCol="1" anchor="ctr">
                <a:noAutofit/>
              </a:bodyPr>
              <a:lstStyle/>
              <a:p>
                <a:pPr defTabSz="815993" fontAlgn="t" hangingPunct="0">
                  <a:spcBef>
                    <a:spcPct val="0"/>
                  </a:spcBef>
                  <a:spcAft>
                    <a:spcPct val="0"/>
                  </a:spcAft>
                  <a:defRPr sz="2200" b="0">
                    <a:solidFill>
                      <a:srgbClr val="000000"/>
                    </a:solidFill>
                    <a:latin typeface="Arial"/>
                    <a:ea typeface="Arial"/>
                    <a:cs typeface="Arial"/>
                    <a:sym typeface="Arial"/>
                  </a:defRPr>
                </a:pPr>
                <a:endParaRPr sz="16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71" name="形状">
                <a:extLst>
                  <a:ext uri="{FF2B5EF4-FFF2-40B4-BE49-F238E27FC236}">
                    <a16:creationId xmlns:a16="http://schemas.microsoft.com/office/drawing/2014/main" id="{394AE594-803E-4854-978C-4FCD9357873E}"/>
                  </a:ext>
                </a:extLst>
              </p:cNvPr>
              <p:cNvSpPr/>
              <p:nvPr/>
            </p:nvSpPr>
            <p:spPr>
              <a:xfrm>
                <a:off x="-341139" y="3278488"/>
                <a:ext cx="9547514" cy="963880"/>
              </a:xfrm>
              <a:custGeom>
                <a:avLst/>
                <a:gdLst/>
                <a:ahLst/>
                <a:cxnLst>
                  <a:cxn ang="0">
                    <a:pos x="wd2" y="hd2"/>
                  </a:cxn>
                  <a:cxn ang="5400000">
                    <a:pos x="wd2" y="hd2"/>
                  </a:cxn>
                  <a:cxn ang="10800000">
                    <a:pos x="wd2" y="hd2"/>
                  </a:cxn>
                  <a:cxn ang="16200000">
                    <a:pos x="wd2" y="hd2"/>
                  </a:cxn>
                </a:cxnLst>
                <a:rect l="0" t="0" r="r" b="b"/>
                <a:pathLst>
                  <a:path w="21600" h="21600" extrusionOk="0">
                    <a:moveTo>
                      <a:pt x="5112" y="803"/>
                    </a:moveTo>
                    <a:lnTo>
                      <a:pt x="0" y="21545"/>
                    </a:lnTo>
                    <a:lnTo>
                      <a:pt x="21600" y="21600"/>
                    </a:lnTo>
                    <a:lnTo>
                      <a:pt x="16523" y="0"/>
                    </a:lnTo>
                    <a:lnTo>
                      <a:pt x="5112" y="803"/>
                    </a:lnTo>
                    <a:close/>
                  </a:path>
                </a:pathLst>
              </a:custGeom>
              <a:gradFill flip="none" rotWithShape="1">
                <a:gsLst>
                  <a:gs pos="0">
                    <a:srgbClr val="30B5C5">
                      <a:alpha val="0"/>
                    </a:srgbClr>
                  </a:gs>
                  <a:gs pos="100000">
                    <a:srgbClr val="30B5C5">
                      <a:alpha val="15000"/>
                    </a:srgbClr>
                  </a:gs>
                </a:gsLst>
                <a:lin ang="5400000" scaled="0"/>
              </a:gradFill>
              <a:ln w="3175" cap="flat">
                <a:noFill/>
                <a:miter lim="400000"/>
              </a:ln>
              <a:effectLst/>
            </p:spPr>
            <p:txBody>
              <a:bodyPr wrap="square" lIns="11560" tIns="11560" rIns="11560" bIns="11560" numCol="1" anchor="ctr">
                <a:noAutofit/>
              </a:bodyPr>
              <a:lstStyle/>
              <a:p>
                <a:pPr defTabSz="815993" fontAlgn="t" hangingPunct="0">
                  <a:spcBef>
                    <a:spcPct val="0"/>
                  </a:spcBef>
                  <a:spcAft>
                    <a:spcPct val="0"/>
                  </a:spcAft>
                  <a:defRPr sz="2200" b="0">
                    <a:solidFill>
                      <a:srgbClr val="000000"/>
                    </a:solidFill>
                    <a:latin typeface="Arial"/>
                    <a:ea typeface="Arial"/>
                    <a:cs typeface="Arial"/>
                    <a:sym typeface="Arial"/>
                  </a:defRPr>
                </a:pPr>
                <a:endParaRPr sz="16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72" name="矩形">
                <a:extLst>
                  <a:ext uri="{FF2B5EF4-FFF2-40B4-BE49-F238E27FC236}">
                    <a16:creationId xmlns:a16="http://schemas.microsoft.com/office/drawing/2014/main" id="{456BBFD7-A4FE-4186-9C4F-65A9C88240F5}"/>
                  </a:ext>
                </a:extLst>
              </p:cNvPr>
              <p:cNvSpPr/>
              <p:nvPr/>
            </p:nvSpPr>
            <p:spPr>
              <a:xfrm rot="10800000" flipH="1">
                <a:off x="2525" y="0"/>
                <a:ext cx="8802584" cy="1552300"/>
              </a:xfrm>
              <a:prstGeom prst="rect">
                <a:avLst/>
              </a:prstGeom>
              <a:gradFill flip="none" rotWithShape="1">
                <a:gsLst>
                  <a:gs pos="0">
                    <a:srgbClr val="30B5C5">
                      <a:alpha val="0"/>
                    </a:srgbClr>
                  </a:gs>
                  <a:gs pos="100000">
                    <a:srgbClr val="30B5C5">
                      <a:alpha val="15000"/>
                    </a:srgbClr>
                  </a:gs>
                </a:gsLst>
                <a:lin ang="16200000" scaled="0"/>
              </a:gradFill>
              <a:ln w="3175" cap="flat">
                <a:noFill/>
                <a:miter lim="400000"/>
              </a:ln>
              <a:effectLst/>
            </p:spPr>
            <p:txBody>
              <a:bodyPr wrap="square" lIns="11560" tIns="11560" rIns="11560" bIns="11560" numCol="1" anchor="ctr">
                <a:noAutofit/>
              </a:bodyPr>
              <a:lstStyle/>
              <a:p>
                <a:pPr defTabSz="815993" fontAlgn="t" hangingPunct="0">
                  <a:spcBef>
                    <a:spcPct val="0"/>
                  </a:spcBef>
                  <a:spcAft>
                    <a:spcPct val="0"/>
                  </a:spcAft>
                  <a:defRPr sz="2200" b="0">
                    <a:solidFill>
                      <a:srgbClr val="000000"/>
                    </a:solidFill>
                    <a:latin typeface="Arial"/>
                    <a:ea typeface="Arial"/>
                    <a:cs typeface="Arial"/>
                    <a:sym typeface="Arial"/>
                  </a:defRPr>
                </a:pPr>
                <a:endParaRPr sz="16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73" name="形状">
                <a:extLst>
                  <a:ext uri="{FF2B5EF4-FFF2-40B4-BE49-F238E27FC236}">
                    <a16:creationId xmlns:a16="http://schemas.microsoft.com/office/drawing/2014/main" id="{BF4860BD-0561-43A7-A1FD-81CBA48C8257}"/>
                  </a:ext>
                </a:extLst>
              </p:cNvPr>
              <p:cNvSpPr/>
              <p:nvPr/>
            </p:nvSpPr>
            <p:spPr>
              <a:xfrm rot="10800000" flipH="1">
                <a:off x="0" y="1577493"/>
                <a:ext cx="8807277" cy="963881"/>
              </a:xfrm>
              <a:custGeom>
                <a:avLst/>
                <a:gdLst/>
                <a:ahLst/>
                <a:cxnLst>
                  <a:cxn ang="0">
                    <a:pos x="wd2" y="hd2"/>
                  </a:cxn>
                  <a:cxn ang="5400000">
                    <a:pos x="wd2" y="hd2"/>
                  </a:cxn>
                  <a:cxn ang="10800000">
                    <a:pos x="wd2" y="hd2"/>
                  </a:cxn>
                  <a:cxn ang="16200000">
                    <a:pos x="wd2" y="hd2"/>
                  </a:cxn>
                </a:cxnLst>
                <a:rect l="0" t="0" r="r" b="b"/>
                <a:pathLst>
                  <a:path w="21600" h="21600" extrusionOk="0">
                    <a:moveTo>
                      <a:pt x="5112" y="803"/>
                    </a:moveTo>
                    <a:lnTo>
                      <a:pt x="0" y="21545"/>
                    </a:lnTo>
                    <a:lnTo>
                      <a:pt x="21600" y="21600"/>
                    </a:lnTo>
                    <a:lnTo>
                      <a:pt x="16523" y="0"/>
                    </a:lnTo>
                    <a:lnTo>
                      <a:pt x="5112" y="803"/>
                    </a:lnTo>
                    <a:close/>
                  </a:path>
                </a:pathLst>
              </a:custGeom>
              <a:gradFill flip="none" rotWithShape="1">
                <a:gsLst>
                  <a:gs pos="0">
                    <a:srgbClr val="30B5C5">
                      <a:alpha val="0"/>
                    </a:srgbClr>
                  </a:gs>
                  <a:gs pos="100000">
                    <a:srgbClr val="30B5C5">
                      <a:alpha val="15000"/>
                    </a:srgbClr>
                  </a:gs>
                </a:gsLst>
                <a:lin ang="5400000" scaled="0"/>
              </a:gradFill>
              <a:ln w="3175" cap="flat">
                <a:noFill/>
                <a:miter lim="400000"/>
              </a:ln>
              <a:effectLst/>
            </p:spPr>
            <p:txBody>
              <a:bodyPr wrap="square" lIns="11560" tIns="11560" rIns="11560" bIns="11560" numCol="1" anchor="ctr">
                <a:noAutofit/>
              </a:bodyPr>
              <a:lstStyle/>
              <a:p>
                <a:pPr defTabSz="815993" fontAlgn="t" hangingPunct="0">
                  <a:spcBef>
                    <a:spcPct val="0"/>
                  </a:spcBef>
                  <a:spcAft>
                    <a:spcPct val="0"/>
                  </a:spcAft>
                  <a:defRPr sz="2200" b="0">
                    <a:solidFill>
                      <a:srgbClr val="000000"/>
                    </a:solidFill>
                    <a:latin typeface="Arial"/>
                    <a:ea typeface="Arial"/>
                    <a:cs typeface="Arial"/>
                    <a:sym typeface="Arial"/>
                  </a:defRPr>
                </a:pPr>
                <a:endParaRPr sz="16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sp>
          <p:nvSpPr>
            <p:cNvPr id="19" name="矩形">
              <a:extLst>
                <a:ext uri="{FF2B5EF4-FFF2-40B4-BE49-F238E27FC236}">
                  <a16:creationId xmlns:a16="http://schemas.microsoft.com/office/drawing/2014/main" id="{FD7240E9-18D3-4291-943E-9217C5063E46}"/>
                </a:ext>
              </a:extLst>
            </p:cNvPr>
            <p:cNvSpPr/>
            <p:nvPr/>
          </p:nvSpPr>
          <p:spPr>
            <a:xfrm>
              <a:off x="6315082" y="5100866"/>
              <a:ext cx="1793551" cy="488473"/>
            </a:xfrm>
            <a:prstGeom prst="rect">
              <a:avLst/>
            </a:prstGeom>
            <a:gradFill>
              <a:gsLst>
                <a:gs pos="0">
                  <a:srgbClr val="9FA0A0">
                    <a:alpha val="30000"/>
                  </a:srgbClr>
                </a:gs>
                <a:gs pos="100000">
                  <a:srgbClr val="9FA0A0">
                    <a:alpha val="9000"/>
                  </a:srgbClr>
                </a:gs>
              </a:gsLst>
              <a:lin ang="5400000"/>
            </a:gradFill>
            <a:ln w="3175">
              <a:solidFill>
                <a:srgbClr val="FF0000">
                  <a:alpha val="30000"/>
                </a:srgbClr>
              </a:solidFill>
              <a:miter lim="400000"/>
            </a:ln>
          </p:spPr>
          <p:txBody>
            <a:bodyPr lIns="6773" tIns="6773" rIns="6773" bIns="6773" anchor="ctr"/>
            <a:lstStyle/>
            <a:p>
              <a:pPr algn="ctr" defTabSz="109538" fontAlgn="t" hangingPunct="0">
                <a:spcBef>
                  <a:spcPct val="0"/>
                </a:spcBef>
                <a:spcAft>
                  <a:spcPct val="0"/>
                </a:spcAft>
                <a:defRPr b="0">
                  <a:latin typeface="Huawei Sans"/>
                  <a:ea typeface="Huawei Sans"/>
                  <a:cs typeface="Huawei Sans"/>
                  <a:sym typeface="Huawei Sans"/>
                </a:defRPr>
              </a:pPr>
              <a:r>
                <a:rPr lang="en-US" altLang="zh-CN"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Local Bus</a:t>
              </a:r>
            </a:p>
            <a:p>
              <a:pPr algn="ctr" defTabSz="109538" fontAlgn="t" hangingPunct="0">
                <a:spcBef>
                  <a:spcPct val="0"/>
                </a:spcBef>
                <a:spcAft>
                  <a:spcPct val="0"/>
                </a:spcAft>
                <a:defRPr b="0">
                  <a:latin typeface="Huawei Sans"/>
                  <a:ea typeface="Huawei Sans"/>
                  <a:cs typeface="Huawei Sans"/>
                  <a:sym typeface="Huawei Sans"/>
                </a:defRPr>
              </a:pPr>
              <a:r>
                <a:rPr lang="en-US" altLang="zh-CN"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NANDC/USB/UART</a:t>
              </a:r>
              <a:endParaRPr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20" name="矩形">
              <a:extLst>
                <a:ext uri="{FF2B5EF4-FFF2-40B4-BE49-F238E27FC236}">
                  <a16:creationId xmlns:a16="http://schemas.microsoft.com/office/drawing/2014/main" id="{EE3601A8-A73F-4CD8-AE05-2D10200EB519}"/>
                </a:ext>
              </a:extLst>
            </p:cNvPr>
            <p:cNvSpPr/>
            <p:nvPr/>
          </p:nvSpPr>
          <p:spPr>
            <a:xfrm>
              <a:off x="5878438" y="3861433"/>
              <a:ext cx="493783" cy="710706"/>
            </a:xfrm>
            <a:prstGeom prst="rect">
              <a:avLst/>
            </a:prstGeom>
            <a:solidFill>
              <a:srgbClr val="9FA0A0">
                <a:alpha val="15000"/>
              </a:srgbClr>
            </a:solidFill>
            <a:ln w="3175">
              <a:solidFill>
                <a:srgbClr val="6C6C6C">
                  <a:alpha val="50000"/>
                </a:srgbClr>
              </a:solidFill>
              <a:miter lim="400000"/>
            </a:ln>
          </p:spPr>
          <p:txBody>
            <a:bodyPr lIns="6773" tIns="6773" rIns="6773" bIns="6773" anchor="ctr"/>
            <a:lstStyle/>
            <a:p>
              <a:pPr algn="ctr" defTabSz="110067" fontAlgn="t" hangingPunct="0">
                <a:spcBef>
                  <a:spcPct val="0"/>
                </a:spcBef>
                <a:spcAft>
                  <a:spcPct val="0"/>
                </a:spcAft>
                <a:defRPr b="0">
                  <a:latin typeface="+mn-lt"/>
                  <a:ea typeface="+mn-ea"/>
                  <a:cs typeface="+mn-cs"/>
                  <a:sym typeface="Helvetica Neue Medium"/>
                </a:defRPr>
              </a:pPr>
              <a:r>
                <a:rPr lang="en-US" altLang="zh-CN"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LLC</a:t>
              </a:r>
            </a:p>
          </p:txBody>
        </p:sp>
        <p:sp>
          <p:nvSpPr>
            <p:cNvPr id="22" name="HCCS">
              <a:extLst>
                <a:ext uri="{FF2B5EF4-FFF2-40B4-BE49-F238E27FC236}">
                  <a16:creationId xmlns:a16="http://schemas.microsoft.com/office/drawing/2014/main" id="{01EE9C47-8921-4201-9C29-BAA30BA58847}"/>
                </a:ext>
              </a:extLst>
            </p:cNvPr>
            <p:cNvSpPr txBox="1"/>
            <p:nvPr/>
          </p:nvSpPr>
          <p:spPr>
            <a:xfrm>
              <a:off x="2757366" y="2948912"/>
              <a:ext cx="1194754" cy="409903"/>
            </a:xfrm>
            <a:prstGeom prst="rect">
              <a:avLst/>
            </a:prstGeom>
            <a:gradFill>
              <a:gsLst>
                <a:gs pos="0">
                  <a:srgbClr val="9FA0A0">
                    <a:alpha val="30000"/>
                  </a:srgbClr>
                </a:gs>
                <a:gs pos="100000">
                  <a:srgbClr val="9FA0A0">
                    <a:alpha val="9000"/>
                  </a:srgbClr>
                </a:gs>
              </a:gsLst>
              <a:lin ang="5400000"/>
            </a:gradFill>
            <a:ln w="3175">
              <a:solidFill>
                <a:schemeClr val="bg2">
                  <a:lumMod val="75000"/>
                  <a:alpha val="30000"/>
                </a:schemeClr>
              </a:solidFill>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 tIns="6773" rIns="6773" bIns="6773" anchor="ctr"/>
            <a:lstStyle>
              <a:defPPr>
                <a:defRPr lang="zh-CN"/>
              </a:defPPr>
              <a:lvl1pPr algn="ctr" defTabSz="110067" fontAlgn="t" hangingPunct="0">
                <a:spcBef>
                  <a:spcPct val="0"/>
                </a:spcBef>
                <a:spcAft>
                  <a:spcPct val="0"/>
                </a:spcAft>
                <a:defRPr sz="1200" b="1" ker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sz="1400" dirty="0">
                  <a:sym typeface="微软雅黑" panose="020B0503020204020204" pitchFamily="34" charset="-122"/>
                </a:rPr>
                <a:t>30GT/</a:t>
              </a:r>
              <a:r>
                <a:rPr lang="en-US" altLang="zh-CN" sz="1400" dirty="0">
                  <a:sym typeface="微软雅黑" panose="020B0503020204020204" pitchFamily="34" charset="-122"/>
                </a:rPr>
                <a:t>s </a:t>
              </a:r>
              <a:r>
                <a:rPr sz="1400" dirty="0">
                  <a:solidFill>
                    <a:schemeClr val="tx1"/>
                  </a:solidFill>
                  <a:sym typeface="微软雅黑" panose="020B0503020204020204" pitchFamily="34" charset="-122"/>
                </a:rPr>
                <a:t>HCCS</a:t>
              </a:r>
            </a:p>
          </p:txBody>
        </p:sp>
        <p:sp>
          <p:nvSpPr>
            <p:cNvPr id="23" name="矩形">
              <a:extLst>
                <a:ext uri="{FF2B5EF4-FFF2-40B4-BE49-F238E27FC236}">
                  <a16:creationId xmlns:a16="http://schemas.microsoft.com/office/drawing/2014/main" id="{2AB7F823-09EF-4FF7-A9C5-1DD208A41792}"/>
                </a:ext>
              </a:extLst>
            </p:cNvPr>
            <p:cNvSpPr/>
            <p:nvPr/>
          </p:nvSpPr>
          <p:spPr>
            <a:xfrm>
              <a:off x="4853474" y="5100865"/>
              <a:ext cx="1406958" cy="488474"/>
            </a:xfrm>
            <a:prstGeom prst="rect">
              <a:avLst/>
            </a:prstGeom>
            <a:gradFill>
              <a:gsLst>
                <a:gs pos="0">
                  <a:srgbClr val="9FA0A0">
                    <a:alpha val="30000"/>
                  </a:srgbClr>
                </a:gs>
                <a:gs pos="100000">
                  <a:srgbClr val="9FA0A0">
                    <a:alpha val="9000"/>
                  </a:srgbClr>
                </a:gs>
              </a:gsLst>
              <a:lin ang="5400000"/>
            </a:gradFill>
            <a:ln w="3175">
              <a:solidFill>
                <a:srgbClr val="FF0000">
                  <a:alpha val="30000"/>
                </a:srgbClr>
              </a:solidFill>
              <a:miter lim="400000"/>
            </a:ln>
          </p:spPr>
          <p:txBody>
            <a:bodyPr lIns="6773" tIns="6773" rIns="6773" bIns="6773" anchor="ctr"/>
            <a:lstStyle/>
            <a:p>
              <a:pPr algn="ctr" defTabSz="109538" fontAlgn="t" hangingPunct="0">
                <a:spcBef>
                  <a:spcPct val="0"/>
                </a:spcBef>
                <a:spcAft>
                  <a:spcPct val="0"/>
                </a:spcAft>
              </a:pPr>
              <a:r>
                <a:rPr lang="en-US" altLang="zh-CN"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SAS / SATA3.0 </a:t>
              </a:r>
            </a:p>
            <a:p>
              <a:pPr algn="ctr" defTabSz="109538" fontAlgn="t" hangingPunct="0">
                <a:spcBef>
                  <a:spcPct val="0"/>
                </a:spcBef>
                <a:spcAft>
                  <a:spcPct val="0"/>
                </a:spcAft>
              </a:pPr>
              <a:r>
                <a:rPr lang="zh-CN" altLang="en-US"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控制器</a:t>
              </a:r>
              <a:endParaRPr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25" name="100GE NIC/RoCE">
              <a:extLst>
                <a:ext uri="{FF2B5EF4-FFF2-40B4-BE49-F238E27FC236}">
                  <a16:creationId xmlns:a16="http://schemas.microsoft.com/office/drawing/2014/main" id="{F86DE1CC-29FA-41AE-AA50-454E53752D61}"/>
                </a:ext>
              </a:extLst>
            </p:cNvPr>
            <p:cNvSpPr txBox="1"/>
            <p:nvPr/>
          </p:nvSpPr>
          <p:spPr>
            <a:xfrm>
              <a:off x="5688946" y="2921447"/>
              <a:ext cx="1315852" cy="409904"/>
            </a:xfrm>
            <a:prstGeom prst="rect">
              <a:avLst/>
            </a:prstGeom>
            <a:gradFill>
              <a:gsLst>
                <a:gs pos="0">
                  <a:srgbClr val="9FA0A0">
                    <a:alpha val="30000"/>
                  </a:srgbClr>
                </a:gs>
                <a:gs pos="100000">
                  <a:srgbClr val="9FA0A0">
                    <a:alpha val="9000"/>
                  </a:srgbClr>
                </a:gs>
              </a:gsLst>
              <a:lin ang="5400000"/>
            </a:gradFill>
            <a:ln w="3175">
              <a:solidFill>
                <a:schemeClr val="bg2">
                  <a:lumMod val="75000"/>
                  <a:alpha val="30000"/>
                </a:schemeClr>
              </a:solidFill>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 tIns="6773" rIns="6773" bIns="6773" anchor="ctr"/>
            <a:lstStyle>
              <a:defPPr>
                <a:defRPr lang="zh-CN"/>
              </a:defPPr>
              <a:lvl1pPr algn="ctr" defTabSz="110067" fontAlgn="t" hangingPunct="0">
                <a:spcBef>
                  <a:spcPct val="0"/>
                </a:spcBef>
                <a:spcAft>
                  <a:spcPct val="0"/>
                </a:spcAft>
                <a:defRPr sz="1200" b="1" kern="0">
                  <a:solidFill>
                    <a:srgbClr val="1D1D1A"/>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sz="1400" dirty="0">
                  <a:solidFill>
                    <a:srgbClr val="FF0000"/>
                  </a:solidFill>
                  <a:sym typeface="微软雅黑" panose="020B0503020204020204" pitchFamily="34" charset="-122"/>
                </a:rPr>
                <a:t>100GE</a:t>
              </a:r>
              <a:r>
                <a:rPr sz="1400" dirty="0">
                  <a:sym typeface="微软雅黑" panose="020B0503020204020204" pitchFamily="34" charset="-122"/>
                </a:rPr>
                <a:t> NIC/RoCE</a:t>
              </a:r>
            </a:p>
          </p:txBody>
        </p:sp>
        <p:sp>
          <p:nvSpPr>
            <p:cNvPr id="26" name="矩形">
              <a:extLst>
                <a:ext uri="{FF2B5EF4-FFF2-40B4-BE49-F238E27FC236}">
                  <a16:creationId xmlns:a16="http://schemas.microsoft.com/office/drawing/2014/main" id="{054F5BB3-8A1B-4893-A08E-29950F7C0CA4}"/>
                </a:ext>
              </a:extLst>
            </p:cNvPr>
            <p:cNvSpPr/>
            <p:nvPr/>
          </p:nvSpPr>
          <p:spPr>
            <a:xfrm>
              <a:off x="3734778" y="5119052"/>
              <a:ext cx="1031693" cy="470287"/>
            </a:xfrm>
            <a:prstGeom prst="rect">
              <a:avLst/>
            </a:prstGeom>
            <a:gradFill>
              <a:gsLst>
                <a:gs pos="0">
                  <a:srgbClr val="9FA0A0">
                    <a:alpha val="30000"/>
                  </a:srgbClr>
                </a:gs>
                <a:gs pos="100000">
                  <a:srgbClr val="9FA0A0">
                    <a:alpha val="9000"/>
                  </a:srgbClr>
                </a:gs>
              </a:gsLst>
              <a:lin ang="5400000"/>
            </a:gradFill>
            <a:ln w="3175">
              <a:solidFill>
                <a:srgbClr val="9FA0A0">
                  <a:alpha val="30000"/>
                </a:srgbClr>
              </a:solidFill>
              <a:miter lim="400000"/>
            </a:ln>
          </p:spPr>
          <p:txBody>
            <a:bodyPr lIns="6773" tIns="6773" rIns="6773" bIns="6773" anchor="ctr"/>
            <a:lstStyle/>
            <a:p>
              <a:pPr algn="ctr" defTabSz="110067" fontAlgn="t" hangingPunct="0">
                <a:spcBef>
                  <a:spcPct val="0"/>
                </a:spcBef>
                <a:spcAft>
                  <a:spcPct val="0"/>
                </a:spcAft>
                <a:defRPr b="0">
                  <a:latin typeface="+mn-lt"/>
                  <a:ea typeface="+mn-ea"/>
                  <a:cs typeface="+mn-cs"/>
                  <a:sym typeface="Helvetica Neue Medium"/>
                </a:defRPr>
              </a:pPr>
              <a:r>
                <a:rPr lang="en-US" altLang="zh-CN" sz="1400" b="1" kern="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PCIe</a:t>
              </a:r>
              <a:r>
                <a:rPr lang="en-US" altLang="zh-CN" sz="1400" b="1" kern="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 4.0</a:t>
              </a:r>
            </a:p>
          </p:txBody>
        </p:sp>
        <p:sp>
          <p:nvSpPr>
            <p:cNvPr id="27" name="矩形">
              <a:extLst>
                <a:ext uri="{FF2B5EF4-FFF2-40B4-BE49-F238E27FC236}">
                  <a16:creationId xmlns:a16="http://schemas.microsoft.com/office/drawing/2014/main" id="{B2970DC8-2347-40BC-9B6A-80C978AFF505}"/>
                </a:ext>
              </a:extLst>
            </p:cNvPr>
            <p:cNvSpPr/>
            <p:nvPr/>
          </p:nvSpPr>
          <p:spPr>
            <a:xfrm>
              <a:off x="2591283" y="5138570"/>
              <a:ext cx="1031693" cy="458173"/>
            </a:xfrm>
            <a:prstGeom prst="rect">
              <a:avLst/>
            </a:prstGeom>
            <a:gradFill>
              <a:gsLst>
                <a:gs pos="0">
                  <a:srgbClr val="9FA0A0">
                    <a:alpha val="30000"/>
                  </a:srgbClr>
                </a:gs>
                <a:gs pos="100000">
                  <a:srgbClr val="9FA0A0">
                    <a:alpha val="9000"/>
                  </a:srgbClr>
                </a:gs>
              </a:gsLst>
              <a:lin ang="5400000"/>
            </a:gradFill>
            <a:ln w="3175">
              <a:solidFill>
                <a:srgbClr val="9FA0A0">
                  <a:alpha val="30000"/>
                </a:srgbClr>
              </a:solidFill>
              <a:miter lim="400000"/>
            </a:ln>
          </p:spPr>
          <p:txBody>
            <a:bodyPr lIns="6773" tIns="6773" rIns="6773" bIns="6773" anchor="ctr"/>
            <a:lstStyle/>
            <a:p>
              <a:pPr algn="ctr" defTabSz="110067" fontAlgn="t" hangingPunct="0">
                <a:spcBef>
                  <a:spcPct val="0"/>
                </a:spcBef>
                <a:spcAft>
                  <a:spcPct val="0"/>
                </a:spcAft>
                <a:defRPr b="0">
                  <a:latin typeface="+mn-lt"/>
                  <a:ea typeface="+mn-ea"/>
                  <a:cs typeface="+mn-cs"/>
                  <a:sym typeface="Helvetica Neue Medium"/>
                </a:defRPr>
              </a:pPr>
              <a:r>
                <a:rPr lang="en-US" altLang="zh-CN" sz="1400" b="1" kern="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Huawei Sans"/>
                </a:rPr>
                <a:t>8</a:t>
              </a:r>
              <a:r>
                <a:rPr lang="zh-CN" altLang="en-US" sz="1400" b="1" kern="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Huawei Sans"/>
                </a:rPr>
                <a:t>通道</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DDR4</a:t>
              </a:r>
              <a:endParaRPr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nvGrpSpPr>
            <p:cNvPr id="29" name="成组">
              <a:extLst>
                <a:ext uri="{FF2B5EF4-FFF2-40B4-BE49-F238E27FC236}">
                  <a16:creationId xmlns:a16="http://schemas.microsoft.com/office/drawing/2014/main" id="{86823539-84B5-4662-8D0A-79802A9DD89F}"/>
                </a:ext>
              </a:extLst>
            </p:cNvPr>
            <p:cNvGrpSpPr/>
            <p:nvPr/>
          </p:nvGrpSpPr>
          <p:grpSpPr>
            <a:xfrm>
              <a:off x="4263306" y="3859793"/>
              <a:ext cx="1243765" cy="713986"/>
              <a:chOff x="0" y="0"/>
              <a:chExt cx="2489668" cy="1382358"/>
            </a:xfrm>
          </p:grpSpPr>
          <p:grpSp>
            <p:nvGrpSpPr>
              <p:cNvPr id="43" name="成组">
                <a:extLst>
                  <a:ext uri="{FF2B5EF4-FFF2-40B4-BE49-F238E27FC236}">
                    <a16:creationId xmlns:a16="http://schemas.microsoft.com/office/drawing/2014/main" id="{8DA688E3-EAC4-4468-B440-47FEB9F90EB5}"/>
                  </a:ext>
                </a:extLst>
              </p:cNvPr>
              <p:cNvGrpSpPr/>
              <p:nvPr/>
            </p:nvGrpSpPr>
            <p:grpSpPr>
              <a:xfrm>
                <a:off x="0" y="0"/>
                <a:ext cx="2489669" cy="1382359"/>
                <a:chOff x="0" y="0"/>
                <a:chExt cx="2489668" cy="1382358"/>
              </a:xfrm>
            </p:grpSpPr>
            <p:sp>
              <p:nvSpPr>
                <p:cNvPr id="66" name="矩形">
                  <a:extLst>
                    <a:ext uri="{FF2B5EF4-FFF2-40B4-BE49-F238E27FC236}">
                      <a16:creationId xmlns:a16="http://schemas.microsoft.com/office/drawing/2014/main" id="{00A594CB-C11E-4D0E-B598-A6EB80E76769}"/>
                    </a:ext>
                  </a:extLst>
                </p:cNvPr>
                <p:cNvSpPr/>
                <p:nvPr/>
              </p:nvSpPr>
              <p:spPr>
                <a:xfrm>
                  <a:off x="214624" y="0"/>
                  <a:ext cx="2275045" cy="1190834"/>
                </a:xfrm>
                <a:prstGeom prst="rect">
                  <a:avLst/>
                </a:prstGeom>
                <a:solidFill>
                  <a:srgbClr val="9FA0A0">
                    <a:alpha val="9000"/>
                  </a:srgbClr>
                </a:solidFill>
                <a:ln w="12700" cap="flat">
                  <a:solidFill>
                    <a:srgbClr val="C70001">
                      <a:alpha val="30000"/>
                    </a:srgbClr>
                  </a:solidFill>
                  <a:prstDash val="solid"/>
                  <a:miter lim="400000"/>
                </a:ln>
                <a:effectLst/>
              </p:spPr>
              <p:txBody>
                <a:bodyPr wrap="square" lIns="6773" tIns="6773" rIns="6773" bIns="6773" numCol="1" anchor="ctr">
                  <a:noAutofit/>
                </a:bodyPr>
                <a:lstStyle/>
                <a:p>
                  <a:pPr algn="ctr" defTabSz="110067" fontAlgn="t" hangingPunct="0">
                    <a:spcBef>
                      <a:spcPct val="0"/>
                    </a:spcBef>
                    <a:spcAft>
                      <a:spcPct val="0"/>
                    </a:spcAft>
                    <a:defRPr b="0">
                      <a:latin typeface="+mn-lt"/>
                      <a:ea typeface="+mn-ea"/>
                      <a:cs typeface="+mn-cs"/>
                      <a:sym typeface="Helvetica Neue Medium"/>
                    </a:defRPr>
                  </a:pPr>
                  <a:endParaRPr sz="12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7" name="矩形">
                  <a:extLst>
                    <a:ext uri="{FF2B5EF4-FFF2-40B4-BE49-F238E27FC236}">
                      <a16:creationId xmlns:a16="http://schemas.microsoft.com/office/drawing/2014/main" id="{31BBBE8B-9399-4A84-85D9-4C6F18395C1D}"/>
                    </a:ext>
                  </a:extLst>
                </p:cNvPr>
                <p:cNvSpPr/>
                <p:nvPr/>
              </p:nvSpPr>
              <p:spPr>
                <a:xfrm>
                  <a:off x="156134" y="45763"/>
                  <a:ext cx="2275046" cy="1190834"/>
                </a:xfrm>
                <a:prstGeom prst="rect">
                  <a:avLst/>
                </a:prstGeom>
                <a:solidFill>
                  <a:srgbClr val="9FA0A0">
                    <a:alpha val="9000"/>
                  </a:srgbClr>
                </a:solidFill>
                <a:ln w="12700" cap="flat">
                  <a:solidFill>
                    <a:srgbClr val="C70001">
                      <a:alpha val="30000"/>
                    </a:srgbClr>
                  </a:solidFill>
                  <a:prstDash val="solid"/>
                  <a:miter lim="400000"/>
                </a:ln>
                <a:effectLst/>
              </p:spPr>
              <p:txBody>
                <a:bodyPr wrap="square" lIns="6773" tIns="6773" rIns="6773" bIns="6773" numCol="1" anchor="ctr">
                  <a:noAutofit/>
                </a:bodyPr>
                <a:lstStyle/>
                <a:p>
                  <a:pPr algn="ctr" defTabSz="110067" fontAlgn="t" hangingPunct="0">
                    <a:spcBef>
                      <a:spcPct val="0"/>
                    </a:spcBef>
                    <a:spcAft>
                      <a:spcPct val="0"/>
                    </a:spcAft>
                    <a:defRPr b="0">
                      <a:latin typeface="+mn-lt"/>
                      <a:ea typeface="+mn-ea"/>
                      <a:cs typeface="+mn-cs"/>
                      <a:sym typeface="Helvetica Neue Medium"/>
                    </a:defRPr>
                  </a:pPr>
                  <a:endParaRPr sz="12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8" name="矩形">
                  <a:extLst>
                    <a:ext uri="{FF2B5EF4-FFF2-40B4-BE49-F238E27FC236}">
                      <a16:creationId xmlns:a16="http://schemas.microsoft.com/office/drawing/2014/main" id="{E6E25AB1-F641-41C8-A446-65ADADA5526D}"/>
                    </a:ext>
                  </a:extLst>
                </p:cNvPr>
                <p:cNvSpPr/>
                <p:nvPr/>
              </p:nvSpPr>
              <p:spPr>
                <a:xfrm>
                  <a:off x="0" y="191524"/>
                  <a:ext cx="2275045" cy="1190835"/>
                </a:xfrm>
                <a:prstGeom prst="rect">
                  <a:avLst/>
                </a:prstGeom>
                <a:solidFill>
                  <a:srgbClr val="9FA0A0">
                    <a:alpha val="9000"/>
                  </a:srgbClr>
                </a:solidFill>
                <a:ln w="12700" cap="flat">
                  <a:solidFill>
                    <a:srgbClr val="C70001">
                      <a:alpha val="30000"/>
                    </a:srgbClr>
                  </a:solidFill>
                  <a:prstDash val="solid"/>
                  <a:miter lim="400000"/>
                </a:ln>
                <a:effectLst/>
              </p:spPr>
              <p:txBody>
                <a:bodyPr wrap="square" lIns="6773" tIns="6773" rIns="6773" bIns="6773" numCol="1" anchor="ctr">
                  <a:noAutofit/>
                </a:bodyPr>
                <a:lstStyle/>
                <a:p>
                  <a:pPr algn="ctr" defTabSz="110067" fontAlgn="t" hangingPunct="0">
                    <a:spcBef>
                      <a:spcPct val="0"/>
                    </a:spcBef>
                    <a:spcAft>
                      <a:spcPct val="0"/>
                    </a:spcAft>
                    <a:defRPr b="0">
                      <a:latin typeface="+mn-lt"/>
                      <a:ea typeface="+mn-ea"/>
                      <a:cs typeface="+mn-cs"/>
                      <a:sym typeface="Helvetica Neue Medium"/>
                    </a:defRPr>
                  </a:pPr>
                  <a:endParaRPr sz="12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9" name="矩形">
                  <a:extLst>
                    <a:ext uri="{FF2B5EF4-FFF2-40B4-BE49-F238E27FC236}">
                      <a16:creationId xmlns:a16="http://schemas.microsoft.com/office/drawing/2014/main" id="{7449D59F-B684-44CC-8B04-CE534977E23F}"/>
                    </a:ext>
                  </a:extLst>
                </p:cNvPr>
                <p:cNvSpPr/>
                <p:nvPr/>
              </p:nvSpPr>
              <p:spPr>
                <a:xfrm>
                  <a:off x="79413" y="124519"/>
                  <a:ext cx="2275046" cy="1190835"/>
                </a:xfrm>
                <a:prstGeom prst="rect">
                  <a:avLst/>
                </a:prstGeom>
                <a:solidFill>
                  <a:srgbClr val="9FA0A0">
                    <a:alpha val="9000"/>
                  </a:srgbClr>
                </a:solidFill>
                <a:ln w="12700" cap="flat">
                  <a:solidFill>
                    <a:srgbClr val="C70001">
                      <a:alpha val="30000"/>
                    </a:srgbClr>
                  </a:solidFill>
                  <a:prstDash val="solid"/>
                  <a:miter lim="400000"/>
                </a:ln>
                <a:effectLst/>
              </p:spPr>
              <p:txBody>
                <a:bodyPr wrap="square" lIns="6773" tIns="6773" rIns="6773" bIns="6773" numCol="1" anchor="ctr">
                  <a:noAutofit/>
                </a:bodyPr>
                <a:lstStyle/>
                <a:p>
                  <a:pPr algn="ctr" defTabSz="110067" fontAlgn="t" hangingPunct="0">
                    <a:spcBef>
                      <a:spcPct val="0"/>
                    </a:spcBef>
                    <a:spcAft>
                      <a:spcPct val="0"/>
                    </a:spcAft>
                    <a:defRPr b="0">
                      <a:latin typeface="+mn-lt"/>
                      <a:ea typeface="+mn-ea"/>
                      <a:cs typeface="+mn-cs"/>
                      <a:sym typeface="Helvetica Neue Medium"/>
                    </a:defRPr>
                  </a:pPr>
                  <a:endParaRPr sz="12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grpSp>
            <p:nvGrpSpPr>
              <p:cNvPr id="44" name="成组">
                <a:extLst>
                  <a:ext uri="{FF2B5EF4-FFF2-40B4-BE49-F238E27FC236}">
                    <a16:creationId xmlns:a16="http://schemas.microsoft.com/office/drawing/2014/main" id="{3FF7D895-0B7C-40DF-91D3-DC9FF52FD9B6}"/>
                  </a:ext>
                </a:extLst>
              </p:cNvPr>
              <p:cNvGrpSpPr/>
              <p:nvPr/>
            </p:nvGrpSpPr>
            <p:grpSpPr>
              <a:xfrm>
                <a:off x="311531" y="384108"/>
                <a:ext cx="1907371" cy="612114"/>
                <a:chOff x="0" y="0"/>
                <a:chExt cx="1907370" cy="612112"/>
              </a:xfrm>
            </p:grpSpPr>
            <p:sp>
              <p:nvSpPr>
                <p:cNvPr id="45" name="LSU">
                  <a:extLst>
                    <a:ext uri="{FF2B5EF4-FFF2-40B4-BE49-F238E27FC236}">
                      <a16:creationId xmlns:a16="http://schemas.microsoft.com/office/drawing/2014/main" id="{AC146EEB-72D2-4B41-B060-4F44E3E1C011}"/>
                    </a:ext>
                  </a:extLst>
                </p:cNvPr>
                <p:cNvSpPr/>
                <p:nvPr/>
              </p:nvSpPr>
              <p:spPr>
                <a:xfrm>
                  <a:off x="0" y="0"/>
                  <a:ext cx="179447" cy="179447"/>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6" name="LSU">
                  <a:extLst>
                    <a:ext uri="{FF2B5EF4-FFF2-40B4-BE49-F238E27FC236}">
                      <a16:creationId xmlns:a16="http://schemas.microsoft.com/office/drawing/2014/main" id="{078EE01F-C385-4E73-97DC-32B2A5C82556}"/>
                    </a:ext>
                  </a:extLst>
                </p:cNvPr>
                <p:cNvSpPr/>
                <p:nvPr/>
              </p:nvSpPr>
              <p:spPr>
                <a:xfrm>
                  <a:off x="287986" y="0"/>
                  <a:ext cx="179448" cy="179447"/>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7" name="LSU">
                  <a:extLst>
                    <a:ext uri="{FF2B5EF4-FFF2-40B4-BE49-F238E27FC236}">
                      <a16:creationId xmlns:a16="http://schemas.microsoft.com/office/drawing/2014/main" id="{70A814EF-7794-41BB-9DF1-A5DD55BF830D}"/>
                    </a:ext>
                  </a:extLst>
                </p:cNvPr>
                <p:cNvSpPr/>
                <p:nvPr/>
              </p:nvSpPr>
              <p:spPr>
                <a:xfrm>
                  <a:off x="575973" y="0"/>
                  <a:ext cx="179448" cy="179447"/>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8" name="LSU">
                  <a:extLst>
                    <a:ext uri="{FF2B5EF4-FFF2-40B4-BE49-F238E27FC236}">
                      <a16:creationId xmlns:a16="http://schemas.microsoft.com/office/drawing/2014/main" id="{4B379992-8481-4AA2-BD16-335E3C8BB7BA}"/>
                    </a:ext>
                  </a:extLst>
                </p:cNvPr>
                <p:cNvSpPr/>
                <p:nvPr/>
              </p:nvSpPr>
              <p:spPr>
                <a:xfrm>
                  <a:off x="863960" y="0"/>
                  <a:ext cx="179448" cy="179447"/>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9" name="LSU">
                  <a:extLst>
                    <a:ext uri="{FF2B5EF4-FFF2-40B4-BE49-F238E27FC236}">
                      <a16:creationId xmlns:a16="http://schemas.microsoft.com/office/drawing/2014/main" id="{34D1E90C-2336-4E2F-9221-51D075655B04}"/>
                    </a:ext>
                  </a:extLst>
                </p:cNvPr>
                <p:cNvSpPr/>
                <p:nvPr/>
              </p:nvSpPr>
              <p:spPr>
                <a:xfrm>
                  <a:off x="1151947" y="0"/>
                  <a:ext cx="179448" cy="179447"/>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0" name="LSU">
                  <a:extLst>
                    <a:ext uri="{FF2B5EF4-FFF2-40B4-BE49-F238E27FC236}">
                      <a16:creationId xmlns:a16="http://schemas.microsoft.com/office/drawing/2014/main" id="{C5F56997-C695-4213-910C-FB9121B20578}"/>
                    </a:ext>
                  </a:extLst>
                </p:cNvPr>
                <p:cNvSpPr/>
                <p:nvPr/>
              </p:nvSpPr>
              <p:spPr>
                <a:xfrm>
                  <a:off x="1439934" y="0"/>
                  <a:ext cx="179448" cy="179447"/>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1" name="LSU">
                  <a:extLst>
                    <a:ext uri="{FF2B5EF4-FFF2-40B4-BE49-F238E27FC236}">
                      <a16:creationId xmlns:a16="http://schemas.microsoft.com/office/drawing/2014/main" id="{0A016BA7-17CC-4FA6-8AC2-D957C235D0F0}"/>
                    </a:ext>
                  </a:extLst>
                </p:cNvPr>
                <p:cNvSpPr/>
                <p:nvPr/>
              </p:nvSpPr>
              <p:spPr>
                <a:xfrm>
                  <a:off x="1727923" y="0"/>
                  <a:ext cx="179448" cy="179447"/>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2" name="LSU">
                  <a:extLst>
                    <a:ext uri="{FF2B5EF4-FFF2-40B4-BE49-F238E27FC236}">
                      <a16:creationId xmlns:a16="http://schemas.microsoft.com/office/drawing/2014/main" id="{B9958767-730C-4F7A-B2B6-EDB25CDCFFAB}"/>
                    </a:ext>
                  </a:extLst>
                </p:cNvPr>
                <p:cNvSpPr/>
                <p:nvPr/>
              </p:nvSpPr>
              <p:spPr>
                <a:xfrm>
                  <a:off x="0" y="216332"/>
                  <a:ext cx="179447"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3" name="LSU">
                  <a:extLst>
                    <a:ext uri="{FF2B5EF4-FFF2-40B4-BE49-F238E27FC236}">
                      <a16:creationId xmlns:a16="http://schemas.microsoft.com/office/drawing/2014/main" id="{F0EF73DF-BE84-4E15-88C9-5BB8C5CA95B4}"/>
                    </a:ext>
                  </a:extLst>
                </p:cNvPr>
                <p:cNvSpPr/>
                <p:nvPr/>
              </p:nvSpPr>
              <p:spPr>
                <a:xfrm>
                  <a:off x="287986" y="216332"/>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4" name="LSU">
                  <a:extLst>
                    <a:ext uri="{FF2B5EF4-FFF2-40B4-BE49-F238E27FC236}">
                      <a16:creationId xmlns:a16="http://schemas.microsoft.com/office/drawing/2014/main" id="{F1817CE7-65EA-49DF-8232-168E033EB59D}"/>
                    </a:ext>
                  </a:extLst>
                </p:cNvPr>
                <p:cNvSpPr/>
                <p:nvPr/>
              </p:nvSpPr>
              <p:spPr>
                <a:xfrm>
                  <a:off x="575973" y="216332"/>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5" name="LSU">
                  <a:extLst>
                    <a:ext uri="{FF2B5EF4-FFF2-40B4-BE49-F238E27FC236}">
                      <a16:creationId xmlns:a16="http://schemas.microsoft.com/office/drawing/2014/main" id="{3D0CD8AA-5AC2-49F8-A3AF-C3A3C4BACD87}"/>
                    </a:ext>
                  </a:extLst>
                </p:cNvPr>
                <p:cNvSpPr/>
                <p:nvPr/>
              </p:nvSpPr>
              <p:spPr>
                <a:xfrm>
                  <a:off x="863960" y="216332"/>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6" name="LSU">
                  <a:extLst>
                    <a:ext uri="{FF2B5EF4-FFF2-40B4-BE49-F238E27FC236}">
                      <a16:creationId xmlns:a16="http://schemas.microsoft.com/office/drawing/2014/main" id="{1B933B1D-BE5C-4626-8663-0EE90B896558}"/>
                    </a:ext>
                  </a:extLst>
                </p:cNvPr>
                <p:cNvSpPr/>
                <p:nvPr/>
              </p:nvSpPr>
              <p:spPr>
                <a:xfrm>
                  <a:off x="1151947" y="216332"/>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7" name="LSU">
                  <a:extLst>
                    <a:ext uri="{FF2B5EF4-FFF2-40B4-BE49-F238E27FC236}">
                      <a16:creationId xmlns:a16="http://schemas.microsoft.com/office/drawing/2014/main" id="{9C10DF59-64B1-4208-A74D-D85FB2C87224}"/>
                    </a:ext>
                  </a:extLst>
                </p:cNvPr>
                <p:cNvSpPr/>
                <p:nvPr/>
              </p:nvSpPr>
              <p:spPr>
                <a:xfrm>
                  <a:off x="1439934" y="216332"/>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8" name="LSU">
                  <a:extLst>
                    <a:ext uri="{FF2B5EF4-FFF2-40B4-BE49-F238E27FC236}">
                      <a16:creationId xmlns:a16="http://schemas.microsoft.com/office/drawing/2014/main" id="{E3649C27-ED0B-4BE8-B597-D65A393D2823}"/>
                    </a:ext>
                  </a:extLst>
                </p:cNvPr>
                <p:cNvSpPr/>
                <p:nvPr/>
              </p:nvSpPr>
              <p:spPr>
                <a:xfrm>
                  <a:off x="1727923" y="216332"/>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9" name="LSU">
                  <a:extLst>
                    <a:ext uri="{FF2B5EF4-FFF2-40B4-BE49-F238E27FC236}">
                      <a16:creationId xmlns:a16="http://schemas.microsoft.com/office/drawing/2014/main" id="{247B4A0A-9AD6-4247-9913-FE0D989CCBE1}"/>
                    </a:ext>
                  </a:extLst>
                </p:cNvPr>
                <p:cNvSpPr/>
                <p:nvPr/>
              </p:nvSpPr>
              <p:spPr>
                <a:xfrm>
                  <a:off x="0" y="432665"/>
                  <a:ext cx="179447"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0" name="LSU">
                  <a:extLst>
                    <a:ext uri="{FF2B5EF4-FFF2-40B4-BE49-F238E27FC236}">
                      <a16:creationId xmlns:a16="http://schemas.microsoft.com/office/drawing/2014/main" id="{382A87A5-1504-43D7-A58F-E8D3253534B0}"/>
                    </a:ext>
                  </a:extLst>
                </p:cNvPr>
                <p:cNvSpPr/>
                <p:nvPr/>
              </p:nvSpPr>
              <p:spPr>
                <a:xfrm>
                  <a:off x="287986" y="432665"/>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1" name="LSU">
                  <a:extLst>
                    <a:ext uri="{FF2B5EF4-FFF2-40B4-BE49-F238E27FC236}">
                      <a16:creationId xmlns:a16="http://schemas.microsoft.com/office/drawing/2014/main" id="{DD707DF9-AE52-4869-8457-96BCCCF3EC2E}"/>
                    </a:ext>
                  </a:extLst>
                </p:cNvPr>
                <p:cNvSpPr/>
                <p:nvPr/>
              </p:nvSpPr>
              <p:spPr>
                <a:xfrm>
                  <a:off x="575973" y="432665"/>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2" name="LSU">
                  <a:extLst>
                    <a:ext uri="{FF2B5EF4-FFF2-40B4-BE49-F238E27FC236}">
                      <a16:creationId xmlns:a16="http://schemas.microsoft.com/office/drawing/2014/main" id="{2D1E51E8-8422-4AA2-8C25-3ACF7B15F760}"/>
                    </a:ext>
                  </a:extLst>
                </p:cNvPr>
                <p:cNvSpPr/>
                <p:nvPr/>
              </p:nvSpPr>
              <p:spPr>
                <a:xfrm>
                  <a:off x="863960" y="432665"/>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3" name="LSU">
                  <a:extLst>
                    <a:ext uri="{FF2B5EF4-FFF2-40B4-BE49-F238E27FC236}">
                      <a16:creationId xmlns:a16="http://schemas.microsoft.com/office/drawing/2014/main" id="{6343F99C-DA74-489C-8FAD-BC9747A42466}"/>
                    </a:ext>
                  </a:extLst>
                </p:cNvPr>
                <p:cNvSpPr/>
                <p:nvPr/>
              </p:nvSpPr>
              <p:spPr>
                <a:xfrm>
                  <a:off x="1151947" y="432665"/>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4" name="LSU">
                  <a:extLst>
                    <a:ext uri="{FF2B5EF4-FFF2-40B4-BE49-F238E27FC236}">
                      <a16:creationId xmlns:a16="http://schemas.microsoft.com/office/drawing/2014/main" id="{E7A552D8-AEB7-4BE9-971D-450F65599312}"/>
                    </a:ext>
                  </a:extLst>
                </p:cNvPr>
                <p:cNvSpPr/>
                <p:nvPr/>
              </p:nvSpPr>
              <p:spPr>
                <a:xfrm>
                  <a:off x="1439934" y="432665"/>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5" name="LSU">
                  <a:extLst>
                    <a:ext uri="{FF2B5EF4-FFF2-40B4-BE49-F238E27FC236}">
                      <a16:creationId xmlns:a16="http://schemas.microsoft.com/office/drawing/2014/main" id="{65AA8B10-EE9D-4940-93E7-77B96416A90D}"/>
                    </a:ext>
                  </a:extLst>
                </p:cNvPr>
                <p:cNvSpPr/>
                <p:nvPr/>
              </p:nvSpPr>
              <p:spPr>
                <a:xfrm>
                  <a:off x="1727923" y="432665"/>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grpSp>
        <p:sp>
          <p:nvSpPr>
            <p:cNvPr id="30" name="64 cores">
              <a:extLst>
                <a:ext uri="{FF2B5EF4-FFF2-40B4-BE49-F238E27FC236}">
                  <a16:creationId xmlns:a16="http://schemas.microsoft.com/office/drawing/2014/main" id="{22BFBEF1-AFD7-4D40-8235-2A805FF5C705}"/>
                </a:ext>
              </a:extLst>
            </p:cNvPr>
            <p:cNvSpPr txBox="1"/>
            <p:nvPr/>
          </p:nvSpPr>
          <p:spPr>
            <a:xfrm>
              <a:off x="2731882" y="4014112"/>
              <a:ext cx="1311255" cy="38856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525" tIns="9525" rIns="9525" bIns="9525" anchor="ctr">
              <a:spAutoFit/>
            </a:bodyPr>
            <a:lstStyle>
              <a:lvl1pPr>
                <a:defRPr sz="2800" b="0">
                  <a:latin typeface="Huawei Sans"/>
                  <a:ea typeface="Huawei Sans"/>
                  <a:cs typeface="Huawei Sans"/>
                  <a:sym typeface="Huawei Sans"/>
                </a:defRPr>
              </a:lvl1pPr>
            </a:lstStyle>
            <a:p>
              <a:pPr algn="ctr" defTabSz="109538" fontAlgn="t" hangingPunct="0">
                <a:spcBef>
                  <a:spcPct val="0"/>
                </a:spcBef>
                <a:spcAft>
                  <a:spcPct val="0"/>
                </a:spcAft>
              </a:pPr>
              <a:r>
                <a:rPr sz="2400" b="1" kern="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64 </a:t>
              </a:r>
              <a:r>
                <a:rPr sz="2400" b="1" kern="0" dirty="0">
                  <a:solidFill>
                    <a:srgbClr val="CCCCCC">
                      <a:lumMod val="10000"/>
                    </a:srgbClr>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cores</a:t>
              </a:r>
            </a:p>
          </p:txBody>
        </p:sp>
        <p:grpSp>
          <p:nvGrpSpPr>
            <p:cNvPr id="75" name="组合 74">
              <a:extLst>
                <a:ext uri="{FF2B5EF4-FFF2-40B4-BE49-F238E27FC236}">
                  <a16:creationId xmlns:a16="http://schemas.microsoft.com/office/drawing/2014/main" id="{76FEAB2A-D288-4500-BFCC-A6C98FF60627}"/>
                </a:ext>
              </a:extLst>
            </p:cNvPr>
            <p:cNvGrpSpPr/>
            <p:nvPr/>
          </p:nvGrpSpPr>
          <p:grpSpPr>
            <a:xfrm>
              <a:off x="2687951" y="3331351"/>
              <a:ext cx="5244152" cy="494643"/>
              <a:chOff x="2687952" y="3331351"/>
              <a:chExt cx="4393390" cy="494643"/>
            </a:xfrm>
          </p:grpSpPr>
          <p:sp>
            <p:nvSpPr>
              <p:cNvPr id="31" name="线条">
                <a:extLst>
                  <a:ext uri="{FF2B5EF4-FFF2-40B4-BE49-F238E27FC236}">
                    <a16:creationId xmlns:a16="http://schemas.microsoft.com/office/drawing/2014/main" id="{3B257804-BF54-4F05-AA64-82DD4ECBB662}"/>
                  </a:ext>
                </a:extLst>
              </p:cNvPr>
              <p:cNvSpPr/>
              <p:nvPr/>
            </p:nvSpPr>
            <p:spPr>
              <a:xfrm flipV="1">
                <a:off x="4888361" y="3574890"/>
                <a:ext cx="0" cy="251103"/>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2" name="线条">
                <a:extLst>
                  <a:ext uri="{FF2B5EF4-FFF2-40B4-BE49-F238E27FC236}">
                    <a16:creationId xmlns:a16="http://schemas.microsoft.com/office/drawing/2014/main" id="{5975C0AE-85EC-4E1D-B348-FA779B370110}"/>
                  </a:ext>
                </a:extLst>
              </p:cNvPr>
              <p:cNvSpPr/>
              <p:nvPr/>
            </p:nvSpPr>
            <p:spPr>
              <a:xfrm flipV="1">
                <a:off x="5846257" y="3569374"/>
                <a:ext cx="0" cy="256620"/>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5" name="线条">
                <a:extLst>
                  <a:ext uri="{FF2B5EF4-FFF2-40B4-BE49-F238E27FC236}">
                    <a16:creationId xmlns:a16="http://schemas.microsoft.com/office/drawing/2014/main" id="{6A08D020-CEE3-4FAA-9A10-9BE75C0BD8AC}"/>
                  </a:ext>
                </a:extLst>
              </p:cNvPr>
              <p:cNvSpPr/>
              <p:nvPr/>
            </p:nvSpPr>
            <p:spPr>
              <a:xfrm flipV="1">
                <a:off x="3300078" y="3331351"/>
                <a:ext cx="0" cy="171367"/>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6" name="线条">
                <a:extLst>
                  <a:ext uri="{FF2B5EF4-FFF2-40B4-BE49-F238E27FC236}">
                    <a16:creationId xmlns:a16="http://schemas.microsoft.com/office/drawing/2014/main" id="{28A90134-1933-45DF-8E6B-8BF4D342D48C}"/>
                  </a:ext>
                </a:extLst>
              </p:cNvPr>
              <p:cNvSpPr/>
              <p:nvPr/>
            </p:nvSpPr>
            <p:spPr>
              <a:xfrm flipV="1">
                <a:off x="6497018" y="3331351"/>
                <a:ext cx="0" cy="171367"/>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41" name="直接连接符 40">
                <a:extLst>
                  <a:ext uri="{FF2B5EF4-FFF2-40B4-BE49-F238E27FC236}">
                    <a16:creationId xmlns:a16="http://schemas.microsoft.com/office/drawing/2014/main" id="{47A7B100-B1A0-44AD-A66F-6D68848D1560}"/>
                  </a:ext>
                </a:extLst>
              </p:cNvPr>
              <p:cNvCxnSpPr/>
              <p:nvPr/>
            </p:nvCxnSpPr>
            <p:spPr>
              <a:xfrm>
                <a:off x="2687952" y="3526522"/>
                <a:ext cx="439339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012286F0-E838-4184-8E36-EC2C44C4B031}"/>
                </a:ext>
              </a:extLst>
            </p:cNvPr>
            <p:cNvGrpSpPr/>
            <p:nvPr/>
          </p:nvGrpSpPr>
          <p:grpSpPr>
            <a:xfrm>
              <a:off x="2649851" y="4613096"/>
              <a:ext cx="5282251" cy="486867"/>
              <a:chOff x="2687952" y="4613096"/>
              <a:chExt cx="4393390" cy="486867"/>
            </a:xfrm>
          </p:grpSpPr>
          <p:sp>
            <p:nvSpPr>
              <p:cNvPr id="33" name="线条">
                <a:extLst>
                  <a:ext uri="{FF2B5EF4-FFF2-40B4-BE49-F238E27FC236}">
                    <a16:creationId xmlns:a16="http://schemas.microsoft.com/office/drawing/2014/main" id="{34C38B96-840B-4381-8B05-3DFBCF9ED58D}"/>
                  </a:ext>
                </a:extLst>
              </p:cNvPr>
              <p:cNvSpPr/>
              <p:nvPr/>
            </p:nvSpPr>
            <p:spPr>
              <a:xfrm flipV="1">
                <a:off x="5846257" y="4613096"/>
                <a:ext cx="0" cy="256620"/>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4" name="线条">
                <a:extLst>
                  <a:ext uri="{FF2B5EF4-FFF2-40B4-BE49-F238E27FC236}">
                    <a16:creationId xmlns:a16="http://schemas.microsoft.com/office/drawing/2014/main" id="{1D2580E3-8DC1-42C8-B4BD-D406F1AC973E}"/>
                  </a:ext>
                </a:extLst>
              </p:cNvPr>
              <p:cNvSpPr/>
              <p:nvPr/>
            </p:nvSpPr>
            <p:spPr>
              <a:xfrm flipV="1">
                <a:off x="4888361" y="4618612"/>
                <a:ext cx="0" cy="251103"/>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7" name="线条">
                <a:extLst>
                  <a:ext uri="{FF2B5EF4-FFF2-40B4-BE49-F238E27FC236}">
                    <a16:creationId xmlns:a16="http://schemas.microsoft.com/office/drawing/2014/main" id="{DA5D7EED-6394-4EC9-B8F2-4331D0AD54B4}"/>
                  </a:ext>
                </a:extLst>
              </p:cNvPr>
              <p:cNvSpPr/>
              <p:nvPr/>
            </p:nvSpPr>
            <p:spPr>
              <a:xfrm flipV="1">
                <a:off x="3300078" y="4928594"/>
                <a:ext cx="0" cy="171369"/>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8" name="线条">
                <a:extLst>
                  <a:ext uri="{FF2B5EF4-FFF2-40B4-BE49-F238E27FC236}">
                    <a16:creationId xmlns:a16="http://schemas.microsoft.com/office/drawing/2014/main" id="{B0A771A1-48C6-41A9-9BB9-87958CD64424}"/>
                  </a:ext>
                </a:extLst>
              </p:cNvPr>
              <p:cNvSpPr/>
              <p:nvPr/>
            </p:nvSpPr>
            <p:spPr>
              <a:xfrm flipV="1">
                <a:off x="6497018" y="4928594"/>
                <a:ext cx="0" cy="171369"/>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9" name="线条">
                <a:extLst>
                  <a:ext uri="{FF2B5EF4-FFF2-40B4-BE49-F238E27FC236}">
                    <a16:creationId xmlns:a16="http://schemas.microsoft.com/office/drawing/2014/main" id="{3A1241D4-1E3B-4C8E-B9CF-CBB286508A6F}"/>
                  </a:ext>
                </a:extLst>
              </p:cNvPr>
              <p:cNvSpPr/>
              <p:nvPr/>
            </p:nvSpPr>
            <p:spPr>
              <a:xfrm flipV="1">
                <a:off x="5419012" y="4924214"/>
                <a:ext cx="0" cy="171367"/>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0" name="线条">
                <a:extLst>
                  <a:ext uri="{FF2B5EF4-FFF2-40B4-BE49-F238E27FC236}">
                    <a16:creationId xmlns:a16="http://schemas.microsoft.com/office/drawing/2014/main" id="{A5EFD452-45D4-4776-BD27-F329EBF109E7}"/>
                  </a:ext>
                </a:extLst>
              </p:cNvPr>
              <p:cNvSpPr/>
              <p:nvPr/>
            </p:nvSpPr>
            <p:spPr>
              <a:xfrm flipV="1">
                <a:off x="4349077" y="4927858"/>
                <a:ext cx="0" cy="171367"/>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42" name="直接连接符 41">
                <a:extLst>
                  <a:ext uri="{FF2B5EF4-FFF2-40B4-BE49-F238E27FC236}">
                    <a16:creationId xmlns:a16="http://schemas.microsoft.com/office/drawing/2014/main" id="{A6FE44D9-D43F-4922-AC81-309D4F7B852A}"/>
                  </a:ext>
                </a:extLst>
              </p:cNvPr>
              <p:cNvCxnSpPr/>
              <p:nvPr/>
            </p:nvCxnSpPr>
            <p:spPr>
              <a:xfrm>
                <a:off x="2687952" y="4914548"/>
                <a:ext cx="439339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组合 75">
              <a:extLst>
                <a:ext uri="{FF2B5EF4-FFF2-40B4-BE49-F238E27FC236}">
                  <a16:creationId xmlns:a16="http://schemas.microsoft.com/office/drawing/2014/main" id="{6B491E5C-2439-4002-9783-48879B3B6DBC}"/>
                </a:ext>
              </a:extLst>
            </p:cNvPr>
            <p:cNvGrpSpPr/>
            <p:nvPr/>
          </p:nvGrpSpPr>
          <p:grpSpPr>
            <a:xfrm>
              <a:off x="594876" y="5707790"/>
              <a:ext cx="7177757" cy="460747"/>
              <a:chOff x="556776" y="5707790"/>
              <a:chExt cx="7177757" cy="460747"/>
            </a:xfrm>
          </p:grpSpPr>
          <p:sp>
            <p:nvSpPr>
              <p:cNvPr id="5" name="副标题 1">
                <a:extLst>
                  <a:ext uri="{FF2B5EF4-FFF2-40B4-BE49-F238E27FC236}">
                    <a16:creationId xmlns:a16="http://schemas.microsoft.com/office/drawing/2014/main" id="{7F0E1CA9-E334-49D2-9363-C5EC3F15B57C}"/>
                  </a:ext>
                </a:extLst>
              </p:cNvPr>
              <p:cNvSpPr txBox="1">
                <a:spLocks/>
              </p:cNvSpPr>
              <p:nvPr/>
            </p:nvSpPr>
            <p:spPr>
              <a:xfrm>
                <a:off x="556776" y="5780739"/>
                <a:ext cx="1758398" cy="387798"/>
              </a:xfrm>
              <a:prstGeom prst="rect">
                <a:avLst/>
              </a:prstGeom>
            </p:spPr>
            <p:txBody>
              <a:bodyPr lIns="0" tIns="0" rIns="0" bIns="0" anchor="t">
                <a:noAutofit/>
              </a:bodyPr>
              <a:lstStyle>
                <a:lvl1pPr marL="0" indent="0" algn="l" defTabSz="1187798" rtl="0" eaLnBrk="1" latinLnBrk="0" hangingPunct="1">
                  <a:lnSpc>
                    <a:spcPts val="3430"/>
                  </a:lnSpc>
                  <a:spcBef>
                    <a:spcPts val="0"/>
                  </a:spcBef>
                  <a:buFont typeface="Arial" panose="020B0604020202020204" pitchFamily="34" charset="0"/>
                  <a:buNone/>
                  <a:defRPr sz="2800" kern="1200" baseline="0">
                    <a:solidFill>
                      <a:schemeClr val="tx1"/>
                    </a:solidFill>
                    <a:latin typeface="Microsoft YaHei" panose="020B0503020204020204" pitchFamily="34" charset="-122"/>
                    <a:ea typeface="Microsoft YaHei" panose="020B0503020204020204" pitchFamily="34" charset="-122"/>
                    <a:cs typeface="+mn-cs"/>
                  </a:defRPr>
                </a:lvl1pPr>
                <a:lvl2pPr marL="593900" indent="0" algn="ctr"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2pPr>
                <a:lvl3pPr marL="1187798" indent="0" algn="ctr"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3pPr>
                <a:lvl4pPr marL="1781699"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4pPr>
                <a:lvl5pPr marL="2375598"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5pPr>
                <a:lvl6pPr marL="29694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6pPr>
                <a:lvl7pPr marL="3563396"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7pPr>
                <a:lvl8pPr marL="41572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8pPr>
                <a:lvl9pPr marL="4751195"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9pPr>
              </a:lstStyle>
              <a:p>
                <a:pPr algn="ctr" fontAlgn="t">
                  <a:lnSpc>
                    <a:spcPct val="100000"/>
                  </a:lnSpc>
                  <a:spcAft>
                    <a:spcPct val="0"/>
                  </a:spcAft>
                </a:pPr>
                <a:r>
                  <a:rPr lang="zh-CN" altLang="en-US" sz="18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高集成：</a:t>
                </a:r>
                <a:r>
                  <a:rPr lang="en-US" altLang="zh-CN" sz="1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4in1</a:t>
                </a:r>
              </a:p>
            </p:txBody>
          </p:sp>
          <p:grpSp>
            <p:nvGrpSpPr>
              <p:cNvPr id="7" name="组合 6">
                <a:extLst>
                  <a:ext uri="{FF2B5EF4-FFF2-40B4-BE49-F238E27FC236}">
                    <a16:creationId xmlns:a16="http://schemas.microsoft.com/office/drawing/2014/main" id="{86635B81-AD39-4C4C-BEB1-60203240CA6D}"/>
                  </a:ext>
                </a:extLst>
              </p:cNvPr>
              <p:cNvGrpSpPr/>
              <p:nvPr/>
            </p:nvGrpSpPr>
            <p:grpSpPr>
              <a:xfrm>
                <a:off x="5954193" y="5707790"/>
                <a:ext cx="1780340" cy="387798"/>
                <a:chOff x="5639015" y="4825560"/>
                <a:chExt cx="1931076" cy="517265"/>
              </a:xfrm>
            </p:grpSpPr>
            <p:sp>
              <p:nvSpPr>
                <p:cNvPr id="16" name="矩形 15">
                  <a:extLst>
                    <a:ext uri="{FF2B5EF4-FFF2-40B4-BE49-F238E27FC236}">
                      <a16:creationId xmlns:a16="http://schemas.microsoft.com/office/drawing/2014/main" id="{E4E4B49C-A864-4692-AC37-888CD7365A46}"/>
                    </a:ext>
                  </a:extLst>
                </p:cNvPr>
                <p:cNvSpPr/>
                <p:nvPr/>
              </p:nvSpPr>
              <p:spPr>
                <a:xfrm>
                  <a:off x="5639015" y="4825560"/>
                  <a:ext cx="1820218" cy="517265"/>
                </a:xfrm>
                <a:prstGeom prst="rect">
                  <a:avLst/>
                </a:prstGeom>
              </p:spPr>
              <p:txBody>
                <a:bodyPr wrap="square" anchor="t">
                  <a:spAutoFit/>
                </a:bodyPr>
                <a:lstStyle/>
                <a:p>
                  <a:pPr algn="r" fontAlgn="t">
                    <a:lnSpc>
                      <a:spcPct val="120000"/>
                    </a:lnSpc>
                    <a:spcBef>
                      <a:spcPct val="0"/>
                    </a:spcBef>
                    <a:spcAft>
                      <a:spcPct val="0"/>
                    </a:spcAft>
                  </a:pPr>
                  <a:r>
                    <a:rPr lang="zh-CN" altLang="en-US" sz="16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高能效：</a:t>
                  </a:r>
                  <a:r>
                    <a:rPr lang="en-US" altLang="zh-CN" sz="16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30%   </a:t>
                  </a:r>
                </a:p>
              </p:txBody>
            </p:sp>
            <p:sp>
              <p:nvSpPr>
                <p:cNvPr id="17" name="右箭头 20">
                  <a:extLst>
                    <a:ext uri="{FF2B5EF4-FFF2-40B4-BE49-F238E27FC236}">
                      <a16:creationId xmlns:a16="http://schemas.microsoft.com/office/drawing/2014/main" id="{5317FCA6-8CDA-49FB-8BF2-45E03F27C9CD}"/>
                    </a:ext>
                  </a:extLst>
                </p:cNvPr>
                <p:cNvSpPr/>
                <p:nvPr/>
              </p:nvSpPr>
              <p:spPr>
                <a:xfrm rot="16200000">
                  <a:off x="7370947" y="5048422"/>
                  <a:ext cx="235768" cy="162520"/>
                </a:xfrm>
                <a:prstGeom prst="rightArrow">
                  <a:avLst>
                    <a:gd name="adj1" fmla="val 50000"/>
                    <a:gd name="adj2" fmla="val 50000"/>
                  </a:avLst>
                </a:prstGeom>
                <a:solidFill>
                  <a:srgbClr val="C00000"/>
                </a:solidFill>
                <a:ln w="12700">
                  <a:miter lim="400000"/>
                </a:ln>
              </p:spPr>
              <p:txBody>
                <a:bodyPr tIns="68552" bIns="68552" anchor="ctr"/>
                <a:lstStyle/>
                <a:p>
                  <a:pPr algn="r" fontAlgn="t">
                    <a:spcBef>
                      <a:spcPct val="0"/>
                    </a:spcBef>
                    <a:spcAft>
                      <a:spcPct val="0"/>
                    </a:spcAft>
                    <a:defRPr>
                      <a:solidFill>
                        <a:srgbClr val="666666"/>
                      </a:solidFill>
                    </a:defRPr>
                  </a:pPr>
                  <a:endParaRPr sz="1600" b="1" dirty="0">
                    <a:solidFill>
                      <a:srgbClr val="666666"/>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grpSp>
            <p:nvGrpSpPr>
              <p:cNvPr id="8" name="组合 7">
                <a:extLst>
                  <a:ext uri="{FF2B5EF4-FFF2-40B4-BE49-F238E27FC236}">
                    <a16:creationId xmlns:a16="http://schemas.microsoft.com/office/drawing/2014/main" id="{8BB91AC3-B077-4C11-9B43-81013C1C83DA}"/>
                  </a:ext>
                </a:extLst>
              </p:cNvPr>
              <p:cNvGrpSpPr/>
              <p:nvPr/>
            </p:nvGrpSpPr>
            <p:grpSpPr>
              <a:xfrm>
                <a:off x="4147833" y="5707790"/>
                <a:ext cx="1703943" cy="387798"/>
                <a:chOff x="5794587" y="1758939"/>
                <a:chExt cx="1799050" cy="517265"/>
              </a:xfrm>
            </p:grpSpPr>
            <p:sp>
              <p:nvSpPr>
                <p:cNvPr id="14" name="矩形 13">
                  <a:extLst>
                    <a:ext uri="{FF2B5EF4-FFF2-40B4-BE49-F238E27FC236}">
                      <a16:creationId xmlns:a16="http://schemas.microsoft.com/office/drawing/2014/main" id="{CE29D33A-BD18-4C6E-A98E-DD41282CA84C}"/>
                    </a:ext>
                  </a:extLst>
                </p:cNvPr>
                <p:cNvSpPr/>
                <p:nvPr/>
              </p:nvSpPr>
              <p:spPr>
                <a:xfrm>
                  <a:off x="5794587" y="1758939"/>
                  <a:ext cx="1664642" cy="517265"/>
                </a:xfrm>
                <a:prstGeom prst="rect">
                  <a:avLst/>
                </a:prstGeom>
              </p:spPr>
              <p:txBody>
                <a:bodyPr wrap="square">
                  <a:spAutoFit/>
                </a:bodyPr>
                <a:lstStyle/>
                <a:p>
                  <a:pPr algn="r" fontAlgn="t">
                    <a:lnSpc>
                      <a:spcPct val="120000"/>
                    </a:lnSpc>
                    <a:spcBef>
                      <a:spcPct val="0"/>
                    </a:spcBef>
                    <a:spcAft>
                      <a:spcPct val="0"/>
                    </a:spcAft>
                  </a:pPr>
                  <a:r>
                    <a:rPr lang="zh-CN" altLang="en-US" sz="16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高并发：</a:t>
                  </a:r>
                  <a:r>
                    <a:rPr lang="en-US" altLang="zh-CN" sz="16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25%</a:t>
                  </a:r>
                  <a:r>
                    <a:rPr lang="en-US" altLang="zh-CN" sz="16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   </a:t>
                  </a:r>
                </a:p>
              </p:txBody>
            </p:sp>
            <p:sp>
              <p:nvSpPr>
                <p:cNvPr id="15" name="右箭头 20">
                  <a:extLst>
                    <a:ext uri="{FF2B5EF4-FFF2-40B4-BE49-F238E27FC236}">
                      <a16:creationId xmlns:a16="http://schemas.microsoft.com/office/drawing/2014/main" id="{E54CFAC4-D8C8-4FAD-B245-1442D6B1DAC5}"/>
                    </a:ext>
                  </a:extLst>
                </p:cNvPr>
                <p:cNvSpPr/>
                <p:nvPr/>
              </p:nvSpPr>
              <p:spPr>
                <a:xfrm rot="16200000">
                  <a:off x="7394493" y="1964804"/>
                  <a:ext cx="235768" cy="162520"/>
                </a:xfrm>
                <a:prstGeom prst="rightArrow">
                  <a:avLst>
                    <a:gd name="adj1" fmla="val 50000"/>
                    <a:gd name="adj2" fmla="val 50000"/>
                  </a:avLst>
                </a:prstGeom>
                <a:solidFill>
                  <a:srgbClr val="C00000"/>
                </a:solidFill>
                <a:ln w="12700">
                  <a:miter lim="400000"/>
                </a:ln>
              </p:spPr>
              <p:txBody>
                <a:bodyPr tIns="68552" bIns="68552" anchor="ctr"/>
                <a:lstStyle/>
                <a:p>
                  <a:pPr algn="r" fontAlgn="t">
                    <a:spcBef>
                      <a:spcPct val="0"/>
                    </a:spcBef>
                    <a:spcAft>
                      <a:spcPct val="0"/>
                    </a:spcAft>
                    <a:defRPr>
                      <a:solidFill>
                        <a:srgbClr val="666666"/>
                      </a:solidFill>
                    </a:defRPr>
                  </a:pPr>
                  <a:endParaRPr sz="1600" b="1" dirty="0">
                    <a:solidFill>
                      <a:srgbClr val="666666"/>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grpSp>
            <p:nvGrpSpPr>
              <p:cNvPr id="9" name="组合 8">
                <a:extLst>
                  <a:ext uri="{FF2B5EF4-FFF2-40B4-BE49-F238E27FC236}">
                    <a16:creationId xmlns:a16="http://schemas.microsoft.com/office/drawing/2014/main" id="{71304F43-6C52-4EC1-8EFB-411CBDAF1661}"/>
                  </a:ext>
                </a:extLst>
              </p:cNvPr>
              <p:cNvGrpSpPr/>
              <p:nvPr/>
            </p:nvGrpSpPr>
            <p:grpSpPr>
              <a:xfrm>
                <a:off x="2315173" y="5707790"/>
                <a:ext cx="1636956" cy="387798"/>
                <a:chOff x="5697952" y="1769099"/>
                <a:chExt cx="1921280" cy="517266"/>
              </a:xfrm>
            </p:grpSpPr>
            <p:sp>
              <p:nvSpPr>
                <p:cNvPr id="12" name="矩形 11">
                  <a:extLst>
                    <a:ext uri="{FF2B5EF4-FFF2-40B4-BE49-F238E27FC236}">
                      <a16:creationId xmlns:a16="http://schemas.microsoft.com/office/drawing/2014/main" id="{FED4DFD2-2AF7-498E-AAC7-820678B46E57}"/>
                    </a:ext>
                  </a:extLst>
                </p:cNvPr>
                <p:cNvSpPr/>
                <p:nvPr/>
              </p:nvSpPr>
              <p:spPr>
                <a:xfrm>
                  <a:off x="5697952" y="1769099"/>
                  <a:ext cx="1761278" cy="517266"/>
                </a:xfrm>
                <a:prstGeom prst="rect">
                  <a:avLst/>
                </a:prstGeom>
              </p:spPr>
              <p:txBody>
                <a:bodyPr wrap="square">
                  <a:spAutoFit/>
                </a:bodyPr>
                <a:lstStyle/>
                <a:p>
                  <a:pPr algn="r" fontAlgn="t">
                    <a:lnSpc>
                      <a:spcPct val="120000"/>
                    </a:lnSpc>
                    <a:spcBef>
                      <a:spcPct val="0"/>
                    </a:spcBef>
                    <a:spcAft>
                      <a:spcPct val="0"/>
                    </a:spcAft>
                  </a:pPr>
                  <a:r>
                    <a:rPr lang="zh-CN" altLang="en-US" sz="16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高</a:t>
                  </a:r>
                  <a:r>
                    <a:rPr lang="en-US" altLang="zh-CN" sz="16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I/O</a:t>
                  </a:r>
                  <a:r>
                    <a:rPr lang="zh-CN" altLang="en-US" sz="16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16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25%</a:t>
                  </a:r>
                  <a:r>
                    <a:rPr lang="en-US" altLang="zh-CN" sz="16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   </a:t>
                  </a:r>
                </a:p>
              </p:txBody>
            </p:sp>
            <p:sp>
              <p:nvSpPr>
                <p:cNvPr id="13" name="右箭头 20">
                  <a:extLst>
                    <a:ext uri="{FF2B5EF4-FFF2-40B4-BE49-F238E27FC236}">
                      <a16:creationId xmlns:a16="http://schemas.microsoft.com/office/drawing/2014/main" id="{3C26BBB0-510F-4EF2-93A1-A2FAECCCF822}"/>
                    </a:ext>
                  </a:extLst>
                </p:cNvPr>
                <p:cNvSpPr/>
                <p:nvPr/>
              </p:nvSpPr>
              <p:spPr>
                <a:xfrm rot="16200000">
                  <a:off x="7420088" y="1984802"/>
                  <a:ext cx="235767" cy="162520"/>
                </a:xfrm>
                <a:prstGeom prst="rightArrow">
                  <a:avLst>
                    <a:gd name="adj1" fmla="val 50000"/>
                    <a:gd name="adj2" fmla="val 50000"/>
                  </a:avLst>
                </a:prstGeom>
                <a:solidFill>
                  <a:srgbClr val="C00000"/>
                </a:solidFill>
                <a:ln w="12700">
                  <a:miter lim="400000"/>
                </a:ln>
              </p:spPr>
              <p:txBody>
                <a:bodyPr tIns="68552" bIns="68552" anchor="ctr"/>
                <a:lstStyle/>
                <a:p>
                  <a:pPr algn="r" fontAlgn="t">
                    <a:spcBef>
                      <a:spcPct val="0"/>
                    </a:spcBef>
                    <a:spcAft>
                      <a:spcPct val="0"/>
                    </a:spcAft>
                    <a:defRPr>
                      <a:solidFill>
                        <a:srgbClr val="666666"/>
                      </a:solidFill>
                    </a:defRPr>
                  </a:pPr>
                  <a:endParaRPr sz="1600" b="1" dirty="0">
                    <a:solidFill>
                      <a:srgbClr val="666666"/>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grpSp>
        <p:pic>
          <p:nvPicPr>
            <p:cNvPr id="11" name="图片 10">
              <a:extLst>
                <a:ext uri="{FF2B5EF4-FFF2-40B4-BE49-F238E27FC236}">
                  <a16:creationId xmlns:a16="http://schemas.microsoft.com/office/drawing/2014/main" id="{8A2DF512-476B-4249-B6CA-9E64BCC31A1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5760" y="3331351"/>
              <a:ext cx="1845521" cy="1764225"/>
            </a:xfrm>
            <a:prstGeom prst="rect">
              <a:avLst/>
            </a:prstGeom>
          </p:spPr>
        </p:pic>
      </p:grpSp>
      <p:sp>
        <p:nvSpPr>
          <p:cNvPr id="4" name="对话气泡: 圆角矩形 3">
            <a:extLst>
              <a:ext uri="{FF2B5EF4-FFF2-40B4-BE49-F238E27FC236}">
                <a16:creationId xmlns:a16="http://schemas.microsoft.com/office/drawing/2014/main" id="{FA94A67B-8066-4E68-B12C-5DE45781ED96}"/>
              </a:ext>
            </a:extLst>
          </p:cNvPr>
          <p:cNvSpPr/>
          <p:nvPr/>
        </p:nvSpPr>
        <p:spPr bwMode="auto">
          <a:xfrm>
            <a:off x="1882583" y="6295978"/>
            <a:ext cx="6978443" cy="443708"/>
          </a:xfrm>
          <a:prstGeom prst="wedgeRoundRectCallout">
            <a:avLst>
              <a:gd name="adj1" fmla="val -48259"/>
              <a:gd name="adj2" fmla="val -93617"/>
              <a:gd name="adj3" fmla="val 16667"/>
            </a:avLst>
          </a:prstGeom>
          <a:ln>
            <a:headEnd type="none" w="med" len="med"/>
            <a:tailEnd type="triangl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altLang="zh-CN" sz="2000" dirty="0">
                <a:latin typeface="Huawei Sans" panose="020C0503030203020204" pitchFamily="34" charset="0"/>
                <a:ea typeface="方正兰亭黑简体" panose="02000000000000000000" pitchFamily="2" charset="-122"/>
              </a:rPr>
              <a:t>CPU</a:t>
            </a:r>
            <a:r>
              <a:rPr lang="zh-CN" altLang="en-US" sz="2000" dirty="0">
                <a:latin typeface="Huawei Sans" panose="020C0503030203020204" pitchFamily="34" charset="0"/>
                <a:ea typeface="方正兰亭黑简体" panose="02000000000000000000" pitchFamily="2" charset="-122"/>
              </a:rPr>
              <a:t>、南桥、网卡、</a:t>
            </a:r>
            <a:r>
              <a:rPr lang="en-US" altLang="zh-CN" sz="2000" dirty="0">
                <a:latin typeface="Huawei Sans" panose="020C0503030203020204" pitchFamily="34" charset="0"/>
                <a:ea typeface="方正兰亭黑简体" panose="02000000000000000000" pitchFamily="2" charset="-122"/>
              </a:rPr>
              <a:t>SAS</a:t>
            </a:r>
            <a:r>
              <a:rPr lang="zh-CN" altLang="en-US" sz="2000" dirty="0">
                <a:latin typeface="Huawei Sans" panose="020C0503030203020204" pitchFamily="34" charset="0"/>
                <a:ea typeface="方正兰亭黑简体" panose="02000000000000000000" pitchFamily="2" charset="-122"/>
              </a:rPr>
              <a:t>存储控制器等</a:t>
            </a:r>
            <a:r>
              <a:rPr lang="en-US" altLang="zh-CN" sz="2000" dirty="0">
                <a:latin typeface="Huawei Sans" panose="020C0503030203020204" pitchFamily="34" charset="0"/>
                <a:ea typeface="方正兰亭黑简体" panose="02000000000000000000" pitchFamily="2" charset="-122"/>
              </a:rPr>
              <a:t>4</a:t>
            </a:r>
            <a:r>
              <a:rPr lang="zh-CN" altLang="en-US" sz="2000" dirty="0">
                <a:latin typeface="Huawei Sans" panose="020C0503030203020204" pitchFamily="34" charset="0"/>
                <a:ea typeface="方正兰亭黑简体" panose="02000000000000000000" pitchFamily="2" charset="-122"/>
              </a:rPr>
              <a:t>颗芯片的功能</a:t>
            </a:r>
            <a:endParaRPr kumimoji="0" lang="zh-CN" altLang="en-US" sz="2000" b="1" i="0" u="none" strike="noStrike" cap="none" normalizeH="0" baseline="0" dirty="0">
              <a:ln>
                <a:noFill/>
              </a:ln>
              <a:solidFill>
                <a:schemeClr val="tx1"/>
              </a:solidFill>
              <a:effectLst/>
              <a:latin typeface="Arial Narrow" pitchFamily="34" charset="0"/>
            </a:endParaRPr>
          </a:p>
        </p:txBody>
      </p:sp>
    </p:spTree>
    <p:extLst>
      <p:ext uri="{BB962C8B-B14F-4D97-AF65-F5344CB8AC3E}">
        <p14:creationId xmlns:p14="http://schemas.microsoft.com/office/powerpoint/2010/main" val="336473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a:extLst>
              <a:ext uri="{FF2B5EF4-FFF2-40B4-BE49-F238E27FC236}">
                <a16:creationId xmlns:a16="http://schemas.microsoft.com/office/drawing/2014/main" id="{584B3C6F-2B2C-4ACB-B035-45E3D7FD907F}"/>
              </a:ext>
            </a:extLst>
          </p:cNvPr>
          <p:cNvSpPr>
            <a:spLocks noGrp="1"/>
          </p:cNvSpPr>
          <p:nvPr>
            <p:ph idx="1"/>
          </p:nvPr>
        </p:nvSpPr>
        <p:spPr/>
        <p:txBody>
          <a:bodyPr/>
          <a:lstStyle/>
          <a:p>
            <a:r>
              <a:rPr lang="zh-CN" altLang="en-US" dirty="0">
                <a:sym typeface="+mn-lt"/>
              </a:rPr>
              <a:t>（</a:t>
            </a:r>
            <a:r>
              <a:rPr lang="en-US" altLang="zh-CN" dirty="0">
                <a:sym typeface="+mn-lt"/>
              </a:rPr>
              <a:t>2</a:t>
            </a:r>
            <a:r>
              <a:rPr lang="zh-CN" altLang="en-US" dirty="0">
                <a:sym typeface="+mn-lt"/>
              </a:rPr>
              <a:t>）主要参数与微架构</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561" y="1923383"/>
            <a:ext cx="2835315" cy="1594866"/>
          </a:xfrm>
          <a:prstGeom prst="rect">
            <a:avLst/>
          </a:prstGeom>
        </p:spPr>
      </p:pic>
      <p:sp>
        <p:nvSpPr>
          <p:cNvPr id="5" name="矩形 4"/>
          <p:cNvSpPr/>
          <p:nvPr/>
        </p:nvSpPr>
        <p:spPr>
          <a:xfrm>
            <a:off x="187645" y="3822724"/>
            <a:ext cx="3861567" cy="2904317"/>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pPr marL="214313" indent="-214313" fontAlgn="base">
              <a:lnSpc>
                <a:spcPct val="150000"/>
              </a:lnSpc>
              <a:buSzPct val="80000"/>
              <a:buFont typeface="Wingdings" panose="05000000000000000000" pitchFamily="2" charset="2"/>
              <a:buChar char="p"/>
            </a:pPr>
            <a:r>
              <a:rPr lang="en-US" altLang="zh-CN" sz="1600" dirty="0">
                <a:latin typeface="微软雅黑" panose="020B0503020204020204" pitchFamily="34" charset="-122"/>
                <a:ea typeface="微软雅黑" panose="020B0503020204020204" pitchFamily="34" charset="-122"/>
                <a:cs typeface="+mn-ea"/>
                <a:sym typeface="+mn-lt"/>
              </a:rPr>
              <a:t>32</a:t>
            </a:r>
            <a:r>
              <a:rPr lang="zh-CN" altLang="en-US" sz="1600" dirty="0">
                <a:latin typeface="微软雅黑" panose="020B0503020204020204" pitchFamily="34" charset="-122"/>
                <a:ea typeface="微软雅黑" panose="020B0503020204020204" pitchFamily="34" charset="-122"/>
                <a:cs typeface="+mn-ea"/>
                <a:sym typeface="+mn-lt"/>
              </a:rPr>
              <a:t>核，</a:t>
            </a:r>
            <a:r>
              <a:rPr lang="en-US" altLang="zh-CN" sz="1600" dirty="0">
                <a:latin typeface="微软雅黑" panose="020B0503020204020204" pitchFamily="34" charset="-122"/>
                <a:ea typeface="微软雅黑" panose="020B0503020204020204" pitchFamily="34" charset="-122"/>
                <a:cs typeface="+mn-ea"/>
                <a:sym typeface="+mn-lt"/>
              </a:rPr>
              <a:t>2.4 GHz</a:t>
            </a:r>
            <a:r>
              <a:rPr lang="zh-CN" altLang="en-US" sz="1600" dirty="0">
                <a:latin typeface="微软雅黑" panose="020B0503020204020204" pitchFamily="34" charset="-122"/>
                <a:ea typeface="微软雅黑" panose="020B0503020204020204" pitchFamily="34" charset="-122"/>
                <a:cs typeface="+mn-ea"/>
                <a:sym typeface="+mn-lt"/>
              </a:rPr>
              <a:t>主频</a:t>
            </a:r>
          </a:p>
          <a:p>
            <a:pPr marL="214313" indent="-214313" fontAlgn="base">
              <a:lnSpc>
                <a:spcPct val="150000"/>
              </a:lnSpc>
              <a:buSzPct val="80000"/>
              <a:buFont typeface="Wingdings" panose="05000000000000000000" pitchFamily="2" charset="2"/>
              <a:buChar char="p"/>
            </a:pPr>
            <a:r>
              <a:rPr lang="en-US" altLang="zh-CN" sz="1600" dirty="0" err="1">
                <a:latin typeface="微软雅黑" panose="020B0503020204020204" pitchFamily="34" charset="-122"/>
                <a:ea typeface="微软雅黑" panose="020B0503020204020204" pitchFamily="34" charset="-122"/>
                <a:cs typeface="+mn-ea"/>
                <a:sym typeface="+mn-lt"/>
              </a:rPr>
              <a:t>SPECint</a:t>
            </a:r>
            <a:r>
              <a:rPr lang="zh-CN" altLang="en-US" sz="1600" dirty="0">
                <a:latin typeface="微软雅黑" panose="020B0503020204020204" pitchFamily="34" charset="-122"/>
                <a:ea typeface="微软雅黑" panose="020B0503020204020204" pitchFamily="34" charset="-122"/>
                <a:cs typeface="+mn-ea"/>
                <a:sym typeface="+mn-lt"/>
              </a:rPr>
              <a:t>性能匹配业界中端，功耗低至</a:t>
            </a:r>
            <a:r>
              <a:rPr lang="en-US" altLang="zh-CN" sz="1600" dirty="0">
                <a:latin typeface="微软雅黑" panose="020B0503020204020204" pitchFamily="34" charset="-122"/>
                <a:ea typeface="微软雅黑" panose="020B0503020204020204" pitchFamily="34" charset="-122"/>
                <a:cs typeface="+mn-ea"/>
                <a:sym typeface="+mn-lt"/>
              </a:rPr>
              <a:t>75 W</a:t>
            </a: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支持</a:t>
            </a:r>
            <a:r>
              <a:rPr lang="en-US" altLang="zh-CN" sz="1600" dirty="0">
                <a:latin typeface="微软雅黑" panose="020B0503020204020204" pitchFamily="34" charset="-122"/>
                <a:ea typeface="微软雅黑" panose="020B0503020204020204" pitchFamily="34" charset="-122"/>
                <a:cs typeface="+mn-ea"/>
                <a:sym typeface="+mn-lt"/>
              </a:rPr>
              <a:t>4</a:t>
            </a:r>
            <a:r>
              <a:rPr lang="zh-CN" altLang="en-US" sz="1600" dirty="0">
                <a:latin typeface="微软雅黑" panose="020B0503020204020204" pitchFamily="34" charset="-122"/>
                <a:ea typeface="微软雅黑" panose="020B0503020204020204" pitchFamily="34" charset="-122"/>
                <a:cs typeface="+mn-ea"/>
                <a:sym typeface="+mn-lt"/>
              </a:rPr>
              <a:t>通道</a:t>
            </a:r>
            <a:r>
              <a:rPr lang="en-US" altLang="zh-CN" sz="1600" dirty="0">
                <a:latin typeface="微软雅黑" panose="020B0503020204020204" pitchFamily="34" charset="-122"/>
                <a:ea typeface="微软雅黑" panose="020B0503020204020204" pitchFamily="34" charset="-122"/>
                <a:cs typeface="+mn-ea"/>
                <a:sym typeface="+mn-lt"/>
              </a:rPr>
              <a:t>DDR4</a:t>
            </a:r>
            <a:r>
              <a:rPr lang="zh-CN" altLang="en-US" sz="1600" dirty="0">
                <a:latin typeface="微软雅黑" panose="020B0503020204020204" pitchFamily="34" charset="-122"/>
                <a:ea typeface="微软雅黑" panose="020B0503020204020204" pitchFamily="34" charset="-122"/>
                <a:cs typeface="+mn-ea"/>
                <a:sym typeface="+mn-lt"/>
              </a:rPr>
              <a:t>控制器</a:t>
            </a: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支持</a:t>
            </a:r>
            <a:r>
              <a:rPr lang="en-US" altLang="zh-CN" sz="1600" dirty="0">
                <a:latin typeface="微软雅黑" panose="020B0503020204020204" pitchFamily="34" charset="-122"/>
                <a:ea typeface="微软雅黑" panose="020B0503020204020204" pitchFamily="34" charset="-122"/>
                <a:cs typeface="+mn-ea"/>
                <a:sym typeface="+mn-lt"/>
              </a:rPr>
              <a:t>PCIe 3.0</a:t>
            </a:r>
            <a:r>
              <a:rPr lang="zh-CN" altLang="en-US" sz="1600" dirty="0">
                <a:latin typeface="微软雅黑" panose="020B0503020204020204" pitchFamily="34" charset="-122"/>
                <a:ea typeface="微软雅黑" panose="020B0503020204020204" pitchFamily="34" charset="-122"/>
                <a:cs typeface="+mn-ea"/>
                <a:sym typeface="+mn-lt"/>
              </a:rPr>
              <a:t>和</a:t>
            </a:r>
            <a:r>
              <a:rPr lang="en-US" altLang="zh-CN" sz="1600" dirty="0">
                <a:latin typeface="微软雅黑" panose="020B0503020204020204" pitchFamily="34" charset="-122"/>
                <a:ea typeface="微软雅黑" panose="020B0503020204020204" pitchFamily="34" charset="-122"/>
                <a:cs typeface="+mn-ea"/>
                <a:sym typeface="+mn-lt"/>
              </a:rPr>
              <a:t>SAS/SATA 3.0</a:t>
            </a: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集成板载</a:t>
            </a:r>
            <a:r>
              <a:rPr lang="en-US" altLang="zh-CN" sz="1600" dirty="0">
                <a:latin typeface="微软雅黑" panose="020B0503020204020204" pitchFamily="34" charset="-122"/>
                <a:ea typeface="微软雅黑" panose="020B0503020204020204" pitchFamily="34" charset="-122"/>
                <a:cs typeface="+mn-ea"/>
                <a:sym typeface="+mn-lt"/>
              </a:rPr>
              <a:t>GE/10 GE</a:t>
            </a:r>
            <a:r>
              <a:rPr lang="zh-CN" altLang="en-US" sz="1600" dirty="0">
                <a:latin typeface="微软雅黑" panose="020B0503020204020204" pitchFamily="34" charset="-122"/>
                <a:ea typeface="微软雅黑" panose="020B0503020204020204" pitchFamily="34" charset="-122"/>
                <a:cs typeface="+mn-ea"/>
                <a:sym typeface="+mn-lt"/>
              </a:rPr>
              <a:t>网络</a:t>
            </a:r>
            <a:endParaRPr lang="en-US" altLang="zh-CN" sz="1600" dirty="0">
              <a:latin typeface="微软雅黑" panose="020B0503020204020204" pitchFamily="34" charset="-122"/>
              <a:ea typeface="微软雅黑" panose="020B0503020204020204" pitchFamily="34" charset="-122"/>
              <a:cs typeface="+mn-ea"/>
              <a:sym typeface="+mn-lt"/>
            </a:endParaRP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支持</a:t>
            </a:r>
            <a:r>
              <a:rPr lang="en-US" altLang="zh-CN" sz="1600" dirty="0">
                <a:latin typeface="微软雅黑" panose="020B0503020204020204" pitchFamily="34" charset="-122"/>
                <a:ea typeface="微软雅黑" panose="020B0503020204020204" pitchFamily="34" charset="-122"/>
                <a:cs typeface="+mn-ea"/>
                <a:sym typeface="+mn-lt"/>
              </a:rPr>
              <a:t>2</a:t>
            </a:r>
            <a:r>
              <a:rPr lang="zh-CN" altLang="en-US" sz="1600" dirty="0">
                <a:latin typeface="微软雅黑" panose="020B0503020204020204" pitchFamily="34" charset="-122"/>
                <a:ea typeface="微软雅黑" panose="020B0503020204020204" pitchFamily="34" charset="-122"/>
                <a:cs typeface="+mn-ea"/>
                <a:sym typeface="+mn-lt"/>
              </a:rPr>
              <a:t>路互联</a:t>
            </a:r>
            <a:endParaRPr lang="zh-CN" altLang="en-US" sz="1600" kern="0" dirty="0">
              <a:latin typeface="微软雅黑" panose="020B0503020204020204" pitchFamily="34" charset="-122"/>
              <a:ea typeface="微软雅黑" panose="020B0503020204020204" pitchFamily="34" charset="-122"/>
              <a:cs typeface="+mn-ea"/>
              <a:sym typeface="+mn-lt"/>
            </a:endParaRPr>
          </a:p>
        </p:txBody>
      </p:sp>
      <p:sp>
        <p:nvSpPr>
          <p:cNvPr id="7" name="矩形 6"/>
          <p:cNvSpPr/>
          <p:nvPr/>
        </p:nvSpPr>
        <p:spPr>
          <a:xfrm>
            <a:off x="4998218" y="3388987"/>
            <a:ext cx="3931561" cy="423899"/>
          </a:xfrm>
          <a:prstGeom prst="rect">
            <a:avLst/>
          </a:prstGeom>
          <a:noFill/>
        </p:spPr>
        <p:txBody>
          <a:bodyPr wrap="square">
            <a:spAutoFit/>
          </a:bodyPr>
          <a:lstStyle/>
          <a:p>
            <a:pPr algn="ctr">
              <a:lnSpc>
                <a:spcPct val="150000"/>
              </a:lnSpc>
            </a:pPr>
            <a:r>
              <a:rPr lang="en-US" altLang="zh-CN" sz="1600" b="1" dirty="0">
                <a:latin typeface="Huawei Sans" panose="020C0503030203020204" pitchFamily="34" charset="0"/>
                <a:ea typeface="方正兰亭黑简体" panose="02000000000000000000" pitchFamily="2" charset="-122"/>
                <a:cs typeface="+mn-ea"/>
                <a:sym typeface="+mn-lt"/>
              </a:rPr>
              <a:t>7nm</a:t>
            </a:r>
            <a:r>
              <a:rPr lang="zh-CN" altLang="en-US" sz="1600" b="1" dirty="0">
                <a:latin typeface="Huawei Sans" panose="020C0503030203020204" pitchFamily="34" charset="0"/>
                <a:ea typeface="方正兰亭黑简体" panose="02000000000000000000" pitchFamily="2" charset="-122"/>
                <a:cs typeface="+mn-ea"/>
                <a:sym typeface="+mn-lt"/>
              </a:rPr>
              <a:t>制程，数据中心</a:t>
            </a:r>
            <a:r>
              <a:rPr lang="en-US" altLang="zh-CN" sz="1600" b="1" dirty="0">
                <a:latin typeface="Huawei Sans" panose="020C0503030203020204" pitchFamily="34" charset="0"/>
                <a:ea typeface="方正兰亭黑简体" panose="02000000000000000000" pitchFamily="2" charset="-122"/>
                <a:cs typeface="+mn-ea"/>
                <a:sym typeface="+mn-lt"/>
              </a:rPr>
              <a:t>ARM</a:t>
            </a:r>
            <a:r>
              <a:rPr lang="zh-CN" altLang="en-US" sz="1600" b="1" dirty="0">
                <a:latin typeface="Huawei Sans" panose="020C0503030203020204" pitchFamily="34" charset="0"/>
                <a:ea typeface="方正兰亭黑简体" panose="02000000000000000000" pitchFamily="2" charset="-122"/>
                <a:cs typeface="+mn-ea"/>
                <a:sym typeface="+mn-lt"/>
              </a:rPr>
              <a:t>处理器</a:t>
            </a:r>
          </a:p>
        </p:txBody>
      </p:sp>
      <p:pic>
        <p:nvPicPr>
          <p:cNvPr id="8" name="图片 7"/>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5367261" y="2002977"/>
            <a:ext cx="2832285" cy="1593161"/>
          </a:xfrm>
          <a:prstGeom prst="rect">
            <a:avLst/>
          </a:prstGeom>
        </p:spPr>
      </p:pic>
      <p:sp>
        <p:nvSpPr>
          <p:cNvPr id="10" name="矩形 9"/>
          <p:cNvSpPr/>
          <p:nvPr/>
        </p:nvSpPr>
        <p:spPr>
          <a:xfrm>
            <a:off x="4274279" y="3819604"/>
            <a:ext cx="4717321" cy="2904316"/>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计算核数提升</a:t>
            </a:r>
            <a:r>
              <a:rPr lang="en-US" altLang="zh-CN" sz="1600" dirty="0">
                <a:latin typeface="微软雅黑" panose="020B0503020204020204" pitchFamily="34" charset="-122"/>
                <a:ea typeface="微软雅黑" panose="020B0503020204020204" pitchFamily="34" charset="-122"/>
                <a:cs typeface="+mn-ea"/>
                <a:sym typeface="+mn-lt"/>
              </a:rPr>
              <a:t>1</a:t>
            </a:r>
            <a:r>
              <a:rPr lang="zh-CN" altLang="en-US" sz="1600" dirty="0">
                <a:latin typeface="微软雅黑" panose="020B0503020204020204" pitchFamily="34" charset="-122"/>
                <a:ea typeface="微软雅黑" panose="020B0503020204020204" pitchFamily="34" charset="-122"/>
                <a:cs typeface="+mn-ea"/>
                <a:sym typeface="+mn-lt"/>
              </a:rPr>
              <a:t>倍，</a:t>
            </a:r>
            <a:r>
              <a:rPr lang="zh-CN" altLang="en-US" sz="1600" b="1" dirty="0">
                <a:solidFill>
                  <a:srgbClr val="0000FF"/>
                </a:solidFill>
                <a:latin typeface="微软雅黑" panose="020B0503020204020204" pitchFamily="34" charset="-122"/>
                <a:ea typeface="微软雅黑" panose="020B0503020204020204" pitchFamily="34" charset="-122"/>
                <a:cs typeface="+mn-ea"/>
                <a:sym typeface="+mn-lt"/>
              </a:rPr>
              <a:t>最多</a:t>
            </a:r>
            <a:r>
              <a:rPr lang="en-US" altLang="zh-CN" sz="1600" b="1" dirty="0">
                <a:solidFill>
                  <a:srgbClr val="0000FF"/>
                </a:solidFill>
                <a:latin typeface="微软雅黑" panose="020B0503020204020204" pitchFamily="34" charset="-122"/>
                <a:ea typeface="微软雅黑" panose="020B0503020204020204" pitchFamily="34" charset="-122"/>
                <a:cs typeface="+mn-ea"/>
                <a:sym typeface="+mn-lt"/>
              </a:rPr>
              <a:t>64</a:t>
            </a:r>
            <a:r>
              <a:rPr lang="zh-CN" altLang="en-US" sz="1600" b="1" dirty="0">
                <a:solidFill>
                  <a:srgbClr val="0000FF"/>
                </a:solidFill>
                <a:latin typeface="微软雅黑" panose="020B0503020204020204" pitchFamily="34" charset="-122"/>
                <a:ea typeface="微软雅黑" panose="020B0503020204020204" pitchFamily="34" charset="-122"/>
                <a:cs typeface="+mn-ea"/>
                <a:sym typeface="+mn-lt"/>
              </a:rPr>
              <a:t>核</a:t>
            </a:r>
          </a:p>
          <a:p>
            <a:pPr marL="214313" indent="-214313" fontAlgn="base">
              <a:lnSpc>
                <a:spcPct val="150000"/>
              </a:lnSpc>
              <a:buSzPct val="80000"/>
              <a:buFont typeface="Wingdings" panose="05000000000000000000" pitchFamily="2" charset="2"/>
              <a:buChar char="p"/>
            </a:pPr>
            <a:r>
              <a:rPr lang="en-US" altLang="zh-CN" sz="1600" dirty="0" err="1">
                <a:latin typeface="微软雅黑" panose="020B0503020204020204" pitchFamily="34" charset="-122"/>
                <a:ea typeface="微软雅黑" panose="020B0503020204020204" pitchFamily="34" charset="-122"/>
                <a:cs typeface="+mn-ea"/>
                <a:sym typeface="+mn-lt"/>
              </a:rPr>
              <a:t>SPECint</a:t>
            </a:r>
            <a:r>
              <a:rPr lang="zh-CN" altLang="en-US" sz="1600" dirty="0">
                <a:latin typeface="微软雅黑" panose="020B0503020204020204" pitchFamily="34" charset="-122"/>
                <a:ea typeface="微软雅黑" panose="020B0503020204020204" pitchFamily="34" charset="-122"/>
                <a:cs typeface="+mn-ea"/>
                <a:sym typeface="+mn-lt"/>
              </a:rPr>
              <a:t>性能提升超过</a:t>
            </a:r>
            <a:r>
              <a:rPr lang="en-US" altLang="zh-CN" sz="1600" dirty="0">
                <a:latin typeface="微软雅黑" panose="020B0503020204020204" pitchFamily="34" charset="-122"/>
                <a:ea typeface="微软雅黑" panose="020B0503020204020204" pitchFamily="34" charset="-122"/>
                <a:cs typeface="+mn-ea"/>
                <a:sym typeface="+mn-lt"/>
              </a:rPr>
              <a:t>2</a:t>
            </a:r>
            <a:r>
              <a:rPr lang="zh-CN" altLang="en-US" sz="1600" dirty="0">
                <a:latin typeface="微软雅黑" panose="020B0503020204020204" pitchFamily="34" charset="-122"/>
                <a:ea typeface="微软雅黑" panose="020B0503020204020204" pitchFamily="34" charset="-122"/>
                <a:cs typeface="+mn-ea"/>
                <a:sym typeface="+mn-lt"/>
              </a:rPr>
              <a:t>倍</a:t>
            </a: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内存通道数提升</a:t>
            </a:r>
            <a:r>
              <a:rPr lang="en-US" altLang="zh-CN" sz="1600" dirty="0">
                <a:latin typeface="微软雅黑" panose="020B0503020204020204" pitchFamily="34" charset="-122"/>
                <a:ea typeface="微软雅黑" panose="020B0503020204020204" pitchFamily="34" charset="-122"/>
                <a:cs typeface="+mn-ea"/>
                <a:sym typeface="+mn-lt"/>
              </a:rPr>
              <a:t>1</a:t>
            </a:r>
            <a:r>
              <a:rPr lang="zh-CN" altLang="en-US" sz="1600" dirty="0">
                <a:latin typeface="微软雅黑" panose="020B0503020204020204" pitchFamily="34" charset="-122"/>
                <a:ea typeface="微软雅黑" panose="020B0503020204020204" pitchFamily="34" charset="-122"/>
                <a:cs typeface="+mn-ea"/>
                <a:sym typeface="+mn-lt"/>
              </a:rPr>
              <a:t>倍，支持</a:t>
            </a:r>
            <a:r>
              <a:rPr lang="en-US" altLang="zh-CN" sz="1600" dirty="0">
                <a:latin typeface="微软雅黑" panose="020B0503020204020204" pitchFamily="34" charset="-122"/>
                <a:ea typeface="微软雅黑" panose="020B0503020204020204" pitchFamily="34" charset="-122"/>
                <a:cs typeface="+mn-ea"/>
                <a:sym typeface="+mn-lt"/>
              </a:rPr>
              <a:t>8</a:t>
            </a:r>
            <a:r>
              <a:rPr lang="zh-CN" altLang="en-US" sz="1600" dirty="0">
                <a:latin typeface="微软雅黑" panose="020B0503020204020204" pitchFamily="34" charset="-122"/>
                <a:ea typeface="微软雅黑" panose="020B0503020204020204" pitchFamily="34" charset="-122"/>
                <a:cs typeface="+mn-ea"/>
                <a:sym typeface="+mn-lt"/>
              </a:rPr>
              <a:t>通道</a:t>
            </a:r>
            <a:r>
              <a:rPr lang="en-US" altLang="zh-CN" sz="1600" dirty="0">
                <a:latin typeface="微软雅黑" panose="020B0503020204020204" pitchFamily="34" charset="-122"/>
                <a:ea typeface="微软雅黑" panose="020B0503020204020204" pitchFamily="34" charset="-122"/>
                <a:cs typeface="+mn-ea"/>
                <a:sym typeface="+mn-lt"/>
              </a:rPr>
              <a:t>DDR4</a:t>
            </a:r>
            <a:r>
              <a:rPr lang="zh-CN" altLang="en-US" sz="1600" dirty="0">
                <a:latin typeface="微软雅黑" panose="020B0503020204020204" pitchFamily="34" charset="-122"/>
                <a:ea typeface="微软雅黑" panose="020B0503020204020204" pitchFamily="34" charset="-122"/>
                <a:cs typeface="+mn-ea"/>
                <a:sym typeface="+mn-lt"/>
              </a:rPr>
              <a:t>控制器</a:t>
            </a: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支持</a:t>
            </a:r>
            <a:r>
              <a:rPr lang="en-US" altLang="zh-CN" sz="1600" dirty="0">
                <a:latin typeface="微软雅黑" panose="020B0503020204020204" pitchFamily="34" charset="-122"/>
                <a:ea typeface="微软雅黑" panose="020B0503020204020204" pitchFamily="34" charset="-122"/>
                <a:cs typeface="+mn-ea"/>
                <a:sym typeface="+mn-lt"/>
              </a:rPr>
              <a:t>PCIe 4.0</a:t>
            </a:r>
            <a:r>
              <a:rPr lang="zh-CN" altLang="en-US" sz="1600" dirty="0">
                <a:latin typeface="微软雅黑" panose="020B0503020204020204" pitchFamily="34" charset="-122"/>
                <a:ea typeface="微软雅黑" panose="020B0503020204020204" pitchFamily="34" charset="-122"/>
                <a:cs typeface="+mn-ea"/>
                <a:sym typeface="+mn-lt"/>
              </a:rPr>
              <a:t>和</a:t>
            </a:r>
            <a:r>
              <a:rPr lang="en-US" altLang="zh-CN" sz="1600" dirty="0">
                <a:latin typeface="微软雅黑" panose="020B0503020204020204" pitchFamily="34" charset="-122"/>
                <a:ea typeface="微软雅黑" panose="020B0503020204020204" pitchFamily="34" charset="-122"/>
                <a:cs typeface="+mn-ea"/>
                <a:sym typeface="+mn-lt"/>
              </a:rPr>
              <a:t>CCIX</a:t>
            </a: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集成板载</a:t>
            </a:r>
            <a:r>
              <a:rPr lang="en-US" altLang="zh-CN" sz="1600" dirty="0">
                <a:latin typeface="微软雅黑" panose="020B0503020204020204" pitchFamily="34" charset="-122"/>
                <a:ea typeface="微软雅黑" panose="020B0503020204020204" pitchFamily="34" charset="-122"/>
                <a:cs typeface="+mn-ea"/>
                <a:sym typeface="+mn-lt"/>
              </a:rPr>
              <a:t>100 GE</a:t>
            </a:r>
            <a:r>
              <a:rPr lang="zh-CN" altLang="en-US" sz="1600" dirty="0">
                <a:latin typeface="微软雅黑" panose="020B0503020204020204" pitchFamily="34" charset="-122"/>
                <a:ea typeface="微软雅黑" panose="020B0503020204020204" pitchFamily="34" charset="-122"/>
                <a:cs typeface="+mn-ea"/>
                <a:sym typeface="+mn-lt"/>
              </a:rPr>
              <a:t>网络和加密、压缩等引擎</a:t>
            </a: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支持</a:t>
            </a:r>
            <a:r>
              <a:rPr lang="en-US" altLang="zh-CN" sz="1600" dirty="0">
                <a:latin typeface="微软雅黑" panose="020B0503020204020204" pitchFamily="34" charset="-122"/>
                <a:ea typeface="微软雅黑" panose="020B0503020204020204" pitchFamily="34" charset="-122"/>
                <a:cs typeface="+mn-ea"/>
                <a:sym typeface="+mn-lt"/>
              </a:rPr>
              <a:t>2</a:t>
            </a:r>
            <a:r>
              <a:rPr lang="zh-CN" altLang="en-US" sz="1600" dirty="0">
                <a:latin typeface="微软雅黑" panose="020B0503020204020204" pitchFamily="34" charset="-122"/>
                <a:ea typeface="微软雅黑" panose="020B0503020204020204" pitchFamily="34" charset="-122"/>
                <a:cs typeface="+mn-ea"/>
                <a:sym typeface="+mn-lt"/>
              </a:rPr>
              <a:t>路或</a:t>
            </a:r>
            <a:r>
              <a:rPr lang="en-US" altLang="zh-CN" sz="1600" dirty="0">
                <a:latin typeface="微软雅黑" panose="020B0503020204020204" pitchFamily="34" charset="-122"/>
                <a:ea typeface="微软雅黑" panose="020B0503020204020204" pitchFamily="34" charset="-122"/>
                <a:cs typeface="+mn-ea"/>
                <a:sym typeface="+mn-lt"/>
              </a:rPr>
              <a:t>4</a:t>
            </a:r>
            <a:r>
              <a:rPr lang="zh-CN" altLang="en-US" sz="1600" dirty="0">
                <a:latin typeface="微软雅黑" panose="020B0503020204020204" pitchFamily="34" charset="-122"/>
                <a:ea typeface="微软雅黑" panose="020B0503020204020204" pitchFamily="34" charset="-122"/>
                <a:cs typeface="+mn-ea"/>
                <a:sym typeface="+mn-lt"/>
              </a:rPr>
              <a:t>路互联</a:t>
            </a:r>
          </a:p>
          <a:p>
            <a:pPr algn="ctr" defTabSz="685800"/>
            <a:endParaRPr lang="zh-CN" altLang="en-US" sz="1600" kern="0" dirty="0">
              <a:latin typeface="微软雅黑" panose="020B0503020204020204" pitchFamily="34" charset="-122"/>
              <a:ea typeface="微软雅黑" panose="020B0503020204020204" pitchFamily="34" charset="-122"/>
              <a:cs typeface="+mn-ea"/>
              <a:sym typeface="+mn-lt"/>
            </a:endParaRPr>
          </a:p>
        </p:txBody>
      </p:sp>
      <p:sp>
        <p:nvSpPr>
          <p:cNvPr id="14" name="文本框 13"/>
          <p:cNvSpPr txBox="1"/>
          <p:nvPr/>
        </p:nvSpPr>
        <p:spPr bwMode="auto">
          <a:xfrm>
            <a:off x="2832802" y="3068727"/>
            <a:ext cx="1226159" cy="274244"/>
          </a:xfrm>
          <a:prstGeom prst="rect">
            <a:avLst/>
          </a:prstGeom>
          <a:noFill/>
          <a:ln w="9525" algn="ctr">
            <a:noFill/>
            <a:miter lim="800000"/>
            <a:headEnd/>
            <a:tailEnd/>
          </a:ln>
        </p:spPr>
        <p:txBody>
          <a:bodyPr vert="horz" wrap="square" lIns="65852" tIns="32926" rIns="65852" bIns="32926" numCol="1" rtlCol="0" anchor="ctr" anchorCtr="0" compatLnSpc="1">
            <a:prstTxWarp prst="textNoShape">
              <a:avLst/>
            </a:prstTxWarp>
            <a:spAutoFit/>
          </a:bodyPr>
          <a:lstStyle/>
          <a:p>
            <a:r>
              <a:rPr lang="zh-CN" altLang="en-US" sz="1350" dirty="0">
                <a:latin typeface="Huawei Sans" panose="020C0503030203020204" pitchFamily="34" charset="0"/>
                <a:ea typeface="方正兰亭黑简体" panose="02000000000000000000" pitchFamily="2" charset="-122"/>
              </a:rPr>
              <a:t>鲲鹏</a:t>
            </a:r>
            <a:r>
              <a:rPr lang="en-US" altLang="zh-CN" sz="1350" dirty="0">
                <a:latin typeface="Huawei Sans" panose="020C0503030203020204" pitchFamily="34" charset="0"/>
                <a:ea typeface="方正兰亭黑简体" panose="02000000000000000000" pitchFamily="2" charset="-122"/>
              </a:rPr>
              <a:t>916</a:t>
            </a:r>
            <a:endParaRPr lang="zh-CN" altLang="en-US" sz="1350" dirty="0">
              <a:latin typeface="Huawei Sans" panose="020C0503030203020204" pitchFamily="34" charset="0"/>
              <a:ea typeface="方正兰亭黑简体" panose="02000000000000000000" pitchFamily="2" charset="-122"/>
            </a:endParaRPr>
          </a:p>
        </p:txBody>
      </p:sp>
      <p:sp>
        <p:nvSpPr>
          <p:cNvPr id="15" name="文本框 14"/>
          <p:cNvSpPr txBox="1"/>
          <p:nvPr/>
        </p:nvSpPr>
        <p:spPr bwMode="auto">
          <a:xfrm>
            <a:off x="7052245" y="3073203"/>
            <a:ext cx="1226159" cy="274244"/>
          </a:xfrm>
          <a:prstGeom prst="rect">
            <a:avLst/>
          </a:prstGeom>
          <a:noFill/>
          <a:ln w="9525" algn="ctr">
            <a:noFill/>
            <a:miter lim="800000"/>
            <a:headEnd/>
            <a:tailEnd/>
          </a:ln>
        </p:spPr>
        <p:txBody>
          <a:bodyPr vert="horz" wrap="square" lIns="65852" tIns="32926" rIns="65852" bIns="32926" numCol="1" rtlCol="0" anchor="ctr" anchorCtr="0" compatLnSpc="1">
            <a:prstTxWarp prst="textNoShape">
              <a:avLst/>
            </a:prstTxWarp>
            <a:spAutoFit/>
          </a:bodyPr>
          <a:lstStyle/>
          <a:p>
            <a:r>
              <a:rPr lang="zh-CN" altLang="en-US" sz="1350" dirty="0">
                <a:latin typeface="Huawei Sans" panose="020C0503030203020204" pitchFamily="34" charset="0"/>
                <a:ea typeface="方正兰亭黑简体" panose="02000000000000000000" pitchFamily="2" charset="-122"/>
              </a:rPr>
              <a:t>鲲鹏</a:t>
            </a:r>
            <a:r>
              <a:rPr lang="en-US" altLang="zh-CN" sz="1350" dirty="0">
                <a:latin typeface="Huawei Sans" panose="020C0503030203020204" pitchFamily="34" charset="0"/>
                <a:ea typeface="方正兰亭黑简体" panose="02000000000000000000" pitchFamily="2" charset="-122"/>
              </a:rPr>
              <a:t>920</a:t>
            </a:r>
            <a:endParaRPr lang="zh-CN" altLang="en-US" sz="1350" dirty="0">
              <a:latin typeface="Huawei Sans" panose="020C0503030203020204" pitchFamily="34" charset="0"/>
              <a:ea typeface="方正兰亭黑简体" panose="02000000000000000000" pitchFamily="2" charset="-122"/>
            </a:endParaRPr>
          </a:p>
        </p:txBody>
      </p:sp>
      <p:sp>
        <p:nvSpPr>
          <p:cNvPr id="18" name="矩形 17"/>
          <p:cNvSpPr/>
          <p:nvPr/>
        </p:nvSpPr>
        <p:spPr>
          <a:xfrm>
            <a:off x="1364370" y="3427811"/>
            <a:ext cx="2751074" cy="338554"/>
          </a:xfrm>
          <a:prstGeom prst="rect">
            <a:avLst/>
          </a:prstGeom>
        </p:spPr>
        <p:txBody>
          <a:bodyPr wrap="none">
            <a:spAutoFit/>
          </a:bodyPr>
          <a:lstStyle/>
          <a:p>
            <a:r>
              <a:rPr lang="zh-CN" altLang="en-US" sz="1600" b="1" dirty="0">
                <a:latin typeface="Huawei Sans" panose="020C0503030203020204" pitchFamily="34" charset="0"/>
                <a:ea typeface="方正兰亭黑简体" panose="02000000000000000000" pitchFamily="2" charset="-122"/>
                <a:cs typeface="+mn-ea"/>
                <a:sym typeface="+mn-lt"/>
              </a:rPr>
              <a:t>支持多路互联的</a:t>
            </a:r>
            <a:r>
              <a:rPr lang="en-US" altLang="zh-CN" sz="1600" b="1" dirty="0">
                <a:latin typeface="Huawei Sans" panose="020C0503030203020204" pitchFamily="34" charset="0"/>
                <a:ea typeface="方正兰亭黑简体" panose="02000000000000000000" pitchFamily="2" charset="-122"/>
                <a:cs typeface="+mn-ea"/>
                <a:sym typeface="+mn-lt"/>
              </a:rPr>
              <a:t>ARM</a:t>
            </a:r>
            <a:r>
              <a:rPr lang="zh-CN" altLang="en-US" sz="1600" b="1" dirty="0">
                <a:latin typeface="Huawei Sans" panose="020C0503030203020204" pitchFamily="34" charset="0"/>
                <a:ea typeface="方正兰亭黑简体" panose="02000000000000000000" pitchFamily="2" charset="-122"/>
                <a:cs typeface="+mn-ea"/>
                <a:sym typeface="+mn-lt"/>
              </a:rPr>
              <a:t>处理器</a:t>
            </a:r>
            <a:r>
              <a:rPr lang="en-US" altLang="zh-CN" sz="1600" b="1" dirty="0">
                <a:latin typeface="Huawei Sans" panose="020C0503030203020204" pitchFamily="34" charset="0"/>
                <a:ea typeface="方正兰亭黑简体" panose="02000000000000000000" pitchFamily="2" charset="-122"/>
                <a:cs typeface="+mn-ea"/>
                <a:sym typeface="+mn-lt"/>
              </a:rPr>
              <a:t> </a:t>
            </a:r>
            <a:endParaRPr lang="zh-CN" altLang="en-US" sz="1600" b="1" dirty="0">
              <a:latin typeface="Huawei Sans" panose="020C0503030203020204" pitchFamily="34" charset="0"/>
              <a:ea typeface="方正兰亭黑简体" panose="02000000000000000000" pitchFamily="2" charset="-122"/>
              <a:cs typeface="+mn-ea"/>
              <a:sym typeface="+mn-lt"/>
            </a:endParaRPr>
          </a:p>
        </p:txBody>
      </p:sp>
      <p:sp>
        <p:nvSpPr>
          <p:cNvPr id="2" name="标题 1"/>
          <p:cNvSpPr>
            <a:spLocks noGrp="1"/>
          </p:cNvSpPr>
          <p:nvPr>
            <p:ph type="title"/>
          </p:nvPr>
        </p:nvSpPr>
        <p:spPr/>
        <p:txBody>
          <a:bodyPr>
            <a:normAutofit/>
          </a:bodyPr>
          <a:lstStyle/>
          <a:p>
            <a:r>
              <a:rPr lang="en-US" altLang="zh-CN"/>
              <a:t>1.8 </a:t>
            </a:r>
            <a:r>
              <a:rPr lang="zh-CN" altLang="en-US"/>
              <a:t>基于</a:t>
            </a:r>
            <a:r>
              <a:rPr lang="en-US" altLang="zh-CN"/>
              <a:t>ARMv8</a:t>
            </a:r>
            <a:r>
              <a:rPr lang="zh-CN" altLang="en-US"/>
              <a:t>架构的鲲鹏处理器</a:t>
            </a:r>
            <a:endParaRPr lang="zh-CN" altLang="en-US" dirty="0"/>
          </a:p>
        </p:txBody>
      </p:sp>
    </p:spTree>
    <p:extLst>
      <p:ext uri="{BB962C8B-B14F-4D97-AF65-F5344CB8AC3E}">
        <p14:creationId xmlns:p14="http://schemas.microsoft.com/office/powerpoint/2010/main" val="38831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0" fontAlgn="base" hangingPunct="0">
              <a:spcAft>
                <a:spcPct val="0"/>
              </a:spcAft>
            </a:pPr>
            <a:r>
              <a:rPr lang="en-US" altLang="zh-CN"/>
              <a:t>1.8 </a:t>
            </a:r>
            <a:r>
              <a:rPr lang="zh-CN" altLang="en-US"/>
              <a:t>基于</a:t>
            </a:r>
            <a:r>
              <a:rPr lang="en-US" altLang="zh-CN"/>
              <a:t>ARMv8</a:t>
            </a:r>
            <a:r>
              <a:rPr lang="zh-CN" altLang="en-US"/>
              <a:t>架构的鲲鹏处理器</a:t>
            </a:r>
            <a:endParaRPr lang="zh-CN" altLang="en-US" sz="2399" b="1" dirty="0">
              <a:solidFill>
                <a:srgbClr val="990000"/>
              </a:solidFill>
              <a:effectLst>
                <a:outerShdw blurRad="38100" dist="38100" dir="2700000" algn="tl">
                  <a:srgbClr val="000000">
                    <a:alpha val="43137"/>
                  </a:srgbClr>
                </a:outerShdw>
              </a:effectLst>
            </a:endParaRPr>
          </a:p>
        </p:txBody>
      </p:sp>
      <p:sp>
        <p:nvSpPr>
          <p:cNvPr id="5" name="内容占位符 4">
            <a:extLst>
              <a:ext uri="{FF2B5EF4-FFF2-40B4-BE49-F238E27FC236}">
                <a16:creationId xmlns:a16="http://schemas.microsoft.com/office/drawing/2014/main" id="{EEDC0EAA-9129-4637-A485-773E538592C9}"/>
              </a:ext>
            </a:extLst>
          </p:cNvPr>
          <p:cNvSpPr>
            <a:spLocks noGrp="1"/>
          </p:cNvSpPr>
          <p:nvPr>
            <p:ph idx="1"/>
          </p:nvPr>
        </p:nvSpPr>
        <p:spPr/>
        <p:txBody>
          <a:bodyPr/>
          <a:lstStyle/>
          <a:p>
            <a:pPr marL="0" indent="0">
              <a:buNone/>
            </a:pPr>
            <a:r>
              <a:rPr lang="en-US" altLang="zh-CN" dirty="0">
                <a:sym typeface="+mn-lt"/>
              </a:rPr>
              <a:t> </a:t>
            </a:r>
            <a:endParaRPr lang="zh-CN" altLang="en-US" dirty="0"/>
          </a:p>
        </p:txBody>
      </p:sp>
      <p:sp>
        <p:nvSpPr>
          <p:cNvPr id="15" name="Rounded Rectangle 14"/>
          <p:cNvSpPr/>
          <p:nvPr/>
        </p:nvSpPr>
        <p:spPr bwMode="auto">
          <a:xfrm>
            <a:off x="457195" y="5225984"/>
            <a:ext cx="8077089" cy="33932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68540" tIns="34270" rIns="68540" bIns="34270" anchor="ctr"/>
          <a:lstStyle/>
          <a:p>
            <a:pPr fontAlgn="base">
              <a:spcBef>
                <a:spcPct val="20000"/>
              </a:spcBef>
            </a:pPr>
            <a:r>
              <a:rPr lang="en-US" altLang="zh-CN" sz="1800" dirty="0">
                <a:solidFill>
                  <a:srgbClr val="000000"/>
                </a:solidFill>
                <a:latin typeface="Huawei Sans" panose="020C0503030203020204" pitchFamily="34" charset="0"/>
                <a:ea typeface="方正兰亭黑简体" panose="02000000000000000000" pitchFamily="2" charset="-122"/>
              </a:rPr>
              <a:t>Memory </a:t>
            </a:r>
            <a:r>
              <a:rPr lang="zh-CN" altLang="en-US" sz="1800" dirty="0">
                <a:solidFill>
                  <a:srgbClr val="000000"/>
                </a:solidFill>
                <a:latin typeface="Huawei Sans" panose="020C0503030203020204" pitchFamily="34" charset="0"/>
                <a:ea typeface="方正兰亭黑简体" panose="02000000000000000000" pitchFamily="2" charset="-122"/>
              </a:rPr>
              <a:t>子系统深度优化，提升内存访问的</a:t>
            </a:r>
            <a:r>
              <a:rPr lang="en-US" altLang="zh-CN" sz="1800" dirty="0">
                <a:solidFill>
                  <a:srgbClr val="000000"/>
                </a:solidFill>
                <a:latin typeface="Huawei Sans" panose="020C0503030203020204" pitchFamily="34" charset="0"/>
                <a:ea typeface="方正兰亭黑简体" panose="02000000000000000000" pitchFamily="2" charset="-122"/>
              </a:rPr>
              <a:t>outstanding</a:t>
            </a:r>
            <a:r>
              <a:rPr lang="zh-CN" altLang="en-US" sz="1800" dirty="0">
                <a:solidFill>
                  <a:srgbClr val="000000"/>
                </a:solidFill>
                <a:latin typeface="Huawei Sans" panose="020C0503030203020204" pitchFamily="34" charset="0"/>
                <a:ea typeface="方正兰亭黑简体" panose="02000000000000000000" pitchFamily="2" charset="-122"/>
              </a:rPr>
              <a:t>深度</a:t>
            </a:r>
            <a:endParaRPr lang="en-US" altLang="zh-CN" sz="1800" dirty="0">
              <a:solidFill>
                <a:srgbClr val="000000"/>
              </a:solidFill>
              <a:latin typeface="Huawei Sans" panose="020C0503030203020204" pitchFamily="34" charset="0"/>
              <a:ea typeface="方正兰亭黑简体" panose="02000000000000000000" pitchFamily="2" charset="-122"/>
            </a:endParaRPr>
          </a:p>
        </p:txBody>
      </p:sp>
      <p:sp>
        <p:nvSpPr>
          <p:cNvPr id="16" name="Rounded Rectangle 15"/>
          <p:cNvSpPr/>
          <p:nvPr/>
        </p:nvSpPr>
        <p:spPr bwMode="auto">
          <a:xfrm>
            <a:off x="457200" y="5624924"/>
            <a:ext cx="8077085" cy="29690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68540" tIns="34270" rIns="68540" bIns="34270" anchor="ctr"/>
          <a:lstStyle/>
          <a:p>
            <a:pPr fontAlgn="base">
              <a:spcBef>
                <a:spcPct val="20000"/>
              </a:spcBef>
            </a:pPr>
            <a:r>
              <a:rPr lang="zh-CN" altLang="en-US" sz="1800" dirty="0">
                <a:solidFill>
                  <a:srgbClr val="000000"/>
                </a:solidFill>
                <a:latin typeface="Huawei Sans" panose="020C0503030203020204" pitchFamily="34" charset="0"/>
                <a:ea typeface="方正兰亭黑简体" panose="02000000000000000000" pitchFamily="2" charset="-122"/>
              </a:rPr>
              <a:t>降低</a:t>
            </a:r>
            <a:r>
              <a:rPr lang="en-US" altLang="zh-CN" sz="1800" dirty="0">
                <a:solidFill>
                  <a:srgbClr val="000000"/>
                </a:solidFill>
                <a:latin typeface="Huawei Sans" panose="020C0503030203020204" pitchFamily="34" charset="0"/>
                <a:ea typeface="方正兰亭黑简体" panose="02000000000000000000" pitchFamily="2" charset="-122"/>
              </a:rPr>
              <a:t>memory</a:t>
            </a:r>
            <a:r>
              <a:rPr lang="zh-CN" altLang="en-US" sz="1800" dirty="0">
                <a:solidFill>
                  <a:srgbClr val="000000"/>
                </a:solidFill>
                <a:latin typeface="Huawei Sans" panose="020C0503030203020204" pitchFamily="34" charset="0"/>
                <a:ea typeface="方正兰亭黑简体" panose="02000000000000000000" pitchFamily="2" charset="-122"/>
              </a:rPr>
              <a:t>访问时延，每个核私有</a:t>
            </a:r>
            <a:r>
              <a:rPr lang="en-US" altLang="zh-CN" sz="1800" dirty="0">
                <a:solidFill>
                  <a:srgbClr val="000000"/>
                </a:solidFill>
                <a:latin typeface="Huawei Sans" panose="020C0503030203020204" pitchFamily="34" charset="0"/>
                <a:ea typeface="方正兰亭黑简体" panose="02000000000000000000" pitchFamily="2" charset="-122"/>
              </a:rPr>
              <a:t>L2</a:t>
            </a:r>
            <a:r>
              <a:rPr lang="zh-CN" altLang="en-US" sz="1800" dirty="0">
                <a:solidFill>
                  <a:srgbClr val="000000"/>
                </a:solidFill>
                <a:latin typeface="Huawei Sans" panose="020C0503030203020204" pitchFamily="34" charset="0"/>
                <a:ea typeface="方正兰亭黑简体" panose="02000000000000000000" pitchFamily="2" charset="-122"/>
              </a:rPr>
              <a:t>，</a:t>
            </a:r>
            <a:r>
              <a:rPr lang="en-US" altLang="zh-CN" sz="1800" dirty="0">
                <a:solidFill>
                  <a:srgbClr val="000000"/>
                </a:solidFill>
                <a:latin typeface="Huawei Sans" panose="020C0503030203020204" pitchFamily="34" charset="0"/>
                <a:ea typeface="方正兰亭黑简体" panose="02000000000000000000" pitchFamily="2" charset="-122"/>
              </a:rPr>
              <a:t>Latency 9 cycles</a:t>
            </a:r>
            <a:endParaRPr lang="en-US" sz="1800" dirty="0">
              <a:solidFill>
                <a:srgbClr val="000000"/>
              </a:solidFill>
              <a:latin typeface="Huawei Sans" panose="020C0503030203020204" pitchFamily="34" charset="0"/>
              <a:ea typeface="方正兰亭黑简体" panose="02000000000000000000" pitchFamily="2" charset="-122"/>
            </a:endParaRPr>
          </a:p>
        </p:txBody>
      </p:sp>
      <p:sp>
        <p:nvSpPr>
          <p:cNvPr id="18" name="Rounded Rectangle 17"/>
          <p:cNvSpPr/>
          <p:nvPr/>
        </p:nvSpPr>
        <p:spPr bwMode="auto">
          <a:xfrm>
            <a:off x="457195" y="6013653"/>
            <a:ext cx="8077089" cy="27642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68540" tIns="34270" rIns="68540" bIns="34270" anchor="ctr"/>
          <a:lstStyle/>
          <a:p>
            <a:pPr fontAlgn="base">
              <a:spcBef>
                <a:spcPct val="20000"/>
              </a:spcBef>
            </a:pPr>
            <a:r>
              <a:rPr lang="zh-CN" altLang="en-US" sz="1800" dirty="0">
                <a:solidFill>
                  <a:srgbClr val="000000"/>
                </a:solidFill>
                <a:latin typeface="Huawei Sans" panose="020C0503030203020204" pitchFamily="34" charset="0"/>
                <a:ea typeface="方正兰亭黑简体" panose="02000000000000000000" pitchFamily="2" charset="-122"/>
              </a:rPr>
              <a:t>提供降低和规避</a:t>
            </a:r>
            <a:r>
              <a:rPr lang="en-US" altLang="zh-CN" sz="1800" dirty="0">
                <a:solidFill>
                  <a:srgbClr val="000000"/>
                </a:solidFill>
                <a:latin typeface="Huawei Sans" panose="020C0503030203020204" pitchFamily="34" charset="0"/>
                <a:ea typeface="方正兰亭黑简体" panose="02000000000000000000" pitchFamily="2" charset="-122"/>
              </a:rPr>
              <a:t>Device</a:t>
            </a:r>
            <a:r>
              <a:rPr lang="zh-CN" altLang="en-US" sz="1800" dirty="0">
                <a:solidFill>
                  <a:srgbClr val="000000"/>
                </a:solidFill>
                <a:latin typeface="Huawei Sans" panose="020C0503030203020204" pitchFamily="34" charset="0"/>
                <a:ea typeface="方正兰亭黑简体" panose="02000000000000000000" pitchFamily="2" charset="-122"/>
              </a:rPr>
              <a:t>访问对性能影响的解决方案</a:t>
            </a:r>
            <a:endParaRPr lang="en-US" sz="1800" dirty="0">
              <a:solidFill>
                <a:srgbClr val="000000"/>
              </a:solidFill>
              <a:latin typeface="Huawei Sans" panose="020C0503030203020204" pitchFamily="34" charset="0"/>
              <a:ea typeface="方正兰亭黑简体" panose="02000000000000000000" pitchFamily="2" charset="-122"/>
            </a:endParaRPr>
          </a:p>
        </p:txBody>
      </p:sp>
      <p:sp>
        <p:nvSpPr>
          <p:cNvPr id="19" name="Rounded Rectangle 18"/>
          <p:cNvSpPr/>
          <p:nvPr/>
        </p:nvSpPr>
        <p:spPr bwMode="auto">
          <a:xfrm>
            <a:off x="457195" y="6365156"/>
            <a:ext cx="8077089" cy="33932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68540" tIns="34270" rIns="68540" bIns="34270" anchor="ctr"/>
          <a:lstStyle/>
          <a:p>
            <a:pPr fontAlgn="base">
              <a:spcBef>
                <a:spcPct val="20000"/>
              </a:spcBef>
            </a:pPr>
            <a:r>
              <a:rPr lang="zh-CN" altLang="en-US" sz="1800" dirty="0">
                <a:solidFill>
                  <a:srgbClr val="000000"/>
                </a:solidFill>
                <a:latin typeface="Huawei Sans" panose="020C0503030203020204" pitchFamily="34" charset="0"/>
                <a:ea typeface="方正兰亭黑简体" panose="02000000000000000000" pitchFamily="2" charset="-122"/>
              </a:rPr>
              <a:t>定制针对产品应用的指令</a:t>
            </a:r>
            <a:r>
              <a:rPr lang="zh-CN" altLang="en-US" sz="1800">
                <a:solidFill>
                  <a:srgbClr val="000000"/>
                </a:solidFill>
                <a:latin typeface="Huawei Sans" panose="020C0503030203020204" pitchFamily="34" charset="0"/>
                <a:ea typeface="方正兰亭黑简体" panose="02000000000000000000" pitchFamily="2" charset="-122"/>
              </a:rPr>
              <a:t>和数据</a:t>
            </a:r>
            <a:r>
              <a:rPr lang="en-US" altLang="zh-CN" sz="1800" dirty="0">
                <a:solidFill>
                  <a:srgbClr val="000000"/>
                </a:solidFill>
                <a:latin typeface="Huawei Sans" panose="020C0503030203020204" pitchFamily="34" charset="0"/>
                <a:ea typeface="方正兰亭黑简体" panose="02000000000000000000" pitchFamily="2" charset="-122"/>
              </a:rPr>
              <a:t>Cache</a:t>
            </a:r>
            <a:r>
              <a:rPr lang="zh-CN" altLang="en-US" sz="1800" dirty="0">
                <a:solidFill>
                  <a:srgbClr val="000000"/>
                </a:solidFill>
                <a:latin typeface="Huawei Sans" panose="020C0503030203020204" pitchFamily="34" charset="0"/>
                <a:ea typeface="方正兰亭黑简体" panose="02000000000000000000" pitchFamily="2" charset="-122"/>
              </a:rPr>
              <a:t>的预</a:t>
            </a:r>
            <a:r>
              <a:rPr lang="zh-CN" altLang="en-US" sz="1800">
                <a:solidFill>
                  <a:srgbClr val="000000"/>
                </a:solidFill>
                <a:latin typeface="Huawei Sans" panose="020C0503030203020204" pitchFamily="34" charset="0"/>
                <a:ea typeface="方正兰亭黑简体" panose="02000000000000000000" pitchFamily="2" charset="-122"/>
              </a:rPr>
              <a:t>取和</a:t>
            </a:r>
            <a:r>
              <a:rPr lang="en-US" altLang="zh-CN" sz="1800">
                <a:solidFill>
                  <a:srgbClr val="000000"/>
                </a:solidFill>
                <a:latin typeface="Huawei Sans" panose="020C0503030203020204" pitchFamily="34" charset="0"/>
                <a:ea typeface="方正兰亭黑简体" panose="02000000000000000000" pitchFamily="2" charset="-122"/>
              </a:rPr>
              <a:t>Streaming</a:t>
            </a:r>
            <a:r>
              <a:rPr lang="zh-CN" altLang="en-US" sz="1800">
                <a:solidFill>
                  <a:srgbClr val="000000"/>
                </a:solidFill>
                <a:latin typeface="Huawei Sans" panose="020C0503030203020204" pitchFamily="34" charset="0"/>
                <a:ea typeface="方正兰亭黑简体" panose="02000000000000000000" pitchFamily="2" charset="-122"/>
              </a:rPr>
              <a:t>算法</a:t>
            </a:r>
            <a:endParaRPr lang="en-US" sz="1800" dirty="0">
              <a:solidFill>
                <a:srgbClr val="000000"/>
              </a:solidFill>
              <a:latin typeface="Huawei Sans" panose="020C0503030203020204" pitchFamily="34" charset="0"/>
              <a:ea typeface="方正兰亭黑简体" panose="02000000000000000000" pitchFamily="2" charset="-122"/>
            </a:endParaRPr>
          </a:p>
        </p:txBody>
      </p:sp>
      <p:grpSp>
        <p:nvGrpSpPr>
          <p:cNvPr id="4" name="组合 3">
            <a:extLst>
              <a:ext uri="{FF2B5EF4-FFF2-40B4-BE49-F238E27FC236}">
                <a16:creationId xmlns:a16="http://schemas.microsoft.com/office/drawing/2014/main" id="{324EFFA5-7B37-453E-9CD5-9956E511E002}"/>
              </a:ext>
            </a:extLst>
          </p:cNvPr>
          <p:cNvGrpSpPr/>
          <p:nvPr/>
        </p:nvGrpSpPr>
        <p:grpSpPr>
          <a:xfrm>
            <a:off x="244475" y="1227094"/>
            <a:ext cx="6565483" cy="3960790"/>
            <a:chOff x="356871" y="1646635"/>
            <a:chExt cx="6565483" cy="3868635"/>
          </a:xfrm>
        </p:grpSpPr>
        <p:pic>
          <p:nvPicPr>
            <p:cNvPr id="7" name="Picture 6"/>
            <p:cNvPicPr>
              <a:picLocks noChangeAspect="1"/>
            </p:cNvPicPr>
            <p:nvPr/>
          </p:nvPicPr>
          <p:blipFill>
            <a:blip r:embed="rId3"/>
            <a:stretch>
              <a:fillRect/>
            </a:stretch>
          </p:blipFill>
          <p:spPr>
            <a:xfrm>
              <a:off x="548879" y="1646635"/>
              <a:ext cx="6373475" cy="3868635"/>
            </a:xfrm>
            <a:prstGeom prst="rect">
              <a:avLst/>
            </a:prstGeom>
          </p:spPr>
        </p:pic>
        <p:sp>
          <p:nvSpPr>
            <p:cNvPr id="10" name="Rounded Rectangle 11"/>
            <p:cNvSpPr/>
            <p:nvPr/>
          </p:nvSpPr>
          <p:spPr bwMode="auto">
            <a:xfrm>
              <a:off x="356871" y="2132258"/>
              <a:ext cx="1686407" cy="591098"/>
            </a:xfrm>
            <a:prstGeom prst="roundRect">
              <a:avLst/>
            </a:prstGeom>
            <a:solidFill>
              <a:srgbClr val="FFFFCC"/>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68540" tIns="34270" rIns="68540" bIns="34270" anchor="ctr"/>
            <a:lstStyle/>
            <a:p>
              <a:pPr fontAlgn="base">
                <a:spcBef>
                  <a:spcPct val="20000"/>
                </a:spcBef>
                <a:defRPr/>
              </a:pPr>
              <a:r>
                <a:rPr lang="zh-CN" altLang="en-US" sz="1600" b="1" dirty="0">
                  <a:solidFill>
                    <a:srgbClr val="000000"/>
                  </a:solidFill>
                  <a:latin typeface="Huawei Sans" panose="020C0503030203020204" pitchFamily="34" charset="0"/>
                  <a:ea typeface="方正兰亭黑简体" panose="02000000000000000000" pitchFamily="2" charset="-122"/>
                  <a:cs typeface="Arial Unicode MS" pitchFamily="34" charset="-128"/>
                </a:rPr>
                <a:t>分支预测算法改进的性能提升</a:t>
              </a:r>
              <a:endParaRPr lang="en-US" sz="1600" b="1" dirty="0">
                <a:solidFill>
                  <a:srgbClr val="2D2015"/>
                </a:solidFill>
                <a:latin typeface="Huawei Sans" panose="020C0503030203020204" pitchFamily="34" charset="0"/>
                <a:ea typeface="方正兰亭黑简体" panose="02000000000000000000" pitchFamily="2" charset="-122"/>
                <a:cs typeface="Times New Roman" pitchFamily="18" charset="0"/>
              </a:endParaRPr>
            </a:p>
          </p:txBody>
        </p:sp>
        <p:sp>
          <p:nvSpPr>
            <p:cNvPr id="11" name="Rounded Rectangle 10"/>
            <p:cNvSpPr/>
            <p:nvPr/>
          </p:nvSpPr>
          <p:spPr bwMode="auto">
            <a:xfrm>
              <a:off x="523003" y="4082814"/>
              <a:ext cx="1435782" cy="49777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68540" tIns="34270" rIns="68540" bIns="34270" anchor="ctr"/>
            <a:lstStyle/>
            <a:p>
              <a:pPr fontAlgn="base">
                <a:spcBef>
                  <a:spcPct val="20000"/>
                </a:spcBef>
              </a:pPr>
              <a:r>
                <a:rPr lang="en-US" altLang="zh-CN" sz="1600" b="1" dirty="0">
                  <a:solidFill>
                    <a:srgbClr val="000000"/>
                  </a:solidFill>
                  <a:latin typeface="Huawei Sans" panose="020C0503030203020204" pitchFamily="34" charset="0"/>
                  <a:ea typeface="方正兰亭黑简体" panose="02000000000000000000" pitchFamily="2" charset="-122"/>
                </a:rPr>
                <a:t>V8.1/V8.2 </a:t>
              </a:r>
              <a:r>
                <a:rPr lang="zh-CN" altLang="en-US" sz="1600" b="1" dirty="0">
                  <a:solidFill>
                    <a:srgbClr val="000000"/>
                  </a:solidFill>
                  <a:latin typeface="Huawei Sans" panose="020C0503030203020204" pitchFamily="34" charset="0"/>
                  <a:ea typeface="方正兰亭黑简体" panose="02000000000000000000" pitchFamily="2" charset="-122"/>
                </a:rPr>
                <a:t>新指令，</a:t>
              </a:r>
              <a:r>
                <a:rPr lang="en-US" altLang="zh-CN" sz="1600" b="1" dirty="0">
                  <a:solidFill>
                    <a:srgbClr val="000000"/>
                  </a:solidFill>
                  <a:latin typeface="Huawei Sans" panose="020C0503030203020204" pitchFamily="34" charset="0"/>
                  <a:ea typeface="方正兰亭黑简体" panose="02000000000000000000" pitchFamily="2" charset="-122"/>
                </a:rPr>
                <a:t>RAS </a:t>
              </a:r>
              <a:endParaRPr lang="en-US" sz="1600" b="1" dirty="0">
                <a:solidFill>
                  <a:srgbClr val="000000"/>
                </a:solidFill>
                <a:latin typeface="Huawei Sans" panose="020C0503030203020204" pitchFamily="34" charset="0"/>
                <a:ea typeface="方正兰亭黑简体" panose="02000000000000000000" pitchFamily="2" charset="-122"/>
              </a:endParaRPr>
            </a:p>
          </p:txBody>
        </p:sp>
        <p:sp>
          <p:nvSpPr>
            <p:cNvPr id="3" name="矩形 2"/>
            <p:cNvSpPr/>
            <p:nvPr/>
          </p:nvSpPr>
          <p:spPr>
            <a:xfrm>
              <a:off x="356871" y="1646635"/>
              <a:ext cx="3664786" cy="361553"/>
            </a:xfrm>
            <a:prstGeom prst="rect">
              <a:avLst/>
            </a:prstGeom>
            <a:solidFill>
              <a:schemeClr val="bg1"/>
            </a:solidFill>
          </p:spPr>
          <p:txBody>
            <a:bodyPr wrap="none">
              <a:spAutoFit/>
            </a:bodyPr>
            <a:lstStyle/>
            <a:p>
              <a:pPr defTabSz="601266" fontAlgn="base">
                <a:lnSpc>
                  <a:spcPts val="2025"/>
                </a:lnSpc>
                <a:buSzPct val="60000"/>
              </a:pPr>
              <a:r>
                <a:rPr lang="en-US" altLang="zh-CN" sz="2800" b="1" dirty="0">
                  <a:latin typeface="微软雅黑" panose="020B0503020204020204" pitchFamily="34" charset="-122"/>
                  <a:ea typeface="微软雅黑" panose="020B0503020204020204" pitchFamily="34" charset="-122"/>
                  <a:cs typeface="Huawei Sans" panose="020C0503030203020204" pitchFamily="34" charset="0"/>
                </a:rPr>
                <a:t>(3) </a:t>
              </a:r>
              <a:r>
                <a:rPr lang="zh-CN" altLang="en-US" sz="2800" b="1" dirty="0">
                  <a:latin typeface="微软雅黑" panose="020B0503020204020204" pitchFamily="34" charset="-122"/>
                  <a:ea typeface="微软雅黑" panose="020B0503020204020204" pitchFamily="34" charset="-122"/>
                  <a:cs typeface="Huawei Sans" panose="020C0503030203020204" pitchFamily="34" charset="0"/>
                </a:rPr>
                <a:t>鲲鹏处理器微架构</a:t>
              </a:r>
            </a:p>
          </p:txBody>
        </p:sp>
      </p:grpSp>
      <p:sp>
        <p:nvSpPr>
          <p:cNvPr id="12" name="Rounded Rectangle 11"/>
          <p:cNvSpPr/>
          <p:nvPr/>
        </p:nvSpPr>
        <p:spPr bwMode="auto">
          <a:xfrm>
            <a:off x="5638800" y="1619623"/>
            <a:ext cx="3505200" cy="339324"/>
          </a:xfrm>
          <a:prstGeom prst="roundRect">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68540" tIns="34270" rIns="68540" bIns="34270" anchor="ctr"/>
          <a:lstStyle/>
          <a:p>
            <a:pPr fontAlgn="base">
              <a:spcBef>
                <a:spcPct val="20000"/>
              </a:spcBef>
              <a:defRPr/>
            </a:pPr>
            <a:r>
              <a:rPr lang="zh-CN" altLang="en-US"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定浮点</a:t>
            </a:r>
            <a:r>
              <a:rPr lang="en-US" altLang="zh-CN"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pipe</a:t>
            </a:r>
            <a:r>
              <a:rPr lang="zh-CN" altLang="en-US"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独立，提升</a:t>
            </a:r>
            <a:r>
              <a:rPr lang="en-US" altLang="zh-CN"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dispatch</a:t>
            </a:r>
            <a:r>
              <a:rPr lang="zh-CN" altLang="en-US"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带宽</a:t>
            </a:r>
            <a:endParaRPr lang="en-US"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3" name="Rounded Rectangle 12"/>
          <p:cNvSpPr/>
          <p:nvPr/>
        </p:nvSpPr>
        <p:spPr bwMode="auto">
          <a:xfrm>
            <a:off x="5638800" y="2131291"/>
            <a:ext cx="3505200" cy="339324"/>
          </a:xfrm>
          <a:prstGeom prst="roundRect">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68540" tIns="34270" rIns="68540" bIns="34270" anchor="ctr"/>
          <a:lstStyle/>
          <a:p>
            <a:pPr fontAlgn="base">
              <a:spcBef>
                <a:spcPct val="20000"/>
              </a:spcBef>
              <a:defRPr/>
            </a:pPr>
            <a:r>
              <a:rPr lang="zh-CN" altLang="en-US"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V82</a:t>
            </a:r>
            <a:r>
              <a:rPr lang="zh-CN" altLang="en-US"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半精度浮点计算</a:t>
            </a:r>
            <a:endParaRPr lang="en-US"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Tree>
    <p:extLst>
      <p:ext uri="{BB962C8B-B14F-4D97-AF65-F5344CB8AC3E}">
        <p14:creationId xmlns:p14="http://schemas.microsoft.com/office/powerpoint/2010/main" val="4099667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65827-CF3C-40B4-8525-27114FCB37A4}"/>
              </a:ext>
            </a:extLst>
          </p:cNvPr>
          <p:cNvSpPr>
            <a:spLocks noGrp="1"/>
          </p:cNvSpPr>
          <p:nvPr>
            <p:ph type="title"/>
          </p:nvPr>
        </p:nvSpPr>
        <p:spPr/>
        <p:txBody>
          <a:bodyPr/>
          <a:lstStyle/>
          <a:p>
            <a:r>
              <a:rPr lang="en-US" altLang="zh-CN"/>
              <a:t>1.8 </a:t>
            </a:r>
            <a:r>
              <a:rPr lang="zh-CN" altLang="en-US"/>
              <a:t>基于</a:t>
            </a:r>
            <a:r>
              <a:rPr lang="en-US" altLang="zh-CN"/>
              <a:t>ARMv8</a:t>
            </a:r>
            <a:r>
              <a:rPr lang="zh-CN" altLang="en-US"/>
              <a:t>架构的鲲鹏处理器</a:t>
            </a:r>
            <a:endParaRPr lang="zh-CN" altLang="en-US" dirty="0"/>
          </a:p>
        </p:txBody>
      </p:sp>
      <p:sp>
        <p:nvSpPr>
          <p:cNvPr id="3" name="内容占位符 2">
            <a:extLst>
              <a:ext uri="{FF2B5EF4-FFF2-40B4-BE49-F238E27FC236}">
                <a16:creationId xmlns:a16="http://schemas.microsoft.com/office/drawing/2014/main" id="{5FD884D7-04B4-4C11-B9A9-E59BFC8D8FFC}"/>
              </a:ext>
            </a:extLst>
          </p:cNvPr>
          <p:cNvSpPr>
            <a:spLocks noGrp="1"/>
          </p:cNvSpPr>
          <p:nvPr>
            <p:ph idx="1"/>
          </p:nvPr>
        </p:nvSpPr>
        <p:spPr/>
        <p:txBody>
          <a:bodyPr/>
          <a:lstStyle/>
          <a:p>
            <a:r>
              <a:rPr lang="en-US" altLang="zh-CN" dirty="0"/>
              <a:t>(4) </a:t>
            </a:r>
            <a:r>
              <a:rPr lang="zh-CN" altLang="en-US" dirty="0"/>
              <a:t>流水线技术</a:t>
            </a:r>
            <a:endParaRPr lang="en-US" altLang="zh-CN" sz="3600" dirty="0"/>
          </a:p>
          <a:p>
            <a:endParaRPr lang="zh-CN" altLang="en-US" dirty="0"/>
          </a:p>
        </p:txBody>
      </p:sp>
      <p:pic>
        <p:nvPicPr>
          <p:cNvPr id="4" name="Picture 2">
            <a:extLst>
              <a:ext uri="{FF2B5EF4-FFF2-40B4-BE49-F238E27FC236}">
                <a16:creationId xmlns:a16="http://schemas.microsoft.com/office/drawing/2014/main" id="{DB4CD8E1-6CBE-4A9A-A9AC-A3EB582E35FD}"/>
              </a:ext>
            </a:extLst>
          </p:cNvPr>
          <p:cNvPicPr>
            <a:picLocks noChangeAspect="1" noChangeArrowheads="1"/>
          </p:cNvPicPr>
          <p:nvPr/>
        </p:nvPicPr>
        <p:blipFill>
          <a:blip r:embed="rId2" cstate="print"/>
          <a:srcRect/>
          <a:stretch>
            <a:fillRect/>
          </a:stretch>
        </p:blipFill>
        <p:spPr bwMode="auto">
          <a:xfrm>
            <a:off x="572796" y="2343151"/>
            <a:ext cx="7441811" cy="3704594"/>
          </a:xfrm>
          <a:prstGeom prst="rect">
            <a:avLst/>
          </a:prstGeom>
          <a:noFill/>
          <a:ln w="9525">
            <a:noFill/>
            <a:miter lim="800000"/>
            <a:headEnd/>
            <a:tailEnd/>
          </a:ln>
          <a:effectLst/>
        </p:spPr>
      </p:pic>
    </p:spTree>
    <p:extLst>
      <p:ext uri="{BB962C8B-B14F-4D97-AF65-F5344CB8AC3E}">
        <p14:creationId xmlns:p14="http://schemas.microsoft.com/office/powerpoint/2010/main" val="4055315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980B2-8414-402B-86BE-1F6F472664B5}"/>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F3048DC8-87F0-4500-9037-B05813B98333}"/>
              </a:ext>
            </a:extLst>
          </p:cNvPr>
          <p:cNvSpPr>
            <a:spLocks noGrp="1"/>
          </p:cNvSpPr>
          <p:nvPr>
            <p:ph idx="1"/>
          </p:nvPr>
        </p:nvSpPr>
        <p:spPr/>
        <p:txBody>
          <a:bodyPr/>
          <a:lstStyle/>
          <a:p>
            <a:r>
              <a:rPr lang="en-US" altLang="zh-CN" dirty="0"/>
              <a:t>(4) </a:t>
            </a:r>
            <a:r>
              <a:rPr lang="zh-CN" altLang="en-US" dirty="0"/>
              <a:t>流水线技术</a:t>
            </a:r>
          </a:p>
          <a:p>
            <a:pPr lvl="1"/>
            <a:r>
              <a:rPr lang="en-US" altLang="zh-CN" dirty="0"/>
              <a:t>Branch</a:t>
            </a:r>
            <a:r>
              <a:rPr lang="zh-CN" altLang="en-US" dirty="0"/>
              <a:t>预测和取指流水线解耦设计，取指流水线每拍最多可提供</a:t>
            </a:r>
            <a:r>
              <a:rPr lang="en-US" altLang="zh-CN" dirty="0"/>
              <a:t>32Bytes</a:t>
            </a:r>
            <a:r>
              <a:rPr lang="zh-CN" altLang="en-US" dirty="0"/>
              <a:t>指令供译码，分支预测流水线可以不受取指流水停顿影响，超前进行预测处理；</a:t>
            </a:r>
          </a:p>
          <a:p>
            <a:pPr lvl="1"/>
            <a:r>
              <a:rPr lang="zh-CN" altLang="en-US" dirty="0"/>
              <a:t>定浮点流水线分开设计，解除定浮点相互反压，每拍可为后端执行部件提供</a:t>
            </a:r>
            <a:r>
              <a:rPr lang="en-US" altLang="zh-CN" dirty="0"/>
              <a:t>4</a:t>
            </a:r>
            <a:r>
              <a:rPr lang="zh-CN" altLang="en-US" dirty="0"/>
              <a:t>条整型微指令及</a:t>
            </a:r>
            <a:r>
              <a:rPr lang="en-US" altLang="zh-CN" dirty="0"/>
              <a:t>3</a:t>
            </a:r>
            <a:r>
              <a:rPr lang="zh-CN" altLang="en-US" dirty="0"/>
              <a:t>条浮点微指令；</a:t>
            </a:r>
          </a:p>
          <a:p>
            <a:pPr lvl="1"/>
            <a:r>
              <a:rPr lang="zh-CN" altLang="en-US" dirty="0"/>
              <a:t>整型运算单元支持每拍</a:t>
            </a:r>
            <a:r>
              <a:rPr lang="en-US" altLang="zh-CN" dirty="0"/>
              <a:t>4</a:t>
            </a:r>
            <a:r>
              <a:rPr lang="zh-CN" altLang="en-US" dirty="0"/>
              <a:t>条</a:t>
            </a:r>
            <a:r>
              <a:rPr lang="en-US" altLang="zh-CN" dirty="0"/>
              <a:t>ALU</a:t>
            </a:r>
            <a:r>
              <a:rPr lang="zh-CN" altLang="en-US" dirty="0"/>
              <a:t>运算（含</a:t>
            </a:r>
            <a:r>
              <a:rPr lang="en-US" altLang="zh-CN" dirty="0"/>
              <a:t>2</a:t>
            </a:r>
            <a:r>
              <a:rPr lang="zh-CN" altLang="en-US" dirty="0"/>
              <a:t>条跳转）及</a:t>
            </a:r>
            <a:r>
              <a:rPr lang="en-US" altLang="zh-CN" dirty="0"/>
              <a:t>1</a:t>
            </a:r>
            <a:r>
              <a:rPr lang="zh-CN" altLang="en-US" dirty="0"/>
              <a:t>条乘除运算；</a:t>
            </a:r>
          </a:p>
          <a:p>
            <a:pPr lvl="1"/>
            <a:r>
              <a:rPr lang="zh-CN" altLang="en-US" dirty="0"/>
              <a:t>浮点及</a:t>
            </a:r>
            <a:r>
              <a:rPr lang="en-US" altLang="zh-CN" dirty="0"/>
              <a:t>SIMD</a:t>
            </a:r>
            <a:r>
              <a:rPr lang="zh-CN" altLang="en-US" dirty="0"/>
              <a:t>运算单元支持每拍</a:t>
            </a:r>
            <a:r>
              <a:rPr lang="en-US" altLang="zh-CN" dirty="0"/>
              <a:t>2</a:t>
            </a:r>
            <a:r>
              <a:rPr lang="zh-CN" altLang="en-US" dirty="0"/>
              <a:t>条</a:t>
            </a:r>
            <a:r>
              <a:rPr lang="en-US" altLang="zh-CN" dirty="0"/>
              <a:t>ARM Neon 128bits </a:t>
            </a:r>
            <a:r>
              <a:rPr lang="zh-CN" altLang="en-US" dirty="0"/>
              <a:t>浮点及</a:t>
            </a:r>
            <a:r>
              <a:rPr lang="en-US" altLang="zh-CN" dirty="0"/>
              <a:t>SIMD</a:t>
            </a:r>
            <a:r>
              <a:rPr lang="zh-CN" altLang="en-US" dirty="0"/>
              <a:t>运算；</a:t>
            </a:r>
          </a:p>
          <a:p>
            <a:pPr lvl="1"/>
            <a:r>
              <a:rPr lang="zh-CN" altLang="en-US" dirty="0"/>
              <a:t>访存单元支持每拍</a:t>
            </a:r>
            <a:r>
              <a:rPr lang="en-US" altLang="zh-CN" dirty="0"/>
              <a:t>2</a:t>
            </a:r>
            <a:r>
              <a:rPr lang="zh-CN" altLang="en-US" dirty="0"/>
              <a:t>条读或写访存操作，读操作最快</a:t>
            </a:r>
            <a:r>
              <a:rPr lang="en-US" altLang="zh-CN" dirty="0"/>
              <a:t>4</a:t>
            </a:r>
            <a:r>
              <a:rPr lang="zh-CN" altLang="en-US" dirty="0"/>
              <a:t>拍完成，每拍访存带宽为</a:t>
            </a:r>
            <a:r>
              <a:rPr lang="en-US" altLang="zh-CN" dirty="0"/>
              <a:t>2x128bits</a:t>
            </a:r>
            <a:r>
              <a:rPr lang="zh-CN" altLang="en-US" dirty="0"/>
              <a:t>读及</a:t>
            </a:r>
            <a:r>
              <a:rPr lang="en-US" altLang="zh-CN" dirty="0"/>
              <a:t>1x128bits</a:t>
            </a:r>
            <a:r>
              <a:rPr lang="zh-CN" altLang="en-US" dirty="0"/>
              <a:t>写；</a:t>
            </a:r>
          </a:p>
          <a:p>
            <a:endParaRPr lang="zh-CN" altLang="en-US" dirty="0"/>
          </a:p>
          <a:p>
            <a:endParaRPr lang="zh-CN" altLang="en-US" dirty="0"/>
          </a:p>
        </p:txBody>
      </p:sp>
    </p:spTree>
    <p:extLst>
      <p:ext uri="{BB962C8B-B14F-4D97-AF65-F5344CB8AC3E}">
        <p14:creationId xmlns:p14="http://schemas.microsoft.com/office/powerpoint/2010/main" val="929154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442C0-AA3D-47F0-BCAE-2D7C1AB0F6DC}"/>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BA958543-66D8-463C-8D1A-4EC9DECE84D3}"/>
              </a:ext>
            </a:extLst>
          </p:cNvPr>
          <p:cNvSpPr>
            <a:spLocks noGrp="1"/>
          </p:cNvSpPr>
          <p:nvPr>
            <p:ph idx="1"/>
          </p:nvPr>
        </p:nvSpPr>
        <p:spPr/>
        <p:txBody>
          <a:bodyPr/>
          <a:lstStyle/>
          <a:p>
            <a:r>
              <a:rPr lang="en-US" altLang="zh-CN" dirty="0"/>
              <a:t>(5)</a:t>
            </a:r>
            <a:r>
              <a:rPr lang="zh-CN" altLang="en-US" dirty="0"/>
              <a:t>基于鲲鹏</a:t>
            </a:r>
            <a:r>
              <a:rPr lang="en-US" altLang="zh-CN" dirty="0"/>
              <a:t>920</a:t>
            </a:r>
            <a:r>
              <a:rPr lang="zh-CN" altLang="en-US" dirty="0"/>
              <a:t>的华为</a:t>
            </a:r>
            <a:r>
              <a:rPr lang="en-US" altLang="zh-CN" dirty="0" err="1"/>
              <a:t>TaiShan</a:t>
            </a:r>
            <a:r>
              <a:rPr lang="en-US" altLang="zh-CN" dirty="0"/>
              <a:t> 200</a:t>
            </a:r>
            <a:r>
              <a:rPr lang="zh-CN" altLang="en-US" dirty="0"/>
              <a:t>服务器</a:t>
            </a:r>
          </a:p>
        </p:txBody>
      </p:sp>
      <p:grpSp>
        <p:nvGrpSpPr>
          <p:cNvPr id="57" name="组合 56">
            <a:extLst>
              <a:ext uri="{FF2B5EF4-FFF2-40B4-BE49-F238E27FC236}">
                <a16:creationId xmlns:a16="http://schemas.microsoft.com/office/drawing/2014/main" id="{1A4E3D5B-0BE5-4B69-B8DB-52FBEFD39D7D}"/>
              </a:ext>
            </a:extLst>
          </p:cNvPr>
          <p:cNvGrpSpPr/>
          <p:nvPr/>
        </p:nvGrpSpPr>
        <p:grpSpPr>
          <a:xfrm>
            <a:off x="260980" y="2028678"/>
            <a:ext cx="8316483" cy="3714338"/>
            <a:chOff x="260980" y="2028678"/>
            <a:chExt cx="8316483" cy="3714338"/>
          </a:xfrm>
        </p:grpSpPr>
        <p:sp>
          <p:nvSpPr>
            <p:cNvPr id="4" name="矩形 3">
              <a:extLst>
                <a:ext uri="{FF2B5EF4-FFF2-40B4-BE49-F238E27FC236}">
                  <a16:creationId xmlns:a16="http://schemas.microsoft.com/office/drawing/2014/main" id="{FC40B565-AA32-4233-8412-1F4911A6E92E}"/>
                </a:ext>
              </a:extLst>
            </p:cNvPr>
            <p:cNvSpPr/>
            <p:nvPr/>
          </p:nvSpPr>
          <p:spPr>
            <a:xfrm flipH="1">
              <a:off x="5303399" y="2205726"/>
              <a:ext cx="2016842" cy="323037"/>
            </a:xfrm>
            <a:prstGeom prst="rect">
              <a:avLst/>
            </a:prstGeom>
          </p:spPr>
          <p:txBody>
            <a:bodyPr wrap="square">
              <a:spAutoFit/>
            </a:bodyPr>
            <a:lstStyle/>
            <a:p>
              <a:pPr algn="ctr" defTabSz="415242"/>
              <a:r>
                <a:rPr lang="en-US" altLang="zh-CN" sz="1499" b="1" dirty="0">
                  <a:latin typeface="Huawei Sans" panose="020C0503030203020204" pitchFamily="34" charset="0"/>
                  <a:ea typeface="方正兰亭黑简体" panose="02000000000000000000" pitchFamily="2" charset="-122"/>
                </a:rPr>
                <a:t>17</a:t>
              </a:r>
              <a:r>
                <a:rPr lang="zh-CN" altLang="en-US" sz="1499" b="1" dirty="0">
                  <a:latin typeface="Huawei Sans" panose="020C0503030203020204" pitchFamily="34" charset="0"/>
                  <a:ea typeface="方正兰亭黑简体" panose="02000000000000000000" pitchFamily="2" charset="-122"/>
                </a:rPr>
                <a:t>年的工程工艺积累</a:t>
              </a:r>
            </a:p>
          </p:txBody>
        </p:sp>
        <p:sp>
          <p:nvSpPr>
            <p:cNvPr id="5" name="圆角矩形 18">
              <a:extLst>
                <a:ext uri="{FF2B5EF4-FFF2-40B4-BE49-F238E27FC236}">
                  <a16:creationId xmlns:a16="http://schemas.microsoft.com/office/drawing/2014/main" id="{562D1616-7EA1-42D2-9F6B-6712133E81DE}"/>
                </a:ext>
              </a:extLst>
            </p:cNvPr>
            <p:cNvSpPr/>
            <p:nvPr/>
          </p:nvSpPr>
          <p:spPr>
            <a:xfrm>
              <a:off x="4484520" y="3036315"/>
              <a:ext cx="602117" cy="602116"/>
            </a:xfrm>
            <a:prstGeom prst="roundRect">
              <a:avLst>
                <a:gd name="adj" fmla="val 50000"/>
              </a:avLst>
            </a:prstGeom>
            <a:solidFill>
              <a:srgbClr val="0B9CE5"/>
            </a:solidFill>
            <a:ln>
              <a:noFill/>
            </a:ln>
            <a:effectLst/>
          </p:spPr>
          <p:txBody>
            <a:bodyPr vert="horz" wrap="square" lIns="91404" tIns="45702" rIns="91404" bIns="45702"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z="1599" kern="0" dirty="0">
                <a:solidFill>
                  <a:srgbClr val="000000"/>
                </a:solidFill>
                <a:latin typeface="Huawei Sans" panose="020C0503030203020204" pitchFamily="34" charset="0"/>
                <a:ea typeface="方正兰亭黑简体" panose="02000000000000000000" pitchFamily="2" charset="-122"/>
              </a:endParaRPr>
            </a:p>
          </p:txBody>
        </p:sp>
        <p:sp>
          <p:nvSpPr>
            <p:cNvPr id="6" name="圆角矩形 18">
              <a:extLst>
                <a:ext uri="{FF2B5EF4-FFF2-40B4-BE49-F238E27FC236}">
                  <a16:creationId xmlns:a16="http://schemas.microsoft.com/office/drawing/2014/main" id="{5E63550B-634F-4EDF-9C15-0B943E99C2BE}"/>
                </a:ext>
              </a:extLst>
            </p:cNvPr>
            <p:cNvSpPr/>
            <p:nvPr/>
          </p:nvSpPr>
          <p:spPr>
            <a:xfrm>
              <a:off x="5589414" y="3004002"/>
              <a:ext cx="602117" cy="602116"/>
            </a:xfrm>
            <a:prstGeom prst="roundRect">
              <a:avLst>
                <a:gd name="adj" fmla="val 50000"/>
              </a:avLst>
            </a:prstGeom>
            <a:solidFill>
              <a:srgbClr val="0B9CE5"/>
            </a:solidFill>
            <a:ln>
              <a:noFill/>
            </a:ln>
            <a:effectLst/>
          </p:spPr>
          <p:txBody>
            <a:bodyPr vert="horz" wrap="square" lIns="91404" tIns="45702" rIns="91404" bIns="45702"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z="1599" kern="0" dirty="0">
                <a:solidFill>
                  <a:srgbClr val="000000"/>
                </a:solidFill>
                <a:latin typeface="Huawei Sans" panose="020C0503030203020204" pitchFamily="34" charset="0"/>
                <a:ea typeface="方正兰亭黑简体" panose="02000000000000000000" pitchFamily="2" charset="-122"/>
              </a:endParaRPr>
            </a:p>
          </p:txBody>
        </p:sp>
        <p:sp>
          <p:nvSpPr>
            <p:cNvPr id="7" name="椭圆 6">
              <a:extLst>
                <a:ext uri="{FF2B5EF4-FFF2-40B4-BE49-F238E27FC236}">
                  <a16:creationId xmlns:a16="http://schemas.microsoft.com/office/drawing/2014/main" id="{71CB0B04-4E1F-446A-8B8D-74CE879A2297}"/>
                </a:ext>
              </a:extLst>
            </p:cNvPr>
            <p:cNvSpPr/>
            <p:nvPr/>
          </p:nvSpPr>
          <p:spPr>
            <a:xfrm>
              <a:off x="5582260" y="3127050"/>
              <a:ext cx="616424" cy="35602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199"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rPr>
                <a:t>高速互联</a:t>
              </a:r>
            </a:p>
          </p:txBody>
        </p:sp>
        <p:sp>
          <p:nvSpPr>
            <p:cNvPr id="8" name="圆角矩形 18">
              <a:extLst>
                <a:ext uri="{FF2B5EF4-FFF2-40B4-BE49-F238E27FC236}">
                  <a16:creationId xmlns:a16="http://schemas.microsoft.com/office/drawing/2014/main" id="{BF667740-3512-4860-A675-A450E7A1804A}"/>
                </a:ext>
              </a:extLst>
            </p:cNvPr>
            <p:cNvSpPr/>
            <p:nvPr/>
          </p:nvSpPr>
          <p:spPr>
            <a:xfrm>
              <a:off x="6670889" y="3031947"/>
              <a:ext cx="602117" cy="602116"/>
            </a:xfrm>
            <a:prstGeom prst="roundRect">
              <a:avLst>
                <a:gd name="adj" fmla="val 50000"/>
              </a:avLst>
            </a:prstGeom>
            <a:solidFill>
              <a:srgbClr val="0B9CE5"/>
            </a:solidFill>
            <a:ln>
              <a:noFill/>
            </a:ln>
            <a:effectLst/>
          </p:spPr>
          <p:txBody>
            <a:bodyPr vert="horz" wrap="square" lIns="91404" tIns="45702" rIns="91404" bIns="45702"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z="1599" kern="0" dirty="0">
                <a:solidFill>
                  <a:srgbClr val="000000"/>
                </a:solidFill>
                <a:latin typeface="Huawei Sans" panose="020C0503030203020204" pitchFamily="34" charset="0"/>
                <a:ea typeface="方正兰亭黑简体" panose="02000000000000000000" pitchFamily="2" charset="-122"/>
              </a:endParaRPr>
            </a:p>
          </p:txBody>
        </p:sp>
        <p:sp>
          <p:nvSpPr>
            <p:cNvPr id="9" name="椭圆 8">
              <a:extLst>
                <a:ext uri="{FF2B5EF4-FFF2-40B4-BE49-F238E27FC236}">
                  <a16:creationId xmlns:a16="http://schemas.microsoft.com/office/drawing/2014/main" id="{88228E21-DF3E-4213-B63F-F9D4066D6C2C}"/>
                </a:ext>
              </a:extLst>
            </p:cNvPr>
            <p:cNvSpPr/>
            <p:nvPr/>
          </p:nvSpPr>
          <p:spPr>
            <a:xfrm>
              <a:off x="6663736" y="3127050"/>
              <a:ext cx="616424" cy="35602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199"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rPr>
                <a:t>可靠</a:t>
              </a:r>
              <a:endParaRPr lang="en-US" altLang="zh-CN" sz="1199"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endParaRPr>
            </a:p>
            <a:p>
              <a:pPr algn="ctr"/>
              <a:r>
                <a:rPr lang="zh-CN" altLang="en-US" sz="1199"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rPr>
                <a:t>设计</a:t>
              </a:r>
            </a:p>
          </p:txBody>
        </p:sp>
        <p:sp>
          <p:nvSpPr>
            <p:cNvPr id="10" name="圆角矩形 18">
              <a:extLst>
                <a:ext uri="{FF2B5EF4-FFF2-40B4-BE49-F238E27FC236}">
                  <a16:creationId xmlns:a16="http://schemas.microsoft.com/office/drawing/2014/main" id="{26141B32-5341-49D3-B3B7-27F226B1004E}"/>
                </a:ext>
              </a:extLst>
            </p:cNvPr>
            <p:cNvSpPr/>
            <p:nvPr/>
          </p:nvSpPr>
          <p:spPr>
            <a:xfrm>
              <a:off x="7720750" y="3004002"/>
              <a:ext cx="602117" cy="602116"/>
            </a:xfrm>
            <a:prstGeom prst="roundRect">
              <a:avLst>
                <a:gd name="adj" fmla="val 50000"/>
              </a:avLst>
            </a:prstGeom>
            <a:solidFill>
              <a:srgbClr val="0B9CE5"/>
            </a:solidFill>
            <a:ln>
              <a:noFill/>
            </a:ln>
            <a:effectLst/>
          </p:spPr>
          <p:txBody>
            <a:bodyPr vert="horz" wrap="square" lIns="91404" tIns="45702" rIns="91404" bIns="45702"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z="1599" kern="0" dirty="0">
                <a:solidFill>
                  <a:srgbClr val="000000"/>
                </a:solidFill>
                <a:latin typeface="Huawei Sans" panose="020C0503030203020204" pitchFamily="34" charset="0"/>
                <a:ea typeface="方正兰亭黑简体" panose="02000000000000000000" pitchFamily="2" charset="-122"/>
              </a:endParaRPr>
            </a:p>
          </p:txBody>
        </p:sp>
        <p:sp>
          <p:nvSpPr>
            <p:cNvPr id="11" name="椭圆 10">
              <a:extLst>
                <a:ext uri="{FF2B5EF4-FFF2-40B4-BE49-F238E27FC236}">
                  <a16:creationId xmlns:a16="http://schemas.microsoft.com/office/drawing/2014/main" id="{E74DC1EB-DE59-4076-A6F1-075615982C84}"/>
                </a:ext>
              </a:extLst>
            </p:cNvPr>
            <p:cNvSpPr/>
            <p:nvPr/>
          </p:nvSpPr>
          <p:spPr>
            <a:xfrm>
              <a:off x="7713595" y="3122682"/>
              <a:ext cx="616424" cy="35602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199"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rPr>
                <a:t>质量品控</a:t>
              </a:r>
            </a:p>
          </p:txBody>
        </p:sp>
        <p:sp>
          <p:nvSpPr>
            <p:cNvPr id="12" name="矩形 11">
              <a:extLst>
                <a:ext uri="{FF2B5EF4-FFF2-40B4-BE49-F238E27FC236}">
                  <a16:creationId xmlns:a16="http://schemas.microsoft.com/office/drawing/2014/main" id="{583F90FC-C576-4869-A196-5CE8F5F45CD2}"/>
                </a:ext>
              </a:extLst>
            </p:cNvPr>
            <p:cNvSpPr/>
            <p:nvPr/>
          </p:nvSpPr>
          <p:spPr>
            <a:xfrm>
              <a:off x="4134036" y="2547567"/>
              <a:ext cx="1632997" cy="278474"/>
            </a:xfrm>
            <a:prstGeom prst="rect">
              <a:avLst/>
            </a:prstGeom>
          </p:spPr>
          <p:txBody>
            <a:bodyPr wrap="square">
              <a:spAutoFit/>
            </a:bodyPr>
            <a:lstStyle/>
            <a:p>
              <a:pPr algn="ctr">
                <a:lnSpc>
                  <a:spcPct val="125000"/>
                </a:lnSpc>
              </a:pPr>
              <a:r>
                <a:rPr lang="en-US" altLang="zh-CN" sz="1049" kern="0" dirty="0">
                  <a:solidFill>
                    <a:srgbClr val="1D1D1A"/>
                  </a:solidFill>
                  <a:latin typeface="Huawei Sans" panose="020C0503030203020204" pitchFamily="34" charset="0"/>
                  <a:ea typeface="方正兰亭黑简体" panose="02000000000000000000" pitchFamily="2" charset="-122"/>
                </a:rPr>
                <a:t>40</a:t>
              </a:r>
              <a:r>
                <a:rPr lang="zh-CN" altLang="en-US" sz="1049" kern="0" dirty="0">
                  <a:solidFill>
                    <a:srgbClr val="1D1D1A"/>
                  </a:solidFill>
                  <a:latin typeface="Huawei Sans" panose="020C0503030203020204" pitchFamily="34" charset="0"/>
                  <a:ea typeface="方正兰亭黑简体" panose="02000000000000000000" pitchFamily="2" charset="-122"/>
                </a:rPr>
                <a:t>度以上异常高温运行</a:t>
              </a:r>
              <a:endParaRPr lang="en-US" altLang="zh-CN" sz="1049" kern="0" dirty="0">
                <a:solidFill>
                  <a:srgbClr val="1D1D1A"/>
                </a:solidFill>
                <a:latin typeface="Huawei Sans" panose="020C0503030203020204" pitchFamily="34" charset="0"/>
                <a:ea typeface="方正兰亭黑简体" panose="02000000000000000000" pitchFamily="2" charset="-122"/>
              </a:endParaRPr>
            </a:p>
          </p:txBody>
        </p:sp>
        <p:sp>
          <p:nvSpPr>
            <p:cNvPr id="13" name="矩形 12">
              <a:extLst>
                <a:ext uri="{FF2B5EF4-FFF2-40B4-BE49-F238E27FC236}">
                  <a16:creationId xmlns:a16="http://schemas.microsoft.com/office/drawing/2014/main" id="{9F8C5DCC-8FEB-4553-9F19-E8206DF5C1C8}"/>
                </a:ext>
              </a:extLst>
            </p:cNvPr>
            <p:cNvSpPr/>
            <p:nvPr/>
          </p:nvSpPr>
          <p:spPr>
            <a:xfrm>
              <a:off x="4645159" y="3826771"/>
              <a:ext cx="1612608" cy="253787"/>
            </a:xfrm>
            <a:prstGeom prst="rect">
              <a:avLst/>
            </a:prstGeom>
          </p:spPr>
          <p:txBody>
            <a:bodyPr wrap="square">
              <a:spAutoFit/>
            </a:bodyPr>
            <a:lstStyle/>
            <a:p>
              <a:pPr algn="ctr" defTabSz="515309"/>
              <a:r>
                <a:rPr lang="en-US" altLang="zh-CN" sz="1049" kern="0" dirty="0">
                  <a:solidFill>
                    <a:srgbClr val="1D1D1A"/>
                  </a:solidFill>
                  <a:latin typeface="Huawei Sans" panose="020C0503030203020204" pitchFamily="34" charset="0"/>
                  <a:ea typeface="方正兰亭黑简体" panose="02000000000000000000" pitchFamily="2" charset="-122"/>
                </a:rPr>
                <a:t>56G/112G</a:t>
              </a:r>
              <a:r>
                <a:rPr lang="zh-CN" altLang="en-US" sz="1049" kern="0" dirty="0">
                  <a:solidFill>
                    <a:srgbClr val="1D1D1A"/>
                  </a:solidFill>
                  <a:latin typeface="Huawei Sans" panose="020C0503030203020204" pitchFamily="34" charset="0"/>
                  <a:ea typeface="方正兰亭黑简体" panose="02000000000000000000" pitchFamily="2" charset="-122"/>
                </a:rPr>
                <a:t>板级高速互联</a:t>
              </a:r>
            </a:p>
          </p:txBody>
        </p:sp>
        <p:sp>
          <p:nvSpPr>
            <p:cNvPr id="14" name="矩形 13">
              <a:extLst>
                <a:ext uri="{FF2B5EF4-FFF2-40B4-BE49-F238E27FC236}">
                  <a16:creationId xmlns:a16="http://schemas.microsoft.com/office/drawing/2014/main" id="{076F1497-F668-4B84-B2AC-7D534C66FD4B}"/>
                </a:ext>
              </a:extLst>
            </p:cNvPr>
            <p:cNvSpPr/>
            <p:nvPr/>
          </p:nvSpPr>
          <p:spPr>
            <a:xfrm>
              <a:off x="6258007" y="2547567"/>
              <a:ext cx="1665326" cy="278474"/>
            </a:xfrm>
            <a:prstGeom prst="rect">
              <a:avLst/>
            </a:prstGeom>
          </p:spPr>
          <p:txBody>
            <a:bodyPr wrap="square">
              <a:spAutoFit/>
            </a:bodyPr>
            <a:lstStyle/>
            <a:p>
              <a:pPr algn="ctr">
                <a:lnSpc>
                  <a:spcPct val="125000"/>
                </a:lnSpc>
                <a:defRPr/>
              </a:pPr>
              <a:r>
                <a:rPr lang="zh-CN" altLang="en-US" sz="1049" kern="0" dirty="0">
                  <a:solidFill>
                    <a:srgbClr val="1D1D1A"/>
                  </a:solidFill>
                  <a:latin typeface="Huawei Sans" panose="020C0503030203020204" pitchFamily="34" charset="0"/>
                  <a:ea typeface="方正兰亭黑简体" panose="02000000000000000000" pitchFamily="2" charset="-122"/>
                </a:rPr>
                <a:t>无源背板</a:t>
              </a:r>
              <a:r>
                <a:rPr lang="en-US" altLang="zh-CN" sz="1049" kern="0" dirty="0">
                  <a:solidFill>
                    <a:srgbClr val="1D1D1A"/>
                  </a:solidFill>
                  <a:latin typeface="Huawei Sans" panose="020C0503030203020204" pitchFamily="34" charset="0"/>
                  <a:ea typeface="方正兰亭黑简体" panose="02000000000000000000" pitchFamily="2" charset="-122"/>
                </a:rPr>
                <a:t>&amp;</a:t>
              </a:r>
              <a:r>
                <a:rPr lang="zh-CN" altLang="en-US" sz="1049" kern="0" dirty="0">
                  <a:solidFill>
                    <a:srgbClr val="1D1D1A"/>
                  </a:solidFill>
                  <a:latin typeface="Huawei Sans" panose="020C0503030203020204" pitchFamily="34" charset="0"/>
                  <a:ea typeface="方正兰亭黑简体" panose="02000000000000000000" pitchFamily="2" charset="-122"/>
                </a:rPr>
                <a:t>三重硬盘抗震</a:t>
              </a:r>
            </a:p>
          </p:txBody>
        </p:sp>
        <p:sp>
          <p:nvSpPr>
            <p:cNvPr id="15" name="矩形 14">
              <a:extLst>
                <a:ext uri="{FF2B5EF4-FFF2-40B4-BE49-F238E27FC236}">
                  <a16:creationId xmlns:a16="http://schemas.microsoft.com/office/drawing/2014/main" id="{15AF6B0B-661C-4E29-B637-800501E4843D}"/>
                </a:ext>
              </a:extLst>
            </p:cNvPr>
            <p:cNvSpPr/>
            <p:nvPr/>
          </p:nvSpPr>
          <p:spPr>
            <a:xfrm>
              <a:off x="6915858" y="3826771"/>
              <a:ext cx="1420486" cy="253787"/>
            </a:xfrm>
            <a:prstGeom prst="rect">
              <a:avLst/>
            </a:prstGeom>
            <a:ln>
              <a:noFill/>
            </a:ln>
          </p:spPr>
          <p:txBody>
            <a:bodyPr wrap="square">
              <a:spAutoFit/>
            </a:bodyPr>
            <a:lstStyle/>
            <a:p>
              <a:pPr algn="ctr" defTabSz="515309"/>
              <a:r>
                <a:rPr lang="zh-CN" altLang="en-US" sz="1049" kern="0" dirty="0">
                  <a:solidFill>
                    <a:srgbClr val="1D1D1A"/>
                  </a:solidFill>
                  <a:latin typeface="Huawei Sans" panose="020C0503030203020204" pitchFamily="34" charset="0"/>
                  <a:ea typeface="方正兰亭黑简体" panose="02000000000000000000" pitchFamily="2" charset="-122"/>
                </a:rPr>
                <a:t>故障率低于业界</a:t>
              </a:r>
              <a:r>
                <a:rPr lang="en-US" altLang="zh-CN" sz="1049" kern="0" dirty="0">
                  <a:solidFill>
                    <a:srgbClr val="1D1D1A"/>
                  </a:solidFill>
                  <a:latin typeface="Huawei Sans" panose="020C0503030203020204" pitchFamily="34" charset="0"/>
                  <a:ea typeface="方正兰亭黑简体" panose="02000000000000000000" pitchFamily="2" charset="-122"/>
                </a:rPr>
                <a:t>15%</a:t>
              </a:r>
            </a:p>
          </p:txBody>
        </p:sp>
        <p:grpSp>
          <p:nvGrpSpPr>
            <p:cNvPr id="16" name="组合 15">
              <a:extLst>
                <a:ext uri="{FF2B5EF4-FFF2-40B4-BE49-F238E27FC236}">
                  <a16:creationId xmlns:a16="http://schemas.microsoft.com/office/drawing/2014/main" id="{9707491C-BB15-40B0-8FB8-35FF3AD6464D}"/>
                </a:ext>
              </a:extLst>
            </p:cNvPr>
            <p:cNvGrpSpPr/>
            <p:nvPr/>
          </p:nvGrpSpPr>
          <p:grpSpPr>
            <a:xfrm>
              <a:off x="4274637" y="2805421"/>
              <a:ext cx="1127589" cy="229118"/>
              <a:chOff x="2316521" y="5293359"/>
              <a:chExt cx="2280920" cy="463465"/>
            </a:xfrm>
          </p:grpSpPr>
          <p:sp>
            <p:nvSpPr>
              <p:cNvPr id="17" name="任意多边形: 形状 3">
                <a:extLst>
                  <a:ext uri="{FF2B5EF4-FFF2-40B4-BE49-F238E27FC236}">
                    <a16:creationId xmlns:a16="http://schemas.microsoft.com/office/drawing/2014/main" id="{5117DDCC-4843-490E-9C7D-F832C412F452}"/>
                  </a:ext>
                </a:extLst>
              </p:cNvPr>
              <p:cNvSpPr/>
              <p:nvPr/>
            </p:nvSpPr>
            <p:spPr>
              <a:xfrm>
                <a:off x="2316521" y="5293846"/>
                <a:ext cx="2280920" cy="0"/>
              </a:xfrm>
              <a:custGeom>
                <a:avLst/>
                <a:gdLst>
                  <a:gd name="connsiteX0" fmla="*/ 0 w 2280920"/>
                  <a:gd name="connsiteY0" fmla="*/ 0 h 0"/>
                  <a:gd name="connsiteX1" fmla="*/ 2280920 w 2280920"/>
                  <a:gd name="connsiteY1" fmla="*/ 0 h 0"/>
                </a:gdLst>
                <a:ahLst/>
                <a:cxnLst>
                  <a:cxn ang="0">
                    <a:pos x="connsiteX0" y="connsiteY0"/>
                  </a:cxn>
                  <a:cxn ang="0">
                    <a:pos x="connsiteX1" y="connsiteY1"/>
                  </a:cxn>
                </a:cxnLst>
                <a:rect l="l" t="t" r="r" b="b"/>
                <a:pathLst>
                  <a:path w="2280920">
                    <a:moveTo>
                      <a:pt x="0" y="0"/>
                    </a:moveTo>
                    <a:lnTo>
                      <a:pt x="2280920" y="0"/>
                    </a:lnTo>
                  </a:path>
                </a:pathLst>
              </a:custGeom>
              <a:noFill/>
              <a:ln>
                <a:solidFill>
                  <a:srgbClr val="0B9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sp>
            <p:nvSpPr>
              <p:cNvPr id="18" name="任意多边形: 形状 5">
                <a:extLst>
                  <a:ext uri="{FF2B5EF4-FFF2-40B4-BE49-F238E27FC236}">
                    <a16:creationId xmlns:a16="http://schemas.microsoft.com/office/drawing/2014/main" id="{7E6DC0F0-671F-48CB-BAF2-27EAC85471B8}"/>
                  </a:ext>
                </a:extLst>
              </p:cNvPr>
              <p:cNvSpPr/>
              <p:nvPr/>
            </p:nvSpPr>
            <p:spPr>
              <a:xfrm flipH="1">
                <a:off x="3307081" y="5293359"/>
                <a:ext cx="45719" cy="463465"/>
              </a:xfrm>
              <a:custGeom>
                <a:avLst/>
                <a:gdLst>
                  <a:gd name="connsiteX0" fmla="*/ 0 w 0"/>
                  <a:gd name="connsiteY0" fmla="*/ 447040 h 447040"/>
                  <a:gd name="connsiteX1" fmla="*/ 0 w 0"/>
                  <a:gd name="connsiteY1" fmla="*/ 0 h 447040"/>
                </a:gdLst>
                <a:ahLst/>
                <a:cxnLst>
                  <a:cxn ang="0">
                    <a:pos x="connsiteX0" y="connsiteY0"/>
                  </a:cxn>
                  <a:cxn ang="0">
                    <a:pos x="connsiteX1" y="connsiteY1"/>
                  </a:cxn>
                </a:cxnLst>
                <a:rect l="l" t="t" r="r" b="b"/>
                <a:pathLst>
                  <a:path h="447040">
                    <a:moveTo>
                      <a:pt x="0" y="447040"/>
                    </a:moveTo>
                    <a:lnTo>
                      <a:pt x="0" y="0"/>
                    </a:lnTo>
                  </a:path>
                </a:pathLst>
              </a:custGeom>
              <a:noFill/>
              <a:ln>
                <a:solidFill>
                  <a:srgbClr val="0B9CE5"/>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grpSp>
        <p:grpSp>
          <p:nvGrpSpPr>
            <p:cNvPr id="19" name="组合 18">
              <a:extLst>
                <a:ext uri="{FF2B5EF4-FFF2-40B4-BE49-F238E27FC236}">
                  <a16:creationId xmlns:a16="http://schemas.microsoft.com/office/drawing/2014/main" id="{C4C6EEB4-CF64-4DD5-9593-81680201F40C}"/>
                </a:ext>
              </a:extLst>
            </p:cNvPr>
            <p:cNvGrpSpPr/>
            <p:nvPr/>
          </p:nvGrpSpPr>
          <p:grpSpPr>
            <a:xfrm>
              <a:off x="6408153" y="2801053"/>
              <a:ext cx="1127589" cy="229118"/>
              <a:chOff x="2194560" y="5293359"/>
              <a:chExt cx="2280920" cy="463465"/>
            </a:xfrm>
          </p:grpSpPr>
          <p:sp>
            <p:nvSpPr>
              <p:cNvPr id="20" name="任意多边形: 形状 143">
                <a:extLst>
                  <a:ext uri="{FF2B5EF4-FFF2-40B4-BE49-F238E27FC236}">
                    <a16:creationId xmlns:a16="http://schemas.microsoft.com/office/drawing/2014/main" id="{4BAD56EF-D8B0-48FF-86F1-E865BE550501}"/>
                  </a:ext>
                </a:extLst>
              </p:cNvPr>
              <p:cNvSpPr/>
              <p:nvPr/>
            </p:nvSpPr>
            <p:spPr>
              <a:xfrm>
                <a:off x="2194560" y="5293846"/>
                <a:ext cx="2280920" cy="0"/>
              </a:xfrm>
              <a:custGeom>
                <a:avLst/>
                <a:gdLst>
                  <a:gd name="connsiteX0" fmla="*/ 0 w 2280920"/>
                  <a:gd name="connsiteY0" fmla="*/ 0 h 0"/>
                  <a:gd name="connsiteX1" fmla="*/ 2280920 w 2280920"/>
                  <a:gd name="connsiteY1" fmla="*/ 0 h 0"/>
                </a:gdLst>
                <a:ahLst/>
                <a:cxnLst>
                  <a:cxn ang="0">
                    <a:pos x="connsiteX0" y="connsiteY0"/>
                  </a:cxn>
                  <a:cxn ang="0">
                    <a:pos x="connsiteX1" y="connsiteY1"/>
                  </a:cxn>
                </a:cxnLst>
                <a:rect l="l" t="t" r="r" b="b"/>
                <a:pathLst>
                  <a:path w="2280920">
                    <a:moveTo>
                      <a:pt x="0" y="0"/>
                    </a:moveTo>
                    <a:lnTo>
                      <a:pt x="2280920" y="0"/>
                    </a:lnTo>
                  </a:path>
                </a:pathLst>
              </a:custGeom>
              <a:noFill/>
              <a:ln>
                <a:solidFill>
                  <a:srgbClr val="0B9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sp>
            <p:nvSpPr>
              <p:cNvPr id="21" name="任意多边形: 形状 144">
                <a:extLst>
                  <a:ext uri="{FF2B5EF4-FFF2-40B4-BE49-F238E27FC236}">
                    <a16:creationId xmlns:a16="http://schemas.microsoft.com/office/drawing/2014/main" id="{70755921-50A2-4E28-A994-44E37F99A7E8}"/>
                  </a:ext>
                </a:extLst>
              </p:cNvPr>
              <p:cNvSpPr/>
              <p:nvPr/>
            </p:nvSpPr>
            <p:spPr>
              <a:xfrm flipH="1">
                <a:off x="3307081" y="5293359"/>
                <a:ext cx="45719" cy="463465"/>
              </a:xfrm>
              <a:custGeom>
                <a:avLst/>
                <a:gdLst>
                  <a:gd name="connsiteX0" fmla="*/ 0 w 0"/>
                  <a:gd name="connsiteY0" fmla="*/ 447040 h 447040"/>
                  <a:gd name="connsiteX1" fmla="*/ 0 w 0"/>
                  <a:gd name="connsiteY1" fmla="*/ 0 h 447040"/>
                </a:gdLst>
                <a:ahLst/>
                <a:cxnLst>
                  <a:cxn ang="0">
                    <a:pos x="connsiteX0" y="connsiteY0"/>
                  </a:cxn>
                  <a:cxn ang="0">
                    <a:pos x="connsiteX1" y="connsiteY1"/>
                  </a:cxn>
                </a:cxnLst>
                <a:rect l="l" t="t" r="r" b="b"/>
                <a:pathLst>
                  <a:path h="447040">
                    <a:moveTo>
                      <a:pt x="0" y="447040"/>
                    </a:moveTo>
                    <a:lnTo>
                      <a:pt x="0" y="0"/>
                    </a:lnTo>
                  </a:path>
                </a:pathLst>
              </a:custGeom>
              <a:noFill/>
              <a:ln>
                <a:solidFill>
                  <a:srgbClr val="0B9CE5"/>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grpSp>
        <p:sp>
          <p:nvSpPr>
            <p:cNvPr id="22" name="任意多边形: 形状 146">
              <a:extLst>
                <a:ext uri="{FF2B5EF4-FFF2-40B4-BE49-F238E27FC236}">
                  <a16:creationId xmlns:a16="http://schemas.microsoft.com/office/drawing/2014/main" id="{48EA1F73-1B3D-4FD5-A6BF-AAA1B4419E05}"/>
                </a:ext>
              </a:extLst>
            </p:cNvPr>
            <p:cNvSpPr/>
            <p:nvPr/>
          </p:nvSpPr>
          <p:spPr>
            <a:xfrm flipV="1">
              <a:off x="4951442" y="3832989"/>
              <a:ext cx="1127589" cy="0"/>
            </a:xfrm>
            <a:custGeom>
              <a:avLst/>
              <a:gdLst>
                <a:gd name="connsiteX0" fmla="*/ 0 w 2280920"/>
                <a:gd name="connsiteY0" fmla="*/ 0 h 0"/>
                <a:gd name="connsiteX1" fmla="*/ 2280920 w 2280920"/>
                <a:gd name="connsiteY1" fmla="*/ 0 h 0"/>
              </a:gdLst>
              <a:ahLst/>
              <a:cxnLst>
                <a:cxn ang="0">
                  <a:pos x="connsiteX0" y="connsiteY0"/>
                </a:cxn>
                <a:cxn ang="0">
                  <a:pos x="connsiteX1" y="connsiteY1"/>
                </a:cxn>
              </a:cxnLst>
              <a:rect l="l" t="t" r="r" b="b"/>
              <a:pathLst>
                <a:path w="2280920">
                  <a:moveTo>
                    <a:pt x="0" y="0"/>
                  </a:moveTo>
                  <a:lnTo>
                    <a:pt x="2280920" y="0"/>
                  </a:lnTo>
                </a:path>
              </a:pathLst>
            </a:custGeom>
            <a:noFill/>
            <a:ln>
              <a:solidFill>
                <a:srgbClr val="0B9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sp>
          <p:nvSpPr>
            <p:cNvPr id="23" name="任意多边形: 形状 147">
              <a:extLst>
                <a:ext uri="{FF2B5EF4-FFF2-40B4-BE49-F238E27FC236}">
                  <a16:creationId xmlns:a16="http://schemas.microsoft.com/office/drawing/2014/main" id="{669230EA-80ED-4F10-9D3C-BB0CBF7D5D3E}"/>
                </a:ext>
              </a:extLst>
            </p:cNvPr>
            <p:cNvSpPr/>
            <p:nvPr/>
          </p:nvSpPr>
          <p:spPr>
            <a:xfrm flipH="1" flipV="1">
              <a:off x="5876661" y="3604112"/>
              <a:ext cx="22601" cy="229118"/>
            </a:xfrm>
            <a:custGeom>
              <a:avLst/>
              <a:gdLst>
                <a:gd name="connsiteX0" fmla="*/ 0 w 0"/>
                <a:gd name="connsiteY0" fmla="*/ 447040 h 447040"/>
                <a:gd name="connsiteX1" fmla="*/ 0 w 0"/>
                <a:gd name="connsiteY1" fmla="*/ 0 h 447040"/>
              </a:gdLst>
              <a:ahLst/>
              <a:cxnLst>
                <a:cxn ang="0">
                  <a:pos x="connsiteX0" y="connsiteY0"/>
                </a:cxn>
                <a:cxn ang="0">
                  <a:pos x="connsiteX1" y="connsiteY1"/>
                </a:cxn>
              </a:cxnLst>
              <a:rect l="l" t="t" r="r" b="b"/>
              <a:pathLst>
                <a:path h="447040">
                  <a:moveTo>
                    <a:pt x="0" y="447040"/>
                  </a:moveTo>
                  <a:lnTo>
                    <a:pt x="0" y="0"/>
                  </a:lnTo>
                </a:path>
              </a:pathLst>
            </a:custGeom>
            <a:noFill/>
            <a:ln>
              <a:solidFill>
                <a:srgbClr val="0B9CE5"/>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sp>
          <p:nvSpPr>
            <p:cNvPr id="24" name="任意多边形: 形状 149">
              <a:extLst>
                <a:ext uri="{FF2B5EF4-FFF2-40B4-BE49-F238E27FC236}">
                  <a16:creationId xmlns:a16="http://schemas.microsoft.com/office/drawing/2014/main" id="{13B62B6A-2926-4D38-AB1C-09A5BD16A372}"/>
                </a:ext>
              </a:extLst>
            </p:cNvPr>
            <p:cNvSpPr/>
            <p:nvPr/>
          </p:nvSpPr>
          <p:spPr>
            <a:xfrm flipV="1">
              <a:off x="7082777" y="3832989"/>
              <a:ext cx="1127589" cy="0"/>
            </a:xfrm>
            <a:custGeom>
              <a:avLst/>
              <a:gdLst>
                <a:gd name="connsiteX0" fmla="*/ 0 w 2280920"/>
                <a:gd name="connsiteY0" fmla="*/ 0 h 0"/>
                <a:gd name="connsiteX1" fmla="*/ 2280920 w 2280920"/>
                <a:gd name="connsiteY1" fmla="*/ 0 h 0"/>
              </a:gdLst>
              <a:ahLst/>
              <a:cxnLst>
                <a:cxn ang="0">
                  <a:pos x="connsiteX0" y="connsiteY0"/>
                </a:cxn>
                <a:cxn ang="0">
                  <a:pos x="connsiteX1" y="connsiteY1"/>
                </a:cxn>
              </a:cxnLst>
              <a:rect l="l" t="t" r="r" b="b"/>
              <a:pathLst>
                <a:path w="2280920">
                  <a:moveTo>
                    <a:pt x="0" y="0"/>
                  </a:moveTo>
                  <a:lnTo>
                    <a:pt x="2280920" y="0"/>
                  </a:lnTo>
                </a:path>
              </a:pathLst>
            </a:custGeom>
            <a:noFill/>
            <a:ln>
              <a:solidFill>
                <a:srgbClr val="0B9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sp>
          <p:nvSpPr>
            <p:cNvPr id="25" name="任意多边形: 形状 150">
              <a:extLst>
                <a:ext uri="{FF2B5EF4-FFF2-40B4-BE49-F238E27FC236}">
                  <a16:creationId xmlns:a16="http://schemas.microsoft.com/office/drawing/2014/main" id="{E13EF8E7-D4DA-4D81-946D-5CF2071BAE37}"/>
                </a:ext>
              </a:extLst>
            </p:cNvPr>
            <p:cNvSpPr/>
            <p:nvPr/>
          </p:nvSpPr>
          <p:spPr>
            <a:xfrm flipH="1" flipV="1">
              <a:off x="8007997" y="3604112"/>
              <a:ext cx="22601" cy="229118"/>
            </a:xfrm>
            <a:custGeom>
              <a:avLst/>
              <a:gdLst>
                <a:gd name="connsiteX0" fmla="*/ 0 w 0"/>
                <a:gd name="connsiteY0" fmla="*/ 447040 h 447040"/>
                <a:gd name="connsiteX1" fmla="*/ 0 w 0"/>
                <a:gd name="connsiteY1" fmla="*/ 0 h 447040"/>
              </a:gdLst>
              <a:ahLst/>
              <a:cxnLst>
                <a:cxn ang="0">
                  <a:pos x="connsiteX0" y="connsiteY0"/>
                </a:cxn>
                <a:cxn ang="0">
                  <a:pos x="connsiteX1" y="connsiteY1"/>
                </a:cxn>
              </a:cxnLst>
              <a:rect l="l" t="t" r="r" b="b"/>
              <a:pathLst>
                <a:path h="447040">
                  <a:moveTo>
                    <a:pt x="0" y="447040"/>
                  </a:moveTo>
                  <a:lnTo>
                    <a:pt x="0" y="0"/>
                  </a:lnTo>
                </a:path>
              </a:pathLst>
            </a:custGeom>
            <a:noFill/>
            <a:ln>
              <a:solidFill>
                <a:srgbClr val="0B9CE5"/>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sp>
          <p:nvSpPr>
            <p:cNvPr id="26" name="椭圆 25">
              <a:extLst>
                <a:ext uri="{FF2B5EF4-FFF2-40B4-BE49-F238E27FC236}">
                  <a16:creationId xmlns:a16="http://schemas.microsoft.com/office/drawing/2014/main" id="{432CF043-2E9C-431D-8592-7FE7725C4867}"/>
                </a:ext>
              </a:extLst>
            </p:cNvPr>
            <p:cNvSpPr/>
            <p:nvPr/>
          </p:nvSpPr>
          <p:spPr>
            <a:xfrm>
              <a:off x="4477660" y="3127050"/>
              <a:ext cx="616424" cy="35602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199"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rPr>
                <a:t>液冷</a:t>
              </a:r>
            </a:p>
            <a:p>
              <a:pPr algn="ctr"/>
              <a:r>
                <a:rPr lang="zh-CN" altLang="en-US" sz="1199"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rPr>
                <a:t>散热</a:t>
              </a:r>
            </a:p>
          </p:txBody>
        </p:sp>
        <p:sp>
          <p:nvSpPr>
            <p:cNvPr id="27" name="圆角矩形 83">
              <a:extLst>
                <a:ext uri="{FF2B5EF4-FFF2-40B4-BE49-F238E27FC236}">
                  <a16:creationId xmlns:a16="http://schemas.microsoft.com/office/drawing/2014/main" id="{14FCE32C-C0C4-45F2-9323-03AFEDCEB7D8}"/>
                </a:ext>
              </a:extLst>
            </p:cNvPr>
            <p:cNvSpPr/>
            <p:nvPr/>
          </p:nvSpPr>
          <p:spPr>
            <a:xfrm>
              <a:off x="7049373" y="4181299"/>
              <a:ext cx="1465461" cy="1561717"/>
            </a:xfrm>
            <a:prstGeom prst="roundRect">
              <a:avLst>
                <a:gd name="adj" fmla="val 731"/>
              </a:avLst>
            </a:prstGeom>
            <a:gradFill rotWithShape="1">
              <a:gsLst>
                <a:gs pos="0">
                  <a:schemeClr val="bg2"/>
                </a:gs>
                <a:gs pos="50000">
                  <a:srgbClr val="FFFFFF"/>
                </a:gs>
                <a:gs pos="100000">
                  <a:schemeClr val="bg2"/>
                </a:gs>
              </a:gsLst>
              <a:lin ang="5400000" scaled="1"/>
            </a:gradFill>
            <a:ln w="28575" algn="ctr">
              <a:noFill/>
              <a:miter lim="800000"/>
              <a:headEnd/>
              <a:tailEnd/>
            </a:ln>
            <a:effectLst>
              <a:outerShdw blurRad="50800" dist="38100" dir="2700000" algn="tl" rotWithShape="0">
                <a:prstClr val="black">
                  <a:alpha val="40000"/>
                </a:prstClr>
              </a:outerShdw>
            </a:effectLst>
          </p:spPr>
          <p:txBody>
            <a:bodyPr wrap="none" lIns="89189" tIns="44597" rIns="89189" bIns="44597" anchor="ctr"/>
            <a:lstStyle/>
            <a:p>
              <a:pPr defTabSz="891822"/>
              <a:endParaRPr lang="zh-CN" altLang="en-US" sz="1199" kern="0">
                <a:solidFill>
                  <a:sysClr val="windowText" lastClr="000000"/>
                </a:solidFill>
                <a:latin typeface="Huawei Sans" panose="020C0503030203020204" pitchFamily="34" charset="0"/>
                <a:ea typeface="方正兰亭黑简体" panose="02000000000000000000" pitchFamily="2" charset="-122"/>
                <a:sym typeface="Arial" panose="020B0604020202020204" pitchFamily="34" charset="0"/>
              </a:endParaRPr>
            </a:p>
          </p:txBody>
        </p:sp>
        <p:sp>
          <p:nvSpPr>
            <p:cNvPr id="28" name="圆角矩形 84">
              <a:extLst>
                <a:ext uri="{FF2B5EF4-FFF2-40B4-BE49-F238E27FC236}">
                  <a16:creationId xmlns:a16="http://schemas.microsoft.com/office/drawing/2014/main" id="{50EC4A61-D112-4DCF-AD70-6FD7FFD8205F}"/>
                </a:ext>
              </a:extLst>
            </p:cNvPr>
            <p:cNvSpPr/>
            <p:nvPr/>
          </p:nvSpPr>
          <p:spPr>
            <a:xfrm>
              <a:off x="505242" y="4179756"/>
              <a:ext cx="6475495" cy="1561718"/>
            </a:xfrm>
            <a:prstGeom prst="roundRect">
              <a:avLst>
                <a:gd name="adj" fmla="val 731"/>
              </a:avLst>
            </a:prstGeom>
            <a:gradFill rotWithShape="1">
              <a:gsLst>
                <a:gs pos="0">
                  <a:schemeClr val="bg2"/>
                </a:gs>
                <a:gs pos="50000">
                  <a:srgbClr val="FFFFFF"/>
                </a:gs>
                <a:gs pos="100000">
                  <a:schemeClr val="bg2"/>
                </a:gs>
              </a:gsLst>
              <a:lin ang="5400000" scaled="1"/>
            </a:gradFill>
            <a:ln w="28575" algn="ctr">
              <a:noFill/>
              <a:miter lim="800000"/>
              <a:headEnd/>
              <a:tailEnd/>
            </a:ln>
            <a:effectLst>
              <a:outerShdw blurRad="50800" dist="38100" dir="2700000" algn="tl" rotWithShape="0">
                <a:prstClr val="black">
                  <a:alpha val="40000"/>
                </a:prstClr>
              </a:outerShdw>
            </a:effectLst>
          </p:spPr>
          <p:txBody>
            <a:bodyPr wrap="none" lIns="89189" tIns="44597" rIns="89189" bIns="44597" anchor="ctr"/>
            <a:lstStyle/>
            <a:p>
              <a:pPr defTabSz="891822"/>
              <a:endParaRPr lang="zh-CN" altLang="en-US" sz="1199" kern="0">
                <a:solidFill>
                  <a:sysClr val="windowText" lastClr="000000"/>
                </a:solidFill>
                <a:latin typeface="Huawei Sans" panose="020C0503030203020204" pitchFamily="34" charset="0"/>
                <a:ea typeface="方正兰亭黑简体" panose="02000000000000000000" pitchFamily="2" charset="-122"/>
                <a:sym typeface="Arial" panose="020B0604020202020204" pitchFamily="34" charset="0"/>
              </a:endParaRPr>
            </a:p>
          </p:txBody>
        </p:sp>
        <p:sp>
          <p:nvSpPr>
            <p:cNvPr id="29" name="TaiShan 2290/5280/5290…">
              <a:extLst>
                <a:ext uri="{FF2B5EF4-FFF2-40B4-BE49-F238E27FC236}">
                  <a16:creationId xmlns:a16="http://schemas.microsoft.com/office/drawing/2014/main" id="{782C5FE5-A7D4-4CC9-9998-F271CC4E7060}"/>
                </a:ext>
              </a:extLst>
            </p:cNvPr>
            <p:cNvSpPr txBox="1"/>
            <p:nvPr/>
          </p:nvSpPr>
          <p:spPr>
            <a:xfrm>
              <a:off x="1666078" y="4714482"/>
              <a:ext cx="786014" cy="307413"/>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5280</a:t>
              </a:r>
            </a:p>
            <a:p>
              <a:pPr lvl="1"/>
              <a:r>
                <a:rPr lang="en-US" altLang="zh-CN" sz="900" dirty="0">
                  <a:solidFill>
                    <a:schemeClr val="tx1"/>
                  </a:solidFill>
                  <a:latin typeface="Huawei Sans" panose="020C0503030203020204" pitchFamily="34" charset="0"/>
                  <a:ea typeface="方正兰亭黑简体" panose="02000000000000000000" pitchFamily="2" charset="-122"/>
                  <a:sym typeface="Microsoft YaHei"/>
                </a:rPr>
                <a:t>4U40</a:t>
              </a:r>
              <a:r>
                <a:rPr lang="zh-CN" altLang="en-US" sz="900" dirty="0">
                  <a:solidFill>
                    <a:schemeClr val="tx1"/>
                  </a:solidFill>
                  <a:latin typeface="Huawei Sans" panose="020C0503030203020204" pitchFamily="34" charset="0"/>
                  <a:ea typeface="方正兰亭黑简体" panose="02000000000000000000" pitchFamily="2" charset="-122"/>
                  <a:sym typeface="Microsoft YaHei"/>
                </a:rPr>
                <a:t>盘存储型</a:t>
              </a:r>
              <a:endParaRPr lang="en-US" sz="900" dirty="0">
                <a:solidFill>
                  <a:schemeClr val="tx1"/>
                </a:solidFill>
                <a:latin typeface="Huawei Sans" panose="020C0503030203020204" pitchFamily="34" charset="0"/>
                <a:ea typeface="方正兰亭黑简体" panose="02000000000000000000" pitchFamily="2" charset="-122"/>
                <a:sym typeface="Helvetica"/>
              </a:endParaRPr>
            </a:p>
          </p:txBody>
        </p:sp>
        <p:sp>
          <p:nvSpPr>
            <p:cNvPr id="30" name="TaiShan X6000…">
              <a:extLst>
                <a:ext uri="{FF2B5EF4-FFF2-40B4-BE49-F238E27FC236}">
                  <a16:creationId xmlns:a16="http://schemas.microsoft.com/office/drawing/2014/main" id="{2D70834D-BADB-434E-B0ED-BA60D25F2412}"/>
                </a:ext>
              </a:extLst>
            </p:cNvPr>
            <p:cNvSpPr txBox="1"/>
            <p:nvPr/>
          </p:nvSpPr>
          <p:spPr>
            <a:xfrm>
              <a:off x="5846752" y="4735466"/>
              <a:ext cx="1231916" cy="307413"/>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X6000</a:t>
              </a:r>
            </a:p>
            <a:p>
              <a:pPr lvl="1"/>
              <a:r>
                <a:rPr lang="en-US" altLang="zh-CN" sz="900" dirty="0">
                  <a:solidFill>
                    <a:schemeClr val="tx1"/>
                  </a:solidFill>
                  <a:latin typeface="Huawei Sans" panose="020C0503030203020204" pitchFamily="34" charset="0"/>
                  <a:ea typeface="方正兰亭黑简体" panose="02000000000000000000" pitchFamily="2" charset="-122"/>
                  <a:sym typeface="Microsoft YaHei"/>
                </a:rPr>
                <a:t>2U4</a:t>
              </a:r>
              <a:r>
                <a:rPr lang="zh-CN" altLang="en-US" sz="900" dirty="0">
                  <a:solidFill>
                    <a:schemeClr val="tx1"/>
                  </a:solidFill>
                  <a:latin typeface="Huawei Sans" panose="020C0503030203020204" pitchFamily="34" charset="0"/>
                  <a:ea typeface="方正兰亭黑简体" panose="02000000000000000000" pitchFamily="2" charset="-122"/>
                  <a:sym typeface="Microsoft YaHei"/>
                </a:rPr>
                <a:t>节点高密型</a:t>
              </a:r>
            </a:p>
          </p:txBody>
        </p:sp>
        <p:sp>
          <p:nvSpPr>
            <p:cNvPr id="31" name="TaiShan 2280…">
              <a:extLst>
                <a:ext uri="{FF2B5EF4-FFF2-40B4-BE49-F238E27FC236}">
                  <a16:creationId xmlns:a16="http://schemas.microsoft.com/office/drawing/2014/main" id="{8191CE6A-F5C3-4292-8813-FA9720FACEF1}"/>
                </a:ext>
              </a:extLst>
            </p:cNvPr>
            <p:cNvSpPr txBox="1"/>
            <p:nvPr/>
          </p:nvSpPr>
          <p:spPr>
            <a:xfrm>
              <a:off x="2668111" y="4721476"/>
              <a:ext cx="786014" cy="307413"/>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2280</a:t>
              </a:r>
            </a:p>
            <a:p>
              <a:pPr lvl="1"/>
              <a:r>
                <a:rPr lang="en-US" altLang="zh-CN" sz="900" dirty="0">
                  <a:solidFill>
                    <a:schemeClr val="tx1"/>
                  </a:solidFill>
                  <a:latin typeface="Huawei Sans" panose="020C0503030203020204" pitchFamily="34" charset="0"/>
                  <a:ea typeface="方正兰亭黑简体" panose="02000000000000000000" pitchFamily="2" charset="-122"/>
                  <a:sym typeface="Microsoft YaHei"/>
                </a:rPr>
                <a:t>2U2</a:t>
              </a:r>
              <a:r>
                <a:rPr lang="zh-CN" altLang="en-US" sz="900" dirty="0">
                  <a:solidFill>
                    <a:schemeClr val="tx1"/>
                  </a:solidFill>
                  <a:latin typeface="Huawei Sans" panose="020C0503030203020204" pitchFamily="34" charset="0"/>
                  <a:ea typeface="方正兰亭黑简体" panose="02000000000000000000" pitchFamily="2" charset="-122"/>
                  <a:sym typeface="Microsoft YaHei"/>
                </a:rPr>
                <a:t>路均衡型</a:t>
              </a:r>
            </a:p>
          </p:txBody>
        </p:sp>
        <p:sp>
          <p:nvSpPr>
            <p:cNvPr id="32" name="TaiShan 2280…">
              <a:extLst>
                <a:ext uri="{FF2B5EF4-FFF2-40B4-BE49-F238E27FC236}">
                  <a16:creationId xmlns:a16="http://schemas.microsoft.com/office/drawing/2014/main" id="{396CCBA5-70A5-4699-BBA2-ACA2834D43A0}"/>
                </a:ext>
              </a:extLst>
            </p:cNvPr>
            <p:cNvSpPr txBox="1"/>
            <p:nvPr/>
          </p:nvSpPr>
          <p:spPr>
            <a:xfrm>
              <a:off x="7265624" y="4709312"/>
              <a:ext cx="703693" cy="307413"/>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2280E</a:t>
              </a:r>
            </a:p>
            <a:p>
              <a:pPr lvl="1"/>
              <a:r>
                <a:rPr lang="zh-CN" altLang="en-US" sz="900" dirty="0">
                  <a:solidFill>
                    <a:schemeClr val="tx1"/>
                  </a:solidFill>
                  <a:latin typeface="Huawei Sans" panose="020C0503030203020204" pitchFamily="34" charset="0"/>
                  <a:ea typeface="方正兰亭黑简体" panose="02000000000000000000" pitchFamily="2" charset="-122"/>
                  <a:sym typeface="Microsoft YaHei"/>
                </a:rPr>
                <a:t>边缘型</a:t>
              </a:r>
            </a:p>
          </p:txBody>
        </p:sp>
        <p:sp>
          <p:nvSpPr>
            <p:cNvPr id="33" name="直接箭头连接符 27">
              <a:extLst>
                <a:ext uri="{FF2B5EF4-FFF2-40B4-BE49-F238E27FC236}">
                  <a16:creationId xmlns:a16="http://schemas.microsoft.com/office/drawing/2014/main" id="{899A60CD-677B-42E7-A506-1EBF5F0B6369}"/>
                </a:ext>
              </a:extLst>
            </p:cNvPr>
            <p:cNvSpPr/>
            <p:nvPr/>
          </p:nvSpPr>
          <p:spPr>
            <a:xfrm>
              <a:off x="586255" y="4393813"/>
              <a:ext cx="2698946" cy="1248"/>
            </a:xfrm>
            <a:prstGeom prst="line">
              <a:avLst/>
            </a:prstGeom>
            <a:ln w="28575">
              <a:solidFill>
                <a:srgbClr val="0B9CE5"/>
              </a:solidFill>
              <a:miter lim="400000"/>
              <a:headEnd type="oval"/>
              <a:tailEnd type="oval"/>
            </a:ln>
          </p:spPr>
          <p:txBody>
            <a:bodyPr lIns="54549" tIns="54549" rIns="54549" bIns="54549" anchor="ctr"/>
            <a:lstStyle/>
            <a:p>
              <a:pPr defTabSz="627307"/>
              <a:endParaRPr sz="2249" dirty="0">
                <a:solidFill>
                  <a:srgbClr val="1D1D1A"/>
                </a:solidFill>
                <a:latin typeface="Huawei Sans" panose="020C0503030203020204" pitchFamily="34" charset="0"/>
                <a:ea typeface="方正兰亭黑简体" panose="02000000000000000000" pitchFamily="2" charset="-122"/>
                <a:sym typeface="Calibri"/>
              </a:endParaRPr>
            </a:p>
          </p:txBody>
        </p:sp>
        <p:sp>
          <p:nvSpPr>
            <p:cNvPr id="34" name="直接箭头连接符 27">
              <a:extLst>
                <a:ext uri="{FF2B5EF4-FFF2-40B4-BE49-F238E27FC236}">
                  <a16:creationId xmlns:a16="http://schemas.microsoft.com/office/drawing/2014/main" id="{D6A5ECCE-F6BC-450F-8101-1B1B93EC476A}"/>
                </a:ext>
              </a:extLst>
            </p:cNvPr>
            <p:cNvSpPr/>
            <p:nvPr/>
          </p:nvSpPr>
          <p:spPr>
            <a:xfrm flipV="1">
              <a:off x="4223501" y="4388888"/>
              <a:ext cx="2661081" cy="5549"/>
            </a:xfrm>
            <a:prstGeom prst="line">
              <a:avLst/>
            </a:prstGeom>
            <a:ln w="28575">
              <a:solidFill>
                <a:srgbClr val="0B9CE5"/>
              </a:solidFill>
              <a:miter lim="400000"/>
              <a:headEnd type="oval"/>
              <a:tailEnd type="oval"/>
            </a:ln>
          </p:spPr>
          <p:txBody>
            <a:bodyPr lIns="54549" tIns="54549" rIns="54549" bIns="54549" anchor="ctr"/>
            <a:lstStyle/>
            <a:p>
              <a:pPr defTabSz="627307"/>
              <a:endParaRPr sz="2249" dirty="0">
                <a:solidFill>
                  <a:srgbClr val="1D1D1A"/>
                </a:solidFill>
                <a:latin typeface="Huawei Sans" panose="020C0503030203020204" pitchFamily="34" charset="0"/>
                <a:ea typeface="方正兰亭黑简体" panose="02000000000000000000" pitchFamily="2" charset="-122"/>
                <a:sym typeface="Calibri"/>
              </a:endParaRPr>
            </a:p>
          </p:txBody>
        </p:sp>
        <p:sp>
          <p:nvSpPr>
            <p:cNvPr id="35" name="直接箭头连接符 27">
              <a:extLst>
                <a:ext uri="{FF2B5EF4-FFF2-40B4-BE49-F238E27FC236}">
                  <a16:creationId xmlns:a16="http://schemas.microsoft.com/office/drawing/2014/main" id="{2107B13D-B47A-484F-8401-BFE3EBEBF686}"/>
                </a:ext>
              </a:extLst>
            </p:cNvPr>
            <p:cNvSpPr/>
            <p:nvPr/>
          </p:nvSpPr>
          <p:spPr>
            <a:xfrm>
              <a:off x="8144775" y="4402975"/>
              <a:ext cx="272771" cy="0"/>
            </a:xfrm>
            <a:prstGeom prst="line">
              <a:avLst/>
            </a:prstGeom>
            <a:ln w="28575">
              <a:solidFill>
                <a:srgbClr val="0B9CE5"/>
              </a:solidFill>
              <a:miter lim="400000"/>
              <a:headEnd type="oval"/>
              <a:tailEnd type="oval"/>
            </a:ln>
          </p:spPr>
          <p:txBody>
            <a:bodyPr lIns="54549" tIns="54549" rIns="54549" bIns="54549" anchor="ctr"/>
            <a:lstStyle/>
            <a:p>
              <a:pPr defTabSz="627307"/>
              <a:endParaRPr sz="2249" dirty="0">
                <a:solidFill>
                  <a:srgbClr val="1D1D1A"/>
                </a:solidFill>
                <a:latin typeface="Huawei Sans" panose="020C0503030203020204" pitchFamily="34" charset="0"/>
                <a:ea typeface="方正兰亭黑简体" panose="02000000000000000000" pitchFamily="2" charset="-122"/>
                <a:sym typeface="Calibri"/>
              </a:endParaRPr>
            </a:p>
          </p:txBody>
        </p:sp>
        <p:sp>
          <p:nvSpPr>
            <p:cNvPr id="36" name="直接箭头连接符 27">
              <a:extLst>
                <a:ext uri="{FF2B5EF4-FFF2-40B4-BE49-F238E27FC236}">
                  <a16:creationId xmlns:a16="http://schemas.microsoft.com/office/drawing/2014/main" id="{E4B9E4F7-F592-45E9-B9D0-F25C9101B845}"/>
                </a:ext>
              </a:extLst>
            </p:cNvPr>
            <p:cNvSpPr/>
            <p:nvPr/>
          </p:nvSpPr>
          <p:spPr>
            <a:xfrm flipH="1">
              <a:off x="7131111" y="4393813"/>
              <a:ext cx="257201" cy="0"/>
            </a:xfrm>
            <a:prstGeom prst="line">
              <a:avLst/>
            </a:prstGeom>
            <a:ln w="28575">
              <a:solidFill>
                <a:srgbClr val="0B9CE5"/>
              </a:solidFill>
              <a:miter lim="400000"/>
              <a:headEnd type="oval"/>
              <a:tailEnd type="oval"/>
            </a:ln>
          </p:spPr>
          <p:txBody>
            <a:bodyPr lIns="54549" tIns="54549" rIns="54549" bIns="54549" anchor="ctr"/>
            <a:lstStyle/>
            <a:p>
              <a:pPr defTabSz="627307"/>
              <a:endParaRPr sz="2249" dirty="0">
                <a:solidFill>
                  <a:srgbClr val="1D1D1A"/>
                </a:solidFill>
                <a:latin typeface="Huawei Sans" panose="020C0503030203020204" pitchFamily="34" charset="0"/>
                <a:ea typeface="方正兰亭黑简体" panose="02000000000000000000" pitchFamily="2" charset="-122"/>
                <a:sym typeface="Calibri"/>
              </a:endParaRPr>
            </a:p>
          </p:txBody>
        </p:sp>
        <p:sp>
          <p:nvSpPr>
            <p:cNvPr id="37" name="矩形 36">
              <a:extLst>
                <a:ext uri="{FF2B5EF4-FFF2-40B4-BE49-F238E27FC236}">
                  <a16:creationId xmlns:a16="http://schemas.microsoft.com/office/drawing/2014/main" id="{84528292-F774-4223-9B44-0FDF3643F9A9}"/>
                </a:ext>
              </a:extLst>
            </p:cNvPr>
            <p:cNvSpPr/>
            <p:nvPr/>
          </p:nvSpPr>
          <p:spPr>
            <a:xfrm flipH="1">
              <a:off x="2915723" y="4262465"/>
              <a:ext cx="1689584" cy="276871"/>
            </a:xfrm>
            <a:prstGeom prst="rect">
              <a:avLst/>
            </a:prstGeom>
          </p:spPr>
          <p:txBody>
            <a:bodyPr wrap="square">
              <a:spAutoFit/>
            </a:bodyPr>
            <a:lstStyle/>
            <a:p>
              <a:pPr algn="ctr" defTabSz="415409"/>
              <a:r>
                <a:rPr lang="zh-CN" altLang="en-US" sz="1199" b="1" dirty="0">
                  <a:latin typeface="Huawei Sans" panose="020C0503030203020204" pitchFamily="34" charset="0"/>
                  <a:ea typeface="方正兰亭黑简体" panose="02000000000000000000" pitchFamily="2" charset="-122"/>
                </a:rPr>
                <a:t>数据中心</a:t>
              </a:r>
            </a:p>
          </p:txBody>
        </p:sp>
        <p:sp>
          <p:nvSpPr>
            <p:cNvPr id="38" name="矩形 37">
              <a:extLst>
                <a:ext uri="{FF2B5EF4-FFF2-40B4-BE49-F238E27FC236}">
                  <a16:creationId xmlns:a16="http://schemas.microsoft.com/office/drawing/2014/main" id="{4AC2E916-BA99-4832-B647-079E50DCA35A}"/>
                </a:ext>
              </a:extLst>
            </p:cNvPr>
            <p:cNvSpPr/>
            <p:nvPr/>
          </p:nvSpPr>
          <p:spPr>
            <a:xfrm flipH="1">
              <a:off x="6952879" y="4264008"/>
              <a:ext cx="1624584" cy="276871"/>
            </a:xfrm>
            <a:prstGeom prst="rect">
              <a:avLst/>
            </a:prstGeom>
          </p:spPr>
          <p:txBody>
            <a:bodyPr wrap="square">
              <a:spAutoFit/>
            </a:bodyPr>
            <a:lstStyle/>
            <a:p>
              <a:pPr algn="ctr" defTabSz="415409"/>
              <a:r>
                <a:rPr lang="zh-CN" altLang="en-US" sz="1199" b="1" dirty="0">
                  <a:latin typeface="Huawei Sans" panose="020C0503030203020204" pitchFamily="34" charset="0"/>
                  <a:ea typeface="方正兰亭黑简体" panose="02000000000000000000" pitchFamily="2" charset="-122"/>
                </a:rPr>
                <a:t>边缘计算</a:t>
              </a:r>
            </a:p>
          </p:txBody>
        </p:sp>
        <p:sp>
          <p:nvSpPr>
            <p:cNvPr id="39" name="矩形 38">
              <a:extLst>
                <a:ext uri="{FF2B5EF4-FFF2-40B4-BE49-F238E27FC236}">
                  <a16:creationId xmlns:a16="http://schemas.microsoft.com/office/drawing/2014/main" id="{309B8918-7A68-4C7D-8F1E-9CE2D7EB5D28}"/>
                </a:ext>
              </a:extLst>
            </p:cNvPr>
            <p:cNvSpPr/>
            <p:nvPr/>
          </p:nvSpPr>
          <p:spPr>
            <a:xfrm flipH="1">
              <a:off x="833632" y="4452723"/>
              <a:ext cx="1753112" cy="253787"/>
            </a:xfrm>
            <a:prstGeom prst="rect">
              <a:avLst/>
            </a:prstGeom>
          </p:spPr>
          <p:txBody>
            <a:bodyPr wrap="square">
              <a:spAutoFit/>
            </a:bodyPr>
            <a:lstStyle/>
            <a:p>
              <a:pPr algn="ctr" defTabSz="415409"/>
              <a:r>
                <a:rPr lang="zh-CN" altLang="en-US" sz="1049" b="1" dirty="0">
                  <a:latin typeface="Huawei Sans" panose="020C0503030203020204" pitchFamily="34" charset="0"/>
                  <a:ea typeface="方正兰亭黑简体" panose="02000000000000000000" pitchFamily="2" charset="-122"/>
                </a:rPr>
                <a:t>存储密集型</a:t>
              </a:r>
            </a:p>
          </p:txBody>
        </p:sp>
        <p:sp>
          <p:nvSpPr>
            <p:cNvPr id="40" name="矩形 39">
              <a:extLst>
                <a:ext uri="{FF2B5EF4-FFF2-40B4-BE49-F238E27FC236}">
                  <a16:creationId xmlns:a16="http://schemas.microsoft.com/office/drawing/2014/main" id="{B4E47F96-70DE-4946-9A77-DC2FAC4D0BEB}"/>
                </a:ext>
              </a:extLst>
            </p:cNvPr>
            <p:cNvSpPr/>
            <p:nvPr/>
          </p:nvSpPr>
          <p:spPr>
            <a:xfrm flipH="1">
              <a:off x="5160077" y="4452723"/>
              <a:ext cx="1753112" cy="253787"/>
            </a:xfrm>
            <a:prstGeom prst="rect">
              <a:avLst/>
            </a:prstGeom>
          </p:spPr>
          <p:txBody>
            <a:bodyPr wrap="square">
              <a:spAutoFit/>
            </a:bodyPr>
            <a:lstStyle/>
            <a:p>
              <a:pPr algn="ctr" defTabSz="415409"/>
              <a:r>
                <a:rPr lang="zh-CN" altLang="en-US" sz="1049" b="1" dirty="0">
                  <a:latin typeface="Huawei Sans" panose="020C0503030203020204" pitchFamily="34" charset="0"/>
                  <a:ea typeface="方正兰亭黑简体" panose="02000000000000000000" pitchFamily="2" charset="-122"/>
                </a:rPr>
                <a:t>计算密集型</a:t>
              </a:r>
            </a:p>
          </p:txBody>
        </p:sp>
        <p:sp>
          <p:nvSpPr>
            <p:cNvPr id="41" name="TaiShan 2280…">
              <a:extLst>
                <a:ext uri="{FF2B5EF4-FFF2-40B4-BE49-F238E27FC236}">
                  <a16:creationId xmlns:a16="http://schemas.microsoft.com/office/drawing/2014/main" id="{BCCFE1A7-CDE7-48D0-8C6C-93599A6C4A69}"/>
                </a:ext>
              </a:extLst>
            </p:cNvPr>
            <p:cNvSpPr txBox="1"/>
            <p:nvPr/>
          </p:nvSpPr>
          <p:spPr>
            <a:xfrm>
              <a:off x="3657321" y="4714481"/>
              <a:ext cx="908459" cy="307413"/>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1280</a:t>
              </a:r>
            </a:p>
            <a:p>
              <a:pPr lvl="1"/>
              <a:r>
                <a:rPr lang="en-US" altLang="zh-CN" sz="900" dirty="0">
                  <a:solidFill>
                    <a:schemeClr val="tx1"/>
                  </a:solidFill>
                  <a:latin typeface="Huawei Sans" panose="020C0503030203020204" pitchFamily="34" charset="0"/>
                  <a:ea typeface="方正兰亭黑简体" panose="02000000000000000000" pitchFamily="2" charset="-122"/>
                  <a:sym typeface="Microsoft YaHei"/>
                </a:rPr>
                <a:t>1U2</a:t>
              </a:r>
              <a:r>
                <a:rPr lang="zh-CN" altLang="en-US" sz="900" dirty="0">
                  <a:solidFill>
                    <a:schemeClr val="tx1"/>
                  </a:solidFill>
                  <a:latin typeface="Huawei Sans" panose="020C0503030203020204" pitchFamily="34" charset="0"/>
                  <a:ea typeface="方正兰亭黑简体" panose="02000000000000000000" pitchFamily="2" charset="-122"/>
                  <a:sym typeface="Microsoft YaHei"/>
                </a:rPr>
                <a:t>路高密型</a:t>
              </a:r>
            </a:p>
          </p:txBody>
        </p:sp>
        <p:pic>
          <p:nvPicPr>
            <p:cNvPr id="42" name="图片 41">
              <a:extLst>
                <a:ext uri="{FF2B5EF4-FFF2-40B4-BE49-F238E27FC236}">
                  <a16:creationId xmlns:a16="http://schemas.microsoft.com/office/drawing/2014/main" id="{5A5916E1-6046-4787-A620-DAD246E839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615" y="5021838"/>
              <a:ext cx="1096688" cy="564547"/>
            </a:xfrm>
            <a:prstGeom prst="rect">
              <a:avLst/>
            </a:prstGeom>
            <a:gradFill rotWithShape="1">
              <a:gsLst>
                <a:gs pos="0">
                  <a:srgbClr val="CCCCCC"/>
                </a:gs>
                <a:gs pos="50000">
                  <a:srgbClr val="FFFFFF"/>
                </a:gs>
                <a:gs pos="100000">
                  <a:srgbClr val="CCCCCC"/>
                </a:gs>
              </a:gsLst>
              <a:lin ang="5400000" scaled="1"/>
            </a:gradFill>
            <a:ln w="28575" algn="ctr">
              <a:noFill/>
              <a:miter lim="800000"/>
              <a:headEnd/>
              <a:tailEnd/>
            </a:ln>
            <a:effectLst>
              <a:outerShdw blurRad="50800" dist="38100" dir="2700000" algn="tl" rotWithShape="0">
                <a:prstClr val="black">
                  <a:alpha val="40000"/>
                </a:prstClr>
              </a:outerShdw>
            </a:effectLst>
          </p:spPr>
        </p:pic>
        <p:sp>
          <p:nvSpPr>
            <p:cNvPr id="43" name="TaiShan 2290/5280/5290…">
              <a:extLst>
                <a:ext uri="{FF2B5EF4-FFF2-40B4-BE49-F238E27FC236}">
                  <a16:creationId xmlns:a16="http://schemas.microsoft.com/office/drawing/2014/main" id="{6CBFE507-2182-4A75-A1D4-59DFF4EDA93E}"/>
                </a:ext>
              </a:extLst>
            </p:cNvPr>
            <p:cNvSpPr txBox="1"/>
            <p:nvPr/>
          </p:nvSpPr>
          <p:spPr>
            <a:xfrm>
              <a:off x="664045" y="4714481"/>
              <a:ext cx="786014" cy="307413"/>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5290</a:t>
              </a:r>
            </a:p>
            <a:p>
              <a:pPr lvl="1"/>
              <a:r>
                <a:rPr lang="en-US" altLang="zh-CN" sz="900" dirty="0">
                  <a:solidFill>
                    <a:schemeClr val="tx1"/>
                  </a:solidFill>
                  <a:latin typeface="Huawei Sans" panose="020C0503030203020204" pitchFamily="34" charset="0"/>
                  <a:ea typeface="方正兰亭黑简体" panose="02000000000000000000" pitchFamily="2" charset="-122"/>
                  <a:sym typeface="Microsoft YaHei"/>
                </a:rPr>
                <a:t>4U72</a:t>
              </a:r>
              <a:r>
                <a:rPr lang="zh-CN" altLang="en-US" sz="900" dirty="0">
                  <a:solidFill>
                    <a:schemeClr val="tx1"/>
                  </a:solidFill>
                  <a:latin typeface="Huawei Sans" panose="020C0503030203020204" pitchFamily="34" charset="0"/>
                  <a:ea typeface="方正兰亭黑简体" panose="02000000000000000000" pitchFamily="2" charset="-122"/>
                  <a:sym typeface="Microsoft YaHei"/>
                </a:rPr>
                <a:t>盘存储型</a:t>
              </a:r>
              <a:endParaRPr lang="en-US" sz="900" dirty="0">
                <a:solidFill>
                  <a:schemeClr val="tx1"/>
                </a:solidFill>
                <a:latin typeface="Huawei Sans" panose="020C0503030203020204" pitchFamily="34" charset="0"/>
                <a:ea typeface="方正兰亭黑简体" panose="02000000000000000000" pitchFamily="2" charset="-122"/>
                <a:sym typeface="Helvetica"/>
              </a:endParaRPr>
            </a:p>
          </p:txBody>
        </p:sp>
        <p:pic>
          <p:nvPicPr>
            <p:cNvPr id="44" name="图片 43">
              <a:extLst>
                <a:ext uri="{FF2B5EF4-FFF2-40B4-BE49-F238E27FC236}">
                  <a16:creationId xmlns:a16="http://schemas.microsoft.com/office/drawing/2014/main" id="{209C6ADF-F12C-47D8-A95A-E4842D030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250" y="5021837"/>
              <a:ext cx="903286" cy="564547"/>
            </a:xfrm>
            <a:prstGeom prst="rect">
              <a:avLst/>
            </a:prstGeom>
            <a:gradFill rotWithShape="1">
              <a:gsLst>
                <a:gs pos="0">
                  <a:srgbClr val="CCCCCC"/>
                </a:gs>
                <a:gs pos="50000">
                  <a:srgbClr val="FFFFFF"/>
                </a:gs>
                <a:gs pos="100000">
                  <a:srgbClr val="CCCCCC"/>
                </a:gs>
              </a:gsLst>
              <a:lin ang="5400000" scaled="1"/>
            </a:gradFill>
            <a:ln w="28575" algn="ctr">
              <a:noFill/>
              <a:miter lim="800000"/>
              <a:headEnd/>
              <a:tailEnd/>
            </a:ln>
            <a:effectLst>
              <a:outerShdw blurRad="50800" dist="38100" dir="2700000" algn="tl" rotWithShape="0">
                <a:prstClr val="black">
                  <a:alpha val="40000"/>
                </a:prstClr>
              </a:outerShdw>
            </a:effectLst>
          </p:spPr>
        </p:pic>
        <p:pic>
          <p:nvPicPr>
            <p:cNvPr id="45" name="图片 44">
              <a:extLst>
                <a:ext uri="{FF2B5EF4-FFF2-40B4-BE49-F238E27FC236}">
                  <a16:creationId xmlns:a16="http://schemas.microsoft.com/office/drawing/2014/main" id="{89970409-A81B-4E1B-BE1B-9EA7B2FD5D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0676" y="5021977"/>
              <a:ext cx="1017415" cy="564407"/>
            </a:xfrm>
            <a:prstGeom prst="rect">
              <a:avLst/>
            </a:prstGeom>
            <a:gradFill rotWithShape="1">
              <a:gsLst>
                <a:gs pos="0">
                  <a:srgbClr val="CCCCCC"/>
                </a:gs>
                <a:gs pos="50000">
                  <a:srgbClr val="FFFFFF"/>
                </a:gs>
                <a:gs pos="100000">
                  <a:srgbClr val="CCCCCC"/>
                </a:gs>
              </a:gsLst>
              <a:lin ang="5400000" scaled="1"/>
            </a:gradFill>
            <a:ln w="28575" algn="ctr">
              <a:noFill/>
              <a:miter lim="800000"/>
              <a:headEnd/>
              <a:tailEnd/>
            </a:ln>
            <a:effectLst>
              <a:outerShdw blurRad="50800" dist="38100" dir="2700000" algn="tl" rotWithShape="0">
                <a:prstClr val="black">
                  <a:alpha val="40000"/>
                </a:prstClr>
              </a:outerShdw>
            </a:effectLst>
          </p:spPr>
        </p:pic>
        <p:pic>
          <p:nvPicPr>
            <p:cNvPr id="46" name="图片 45">
              <a:extLst>
                <a:ext uri="{FF2B5EF4-FFF2-40B4-BE49-F238E27FC236}">
                  <a16:creationId xmlns:a16="http://schemas.microsoft.com/office/drawing/2014/main" id="{5801A8D1-FF96-4FA3-AF76-875EFEA2B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5772" y="5035584"/>
              <a:ext cx="948685" cy="467969"/>
            </a:xfrm>
            <a:prstGeom prst="rect">
              <a:avLst/>
            </a:prstGeom>
            <a:gradFill rotWithShape="1">
              <a:gsLst>
                <a:gs pos="0">
                  <a:srgbClr val="CCCCCC"/>
                </a:gs>
                <a:gs pos="50000">
                  <a:srgbClr val="FFFFFF"/>
                </a:gs>
                <a:gs pos="100000">
                  <a:srgbClr val="CCCCCC"/>
                </a:gs>
              </a:gsLst>
              <a:lin ang="5400000" scaled="1"/>
            </a:gradFill>
            <a:ln w="28575" algn="ctr">
              <a:noFill/>
              <a:miter lim="800000"/>
              <a:headEnd/>
              <a:tailEnd/>
            </a:ln>
            <a:effectLst>
              <a:outerShdw blurRad="50800" dist="38100" dir="2700000" algn="tl" rotWithShape="0">
                <a:prstClr val="black">
                  <a:alpha val="40000"/>
                </a:prstClr>
              </a:outerShdw>
            </a:effectLst>
          </p:spPr>
        </p:pic>
        <p:pic>
          <p:nvPicPr>
            <p:cNvPr id="47" name="图片 46">
              <a:extLst>
                <a:ext uri="{FF2B5EF4-FFF2-40B4-BE49-F238E27FC236}">
                  <a16:creationId xmlns:a16="http://schemas.microsoft.com/office/drawing/2014/main" id="{F3F11C69-EB25-4AE6-AB04-D38F38E446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6749" y="5046017"/>
              <a:ext cx="786761" cy="311519"/>
            </a:xfrm>
            <a:prstGeom prst="rect">
              <a:avLst/>
            </a:prstGeom>
            <a:gradFill rotWithShape="1">
              <a:gsLst>
                <a:gs pos="0">
                  <a:srgbClr val="CCCCCC"/>
                </a:gs>
                <a:gs pos="50000">
                  <a:srgbClr val="FFFFFF"/>
                </a:gs>
                <a:gs pos="100000">
                  <a:srgbClr val="CCCCCC"/>
                </a:gs>
              </a:gsLst>
              <a:lin ang="5400000" scaled="1"/>
            </a:gradFill>
            <a:ln w="28575" algn="ctr">
              <a:noFill/>
              <a:miter lim="800000"/>
              <a:headEnd/>
              <a:tailEnd/>
            </a:ln>
            <a:effectLst>
              <a:outerShdw blurRad="50800" dist="38100" dir="2700000" algn="tl" rotWithShape="0">
                <a:prstClr val="black">
                  <a:alpha val="40000"/>
                </a:prstClr>
              </a:outerShdw>
            </a:effectLst>
          </p:spPr>
        </p:pic>
        <p:pic>
          <p:nvPicPr>
            <p:cNvPr id="48" name="图片 47">
              <a:extLst>
                <a:ext uri="{FF2B5EF4-FFF2-40B4-BE49-F238E27FC236}">
                  <a16:creationId xmlns:a16="http://schemas.microsoft.com/office/drawing/2014/main" id="{75719D0C-DE6C-4949-BAD8-8F99259E7A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0567" y="5041852"/>
              <a:ext cx="835712" cy="440717"/>
            </a:xfrm>
            <a:prstGeom prst="rect">
              <a:avLst/>
            </a:prstGeom>
            <a:gradFill rotWithShape="1">
              <a:gsLst>
                <a:gs pos="0">
                  <a:srgbClr val="CCCCCC"/>
                </a:gs>
                <a:gs pos="50000">
                  <a:srgbClr val="FFFFFF"/>
                </a:gs>
                <a:gs pos="100000">
                  <a:srgbClr val="CCCCCC"/>
                </a:gs>
              </a:gsLst>
              <a:lin ang="5400000" scaled="1"/>
            </a:gradFill>
            <a:ln w="28575" algn="ctr">
              <a:noFill/>
              <a:miter lim="800000"/>
              <a:headEnd/>
              <a:tailEnd/>
            </a:ln>
            <a:effectLst>
              <a:outerShdw blurRad="50800" dist="38100" dir="2700000" algn="tl" rotWithShape="0">
                <a:prstClr val="black">
                  <a:alpha val="40000"/>
                </a:prstClr>
              </a:outerShdw>
            </a:effectLst>
          </p:spPr>
        </p:pic>
        <p:pic>
          <p:nvPicPr>
            <p:cNvPr id="49" name="图片 48">
              <a:extLst>
                <a:ext uri="{FF2B5EF4-FFF2-40B4-BE49-F238E27FC236}">
                  <a16:creationId xmlns:a16="http://schemas.microsoft.com/office/drawing/2014/main" id="{D0BD9751-DEDB-4405-AEE5-23FDC88EAB4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19969" y="5028835"/>
              <a:ext cx="1006634" cy="474718"/>
            </a:xfrm>
            <a:prstGeom prst="rect">
              <a:avLst/>
            </a:prstGeom>
            <a:gradFill rotWithShape="1">
              <a:gsLst>
                <a:gs pos="0">
                  <a:srgbClr val="CCCCCC"/>
                </a:gs>
                <a:gs pos="50000">
                  <a:srgbClr val="FFFFFF"/>
                </a:gs>
                <a:gs pos="100000">
                  <a:srgbClr val="CCCCCC"/>
                </a:gs>
              </a:gsLst>
              <a:lin ang="5400000" scaled="1"/>
            </a:gradFill>
            <a:ln w="28575" algn="ctr">
              <a:noFill/>
              <a:miter lim="800000"/>
              <a:headEnd/>
              <a:tailEnd/>
            </a:ln>
            <a:effectLst>
              <a:outerShdw blurRad="50800" dist="38100" dir="2700000" algn="tl" rotWithShape="0">
                <a:prstClr val="black">
                  <a:alpha val="40000"/>
                </a:prstClr>
              </a:outerShdw>
            </a:effectLst>
          </p:spPr>
        </p:pic>
        <p:sp>
          <p:nvSpPr>
            <p:cNvPr id="50" name="TaiShan 2280…">
              <a:extLst>
                <a:ext uri="{FF2B5EF4-FFF2-40B4-BE49-F238E27FC236}">
                  <a16:creationId xmlns:a16="http://schemas.microsoft.com/office/drawing/2014/main" id="{4940FD00-4BEF-4FCE-BB33-540DB2E122F9}"/>
                </a:ext>
              </a:extLst>
            </p:cNvPr>
            <p:cNvSpPr txBox="1"/>
            <p:nvPr/>
          </p:nvSpPr>
          <p:spPr>
            <a:xfrm>
              <a:off x="3831798" y="5491992"/>
              <a:ext cx="703693" cy="168914"/>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r>
                <a:rPr lang="zh-CN" altLang="en-US"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新产品</a:t>
              </a:r>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endParaRPr lang="zh-CN" altLang="en-US" sz="900" dirty="0">
                <a:solidFill>
                  <a:schemeClr val="tx1"/>
                </a:solidFill>
                <a:latin typeface="Huawei Sans" panose="020C0503030203020204" pitchFamily="34" charset="0"/>
                <a:ea typeface="方正兰亭黑简体" panose="02000000000000000000" pitchFamily="2" charset="-122"/>
                <a:sym typeface="Microsoft YaHei"/>
              </a:endParaRPr>
            </a:p>
          </p:txBody>
        </p:sp>
        <p:sp>
          <p:nvSpPr>
            <p:cNvPr id="51" name="TaiShan 2280…">
              <a:extLst>
                <a:ext uri="{FF2B5EF4-FFF2-40B4-BE49-F238E27FC236}">
                  <a16:creationId xmlns:a16="http://schemas.microsoft.com/office/drawing/2014/main" id="{CAC4B7BB-1199-417C-A68B-3B2281F4D1A1}"/>
                </a:ext>
              </a:extLst>
            </p:cNvPr>
            <p:cNvSpPr txBox="1"/>
            <p:nvPr/>
          </p:nvSpPr>
          <p:spPr>
            <a:xfrm>
              <a:off x="4971439" y="5491990"/>
              <a:ext cx="703693" cy="168914"/>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r>
                <a:rPr lang="zh-CN" altLang="en-US"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新产品</a:t>
              </a:r>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endParaRPr lang="zh-CN" altLang="en-US" sz="900" dirty="0">
                <a:solidFill>
                  <a:schemeClr val="tx1"/>
                </a:solidFill>
                <a:latin typeface="Huawei Sans" panose="020C0503030203020204" pitchFamily="34" charset="0"/>
                <a:ea typeface="方正兰亭黑简体" panose="02000000000000000000" pitchFamily="2" charset="-122"/>
                <a:sym typeface="Microsoft YaHei"/>
              </a:endParaRPr>
            </a:p>
          </p:txBody>
        </p:sp>
        <p:sp>
          <p:nvSpPr>
            <p:cNvPr id="52" name="TaiShan 2280…">
              <a:extLst>
                <a:ext uri="{FF2B5EF4-FFF2-40B4-BE49-F238E27FC236}">
                  <a16:creationId xmlns:a16="http://schemas.microsoft.com/office/drawing/2014/main" id="{77C72B58-9100-4B2C-8882-2E7FCAC491F7}"/>
                </a:ext>
              </a:extLst>
            </p:cNvPr>
            <p:cNvSpPr txBox="1"/>
            <p:nvPr/>
          </p:nvSpPr>
          <p:spPr>
            <a:xfrm>
              <a:off x="705204" y="5560615"/>
              <a:ext cx="703693" cy="168914"/>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r>
                <a:rPr lang="zh-CN" altLang="en-US"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新产品</a:t>
              </a:r>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endParaRPr lang="zh-CN" altLang="en-US" sz="900" dirty="0">
                <a:solidFill>
                  <a:schemeClr val="tx1"/>
                </a:solidFill>
                <a:latin typeface="Huawei Sans" panose="020C0503030203020204" pitchFamily="34" charset="0"/>
                <a:ea typeface="方正兰亭黑简体" panose="02000000000000000000" pitchFamily="2" charset="-122"/>
                <a:sym typeface="Microsoft YaHei"/>
              </a:endParaRPr>
            </a:p>
          </p:txBody>
        </p:sp>
        <p:sp>
          <p:nvSpPr>
            <p:cNvPr id="53" name="TaiShan 2280…">
              <a:extLst>
                <a:ext uri="{FF2B5EF4-FFF2-40B4-BE49-F238E27FC236}">
                  <a16:creationId xmlns:a16="http://schemas.microsoft.com/office/drawing/2014/main" id="{726343DF-7112-4CCF-9F0C-F3CD41DC9E46}"/>
                </a:ext>
              </a:extLst>
            </p:cNvPr>
            <p:cNvSpPr txBox="1"/>
            <p:nvPr/>
          </p:nvSpPr>
          <p:spPr>
            <a:xfrm>
              <a:off x="7298282" y="5375319"/>
              <a:ext cx="703693" cy="168914"/>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r>
                <a:rPr lang="zh-CN" altLang="en-US"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新产品</a:t>
              </a:r>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endParaRPr lang="zh-CN" altLang="en-US" sz="900" dirty="0">
                <a:solidFill>
                  <a:schemeClr val="tx1"/>
                </a:solidFill>
                <a:latin typeface="Huawei Sans" panose="020C0503030203020204" pitchFamily="34" charset="0"/>
                <a:ea typeface="方正兰亭黑简体" panose="02000000000000000000" pitchFamily="2" charset="-122"/>
                <a:sym typeface="Microsoft YaHei"/>
              </a:endParaRPr>
            </a:p>
          </p:txBody>
        </p:sp>
        <p:sp>
          <p:nvSpPr>
            <p:cNvPr id="54" name="TaiShan 2280…">
              <a:extLst>
                <a:ext uri="{FF2B5EF4-FFF2-40B4-BE49-F238E27FC236}">
                  <a16:creationId xmlns:a16="http://schemas.microsoft.com/office/drawing/2014/main" id="{DE538E13-DB8F-4664-A072-D4531C3F9729}"/>
                </a:ext>
              </a:extLst>
            </p:cNvPr>
            <p:cNvSpPr txBox="1"/>
            <p:nvPr/>
          </p:nvSpPr>
          <p:spPr>
            <a:xfrm>
              <a:off x="4768975" y="4714478"/>
              <a:ext cx="908459" cy="307413"/>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2480</a:t>
              </a:r>
            </a:p>
            <a:p>
              <a:pPr lvl="1"/>
              <a:r>
                <a:rPr lang="en-US" altLang="zh-CN" sz="900" dirty="0">
                  <a:solidFill>
                    <a:schemeClr val="tx1"/>
                  </a:solidFill>
                  <a:latin typeface="Huawei Sans" panose="020C0503030203020204" pitchFamily="34" charset="0"/>
                  <a:ea typeface="方正兰亭黑简体" panose="02000000000000000000" pitchFamily="2" charset="-122"/>
                  <a:sym typeface="Microsoft YaHei"/>
                </a:rPr>
                <a:t>2U4</a:t>
              </a:r>
              <a:r>
                <a:rPr lang="zh-CN" altLang="en-US" sz="900" dirty="0">
                  <a:solidFill>
                    <a:schemeClr val="tx1"/>
                  </a:solidFill>
                  <a:latin typeface="Huawei Sans" panose="020C0503030203020204" pitchFamily="34" charset="0"/>
                  <a:ea typeface="方正兰亭黑简体" panose="02000000000000000000" pitchFamily="2" charset="-122"/>
                  <a:sym typeface="Microsoft YaHei"/>
                </a:rPr>
                <a:t>路高性能型</a:t>
              </a:r>
            </a:p>
          </p:txBody>
        </p:sp>
        <p:pic>
          <p:nvPicPr>
            <p:cNvPr id="55" name="Picture 14" descr="C:\Users\Administrator\Desktop\黄巍\文件\用图\图片2.png">
              <a:extLst>
                <a:ext uri="{FF2B5EF4-FFF2-40B4-BE49-F238E27FC236}">
                  <a16:creationId xmlns:a16="http://schemas.microsoft.com/office/drawing/2014/main" id="{1E3FCAB7-75D6-4DC7-98B5-2B40E1F8AD4E}"/>
                </a:ext>
              </a:extLst>
            </p:cNvPr>
            <p:cNvPicPr>
              <a:picLocks noChangeArrowheads="1"/>
            </p:cNvPicPr>
            <p:nvPr/>
          </p:nvPicPr>
          <p:blipFill>
            <a:blip r:embed="rId9"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72299" y="2902896"/>
              <a:ext cx="3144738" cy="646127"/>
            </a:xfrm>
            <a:prstGeom prst="rect">
              <a:avLst/>
            </a:prstGeom>
            <a:noFill/>
          </p:spPr>
        </p:pic>
        <p:pic>
          <p:nvPicPr>
            <p:cNvPr id="56" name="图片 55">
              <a:extLst>
                <a:ext uri="{FF2B5EF4-FFF2-40B4-BE49-F238E27FC236}">
                  <a16:creationId xmlns:a16="http://schemas.microsoft.com/office/drawing/2014/main" id="{A73864BD-A16D-4DBF-B165-549B3EAAE7A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0980" y="2028678"/>
              <a:ext cx="3528642" cy="1984862"/>
            </a:xfrm>
            <a:prstGeom prst="rect">
              <a:avLst/>
            </a:prstGeom>
          </p:spPr>
        </p:pic>
      </p:grpSp>
    </p:spTree>
    <p:extLst>
      <p:ext uri="{BB962C8B-B14F-4D97-AF65-F5344CB8AC3E}">
        <p14:creationId xmlns:p14="http://schemas.microsoft.com/office/powerpoint/2010/main" val="2983741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73436-C798-43A7-929C-B43D67176CEB}"/>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8D2A5E13-4930-48CA-851D-33C37C7B69DE}"/>
              </a:ext>
            </a:extLst>
          </p:cNvPr>
          <p:cNvSpPr>
            <a:spLocks noGrp="1"/>
          </p:cNvSpPr>
          <p:nvPr>
            <p:ph idx="1"/>
          </p:nvPr>
        </p:nvSpPr>
        <p:spPr>
          <a:xfrm>
            <a:off x="396875" y="1362074"/>
            <a:ext cx="8594725" cy="4659737"/>
          </a:xfrm>
        </p:spPr>
        <p:txBody>
          <a:bodyPr>
            <a:spAutoFit/>
          </a:bodyPr>
          <a:lstStyle/>
          <a:p>
            <a:pPr>
              <a:spcAft>
                <a:spcPts val="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0"/>
              </a:spcAft>
            </a:pPr>
            <a:r>
              <a:rPr lang="en-US" altLang="zh-CN" dirty="0"/>
              <a:t>2 ARMv8</a:t>
            </a:r>
            <a:r>
              <a:rPr lang="zh-CN" altLang="en-US" dirty="0"/>
              <a:t>处理器体系结构</a:t>
            </a:r>
          </a:p>
          <a:p>
            <a:pPr>
              <a:spcAft>
                <a:spcPts val="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584108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4D32F5C-D50E-499E-B750-F616027B1BA6}"/>
              </a:ext>
            </a:extLst>
          </p:cNvPr>
          <p:cNvSpPr>
            <a:spLocks noGrp="1"/>
          </p:cNvSpPr>
          <p:nvPr>
            <p:ph type="title"/>
          </p:nvPr>
        </p:nvSpPr>
        <p:spPr/>
        <p:txBody>
          <a:bodyPr/>
          <a:lstStyle/>
          <a:p>
            <a:r>
              <a:rPr lang="en-US" altLang="zh-CN" dirty="0"/>
              <a:t>2 ARMv8</a:t>
            </a:r>
            <a:r>
              <a:rPr lang="zh-CN" altLang="en-US" dirty="0"/>
              <a:t>处理器体系结构</a:t>
            </a:r>
          </a:p>
        </p:txBody>
      </p:sp>
      <p:sp>
        <p:nvSpPr>
          <p:cNvPr id="6" name="内容占位符 5">
            <a:extLst>
              <a:ext uri="{FF2B5EF4-FFF2-40B4-BE49-F238E27FC236}">
                <a16:creationId xmlns:a16="http://schemas.microsoft.com/office/drawing/2014/main" id="{2680281A-04BB-46ED-B5A5-8270694EB06E}"/>
              </a:ext>
            </a:extLst>
          </p:cNvPr>
          <p:cNvSpPr>
            <a:spLocks noGrp="1"/>
          </p:cNvSpPr>
          <p:nvPr>
            <p:ph idx="1"/>
          </p:nvPr>
        </p:nvSpPr>
        <p:spPr/>
        <p:txBody>
          <a:bodyPr/>
          <a:lstStyle/>
          <a:p>
            <a:r>
              <a:rPr lang="en-US" altLang="zh-CN" dirty="0"/>
              <a:t>2.1 ARMv8</a:t>
            </a:r>
            <a:r>
              <a:rPr lang="zh-CN" altLang="en-US" dirty="0"/>
              <a:t>架构的特点</a:t>
            </a:r>
          </a:p>
          <a:p>
            <a:pPr lvl="1"/>
            <a:r>
              <a:rPr lang="en-US" altLang="zh-CN" dirty="0"/>
              <a:t>31</a:t>
            </a:r>
            <a:r>
              <a:rPr lang="zh-CN" altLang="en-US" dirty="0"/>
              <a:t>个</a:t>
            </a:r>
            <a:r>
              <a:rPr lang="en-US" altLang="zh-CN" dirty="0"/>
              <a:t>64</a:t>
            </a:r>
            <a:r>
              <a:rPr lang="zh-CN" altLang="en-US" dirty="0"/>
              <a:t>位通用寄存器，原来架构只有</a:t>
            </a:r>
            <a:r>
              <a:rPr lang="en-US" altLang="zh-CN" dirty="0"/>
              <a:t>15</a:t>
            </a:r>
            <a:r>
              <a:rPr lang="zh-CN" altLang="en-US" dirty="0"/>
              <a:t>个通用寄存器；</a:t>
            </a:r>
          </a:p>
          <a:p>
            <a:pPr lvl="1"/>
            <a:r>
              <a:rPr lang="zh-CN" altLang="en-US" dirty="0"/>
              <a:t>新指令集支持</a:t>
            </a:r>
            <a:r>
              <a:rPr lang="en-US" altLang="zh-CN" dirty="0"/>
              <a:t>64</a:t>
            </a:r>
            <a:r>
              <a:rPr lang="zh-CN" altLang="en-US" dirty="0"/>
              <a:t>位运算，指令中的寄存器编码由</a:t>
            </a:r>
            <a:r>
              <a:rPr lang="en-US" altLang="zh-CN" dirty="0"/>
              <a:t>4</a:t>
            </a:r>
            <a:r>
              <a:rPr lang="zh-CN" altLang="en-US" dirty="0"/>
              <a:t>位扩充到</a:t>
            </a:r>
            <a:r>
              <a:rPr lang="en-US" altLang="zh-CN" dirty="0"/>
              <a:t>5</a:t>
            </a:r>
            <a:r>
              <a:rPr lang="zh-CN" altLang="en-US" dirty="0"/>
              <a:t>位；</a:t>
            </a:r>
          </a:p>
          <a:p>
            <a:pPr lvl="1"/>
            <a:r>
              <a:rPr lang="zh-CN" altLang="en-US" dirty="0"/>
              <a:t>新指令集仍然是</a:t>
            </a:r>
            <a:r>
              <a:rPr lang="en-US" altLang="zh-CN" dirty="0"/>
              <a:t>32</a:t>
            </a:r>
            <a:r>
              <a:rPr lang="zh-CN" altLang="en-US" dirty="0"/>
              <a:t>位，减少了条件执行指令，条件执行指令的</a:t>
            </a:r>
            <a:r>
              <a:rPr lang="en-US" altLang="zh-CN" dirty="0"/>
              <a:t>4</a:t>
            </a:r>
            <a:r>
              <a:rPr lang="zh-CN" altLang="en-US" dirty="0"/>
              <a:t>位编码释放出来用于寄存器编码；</a:t>
            </a:r>
          </a:p>
          <a:p>
            <a:pPr lvl="1"/>
            <a:r>
              <a:rPr lang="zh-CN" altLang="en-US" dirty="0"/>
              <a:t>堆栈指针</a:t>
            </a:r>
            <a:r>
              <a:rPr lang="en-US" altLang="zh-CN" dirty="0"/>
              <a:t>SP</a:t>
            </a:r>
            <a:r>
              <a:rPr lang="zh-CN" altLang="en-US" dirty="0"/>
              <a:t>和程序指针</a:t>
            </a:r>
            <a:r>
              <a:rPr lang="en-US" altLang="zh-CN" dirty="0"/>
              <a:t>PC</a:t>
            </a:r>
            <a:r>
              <a:rPr lang="zh-CN" altLang="en-US" dirty="0"/>
              <a:t>都不再是通用寄存器了，同时推出了零值寄存器（类似</a:t>
            </a:r>
            <a:r>
              <a:rPr lang="en-US" altLang="zh-CN" dirty="0"/>
              <a:t>PowerPC</a:t>
            </a:r>
            <a:r>
              <a:rPr lang="zh-CN" altLang="en-US" dirty="0"/>
              <a:t>的</a:t>
            </a:r>
            <a:r>
              <a:rPr lang="en-US" altLang="zh-CN" dirty="0"/>
              <a:t>r0</a:t>
            </a:r>
            <a:r>
              <a:rPr lang="zh-CN" altLang="en-US" dirty="0"/>
              <a:t>）；</a:t>
            </a:r>
          </a:p>
          <a:p>
            <a:pPr lvl="1"/>
            <a:r>
              <a:rPr lang="en-US" altLang="zh-CN" dirty="0"/>
              <a:t>A64</a:t>
            </a:r>
            <a:r>
              <a:rPr lang="zh-CN" altLang="en-US" dirty="0"/>
              <a:t>与</a:t>
            </a:r>
            <a:r>
              <a:rPr lang="en-US" altLang="zh-CN" dirty="0"/>
              <a:t>A32</a:t>
            </a:r>
            <a:r>
              <a:rPr lang="zh-CN" altLang="en-US" dirty="0"/>
              <a:t>的高级</a:t>
            </a:r>
            <a:r>
              <a:rPr lang="en-US" altLang="zh-CN" dirty="0"/>
              <a:t>SIMD</a:t>
            </a:r>
            <a:r>
              <a:rPr lang="zh-CN" altLang="en-US" dirty="0"/>
              <a:t>和</a:t>
            </a:r>
            <a:r>
              <a:rPr lang="en-US" altLang="zh-CN" dirty="0"/>
              <a:t>FP</a:t>
            </a:r>
            <a:r>
              <a:rPr lang="zh-CN" altLang="en-US" dirty="0"/>
              <a:t>相同；</a:t>
            </a:r>
          </a:p>
          <a:p>
            <a:pPr lvl="1"/>
            <a:r>
              <a:rPr lang="zh-CN" altLang="en-US" dirty="0"/>
              <a:t>高级</a:t>
            </a:r>
            <a:r>
              <a:rPr lang="en-US" altLang="zh-CN" dirty="0"/>
              <a:t>SIMD</a:t>
            </a:r>
            <a:r>
              <a:rPr lang="zh-CN" altLang="en-US" dirty="0"/>
              <a:t>与</a:t>
            </a:r>
            <a:r>
              <a:rPr lang="en-US" altLang="zh-CN" dirty="0"/>
              <a:t>VFP</a:t>
            </a:r>
            <a:r>
              <a:rPr lang="zh-CN" altLang="en-US" dirty="0"/>
              <a:t>共享浮点寄存器，支持</a:t>
            </a:r>
            <a:r>
              <a:rPr lang="en-US" altLang="zh-CN" dirty="0"/>
              <a:t>128</a:t>
            </a:r>
            <a:r>
              <a:rPr lang="zh-CN" altLang="en-US" dirty="0"/>
              <a:t>位宽的</a:t>
            </a:r>
            <a:r>
              <a:rPr lang="en-US" altLang="zh-CN" dirty="0"/>
              <a:t>vector</a:t>
            </a:r>
            <a:r>
              <a:rPr lang="zh-CN" altLang="en-US" dirty="0"/>
              <a:t>；</a:t>
            </a:r>
          </a:p>
          <a:p>
            <a:pPr lvl="1"/>
            <a:r>
              <a:rPr lang="zh-CN" altLang="en-US" dirty="0"/>
              <a:t>新增加解密指令。</a:t>
            </a:r>
          </a:p>
          <a:p>
            <a:endParaRPr lang="zh-CN" altLang="en-US" dirty="0"/>
          </a:p>
        </p:txBody>
      </p:sp>
    </p:spTree>
    <p:extLst>
      <p:ext uri="{BB962C8B-B14F-4D97-AF65-F5344CB8AC3E}">
        <p14:creationId xmlns:p14="http://schemas.microsoft.com/office/powerpoint/2010/main" val="807013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2 ARMv8</a:t>
            </a:r>
            <a:r>
              <a:rPr lang="zh-CN" altLang="en-US" dirty="0"/>
              <a:t>处理器体系结构</a:t>
            </a:r>
          </a:p>
        </p:txBody>
      </p:sp>
      <p:sp>
        <p:nvSpPr>
          <p:cNvPr id="4" name="文本占位符 3"/>
          <p:cNvSpPr>
            <a:spLocks noGrp="1"/>
          </p:cNvSpPr>
          <p:nvPr>
            <p:ph idx="1"/>
          </p:nvPr>
        </p:nvSpPr>
        <p:spPr/>
        <p:txBody>
          <a:bodyPr/>
          <a:lstStyle/>
          <a:p>
            <a:r>
              <a:rPr lang="en-US" altLang="zh-CN" dirty="0"/>
              <a:t>2.2 ARM</a:t>
            </a:r>
            <a:r>
              <a:rPr lang="zh-CN" altLang="en-US" dirty="0"/>
              <a:t>的工作模式　　</a:t>
            </a:r>
            <a:endParaRPr lang="en-US" altLang="zh-CN" dirty="0"/>
          </a:p>
          <a:p>
            <a:pPr lvl="1">
              <a:spcBef>
                <a:spcPts val="0"/>
              </a:spcBef>
              <a:spcAft>
                <a:spcPts val="600"/>
              </a:spcAft>
            </a:pPr>
            <a:r>
              <a:rPr lang="zh-CN" altLang="en-US" sz="2100" dirty="0"/>
              <a:t>用户模式（</a:t>
            </a:r>
            <a:r>
              <a:rPr lang="en-US" altLang="zh-CN" sz="2100" dirty="0"/>
              <a:t>user</a:t>
            </a:r>
            <a:r>
              <a:rPr lang="zh-CN" altLang="en-US" sz="2100" dirty="0"/>
              <a:t>）：正常程序执行模式；　　</a:t>
            </a:r>
            <a:endParaRPr lang="en-US" altLang="zh-CN" sz="2100" dirty="0"/>
          </a:p>
          <a:p>
            <a:pPr lvl="1">
              <a:spcBef>
                <a:spcPts val="0"/>
              </a:spcBef>
              <a:spcAft>
                <a:spcPts val="600"/>
              </a:spcAft>
            </a:pPr>
            <a:r>
              <a:rPr lang="zh-CN" altLang="en-US" sz="2100" dirty="0"/>
              <a:t>快速中断模式（</a:t>
            </a:r>
            <a:r>
              <a:rPr lang="en-US" altLang="zh-CN" sz="2100" dirty="0"/>
              <a:t>FIQ</a:t>
            </a:r>
            <a:r>
              <a:rPr lang="zh-CN" altLang="en-US" sz="2100" dirty="0"/>
              <a:t>）：高优先级的中断产生会进入该种模式，用于高速通道传输；　　</a:t>
            </a:r>
            <a:endParaRPr lang="en-US" altLang="zh-CN" sz="2100" dirty="0"/>
          </a:p>
          <a:p>
            <a:pPr lvl="1">
              <a:spcBef>
                <a:spcPts val="0"/>
              </a:spcBef>
              <a:spcAft>
                <a:spcPts val="600"/>
              </a:spcAft>
            </a:pPr>
            <a:r>
              <a:rPr lang="zh-CN" altLang="en-US" sz="2100" dirty="0"/>
              <a:t>外部中断模式（</a:t>
            </a:r>
            <a:r>
              <a:rPr lang="en-US" altLang="zh-CN" sz="2100" dirty="0"/>
              <a:t>IRQ</a:t>
            </a:r>
            <a:r>
              <a:rPr lang="zh-CN" altLang="en-US" sz="2100" dirty="0"/>
              <a:t>）：低优先级中断产生会进入该模式，用于普通的中断处理；　　</a:t>
            </a:r>
            <a:endParaRPr lang="en-US" altLang="zh-CN" sz="2100" dirty="0"/>
          </a:p>
          <a:p>
            <a:pPr lvl="1">
              <a:spcBef>
                <a:spcPts val="0"/>
              </a:spcBef>
              <a:spcAft>
                <a:spcPts val="600"/>
              </a:spcAft>
            </a:pPr>
            <a:r>
              <a:rPr lang="zh-CN" altLang="en-US" sz="2100" dirty="0"/>
              <a:t>特权模式（</a:t>
            </a:r>
            <a:r>
              <a:rPr lang="en-US" altLang="zh-CN" sz="2100" dirty="0"/>
              <a:t>Supervisor</a:t>
            </a:r>
            <a:r>
              <a:rPr lang="zh-CN" altLang="en-US" sz="2100" dirty="0"/>
              <a:t>）：复位和软中断指令会进入该模式；　　</a:t>
            </a:r>
            <a:endParaRPr lang="en-US" altLang="zh-CN" sz="2100" dirty="0"/>
          </a:p>
          <a:p>
            <a:pPr lvl="1">
              <a:spcBef>
                <a:spcPts val="0"/>
              </a:spcBef>
              <a:spcAft>
                <a:spcPts val="600"/>
              </a:spcAft>
            </a:pPr>
            <a:r>
              <a:rPr lang="zh-CN" altLang="en-US" sz="2100" dirty="0"/>
              <a:t>数据访问中止模式（</a:t>
            </a:r>
            <a:r>
              <a:rPr lang="en-US" altLang="zh-CN" sz="2100" dirty="0"/>
              <a:t>Abort</a:t>
            </a:r>
            <a:r>
              <a:rPr lang="zh-CN" altLang="en-US" sz="2100" dirty="0"/>
              <a:t>）：当存储异常时会进入该模式；　　</a:t>
            </a:r>
            <a:endParaRPr lang="en-US" altLang="zh-CN" sz="2100" dirty="0"/>
          </a:p>
          <a:p>
            <a:pPr lvl="1">
              <a:spcBef>
                <a:spcPts val="0"/>
              </a:spcBef>
              <a:spcAft>
                <a:spcPts val="600"/>
              </a:spcAft>
            </a:pPr>
            <a:r>
              <a:rPr lang="zh-CN" altLang="en-US" sz="2100" dirty="0"/>
              <a:t>未定义指令中止模式（</a:t>
            </a:r>
            <a:r>
              <a:rPr lang="en-US" altLang="zh-CN" sz="2100" dirty="0"/>
              <a:t>Undefined</a:t>
            </a:r>
            <a:r>
              <a:rPr lang="zh-CN" altLang="en-US" sz="2100" dirty="0"/>
              <a:t>）：执行未定义指令会进入该模式；　　</a:t>
            </a:r>
            <a:endParaRPr lang="en-US" altLang="zh-CN" sz="2100" dirty="0"/>
          </a:p>
          <a:p>
            <a:pPr lvl="1">
              <a:spcBef>
                <a:spcPts val="0"/>
              </a:spcBef>
              <a:spcAft>
                <a:spcPts val="600"/>
              </a:spcAft>
            </a:pPr>
            <a:r>
              <a:rPr lang="zh-CN" altLang="en-US" sz="2100" dirty="0"/>
              <a:t>系统模式（</a:t>
            </a:r>
            <a:r>
              <a:rPr lang="en-US" altLang="zh-CN" sz="2100" dirty="0"/>
              <a:t>System</a:t>
            </a:r>
            <a:r>
              <a:rPr lang="zh-CN" altLang="en-US" sz="2100" dirty="0"/>
              <a:t>）：用于运行特权级操作系统任务；　　</a:t>
            </a:r>
            <a:endParaRPr lang="en-US" altLang="zh-CN" sz="2100" dirty="0"/>
          </a:p>
          <a:p>
            <a:pPr lvl="1">
              <a:spcBef>
                <a:spcPts val="0"/>
              </a:spcBef>
              <a:spcAft>
                <a:spcPts val="600"/>
              </a:spcAft>
            </a:pPr>
            <a:r>
              <a:rPr lang="zh-CN" altLang="en-US" sz="2100" dirty="0"/>
              <a:t>监控模式（</a:t>
            </a:r>
            <a:r>
              <a:rPr lang="en-US" altLang="zh-CN" sz="2100" dirty="0"/>
              <a:t>Monitor</a:t>
            </a:r>
            <a:r>
              <a:rPr lang="zh-CN" altLang="en-US" sz="2100" dirty="0"/>
              <a:t>）：可以在安全模式和非安全模式之间切换；</a:t>
            </a:r>
          </a:p>
        </p:txBody>
      </p:sp>
    </p:spTree>
    <p:extLst>
      <p:ext uri="{BB962C8B-B14F-4D97-AF65-F5344CB8AC3E}">
        <p14:creationId xmlns:p14="http://schemas.microsoft.com/office/powerpoint/2010/main" val="3040070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ED3EE-4BDD-47BC-A900-27E918C055BD}"/>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F1059977-0AA5-4FB6-9D3B-AE568253540F}"/>
              </a:ext>
            </a:extLst>
          </p:cNvPr>
          <p:cNvSpPr>
            <a:spLocks noGrp="1"/>
          </p:cNvSpPr>
          <p:nvPr>
            <p:ph idx="1"/>
          </p:nvPr>
        </p:nvSpPr>
        <p:spPr/>
        <p:txBody>
          <a:bodyPr/>
          <a:lstStyle/>
          <a:p>
            <a:r>
              <a:rPr lang="en-US" altLang="zh-CN" sz="2400" dirty="0"/>
              <a:t>2.3 ARMv8-A</a:t>
            </a:r>
            <a:r>
              <a:rPr lang="zh-CN" altLang="zh-CN" sz="2400" dirty="0"/>
              <a:t>的执行状态</a:t>
            </a:r>
            <a:endParaRPr lang="zh-CN" altLang="en-US" sz="2400" dirty="0"/>
          </a:p>
          <a:p>
            <a:pPr lvl="1">
              <a:lnSpc>
                <a:spcPts val="2475"/>
              </a:lnSpc>
            </a:pPr>
            <a:r>
              <a:rPr lang="en-US" altLang="zh-CN" sz="2000" dirty="0">
                <a:solidFill>
                  <a:srgbClr val="0000FF"/>
                </a:solidFill>
              </a:rPr>
              <a:t>AArch32</a:t>
            </a:r>
            <a:r>
              <a:rPr lang="zh-CN" altLang="en-US" sz="2000" dirty="0">
                <a:solidFill>
                  <a:srgbClr val="0000FF"/>
                </a:solidFill>
              </a:rPr>
              <a:t>执行状态</a:t>
            </a:r>
            <a:endParaRPr lang="en-US" altLang="zh-CN" sz="2000" dirty="0">
              <a:solidFill>
                <a:srgbClr val="0000FF"/>
              </a:solidFill>
            </a:endParaRPr>
          </a:p>
          <a:p>
            <a:pPr lvl="2">
              <a:lnSpc>
                <a:spcPts val="2475"/>
              </a:lnSpc>
            </a:pPr>
            <a:r>
              <a:rPr lang="zh-CN" altLang="zh-CN" sz="2000" dirty="0"/>
              <a:t>支持</a:t>
            </a:r>
            <a:r>
              <a:rPr lang="en-US" altLang="zh-CN" sz="2000" dirty="0"/>
              <a:t>A32</a:t>
            </a:r>
            <a:r>
              <a:rPr lang="zh-CN" altLang="zh-CN" sz="2000" dirty="0"/>
              <a:t>和</a:t>
            </a:r>
            <a:r>
              <a:rPr lang="en-US" altLang="zh-CN" sz="2000" dirty="0"/>
              <a:t>T32</a:t>
            </a:r>
            <a:r>
              <a:rPr lang="zh-CN" altLang="zh-CN" sz="2000" dirty="0"/>
              <a:t>两种指令集</a:t>
            </a:r>
            <a:endParaRPr lang="en-US" altLang="zh-CN" sz="2000" dirty="0"/>
          </a:p>
          <a:p>
            <a:pPr lvl="2">
              <a:lnSpc>
                <a:spcPts val="2475"/>
              </a:lnSpc>
            </a:pPr>
            <a:r>
              <a:rPr lang="zh-CN" altLang="en-US" sz="2000" dirty="0"/>
              <a:t>提供</a:t>
            </a:r>
            <a:r>
              <a:rPr lang="en-US" altLang="zh-CN" sz="2000" dirty="0"/>
              <a:t>13</a:t>
            </a:r>
            <a:r>
              <a:rPr lang="zh-CN" altLang="en-US" sz="2000" dirty="0"/>
              <a:t>个</a:t>
            </a:r>
            <a:r>
              <a:rPr lang="en-US" altLang="zh-CN" sz="2000" dirty="0"/>
              <a:t>32</a:t>
            </a:r>
            <a:r>
              <a:rPr lang="zh-CN" altLang="en-US" sz="2000" dirty="0"/>
              <a:t>位通用寄存器、</a:t>
            </a:r>
            <a:r>
              <a:rPr lang="en-US" altLang="zh-CN" sz="2000" dirty="0"/>
              <a:t>1</a:t>
            </a:r>
            <a:r>
              <a:rPr lang="zh-CN" altLang="en-US" sz="2000" dirty="0"/>
              <a:t>个</a:t>
            </a:r>
            <a:r>
              <a:rPr lang="en-US" altLang="zh-CN" sz="2000" dirty="0"/>
              <a:t>32</a:t>
            </a:r>
            <a:r>
              <a:rPr lang="zh-CN" altLang="en-US" sz="2000" dirty="0"/>
              <a:t>位程序计数器</a:t>
            </a:r>
            <a:r>
              <a:rPr lang="en-US" altLang="zh-CN" sz="2000" dirty="0"/>
              <a:t>PC</a:t>
            </a:r>
            <a:r>
              <a:rPr lang="zh-CN" altLang="en-US" sz="2000" dirty="0"/>
              <a:t>、堆栈指针</a:t>
            </a:r>
            <a:r>
              <a:rPr lang="en-US" altLang="zh-CN" sz="2000" dirty="0"/>
              <a:t>SP</a:t>
            </a:r>
            <a:r>
              <a:rPr lang="zh-CN" altLang="en-US" sz="2000" dirty="0"/>
              <a:t>及</a:t>
            </a:r>
            <a:r>
              <a:rPr lang="zh-CN" altLang="en-US" sz="2000" dirty="0">
                <a:solidFill>
                  <a:srgbClr val="0000FF"/>
                </a:solidFill>
              </a:rPr>
              <a:t>链接寄存器</a:t>
            </a:r>
            <a:r>
              <a:rPr lang="en-US" altLang="zh-CN" sz="2000" dirty="0">
                <a:solidFill>
                  <a:srgbClr val="0000FF"/>
                </a:solidFill>
              </a:rPr>
              <a:t>LR</a:t>
            </a:r>
            <a:endParaRPr lang="en-US" altLang="zh-CN" sz="2000" dirty="0"/>
          </a:p>
          <a:p>
            <a:pPr lvl="2">
              <a:lnSpc>
                <a:spcPts val="2475"/>
              </a:lnSpc>
            </a:pPr>
            <a:r>
              <a:rPr lang="zh-CN" altLang="zh-CN" sz="2000" dirty="0"/>
              <a:t>提供了</a:t>
            </a:r>
            <a:r>
              <a:rPr lang="en-US" altLang="zh-CN" sz="2000" dirty="0"/>
              <a:t>32</a:t>
            </a:r>
            <a:r>
              <a:rPr lang="zh-CN" altLang="zh-CN" sz="2000" dirty="0"/>
              <a:t>个</a:t>
            </a:r>
            <a:r>
              <a:rPr lang="en-US" altLang="zh-CN" sz="2000" dirty="0"/>
              <a:t>64</a:t>
            </a:r>
            <a:r>
              <a:rPr lang="zh-CN" altLang="zh-CN" sz="2000" dirty="0"/>
              <a:t>位寄存器用于增强</a:t>
            </a:r>
            <a:r>
              <a:rPr lang="en-US" altLang="zh-CN" sz="2000" dirty="0"/>
              <a:t>SIMD</a:t>
            </a:r>
            <a:r>
              <a:rPr lang="zh-CN" altLang="zh-CN" sz="2000" dirty="0"/>
              <a:t>向量和标量浮点运算</a:t>
            </a:r>
            <a:endParaRPr lang="en-US" altLang="zh-CN" sz="2000" dirty="0"/>
          </a:p>
          <a:p>
            <a:pPr lvl="2">
              <a:lnSpc>
                <a:spcPts val="2475"/>
              </a:lnSpc>
            </a:pPr>
            <a:r>
              <a:rPr lang="zh-CN" altLang="zh-CN" sz="2000" dirty="0"/>
              <a:t>一组处理状态</a:t>
            </a:r>
            <a:r>
              <a:rPr lang="en-US" altLang="zh-CN" sz="2000" dirty="0"/>
              <a:t>PSTATE</a:t>
            </a:r>
            <a:r>
              <a:rPr lang="zh-CN" altLang="zh-CN" sz="2000" dirty="0"/>
              <a:t>参数用于保存处理单元的状态</a:t>
            </a:r>
            <a:r>
              <a:rPr lang="zh-CN" altLang="en-US" sz="2000" dirty="0"/>
              <a:t>。</a:t>
            </a:r>
            <a:endParaRPr lang="en-US" altLang="zh-CN" sz="2000" dirty="0"/>
          </a:p>
          <a:p>
            <a:pPr lvl="1">
              <a:lnSpc>
                <a:spcPts val="2475"/>
              </a:lnSpc>
            </a:pPr>
            <a:r>
              <a:rPr lang="en-US" altLang="zh-CN" sz="2000" dirty="0">
                <a:solidFill>
                  <a:srgbClr val="0000FF"/>
                </a:solidFill>
              </a:rPr>
              <a:t>AArch64</a:t>
            </a:r>
            <a:r>
              <a:rPr lang="zh-CN" altLang="en-US" sz="2000" dirty="0">
                <a:solidFill>
                  <a:srgbClr val="0000FF"/>
                </a:solidFill>
              </a:rPr>
              <a:t>执行状态</a:t>
            </a:r>
            <a:endParaRPr lang="en-US" altLang="zh-CN" sz="2000" dirty="0">
              <a:solidFill>
                <a:srgbClr val="0000FF"/>
              </a:solidFill>
            </a:endParaRPr>
          </a:p>
          <a:p>
            <a:pPr lvl="2">
              <a:lnSpc>
                <a:spcPts val="2475"/>
              </a:lnSpc>
              <a:spcBef>
                <a:spcPts val="0"/>
              </a:spcBef>
            </a:pPr>
            <a:r>
              <a:rPr lang="zh-CN" altLang="en-US" sz="2000" dirty="0"/>
              <a:t>支持单一的</a:t>
            </a:r>
            <a:r>
              <a:rPr lang="en-US" altLang="zh-CN" sz="2000" dirty="0"/>
              <a:t>A64</a:t>
            </a:r>
            <a:r>
              <a:rPr lang="zh-CN" altLang="en-US" sz="2000" dirty="0"/>
              <a:t>指令集</a:t>
            </a:r>
            <a:endParaRPr lang="en-US" altLang="zh-CN" sz="2000" dirty="0"/>
          </a:p>
          <a:p>
            <a:pPr lvl="2">
              <a:lnSpc>
                <a:spcPts val="2475"/>
              </a:lnSpc>
              <a:spcBef>
                <a:spcPts val="0"/>
              </a:spcBef>
            </a:pPr>
            <a:r>
              <a:rPr lang="zh-CN" altLang="en-US" sz="2000" dirty="0"/>
              <a:t>定义了全新的</a:t>
            </a:r>
            <a:r>
              <a:rPr lang="en-US" altLang="zh-CN" sz="2000" dirty="0"/>
              <a:t>ARMv8</a:t>
            </a:r>
            <a:r>
              <a:rPr lang="zh-CN" altLang="en-US" sz="2000" dirty="0"/>
              <a:t>异常模型</a:t>
            </a:r>
            <a:endParaRPr lang="en-US" altLang="zh-CN" sz="2000" dirty="0"/>
          </a:p>
          <a:p>
            <a:pPr lvl="2">
              <a:lnSpc>
                <a:spcPts val="2475"/>
              </a:lnSpc>
              <a:spcBef>
                <a:spcPts val="0"/>
              </a:spcBef>
            </a:pPr>
            <a:r>
              <a:rPr lang="en-US" altLang="zh-CN" sz="2000" dirty="0"/>
              <a:t>31</a:t>
            </a:r>
            <a:r>
              <a:rPr lang="zh-CN" altLang="en-US" sz="2000" dirty="0"/>
              <a:t>个通用寄存器、</a:t>
            </a:r>
            <a:r>
              <a:rPr lang="en-US" altLang="zh-CN" sz="2000" dirty="0"/>
              <a:t>1</a:t>
            </a:r>
            <a:r>
              <a:rPr lang="zh-CN" altLang="zh-CN" sz="2000" dirty="0"/>
              <a:t>个</a:t>
            </a:r>
            <a:r>
              <a:rPr lang="en-US" altLang="zh-CN" sz="2000" dirty="0"/>
              <a:t>64</a:t>
            </a:r>
            <a:r>
              <a:rPr lang="zh-CN" altLang="zh-CN" sz="2000" dirty="0"/>
              <a:t>位程序计数器</a:t>
            </a:r>
            <a:r>
              <a:rPr lang="en-US" altLang="zh-CN" sz="2000" dirty="0"/>
              <a:t>PC</a:t>
            </a:r>
            <a:r>
              <a:rPr lang="zh-CN" altLang="en-US" sz="2000" dirty="0"/>
              <a:t>、</a:t>
            </a:r>
            <a:r>
              <a:rPr lang="zh-CN" altLang="zh-CN" sz="2000" dirty="0"/>
              <a:t>若干堆栈指针</a:t>
            </a:r>
            <a:r>
              <a:rPr lang="en-US" altLang="zh-CN" sz="2000" dirty="0"/>
              <a:t>SP</a:t>
            </a:r>
            <a:r>
              <a:rPr lang="zh-CN" altLang="zh-CN" sz="2000" dirty="0"/>
              <a:t>寄存器和若干</a:t>
            </a:r>
            <a:r>
              <a:rPr lang="zh-CN" altLang="zh-CN" sz="2000" dirty="0">
                <a:solidFill>
                  <a:srgbClr val="0000FF"/>
                </a:solidFill>
              </a:rPr>
              <a:t>异常链接寄存器</a:t>
            </a:r>
            <a:r>
              <a:rPr lang="en-US" altLang="zh-CN" sz="2000" dirty="0">
                <a:solidFill>
                  <a:srgbClr val="0000FF"/>
                </a:solidFill>
              </a:rPr>
              <a:t>ELR</a:t>
            </a:r>
            <a:r>
              <a:rPr lang="zh-CN" altLang="en-US" sz="2000" dirty="0"/>
              <a:t>，</a:t>
            </a:r>
            <a:endParaRPr lang="en-US" altLang="zh-CN" sz="2000" dirty="0"/>
          </a:p>
          <a:p>
            <a:pPr lvl="2">
              <a:lnSpc>
                <a:spcPts val="2475"/>
              </a:lnSpc>
              <a:spcBef>
                <a:spcPts val="0"/>
              </a:spcBef>
            </a:pPr>
            <a:r>
              <a:rPr lang="en-US" altLang="zh-CN" sz="2000" dirty="0"/>
              <a:t>32</a:t>
            </a:r>
            <a:r>
              <a:rPr lang="zh-CN" altLang="zh-CN" sz="2000" dirty="0"/>
              <a:t>个</a:t>
            </a:r>
            <a:r>
              <a:rPr lang="en-US" altLang="zh-CN" sz="2000" dirty="0"/>
              <a:t>128</a:t>
            </a:r>
            <a:r>
              <a:rPr lang="zh-CN" altLang="zh-CN" sz="2000" dirty="0"/>
              <a:t>位寄存器支持</a:t>
            </a:r>
            <a:r>
              <a:rPr lang="en-US" altLang="zh-CN" sz="2000" dirty="0"/>
              <a:t>SIMD</a:t>
            </a:r>
            <a:r>
              <a:rPr lang="zh-CN" altLang="zh-CN" sz="2000" dirty="0"/>
              <a:t>向量和标量浮点操作</a:t>
            </a:r>
            <a:endParaRPr lang="en-US" altLang="zh-CN" sz="2000" dirty="0"/>
          </a:p>
          <a:p>
            <a:pPr lvl="2">
              <a:lnSpc>
                <a:spcPts val="2475"/>
              </a:lnSpc>
              <a:spcBef>
                <a:spcPts val="0"/>
              </a:spcBef>
            </a:pPr>
            <a:r>
              <a:rPr lang="zh-CN" altLang="zh-CN" sz="2000" dirty="0"/>
              <a:t>一组</a:t>
            </a:r>
            <a:r>
              <a:rPr lang="zh-CN" altLang="zh-CN" sz="2000" dirty="0">
                <a:solidFill>
                  <a:srgbClr val="0000FF"/>
                </a:solidFill>
              </a:rPr>
              <a:t>处理状态</a:t>
            </a:r>
            <a:r>
              <a:rPr lang="en-US" altLang="zh-CN" sz="2000" dirty="0">
                <a:solidFill>
                  <a:srgbClr val="0000FF"/>
                </a:solidFill>
              </a:rPr>
              <a:t>PSTATE</a:t>
            </a:r>
            <a:r>
              <a:rPr lang="zh-CN" altLang="zh-CN" sz="2000" dirty="0"/>
              <a:t>（</a:t>
            </a:r>
            <a:r>
              <a:rPr lang="en-US" altLang="zh-CN" sz="2000" dirty="0"/>
              <a:t>Process state</a:t>
            </a:r>
            <a:r>
              <a:rPr lang="zh-CN" altLang="zh-CN" sz="2000" dirty="0"/>
              <a:t>）参数，用于保存处理单元的状态</a:t>
            </a:r>
            <a:r>
              <a:rPr lang="zh-CN" altLang="en-US" sz="2000" dirty="0"/>
              <a:t>。</a:t>
            </a:r>
            <a:endParaRPr lang="en-US" altLang="zh-CN" sz="2000" dirty="0"/>
          </a:p>
          <a:p>
            <a:endParaRPr lang="zh-CN" altLang="en-US" sz="2400" dirty="0"/>
          </a:p>
        </p:txBody>
      </p:sp>
    </p:spTree>
    <p:extLst>
      <p:ext uri="{BB962C8B-B14F-4D97-AF65-F5344CB8AC3E}">
        <p14:creationId xmlns:p14="http://schemas.microsoft.com/office/powerpoint/2010/main" val="95952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A8017-FB72-4BDE-B6BE-7A18FEDE4C4E}"/>
              </a:ext>
            </a:extLst>
          </p:cNvPr>
          <p:cNvSpPr>
            <a:spLocks noGrp="1"/>
          </p:cNvSpPr>
          <p:nvPr>
            <p:ph type="title"/>
          </p:nvPr>
        </p:nvSpPr>
        <p:spPr>
          <a:xfrm>
            <a:off x="357018" y="392953"/>
            <a:ext cx="8786982" cy="762000"/>
          </a:xfrm>
        </p:spPr>
        <p:txBody>
          <a:bodyPr/>
          <a:lstStyle/>
          <a:p>
            <a:r>
              <a:rPr lang="zh-CN" altLang="en-US" dirty="0"/>
              <a:t>背景</a:t>
            </a:r>
          </a:p>
        </p:txBody>
      </p:sp>
      <p:sp>
        <p:nvSpPr>
          <p:cNvPr id="3" name="内容占位符 2">
            <a:extLst>
              <a:ext uri="{FF2B5EF4-FFF2-40B4-BE49-F238E27FC236}">
                <a16:creationId xmlns:a16="http://schemas.microsoft.com/office/drawing/2014/main" id="{A6E27BB8-6CF8-4268-8539-CC21B86729B6}"/>
              </a:ext>
            </a:extLst>
          </p:cNvPr>
          <p:cNvSpPr>
            <a:spLocks noGrp="1"/>
          </p:cNvSpPr>
          <p:nvPr>
            <p:ph idx="1"/>
          </p:nvPr>
        </p:nvSpPr>
        <p:spPr/>
        <p:txBody>
          <a:bodyPr/>
          <a:lstStyle/>
          <a:p>
            <a:r>
              <a:rPr lang="en-US" altLang="zh-CN" dirty="0"/>
              <a:t>ARM</a:t>
            </a:r>
            <a:r>
              <a:rPr lang="zh-CN" altLang="en-US" dirty="0"/>
              <a:t>汇编与硬件密切相关</a:t>
            </a:r>
          </a:p>
          <a:p>
            <a:pPr lvl="1">
              <a:spcBef>
                <a:spcPts val="1200"/>
              </a:spcBef>
              <a:spcAft>
                <a:spcPts val="1200"/>
              </a:spcAft>
            </a:pPr>
            <a:r>
              <a:rPr lang="zh-CN" altLang="en-US" dirty="0"/>
              <a:t> 很多硬件设施的嵌入式编程使用的都是汇编语言</a:t>
            </a:r>
            <a:endParaRPr lang="en-US" altLang="zh-CN" dirty="0"/>
          </a:p>
          <a:p>
            <a:pPr marL="857250" lvl="2" indent="0">
              <a:spcBef>
                <a:spcPts val="1200"/>
              </a:spcBef>
              <a:spcAft>
                <a:spcPts val="1200"/>
              </a:spcAft>
              <a:buNone/>
            </a:pPr>
            <a:r>
              <a:rPr lang="zh-CN" altLang="en-US" dirty="0"/>
              <a:t>汇编语言代码简短，占用内存少，执行速度快，是高效的程序设计语言。</a:t>
            </a:r>
            <a:endParaRPr lang="en-US" altLang="zh-CN" dirty="0"/>
          </a:p>
          <a:p>
            <a:pPr marL="800100" lvl="1" indent="-342900">
              <a:spcBef>
                <a:spcPts val="1200"/>
              </a:spcBef>
              <a:spcAft>
                <a:spcPts val="1200"/>
              </a:spcAft>
            </a:pPr>
            <a:r>
              <a:rPr lang="zh-CN" altLang="en-US" dirty="0"/>
              <a:t>数码产品中使用的芯片、主板都包含了嵌入式程序，汇编语言的使用是相当重要的。</a:t>
            </a:r>
            <a:endParaRPr lang="en-US" altLang="zh-CN" dirty="0"/>
          </a:p>
          <a:p>
            <a:pPr marL="800100" lvl="1" indent="-342900">
              <a:spcBef>
                <a:spcPts val="1200"/>
              </a:spcBef>
              <a:spcAft>
                <a:spcPts val="1200"/>
              </a:spcAft>
            </a:pPr>
            <a:r>
              <a:rPr lang="zh-CN" altLang="en-US" dirty="0"/>
              <a:t>学习汇编语言还能够进行软件性能优化、跨平台程序移植、设计通用</a:t>
            </a:r>
            <a:r>
              <a:rPr lang="en-US" altLang="zh-CN" dirty="0"/>
              <a:t>/</a:t>
            </a:r>
            <a:r>
              <a:rPr lang="zh-CN" altLang="en-US" dirty="0"/>
              <a:t>专用微处理器体系结构</a:t>
            </a:r>
            <a:r>
              <a:rPr lang="en-US" altLang="zh-CN" dirty="0"/>
              <a:t>…</a:t>
            </a:r>
          </a:p>
        </p:txBody>
      </p:sp>
    </p:spTree>
    <p:extLst>
      <p:ext uri="{BB962C8B-B14F-4D97-AF65-F5344CB8AC3E}">
        <p14:creationId xmlns:p14="http://schemas.microsoft.com/office/powerpoint/2010/main" val="642027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2 ARMv8</a:t>
            </a:r>
            <a:r>
              <a:rPr lang="zh-CN" altLang="en-US" dirty="0"/>
              <a:t>处理器体系结构</a:t>
            </a:r>
          </a:p>
        </p:txBody>
      </p:sp>
      <p:sp>
        <p:nvSpPr>
          <p:cNvPr id="4" name="文本占位符 3"/>
          <p:cNvSpPr>
            <a:spLocks noGrp="1"/>
          </p:cNvSpPr>
          <p:nvPr>
            <p:ph idx="1"/>
          </p:nvPr>
        </p:nvSpPr>
        <p:spPr/>
        <p:txBody>
          <a:bodyPr/>
          <a:lstStyle/>
          <a:p>
            <a:r>
              <a:rPr lang="en-US" altLang="zh-CN" dirty="0"/>
              <a:t>2.4 ARMv8-A</a:t>
            </a:r>
            <a:r>
              <a:rPr lang="zh-CN" altLang="zh-CN" dirty="0"/>
              <a:t>的执行状态</a:t>
            </a:r>
            <a:endParaRPr lang="zh-CN" altLang="en-US" dirty="0"/>
          </a:p>
        </p:txBody>
      </p:sp>
      <p:graphicFrame>
        <p:nvGraphicFramePr>
          <p:cNvPr id="2" name="表格 1"/>
          <p:cNvGraphicFramePr>
            <a:graphicFrameLocks noGrp="1"/>
          </p:cNvGraphicFramePr>
          <p:nvPr>
            <p:extLst/>
          </p:nvPr>
        </p:nvGraphicFramePr>
        <p:xfrm>
          <a:off x="228600" y="1804780"/>
          <a:ext cx="8786982" cy="5017590"/>
        </p:xfrm>
        <a:graphic>
          <a:graphicData uri="http://schemas.openxmlformats.org/drawingml/2006/table">
            <a:tbl>
              <a:tblPr>
                <a:tableStyleId>{F5AB1C69-6EDB-4FF4-983F-18BD219EF322}</a:tableStyleId>
              </a:tblPr>
              <a:tblGrid>
                <a:gridCol w="1402282">
                  <a:extLst>
                    <a:ext uri="{9D8B030D-6E8A-4147-A177-3AD203B41FA5}">
                      <a16:colId xmlns:a16="http://schemas.microsoft.com/office/drawing/2014/main" val="20000"/>
                    </a:ext>
                  </a:extLst>
                </a:gridCol>
                <a:gridCol w="7384700">
                  <a:extLst>
                    <a:ext uri="{9D8B030D-6E8A-4147-A177-3AD203B41FA5}">
                      <a16:colId xmlns:a16="http://schemas.microsoft.com/office/drawing/2014/main" val="20001"/>
                    </a:ext>
                  </a:extLst>
                </a:gridCol>
              </a:tblGrid>
              <a:tr h="247050">
                <a:tc>
                  <a:txBody>
                    <a:bodyPr/>
                    <a:lstStyle/>
                    <a:p>
                      <a:pPr algn="ctr"/>
                      <a:r>
                        <a:rPr lang="zh-CN" alt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执行状态</a:t>
                      </a:r>
                      <a:endParaRPr 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rgbClr val="00B0F0"/>
                    </a:solidFill>
                  </a:tcPr>
                </a:tc>
                <a:tc>
                  <a:txBody>
                    <a:bodyPr/>
                    <a:lstStyle/>
                    <a:p>
                      <a:pPr algn="ctr"/>
                      <a:r>
                        <a:rPr 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Note</a:t>
                      </a:r>
                    </a:p>
                  </a:txBody>
                  <a:tcPr marL="36146" marR="36146" marT="20655" marB="20655" anchor="ctr">
                    <a:solidFill>
                      <a:srgbClr val="00B0F0"/>
                    </a:solidFill>
                  </a:tcPr>
                </a:tc>
                <a:extLst>
                  <a:ext uri="{0D108BD9-81ED-4DB2-BD59-A6C34878D82A}">
                    <a16:rowId xmlns:a16="http://schemas.microsoft.com/office/drawing/2014/main" val="10000"/>
                  </a:ext>
                </a:extLst>
              </a:tr>
              <a:tr h="249244">
                <a:tc rowSpan="6">
                  <a:txBody>
                    <a:bodyPr/>
                    <a:lstStyle/>
                    <a:p>
                      <a:pPr algn="ctr"/>
                      <a:r>
                        <a:rPr 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AArch32</a:t>
                      </a:r>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提供</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13</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个</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32</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bit</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通用寄存器</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R0-R12，</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一个</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32</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bit PC</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指针 </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R15)、</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栈指针</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SP (R13)、</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链接寄存器</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LR (R14)</a:t>
                      </a:r>
                      <a:endPar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noFill/>
                  </a:tcPr>
                </a:tc>
                <a:extLst>
                  <a:ext uri="{0D108BD9-81ED-4DB2-BD59-A6C34878D82A}">
                    <a16:rowId xmlns:a16="http://schemas.microsoft.com/office/drawing/2014/main" val="10001"/>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提供一个</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32</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bit</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异常链接寄存器</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ELR, </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用于</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Hyp mode</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下的异常返回</a:t>
                      </a:r>
                      <a:endPar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extLst>
                  <a:ext uri="{0D108BD9-81ED-4DB2-BD59-A6C34878D82A}">
                    <a16:rowId xmlns:a16="http://schemas.microsoft.com/office/drawing/2014/main" val="10002"/>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提供</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32</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个</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64</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bit SIMD</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向量和标量</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floating-point</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支持</a:t>
                      </a:r>
                      <a:endPar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noFill/>
                  </a:tcPr>
                </a:tc>
                <a:extLst>
                  <a:ext uri="{0D108BD9-81ED-4DB2-BD59-A6C34878D82A}">
                    <a16:rowId xmlns:a16="http://schemas.microsoft.com/office/drawing/2014/main" val="10003"/>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提供两个指令集</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A32（32bit）、T32（16/32bit）</a:t>
                      </a:r>
                      <a:endPar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extLst>
                  <a:ext uri="{0D108BD9-81ED-4DB2-BD59-A6C34878D82A}">
                    <a16:rowId xmlns:a16="http://schemas.microsoft.com/office/drawing/2014/main" val="10004"/>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兼容</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ARMv7</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的异常模型</a:t>
                      </a:r>
                      <a:endPar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noFill/>
                  </a:tcPr>
                </a:tc>
                <a:extLst>
                  <a:ext uri="{0D108BD9-81ED-4DB2-BD59-A6C34878D82A}">
                    <a16:rowId xmlns:a16="http://schemas.microsoft.com/office/drawing/2014/main" val="10005"/>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协处理器只支持</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CP10\CP11\CP14\CP15</a:t>
                      </a:r>
                      <a:endPar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extLst>
                  <a:ext uri="{0D108BD9-81ED-4DB2-BD59-A6C34878D82A}">
                    <a16:rowId xmlns:a16="http://schemas.microsoft.com/office/drawing/2014/main" val="10006"/>
                  </a:ext>
                </a:extLst>
              </a:tr>
              <a:tr h="249244">
                <a:tc rowSpan="6">
                  <a:txBody>
                    <a:bodyPr/>
                    <a:lstStyle/>
                    <a:p>
                      <a:pPr algn="ctr"/>
                      <a:r>
                        <a:rPr 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AArch64</a:t>
                      </a:r>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提供</a:t>
                      </a:r>
                      <a:r>
                        <a:rPr lang="en-US" altLang="zh-CN" sz="18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31</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个</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64</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bit</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通用寄存器</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X0-X30（W0-W30），</a:t>
                      </a:r>
                      <a:r>
                        <a:rPr lang="zh-CN" altLang="en-US"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其中</a:t>
                      </a:r>
                      <a:r>
                        <a:rPr lang="en-US"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X30</a:t>
                      </a:r>
                      <a:r>
                        <a:rPr lang="zh-CN" altLang="en-US"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是程序链接寄存器</a:t>
                      </a:r>
                      <a:r>
                        <a:rPr lang="en-US"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LR</a:t>
                      </a:r>
                    </a:p>
                  </a:txBody>
                  <a:tcPr marL="36146" marR="36146" marT="20655" marB="20655" anchor="ctr">
                    <a:noFill/>
                  </a:tcPr>
                </a:tc>
                <a:extLst>
                  <a:ext uri="{0D108BD9-81ED-4DB2-BD59-A6C34878D82A}">
                    <a16:rowId xmlns:a16="http://schemas.microsoft.com/office/drawing/2014/main" val="10007"/>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提供一个</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64bit PC</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指针、栈指针</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SPx </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zh-CN" altLang="en-US"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异常链接寄存器</a:t>
                      </a:r>
                      <a:r>
                        <a:rPr lang="en-US" altLang="zh-CN"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ELRx</a:t>
                      </a:r>
                      <a:endParaRPr lang="zh-CN" altLang="en-US"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extLst>
                  <a:ext uri="{0D108BD9-81ED-4DB2-BD59-A6C34878D82A}">
                    <a16:rowId xmlns:a16="http://schemas.microsoft.com/office/drawing/2014/main" val="10008"/>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提供</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32</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个</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128</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bit SIMD</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向量和标量</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floating-point</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支持</a:t>
                      </a:r>
                      <a:endPar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noFill/>
                  </a:tcPr>
                </a:tc>
                <a:extLst>
                  <a:ext uri="{0D108BD9-81ED-4DB2-BD59-A6C34878D82A}">
                    <a16:rowId xmlns:a16="http://schemas.microsoft.com/office/drawing/2014/main" val="10009"/>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定义</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ARMv8</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异常等级</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ELx</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x&lt;4</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,x</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越大等级越高，权限越大</a:t>
                      </a:r>
                      <a:endPar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extLst>
                  <a:ext uri="{0D108BD9-81ED-4DB2-BD59-A6C34878D82A}">
                    <a16:rowId xmlns:a16="http://schemas.microsoft.com/office/drawing/2014/main" val="10010"/>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定义一组</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PE state</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寄存器</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PSTATE（NZCV/DAIF/CurrentEL/SPSel</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等），用于保存</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PE</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当前的状态信息</a:t>
                      </a:r>
                      <a:endPar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noFill/>
                  </a:tcPr>
                </a:tc>
                <a:extLst>
                  <a:ext uri="{0D108BD9-81ED-4DB2-BD59-A6C34878D82A}">
                    <a16:rowId xmlns:a16="http://schemas.microsoft.com/office/drawing/2014/main" val="10011"/>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没有协处理器概念</a:t>
                      </a:r>
                      <a:endPar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86497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2 ARMv8</a:t>
            </a:r>
            <a:r>
              <a:rPr lang="zh-CN" altLang="en-US" dirty="0"/>
              <a:t>处理器体系结构</a:t>
            </a:r>
          </a:p>
        </p:txBody>
      </p:sp>
      <p:sp>
        <p:nvSpPr>
          <p:cNvPr id="4" name="文本占位符 3"/>
          <p:cNvSpPr>
            <a:spLocks noGrp="1"/>
          </p:cNvSpPr>
          <p:nvPr>
            <p:ph idx="1"/>
          </p:nvPr>
        </p:nvSpPr>
        <p:spPr>
          <a:xfrm>
            <a:off x="396875" y="1362074"/>
            <a:ext cx="8594725" cy="5267325"/>
          </a:xfrm>
        </p:spPr>
        <p:txBody>
          <a:bodyPr>
            <a:normAutofit fontScale="92500" lnSpcReduction="10000"/>
          </a:bodyPr>
          <a:lstStyle/>
          <a:p>
            <a:r>
              <a:rPr lang="en-US" altLang="zh-CN" dirty="0"/>
              <a:t>2.5 ARMv8-A</a:t>
            </a:r>
            <a:r>
              <a:rPr lang="zh-CN" altLang="zh-CN" dirty="0"/>
              <a:t>支持的数据类型</a:t>
            </a:r>
            <a:r>
              <a:rPr lang="zh-CN" altLang="en-US" dirty="0"/>
              <a:t>：</a:t>
            </a:r>
          </a:p>
          <a:p>
            <a:pPr lvl="1">
              <a:spcBef>
                <a:spcPts val="0"/>
              </a:spcBef>
              <a:spcAft>
                <a:spcPts val="600"/>
              </a:spcAft>
            </a:pPr>
            <a:r>
              <a:rPr lang="zh-CN" altLang="zh-CN" dirty="0"/>
              <a:t>四字（</a:t>
            </a:r>
            <a:r>
              <a:rPr lang="en-US" altLang="zh-CN" dirty="0" err="1"/>
              <a:t>Quadword</a:t>
            </a:r>
            <a:r>
              <a:rPr lang="zh-CN" altLang="zh-CN" dirty="0"/>
              <a:t>）</a:t>
            </a:r>
            <a:r>
              <a:rPr lang="zh-CN" altLang="en-US" dirty="0"/>
              <a:t>：</a:t>
            </a:r>
            <a:r>
              <a:rPr lang="en-US" altLang="zh-CN" dirty="0"/>
              <a:t> 128</a:t>
            </a:r>
            <a:r>
              <a:rPr lang="zh-CN" altLang="zh-CN" dirty="0"/>
              <a:t>位</a:t>
            </a:r>
            <a:endParaRPr lang="en-US" altLang="zh-CN" dirty="0"/>
          </a:p>
          <a:p>
            <a:pPr lvl="1">
              <a:spcBef>
                <a:spcPts val="0"/>
              </a:spcBef>
              <a:spcAft>
                <a:spcPts val="600"/>
              </a:spcAft>
            </a:pPr>
            <a:r>
              <a:rPr lang="zh-CN" altLang="en-US" dirty="0"/>
              <a:t>双字节（</a:t>
            </a:r>
            <a:r>
              <a:rPr lang="en-US" altLang="zh-CN" dirty="0" err="1"/>
              <a:t>DoubleWord</a:t>
            </a:r>
            <a:r>
              <a:rPr lang="zh-CN" altLang="en-US" dirty="0"/>
              <a:t>）：</a:t>
            </a:r>
            <a:r>
              <a:rPr lang="en-US" altLang="zh-CN" dirty="0"/>
              <a:t>64</a:t>
            </a:r>
            <a:r>
              <a:rPr lang="zh-CN" altLang="en-US" dirty="0"/>
              <a:t>位</a:t>
            </a:r>
          </a:p>
          <a:p>
            <a:pPr lvl="1">
              <a:spcBef>
                <a:spcPts val="0"/>
              </a:spcBef>
              <a:spcAft>
                <a:spcPts val="600"/>
              </a:spcAft>
            </a:pPr>
            <a:r>
              <a:rPr lang="zh-CN" altLang="en-US" dirty="0"/>
              <a:t>字（</a:t>
            </a:r>
            <a:r>
              <a:rPr lang="en-US" altLang="zh-CN" dirty="0"/>
              <a:t>Word</a:t>
            </a:r>
            <a:r>
              <a:rPr lang="zh-CN" altLang="en-US" dirty="0"/>
              <a:t>）：</a:t>
            </a:r>
            <a:r>
              <a:rPr lang="en-US" altLang="zh-CN" dirty="0"/>
              <a:t>32</a:t>
            </a:r>
            <a:r>
              <a:rPr lang="zh-CN" altLang="en-US" dirty="0"/>
              <a:t>位</a:t>
            </a:r>
          </a:p>
          <a:p>
            <a:pPr lvl="1">
              <a:spcBef>
                <a:spcPts val="0"/>
              </a:spcBef>
              <a:spcAft>
                <a:spcPts val="600"/>
              </a:spcAft>
            </a:pPr>
            <a:r>
              <a:rPr lang="zh-CN" altLang="en-US" dirty="0"/>
              <a:t>半字</a:t>
            </a:r>
            <a:r>
              <a:rPr lang="en-US" altLang="zh-CN" dirty="0"/>
              <a:t>(Half-Word)</a:t>
            </a:r>
            <a:r>
              <a:rPr lang="zh-CN" altLang="en-US" dirty="0"/>
              <a:t>：</a:t>
            </a:r>
            <a:r>
              <a:rPr lang="en-US" altLang="zh-CN" dirty="0"/>
              <a:t>16</a:t>
            </a:r>
            <a:r>
              <a:rPr lang="zh-CN" altLang="en-US" dirty="0"/>
              <a:t>位</a:t>
            </a:r>
          </a:p>
          <a:p>
            <a:pPr lvl="1">
              <a:spcBef>
                <a:spcPts val="0"/>
              </a:spcBef>
              <a:spcAft>
                <a:spcPts val="600"/>
              </a:spcAft>
            </a:pPr>
            <a:r>
              <a:rPr lang="zh-CN" altLang="en-US" dirty="0"/>
              <a:t>字节（</a:t>
            </a:r>
            <a:r>
              <a:rPr lang="en-US" altLang="zh-CN" dirty="0"/>
              <a:t>Byte</a:t>
            </a:r>
            <a:r>
              <a:rPr lang="zh-CN" altLang="en-US" dirty="0"/>
              <a:t>）：</a:t>
            </a:r>
            <a:r>
              <a:rPr lang="en-US" altLang="zh-CN" dirty="0"/>
              <a:t>8</a:t>
            </a:r>
            <a:r>
              <a:rPr lang="zh-CN" altLang="en-US" dirty="0"/>
              <a:t>位</a:t>
            </a:r>
          </a:p>
          <a:p>
            <a:pPr lvl="1">
              <a:lnSpc>
                <a:spcPct val="110000"/>
              </a:lnSpc>
              <a:spcAft>
                <a:spcPts val="600"/>
              </a:spcAft>
            </a:pPr>
            <a:r>
              <a:rPr lang="zh-CN" altLang="en-US" dirty="0"/>
              <a:t>三种浮点数据类型</a:t>
            </a:r>
            <a:endParaRPr lang="en-US" altLang="zh-CN" dirty="0"/>
          </a:p>
          <a:p>
            <a:pPr lvl="2">
              <a:spcBef>
                <a:spcPts val="0"/>
              </a:spcBef>
              <a:spcAft>
                <a:spcPts val="600"/>
              </a:spcAft>
            </a:pPr>
            <a:r>
              <a:rPr lang="zh-CN" altLang="en-US" dirty="0"/>
              <a:t>半精度（</a:t>
            </a:r>
            <a:r>
              <a:rPr lang="en-US" altLang="zh-CN" dirty="0"/>
              <a:t>Half-precision</a:t>
            </a:r>
            <a:r>
              <a:rPr lang="zh-CN" altLang="en-US" dirty="0"/>
              <a:t>）浮点数据</a:t>
            </a:r>
            <a:endParaRPr lang="en-US" altLang="zh-CN" dirty="0"/>
          </a:p>
          <a:p>
            <a:pPr lvl="2">
              <a:spcBef>
                <a:spcPts val="0"/>
              </a:spcBef>
              <a:spcAft>
                <a:spcPts val="600"/>
              </a:spcAft>
            </a:pPr>
            <a:r>
              <a:rPr lang="zh-CN" altLang="en-US" dirty="0"/>
              <a:t>单精度（</a:t>
            </a:r>
            <a:r>
              <a:rPr lang="en-US" altLang="zh-CN" dirty="0"/>
              <a:t>Single-precision</a:t>
            </a:r>
            <a:r>
              <a:rPr lang="zh-CN" altLang="en-US" dirty="0"/>
              <a:t>）浮点数据</a:t>
            </a:r>
            <a:endParaRPr lang="en-US" altLang="zh-CN" dirty="0"/>
          </a:p>
          <a:p>
            <a:pPr lvl="2">
              <a:spcBef>
                <a:spcPts val="0"/>
              </a:spcBef>
              <a:spcAft>
                <a:spcPts val="600"/>
              </a:spcAft>
            </a:pPr>
            <a:r>
              <a:rPr lang="zh-CN" altLang="en-US" dirty="0"/>
              <a:t>双精度（</a:t>
            </a:r>
            <a:r>
              <a:rPr lang="en-US" altLang="zh-CN" dirty="0"/>
              <a:t>Double-precision</a:t>
            </a:r>
            <a:r>
              <a:rPr lang="zh-CN" altLang="en-US" dirty="0"/>
              <a:t>）浮点数据</a:t>
            </a:r>
            <a:endParaRPr lang="en-US" altLang="zh-CN" dirty="0"/>
          </a:p>
          <a:p>
            <a:pPr lvl="2">
              <a:spcBef>
                <a:spcPts val="0"/>
              </a:spcBef>
              <a:spcAft>
                <a:spcPts val="600"/>
              </a:spcAft>
            </a:pPr>
            <a:r>
              <a:rPr lang="zh-CN" altLang="en-US" dirty="0"/>
              <a:t>两种类型的向量数据处理</a:t>
            </a:r>
            <a:endParaRPr lang="en-US" altLang="zh-CN" dirty="0"/>
          </a:p>
          <a:p>
            <a:pPr lvl="2">
              <a:spcBef>
                <a:spcPts val="0"/>
              </a:spcBef>
              <a:spcAft>
                <a:spcPts val="600"/>
              </a:spcAft>
            </a:pPr>
            <a:r>
              <a:rPr lang="zh-CN" altLang="en-US" dirty="0">
                <a:solidFill>
                  <a:srgbClr val="0000FF"/>
                </a:solidFill>
              </a:rPr>
              <a:t>增强</a:t>
            </a:r>
            <a:r>
              <a:rPr lang="en-US" altLang="zh-CN" dirty="0">
                <a:solidFill>
                  <a:srgbClr val="0000FF"/>
                </a:solidFill>
              </a:rPr>
              <a:t>SIMD</a:t>
            </a:r>
            <a:r>
              <a:rPr lang="zh-CN" altLang="en-US" dirty="0">
                <a:solidFill>
                  <a:srgbClr val="0000FF"/>
                </a:solidFill>
              </a:rPr>
              <a:t>（</a:t>
            </a:r>
            <a:r>
              <a:rPr lang="en-US" altLang="zh-CN" dirty="0">
                <a:solidFill>
                  <a:srgbClr val="0000FF"/>
                </a:solidFill>
              </a:rPr>
              <a:t>Advanced SIMD</a:t>
            </a:r>
            <a:r>
              <a:rPr lang="zh-CN" altLang="en-US" dirty="0">
                <a:solidFill>
                  <a:srgbClr val="0000FF"/>
                </a:solidFill>
              </a:rPr>
              <a:t>），也就是</a:t>
            </a:r>
            <a:r>
              <a:rPr lang="en-US" altLang="zh-CN" dirty="0">
                <a:solidFill>
                  <a:srgbClr val="0000FF"/>
                </a:solidFill>
              </a:rPr>
              <a:t>Neon</a:t>
            </a:r>
          </a:p>
          <a:p>
            <a:pPr lvl="2">
              <a:spcBef>
                <a:spcPts val="0"/>
              </a:spcBef>
              <a:spcAft>
                <a:spcPts val="600"/>
              </a:spcAft>
            </a:pPr>
            <a:r>
              <a:rPr lang="zh-CN" altLang="en-US" dirty="0">
                <a:solidFill>
                  <a:srgbClr val="0000FF"/>
                </a:solidFill>
              </a:rPr>
              <a:t>可伸缩向量扩展（</a:t>
            </a:r>
            <a:r>
              <a:rPr lang="en-US" altLang="zh-CN" dirty="0">
                <a:solidFill>
                  <a:srgbClr val="0000FF"/>
                </a:solidFill>
              </a:rPr>
              <a:t>Scalable Vector Extension</a:t>
            </a:r>
            <a:r>
              <a:rPr lang="zh-CN" altLang="en-US" dirty="0">
                <a:solidFill>
                  <a:srgbClr val="0000FF"/>
                </a:solidFill>
              </a:rPr>
              <a:t>，</a:t>
            </a:r>
            <a:r>
              <a:rPr lang="en-US" altLang="zh-CN" dirty="0">
                <a:solidFill>
                  <a:srgbClr val="0000FF"/>
                </a:solidFill>
              </a:rPr>
              <a:t>SVE</a:t>
            </a:r>
            <a:r>
              <a:rPr lang="zh-CN" altLang="en-US" dirty="0">
                <a:solidFill>
                  <a:srgbClr val="0000FF"/>
                </a:solidFill>
              </a:rPr>
              <a:t>）</a:t>
            </a:r>
            <a:endParaRPr lang="en-US" altLang="zh-CN" dirty="0"/>
          </a:p>
        </p:txBody>
      </p:sp>
    </p:spTree>
    <p:extLst>
      <p:ext uri="{BB962C8B-B14F-4D97-AF65-F5344CB8AC3E}">
        <p14:creationId xmlns:p14="http://schemas.microsoft.com/office/powerpoint/2010/main" val="4271425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2 ARMv8</a:t>
            </a:r>
            <a:r>
              <a:rPr lang="zh-CN" altLang="en-US" dirty="0"/>
              <a:t>处理器体系结构</a:t>
            </a:r>
          </a:p>
        </p:txBody>
      </p:sp>
      <p:sp>
        <p:nvSpPr>
          <p:cNvPr id="4" name="文本占位符 3"/>
          <p:cNvSpPr>
            <a:spLocks noGrp="1"/>
          </p:cNvSpPr>
          <p:nvPr>
            <p:ph idx="1"/>
          </p:nvPr>
        </p:nvSpPr>
        <p:spPr/>
        <p:txBody>
          <a:bodyPr/>
          <a:lstStyle/>
          <a:p>
            <a:r>
              <a:rPr lang="en-US" altLang="zh-CN" dirty="0"/>
              <a:t>2.6 ARMv8-A</a:t>
            </a:r>
            <a:r>
              <a:rPr lang="zh-CN" altLang="zh-CN" dirty="0"/>
              <a:t>支持的指令集</a:t>
            </a:r>
            <a:endParaRPr lang="zh-CN" altLang="en-US" dirty="0"/>
          </a:p>
          <a:p>
            <a:pPr lvl="1">
              <a:spcBef>
                <a:spcPts val="1200"/>
              </a:spcBef>
            </a:pPr>
            <a:r>
              <a:rPr lang="en-US" altLang="zh-CN" dirty="0"/>
              <a:t>AArch64</a:t>
            </a:r>
            <a:r>
              <a:rPr lang="zh-CN" altLang="zh-CN" dirty="0"/>
              <a:t>执行状态</a:t>
            </a:r>
            <a:endParaRPr lang="en-US" altLang="zh-CN" dirty="0"/>
          </a:p>
          <a:p>
            <a:pPr lvl="2">
              <a:spcBef>
                <a:spcPts val="1200"/>
              </a:spcBef>
            </a:pPr>
            <a:r>
              <a:rPr lang="en-US" altLang="zh-CN" dirty="0"/>
              <a:t>ARMv8-A</a:t>
            </a:r>
            <a:r>
              <a:rPr lang="zh-CN" altLang="zh-CN" dirty="0"/>
              <a:t>架构处理器只能使用</a:t>
            </a:r>
            <a:r>
              <a:rPr lang="en-US" altLang="zh-CN" dirty="0">
                <a:solidFill>
                  <a:srgbClr val="0000FF"/>
                </a:solidFill>
              </a:rPr>
              <a:t>A64</a:t>
            </a:r>
            <a:r>
              <a:rPr lang="zh-CN" altLang="zh-CN" dirty="0"/>
              <a:t>指令集，该指令集的</a:t>
            </a:r>
            <a:r>
              <a:rPr lang="zh-CN" altLang="zh-CN" dirty="0">
                <a:solidFill>
                  <a:srgbClr val="0000FF"/>
                </a:solidFill>
              </a:rPr>
              <a:t>所有指令均为</a:t>
            </a:r>
            <a:r>
              <a:rPr lang="en-US" altLang="zh-CN" dirty="0">
                <a:solidFill>
                  <a:srgbClr val="0000FF"/>
                </a:solidFill>
              </a:rPr>
              <a:t>32</a:t>
            </a:r>
            <a:r>
              <a:rPr lang="zh-CN" altLang="zh-CN" dirty="0">
                <a:solidFill>
                  <a:srgbClr val="0000FF"/>
                </a:solidFill>
              </a:rPr>
              <a:t>位等长指令字</a:t>
            </a:r>
            <a:r>
              <a:rPr lang="zh-CN" altLang="zh-CN" dirty="0"/>
              <a:t>。</a:t>
            </a:r>
          </a:p>
          <a:p>
            <a:pPr lvl="1">
              <a:spcBef>
                <a:spcPts val="1200"/>
              </a:spcBef>
            </a:pPr>
            <a:r>
              <a:rPr lang="en-US" altLang="zh-CN" dirty="0"/>
              <a:t>AArch32</a:t>
            </a:r>
            <a:r>
              <a:rPr lang="zh-CN" altLang="zh-CN" dirty="0"/>
              <a:t>执行状态</a:t>
            </a:r>
            <a:r>
              <a:rPr lang="zh-CN" altLang="en-US" dirty="0"/>
              <a:t>，</a:t>
            </a:r>
            <a:r>
              <a:rPr lang="zh-CN" altLang="zh-CN" dirty="0"/>
              <a:t>可以使用两种指令集：</a:t>
            </a:r>
            <a:endParaRPr lang="en-US" altLang="zh-CN" dirty="0"/>
          </a:p>
          <a:p>
            <a:pPr lvl="2">
              <a:spcBef>
                <a:spcPts val="1200"/>
              </a:spcBef>
            </a:pPr>
            <a:r>
              <a:rPr lang="en-US" altLang="zh-CN" dirty="0">
                <a:solidFill>
                  <a:srgbClr val="0000FF"/>
                </a:solidFill>
              </a:rPr>
              <a:t>A32</a:t>
            </a:r>
            <a:r>
              <a:rPr lang="zh-CN" altLang="zh-CN" dirty="0"/>
              <a:t>指令集对应</a:t>
            </a:r>
            <a:r>
              <a:rPr lang="en-US" altLang="zh-CN" dirty="0">
                <a:solidFill>
                  <a:srgbClr val="0000FF"/>
                </a:solidFill>
              </a:rPr>
              <a:t>ARMv7</a:t>
            </a:r>
            <a:r>
              <a:rPr lang="zh-CN" altLang="zh-CN" dirty="0"/>
              <a:t>架构及其之前的</a:t>
            </a:r>
            <a:r>
              <a:rPr lang="en-US" altLang="zh-CN" dirty="0">
                <a:solidFill>
                  <a:srgbClr val="0000FF"/>
                </a:solidFill>
              </a:rPr>
              <a:t>ARM</a:t>
            </a:r>
            <a:r>
              <a:rPr lang="zh-CN" altLang="zh-CN" dirty="0">
                <a:solidFill>
                  <a:srgbClr val="0000FF"/>
                </a:solidFill>
              </a:rPr>
              <a:t>指令集</a:t>
            </a:r>
            <a:r>
              <a:rPr lang="zh-CN" altLang="zh-CN" dirty="0"/>
              <a:t>，为</a:t>
            </a:r>
            <a:r>
              <a:rPr lang="en-US" altLang="zh-CN" dirty="0">
                <a:solidFill>
                  <a:srgbClr val="0000FF"/>
                </a:solidFill>
              </a:rPr>
              <a:t>32</a:t>
            </a:r>
            <a:r>
              <a:rPr lang="zh-CN" altLang="zh-CN" dirty="0">
                <a:solidFill>
                  <a:srgbClr val="0000FF"/>
                </a:solidFill>
              </a:rPr>
              <a:t>位等长指令字</a:t>
            </a:r>
            <a:r>
              <a:rPr lang="zh-CN" altLang="zh-CN" dirty="0"/>
              <a:t>结构；</a:t>
            </a:r>
            <a:endParaRPr lang="en-US" altLang="zh-CN" dirty="0"/>
          </a:p>
          <a:p>
            <a:pPr lvl="2">
              <a:spcBef>
                <a:spcPts val="1200"/>
              </a:spcBef>
            </a:pPr>
            <a:r>
              <a:rPr lang="en-US" altLang="zh-CN" dirty="0">
                <a:solidFill>
                  <a:srgbClr val="0000FF"/>
                </a:solidFill>
              </a:rPr>
              <a:t>T32</a:t>
            </a:r>
            <a:r>
              <a:rPr lang="zh-CN" altLang="zh-CN" dirty="0"/>
              <a:t>指令集则对应</a:t>
            </a:r>
            <a:r>
              <a:rPr lang="en-US" altLang="zh-CN" dirty="0"/>
              <a:t>ARMv7</a:t>
            </a:r>
            <a:r>
              <a:rPr lang="zh-CN" altLang="zh-CN" dirty="0"/>
              <a:t>架构及其之前的</a:t>
            </a:r>
            <a:r>
              <a:rPr lang="en-US" altLang="zh-CN" dirty="0">
                <a:solidFill>
                  <a:srgbClr val="0000FF"/>
                </a:solidFill>
              </a:rPr>
              <a:t>Thumb/Thumb-2</a:t>
            </a:r>
            <a:r>
              <a:rPr lang="zh-CN" altLang="zh-CN" dirty="0"/>
              <a:t>指令集，使用</a:t>
            </a:r>
            <a:r>
              <a:rPr lang="en-US" altLang="zh-CN" dirty="0">
                <a:solidFill>
                  <a:srgbClr val="0000FF"/>
                </a:solidFill>
              </a:rPr>
              <a:t>16</a:t>
            </a:r>
            <a:r>
              <a:rPr lang="zh-CN" altLang="zh-CN" dirty="0">
                <a:solidFill>
                  <a:srgbClr val="0000FF"/>
                </a:solidFill>
              </a:rPr>
              <a:t>位和</a:t>
            </a:r>
            <a:r>
              <a:rPr lang="en-US" altLang="zh-CN" dirty="0">
                <a:solidFill>
                  <a:srgbClr val="0000FF"/>
                </a:solidFill>
              </a:rPr>
              <a:t>32</a:t>
            </a:r>
            <a:r>
              <a:rPr lang="zh-CN" altLang="zh-CN" dirty="0">
                <a:solidFill>
                  <a:srgbClr val="0000FF"/>
                </a:solidFill>
              </a:rPr>
              <a:t>位可变长指令字</a:t>
            </a:r>
            <a:r>
              <a:rPr lang="zh-CN" altLang="zh-CN" dirty="0"/>
              <a:t>结构。</a:t>
            </a:r>
            <a:endParaRPr lang="zh-CN" altLang="en-US" dirty="0"/>
          </a:p>
        </p:txBody>
      </p:sp>
    </p:spTree>
    <p:extLst>
      <p:ext uri="{BB962C8B-B14F-4D97-AF65-F5344CB8AC3E}">
        <p14:creationId xmlns:p14="http://schemas.microsoft.com/office/powerpoint/2010/main" val="2603904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5502BF-E5E8-4C9E-ABCE-63C8149D7E23}"/>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B2C350C5-6BB8-45B5-AD29-E7DE88EAC24C}"/>
              </a:ext>
            </a:extLst>
          </p:cNvPr>
          <p:cNvSpPr>
            <a:spLocks noGrp="1"/>
          </p:cNvSpPr>
          <p:nvPr>
            <p:ph idx="1"/>
          </p:nvPr>
        </p:nvSpPr>
        <p:spPr/>
        <p:txBody>
          <a:bodyPr/>
          <a:lstStyle/>
          <a:p>
            <a:r>
              <a:rPr lang="en-US" altLang="zh-CN" dirty="0"/>
              <a:t>2.7 ARMv8-A</a:t>
            </a:r>
            <a:r>
              <a:rPr lang="zh-CN" altLang="en-US" dirty="0"/>
              <a:t>的异常等级与安全模型</a:t>
            </a:r>
            <a:r>
              <a:rPr lang="en-US" altLang="zh-CN" dirty="0"/>
              <a:t>1/6</a:t>
            </a:r>
            <a:endParaRPr lang="zh-CN" altLang="en-US" dirty="0"/>
          </a:p>
          <a:p>
            <a:pPr lvl="1">
              <a:lnSpc>
                <a:spcPct val="150000"/>
              </a:lnSpc>
            </a:pPr>
            <a:r>
              <a:rPr lang="zh-CN" altLang="en-US" dirty="0"/>
              <a:t>支持多级别的执行权限</a:t>
            </a:r>
            <a:endParaRPr lang="en-US" altLang="zh-CN" dirty="0"/>
          </a:p>
          <a:p>
            <a:pPr lvl="2">
              <a:lnSpc>
                <a:spcPct val="150000"/>
              </a:lnSpc>
            </a:pPr>
            <a:r>
              <a:rPr lang="zh-CN" altLang="en-US" dirty="0"/>
              <a:t>程序的执行权限只有在异常处理时才能够改变</a:t>
            </a:r>
            <a:endParaRPr lang="en-US" altLang="zh-CN" dirty="0"/>
          </a:p>
          <a:p>
            <a:pPr lvl="2">
              <a:lnSpc>
                <a:spcPct val="150000"/>
              </a:lnSpc>
            </a:pPr>
            <a:r>
              <a:rPr lang="zh-CN" altLang="en-US" dirty="0"/>
              <a:t>不同的执行权限等级由</a:t>
            </a:r>
            <a:r>
              <a:rPr lang="en-US" altLang="zh-CN" dirty="0"/>
              <a:t>EL</a:t>
            </a:r>
            <a:r>
              <a:rPr lang="en-US" altLang="zh-CN" b="1" dirty="0">
                <a:solidFill>
                  <a:srgbClr val="0000FF"/>
                </a:solidFill>
              </a:rPr>
              <a:t>0</a:t>
            </a:r>
            <a:r>
              <a:rPr lang="zh-CN" altLang="en-US" dirty="0"/>
              <a:t>至</a:t>
            </a:r>
            <a:r>
              <a:rPr lang="en-US" altLang="zh-CN" dirty="0"/>
              <a:t>EL</a:t>
            </a:r>
            <a:r>
              <a:rPr lang="en-US" altLang="zh-CN" b="1" dirty="0">
                <a:solidFill>
                  <a:srgbClr val="0000FF"/>
                </a:solidFill>
              </a:rPr>
              <a:t>3</a:t>
            </a:r>
            <a:r>
              <a:rPr lang="zh-CN" altLang="en-US" dirty="0"/>
              <a:t>的四个异常等级标识</a:t>
            </a:r>
            <a:endParaRPr lang="en-US" altLang="zh-CN" dirty="0"/>
          </a:p>
          <a:p>
            <a:pPr lvl="2">
              <a:lnSpc>
                <a:spcPct val="150000"/>
              </a:lnSpc>
            </a:pPr>
            <a:r>
              <a:rPr lang="zh-CN" altLang="en-US" dirty="0"/>
              <a:t>异常等级的数字越大，软件的执行权限也越高</a:t>
            </a:r>
            <a:endParaRPr lang="en-US" altLang="zh-CN" dirty="0"/>
          </a:p>
          <a:p>
            <a:pPr lvl="1">
              <a:lnSpc>
                <a:spcPct val="150000"/>
              </a:lnSpc>
            </a:pPr>
            <a:r>
              <a:rPr lang="zh-CN" altLang="en-US" dirty="0"/>
              <a:t>程序的权限主要涉及两个方面：</a:t>
            </a:r>
            <a:endParaRPr lang="en-US" altLang="zh-CN" dirty="0"/>
          </a:p>
          <a:p>
            <a:pPr lvl="2">
              <a:lnSpc>
                <a:spcPct val="150000"/>
              </a:lnSpc>
            </a:pPr>
            <a:r>
              <a:rPr lang="zh-CN" altLang="en-US" dirty="0"/>
              <a:t>存储系统的访问权限</a:t>
            </a:r>
            <a:endParaRPr lang="en-US" altLang="zh-CN" dirty="0"/>
          </a:p>
          <a:p>
            <a:pPr lvl="2">
              <a:lnSpc>
                <a:spcPct val="150000"/>
              </a:lnSpc>
            </a:pPr>
            <a:r>
              <a:rPr lang="zh-CN" altLang="en-US" dirty="0"/>
              <a:t>访问处理器资源的权限。二者都与当前的异常等级密切相关</a:t>
            </a:r>
            <a:endParaRPr lang="en-US" altLang="zh-CN" dirty="0"/>
          </a:p>
          <a:p>
            <a:endParaRPr lang="zh-CN" altLang="en-US" dirty="0"/>
          </a:p>
        </p:txBody>
      </p:sp>
    </p:spTree>
    <p:extLst>
      <p:ext uri="{BB962C8B-B14F-4D97-AF65-F5344CB8AC3E}">
        <p14:creationId xmlns:p14="http://schemas.microsoft.com/office/powerpoint/2010/main" val="1991076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9C3EF0-6D02-41F1-A935-B9E91D1AAEC4}"/>
              </a:ext>
            </a:extLst>
          </p:cNvPr>
          <p:cNvSpPr>
            <a:spLocks noGrp="1"/>
          </p:cNvSpPr>
          <p:nvPr>
            <p:ph idx="1"/>
          </p:nvPr>
        </p:nvSpPr>
        <p:spPr/>
        <p:txBody>
          <a:bodyPr/>
          <a:lstStyle/>
          <a:p>
            <a:r>
              <a:rPr lang="en-US" altLang="zh-CN" dirty="0"/>
              <a:t>2.7 ARMv8-A</a:t>
            </a:r>
            <a:r>
              <a:rPr lang="zh-CN" altLang="en-US" dirty="0"/>
              <a:t>的异常等级与安全模型</a:t>
            </a:r>
            <a:r>
              <a:rPr lang="en-US" altLang="zh-CN" dirty="0"/>
              <a:t>2/6</a:t>
            </a:r>
            <a:endParaRPr lang="zh-CN" altLang="en-US" dirty="0"/>
          </a:p>
          <a:p>
            <a:pPr lvl="1">
              <a:spcBef>
                <a:spcPts val="0"/>
              </a:spcBef>
            </a:pPr>
            <a:r>
              <a:rPr lang="en-US" altLang="zh-CN" dirty="0"/>
              <a:t>EL0</a:t>
            </a:r>
            <a:r>
              <a:rPr lang="zh-CN" altLang="en-US" dirty="0"/>
              <a:t>是最低权限等级，也称为非特权</a:t>
            </a:r>
            <a:r>
              <a:rPr lang="en-US" altLang="zh-CN" dirty="0"/>
              <a:t>(unprivileged)</a:t>
            </a:r>
            <a:r>
              <a:rPr lang="zh-CN" altLang="en-US" dirty="0"/>
              <a:t>等级</a:t>
            </a:r>
          </a:p>
          <a:p>
            <a:pPr lvl="1">
              <a:spcBef>
                <a:spcPts val="0"/>
              </a:spcBef>
            </a:pPr>
            <a:r>
              <a:rPr lang="en-US" altLang="zh-CN" dirty="0"/>
              <a:t>EL1</a:t>
            </a:r>
            <a:r>
              <a:rPr lang="zh-CN" altLang="en-US" dirty="0"/>
              <a:t>至</a:t>
            </a:r>
            <a:r>
              <a:rPr lang="en-US" altLang="zh-CN" dirty="0"/>
              <a:t>EL3</a:t>
            </a:r>
            <a:r>
              <a:rPr lang="zh-CN" altLang="en-US" dirty="0"/>
              <a:t>都属于特权等级，在这些异常等级执行程序被称为特权执行</a:t>
            </a:r>
          </a:p>
          <a:p>
            <a:pPr lvl="1">
              <a:spcBef>
                <a:spcPts val="0"/>
              </a:spcBef>
            </a:pPr>
            <a:r>
              <a:rPr lang="en-US" altLang="zh-CN" dirty="0"/>
              <a:t>EL2</a:t>
            </a:r>
            <a:r>
              <a:rPr lang="zh-CN" altLang="en-US" dirty="0"/>
              <a:t>异常等级提供了虚拟化</a:t>
            </a:r>
            <a:r>
              <a:rPr lang="en-US" altLang="zh-CN" dirty="0"/>
              <a:t>(virtualization)</a:t>
            </a:r>
            <a:r>
              <a:rPr lang="zh-CN" altLang="en-US" dirty="0"/>
              <a:t>支持</a:t>
            </a:r>
          </a:p>
          <a:p>
            <a:pPr lvl="1">
              <a:spcBef>
                <a:spcPts val="0"/>
              </a:spcBef>
            </a:pPr>
            <a:r>
              <a:rPr lang="en-US" altLang="zh-CN" dirty="0"/>
              <a:t>EL3</a:t>
            </a:r>
            <a:r>
              <a:rPr lang="zh-CN" altLang="en-US" dirty="0"/>
              <a:t>异常等级支持在“安全状态”和“非安全状态”这两个安全状态之间切换</a:t>
            </a:r>
          </a:p>
          <a:p>
            <a:pPr lvl="2"/>
            <a:endParaRPr lang="zh-CN" altLang="en-US" sz="2000" dirty="0"/>
          </a:p>
          <a:p>
            <a:endParaRPr lang="zh-CN" altLang="en-US" dirty="0"/>
          </a:p>
        </p:txBody>
      </p:sp>
      <p:pic>
        <p:nvPicPr>
          <p:cNvPr id="4" name="图片 3">
            <a:extLst>
              <a:ext uri="{FF2B5EF4-FFF2-40B4-BE49-F238E27FC236}">
                <a16:creationId xmlns:a16="http://schemas.microsoft.com/office/drawing/2014/main" id="{FA354C02-775D-4E52-9A6C-2DE7958D2FD7}"/>
              </a:ext>
            </a:extLst>
          </p:cNvPr>
          <p:cNvPicPr>
            <a:picLocks noChangeAspect="1"/>
          </p:cNvPicPr>
          <p:nvPr/>
        </p:nvPicPr>
        <p:blipFill>
          <a:blip r:embed="rId2"/>
          <a:stretch>
            <a:fillRect/>
          </a:stretch>
        </p:blipFill>
        <p:spPr>
          <a:xfrm>
            <a:off x="914400" y="3986830"/>
            <a:ext cx="7392643" cy="2742750"/>
          </a:xfrm>
          <a:prstGeom prst="rect">
            <a:avLst/>
          </a:prstGeom>
        </p:spPr>
      </p:pic>
      <p:sp>
        <p:nvSpPr>
          <p:cNvPr id="2" name="标题 1">
            <a:extLst>
              <a:ext uri="{FF2B5EF4-FFF2-40B4-BE49-F238E27FC236}">
                <a16:creationId xmlns:a16="http://schemas.microsoft.com/office/drawing/2014/main" id="{79541B9A-69DC-4BC8-BF6B-BD5C114B4A39}"/>
              </a:ext>
            </a:extLst>
          </p:cNvPr>
          <p:cNvSpPr>
            <a:spLocks noGrp="1"/>
          </p:cNvSpPr>
          <p:nvPr>
            <p:ph type="title"/>
          </p:nvPr>
        </p:nvSpPr>
        <p:spPr/>
        <p:txBody>
          <a:bodyPr/>
          <a:lstStyle/>
          <a:p>
            <a:r>
              <a:rPr lang="en-US" altLang="zh-CN" dirty="0"/>
              <a:t>2 ARMv8</a:t>
            </a:r>
            <a:r>
              <a:rPr lang="zh-CN" altLang="en-US" dirty="0"/>
              <a:t>处理器体系结构</a:t>
            </a:r>
          </a:p>
        </p:txBody>
      </p:sp>
    </p:spTree>
    <p:extLst>
      <p:ext uri="{BB962C8B-B14F-4D97-AF65-F5344CB8AC3E}">
        <p14:creationId xmlns:p14="http://schemas.microsoft.com/office/powerpoint/2010/main" val="3550514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AECF-FB7E-4ACE-8FA3-412027E18D14}"/>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9EC85304-D5FD-4D6C-8D2A-5CC795A60154}"/>
              </a:ext>
            </a:extLst>
          </p:cNvPr>
          <p:cNvSpPr>
            <a:spLocks noGrp="1"/>
          </p:cNvSpPr>
          <p:nvPr>
            <p:ph idx="1"/>
          </p:nvPr>
        </p:nvSpPr>
        <p:spPr/>
        <p:txBody>
          <a:bodyPr/>
          <a:lstStyle/>
          <a:p>
            <a:r>
              <a:rPr lang="en-US" altLang="zh-CN" dirty="0"/>
              <a:t>2.7 ARMv8-A</a:t>
            </a:r>
            <a:r>
              <a:rPr lang="zh-CN" altLang="zh-CN" dirty="0"/>
              <a:t>的异常等级与安全模型</a:t>
            </a:r>
            <a:r>
              <a:rPr lang="en-US" altLang="zh-CN" dirty="0"/>
              <a:t>3/6</a:t>
            </a:r>
            <a:endParaRPr lang="zh-CN" altLang="en-US" dirty="0"/>
          </a:p>
          <a:p>
            <a:endParaRPr lang="zh-CN" altLang="en-US" dirty="0"/>
          </a:p>
        </p:txBody>
      </p:sp>
      <p:graphicFrame>
        <p:nvGraphicFramePr>
          <p:cNvPr id="4" name="表格 3">
            <a:extLst>
              <a:ext uri="{FF2B5EF4-FFF2-40B4-BE49-F238E27FC236}">
                <a16:creationId xmlns:a16="http://schemas.microsoft.com/office/drawing/2014/main" id="{501CF508-4730-4FC5-B3CE-5D7D4DD3FF52}"/>
              </a:ext>
            </a:extLst>
          </p:cNvPr>
          <p:cNvGraphicFramePr>
            <a:graphicFrameLocks noGrp="1"/>
          </p:cNvGraphicFramePr>
          <p:nvPr>
            <p:extLst/>
          </p:nvPr>
        </p:nvGraphicFramePr>
        <p:xfrm>
          <a:off x="548879" y="2181181"/>
          <a:ext cx="8046246" cy="3749040"/>
        </p:xfrm>
        <a:graphic>
          <a:graphicData uri="http://schemas.openxmlformats.org/drawingml/2006/table">
            <a:tbl>
              <a:tblPr/>
              <a:tblGrid>
                <a:gridCol w="1889962">
                  <a:extLst>
                    <a:ext uri="{9D8B030D-6E8A-4147-A177-3AD203B41FA5}">
                      <a16:colId xmlns:a16="http://schemas.microsoft.com/office/drawing/2014/main" val="20000"/>
                    </a:ext>
                  </a:extLst>
                </a:gridCol>
                <a:gridCol w="6156284">
                  <a:extLst>
                    <a:ext uri="{9D8B030D-6E8A-4147-A177-3AD203B41FA5}">
                      <a16:colId xmlns:a16="http://schemas.microsoft.com/office/drawing/2014/main" val="20001"/>
                    </a:ext>
                  </a:extLst>
                </a:gridCol>
              </a:tblGrid>
              <a:tr h="262890">
                <a:tc gridSpan="2">
                  <a:txBody>
                    <a:bodyPr/>
                    <a:lstStyle/>
                    <a:p>
                      <a:pPr marL="0" algn="l" defTabSz="914034" rtl="0" eaLnBrk="1" latinLnBrk="0" hangingPunct="1"/>
                      <a:r>
                        <a:rPr lang="en-US" sz="2400" kern="1200" baseline="0" dirty="0">
                          <a:solidFill>
                            <a:schemeClr val="bg1"/>
                          </a:solidFill>
                          <a:effectLst/>
                          <a:latin typeface="Huawei Sans" panose="020C0503030203020204" pitchFamily="34" charset="0"/>
                          <a:ea typeface="方正兰亭黑简体" panose="02000000000000000000" pitchFamily="2" charset="-122"/>
                          <a:cs typeface="+mn-cs"/>
                        </a:rPr>
                        <a:t>Exception Level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a16="http://schemas.microsoft.com/office/drawing/2014/main" val="10000"/>
                  </a:ext>
                </a:extLst>
              </a:tr>
              <a:tr h="217170">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EL0</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Application</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7170">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EL1</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Linux kernel- OS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7170">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EL2</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Hypervisor (</a:t>
                      </a:r>
                      <a:r>
                        <a:rPr lang="zh-CN" altLang="en-US" sz="2400" kern="1200" baseline="0" dirty="0">
                          <a:solidFill>
                            <a:schemeClr val="dk1"/>
                          </a:solidFill>
                          <a:effectLst/>
                          <a:latin typeface="Huawei Sans" panose="020C0503030203020204" pitchFamily="34" charset="0"/>
                          <a:ea typeface="方正兰亭黑简体" panose="02000000000000000000" pitchFamily="2" charset="-122"/>
                          <a:cs typeface="+mn-cs"/>
                        </a:rPr>
                        <a:t>可以理解为上面跑多个虚拟</a:t>
                      </a:r>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OS)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7170">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EL3</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Secure Monitor (ARM Trusted Firmware)</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62890">
                <a:tc gridSpan="2">
                  <a:txBody>
                    <a:bodyPr/>
                    <a:lstStyle/>
                    <a:p>
                      <a:pPr marL="0" algn="l" defTabSz="914034" rtl="0" eaLnBrk="1" latinLnBrk="0" hangingPunct="1"/>
                      <a:r>
                        <a:rPr lang="en-US" sz="2400" kern="1200" baseline="0" dirty="0">
                          <a:solidFill>
                            <a:schemeClr val="bg1"/>
                          </a:solidFill>
                          <a:effectLst/>
                          <a:latin typeface="Huawei Sans" panose="020C0503030203020204" pitchFamily="34" charset="0"/>
                          <a:ea typeface="方正兰亭黑简体" panose="02000000000000000000" pitchFamily="2" charset="-122"/>
                          <a:cs typeface="+mn-cs"/>
                        </a:rPr>
                        <a:t>Security</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a16="http://schemas.microsoft.com/office/drawing/2014/main" val="10005"/>
                  </a:ext>
                </a:extLst>
              </a:tr>
              <a:tr h="217170">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Non-secure</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EL0/EL1/EL2, </a:t>
                      </a:r>
                      <a:r>
                        <a:rPr lang="zh-CN" altLang="en-US" sz="2400" kern="1200" baseline="0" dirty="0">
                          <a:solidFill>
                            <a:schemeClr val="dk1"/>
                          </a:solidFill>
                          <a:effectLst/>
                          <a:latin typeface="Huawei Sans" panose="020C0503030203020204" pitchFamily="34" charset="0"/>
                          <a:ea typeface="方正兰亭黑简体" panose="02000000000000000000" pitchFamily="2" charset="-122"/>
                          <a:cs typeface="+mn-cs"/>
                        </a:rPr>
                        <a:t>只能访问</a:t>
                      </a:r>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Non-secure memory</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6"/>
                  </a:ext>
                </a:extLst>
              </a:tr>
              <a:tr h="217170">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Secure</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EL0/EL1/EL3, </a:t>
                      </a:r>
                      <a:r>
                        <a:rPr lang="zh-CN" altLang="en-US" sz="2400" kern="1200" baseline="0" dirty="0">
                          <a:solidFill>
                            <a:schemeClr val="dk1"/>
                          </a:solidFill>
                          <a:effectLst/>
                          <a:latin typeface="Huawei Sans" panose="020C0503030203020204" pitchFamily="34" charset="0"/>
                          <a:ea typeface="方正兰亭黑简体" panose="02000000000000000000" pitchFamily="2" charset="-122"/>
                          <a:cs typeface="+mn-cs"/>
                        </a:rPr>
                        <a:t>可以访问</a:t>
                      </a:r>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Non-secure memory &amp; Secure memory,</a:t>
                      </a:r>
                      <a:r>
                        <a:rPr lang="zh-CN" altLang="en-US" sz="2400" kern="1200" baseline="0" dirty="0">
                          <a:solidFill>
                            <a:schemeClr val="dk1"/>
                          </a:solidFill>
                          <a:effectLst/>
                          <a:latin typeface="Huawei Sans" panose="020C0503030203020204" pitchFamily="34" charset="0"/>
                          <a:ea typeface="方正兰亭黑简体" panose="02000000000000000000" pitchFamily="2" charset="-122"/>
                          <a:cs typeface="+mn-cs"/>
                        </a:rPr>
                        <a:t>可起到物理屏障安全隔离作用</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77537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80D38-60DE-4DB2-ACF7-5025131CEA65}"/>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473319F6-9DFA-48AD-BD31-2695883847C2}"/>
              </a:ext>
            </a:extLst>
          </p:cNvPr>
          <p:cNvSpPr>
            <a:spLocks noGrp="1"/>
          </p:cNvSpPr>
          <p:nvPr>
            <p:ph idx="1"/>
          </p:nvPr>
        </p:nvSpPr>
        <p:spPr/>
        <p:txBody>
          <a:bodyPr/>
          <a:lstStyle/>
          <a:p>
            <a:r>
              <a:rPr lang="en-US" altLang="zh-CN" dirty="0"/>
              <a:t>2.7 ARMv8-A</a:t>
            </a:r>
            <a:r>
              <a:rPr lang="zh-CN" altLang="zh-CN" dirty="0"/>
              <a:t>的异常等级与安全模型</a:t>
            </a:r>
            <a:r>
              <a:rPr lang="en-US" altLang="zh-CN" dirty="0"/>
              <a:t>4/6</a:t>
            </a:r>
            <a:endParaRPr lang="zh-CN" altLang="en-US" dirty="0"/>
          </a:p>
          <a:p>
            <a:endParaRPr lang="zh-CN" altLang="en-US" dirty="0"/>
          </a:p>
        </p:txBody>
      </p:sp>
      <p:grpSp>
        <p:nvGrpSpPr>
          <p:cNvPr id="4" name="组合 3">
            <a:extLst>
              <a:ext uri="{FF2B5EF4-FFF2-40B4-BE49-F238E27FC236}">
                <a16:creationId xmlns:a16="http://schemas.microsoft.com/office/drawing/2014/main" id="{847F7EE3-D4D3-4F9F-AA4B-4D73F84003D1}"/>
              </a:ext>
            </a:extLst>
          </p:cNvPr>
          <p:cNvGrpSpPr/>
          <p:nvPr/>
        </p:nvGrpSpPr>
        <p:grpSpPr>
          <a:xfrm>
            <a:off x="622625" y="2049447"/>
            <a:ext cx="7013049" cy="4647442"/>
            <a:chOff x="442913" y="1988840"/>
            <a:chExt cx="5172776" cy="3991671"/>
          </a:xfrm>
        </p:grpSpPr>
        <p:pic>
          <p:nvPicPr>
            <p:cNvPr id="5" name="图片 4">
              <a:extLst>
                <a:ext uri="{FF2B5EF4-FFF2-40B4-BE49-F238E27FC236}">
                  <a16:creationId xmlns:a16="http://schemas.microsoft.com/office/drawing/2014/main" id="{B2BC4456-CC43-48AC-9390-76C9EA1238B8}"/>
                </a:ext>
              </a:extLst>
            </p:cNvPr>
            <p:cNvPicPr>
              <a:picLocks noChangeAspect="1"/>
            </p:cNvPicPr>
            <p:nvPr/>
          </p:nvPicPr>
          <p:blipFill>
            <a:blip r:embed="rId2"/>
            <a:stretch>
              <a:fillRect/>
            </a:stretch>
          </p:blipFill>
          <p:spPr>
            <a:xfrm>
              <a:off x="442913" y="1988840"/>
              <a:ext cx="5172776" cy="3593194"/>
            </a:xfrm>
            <a:prstGeom prst="rect">
              <a:avLst/>
            </a:prstGeom>
          </p:spPr>
        </p:pic>
        <p:sp>
          <p:nvSpPr>
            <p:cNvPr id="6" name="矩形 5">
              <a:extLst>
                <a:ext uri="{FF2B5EF4-FFF2-40B4-BE49-F238E27FC236}">
                  <a16:creationId xmlns:a16="http://schemas.microsoft.com/office/drawing/2014/main" id="{714DE43A-5252-4DEB-853D-0AB419B6DA5C}"/>
                </a:ext>
              </a:extLst>
            </p:cNvPr>
            <p:cNvSpPr/>
            <p:nvPr/>
          </p:nvSpPr>
          <p:spPr>
            <a:xfrm>
              <a:off x="2315580" y="5583989"/>
              <a:ext cx="2163111" cy="396522"/>
            </a:xfrm>
            <a:prstGeom prst="rect">
              <a:avLst/>
            </a:prstGeom>
          </p:spPr>
          <p:txBody>
            <a:bodyPr wrap="none">
              <a:spAutoFit/>
            </a:bodyPr>
            <a:lstStyle/>
            <a:p>
              <a:r>
                <a:rPr lang="zh-CN" altLang="en-US" sz="2400" dirty="0">
                  <a:solidFill>
                    <a:srgbClr val="000000"/>
                  </a:solidFill>
                  <a:latin typeface="Huawei Sans" panose="020C0503030203020204" pitchFamily="34" charset="0"/>
                  <a:ea typeface="方正兰亭黑简体" panose="02000000000000000000" pitchFamily="2" charset="-122"/>
                </a:rPr>
                <a:t>当</a:t>
              </a:r>
              <a:r>
                <a:rPr lang="en-US" altLang="zh-CN" sz="2400" dirty="0">
                  <a:solidFill>
                    <a:srgbClr val="000000"/>
                  </a:solidFill>
                  <a:latin typeface="Huawei Sans" panose="020C0503030203020204" pitchFamily="34" charset="0"/>
                  <a:ea typeface="方正兰亭黑简体" panose="02000000000000000000" pitchFamily="2" charset="-122"/>
                </a:rPr>
                <a:t>EL3</a:t>
              </a:r>
              <a:r>
                <a:rPr lang="zh-CN" altLang="en-US" sz="2400" dirty="0">
                  <a:solidFill>
                    <a:srgbClr val="000000"/>
                  </a:solidFill>
                  <a:latin typeface="Huawei Sans" panose="020C0503030203020204" pitchFamily="34" charset="0"/>
                  <a:ea typeface="方正兰亭黑简体" panose="02000000000000000000" pitchFamily="2" charset="-122"/>
                </a:rPr>
                <a:t>使用</a:t>
              </a:r>
              <a:r>
                <a:rPr lang="en-US" altLang="zh-CN" sz="2400" dirty="0">
                  <a:solidFill>
                    <a:srgbClr val="000000"/>
                  </a:solidFill>
                  <a:latin typeface="Huawei Sans" panose="020C0503030203020204" pitchFamily="34" charset="0"/>
                  <a:ea typeface="方正兰亭黑简体" panose="02000000000000000000" pitchFamily="2" charset="-122"/>
                </a:rPr>
                <a:t>AArch64</a:t>
              </a:r>
              <a:r>
                <a:rPr lang="zh-CN" altLang="en-US" sz="2400" dirty="0">
                  <a:solidFill>
                    <a:srgbClr val="000000"/>
                  </a:solidFill>
                  <a:latin typeface="Huawei Sans" panose="020C0503030203020204" pitchFamily="34" charset="0"/>
                  <a:ea typeface="方正兰亭黑简体" panose="02000000000000000000" pitchFamily="2" charset="-122"/>
                </a:rPr>
                <a:t>时</a:t>
              </a:r>
            </a:p>
          </p:txBody>
        </p:sp>
      </p:grpSp>
    </p:spTree>
    <p:extLst>
      <p:ext uri="{BB962C8B-B14F-4D97-AF65-F5344CB8AC3E}">
        <p14:creationId xmlns:p14="http://schemas.microsoft.com/office/powerpoint/2010/main" val="4222353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F7716-6167-4402-9163-0DE3AE67B01F}"/>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5915D913-5FD1-44DD-900C-A811DE5A9CCC}"/>
              </a:ext>
            </a:extLst>
          </p:cNvPr>
          <p:cNvSpPr>
            <a:spLocks noGrp="1"/>
          </p:cNvSpPr>
          <p:nvPr>
            <p:ph idx="1"/>
          </p:nvPr>
        </p:nvSpPr>
        <p:spPr/>
        <p:txBody>
          <a:bodyPr/>
          <a:lstStyle/>
          <a:p>
            <a:r>
              <a:rPr lang="en-US" altLang="zh-CN" dirty="0"/>
              <a:t>2.7 ARMv8-A</a:t>
            </a:r>
            <a:r>
              <a:rPr lang="zh-CN" altLang="zh-CN" dirty="0"/>
              <a:t>的异常等级与安全模型</a:t>
            </a:r>
            <a:r>
              <a:rPr lang="en-US" altLang="zh-CN" dirty="0"/>
              <a:t>5/6</a:t>
            </a:r>
            <a:endParaRPr lang="zh-CN" altLang="en-US" dirty="0"/>
          </a:p>
          <a:p>
            <a:endParaRPr lang="zh-CN" altLang="en-US" dirty="0"/>
          </a:p>
          <a:p>
            <a:endParaRPr lang="zh-CN" altLang="en-US" dirty="0"/>
          </a:p>
        </p:txBody>
      </p:sp>
      <p:graphicFrame>
        <p:nvGraphicFramePr>
          <p:cNvPr id="4" name="表格 3">
            <a:extLst>
              <a:ext uri="{FF2B5EF4-FFF2-40B4-BE49-F238E27FC236}">
                <a16:creationId xmlns:a16="http://schemas.microsoft.com/office/drawing/2014/main" id="{472EBD90-2545-4C52-880C-4CC78C8C79C2}"/>
              </a:ext>
            </a:extLst>
          </p:cNvPr>
          <p:cNvGraphicFramePr>
            <a:graphicFrameLocks noGrp="1"/>
          </p:cNvGraphicFramePr>
          <p:nvPr>
            <p:extLst/>
          </p:nvPr>
        </p:nvGraphicFramePr>
        <p:xfrm>
          <a:off x="357018" y="2029205"/>
          <a:ext cx="8238106" cy="4114800"/>
        </p:xfrm>
        <a:graphic>
          <a:graphicData uri="http://schemas.openxmlformats.org/drawingml/2006/table">
            <a:tbl>
              <a:tblPr/>
              <a:tblGrid>
                <a:gridCol w="3706099">
                  <a:extLst>
                    <a:ext uri="{9D8B030D-6E8A-4147-A177-3AD203B41FA5}">
                      <a16:colId xmlns:a16="http://schemas.microsoft.com/office/drawing/2014/main" val="20000"/>
                    </a:ext>
                  </a:extLst>
                </a:gridCol>
                <a:gridCol w="4532007">
                  <a:extLst>
                    <a:ext uri="{9D8B030D-6E8A-4147-A177-3AD203B41FA5}">
                      <a16:colId xmlns:a16="http://schemas.microsoft.com/office/drawing/2014/main" val="2350703989"/>
                    </a:ext>
                  </a:extLst>
                </a:gridCol>
              </a:tblGrid>
              <a:tr h="211360">
                <a:tc gridSpan="2">
                  <a:txBody>
                    <a:bodyPr/>
                    <a:lstStyle/>
                    <a:p>
                      <a:r>
                        <a:rPr lang="zh-CN" altLang="en-US" sz="20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组合规则</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a16="http://schemas.microsoft.com/office/drawing/2014/main" val="10000"/>
                  </a:ext>
                </a:extLst>
              </a:tr>
              <a:tr h="217170">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字宽（</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ELx</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&lt;=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字宽（</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EL(x+1)</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x=0,1,2 }</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12700" cap="flat" cmpd="sng" algn="ctr">
                      <a:solidFill>
                        <a:schemeClr val="bg2"/>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原则：上层字宽不能大于底层字宽</a:t>
                      </a:r>
                    </a:p>
                  </a:txBody>
                  <a:tcPr marL="50006" marR="50006" marT="28575" marB="28575" anchor="ctr">
                    <a:lnL w="12700" cap="flat" cmpd="sng" algn="ctr">
                      <a:solidFill>
                        <a:schemeClr val="bg2"/>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11360">
                <a:tc gridSpan="2">
                  <a:txBody>
                    <a:bodyPr/>
                    <a:lstStyle/>
                    <a:p>
                      <a:r>
                        <a:rPr lang="zh-CN" altLang="en-US" sz="20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五类组合</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a16="http://schemas.microsoft.com/office/drawing/2014/main" val="10002"/>
                  </a:ext>
                </a:extLst>
              </a:tr>
              <a:tr h="217170">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EL0/EL1/EL2/EL3  =&gt; AArch64</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rowSpan="2">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此两类组合不存在</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64</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bit –&gt; 32bit</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之间的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Interprocessing</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切换</a:t>
                      </a:r>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7170">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EL0/EL1/EL2/EL3  =&gt; AArch32</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17170">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EL0 =&gt; AARCH32，EL1/EL2/EL3 =&gt; AArch64</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rowSpan="3">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此三类组合存在</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64</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bit –&gt; 32bit</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之间的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Interprocessing</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切换</a:t>
                      </a:r>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r h="217170">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EL0/EL1 =&gt; AArch32，EL2/EL3 =&gt; AArch64</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r h="217170">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EL0/EL1/EL2 =&gt; AArch32，EL3 =&gt; AArch64</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vMerge="1">
                  <a:txBody>
                    <a:bodyPr/>
                    <a:lstStyle/>
                    <a:p>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34416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F7716-6167-4402-9163-0DE3AE67B01F}"/>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5915D913-5FD1-44DD-900C-A811DE5A9CCC}"/>
              </a:ext>
            </a:extLst>
          </p:cNvPr>
          <p:cNvSpPr>
            <a:spLocks noGrp="1"/>
          </p:cNvSpPr>
          <p:nvPr>
            <p:ph idx="1"/>
          </p:nvPr>
        </p:nvSpPr>
        <p:spPr/>
        <p:txBody>
          <a:bodyPr/>
          <a:lstStyle/>
          <a:p>
            <a:r>
              <a:rPr lang="en-US" altLang="zh-CN" dirty="0"/>
              <a:t>2.7 ARMv8-A</a:t>
            </a:r>
            <a:r>
              <a:rPr lang="zh-CN" altLang="zh-CN" dirty="0"/>
              <a:t>的异常等级与安全模型</a:t>
            </a:r>
            <a:r>
              <a:rPr lang="en-US" altLang="zh-CN" dirty="0"/>
              <a:t>6/6</a:t>
            </a:r>
            <a:endParaRPr lang="zh-CN" altLang="en-US" dirty="0"/>
          </a:p>
          <a:p>
            <a:endParaRPr lang="zh-CN" altLang="en-US" dirty="0"/>
          </a:p>
          <a:p>
            <a:endParaRPr lang="zh-CN" altLang="en-US" dirty="0"/>
          </a:p>
        </p:txBody>
      </p:sp>
      <p:pic>
        <p:nvPicPr>
          <p:cNvPr id="5" name="图片 4">
            <a:extLst>
              <a:ext uri="{FF2B5EF4-FFF2-40B4-BE49-F238E27FC236}">
                <a16:creationId xmlns:a16="http://schemas.microsoft.com/office/drawing/2014/main" id="{A6C45E4F-5341-44A5-A5C2-47D8E9E59214}"/>
              </a:ext>
            </a:extLst>
          </p:cNvPr>
          <p:cNvPicPr>
            <a:picLocks noChangeAspect="1"/>
          </p:cNvPicPr>
          <p:nvPr/>
        </p:nvPicPr>
        <p:blipFill>
          <a:blip r:embed="rId2"/>
          <a:stretch>
            <a:fillRect/>
          </a:stretch>
        </p:blipFill>
        <p:spPr>
          <a:xfrm>
            <a:off x="152400" y="2075291"/>
            <a:ext cx="8789236" cy="4007159"/>
          </a:xfrm>
          <a:prstGeom prst="rect">
            <a:avLst/>
          </a:prstGeom>
        </p:spPr>
      </p:pic>
    </p:spTree>
    <p:extLst>
      <p:ext uri="{BB962C8B-B14F-4D97-AF65-F5344CB8AC3E}">
        <p14:creationId xmlns:p14="http://schemas.microsoft.com/office/powerpoint/2010/main" val="2717530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F7716-6167-4402-9163-0DE3AE67B01F}"/>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5915D913-5FD1-44DD-900C-A811DE5A9CCC}"/>
              </a:ext>
            </a:extLst>
          </p:cNvPr>
          <p:cNvSpPr>
            <a:spLocks noGrp="1"/>
          </p:cNvSpPr>
          <p:nvPr>
            <p:ph idx="1"/>
          </p:nvPr>
        </p:nvSpPr>
        <p:spPr/>
        <p:txBody>
          <a:bodyPr/>
          <a:lstStyle/>
          <a:p>
            <a:r>
              <a:rPr lang="en-US" altLang="zh-CN" dirty="0"/>
              <a:t>2.8 ARMv8</a:t>
            </a:r>
            <a:r>
              <a:rPr lang="zh-CN" altLang="en-US" dirty="0"/>
              <a:t>寄存器</a:t>
            </a:r>
            <a:endParaRPr lang="en-US" altLang="zh-CN" dirty="0"/>
          </a:p>
          <a:p>
            <a:endParaRPr lang="zh-CN" altLang="en-US" dirty="0"/>
          </a:p>
          <a:p>
            <a:endParaRPr lang="zh-CN" altLang="en-US" dirty="0"/>
          </a:p>
        </p:txBody>
      </p:sp>
      <p:graphicFrame>
        <p:nvGraphicFramePr>
          <p:cNvPr id="7" name="表格 6">
            <a:extLst>
              <a:ext uri="{FF2B5EF4-FFF2-40B4-BE49-F238E27FC236}">
                <a16:creationId xmlns:a16="http://schemas.microsoft.com/office/drawing/2014/main" id="{6F11E6B5-BBD7-4AD0-9646-C1B9371A6FB8}"/>
              </a:ext>
            </a:extLst>
          </p:cNvPr>
          <p:cNvGraphicFramePr>
            <a:graphicFrameLocks noGrp="1"/>
          </p:cNvGraphicFramePr>
          <p:nvPr>
            <p:extLst/>
          </p:nvPr>
        </p:nvGraphicFramePr>
        <p:xfrm>
          <a:off x="506818" y="2126512"/>
          <a:ext cx="8240307" cy="3621485"/>
        </p:xfrm>
        <a:graphic>
          <a:graphicData uri="http://schemas.openxmlformats.org/drawingml/2006/table">
            <a:tbl>
              <a:tblPr firstRow="1" bandRow="1">
                <a:tableStyleId>{BC89EF96-8CEA-46FF-86C4-4CE0E7609802}</a:tableStyleId>
              </a:tblPr>
              <a:tblGrid>
                <a:gridCol w="1455703">
                  <a:extLst>
                    <a:ext uri="{9D8B030D-6E8A-4147-A177-3AD203B41FA5}">
                      <a16:colId xmlns:a16="http://schemas.microsoft.com/office/drawing/2014/main" val="3337795940"/>
                    </a:ext>
                  </a:extLst>
                </a:gridCol>
                <a:gridCol w="2733482">
                  <a:extLst>
                    <a:ext uri="{9D8B030D-6E8A-4147-A177-3AD203B41FA5}">
                      <a16:colId xmlns:a16="http://schemas.microsoft.com/office/drawing/2014/main" val="2214293396"/>
                    </a:ext>
                  </a:extLst>
                </a:gridCol>
                <a:gridCol w="1652186">
                  <a:extLst>
                    <a:ext uri="{9D8B030D-6E8A-4147-A177-3AD203B41FA5}">
                      <a16:colId xmlns:a16="http://schemas.microsoft.com/office/drawing/2014/main" val="1125572358"/>
                    </a:ext>
                  </a:extLst>
                </a:gridCol>
                <a:gridCol w="2398936">
                  <a:extLst>
                    <a:ext uri="{9D8B030D-6E8A-4147-A177-3AD203B41FA5}">
                      <a16:colId xmlns:a16="http://schemas.microsoft.com/office/drawing/2014/main" val="1287690668"/>
                    </a:ext>
                  </a:extLst>
                </a:gridCol>
              </a:tblGrid>
              <a:tr h="723014">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位宽</a:t>
                      </a:r>
                      <a:endParaRPr lang="zh-CN" altLang="en-US" sz="2800" dirty="0">
                        <a:solidFill>
                          <a:schemeClr val="tx1"/>
                        </a:solidFill>
                      </a:endParaRPr>
                    </a:p>
                  </a:txBody>
                  <a:tcPr anchor="ctr">
                    <a:solidFill>
                      <a:schemeClr val="accent6">
                        <a:lumMod val="20000"/>
                        <a:lumOff val="80000"/>
                      </a:schemeClr>
                    </a:solidFill>
                  </a:tcPr>
                </a:tc>
                <a:tc gridSpan="3">
                  <a:txBody>
                    <a:bodyPr/>
                    <a:lstStyle/>
                    <a:p>
                      <a:pPr algn="ctr"/>
                      <a:r>
                        <a:rPr lang="zh-CN" altLang="en-US" sz="28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分       类</a:t>
                      </a:r>
                    </a:p>
                  </a:txBody>
                  <a:tcPr marL="36000" marR="36000" marT="36000" marB="36000" anchor="ctr">
                    <a:solidFill>
                      <a:schemeClr val="accent6">
                        <a:lumMod val="20000"/>
                        <a:lumOff val="80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07746561"/>
                  </a:ext>
                </a:extLst>
              </a:tr>
              <a:tr h="818707">
                <a:tc vMerge="1">
                  <a:txBody>
                    <a:bodyPr/>
                    <a:lstStyle/>
                    <a:p>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通用寄存器</a:t>
                      </a:r>
                      <a:r>
                        <a:rPr lang="en-US" altLang="zh-CN" sz="2400" b="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31</a:t>
                      </a:r>
                      <a:r>
                        <a:rPr lang="zh-CN" altLang="en-US" sz="2400" b="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个</a:t>
                      </a:r>
                      <a:endParaRPr lang="en-US" altLang="zh-CN" sz="2400" b="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36000" marR="36000" marT="36000" marB="36000" anchor="c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寄存器</a:t>
                      </a:r>
                    </a:p>
                  </a:txBody>
                  <a:tcPr marL="36000" marR="36000" marT="36000" marB="36000" anchor="ctr">
                    <a:solidFill>
                      <a:schemeClr val="accent6">
                        <a:lumMod val="20000"/>
                        <a:lumOff val="80000"/>
                      </a:schemeClr>
                    </a:solidFill>
                  </a:tcPr>
                </a:tc>
                <a:tc>
                  <a:txBody>
                    <a:bodyPr/>
                    <a:lstStyle/>
                    <a:p>
                      <a:pPr algn="ctr"/>
                      <a:r>
                        <a:rPr lang="zh-CN" altLang="en-US" sz="2400" b="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栈指针寄存器</a:t>
                      </a:r>
                    </a:p>
                  </a:txBody>
                  <a:tcPr marL="36000" marR="36000" marT="36000" marB="36000" anchor="ctr">
                    <a:solidFill>
                      <a:schemeClr val="accent6">
                        <a:lumMod val="20000"/>
                        <a:lumOff val="80000"/>
                      </a:schemeClr>
                    </a:solidFill>
                  </a:tcPr>
                </a:tc>
                <a:extLst>
                  <a:ext uri="{0D108BD9-81ED-4DB2-BD59-A6C34878D82A}">
                    <a16:rowId xmlns:a16="http://schemas.microsoft.com/office/drawing/2014/main" val="4161724905"/>
                  </a:ext>
                </a:extLst>
              </a:tr>
              <a:tr h="992637">
                <a:tc>
                  <a:txBody>
                    <a:bodyPr/>
                    <a:lstStyle/>
                    <a:p>
                      <a:pPr algn="ctr"/>
                      <a:r>
                        <a:rPr 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32-bit</a:t>
                      </a:r>
                    </a:p>
                  </a:txBody>
                  <a:tcPr marL="50006" marR="50006" marT="28575" marB="2857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baseline="0" dirty="0" err="1">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Wn</a:t>
                      </a:r>
                      <a:r>
                        <a:rPr 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i="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(n=0,1...30)</a:t>
                      </a:r>
                      <a:endParaRPr lang="zh-CN" alt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tc>
                <a:tc>
                  <a:txBody>
                    <a:bodyPr/>
                    <a:lstStyle/>
                    <a:p>
                      <a:pPr algn="ctr"/>
                      <a:r>
                        <a:rPr 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WZR</a:t>
                      </a:r>
                      <a:endParaRPr lang="zh-CN" alt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tc>
                <a:tc>
                  <a:txBody>
                    <a:bodyPr/>
                    <a:lstStyle/>
                    <a:p>
                      <a:pPr algn="ctr"/>
                      <a:r>
                        <a:rPr lang="en-US" altLang="zh-CN"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WSP</a:t>
                      </a:r>
                      <a:endParaRPr lang="zh-CN" alt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tc>
                <a:extLst>
                  <a:ext uri="{0D108BD9-81ED-4DB2-BD59-A6C34878D82A}">
                    <a16:rowId xmlns:a16="http://schemas.microsoft.com/office/drawing/2014/main" val="1207672100"/>
                  </a:ext>
                </a:extLst>
              </a:tr>
              <a:tr h="1087127">
                <a:tc>
                  <a:txBody>
                    <a:bodyPr/>
                    <a:lstStyle/>
                    <a:p>
                      <a:pPr algn="ctr"/>
                      <a:r>
                        <a:rPr 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64-bit</a:t>
                      </a:r>
                    </a:p>
                  </a:txBody>
                  <a:tcPr marL="50006" marR="50006" marT="28575" marB="2857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baseline="0" dirty="0" err="1">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Xn</a:t>
                      </a:r>
                      <a:r>
                        <a:rPr 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i="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(n=0,1...30)</a:t>
                      </a:r>
                      <a:endParaRPr lang="en-US" altLang="zh-CN"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tc>
                <a:tc>
                  <a:txBody>
                    <a:bodyPr/>
                    <a:lstStyle/>
                    <a:p>
                      <a:pPr algn="ctr"/>
                      <a:r>
                        <a:rPr 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XZR</a:t>
                      </a:r>
                      <a:endParaRPr lang="zh-CN" alt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tc>
                <a:tc>
                  <a:txBody>
                    <a:bodyPr/>
                    <a:lstStyle/>
                    <a:p>
                      <a:pPr algn="ctr"/>
                      <a:r>
                        <a:rPr lang="en-US" altLang="zh-CN"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SP</a:t>
                      </a:r>
                      <a:endParaRPr lang="zh-CN" alt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tc>
                <a:extLst>
                  <a:ext uri="{0D108BD9-81ED-4DB2-BD59-A6C34878D82A}">
                    <a16:rowId xmlns:a16="http://schemas.microsoft.com/office/drawing/2014/main" val="1014499034"/>
                  </a:ext>
                </a:extLst>
              </a:tr>
            </a:tbl>
          </a:graphicData>
        </a:graphic>
      </p:graphicFrame>
    </p:spTree>
    <p:extLst>
      <p:ext uri="{BB962C8B-B14F-4D97-AF65-F5344CB8AC3E}">
        <p14:creationId xmlns:p14="http://schemas.microsoft.com/office/powerpoint/2010/main" val="33149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8970B0C-640F-45BC-84AD-2FAB41B8F81A}"/>
              </a:ext>
            </a:extLst>
          </p:cNvPr>
          <p:cNvSpPr>
            <a:spLocks noGrp="1"/>
          </p:cNvSpPr>
          <p:nvPr>
            <p:ph type="title"/>
          </p:nvPr>
        </p:nvSpPr>
        <p:spPr/>
        <p:txBody>
          <a:bodyPr/>
          <a:lstStyle/>
          <a:p>
            <a:r>
              <a:rPr lang="zh-CN" altLang="en-US" dirty="0"/>
              <a:t>背景</a:t>
            </a:r>
          </a:p>
        </p:txBody>
      </p:sp>
      <p:sp>
        <p:nvSpPr>
          <p:cNvPr id="2" name="文本占位符 1"/>
          <p:cNvSpPr>
            <a:spLocks noGrp="1"/>
          </p:cNvSpPr>
          <p:nvPr>
            <p:ph idx="1"/>
          </p:nvPr>
        </p:nvSpPr>
        <p:spPr/>
        <p:txBody>
          <a:bodyPr>
            <a:normAutofit fontScale="92500"/>
          </a:bodyPr>
          <a:lstStyle/>
          <a:p>
            <a:pPr>
              <a:lnSpc>
                <a:spcPct val="150000"/>
              </a:lnSpc>
              <a:spcBef>
                <a:spcPts val="600"/>
              </a:spcBef>
            </a:pPr>
            <a:r>
              <a:rPr lang="zh-CN" altLang="en-US" dirty="0"/>
              <a:t>汇编的价值</a:t>
            </a:r>
            <a:endParaRPr lang="en-US" altLang="zh-CN" dirty="0"/>
          </a:p>
          <a:p>
            <a:pPr lvl="1">
              <a:lnSpc>
                <a:spcPct val="150000"/>
              </a:lnSpc>
              <a:spcBef>
                <a:spcPts val="600"/>
              </a:spcBef>
            </a:pPr>
            <a:r>
              <a:rPr lang="zh-CN" altLang="en-US" sz="2600" dirty="0"/>
              <a:t>更深入地理解计算机的运行过程和原理</a:t>
            </a:r>
            <a:endParaRPr lang="en-US" altLang="zh-CN" sz="2600" dirty="0"/>
          </a:p>
          <a:p>
            <a:pPr lvl="1">
              <a:lnSpc>
                <a:spcPct val="150000"/>
              </a:lnSpc>
              <a:spcBef>
                <a:spcPts val="600"/>
              </a:spcBef>
            </a:pPr>
            <a:r>
              <a:rPr lang="zh-CN" altLang="en-US" sz="2600" dirty="0"/>
              <a:t>深入理解计算机硬件和应用程序之间的联系和交互</a:t>
            </a:r>
            <a:endParaRPr lang="en-US" altLang="zh-CN" sz="2600" dirty="0"/>
          </a:p>
          <a:p>
            <a:pPr lvl="1">
              <a:lnSpc>
                <a:spcPct val="150000"/>
              </a:lnSpc>
              <a:spcBef>
                <a:spcPts val="600"/>
              </a:spcBef>
            </a:pPr>
            <a:r>
              <a:rPr lang="zh-CN" altLang="en-US" sz="2600" dirty="0"/>
              <a:t>最能够锻炼编程者编程思维逻辑，学习汇编能帮助形成一个软、硬兼备的编程知识体系。</a:t>
            </a:r>
            <a:endParaRPr lang="en-US" altLang="zh-CN" sz="2600" dirty="0"/>
          </a:p>
          <a:p>
            <a:pPr lvl="1">
              <a:lnSpc>
                <a:spcPct val="150000"/>
              </a:lnSpc>
              <a:spcBef>
                <a:spcPts val="600"/>
              </a:spcBef>
            </a:pPr>
            <a:r>
              <a:rPr lang="zh-CN" altLang="en-US" dirty="0"/>
              <a:t>精通汇编的程序员</a:t>
            </a:r>
            <a:endParaRPr lang="en-US" altLang="zh-CN" dirty="0"/>
          </a:p>
          <a:p>
            <a:pPr marL="457200" lvl="1" indent="0">
              <a:lnSpc>
                <a:spcPct val="150000"/>
              </a:lnSpc>
              <a:spcBef>
                <a:spcPts val="600"/>
              </a:spcBef>
              <a:buNone/>
            </a:pPr>
            <a:r>
              <a:rPr lang="zh-CN" altLang="en-US" dirty="0"/>
              <a:t>       有机会脱离软件开发，成为电子工程师，负责开发设计电路及软件控制。</a:t>
            </a:r>
            <a:r>
              <a:rPr lang="zh-CN" altLang="en-US" i="1" dirty="0">
                <a:solidFill>
                  <a:srgbClr val="0000FF"/>
                </a:solidFill>
              </a:rPr>
              <a:t>在一些工业公司，核心电子工程师的待遇会是程序员的十倍以上。</a:t>
            </a:r>
            <a:endParaRPr lang="en-US" altLang="zh-CN" i="1" dirty="0">
              <a:solidFill>
                <a:srgbClr val="0000FF"/>
              </a:solidFill>
            </a:endParaRPr>
          </a:p>
        </p:txBody>
      </p:sp>
    </p:spTree>
    <p:extLst>
      <p:ext uri="{BB962C8B-B14F-4D97-AF65-F5344CB8AC3E}">
        <p14:creationId xmlns:p14="http://schemas.microsoft.com/office/powerpoint/2010/main" val="1507903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F7716-6167-4402-9163-0DE3AE67B01F}"/>
              </a:ext>
            </a:extLst>
          </p:cNvPr>
          <p:cNvSpPr>
            <a:spLocks noGrp="1"/>
          </p:cNvSpPr>
          <p:nvPr>
            <p:ph type="title"/>
          </p:nvPr>
        </p:nvSpPr>
        <p:spPr/>
        <p:txBody>
          <a:bodyPr/>
          <a:lstStyle/>
          <a:p>
            <a:r>
              <a:rPr lang="en-US" altLang="zh-CN" dirty="0">
                <a:solidFill>
                  <a:srgbClr val="0000FF"/>
                </a:solidFill>
              </a:rPr>
              <a:t>AArch32</a:t>
            </a:r>
            <a:r>
              <a:rPr lang="zh-CN" altLang="en-US" dirty="0"/>
              <a:t>重要寄存器</a:t>
            </a:r>
            <a:r>
              <a:rPr lang="en-US" altLang="zh-CN" dirty="0"/>
              <a:t>-1/2</a:t>
            </a:r>
            <a:endParaRPr lang="zh-CN" altLang="en-US" dirty="0"/>
          </a:p>
        </p:txBody>
      </p:sp>
      <p:sp>
        <p:nvSpPr>
          <p:cNvPr id="3" name="内容占位符 2">
            <a:extLst>
              <a:ext uri="{FF2B5EF4-FFF2-40B4-BE49-F238E27FC236}">
                <a16:creationId xmlns:a16="http://schemas.microsoft.com/office/drawing/2014/main" id="{5915D913-5FD1-44DD-900C-A811DE5A9CCC}"/>
              </a:ext>
            </a:extLst>
          </p:cNvPr>
          <p:cNvSpPr>
            <a:spLocks noGrp="1"/>
          </p:cNvSpPr>
          <p:nvPr>
            <p:ph idx="1"/>
          </p:nvPr>
        </p:nvSpPr>
        <p:spPr/>
        <p:txBody>
          <a:bodyPr/>
          <a:lstStyle/>
          <a:p>
            <a:pPr marL="0" indent="0">
              <a:buNone/>
            </a:pPr>
            <a:r>
              <a:rPr lang="en-US" altLang="zh-CN" dirty="0"/>
              <a:t> </a:t>
            </a:r>
            <a:endParaRPr lang="zh-CN" altLang="en-US" dirty="0"/>
          </a:p>
        </p:txBody>
      </p:sp>
      <p:graphicFrame>
        <p:nvGraphicFramePr>
          <p:cNvPr id="6" name="表格 5">
            <a:extLst>
              <a:ext uri="{FF2B5EF4-FFF2-40B4-BE49-F238E27FC236}">
                <a16:creationId xmlns:a16="http://schemas.microsoft.com/office/drawing/2014/main" id="{2C521023-7860-417E-AC86-0479576AC108}"/>
              </a:ext>
            </a:extLst>
          </p:cNvPr>
          <p:cNvGraphicFramePr>
            <a:graphicFrameLocks noGrp="1"/>
          </p:cNvGraphicFramePr>
          <p:nvPr>
            <p:extLst/>
          </p:nvPr>
        </p:nvGraphicFramePr>
        <p:xfrm>
          <a:off x="304402" y="1197678"/>
          <a:ext cx="8442723" cy="5565741"/>
        </p:xfrm>
        <a:graphic>
          <a:graphicData uri="http://schemas.openxmlformats.org/drawingml/2006/table">
            <a:tbl>
              <a:tblPr/>
              <a:tblGrid>
                <a:gridCol w="908603">
                  <a:extLst>
                    <a:ext uri="{9D8B030D-6E8A-4147-A177-3AD203B41FA5}">
                      <a16:colId xmlns:a16="http://schemas.microsoft.com/office/drawing/2014/main" val="20000"/>
                    </a:ext>
                  </a:extLst>
                </a:gridCol>
                <a:gridCol w="409299">
                  <a:extLst>
                    <a:ext uri="{9D8B030D-6E8A-4147-A177-3AD203B41FA5}">
                      <a16:colId xmlns:a16="http://schemas.microsoft.com/office/drawing/2014/main" val="20001"/>
                    </a:ext>
                  </a:extLst>
                </a:gridCol>
                <a:gridCol w="7124821">
                  <a:extLst>
                    <a:ext uri="{9D8B030D-6E8A-4147-A177-3AD203B41FA5}">
                      <a16:colId xmlns:a16="http://schemas.microsoft.com/office/drawing/2014/main" val="20002"/>
                    </a:ext>
                  </a:extLst>
                </a:gridCol>
              </a:tblGrid>
              <a:tr h="318403">
                <a:tc>
                  <a:txBody>
                    <a:bodyPr/>
                    <a:lstStyle/>
                    <a:p>
                      <a:pPr algn="ctr">
                        <a:lnSpc>
                          <a:spcPct val="100000"/>
                        </a:lnSpc>
                      </a:pPr>
                      <a:r>
                        <a:rPr lang="zh-CN" altLang="en-US" sz="2000" b="1" baseline="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寄存器</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lnSpc>
                          <a:spcPct val="100000"/>
                        </a:lnSpc>
                      </a:pPr>
                      <a:r>
                        <a:rPr lang="en-US" sz="2000" b="1" baseline="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Bit</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lnSpc>
                          <a:spcPct val="100000"/>
                        </a:lnSpc>
                      </a:pPr>
                      <a:r>
                        <a:rPr lang="zh-CN" altLang="en-US" sz="2000" b="1" baseline="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描述</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483405">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R0-R14</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通用寄存器，不建议将有特殊功能的</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R13,R14,R15</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当做通用寄存器使用。</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569664">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SP_x</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栈指针寄存器，</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R13</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，除</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User</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和</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Sys</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模式外，其他各种模式下都有对应的</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SP_x</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寄存器：</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 ={ und/svc/abt/irq/fiq/hyp/mon}</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1135003">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LR_x</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链接寄存器，</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R14</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，除</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User</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和</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Sys</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模式外，其他各种模式下都有对应的</a:t>
                      </a:r>
                      <a:r>
                        <a:rPr lang="en-US" altLang="zh-CN" sz="1800" baseline="0" dirty="0" err="1">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LR</a:t>
                      </a:r>
                      <a:r>
                        <a:rPr lang="en-US" sz="1800" baseline="0" dirty="0" err="1">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_x</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寄存器：</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 ={ und/svc/abt/svc/irq/fiq/mon},</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用于保存程序返回地址。</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AArch32</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环境下，也用于保存异常返回地址，即</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LR</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和</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ELR</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共用一个寄存器，而</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AArch64</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下是独立的。</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569664">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ELR_hyp</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Hyp mode</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下特有的异常链接寄存器，保存异常进入</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Hyp mode</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时的异常地址。</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569664">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PC</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程序计数器，</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R15</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AArch32 </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中</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PC</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指向取指地址，是执行指令地址</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+8</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AArch64</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中</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PC</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读取时指向当前指令地址。</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r h="569664">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CPSR</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记录当前</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PE</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的运行状态数据</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,CPSR.M[4:0]</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记录运行模式，</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AArch64</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下使用</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PSTATE</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代替。</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r h="497941">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APSR</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应用程序状态寄存器，</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EL0</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下可以使用</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APSR</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访问部分</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PSTATE</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值。</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7"/>
                  </a:ext>
                </a:extLst>
              </a:tr>
              <a:tr h="852333">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SPSR_x</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是</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CPSR</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的备份，除了</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User</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和</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Sys</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模式外，其他各种模式下都有对应的</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SPSR_x</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寄存器：</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 ={ und/svc/abt/irq/fiq/</a:t>
                      </a:r>
                      <a:r>
                        <a:rPr lang="en-US" sz="18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hpy</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/mon}，</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注意：这些模式只适用于</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bit</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运行环境。</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01455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F7716-6167-4402-9163-0DE3AE67B01F}"/>
              </a:ext>
            </a:extLst>
          </p:cNvPr>
          <p:cNvSpPr>
            <a:spLocks noGrp="1"/>
          </p:cNvSpPr>
          <p:nvPr>
            <p:ph type="title"/>
          </p:nvPr>
        </p:nvSpPr>
        <p:spPr/>
        <p:txBody>
          <a:bodyPr/>
          <a:lstStyle/>
          <a:p>
            <a:r>
              <a:rPr lang="en-US" altLang="zh-CN" dirty="0">
                <a:solidFill>
                  <a:srgbClr val="0000FF"/>
                </a:solidFill>
              </a:rPr>
              <a:t>AArch32</a:t>
            </a:r>
            <a:r>
              <a:rPr lang="zh-CN" altLang="en-US" dirty="0"/>
              <a:t>重要寄存器</a:t>
            </a:r>
            <a:r>
              <a:rPr lang="en-US" altLang="zh-CN" dirty="0"/>
              <a:t>-2/2</a:t>
            </a:r>
            <a:endParaRPr lang="zh-CN" altLang="en-US" dirty="0"/>
          </a:p>
        </p:txBody>
      </p:sp>
      <p:sp>
        <p:nvSpPr>
          <p:cNvPr id="3" name="内容占位符 2">
            <a:extLst>
              <a:ext uri="{FF2B5EF4-FFF2-40B4-BE49-F238E27FC236}">
                <a16:creationId xmlns:a16="http://schemas.microsoft.com/office/drawing/2014/main" id="{5915D913-5FD1-44DD-900C-A811DE5A9CCC}"/>
              </a:ext>
            </a:extLst>
          </p:cNvPr>
          <p:cNvSpPr>
            <a:spLocks noGrp="1"/>
          </p:cNvSpPr>
          <p:nvPr>
            <p:ph idx="1"/>
          </p:nvPr>
        </p:nvSpPr>
        <p:spPr/>
        <p:txBody>
          <a:bodyPr/>
          <a:lstStyle/>
          <a:p>
            <a:pPr marL="0" indent="0">
              <a:buNone/>
            </a:pPr>
            <a:endParaRPr lang="zh-CN" altLang="en-US" dirty="0"/>
          </a:p>
        </p:txBody>
      </p:sp>
      <p:graphicFrame>
        <p:nvGraphicFramePr>
          <p:cNvPr id="6" name="表格 5">
            <a:extLst>
              <a:ext uri="{FF2B5EF4-FFF2-40B4-BE49-F238E27FC236}">
                <a16:creationId xmlns:a16="http://schemas.microsoft.com/office/drawing/2014/main" id="{2C521023-7860-417E-AC86-0479576AC108}"/>
              </a:ext>
            </a:extLst>
          </p:cNvPr>
          <p:cNvGraphicFramePr>
            <a:graphicFrameLocks noGrp="1"/>
          </p:cNvGraphicFramePr>
          <p:nvPr>
            <p:extLst/>
          </p:nvPr>
        </p:nvGraphicFramePr>
        <p:xfrm>
          <a:off x="152400" y="1332888"/>
          <a:ext cx="8640960" cy="5385966"/>
        </p:xfrm>
        <a:graphic>
          <a:graphicData uri="http://schemas.openxmlformats.org/drawingml/2006/table">
            <a:tbl>
              <a:tblPr/>
              <a:tblGrid>
                <a:gridCol w="929937">
                  <a:extLst>
                    <a:ext uri="{9D8B030D-6E8A-4147-A177-3AD203B41FA5}">
                      <a16:colId xmlns:a16="http://schemas.microsoft.com/office/drawing/2014/main" val="20000"/>
                    </a:ext>
                  </a:extLst>
                </a:gridCol>
                <a:gridCol w="418909">
                  <a:extLst>
                    <a:ext uri="{9D8B030D-6E8A-4147-A177-3AD203B41FA5}">
                      <a16:colId xmlns:a16="http://schemas.microsoft.com/office/drawing/2014/main" val="20001"/>
                    </a:ext>
                  </a:extLst>
                </a:gridCol>
                <a:gridCol w="7292114">
                  <a:extLst>
                    <a:ext uri="{9D8B030D-6E8A-4147-A177-3AD203B41FA5}">
                      <a16:colId xmlns:a16="http://schemas.microsoft.com/office/drawing/2014/main" val="20002"/>
                    </a:ext>
                  </a:extLst>
                </a:gridCol>
              </a:tblGrid>
              <a:tr h="770610">
                <a:tc>
                  <a:txBody>
                    <a:bodyPr/>
                    <a:lstStyle/>
                    <a:p>
                      <a:pPr algn="ctr">
                        <a:lnSpc>
                          <a:spcPct val="100000"/>
                        </a:lnSpc>
                      </a:pPr>
                      <a:r>
                        <a:rPr lang="zh-CN" altLang="en-US" sz="20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寄存器</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lnSpc>
                          <a:spcPct val="100000"/>
                        </a:lnSpc>
                      </a:pPr>
                      <a:r>
                        <a:rPr lang="en-US" sz="20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Bit</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lnSpc>
                          <a:spcPct val="100000"/>
                        </a:lnSpc>
                      </a:pPr>
                      <a:r>
                        <a:rPr lang="zh-CN" altLang="en-US" sz="20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描述</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616597">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HCR</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EL2</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特有，</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HCR.{TEG,AMO,IMO,FMO,RW}</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控制</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EL0/EL1</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的异常路由。</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616597">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SCR</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EL3</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特有，</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SCR.{EA,IRQ,FIQ,RW}</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控制</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EL0/EL1/EL2</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的异常路由，</a:t>
                      </a:r>
                      <a:r>
                        <a:rPr lang="zh-CN" altLang="en-US" sz="1800" b="1" kern="1200" baseline="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注意</a:t>
                      </a:r>
                      <a:r>
                        <a:rPr lang="en-US" sz="1800" b="1" kern="1200" baseline="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EL3</a:t>
                      </a:r>
                      <a:r>
                        <a:rPr lang="zh-CN" altLang="en-US" sz="1800" b="1" kern="1200" baseline="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始终不会路由。</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0"/>
                  </a:ext>
                </a:extLst>
              </a:tr>
              <a:tr h="616597">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VBAR</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保存任意异常进入非</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Hyp mode &amp; </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非</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Monitor mode</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的跳转向量基地址。</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616597">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HVBAR</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保存任意异常进入</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Hyp mode</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的跳转向量基地址。</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2"/>
                  </a:ext>
                </a:extLst>
              </a:tr>
              <a:tr h="616597">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MVBAR</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保存任意异常进入</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Monitor mode</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的跳转向量基地址。</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616597">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ESR_ELx</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保存异常进入</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ELx</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时的异常综合信息，包含异常类型</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EC</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等，可以通过</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EC</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值判断异常</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class</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4"/>
                  </a:ext>
                </a:extLst>
              </a:tr>
              <a:tr h="915774">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PSTATE</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zh-CN" altLang="en-US" sz="1800" baseline="0" dirty="0">
                          <a:effectLst/>
                          <a:latin typeface="Times New Roman" panose="02020603050405020304" pitchFamily="18" charset="0"/>
                          <a:ea typeface="微软雅黑" panose="020B0503020204020204" pitchFamily="34" charset="-122"/>
                          <a:cs typeface="Times New Roman" panose="02020603050405020304" pitchFamily="18" charset="0"/>
                        </a:rPr>
                        <a:t> </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nSpc>
                          <a:spcPct val="100000"/>
                        </a:lnSpc>
                      </a:pPr>
                      <a:r>
                        <a:rPr lang="zh-CN" altLang="en-US" sz="1800" b="1" baseline="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不是一个寄存器，是保存当前</a:t>
                      </a:r>
                      <a:r>
                        <a:rPr lang="en-US" altLang="zh-CN" sz="1800" b="1" baseline="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PE</a:t>
                      </a:r>
                      <a:r>
                        <a:rPr lang="zh-CN" altLang="en-US" sz="1800" b="1" baseline="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状态的一组寄存器</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统称，其中可访问寄存器有：</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PSTATE.{NZCV,DAIF,CurrentEL,SPSel},</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属于</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ARMv8</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新增内容，主要用于</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64bit</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环境下。</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323028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F7716-6167-4402-9163-0DE3AE67B01F}"/>
              </a:ext>
            </a:extLst>
          </p:cNvPr>
          <p:cNvSpPr>
            <a:spLocks noGrp="1"/>
          </p:cNvSpPr>
          <p:nvPr>
            <p:ph type="title"/>
          </p:nvPr>
        </p:nvSpPr>
        <p:spPr/>
        <p:txBody>
          <a:bodyPr/>
          <a:lstStyle/>
          <a:p>
            <a:r>
              <a:rPr lang="en-US" altLang="zh-CN" dirty="0">
                <a:solidFill>
                  <a:srgbClr val="0000FF"/>
                </a:solidFill>
              </a:rPr>
              <a:t>AArch64</a:t>
            </a:r>
            <a:r>
              <a:rPr lang="zh-CN" altLang="en-US" dirty="0"/>
              <a:t>重要寄存器</a:t>
            </a:r>
            <a:r>
              <a:rPr lang="en-US" altLang="zh-CN" dirty="0"/>
              <a:t>1/5</a:t>
            </a:r>
            <a:endParaRPr lang="zh-CN" altLang="en-US" dirty="0"/>
          </a:p>
        </p:txBody>
      </p:sp>
      <p:sp>
        <p:nvSpPr>
          <p:cNvPr id="3" name="内容占位符 2">
            <a:extLst>
              <a:ext uri="{FF2B5EF4-FFF2-40B4-BE49-F238E27FC236}">
                <a16:creationId xmlns:a16="http://schemas.microsoft.com/office/drawing/2014/main" id="{5915D913-5FD1-44DD-900C-A811DE5A9CCC}"/>
              </a:ext>
            </a:extLst>
          </p:cNvPr>
          <p:cNvSpPr>
            <a:spLocks noGrp="1"/>
          </p:cNvSpPr>
          <p:nvPr>
            <p:ph idx="1"/>
          </p:nvPr>
        </p:nvSpPr>
        <p:spPr/>
        <p:txBody>
          <a:bodyPr/>
          <a:lstStyle/>
          <a:p>
            <a:pPr marL="0" indent="0">
              <a:buNone/>
            </a:pPr>
            <a:r>
              <a:rPr lang="en-US" altLang="zh-CN" dirty="0"/>
              <a:t> </a:t>
            </a:r>
            <a:endParaRPr lang="zh-CN" altLang="en-US" dirty="0"/>
          </a:p>
        </p:txBody>
      </p:sp>
      <p:graphicFrame>
        <p:nvGraphicFramePr>
          <p:cNvPr id="6" name="表格 5">
            <a:extLst>
              <a:ext uri="{FF2B5EF4-FFF2-40B4-BE49-F238E27FC236}">
                <a16:creationId xmlns:a16="http://schemas.microsoft.com/office/drawing/2014/main" id="{FD9B6F69-5D87-4689-867E-09348BCE941A}"/>
              </a:ext>
            </a:extLst>
          </p:cNvPr>
          <p:cNvGraphicFramePr>
            <a:graphicFrameLocks noGrp="1"/>
          </p:cNvGraphicFramePr>
          <p:nvPr>
            <p:extLst>
              <p:ext uri="{D42A27DB-BD31-4B8C-83A1-F6EECF244321}">
                <p14:modId xmlns:p14="http://schemas.microsoft.com/office/powerpoint/2010/main" val="4154173347"/>
              </p:ext>
            </p:extLst>
          </p:nvPr>
        </p:nvGraphicFramePr>
        <p:xfrm>
          <a:off x="76200" y="1033571"/>
          <a:ext cx="8839200" cy="5786824"/>
        </p:xfrm>
        <a:graphic>
          <a:graphicData uri="http://schemas.openxmlformats.org/drawingml/2006/table">
            <a:tbl>
              <a:tblPr/>
              <a:tblGrid>
                <a:gridCol w="1254981">
                  <a:extLst>
                    <a:ext uri="{9D8B030D-6E8A-4147-A177-3AD203B41FA5}">
                      <a16:colId xmlns:a16="http://schemas.microsoft.com/office/drawing/2014/main" val="20000"/>
                    </a:ext>
                  </a:extLst>
                </a:gridCol>
                <a:gridCol w="691763">
                  <a:extLst>
                    <a:ext uri="{9D8B030D-6E8A-4147-A177-3AD203B41FA5}">
                      <a16:colId xmlns:a16="http://schemas.microsoft.com/office/drawing/2014/main" val="20001"/>
                    </a:ext>
                  </a:extLst>
                </a:gridCol>
                <a:gridCol w="6892456">
                  <a:extLst>
                    <a:ext uri="{9D8B030D-6E8A-4147-A177-3AD203B41FA5}">
                      <a16:colId xmlns:a16="http://schemas.microsoft.com/office/drawing/2014/main" val="20002"/>
                    </a:ext>
                  </a:extLst>
                </a:gridCol>
              </a:tblGrid>
              <a:tr h="382383">
                <a:tc>
                  <a:txBody>
                    <a:bodyPr/>
                    <a:lstStyle/>
                    <a:p>
                      <a:pPr algn="ctr"/>
                      <a:r>
                        <a:rPr lang="zh-CN" altLang="en-US" sz="2400" baseline="0" dirty="0">
                          <a:solidFill>
                            <a:schemeClr val="bg1"/>
                          </a:solidFill>
                          <a:effectLst/>
                          <a:latin typeface="微软雅黑" panose="020B0503020204020204" pitchFamily="34" charset="-122"/>
                          <a:ea typeface="微软雅黑" panose="020B0503020204020204" pitchFamily="34" charset="-122"/>
                        </a:rPr>
                        <a:t>寄存器</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en-US" sz="2400" baseline="0" dirty="0">
                          <a:solidFill>
                            <a:schemeClr val="bg1"/>
                          </a:solidFill>
                          <a:effectLst/>
                          <a:latin typeface="微软雅黑" panose="020B0503020204020204" pitchFamily="34" charset="-122"/>
                          <a:ea typeface="微软雅黑" panose="020B0503020204020204" pitchFamily="34" charset="-122"/>
                        </a:rPr>
                        <a:t>Bit</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aseline="0" dirty="0">
                          <a:solidFill>
                            <a:schemeClr val="bg1"/>
                          </a:solidFill>
                          <a:effectLst/>
                          <a:latin typeface="微软雅黑" panose="020B0503020204020204" pitchFamily="34" charset="-122"/>
                          <a:ea typeface="微软雅黑" panose="020B0503020204020204" pitchFamily="34" charset="-122"/>
                        </a:rPr>
                        <a:t>描述</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8532">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X0-X30</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64</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通用寄存器，如果有需要可以当做</a:t>
                      </a:r>
                      <a:r>
                        <a:rPr lang="en-US" altLang="zh-CN" sz="1800" baseline="0" dirty="0">
                          <a:solidFill>
                            <a:srgbClr val="000000"/>
                          </a:solidFill>
                          <a:effectLst/>
                          <a:latin typeface="微软雅黑" panose="020B0503020204020204" pitchFamily="34" charset="-122"/>
                          <a:ea typeface="微软雅黑" panose="020B0503020204020204" pitchFamily="34" charset="-122"/>
                        </a:rPr>
                        <a:t>32</a:t>
                      </a:r>
                      <a:r>
                        <a:rPr lang="en-US" sz="1800" baseline="0" dirty="0">
                          <a:solidFill>
                            <a:srgbClr val="000000"/>
                          </a:solidFill>
                          <a:effectLst/>
                          <a:latin typeface="微软雅黑" panose="020B0503020204020204" pitchFamily="34" charset="-122"/>
                          <a:ea typeface="微软雅黑" panose="020B0503020204020204" pitchFamily="34" charset="-122"/>
                        </a:rPr>
                        <a:t>bit</a:t>
                      </a:r>
                      <a:r>
                        <a:rPr lang="zh-CN" altLang="en-US" sz="1800" baseline="0" dirty="0">
                          <a:solidFill>
                            <a:srgbClr val="000000"/>
                          </a:solidFill>
                          <a:effectLst/>
                          <a:latin typeface="微软雅黑" panose="020B0503020204020204" pitchFamily="34" charset="-122"/>
                          <a:ea typeface="微软雅黑" panose="020B0503020204020204" pitchFamily="34" charset="-122"/>
                        </a:rPr>
                        <a:t>使用：</a:t>
                      </a:r>
                      <a:r>
                        <a:rPr lang="en-US" sz="1800" baseline="0" dirty="0">
                          <a:solidFill>
                            <a:srgbClr val="000000"/>
                          </a:solidFill>
                          <a:effectLst/>
                          <a:latin typeface="微软雅黑" panose="020B0503020204020204" pitchFamily="34" charset="-122"/>
                          <a:ea typeface="微软雅黑" panose="020B0503020204020204" pitchFamily="34" charset="-122"/>
                        </a:rPr>
                        <a:t>WO-W30</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88532">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LR (X30)</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64</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通常称</a:t>
                      </a:r>
                      <a:r>
                        <a:rPr lang="en-US" altLang="zh-CN" sz="1800" baseline="0" dirty="0">
                          <a:solidFill>
                            <a:srgbClr val="000000"/>
                          </a:solidFill>
                          <a:effectLst/>
                          <a:latin typeface="微软雅黑" panose="020B0503020204020204" pitchFamily="34" charset="-122"/>
                          <a:ea typeface="微软雅黑" panose="020B0503020204020204" pitchFamily="34" charset="-122"/>
                        </a:rPr>
                        <a:t>X30</a:t>
                      </a:r>
                      <a:r>
                        <a:rPr lang="zh-CN" altLang="en-US" sz="1800" baseline="0" dirty="0">
                          <a:solidFill>
                            <a:srgbClr val="000000"/>
                          </a:solidFill>
                          <a:effectLst/>
                          <a:latin typeface="微软雅黑" panose="020B0503020204020204" pitchFamily="34" charset="-122"/>
                          <a:ea typeface="微软雅黑" panose="020B0503020204020204" pitchFamily="34" charset="-122"/>
                        </a:rPr>
                        <a:t>为程序链接寄存器，保存跳转返回信息地址</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339584">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SP_ELx</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64</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若</a:t>
                      </a:r>
                      <a:r>
                        <a:rPr lang="en-US" altLang="zh-CN" sz="1800" baseline="0" dirty="0">
                          <a:solidFill>
                            <a:srgbClr val="000000"/>
                          </a:solidFill>
                          <a:effectLst/>
                          <a:latin typeface="微软雅黑" panose="020B0503020204020204" pitchFamily="34" charset="-122"/>
                          <a:ea typeface="微软雅黑" panose="020B0503020204020204" pitchFamily="34" charset="-122"/>
                        </a:rPr>
                        <a:t>PSTATE.M[0] ==1</a:t>
                      </a:r>
                      <a:r>
                        <a:rPr lang="zh-CN" altLang="en-US" sz="1800" baseline="0" dirty="0">
                          <a:solidFill>
                            <a:srgbClr val="000000"/>
                          </a:solidFill>
                          <a:effectLst/>
                          <a:latin typeface="微软雅黑" panose="020B0503020204020204" pitchFamily="34" charset="-122"/>
                          <a:ea typeface="微软雅黑" panose="020B0503020204020204" pitchFamily="34" charset="-122"/>
                        </a:rPr>
                        <a:t>，则每个</a:t>
                      </a:r>
                      <a:r>
                        <a:rPr lang="en-US" altLang="zh-CN" sz="1800" baseline="0" dirty="0">
                          <a:solidFill>
                            <a:srgbClr val="000000"/>
                          </a:solidFill>
                          <a:effectLst/>
                          <a:latin typeface="微软雅黑" panose="020B0503020204020204" pitchFamily="34" charset="-122"/>
                          <a:ea typeface="微软雅黑" panose="020B0503020204020204" pitchFamily="34" charset="-122"/>
                        </a:rPr>
                        <a:t>ELx</a:t>
                      </a:r>
                      <a:r>
                        <a:rPr lang="zh-CN" altLang="en-US" sz="1800" baseline="0" dirty="0">
                          <a:solidFill>
                            <a:srgbClr val="000000"/>
                          </a:solidFill>
                          <a:effectLst/>
                          <a:latin typeface="微软雅黑" panose="020B0503020204020204" pitchFamily="34" charset="-122"/>
                          <a:ea typeface="微软雅黑" panose="020B0503020204020204" pitchFamily="34" charset="-122"/>
                        </a:rPr>
                        <a:t>选择</a:t>
                      </a:r>
                      <a:r>
                        <a:rPr lang="en-US" altLang="zh-CN" sz="1800" baseline="0" dirty="0">
                          <a:solidFill>
                            <a:srgbClr val="000000"/>
                          </a:solidFill>
                          <a:effectLst/>
                          <a:latin typeface="微软雅黑" panose="020B0503020204020204" pitchFamily="34" charset="-122"/>
                          <a:ea typeface="微软雅黑" panose="020B0503020204020204" pitchFamily="34" charset="-122"/>
                        </a:rPr>
                        <a:t>SP_ELx</a:t>
                      </a:r>
                      <a:r>
                        <a:rPr lang="zh-CN" altLang="en-US" sz="1800" baseline="0" dirty="0">
                          <a:solidFill>
                            <a:srgbClr val="000000"/>
                          </a:solidFill>
                          <a:effectLst/>
                          <a:latin typeface="微软雅黑" panose="020B0503020204020204" pitchFamily="34" charset="-122"/>
                          <a:ea typeface="微软雅黑" panose="020B0503020204020204" pitchFamily="34" charset="-122"/>
                        </a:rPr>
                        <a:t>，否则</a:t>
                      </a:r>
                      <a:r>
                        <a:rPr lang="zh-CN" altLang="en-US" sz="1800" baseline="0" dirty="0">
                          <a:solidFill>
                            <a:srgbClr val="0000FF"/>
                          </a:solidFill>
                          <a:effectLst/>
                          <a:latin typeface="微软雅黑" panose="020B0503020204020204" pitchFamily="34" charset="-122"/>
                          <a:ea typeface="微软雅黑" panose="020B0503020204020204" pitchFamily="34" charset="-122"/>
                        </a:rPr>
                        <a:t>都</a:t>
                      </a:r>
                      <a:r>
                        <a:rPr lang="zh-CN" altLang="en-US" sz="1800" baseline="0" dirty="0">
                          <a:solidFill>
                            <a:srgbClr val="000000"/>
                          </a:solidFill>
                          <a:effectLst/>
                          <a:latin typeface="微软雅黑" panose="020B0503020204020204" pitchFamily="34" charset="-122"/>
                          <a:ea typeface="微软雅黑" panose="020B0503020204020204" pitchFamily="34" charset="-122"/>
                        </a:rPr>
                        <a:t>选择</a:t>
                      </a:r>
                      <a:r>
                        <a:rPr lang="en-US" altLang="zh-CN" sz="1800" baseline="0" dirty="0">
                          <a:solidFill>
                            <a:srgbClr val="000000"/>
                          </a:solidFill>
                          <a:effectLst/>
                          <a:latin typeface="微软雅黑" panose="020B0503020204020204" pitchFamily="34" charset="-122"/>
                          <a:ea typeface="微软雅黑" panose="020B0503020204020204" pitchFamily="34" charset="-122"/>
                        </a:rPr>
                        <a:t>SP_EL0</a:t>
                      </a:r>
                      <a:endParaRPr lang="zh-CN" altLang="en-US" sz="1800" baseline="0" dirty="0">
                        <a:solidFill>
                          <a:srgbClr val="000000"/>
                        </a:solidFill>
                        <a:effectLst/>
                        <a:latin typeface="微软雅黑" panose="020B0503020204020204" pitchFamily="34" charset="-122"/>
                        <a:ea typeface="微软雅黑" panose="020B0503020204020204" pitchFamily="34" charset="-122"/>
                      </a:endParaRP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88532">
                <a:tc>
                  <a:txBody>
                    <a:bodyPr/>
                    <a:lstStyle/>
                    <a:p>
                      <a:pPr algn="ctr"/>
                      <a:r>
                        <a:rPr lang="en-US" sz="1800" baseline="0">
                          <a:solidFill>
                            <a:srgbClr val="000000"/>
                          </a:solidFill>
                          <a:effectLst/>
                          <a:latin typeface="微软雅黑" panose="020B0503020204020204" pitchFamily="34" charset="-122"/>
                          <a:ea typeface="微软雅黑" panose="020B0503020204020204" pitchFamily="34" charset="-122"/>
                        </a:rPr>
                        <a:t>ELR_ELx</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64</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异常链接寄存器，保存异常进入</a:t>
                      </a:r>
                      <a:r>
                        <a:rPr lang="en-US" altLang="zh-CN" sz="1800" baseline="0" dirty="0">
                          <a:solidFill>
                            <a:srgbClr val="000000"/>
                          </a:solidFill>
                          <a:effectLst/>
                          <a:latin typeface="微软雅黑" panose="020B0503020204020204" pitchFamily="34" charset="-122"/>
                          <a:ea typeface="微软雅黑" panose="020B0503020204020204" pitchFamily="34" charset="-122"/>
                        </a:rPr>
                        <a:t>ELx</a:t>
                      </a:r>
                      <a:r>
                        <a:rPr lang="zh-CN" altLang="en-US" sz="1800" baseline="0" dirty="0">
                          <a:solidFill>
                            <a:srgbClr val="000000"/>
                          </a:solidFill>
                          <a:effectLst/>
                          <a:latin typeface="微软雅黑" panose="020B0503020204020204" pitchFamily="34" charset="-122"/>
                          <a:ea typeface="微软雅黑" panose="020B0503020204020204" pitchFamily="34" charset="-122"/>
                        </a:rPr>
                        <a:t>的异常地址（</a:t>
                      </a:r>
                      <a:r>
                        <a:rPr lang="en-US" altLang="zh-CN" sz="1800" baseline="0" dirty="0">
                          <a:solidFill>
                            <a:srgbClr val="000000"/>
                          </a:solidFill>
                          <a:effectLst/>
                          <a:latin typeface="微软雅黑" panose="020B0503020204020204" pitchFamily="34" charset="-122"/>
                          <a:ea typeface="微软雅黑" panose="020B0503020204020204" pitchFamily="34" charset="-122"/>
                        </a:rPr>
                        <a:t>x={0,1,2,3}</a:t>
                      </a:r>
                      <a:r>
                        <a:rPr lang="zh-CN" altLang="en-US" sz="1800" baseline="0" dirty="0">
                          <a:solidFill>
                            <a:srgbClr val="000000"/>
                          </a:solidFill>
                          <a:effectLst/>
                          <a:latin typeface="微软雅黑" panose="020B0503020204020204" pitchFamily="34" charset="-122"/>
                          <a:ea typeface="微软雅黑" panose="020B0503020204020204" pitchFamily="34" charset="-122"/>
                        </a:rPr>
                        <a:t>）</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347572">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PC</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64</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程序计数器</a:t>
                      </a:r>
                      <a:r>
                        <a:rPr lang="en-US" altLang="zh-CN" sz="1800" baseline="0" dirty="0">
                          <a:solidFill>
                            <a:srgbClr val="000000"/>
                          </a:solidFill>
                          <a:effectLst/>
                          <a:latin typeface="微软雅黑" panose="020B0503020204020204" pitchFamily="34" charset="-122"/>
                          <a:ea typeface="微软雅黑" panose="020B0503020204020204" pitchFamily="34" charset="-122"/>
                        </a:rPr>
                        <a:t>/PC</a:t>
                      </a:r>
                      <a:r>
                        <a:rPr lang="zh-CN" altLang="en-US" sz="1800" baseline="0" dirty="0">
                          <a:solidFill>
                            <a:srgbClr val="000000"/>
                          </a:solidFill>
                          <a:effectLst/>
                          <a:latin typeface="微软雅黑" panose="020B0503020204020204" pitchFamily="34" charset="-122"/>
                          <a:ea typeface="微软雅黑" panose="020B0503020204020204" pitchFamily="34" charset="-122"/>
                        </a:rPr>
                        <a:t>指针，总是指向即将要执行的下一条指令</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r h="288532">
                <a:tc>
                  <a:txBody>
                    <a:bodyPr/>
                    <a:lstStyle/>
                    <a:p>
                      <a:pPr algn="ctr"/>
                      <a:r>
                        <a:rPr lang="en-US" sz="1800" baseline="0" dirty="0" err="1">
                          <a:solidFill>
                            <a:srgbClr val="000000"/>
                          </a:solidFill>
                          <a:effectLst/>
                          <a:latin typeface="微软雅黑" panose="020B0503020204020204" pitchFamily="34" charset="-122"/>
                          <a:ea typeface="微软雅黑" panose="020B0503020204020204" pitchFamily="34" charset="-122"/>
                        </a:rPr>
                        <a:t>SPSR_ELx</a:t>
                      </a:r>
                      <a:endParaRPr lang="en-US" sz="1800" baseline="0" dirty="0">
                        <a:solidFill>
                          <a:srgbClr val="000000"/>
                        </a:solidFill>
                        <a:effectLst/>
                        <a:latin typeface="微软雅黑" panose="020B0503020204020204" pitchFamily="34" charset="-122"/>
                        <a:ea typeface="微软雅黑" panose="020B0503020204020204" pitchFamily="34" charset="-122"/>
                      </a:endParaRP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寄存器，保存进入</a:t>
                      </a:r>
                      <a:r>
                        <a:rPr lang="en-US" altLang="zh-CN" sz="1800" baseline="0" dirty="0">
                          <a:solidFill>
                            <a:srgbClr val="000000"/>
                          </a:solidFill>
                          <a:effectLst/>
                          <a:latin typeface="微软雅黑" panose="020B0503020204020204" pitchFamily="34" charset="-122"/>
                          <a:ea typeface="微软雅黑" panose="020B0503020204020204" pitchFamily="34" charset="-122"/>
                        </a:rPr>
                        <a:t>ELx</a:t>
                      </a:r>
                      <a:r>
                        <a:rPr lang="zh-CN" altLang="en-US" sz="1800" baseline="0" dirty="0">
                          <a:solidFill>
                            <a:srgbClr val="000000"/>
                          </a:solidFill>
                          <a:effectLst/>
                          <a:latin typeface="微软雅黑" panose="020B0503020204020204" pitchFamily="34" charset="-122"/>
                          <a:ea typeface="微软雅黑" panose="020B0503020204020204" pitchFamily="34" charset="-122"/>
                        </a:rPr>
                        <a:t>的</a:t>
                      </a:r>
                      <a:r>
                        <a:rPr lang="en-US" altLang="zh-CN" sz="1800" baseline="0" dirty="0">
                          <a:solidFill>
                            <a:srgbClr val="000000"/>
                          </a:solidFill>
                          <a:effectLst/>
                          <a:latin typeface="微软雅黑" panose="020B0503020204020204" pitchFamily="34" charset="-122"/>
                          <a:ea typeface="微软雅黑" panose="020B0503020204020204" pitchFamily="34" charset="-122"/>
                        </a:rPr>
                        <a:t>PSTATE</a:t>
                      </a:r>
                      <a:r>
                        <a:rPr lang="zh-CN" altLang="en-US" sz="1800" baseline="0" dirty="0">
                          <a:solidFill>
                            <a:srgbClr val="000000"/>
                          </a:solidFill>
                          <a:effectLst/>
                          <a:latin typeface="微软雅黑" panose="020B0503020204020204" pitchFamily="34" charset="-122"/>
                          <a:ea typeface="微软雅黑" panose="020B0503020204020204" pitchFamily="34" charset="-122"/>
                        </a:rPr>
                        <a:t>状态信息</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r h="288532">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NZCV</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允许访问的符号标志位</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7"/>
                  </a:ext>
                </a:extLst>
              </a:tr>
              <a:tr h="288532">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DIAF</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中断使能位：</a:t>
                      </a:r>
                      <a:r>
                        <a:rPr lang="en-US" sz="1800" baseline="0" dirty="0">
                          <a:solidFill>
                            <a:srgbClr val="000000"/>
                          </a:solidFill>
                          <a:effectLst/>
                          <a:latin typeface="微软雅黑" panose="020B0503020204020204" pitchFamily="34" charset="-122"/>
                          <a:ea typeface="微软雅黑" panose="020B0503020204020204" pitchFamily="34" charset="-122"/>
                        </a:rPr>
                        <a:t>D-Debug，I-IRQ，A-SError，F-FIQ ，</a:t>
                      </a:r>
                      <a:r>
                        <a:rPr lang="zh-CN" altLang="en-US" sz="1800" baseline="0" dirty="0">
                          <a:solidFill>
                            <a:srgbClr val="000000"/>
                          </a:solidFill>
                          <a:effectLst/>
                          <a:latin typeface="微软雅黑" panose="020B0503020204020204" pitchFamily="34" charset="-122"/>
                          <a:ea typeface="微软雅黑" panose="020B0503020204020204" pitchFamily="34" charset="-122"/>
                        </a:rPr>
                        <a:t>逻辑</a:t>
                      </a:r>
                      <a:r>
                        <a:rPr lang="en-US" altLang="zh-CN" sz="1800" baseline="0" dirty="0">
                          <a:solidFill>
                            <a:srgbClr val="000000"/>
                          </a:solidFill>
                          <a:effectLst/>
                          <a:latin typeface="微软雅黑" panose="020B0503020204020204" pitchFamily="34" charset="-122"/>
                          <a:ea typeface="微软雅黑" panose="020B0503020204020204" pitchFamily="34" charset="-122"/>
                        </a:rPr>
                        <a:t>0</a:t>
                      </a:r>
                      <a:r>
                        <a:rPr lang="zh-CN" altLang="en-US" sz="1800" baseline="0" dirty="0">
                          <a:solidFill>
                            <a:srgbClr val="000000"/>
                          </a:solidFill>
                          <a:effectLst/>
                          <a:latin typeface="微软雅黑" panose="020B0503020204020204" pitchFamily="34" charset="-122"/>
                          <a:ea typeface="微软雅黑" panose="020B0503020204020204" pitchFamily="34" charset="-122"/>
                        </a:rPr>
                        <a:t>允许</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8"/>
                  </a:ext>
                </a:extLst>
              </a:tr>
              <a:tr h="288532">
                <a:tc>
                  <a:txBody>
                    <a:bodyPr/>
                    <a:lstStyle/>
                    <a:p>
                      <a:pPr algn="ctr"/>
                      <a:r>
                        <a:rPr lang="en-US" sz="1800" baseline="0">
                          <a:solidFill>
                            <a:srgbClr val="000000"/>
                          </a:solidFill>
                          <a:effectLst/>
                          <a:latin typeface="微软雅黑" panose="020B0503020204020204" pitchFamily="34" charset="-122"/>
                          <a:ea typeface="微软雅黑" panose="020B0503020204020204" pitchFamily="34" charset="-122"/>
                        </a:rPr>
                        <a:t>CurrentEL</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记录当前处于哪个</a:t>
                      </a:r>
                      <a:r>
                        <a:rPr lang="en-US" sz="1800" baseline="0" dirty="0">
                          <a:solidFill>
                            <a:srgbClr val="000000"/>
                          </a:solidFill>
                          <a:effectLst/>
                          <a:latin typeface="微软雅黑" panose="020B0503020204020204" pitchFamily="34" charset="-122"/>
                          <a:ea typeface="微软雅黑" panose="020B0503020204020204" pitchFamily="34" charset="-122"/>
                        </a:rPr>
                        <a:t>Exception level</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9"/>
                  </a:ext>
                </a:extLst>
              </a:tr>
              <a:tr h="288532">
                <a:tc>
                  <a:txBody>
                    <a:bodyPr/>
                    <a:lstStyle/>
                    <a:p>
                      <a:pPr algn="ctr"/>
                      <a:r>
                        <a:rPr lang="en-US" sz="1800" baseline="0">
                          <a:solidFill>
                            <a:srgbClr val="000000"/>
                          </a:solidFill>
                          <a:effectLst/>
                          <a:latin typeface="微软雅黑" panose="020B0503020204020204" pitchFamily="34" charset="-122"/>
                          <a:ea typeface="微软雅黑" panose="020B0503020204020204" pitchFamily="34" charset="-122"/>
                        </a:rPr>
                        <a:t>SPSel</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记录当前使用</a:t>
                      </a:r>
                      <a:r>
                        <a:rPr lang="en-US" sz="1800" baseline="0" dirty="0">
                          <a:solidFill>
                            <a:srgbClr val="000000"/>
                          </a:solidFill>
                          <a:effectLst/>
                          <a:latin typeface="微软雅黑" panose="020B0503020204020204" pitchFamily="34" charset="-122"/>
                          <a:ea typeface="微软雅黑" panose="020B0503020204020204" pitchFamily="34" charset="-122"/>
                        </a:rPr>
                        <a:t>SP_EL0</a:t>
                      </a:r>
                      <a:r>
                        <a:rPr lang="zh-CN" altLang="en-US" sz="1800" baseline="0" dirty="0">
                          <a:solidFill>
                            <a:srgbClr val="000000"/>
                          </a:solidFill>
                          <a:effectLst/>
                          <a:latin typeface="微软雅黑" panose="020B0503020204020204" pitchFamily="34" charset="-122"/>
                          <a:ea typeface="微软雅黑" panose="020B0503020204020204" pitchFamily="34" charset="-122"/>
                        </a:rPr>
                        <a:t>还是</a:t>
                      </a:r>
                      <a:r>
                        <a:rPr lang="en-US" sz="1800" baseline="0" dirty="0">
                          <a:solidFill>
                            <a:srgbClr val="000000"/>
                          </a:solidFill>
                          <a:effectLst/>
                          <a:latin typeface="微软雅黑" panose="020B0503020204020204" pitchFamily="34" charset="-122"/>
                          <a:ea typeface="微软雅黑" panose="020B0503020204020204" pitchFamily="34" charset="-122"/>
                        </a:rPr>
                        <a:t>SP_ELx，x= {1,2,3}</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0"/>
                  </a:ext>
                </a:extLst>
              </a:tr>
              <a:tr h="425809">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HCR_EL2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800" baseline="0" dirty="0">
                          <a:solidFill>
                            <a:srgbClr val="000000"/>
                          </a:solidFill>
                          <a:effectLst/>
                          <a:latin typeface="微软雅黑" panose="020B0503020204020204" pitchFamily="34" charset="-122"/>
                          <a:ea typeface="微软雅黑" panose="020B0503020204020204" pitchFamily="34" charset="-122"/>
                        </a:rPr>
                        <a:t>HCR_EL2.{TEG,AMO,IMO,FMO,RW}</a:t>
                      </a:r>
                      <a:r>
                        <a:rPr lang="zh-CN" altLang="en-US" sz="1800" baseline="0" dirty="0">
                          <a:solidFill>
                            <a:srgbClr val="000000"/>
                          </a:solidFill>
                          <a:effectLst/>
                          <a:latin typeface="微软雅黑" panose="020B0503020204020204" pitchFamily="34" charset="-122"/>
                          <a:ea typeface="微软雅黑" panose="020B0503020204020204" pitchFamily="34" charset="-122"/>
                        </a:rPr>
                        <a:t>控制</a:t>
                      </a:r>
                      <a:r>
                        <a:rPr lang="en-US" sz="1800" baseline="0" dirty="0">
                          <a:solidFill>
                            <a:srgbClr val="000000"/>
                          </a:solidFill>
                          <a:effectLst/>
                          <a:latin typeface="微软雅黑" panose="020B0503020204020204" pitchFamily="34" charset="-122"/>
                          <a:ea typeface="微软雅黑" panose="020B0503020204020204" pitchFamily="34" charset="-122"/>
                        </a:rPr>
                        <a:t>EL0/EL1</a:t>
                      </a:r>
                      <a:r>
                        <a:rPr lang="zh-CN" altLang="en-US" sz="1800" baseline="0" dirty="0">
                          <a:solidFill>
                            <a:srgbClr val="000000"/>
                          </a:solidFill>
                          <a:effectLst/>
                          <a:latin typeface="微软雅黑" panose="020B0503020204020204" pitchFamily="34" charset="-122"/>
                          <a:ea typeface="微软雅黑" panose="020B0503020204020204" pitchFamily="34" charset="-122"/>
                        </a:rPr>
                        <a:t>的异常路由 逻辑</a:t>
                      </a:r>
                      <a:r>
                        <a:rPr lang="en-US" altLang="zh-CN" sz="1800" baseline="0" dirty="0">
                          <a:solidFill>
                            <a:srgbClr val="000000"/>
                          </a:solidFill>
                          <a:effectLst/>
                          <a:latin typeface="微软雅黑" panose="020B0503020204020204" pitchFamily="34" charset="-122"/>
                          <a:ea typeface="微软雅黑" panose="020B0503020204020204" pitchFamily="34" charset="-122"/>
                        </a:rPr>
                        <a:t>1</a:t>
                      </a:r>
                      <a:r>
                        <a:rPr lang="zh-CN" altLang="en-US" sz="1800" baseline="0" dirty="0">
                          <a:solidFill>
                            <a:srgbClr val="000000"/>
                          </a:solidFill>
                          <a:effectLst/>
                          <a:latin typeface="微软雅黑" panose="020B0503020204020204" pitchFamily="34" charset="-122"/>
                          <a:ea typeface="微软雅黑" panose="020B0503020204020204" pitchFamily="34" charset="-122"/>
                        </a:rPr>
                        <a:t>允许</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1"/>
                  </a:ext>
                </a:extLst>
              </a:tr>
              <a:tr h="389614">
                <a:tc>
                  <a:txBody>
                    <a:bodyPr/>
                    <a:lstStyle/>
                    <a:p>
                      <a:pPr algn="ctr"/>
                      <a:r>
                        <a:rPr lang="en-US" sz="1800" baseline="0">
                          <a:solidFill>
                            <a:srgbClr val="000000"/>
                          </a:solidFill>
                          <a:effectLst/>
                          <a:latin typeface="微软雅黑" panose="020B0503020204020204" pitchFamily="34" charset="-122"/>
                          <a:ea typeface="微软雅黑" panose="020B0503020204020204" pitchFamily="34" charset="-122"/>
                        </a:rPr>
                        <a:t>SCR_EL3</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800" baseline="0" dirty="0">
                          <a:solidFill>
                            <a:srgbClr val="000000"/>
                          </a:solidFill>
                          <a:effectLst/>
                          <a:latin typeface="微软雅黑" panose="020B0503020204020204" pitchFamily="34" charset="-122"/>
                          <a:ea typeface="微软雅黑" panose="020B0503020204020204" pitchFamily="34" charset="-122"/>
                        </a:rPr>
                        <a:t>SCR_EL3.{EA,IRQ,FIQ,RW}</a:t>
                      </a:r>
                      <a:r>
                        <a:rPr lang="zh-CN" altLang="en-US" sz="1800" baseline="0" dirty="0">
                          <a:solidFill>
                            <a:srgbClr val="000000"/>
                          </a:solidFill>
                          <a:effectLst/>
                          <a:latin typeface="微软雅黑" panose="020B0503020204020204" pitchFamily="34" charset="-122"/>
                          <a:ea typeface="微软雅黑" panose="020B0503020204020204" pitchFamily="34" charset="-122"/>
                        </a:rPr>
                        <a:t>控制</a:t>
                      </a:r>
                      <a:r>
                        <a:rPr lang="en-US" sz="1800" baseline="0" dirty="0">
                          <a:solidFill>
                            <a:srgbClr val="000000"/>
                          </a:solidFill>
                          <a:effectLst/>
                          <a:latin typeface="微软雅黑" panose="020B0503020204020204" pitchFamily="34" charset="-122"/>
                          <a:ea typeface="微软雅黑" panose="020B0503020204020204" pitchFamily="34" charset="-122"/>
                        </a:rPr>
                        <a:t>EL0/EL1/EL2</a:t>
                      </a:r>
                      <a:r>
                        <a:rPr lang="zh-CN" altLang="en-US" sz="1800" baseline="0" dirty="0">
                          <a:solidFill>
                            <a:srgbClr val="000000"/>
                          </a:solidFill>
                          <a:effectLst/>
                          <a:latin typeface="微软雅黑" panose="020B0503020204020204" pitchFamily="34" charset="-122"/>
                          <a:ea typeface="微软雅黑" panose="020B0503020204020204" pitchFamily="34" charset="-122"/>
                        </a:rPr>
                        <a:t>的异常路由  逻辑</a:t>
                      </a:r>
                      <a:r>
                        <a:rPr lang="en-US" altLang="zh-CN" sz="1800" baseline="0" dirty="0">
                          <a:solidFill>
                            <a:srgbClr val="000000"/>
                          </a:solidFill>
                          <a:effectLst/>
                          <a:latin typeface="微软雅黑" panose="020B0503020204020204" pitchFamily="34" charset="-122"/>
                          <a:ea typeface="微软雅黑" panose="020B0503020204020204" pitchFamily="34" charset="-122"/>
                        </a:rPr>
                        <a:t>1</a:t>
                      </a:r>
                      <a:r>
                        <a:rPr lang="zh-CN" altLang="en-US" sz="1800" baseline="0" dirty="0">
                          <a:solidFill>
                            <a:srgbClr val="000000"/>
                          </a:solidFill>
                          <a:effectLst/>
                          <a:latin typeface="微软雅黑" panose="020B0503020204020204" pitchFamily="34" charset="-122"/>
                          <a:ea typeface="微软雅黑" panose="020B0503020204020204" pitchFamily="34" charset="-122"/>
                        </a:rPr>
                        <a:t>允许</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2"/>
                  </a:ext>
                </a:extLst>
              </a:tr>
              <a:tr h="288532">
                <a:tc>
                  <a:txBody>
                    <a:bodyPr/>
                    <a:lstStyle/>
                    <a:p>
                      <a:pPr algn="ctr"/>
                      <a:r>
                        <a:rPr lang="en-US" sz="1800" baseline="0">
                          <a:solidFill>
                            <a:srgbClr val="000000"/>
                          </a:solidFill>
                          <a:effectLst/>
                          <a:latin typeface="微软雅黑" panose="020B0503020204020204" pitchFamily="34" charset="-122"/>
                          <a:ea typeface="微软雅黑" panose="020B0503020204020204" pitchFamily="34" charset="-122"/>
                        </a:rPr>
                        <a:t>ESR_ELx</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保存异常进入</a:t>
                      </a:r>
                      <a:r>
                        <a:rPr lang="en-US" altLang="zh-CN" sz="1800" baseline="0" dirty="0">
                          <a:solidFill>
                            <a:srgbClr val="000000"/>
                          </a:solidFill>
                          <a:effectLst/>
                          <a:latin typeface="微软雅黑" panose="020B0503020204020204" pitchFamily="34" charset="-122"/>
                          <a:ea typeface="微软雅黑" panose="020B0503020204020204" pitchFamily="34" charset="-122"/>
                        </a:rPr>
                        <a:t>ELx</a:t>
                      </a:r>
                      <a:r>
                        <a:rPr lang="zh-CN" altLang="en-US" sz="1800" baseline="0" dirty="0">
                          <a:solidFill>
                            <a:srgbClr val="000000"/>
                          </a:solidFill>
                          <a:effectLst/>
                          <a:latin typeface="微软雅黑" panose="020B0503020204020204" pitchFamily="34" charset="-122"/>
                          <a:ea typeface="微软雅黑" panose="020B0503020204020204" pitchFamily="34" charset="-122"/>
                        </a:rPr>
                        <a:t>时的异常综合信息，包含异常类型</a:t>
                      </a:r>
                      <a:r>
                        <a:rPr lang="en-US" altLang="zh-CN" sz="1800" baseline="0" dirty="0">
                          <a:solidFill>
                            <a:srgbClr val="000000"/>
                          </a:solidFill>
                          <a:effectLst/>
                          <a:latin typeface="微软雅黑" panose="020B0503020204020204" pitchFamily="34" charset="-122"/>
                          <a:ea typeface="微软雅黑" panose="020B0503020204020204" pitchFamily="34" charset="-122"/>
                        </a:rPr>
                        <a:t>EC</a:t>
                      </a:r>
                      <a:r>
                        <a:rPr lang="zh-CN" altLang="en-US" sz="1800" baseline="0" dirty="0">
                          <a:solidFill>
                            <a:srgbClr val="000000"/>
                          </a:solidFill>
                          <a:effectLst/>
                          <a:latin typeface="微软雅黑" panose="020B0503020204020204" pitchFamily="34" charset="-122"/>
                          <a:ea typeface="微软雅黑" panose="020B0503020204020204" pitchFamily="34" charset="-122"/>
                        </a:rPr>
                        <a:t>等</a:t>
                      </a:r>
                      <a:r>
                        <a:rPr lang="en-US" altLang="zh-CN" sz="1800" baseline="0" dirty="0">
                          <a:solidFill>
                            <a:srgbClr val="000000"/>
                          </a:solidFill>
                          <a:effectLst/>
                          <a:latin typeface="微软雅黑" panose="020B0503020204020204" pitchFamily="34" charset="-122"/>
                          <a:ea typeface="微软雅黑" panose="020B0503020204020204" pitchFamily="34" charset="-122"/>
                        </a:rPr>
                        <a:t>.</a:t>
                      </a:r>
                      <a:endParaRPr lang="zh-CN" altLang="en-US" sz="1800" baseline="0" dirty="0">
                        <a:solidFill>
                          <a:srgbClr val="000000"/>
                        </a:solidFill>
                        <a:effectLst/>
                        <a:latin typeface="微软雅黑" panose="020B0503020204020204" pitchFamily="34" charset="-122"/>
                        <a:ea typeface="微软雅黑" panose="020B0503020204020204" pitchFamily="34" charset="-122"/>
                      </a:endParaRP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3"/>
                  </a:ext>
                </a:extLst>
              </a:tr>
              <a:tr h="323806">
                <a:tc>
                  <a:txBody>
                    <a:bodyPr/>
                    <a:lstStyle/>
                    <a:p>
                      <a:pPr algn="ctr"/>
                      <a:r>
                        <a:rPr lang="en-US" sz="1800" baseline="0">
                          <a:solidFill>
                            <a:srgbClr val="000000"/>
                          </a:solidFill>
                          <a:effectLst/>
                          <a:latin typeface="微软雅黑" panose="020B0503020204020204" pitchFamily="34" charset="-122"/>
                          <a:ea typeface="微软雅黑" panose="020B0503020204020204" pitchFamily="34" charset="-122"/>
                        </a:rPr>
                        <a:t>VBAR_ELx</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64</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保存任意异常进入</a:t>
                      </a:r>
                      <a:r>
                        <a:rPr lang="en-US" altLang="zh-CN" sz="1800" baseline="0" dirty="0">
                          <a:solidFill>
                            <a:srgbClr val="000000"/>
                          </a:solidFill>
                          <a:effectLst/>
                          <a:latin typeface="微软雅黑" panose="020B0503020204020204" pitchFamily="34" charset="-122"/>
                          <a:ea typeface="微软雅黑" panose="020B0503020204020204" pitchFamily="34" charset="-122"/>
                        </a:rPr>
                        <a:t>ELx</a:t>
                      </a:r>
                      <a:r>
                        <a:rPr lang="zh-CN" altLang="en-US" sz="1800" baseline="0" dirty="0">
                          <a:solidFill>
                            <a:srgbClr val="000000"/>
                          </a:solidFill>
                          <a:effectLst/>
                          <a:latin typeface="微软雅黑" panose="020B0503020204020204" pitchFamily="34" charset="-122"/>
                          <a:ea typeface="微软雅黑" panose="020B0503020204020204" pitchFamily="34" charset="-122"/>
                        </a:rPr>
                        <a:t>的跳转向量基地址 </a:t>
                      </a:r>
                      <a:r>
                        <a:rPr lang="en-US" altLang="zh-CN" sz="1800" baseline="0" dirty="0">
                          <a:solidFill>
                            <a:srgbClr val="000000"/>
                          </a:solidFill>
                          <a:effectLst/>
                          <a:latin typeface="微软雅黑" panose="020B0503020204020204" pitchFamily="34" charset="-122"/>
                          <a:ea typeface="微软雅黑" panose="020B0503020204020204" pitchFamily="34" charset="-122"/>
                        </a:rPr>
                        <a:t>x={0,1,2,3}</a:t>
                      </a:r>
                      <a:endParaRPr lang="zh-CN" altLang="en-US" sz="1800" baseline="0" dirty="0">
                        <a:solidFill>
                          <a:srgbClr val="000000"/>
                        </a:solidFill>
                        <a:effectLst/>
                        <a:latin typeface="微软雅黑" panose="020B0503020204020204" pitchFamily="34" charset="-122"/>
                        <a:ea typeface="微软雅黑" panose="020B0503020204020204" pitchFamily="34" charset="-122"/>
                      </a:endParaRP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4"/>
                  </a:ext>
                </a:extLst>
              </a:tr>
              <a:tr h="851637">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PSTATE</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r>
                        <a:rPr lang="zh-CN" altLang="en-US" sz="1800" baseline="0" dirty="0">
                          <a:effectLst/>
                          <a:latin typeface="微软雅黑" panose="020B0503020204020204" pitchFamily="34" charset="-122"/>
                          <a:ea typeface="微软雅黑" panose="020B0503020204020204" pitchFamily="34" charset="-122"/>
                        </a:rPr>
                        <a:t> </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不是一个寄存器，是保存当前</a:t>
                      </a:r>
                      <a:r>
                        <a:rPr lang="en-US" altLang="zh-CN" sz="1800" baseline="0" dirty="0">
                          <a:solidFill>
                            <a:srgbClr val="000000"/>
                          </a:solidFill>
                          <a:effectLst/>
                          <a:latin typeface="微软雅黑" panose="020B0503020204020204" pitchFamily="34" charset="-122"/>
                          <a:ea typeface="微软雅黑" panose="020B0503020204020204" pitchFamily="34" charset="-122"/>
                        </a:rPr>
                        <a:t>PE</a:t>
                      </a:r>
                      <a:r>
                        <a:rPr lang="zh-CN" altLang="en-US" sz="1800" baseline="0" dirty="0">
                          <a:solidFill>
                            <a:srgbClr val="000000"/>
                          </a:solidFill>
                          <a:effectLst/>
                          <a:latin typeface="微软雅黑" panose="020B0503020204020204" pitchFamily="34" charset="-122"/>
                          <a:ea typeface="微软雅黑" panose="020B0503020204020204" pitchFamily="34" charset="-122"/>
                        </a:rPr>
                        <a:t>状态的一组寄存器统称，其中可访问寄存器有：</a:t>
                      </a:r>
                      <a:r>
                        <a:rPr lang="en-US" altLang="zh-CN" sz="1800" baseline="0" dirty="0">
                          <a:solidFill>
                            <a:srgbClr val="000000"/>
                          </a:solidFill>
                          <a:effectLst/>
                          <a:latin typeface="微软雅黑" panose="020B0503020204020204" pitchFamily="34" charset="-122"/>
                          <a:ea typeface="微软雅黑" panose="020B0503020204020204" pitchFamily="34" charset="-122"/>
                        </a:rPr>
                        <a:t>PSTATE.{NZCV,DAIF,CurrentEL,SPSel},</a:t>
                      </a:r>
                      <a:r>
                        <a:rPr lang="zh-CN" altLang="en-US" sz="1800" baseline="0" dirty="0">
                          <a:solidFill>
                            <a:srgbClr val="000000"/>
                          </a:solidFill>
                          <a:effectLst/>
                          <a:latin typeface="微软雅黑" panose="020B0503020204020204" pitchFamily="34" charset="-122"/>
                          <a:ea typeface="微软雅黑" panose="020B0503020204020204" pitchFamily="34" charset="-122"/>
                        </a:rPr>
                        <a:t>属于</a:t>
                      </a:r>
                      <a:r>
                        <a:rPr lang="en-US" altLang="zh-CN" sz="1800" baseline="0" dirty="0">
                          <a:solidFill>
                            <a:srgbClr val="000000"/>
                          </a:solidFill>
                          <a:effectLst/>
                          <a:latin typeface="微软雅黑" panose="020B0503020204020204" pitchFamily="34" charset="-122"/>
                          <a:ea typeface="微软雅黑" panose="020B0503020204020204" pitchFamily="34" charset="-122"/>
                        </a:rPr>
                        <a:t>ARMv8</a:t>
                      </a:r>
                      <a:r>
                        <a:rPr lang="zh-CN" altLang="en-US" sz="1800" baseline="0" dirty="0">
                          <a:solidFill>
                            <a:srgbClr val="000000"/>
                          </a:solidFill>
                          <a:effectLst/>
                          <a:latin typeface="微软雅黑" panose="020B0503020204020204" pitchFamily="34" charset="-122"/>
                          <a:ea typeface="微软雅黑" panose="020B0503020204020204" pitchFamily="34" charset="-122"/>
                        </a:rPr>
                        <a:t>新增内容</a:t>
                      </a:r>
                      <a:r>
                        <a:rPr lang="en-US" altLang="zh-CN" sz="1800" baseline="0" dirty="0">
                          <a:solidFill>
                            <a:srgbClr val="000000"/>
                          </a:solidFill>
                          <a:effectLst/>
                          <a:latin typeface="微软雅黑" panose="020B0503020204020204" pitchFamily="34" charset="-122"/>
                          <a:ea typeface="微软雅黑" panose="020B0503020204020204" pitchFamily="34" charset="-122"/>
                        </a:rPr>
                        <a:t>,64bit</a:t>
                      </a:r>
                      <a:r>
                        <a:rPr lang="zh-CN" altLang="en-US" sz="1800" baseline="0" dirty="0">
                          <a:solidFill>
                            <a:srgbClr val="000000"/>
                          </a:solidFill>
                          <a:effectLst/>
                          <a:latin typeface="微软雅黑" panose="020B0503020204020204" pitchFamily="34" charset="-122"/>
                          <a:ea typeface="微软雅黑" panose="020B0503020204020204" pitchFamily="34" charset="-122"/>
                        </a:rPr>
                        <a:t>下代替</a:t>
                      </a:r>
                      <a:r>
                        <a:rPr lang="en-US" altLang="zh-CN" sz="1800" baseline="0" dirty="0">
                          <a:solidFill>
                            <a:srgbClr val="000000"/>
                          </a:solidFill>
                          <a:effectLst/>
                          <a:latin typeface="微软雅黑" panose="020B0503020204020204" pitchFamily="34" charset="-122"/>
                          <a:ea typeface="微软雅黑" panose="020B0503020204020204" pitchFamily="34" charset="-122"/>
                        </a:rPr>
                        <a:t>CPSR</a:t>
                      </a:r>
                      <a:endParaRPr lang="zh-CN" altLang="en-US" sz="1800" baseline="0" dirty="0">
                        <a:solidFill>
                          <a:srgbClr val="000000"/>
                        </a:solidFill>
                        <a:effectLst/>
                        <a:latin typeface="微软雅黑" panose="020B0503020204020204" pitchFamily="34" charset="-122"/>
                        <a:ea typeface="微软雅黑" panose="020B0503020204020204" pitchFamily="34" charset="-122"/>
                      </a:endParaRP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400872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9DAEC-2A3D-409A-91A1-74B62EE81836}"/>
              </a:ext>
            </a:extLst>
          </p:cNvPr>
          <p:cNvSpPr>
            <a:spLocks noGrp="1"/>
          </p:cNvSpPr>
          <p:nvPr>
            <p:ph type="title"/>
          </p:nvPr>
        </p:nvSpPr>
        <p:spPr/>
        <p:txBody>
          <a:bodyPr/>
          <a:lstStyle/>
          <a:p>
            <a:r>
              <a:rPr lang="en-US" altLang="zh-CN" dirty="0">
                <a:solidFill>
                  <a:srgbClr val="0000FF"/>
                </a:solidFill>
              </a:rPr>
              <a:t>AArch64</a:t>
            </a:r>
            <a:r>
              <a:rPr lang="zh-CN" altLang="en-US" dirty="0"/>
              <a:t>重要寄存器</a:t>
            </a:r>
            <a:r>
              <a:rPr lang="en-US" altLang="zh-CN" dirty="0"/>
              <a:t>1/5…</a:t>
            </a:r>
            <a:endParaRPr lang="zh-CN" altLang="en-US" dirty="0"/>
          </a:p>
        </p:txBody>
      </p:sp>
      <p:sp>
        <p:nvSpPr>
          <p:cNvPr id="3" name="内容占位符 2">
            <a:extLst>
              <a:ext uri="{FF2B5EF4-FFF2-40B4-BE49-F238E27FC236}">
                <a16:creationId xmlns:a16="http://schemas.microsoft.com/office/drawing/2014/main" id="{172CC8FD-5D52-4D9F-B115-EF95B441E98F}"/>
              </a:ext>
            </a:extLst>
          </p:cNvPr>
          <p:cNvSpPr>
            <a:spLocks noGrp="1"/>
          </p:cNvSpPr>
          <p:nvPr>
            <p:ph idx="1"/>
          </p:nvPr>
        </p:nvSpPr>
        <p:spPr/>
        <p:txBody>
          <a:bodyPr/>
          <a:lstStyle/>
          <a:p>
            <a:r>
              <a:rPr lang="en-US" altLang="zh-CN" dirty="0" err="1">
                <a:latin typeface="Times New Roman" panose="02020603050405020304" pitchFamily="18" charset="0"/>
              </a:rPr>
              <a:t>cpsr</a:t>
            </a:r>
            <a:endParaRPr lang="en-US" altLang="zh-CN" dirty="0">
              <a:latin typeface="Times New Roman" panose="02020603050405020304" pitchFamily="18" charset="0"/>
            </a:endParaRPr>
          </a:p>
          <a:p>
            <a:r>
              <a:rPr lang="en-US" altLang="zh-CN" dirty="0" err="1">
                <a:latin typeface="Times New Roman" panose="02020603050405020304" pitchFamily="18" charset="0"/>
              </a:rPr>
              <a:t>fpsr</a:t>
            </a:r>
            <a:r>
              <a:rPr lang="zh-CN" altLang="en-US" dirty="0">
                <a:latin typeface="Times New Roman" panose="02020603050405020304" pitchFamily="18" charset="0"/>
              </a:rPr>
              <a:t>：</a:t>
            </a:r>
            <a:r>
              <a:rPr lang="en-US" altLang="zh-CN" b="0" i="0" dirty="0">
                <a:solidFill>
                  <a:srgbClr val="000000"/>
                </a:solidFill>
                <a:effectLst/>
                <a:latin typeface="Times New Roman" panose="02020603050405020304" pitchFamily="18" charset="0"/>
              </a:rPr>
              <a:t>Floating-point Status Register</a:t>
            </a:r>
            <a:r>
              <a:rPr lang="en-US" altLang="zh-CN" dirty="0">
                <a:latin typeface="Times New Roman" panose="02020603050405020304" pitchFamily="18" charset="0"/>
              </a:rPr>
              <a:t> </a:t>
            </a:r>
          </a:p>
          <a:p>
            <a:r>
              <a:rPr lang="en-US" altLang="zh-CN" dirty="0" err="1">
                <a:latin typeface="Times New Roman" panose="02020603050405020304" pitchFamily="18" charset="0"/>
              </a:rPr>
              <a:t>fpcr</a:t>
            </a:r>
            <a:r>
              <a:rPr lang="zh-CN" altLang="en-US" dirty="0">
                <a:latin typeface="Times New Roman" panose="02020603050405020304" pitchFamily="18" charset="0"/>
              </a:rPr>
              <a:t>：</a:t>
            </a:r>
            <a:r>
              <a:rPr lang="en-US" altLang="zh-CN" b="0" i="0" dirty="0">
                <a:solidFill>
                  <a:srgbClr val="000000"/>
                </a:solidFill>
                <a:effectLst/>
                <a:latin typeface="Times New Roman" panose="02020603050405020304" pitchFamily="18" charset="0"/>
              </a:rPr>
              <a:t>Floating-point Control Register</a:t>
            </a:r>
            <a:r>
              <a:rPr lang="en-US" altLang="zh-CN" dirty="0">
                <a:latin typeface="Times New Roman" panose="02020603050405020304" pitchFamily="18" charset="0"/>
              </a:rPr>
              <a:t> </a:t>
            </a:r>
            <a:br>
              <a:rPr lang="en-US" altLang="zh-CN" dirty="0"/>
            </a:br>
            <a:endParaRPr lang="zh-CN" altLang="en-US" dirty="0"/>
          </a:p>
        </p:txBody>
      </p:sp>
    </p:spTree>
    <p:extLst>
      <p:ext uri="{BB962C8B-B14F-4D97-AF65-F5344CB8AC3E}">
        <p14:creationId xmlns:p14="http://schemas.microsoft.com/office/powerpoint/2010/main" val="1456845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59184-AD75-4B5C-838F-36A04E763840}"/>
              </a:ext>
            </a:extLst>
          </p:cNvPr>
          <p:cNvSpPr>
            <a:spLocks noGrp="1"/>
          </p:cNvSpPr>
          <p:nvPr>
            <p:ph type="title"/>
          </p:nvPr>
        </p:nvSpPr>
        <p:spPr/>
        <p:txBody>
          <a:bodyPr/>
          <a:lstStyle/>
          <a:p>
            <a:r>
              <a:rPr lang="en-US" altLang="zh-CN" dirty="0">
                <a:solidFill>
                  <a:srgbClr val="0000FF"/>
                </a:solidFill>
              </a:rPr>
              <a:t>AArch64</a:t>
            </a:r>
            <a:r>
              <a:rPr lang="zh-CN" altLang="en-US" dirty="0"/>
              <a:t>重要寄存器</a:t>
            </a:r>
            <a:r>
              <a:rPr lang="en-US" altLang="zh-CN" dirty="0"/>
              <a:t>2/5</a:t>
            </a:r>
            <a:endParaRPr lang="zh-CN" altLang="en-US" dirty="0"/>
          </a:p>
        </p:txBody>
      </p:sp>
      <p:sp>
        <p:nvSpPr>
          <p:cNvPr id="3" name="内容占位符 2">
            <a:extLst>
              <a:ext uri="{FF2B5EF4-FFF2-40B4-BE49-F238E27FC236}">
                <a16:creationId xmlns:a16="http://schemas.microsoft.com/office/drawing/2014/main" id="{35A7C41A-9B3F-484F-99B7-B188CFBAE564}"/>
              </a:ext>
            </a:extLst>
          </p:cNvPr>
          <p:cNvSpPr>
            <a:spLocks noGrp="1"/>
          </p:cNvSpPr>
          <p:nvPr>
            <p:ph idx="1"/>
          </p:nvPr>
        </p:nvSpPr>
        <p:spPr/>
        <p:txBody>
          <a:bodyPr/>
          <a:lstStyle/>
          <a:p>
            <a:r>
              <a:rPr lang="zh-CN" altLang="zh-CN" dirty="0">
                <a:solidFill>
                  <a:srgbClr val="C00000"/>
                </a:solidFill>
              </a:rPr>
              <a:t>没有</a:t>
            </a:r>
            <a:r>
              <a:rPr lang="zh-CN" altLang="zh-CN" dirty="0"/>
              <a:t>寄存器</a:t>
            </a:r>
            <a:r>
              <a:rPr lang="en-US" altLang="zh-CN" dirty="0"/>
              <a:t>X31</a:t>
            </a:r>
            <a:r>
              <a:rPr lang="zh-CN" altLang="zh-CN" dirty="0"/>
              <a:t>或</a:t>
            </a:r>
            <a:r>
              <a:rPr lang="en-US" altLang="zh-CN" dirty="0"/>
              <a:t>W31</a:t>
            </a:r>
          </a:p>
          <a:p>
            <a:pPr lvl="1"/>
            <a:r>
              <a:rPr lang="zh-CN" altLang="zh-CN" dirty="0"/>
              <a:t>很多指令用编码</a:t>
            </a:r>
            <a:r>
              <a:rPr lang="en-US" altLang="zh-CN" dirty="0"/>
              <a:t>31</a:t>
            </a:r>
            <a:r>
              <a:rPr lang="zh-CN" altLang="zh-CN" dirty="0"/>
              <a:t>表示零寄存器</a:t>
            </a:r>
            <a:r>
              <a:rPr lang="en-US" altLang="zh-CN" dirty="0"/>
              <a:t>zero register, ZR (WZR/XZR)</a:t>
            </a:r>
            <a:r>
              <a:rPr lang="zh-CN" altLang="zh-CN" dirty="0"/>
              <a:t>，</a:t>
            </a:r>
            <a:endParaRPr lang="en-US" altLang="zh-CN" dirty="0"/>
          </a:p>
          <a:p>
            <a:pPr lvl="1"/>
            <a:r>
              <a:rPr lang="zh-CN" altLang="zh-CN" dirty="0"/>
              <a:t>一部分指令用编码</a:t>
            </a:r>
            <a:r>
              <a:rPr lang="en-US" altLang="zh-CN" dirty="0"/>
              <a:t>31</a:t>
            </a:r>
            <a:r>
              <a:rPr lang="zh-CN" altLang="zh-CN" dirty="0"/>
              <a:t>表示栈指针寄存器</a:t>
            </a:r>
            <a:r>
              <a:rPr lang="en-US" altLang="zh-CN" dirty="0"/>
              <a:t>(Stack Pointer, SP)</a:t>
            </a:r>
            <a:endParaRPr lang="zh-CN" altLang="zh-CN" dirty="0"/>
          </a:p>
          <a:p>
            <a:pPr>
              <a:lnSpc>
                <a:spcPct val="200000"/>
              </a:lnSpc>
            </a:pPr>
            <a:r>
              <a:rPr lang="en-US" altLang="zh-CN" dirty="0"/>
              <a:t>SP</a:t>
            </a:r>
            <a:r>
              <a:rPr lang="zh-CN" altLang="zh-CN" dirty="0"/>
              <a:t>寄存器不用前缀</a:t>
            </a:r>
            <a:r>
              <a:rPr lang="en-US" altLang="zh-CN" dirty="0"/>
              <a:t>X</a:t>
            </a:r>
            <a:endParaRPr lang="zh-CN" altLang="zh-CN" dirty="0"/>
          </a:p>
          <a:p>
            <a:pPr lvl="1">
              <a:spcAft>
                <a:spcPts val="1200"/>
              </a:spcAft>
            </a:pPr>
            <a:r>
              <a:rPr lang="zh-CN" altLang="zh-CN" dirty="0"/>
              <a:t>很多指令不能使用寄存器</a:t>
            </a:r>
            <a:r>
              <a:rPr lang="en-US" altLang="zh-CN" dirty="0"/>
              <a:t>SP</a:t>
            </a:r>
            <a:r>
              <a:rPr lang="zh-CN" altLang="zh-CN" dirty="0"/>
              <a:t>，但</a:t>
            </a:r>
            <a:r>
              <a:rPr lang="en-US" altLang="zh-CN" dirty="0"/>
              <a:t>ADD</a:t>
            </a:r>
            <a:r>
              <a:rPr lang="zh-CN" altLang="zh-CN" dirty="0"/>
              <a:t>可以：用于修改</a:t>
            </a:r>
            <a:r>
              <a:rPr lang="en-US" altLang="zh-CN" dirty="0"/>
              <a:t>SP</a:t>
            </a:r>
            <a:r>
              <a:rPr lang="zh-CN" altLang="zh-CN" dirty="0"/>
              <a:t>数值</a:t>
            </a:r>
          </a:p>
          <a:p>
            <a:pPr>
              <a:spcBef>
                <a:spcPts val="1800"/>
              </a:spcBef>
            </a:pPr>
            <a:r>
              <a:rPr lang="en-US" altLang="zh-CN" dirty="0"/>
              <a:t>PC</a:t>
            </a:r>
            <a:r>
              <a:rPr lang="zh-CN" altLang="zh-CN" dirty="0"/>
              <a:t>寄存器不能直接使用（赋值或读取），只能通过一些命令隐式使用</a:t>
            </a:r>
          </a:p>
          <a:p>
            <a:endParaRPr lang="zh-CN" altLang="en-US" dirty="0"/>
          </a:p>
        </p:txBody>
      </p:sp>
    </p:spTree>
    <p:extLst>
      <p:ext uri="{BB962C8B-B14F-4D97-AF65-F5344CB8AC3E}">
        <p14:creationId xmlns:p14="http://schemas.microsoft.com/office/powerpoint/2010/main" val="183198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FDB04-1BB5-4407-95CA-9BC9A410A041}"/>
              </a:ext>
            </a:extLst>
          </p:cNvPr>
          <p:cNvSpPr>
            <a:spLocks noGrp="1"/>
          </p:cNvSpPr>
          <p:nvPr>
            <p:ph type="title"/>
          </p:nvPr>
        </p:nvSpPr>
        <p:spPr/>
        <p:txBody>
          <a:bodyPr/>
          <a:lstStyle/>
          <a:p>
            <a:r>
              <a:rPr lang="en-US" altLang="zh-CN" dirty="0"/>
              <a:t>AArch64</a:t>
            </a:r>
            <a:r>
              <a:rPr lang="zh-CN" altLang="en-US" dirty="0"/>
              <a:t>重要寄存器</a:t>
            </a:r>
            <a:r>
              <a:rPr lang="en-US" altLang="zh-CN" dirty="0"/>
              <a:t>3/5</a:t>
            </a:r>
            <a:endParaRPr lang="zh-CN" altLang="en-US" dirty="0"/>
          </a:p>
        </p:txBody>
      </p:sp>
      <p:sp>
        <p:nvSpPr>
          <p:cNvPr id="3" name="内容占位符 2">
            <a:extLst>
              <a:ext uri="{FF2B5EF4-FFF2-40B4-BE49-F238E27FC236}">
                <a16:creationId xmlns:a16="http://schemas.microsoft.com/office/drawing/2014/main" id="{FF29D39F-0489-4F36-8C3F-8F2BE6442186}"/>
              </a:ext>
            </a:extLst>
          </p:cNvPr>
          <p:cNvSpPr>
            <a:spLocks noGrp="1"/>
          </p:cNvSpPr>
          <p:nvPr>
            <p:ph idx="1"/>
          </p:nvPr>
        </p:nvSpPr>
        <p:spPr/>
        <p:txBody>
          <a:bodyPr/>
          <a:lstStyle/>
          <a:p>
            <a:r>
              <a:rPr lang="en-US" altLang="zh-CN" dirty="0"/>
              <a:t>AArch64 </a:t>
            </a:r>
            <a:r>
              <a:rPr lang="zh-CN" altLang="zh-CN" dirty="0"/>
              <a:t>特殊寄存器</a:t>
            </a:r>
          </a:p>
          <a:p>
            <a:pPr lvl="1"/>
            <a:r>
              <a:rPr lang="zh-CN" altLang="zh-CN" dirty="0"/>
              <a:t>发生异常时，将当时的</a:t>
            </a:r>
            <a:r>
              <a:rPr lang="en-US" altLang="zh-CN" dirty="0"/>
              <a:t>PSTATE</a:t>
            </a:r>
            <a:r>
              <a:rPr lang="zh-CN" altLang="zh-CN" dirty="0"/>
              <a:t>备份到与异常等级对应的程序状态寄存器</a:t>
            </a:r>
            <a:r>
              <a:rPr lang="en-US" altLang="zh-CN" dirty="0"/>
              <a:t>SPSR_EL1</a:t>
            </a:r>
            <a:r>
              <a:rPr lang="zh-CN" altLang="zh-CN" dirty="0"/>
              <a:t>、</a:t>
            </a:r>
            <a:r>
              <a:rPr lang="en-US" altLang="zh-CN" dirty="0"/>
              <a:t>SPSR_EL2</a:t>
            </a:r>
            <a:r>
              <a:rPr lang="zh-CN" altLang="zh-CN" dirty="0"/>
              <a:t>或</a:t>
            </a:r>
            <a:r>
              <a:rPr lang="en-US" altLang="zh-CN" dirty="0"/>
              <a:t>SPSR_EL3</a:t>
            </a:r>
            <a:r>
              <a:rPr lang="zh-CN" altLang="zh-CN" dirty="0"/>
              <a:t>中，异常处理结束后，</a:t>
            </a:r>
            <a:r>
              <a:rPr lang="zh-CN" altLang="en-US" dirty="0"/>
              <a:t>再</a:t>
            </a:r>
            <a:r>
              <a:rPr lang="zh-CN" altLang="zh-CN" dirty="0"/>
              <a:t>用</a:t>
            </a:r>
            <a:r>
              <a:rPr lang="zh-CN" altLang="en-US" dirty="0"/>
              <a:t>它们</a:t>
            </a:r>
            <a:r>
              <a:rPr lang="zh-CN" altLang="zh-CN" dirty="0"/>
              <a:t>恢复</a:t>
            </a:r>
            <a:r>
              <a:rPr lang="en-US" altLang="zh-CN" dirty="0"/>
              <a:t>PSTATE</a:t>
            </a:r>
            <a:r>
              <a:rPr lang="zh-CN" altLang="zh-CN" dirty="0"/>
              <a:t>。</a:t>
            </a:r>
          </a:p>
          <a:p>
            <a:endParaRPr lang="zh-CN" altLang="en-US" dirty="0"/>
          </a:p>
        </p:txBody>
      </p:sp>
      <p:pic>
        <p:nvPicPr>
          <p:cNvPr id="4" name="图片 3">
            <a:extLst>
              <a:ext uri="{FF2B5EF4-FFF2-40B4-BE49-F238E27FC236}">
                <a16:creationId xmlns:a16="http://schemas.microsoft.com/office/drawing/2014/main" id="{EF9797F5-C3D4-429E-B2C7-9EDAEFE9EC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6357" y="3324224"/>
            <a:ext cx="6471286" cy="2257426"/>
          </a:xfrm>
          <a:prstGeom prst="rect">
            <a:avLst/>
          </a:prstGeom>
          <a:noFill/>
          <a:ln>
            <a:noFill/>
          </a:ln>
        </p:spPr>
      </p:pic>
    </p:spTree>
    <p:extLst>
      <p:ext uri="{BB962C8B-B14F-4D97-AF65-F5344CB8AC3E}">
        <p14:creationId xmlns:p14="http://schemas.microsoft.com/office/powerpoint/2010/main" val="1508696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1AD76-F470-4906-8E2B-2B81ACE2A940}"/>
              </a:ext>
            </a:extLst>
          </p:cNvPr>
          <p:cNvSpPr>
            <a:spLocks noGrp="1"/>
          </p:cNvSpPr>
          <p:nvPr>
            <p:ph type="title"/>
          </p:nvPr>
        </p:nvSpPr>
        <p:spPr/>
        <p:txBody>
          <a:bodyPr/>
          <a:lstStyle/>
          <a:p>
            <a:r>
              <a:rPr lang="en-US" altLang="zh-CN" dirty="0"/>
              <a:t>AArch64</a:t>
            </a:r>
            <a:r>
              <a:rPr lang="zh-CN" altLang="en-US" dirty="0"/>
              <a:t>重要寄存器</a:t>
            </a:r>
            <a:r>
              <a:rPr lang="en-US" altLang="zh-CN" dirty="0"/>
              <a:t>4/5</a:t>
            </a:r>
            <a:endParaRPr lang="zh-CN" altLang="en-US" dirty="0"/>
          </a:p>
        </p:txBody>
      </p:sp>
      <p:pic>
        <p:nvPicPr>
          <p:cNvPr id="4" name="内容占位符 3">
            <a:extLst>
              <a:ext uri="{FF2B5EF4-FFF2-40B4-BE49-F238E27FC236}">
                <a16:creationId xmlns:a16="http://schemas.microsoft.com/office/drawing/2014/main" id="{831401CC-EFC6-40DD-817A-8E96AFABD4D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743" y="1272675"/>
            <a:ext cx="8594725" cy="1096611"/>
          </a:xfrm>
          <a:prstGeom prst="rect">
            <a:avLst/>
          </a:prstGeom>
          <a:noFill/>
          <a:ln>
            <a:noFill/>
          </a:ln>
        </p:spPr>
      </p:pic>
      <p:graphicFrame>
        <p:nvGraphicFramePr>
          <p:cNvPr id="5" name="表格 4">
            <a:extLst>
              <a:ext uri="{FF2B5EF4-FFF2-40B4-BE49-F238E27FC236}">
                <a16:creationId xmlns:a16="http://schemas.microsoft.com/office/drawing/2014/main" id="{78EBF2BE-21B5-442B-9FD1-36DAEB4A7B23}"/>
              </a:ext>
            </a:extLst>
          </p:cNvPr>
          <p:cNvGraphicFramePr>
            <a:graphicFrameLocks noGrp="1"/>
          </p:cNvGraphicFramePr>
          <p:nvPr>
            <p:extLst/>
          </p:nvPr>
        </p:nvGraphicFramePr>
        <p:xfrm>
          <a:off x="245992" y="2444284"/>
          <a:ext cx="8404225" cy="4114800"/>
        </p:xfrm>
        <a:graphic>
          <a:graphicData uri="http://schemas.openxmlformats.org/drawingml/2006/table">
            <a:tbl>
              <a:tblPr firstRow="1" firstCol="1" bandRow="1">
                <a:tableStyleId>{72833802-FEF1-4C79-8D5D-14CF1EAF98D9}</a:tableStyleId>
              </a:tblPr>
              <a:tblGrid>
                <a:gridCol w="744538">
                  <a:extLst>
                    <a:ext uri="{9D8B030D-6E8A-4147-A177-3AD203B41FA5}">
                      <a16:colId xmlns:a16="http://schemas.microsoft.com/office/drawing/2014/main" val="3628734679"/>
                    </a:ext>
                  </a:extLst>
                </a:gridCol>
                <a:gridCol w="7659687">
                  <a:extLst>
                    <a:ext uri="{9D8B030D-6E8A-4147-A177-3AD203B41FA5}">
                      <a16:colId xmlns:a16="http://schemas.microsoft.com/office/drawing/2014/main" val="2738529793"/>
                    </a:ext>
                  </a:extLst>
                </a:gridCol>
              </a:tblGrid>
              <a:tr h="180975">
                <a:tc>
                  <a:txBody>
                    <a:bodyPr/>
                    <a:lstStyle/>
                    <a:p>
                      <a:pPr algn="just">
                        <a:spcAft>
                          <a:spcPts val="0"/>
                        </a:spcAft>
                      </a:pPr>
                      <a:r>
                        <a:rPr lang="zh-CN" sz="1600" kern="0" dirty="0">
                          <a:solidFill>
                            <a:schemeClr val="tx1"/>
                          </a:solidFill>
                          <a:effectLst/>
                        </a:rPr>
                        <a:t>名称</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zh-CN" sz="1600" kern="0" dirty="0">
                          <a:solidFill>
                            <a:schemeClr val="tx1"/>
                          </a:solidFill>
                          <a:effectLst/>
                        </a:rPr>
                        <a:t>描述</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027682593"/>
                  </a:ext>
                </a:extLst>
              </a:tr>
              <a:tr h="180975">
                <a:tc>
                  <a:txBody>
                    <a:bodyPr/>
                    <a:lstStyle/>
                    <a:p>
                      <a:pPr algn="just">
                        <a:spcAft>
                          <a:spcPts val="0"/>
                        </a:spcAft>
                      </a:pPr>
                      <a:r>
                        <a:rPr lang="en-US" sz="1600" kern="0">
                          <a:solidFill>
                            <a:schemeClr val="tx1"/>
                          </a:solidFill>
                          <a:effectLst/>
                        </a:rPr>
                        <a:t>N </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dirty="0">
                          <a:solidFill>
                            <a:schemeClr val="tx1"/>
                          </a:solidFill>
                          <a:effectLst/>
                        </a:rPr>
                        <a:t>Negative result (N flag).</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842866304"/>
                  </a:ext>
                </a:extLst>
              </a:tr>
              <a:tr h="180975">
                <a:tc>
                  <a:txBody>
                    <a:bodyPr/>
                    <a:lstStyle/>
                    <a:p>
                      <a:pPr algn="just">
                        <a:spcAft>
                          <a:spcPts val="0"/>
                        </a:spcAft>
                      </a:pPr>
                      <a:r>
                        <a:rPr lang="en-US" sz="1600" kern="0">
                          <a:solidFill>
                            <a:schemeClr val="tx1"/>
                          </a:solidFill>
                          <a:effectLst/>
                        </a:rPr>
                        <a:t>Z</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Zero result (Z) flag.</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4167948269"/>
                  </a:ext>
                </a:extLst>
              </a:tr>
              <a:tr h="180975">
                <a:tc>
                  <a:txBody>
                    <a:bodyPr/>
                    <a:lstStyle/>
                    <a:p>
                      <a:pPr algn="just">
                        <a:spcAft>
                          <a:spcPts val="0"/>
                        </a:spcAft>
                      </a:pPr>
                      <a:r>
                        <a:rPr lang="en-US" sz="1600" kern="0">
                          <a:solidFill>
                            <a:schemeClr val="tx1"/>
                          </a:solidFill>
                          <a:effectLst/>
                        </a:rPr>
                        <a:t>C</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Carry out (C flag).</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968876386"/>
                  </a:ext>
                </a:extLst>
              </a:tr>
              <a:tr h="180975">
                <a:tc>
                  <a:txBody>
                    <a:bodyPr/>
                    <a:lstStyle/>
                    <a:p>
                      <a:pPr algn="just">
                        <a:spcAft>
                          <a:spcPts val="0"/>
                        </a:spcAft>
                      </a:pPr>
                      <a:r>
                        <a:rPr lang="en-US" sz="1600" kern="0">
                          <a:solidFill>
                            <a:schemeClr val="tx1"/>
                          </a:solidFill>
                          <a:effectLst/>
                        </a:rPr>
                        <a:t>V</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Overflow (V flag).</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953580952"/>
                  </a:ext>
                </a:extLst>
              </a:tr>
              <a:tr h="180975">
                <a:tc>
                  <a:txBody>
                    <a:bodyPr/>
                    <a:lstStyle/>
                    <a:p>
                      <a:pPr algn="just">
                        <a:spcAft>
                          <a:spcPts val="0"/>
                        </a:spcAft>
                      </a:pPr>
                      <a:r>
                        <a:rPr lang="en-US" sz="1600" kern="100">
                          <a:solidFill>
                            <a:schemeClr val="tx1"/>
                          </a:solidFill>
                          <a:effectLst/>
                        </a:rPr>
                        <a:t>SS</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dirty="0">
                          <a:solidFill>
                            <a:schemeClr val="tx1"/>
                          </a:solidFill>
                          <a:effectLst/>
                        </a:rPr>
                        <a:t>Software Step. Indicates whether software step was enabled when an exception was taken.</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275820673"/>
                  </a:ext>
                </a:extLst>
              </a:tr>
              <a:tr h="180975">
                <a:tc>
                  <a:txBody>
                    <a:bodyPr/>
                    <a:lstStyle/>
                    <a:p>
                      <a:pPr algn="just">
                        <a:spcAft>
                          <a:spcPts val="0"/>
                        </a:spcAft>
                      </a:pPr>
                      <a:r>
                        <a:rPr lang="en-US" sz="1600" kern="100">
                          <a:solidFill>
                            <a:schemeClr val="tx1"/>
                          </a:solidFill>
                          <a:effectLst/>
                        </a:rPr>
                        <a:t>IL</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Illegal Execution State bit. Shows the value of PSTATE.IL immediately before the exception was taken.</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33009370"/>
                  </a:ext>
                </a:extLst>
              </a:tr>
              <a:tr h="180975">
                <a:tc>
                  <a:txBody>
                    <a:bodyPr/>
                    <a:lstStyle/>
                    <a:p>
                      <a:pPr algn="just">
                        <a:spcAft>
                          <a:spcPts val="0"/>
                        </a:spcAft>
                      </a:pPr>
                      <a:r>
                        <a:rPr lang="en-US" sz="1600" kern="100">
                          <a:solidFill>
                            <a:schemeClr val="tx1"/>
                          </a:solidFill>
                          <a:effectLst/>
                        </a:rPr>
                        <a:t>D </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dirty="0">
                          <a:solidFill>
                            <a:schemeClr val="tx1"/>
                          </a:solidFill>
                          <a:effectLst/>
                        </a:rPr>
                        <a:t>Process state Debug mask. Indicates whether debug exceptions from watchpoint, breakpoint, and software step debug events that are targeted at the Exception level the exception occurred in were masked or not.</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915964877"/>
                  </a:ext>
                </a:extLst>
              </a:tr>
              <a:tr h="180975">
                <a:tc>
                  <a:txBody>
                    <a:bodyPr/>
                    <a:lstStyle/>
                    <a:p>
                      <a:pPr algn="just">
                        <a:spcAft>
                          <a:spcPts val="0"/>
                        </a:spcAft>
                      </a:pPr>
                      <a:r>
                        <a:rPr lang="en-US" sz="1600" kern="100">
                          <a:solidFill>
                            <a:schemeClr val="tx1"/>
                          </a:solidFill>
                          <a:effectLst/>
                        </a:rPr>
                        <a:t>A</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SError (System Error) mask bit.</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914373611"/>
                  </a:ext>
                </a:extLst>
              </a:tr>
              <a:tr h="180975">
                <a:tc>
                  <a:txBody>
                    <a:bodyPr/>
                    <a:lstStyle/>
                    <a:p>
                      <a:pPr algn="just">
                        <a:spcAft>
                          <a:spcPts val="0"/>
                        </a:spcAft>
                      </a:pPr>
                      <a:r>
                        <a:rPr lang="en-US" sz="1600" kern="100">
                          <a:solidFill>
                            <a:schemeClr val="tx1"/>
                          </a:solidFill>
                          <a:effectLst/>
                        </a:rPr>
                        <a:t>I</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IRQ mask bit.</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525438812"/>
                  </a:ext>
                </a:extLst>
              </a:tr>
              <a:tr h="180975">
                <a:tc>
                  <a:txBody>
                    <a:bodyPr/>
                    <a:lstStyle/>
                    <a:p>
                      <a:pPr algn="just">
                        <a:spcAft>
                          <a:spcPts val="0"/>
                        </a:spcAft>
                      </a:pPr>
                      <a:r>
                        <a:rPr lang="en-US" sz="1600" kern="100">
                          <a:solidFill>
                            <a:schemeClr val="tx1"/>
                          </a:solidFill>
                          <a:effectLst/>
                        </a:rPr>
                        <a:t>F</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FIQ mask bit.</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91422768"/>
                  </a:ext>
                </a:extLst>
              </a:tr>
              <a:tr h="180975">
                <a:tc>
                  <a:txBody>
                    <a:bodyPr/>
                    <a:lstStyle/>
                    <a:p>
                      <a:pPr algn="just">
                        <a:spcAft>
                          <a:spcPts val="0"/>
                        </a:spcAft>
                      </a:pPr>
                      <a:r>
                        <a:rPr lang="en-US" sz="1600" kern="100">
                          <a:solidFill>
                            <a:schemeClr val="tx1"/>
                          </a:solidFill>
                          <a:effectLst/>
                        </a:rPr>
                        <a:t>M[4]</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Execution state that the exception was taken from. A value of 0 indicates AArch64.</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031465338"/>
                  </a:ext>
                </a:extLst>
              </a:tr>
              <a:tr h="457200">
                <a:tc>
                  <a:txBody>
                    <a:bodyPr/>
                    <a:lstStyle/>
                    <a:p>
                      <a:pPr algn="just">
                        <a:spcAft>
                          <a:spcPts val="0"/>
                        </a:spcAft>
                      </a:pPr>
                      <a:r>
                        <a:rPr lang="en-US" sz="1600" kern="100">
                          <a:solidFill>
                            <a:schemeClr val="tx1"/>
                          </a:solidFill>
                          <a:effectLst/>
                        </a:rPr>
                        <a:t>M[3:0] </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dirty="0">
                          <a:solidFill>
                            <a:schemeClr val="tx1"/>
                          </a:solidFill>
                          <a:effectLst/>
                        </a:rPr>
                        <a:t>Mode or Exception level that an exception was taken from.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960758173"/>
                  </a:ext>
                </a:extLst>
              </a:tr>
            </a:tbl>
          </a:graphicData>
        </a:graphic>
      </p:graphicFrame>
    </p:spTree>
    <p:extLst>
      <p:ext uri="{BB962C8B-B14F-4D97-AF65-F5344CB8AC3E}">
        <p14:creationId xmlns:p14="http://schemas.microsoft.com/office/powerpoint/2010/main" val="3887410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39787-38E7-451D-8ED2-9482A19FDE32}"/>
              </a:ext>
            </a:extLst>
          </p:cNvPr>
          <p:cNvSpPr>
            <a:spLocks noGrp="1"/>
          </p:cNvSpPr>
          <p:nvPr>
            <p:ph type="title"/>
          </p:nvPr>
        </p:nvSpPr>
        <p:spPr/>
        <p:txBody>
          <a:bodyPr/>
          <a:lstStyle/>
          <a:p>
            <a:r>
              <a:rPr lang="en-US" altLang="zh-CN" dirty="0"/>
              <a:t>AArch64</a:t>
            </a:r>
            <a:r>
              <a:rPr lang="zh-CN" altLang="en-US" dirty="0"/>
              <a:t>重要寄存器</a:t>
            </a:r>
            <a:r>
              <a:rPr lang="en-US" altLang="zh-CN" dirty="0"/>
              <a:t>5/5</a:t>
            </a:r>
            <a:endParaRPr lang="zh-CN" altLang="en-US" dirty="0"/>
          </a:p>
        </p:txBody>
      </p:sp>
      <p:sp>
        <p:nvSpPr>
          <p:cNvPr id="3" name="内容占位符 2">
            <a:extLst>
              <a:ext uri="{FF2B5EF4-FFF2-40B4-BE49-F238E27FC236}">
                <a16:creationId xmlns:a16="http://schemas.microsoft.com/office/drawing/2014/main" id="{394D460F-5B25-4FDD-ADA3-910533A81B2E}"/>
              </a:ext>
            </a:extLst>
          </p:cNvPr>
          <p:cNvSpPr>
            <a:spLocks noGrp="1"/>
          </p:cNvSpPr>
          <p:nvPr>
            <p:ph idx="1"/>
          </p:nvPr>
        </p:nvSpPr>
        <p:spPr/>
        <p:txBody>
          <a:bodyPr/>
          <a:lstStyle/>
          <a:p>
            <a:r>
              <a:rPr lang="en-US" altLang="zh-CN" dirty="0"/>
              <a:t>PSTATE</a:t>
            </a:r>
          </a:p>
          <a:p>
            <a:pPr marL="457200" lvl="1" indent="0">
              <a:buNone/>
            </a:pPr>
            <a:r>
              <a:rPr lang="zh-CN" altLang="en-US" dirty="0"/>
              <a:t>不是一个寄存器，是保存当前</a:t>
            </a:r>
            <a:r>
              <a:rPr lang="en-US" altLang="zh-CN" dirty="0"/>
              <a:t>PE</a:t>
            </a:r>
            <a:r>
              <a:rPr lang="zh-CN" altLang="en-US" dirty="0"/>
              <a:t>状态的一组寄存器的统称，</a:t>
            </a:r>
            <a:endParaRPr lang="en-US" altLang="zh-CN" dirty="0"/>
          </a:p>
          <a:p>
            <a:pPr marL="457200" lvl="1" indent="0">
              <a:buNone/>
            </a:pPr>
            <a:r>
              <a:rPr lang="en-US" altLang="zh-CN" dirty="0"/>
              <a:t>ARMv8</a:t>
            </a:r>
            <a:r>
              <a:rPr lang="zh-CN" altLang="en-US" dirty="0"/>
              <a:t>新增内容，在</a:t>
            </a:r>
            <a:r>
              <a:rPr lang="en-US" altLang="zh-CN" dirty="0"/>
              <a:t>64bit</a:t>
            </a:r>
            <a:r>
              <a:rPr lang="zh-CN" altLang="en-US" dirty="0"/>
              <a:t>模式下代替</a:t>
            </a:r>
            <a:r>
              <a:rPr lang="en-US" altLang="zh-CN" dirty="0"/>
              <a:t>CPSR</a:t>
            </a:r>
            <a:r>
              <a:rPr lang="zh-CN" altLang="en-US" dirty="0"/>
              <a:t>。其中可访问的寄存器有：</a:t>
            </a:r>
            <a:r>
              <a:rPr lang="en-US" altLang="zh-CN" dirty="0"/>
              <a:t>PSTATE.{</a:t>
            </a:r>
            <a:r>
              <a:rPr lang="en-US" altLang="zh-CN" dirty="0" err="1"/>
              <a:t>NZCV,DAIF,CurrentEL,SPSel</a:t>
            </a:r>
            <a:r>
              <a:rPr lang="en-US" altLang="zh-CN" dirty="0"/>
              <a:t>}</a:t>
            </a:r>
          </a:p>
          <a:p>
            <a:endParaRPr lang="en-US" altLang="zh-CN" dirty="0"/>
          </a:p>
          <a:p>
            <a:endParaRPr lang="zh-CN" altLang="en-US" dirty="0"/>
          </a:p>
        </p:txBody>
      </p:sp>
      <p:graphicFrame>
        <p:nvGraphicFramePr>
          <p:cNvPr id="5" name="表格 4">
            <a:extLst>
              <a:ext uri="{FF2B5EF4-FFF2-40B4-BE49-F238E27FC236}">
                <a16:creationId xmlns:a16="http://schemas.microsoft.com/office/drawing/2014/main" id="{7F5F2DD1-C055-4357-988E-5461F7CE8B05}"/>
              </a:ext>
            </a:extLst>
          </p:cNvPr>
          <p:cNvGraphicFramePr>
            <a:graphicFrameLocks noGrp="1"/>
          </p:cNvGraphicFramePr>
          <p:nvPr>
            <p:extLst/>
          </p:nvPr>
        </p:nvGraphicFramePr>
        <p:xfrm>
          <a:off x="1062037" y="3174838"/>
          <a:ext cx="6772275" cy="3454561"/>
        </p:xfrm>
        <a:graphic>
          <a:graphicData uri="http://schemas.openxmlformats.org/drawingml/2006/table">
            <a:tbl>
              <a:tblPr firstRow="1" firstCol="1" bandRow="1">
                <a:tableStyleId>{72833802-FEF1-4C79-8D5D-14CF1EAF98D9}</a:tableStyleId>
              </a:tblPr>
              <a:tblGrid>
                <a:gridCol w="914401">
                  <a:extLst>
                    <a:ext uri="{9D8B030D-6E8A-4147-A177-3AD203B41FA5}">
                      <a16:colId xmlns:a16="http://schemas.microsoft.com/office/drawing/2014/main" val="2966888047"/>
                    </a:ext>
                  </a:extLst>
                </a:gridCol>
                <a:gridCol w="5857874">
                  <a:extLst>
                    <a:ext uri="{9D8B030D-6E8A-4147-A177-3AD203B41FA5}">
                      <a16:colId xmlns:a16="http://schemas.microsoft.com/office/drawing/2014/main" val="3196859536"/>
                    </a:ext>
                  </a:extLst>
                </a:gridCol>
              </a:tblGrid>
              <a:tr h="233812">
                <a:tc>
                  <a:txBody>
                    <a:bodyPr/>
                    <a:lstStyle/>
                    <a:p>
                      <a:pPr algn="just">
                        <a:spcAft>
                          <a:spcPts val="0"/>
                        </a:spcAft>
                      </a:pPr>
                      <a:r>
                        <a:rPr lang="zh-CN" sz="1600" kern="0">
                          <a:effectLst/>
                          <a:latin typeface="Times New Roman" panose="02020603050405020304" pitchFamily="18" charset="0"/>
                          <a:cs typeface="Times New Roman" panose="02020603050405020304" pitchFamily="18" charset="0"/>
                        </a:rPr>
                        <a:t>名称</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0" dirty="0">
                          <a:effectLst/>
                          <a:latin typeface="Times New Roman" panose="02020603050405020304" pitchFamily="18" charset="0"/>
                          <a:cs typeface="Times New Roman" panose="02020603050405020304" pitchFamily="18" charset="0"/>
                        </a:rPr>
                        <a:t>描述</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82768134"/>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N </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dirty="0">
                          <a:effectLst/>
                          <a:latin typeface="Times New Roman" panose="02020603050405020304" pitchFamily="18" charset="0"/>
                          <a:cs typeface="Times New Roman" panose="02020603050405020304" pitchFamily="18" charset="0"/>
                        </a:rPr>
                        <a:t>Negative condition flag.</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97197398"/>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Z</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Zero condition flag.</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66028898"/>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C</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Carry condition flag.</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99250596"/>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V</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oVerflow condition flag.</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85357291"/>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D</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Debug mask bit.</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89124074"/>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A</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SError mask bit.</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3305089"/>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I</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IRQ mask bit.</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88026637"/>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F</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FIQ mask bit.</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83097114"/>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SS</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SS Software Step bit.</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47858937"/>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IL</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Illegal execution state bit.</a:t>
                      </a:r>
                      <a:r>
                        <a:rPr lang="zh-CN" sz="1600" kern="0">
                          <a:effectLst/>
                          <a:latin typeface="Times New Roman" panose="02020603050405020304" pitchFamily="18" charset="0"/>
                          <a:cs typeface="Times New Roman" panose="02020603050405020304" pitchFamily="18" charset="0"/>
                        </a:rPr>
                        <a:t>非法执行状态位</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3438142"/>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EL (2)</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Exception level.</a:t>
                      </a:r>
                      <a:r>
                        <a:rPr lang="zh-CN" sz="1600" kern="0">
                          <a:effectLst/>
                          <a:latin typeface="Times New Roman" panose="02020603050405020304" pitchFamily="18" charset="0"/>
                          <a:cs typeface="Times New Roman" panose="02020603050405020304" pitchFamily="18" charset="0"/>
                        </a:rPr>
                        <a:t>异常等级</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1718921"/>
                  </a:ext>
                </a:extLst>
              </a:tr>
              <a:tr h="284641">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nRW</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Execution state</a:t>
                      </a:r>
                      <a:r>
                        <a:rPr lang="zh-CN" sz="1600" kern="0">
                          <a:effectLst/>
                          <a:latin typeface="Times New Roman" panose="02020603050405020304" pitchFamily="18" charset="0"/>
                          <a:cs typeface="Times New Roman" panose="02020603050405020304" pitchFamily="18" charset="0"/>
                        </a:rPr>
                        <a:t>执行状态，</a:t>
                      </a:r>
                      <a:r>
                        <a:rPr lang="en-US" sz="1600" kern="0">
                          <a:effectLst/>
                          <a:latin typeface="Times New Roman" panose="02020603050405020304" pitchFamily="18" charset="0"/>
                          <a:cs typeface="Times New Roman" panose="02020603050405020304" pitchFamily="18" charset="0"/>
                        </a:rPr>
                        <a:t>0 = 64-bit</a:t>
                      </a:r>
                      <a:r>
                        <a:rPr lang="zh-CN" sz="1600" kern="0">
                          <a:effectLst/>
                          <a:latin typeface="Times New Roman" panose="02020603050405020304" pitchFamily="18" charset="0"/>
                          <a:cs typeface="Times New Roman" panose="02020603050405020304" pitchFamily="18" charset="0"/>
                        </a:rPr>
                        <a:t>，</a:t>
                      </a:r>
                      <a:r>
                        <a:rPr lang="en-US" sz="1600" kern="0">
                          <a:effectLst/>
                          <a:latin typeface="Times New Roman" panose="02020603050405020304" pitchFamily="18" charset="0"/>
                          <a:cs typeface="Times New Roman" panose="02020603050405020304" pitchFamily="18" charset="0"/>
                        </a:rPr>
                        <a:t>1 = 32-bit</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7259577"/>
                  </a:ext>
                </a:extLst>
              </a:tr>
              <a:tr h="190500">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SP</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dirty="0">
                          <a:effectLst/>
                          <a:latin typeface="Times New Roman" panose="02020603050405020304" pitchFamily="18" charset="0"/>
                          <a:cs typeface="Times New Roman" panose="02020603050405020304" pitchFamily="18" charset="0"/>
                        </a:rPr>
                        <a:t>Stack Pointer selector</a:t>
                      </a:r>
                      <a:r>
                        <a:rPr lang="zh-CN" sz="1600" kern="0" dirty="0">
                          <a:effectLst/>
                          <a:latin typeface="Times New Roman" panose="02020603050405020304" pitchFamily="18" charset="0"/>
                          <a:cs typeface="Times New Roman" panose="02020603050405020304" pitchFamily="18" charset="0"/>
                        </a:rPr>
                        <a:t>栈指针</a:t>
                      </a:r>
                      <a:r>
                        <a:rPr lang="en-US" sz="1600" kern="0" dirty="0">
                          <a:effectLst/>
                          <a:latin typeface="Times New Roman" panose="02020603050405020304" pitchFamily="18" charset="0"/>
                          <a:cs typeface="Times New Roman" panose="02020603050405020304" pitchFamily="18" charset="0"/>
                        </a:rPr>
                        <a:t>SP</a:t>
                      </a:r>
                      <a:r>
                        <a:rPr lang="zh-CN" sz="1600" kern="0" dirty="0">
                          <a:effectLst/>
                          <a:latin typeface="Times New Roman" panose="02020603050405020304" pitchFamily="18" charset="0"/>
                          <a:cs typeface="Times New Roman" panose="02020603050405020304" pitchFamily="18" charset="0"/>
                        </a:rPr>
                        <a:t>选择，</a:t>
                      </a:r>
                      <a:r>
                        <a:rPr lang="en-US" sz="1600" kern="0" dirty="0">
                          <a:effectLst/>
                          <a:latin typeface="Times New Roman" panose="02020603050405020304" pitchFamily="18" charset="0"/>
                          <a:cs typeface="Times New Roman" panose="02020603050405020304" pitchFamily="18" charset="0"/>
                        </a:rPr>
                        <a:t>0 = SP_EL0</a:t>
                      </a:r>
                      <a:r>
                        <a:rPr lang="zh-CN" sz="1600" kern="0" dirty="0">
                          <a:effectLst/>
                          <a:latin typeface="Times New Roman" panose="02020603050405020304" pitchFamily="18" charset="0"/>
                          <a:cs typeface="Times New Roman" panose="02020603050405020304" pitchFamily="18" charset="0"/>
                        </a:rPr>
                        <a:t>，</a:t>
                      </a:r>
                      <a:r>
                        <a:rPr lang="en-US" sz="1600" kern="0" dirty="0">
                          <a:effectLst/>
                          <a:latin typeface="Times New Roman" panose="02020603050405020304" pitchFamily="18" charset="0"/>
                          <a:cs typeface="Times New Roman" panose="02020603050405020304" pitchFamily="18" charset="0"/>
                        </a:rPr>
                        <a:t>1 = </a:t>
                      </a:r>
                      <a:r>
                        <a:rPr lang="en-US" sz="1600" kern="0" dirty="0" err="1">
                          <a:effectLst/>
                          <a:latin typeface="Times New Roman" panose="02020603050405020304" pitchFamily="18" charset="0"/>
                          <a:cs typeface="Times New Roman" panose="02020603050405020304" pitchFamily="18" charset="0"/>
                        </a:rPr>
                        <a:t>SP_ELn</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18180363"/>
                  </a:ext>
                </a:extLst>
              </a:tr>
            </a:tbl>
          </a:graphicData>
        </a:graphic>
      </p:graphicFrame>
    </p:spTree>
    <p:extLst>
      <p:ext uri="{BB962C8B-B14F-4D97-AF65-F5344CB8AC3E}">
        <p14:creationId xmlns:p14="http://schemas.microsoft.com/office/powerpoint/2010/main" val="36479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D3158-07D1-44BB-987E-8F280829434E}"/>
              </a:ext>
            </a:extLst>
          </p:cNvPr>
          <p:cNvSpPr>
            <a:spLocks noGrp="1"/>
          </p:cNvSpPr>
          <p:nvPr>
            <p:ph type="title"/>
          </p:nvPr>
        </p:nvSpPr>
        <p:spPr/>
        <p:txBody>
          <a:bodyPr/>
          <a:lstStyle/>
          <a:p>
            <a:r>
              <a:rPr lang="en-US" altLang="zh-CN" dirty="0"/>
              <a:t>2.9 ARMv8-A</a:t>
            </a:r>
            <a:r>
              <a:rPr lang="zh-CN" altLang="en-US" dirty="0"/>
              <a:t>的异常机制</a:t>
            </a:r>
          </a:p>
        </p:txBody>
      </p:sp>
      <p:sp>
        <p:nvSpPr>
          <p:cNvPr id="3" name="内容占位符 2">
            <a:extLst>
              <a:ext uri="{FF2B5EF4-FFF2-40B4-BE49-F238E27FC236}">
                <a16:creationId xmlns:a16="http://schemas.microsoft.com/office/drawing/2014/main" id="{74B92FEB-0694-4843-AEAC-2B4740F01936}"/>
              </a:ext>
            </a:extLst>
          </p:cNvPr>
          <p:cNvSpPr>
            <a:spLocks noGrp="1"/>
          </p:cNvSpPr>
          <p:nvPr>
            <p:ph idx="1"/>
          </p:nvPr>
        </p:nvSpPr>
        <p:spPr/>
        <p:txBody>
          <a:bodyPr/>
          <a:lstStyle/>
          <a:p>
            <a:r>
              <a:rPr lang="zh-CN" altLang="en-US" dirty="0"/>
              <a:t>异常（</a:t>
            </a:r>
            <a:r>
              <a:rPr lang="en-US" altLang="zh-CN" dirty="0"/>
              <a:t>Exceptions</a:t>
            </a:r>
            <a:r>
              <a:rPr lang="zh-CN" altLang="en-US" dirty="0"/>
              <a:t>）</a:t>
            </a:r>
            <a:endParaRPr lang="en-US" altLang="zh-CN" dirty="0"/>
          </a:p>
          <a:p>
            <a:pPr lvl="1"/>
            <a:r>
              <a:rPr lang="zh-CN" altLang="en-US" dirty="0"/>
              <a:t> 是现代处理器必备的程序随机切换机制。最常见的异常是由外部事件引起的中断服务过程。在复杂系统中，异常也用于处理需要特权软件权限才能处理的系统事件。每一个异常类型都有其异常处理程序。</a:t>
            </a:r>
          </a:p>
          <a:p>
            <a:pPr lvl="1"/>
            <a:r>
              <a:rPr lang="zh-CN" altLang="en-US" dirty="0"/>
              <a:t>异常直接由执行指令或者尝试执行指令引起，并且异常返回地址指明了引起异常的特定指令的细节，则该异常被定义为同步异常（</a:t>
            </a:r>
            <a:r>
              <a:rPr lang="en-US" altLang="zh-CN" dirty="0"/>
              <a:t>Synchronous exception</a:t>
            </a:r>
            <a:r>
              <a:rPr lang="zh-CN" altLang="en-US" dirty="0"/>
              <a:t>）否则，则称为异步异常（</a:t>
            </a:r>
            <a:r>
              <a:rPr lang="en-US" altLang="zh-CN" dirty="0"/>
              <a:t>Asynchronous exception</a:t>
            </a:r>
            <a:r>
              <a:rPr lang="zh-CN" altLang="en-US" dirty="0"/>
              <a:t>）</a:t>
            </a:r>
          </a:p>
          <a:p>
            <a:pPr lvl="1"/>
            <a:r>
              <a:rPr lang="zh-CN" altLang="en-US" dirty="0"/>
              <a:t>异步异常是由</a:t>
            </a:r>
            <a:r>
              <a:rPr lang="en-US" altLang="zh-CN" dirty="0"/>
              <a:t>IRQ</a:t>
            </a:r>
            <a:r>
              <a:rPr lang="zh-CN" altLang="en-US" dirty="0"/>
              <a:t>、</a:t>
            </a:r>
            <a:r>
              <a:rPr lang="en-US" altLang="zh-CN" dirty="0"/>
              <a:t>FIQ</a:t>
            </a:r>
            <a:r>
              <a:rPr lang="zh-CN" altLang="en-US" dirty="0"/>
              <a:t>这两个中断请求管脚引起的中断以及系统错误引起的异常，相应地被分为三类：</a:t>
            </a:r>
            <a:r>
              <a:rPr lang="en-US" altLang="zh-CN" dirty="0"/>
              <a:t>IRQ</a:t>
            </a:r>
            <a:r>
              <a:rPr lang="zh-CN" altLang="en-US" dirty="0"/>
              <a:t>、</a:t>
            </a:r>
            <a:r>
              <a:rPr lang="en-US" altLang="zh-CN" dirty="0"/>
              <a:t>FIQ</a:t>
            </a:r>
            <a:r>
              <a:rPr lang="zh-CN" altLang="en-US" dirty="0"/>
              <a:t>和</a:t>
            </a:r>
            <a:r>
              <a:rPr lang="en-US" altLang="zh-CN" dirty="0" err="1"/>
              <a:t>SError</a:t>
            </a:r>
            <a:r>
              <a:rPr lang="zh-CN" altLang="en-US" dirty="0"/>
              <a:t>（</a:t>
            </a:r>
            <a:r>
              <a:rPr lang="en-US" altLang="zh-CN" dirty="0"/>
              <a:t>System Error</a:t>
            </a:r>
            <a:r>
              <a:rPr lang="zh-CN" altLang="en-US" dirty="0"/>
              <a:t>，系统错误）</a:t>
            </a:r>
          </a:p>
          <a:p>
            <a:endParaRPr lang="zh-CN" altLang="en-US" dirty="0"/>
          </a:p>
        </p:txBody>
      </p:sp>
    </p:spTree>
    <p:extLst>
      <p:ext uri="{BB962C8B-B14F-4D97-AF65-F5344CB8AC3E}">
        <p14:creationId xmlns:p14="http://schemas.microsoft.com/office/powerpoint/2010/main" val="3704905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F5C97-6109-4332-9331-911D67D8720F}"/>
              </a:ext>
            </a:extLst>
          </p:cNvPr>
          <p:cNvSpPr>
            <a:spLocks noGrp="1"/>
          </p:cNvSpPr>
          <p:nvPr>
            <p:ph type="title"/>
          </p:nvPr>
        </p:nvSpPr>
        <p:spPr/>
        <p:txBody>
          <a:bodyPr/>
          <a:lstStyle/>
          <a:p>
            <a:r>
              <a:rPr lang="en-US" altLang="zh-CN" dirty="0"/>
              <a:t>2.9 ARMv8-A</a:t>
            </a:r>
            <a:r>
              <a:rPr lang="zh-CN" altLang="en-US" dirty="0"/>
              <a:t>的异常机制</a:t>
            </a:r>
          </a:p>
        </p:txBody>
      </p:sp>
      <p:sp>
        <p:nvSpPr>
          <p:cNvPr id="3" name="内容占位符 2">
            <a:extLst>
              <a:ext uri="{FF2B5EF4-FFF2-40B4-BE49-F238E27FC236}">
                <a16:creationId xmlns:a16="http://schemas.microsoft.com/office/drawing/2014/main" id="{A7BE584A-F869-46A8-8BDE-BEACCD35B9CF}"/>
              </a:ext>
            </a:extLst>
          </p:cNvPr>
          <p:cNvSpPr>
            <a:spLocks noGrp="1"/>
          </p:cNvSpPr>
          <p:nvPr>
            <p:ph idx="1"/>
          </p:nvPr>
        </p:nvSpPr>
        <p:spPr/>
        <p:txBody>
          <a:bodyPr/>
          <a:lstStyle/>
          <a:p>
            <a:r>
              <a:rPr lang="zh-CN" altLang="en-US" dirty="0"/>
              <a:t>异常类型</a:t>
            </a:r>
          </a:p>
          <a:p>
            <a:endParaRPr lang="zh-CN" altLang="en-US" dirty="0"/>
          </a:p>
        </p:txBody>
      </p:sp>
      <p:graphicFrame>
        <p:nvGraphicFramePr>
          <p:cNvPr id="4" name="表格 3">
            <a:extLst>
              <a:ext uri="{FF2B5EF4-FFF2-40B4-BE49-F238E27FC236}">
                <a16:creationId xmlns:a16="http://schemas.microsoft.com/office/drawing/2014/main" id="{B87F1749-BC42-4122-B163-BCB54CF984EC}"/>
              </a:ext>
            </a:extLst>
          </p:cNvPr>
          <p:cNvGraphicFramePr>
            <a:graphicFrameLocks noGrp="1"/>
          </p:cNvGraphicFramePr>
          <p:nvPr>
            <p:extLst/>
          </p:nvPr>
        </p:nvGraphicFramePr>
        <p:xfrm>
          <a:off x="533400" y="1817935"/>
          <a:ext cx="8061722" cy="4979670"/>
        </p:xfrm>
        <a:graphic>
          <a:graphicData uri="http://schemas.openxmlformats.org/drawingml/2006/table">
            <a:tbl>
              <a:tblPr/>
              <a:tblGrid>
                <a:gridCol w="2519900">
                  <a:extLst>
                    <a:ext uri="{9D8B030D-6E8A-4147-A177-3AD203B41FA5}">
                      <a16:colId xmlns:a16="http://schemas.microsoft.com/office/drawing/2014/main" val="20000"/>
                    </a:ext>
                  </a:extLst>
                </a:gridCol>
                <a:gridCol w="5541822">
                  <a:extLst>
                    <a:ext uri="{9D8B030D-6E8A-4147-A177-3AD203B41FA5}">
                      <a16:colId xmlns:a16="http://schemas.microsoft.com/office/drawing/2014/main" val="1640800201"/>
                    </a:ext>
                  </a:extLst>
                </a:gridCol>
              </a:tblGrid>
              <a:tr h="211360">
                <a:tc>
                  <a:txBody>
                    <a:bodyPr/>
                    <a:lstStyle/>
                    <a:p>
                      <a:pPr algn="ctr"/>
                      <a:r>
                        <a:rPr lang="zh-CN" altLang="en-US" sz="2400" b="1"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异常类型</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2">
                        <a:lumMod val="60000"/>
                        <a:lumOff val="40000"/>
                      </a:schemeClr>
                    </a:solidFill>
                  </a:tcPr>
                </a:tc>
                <a:tc>
                  <a:txBody>
                    <a:bodyPr/>
                    <a:lstStyle/>
                    <a:p>
                      <a:pPr algn="ctr"/>
                      <a:r>
                        <a:rPr lang="zh-CN" altLang="en-US" sz="2400" b="1"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描述</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r h="21717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Synchronous(</a:t>
                      </a:r>
                      <a:r>
                        <a:rPr lang="zh-CN" altLang="en-US" sz="2000" b="1" kern="1200"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同步异常</a:t>
                      </a:r>
                      <a:r>
                        <a:rPr lang="en-US" altLang="zh-CN" sz="2000" b="1" kern="1200"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kern="1200"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pPr algn="ctr"/>
                      <a:endPar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7170">
                <a:tc>
                  <a:txBody>
                    <a:bodyPr/>
                    <a:lstStyle/>
                    <a:p>
                      <a:r>
                        <a:rPr 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Undefined Instruction</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未定义指令异常</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7170">
                <a:tc>
                  <a:txBody>
                    <a:bodyPr/>
                    <a:lstStyle/>
                    <a:p>
                      <a:r>
                        <a:rPr 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Illegal Execution State</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非法执行状态异常</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7170">
                <a:tc>
                  <a:txBody>
                    <a:bodyPr/>
                    <a:lstStyle/>
                    <a:p>
                      <a:r>
                        <a:rPr 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System Call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系统调用指令异常（</a:t>
                      </a:r>
                      <a:r>
                        <a:rPr lang="en-US" altLang="zh-CN" sz="20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SVC/HVC/SMC</a:t>
                      </a:r>
                      <a:r>
                        <a:rPr lang="zh-CN" altLang="en-US" sz="20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17170">
                <a:tc>
                  <a:txBody>
                    <a:bodyPr/>
                    <a:lstStyle/>
                    <a:p>
                      <a:r>
                        <a:rPr lang="en-US" sz="20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Misaligned PC/SP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PC/SP</a:t>
                      </a:r>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未对齐异常</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r h="217170">
                <a:tc>
                  <a:txBody>
                    <a:bodyPr/>
                    <a:lstStyle/>
                    <a:p>
                      <a:r>
                        <a:rPr lang="en-US" sz="20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Instruction Abort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指令终止异常</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r h="217170">
                <a:tc>
                  <a:txBody>
                    <a:bodyPr/>
                    <a:lstStyle/>
                    <a:p>
                      <a:r>
                        <a:rPr lang="en-US" sz="20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Data Abort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数据终止异常</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7"/>
                  </a:ext>
                </a:extLst>
              </a:tr>
              <a:tr h="217170">
                <a:tc>
                  <a:txBody>
                    <a:bodyPr/>
                    <a:lstStyle/>
                    <a:p>
                      <a:r>
                        <a:rPr 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Debug exception</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软件断点指令</a:t>
                      </a:r>
                      <a:r>
                        <a:rPr lang="en-US" altLang="zh-CN"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断点</a:t>
                      </a:r>
                      <a:r>
                        <a:rPr lang="en-US" altLang="zh-CN"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观察点</a:t>
                      </a:r>
                      <a:r>
                        <a:rPr lang="en-US" altLang="zh-CN"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向量捕获</a:t>
                      </a:r>
                      <a:r>
                        <a:rPr lang="en-US" altLang="zh-CN"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软件单步 等</a:t>
                      </a:r>
                      <a:r>
                        <a:rPr lang="en-US" altLang="zh-CN"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Debug</a:t>
                      </a:r>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异常</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8"/>
                  </a:ext>
                </a:extLst>
              </a:tr>
              <a:tr h="34033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Asynchronous(</a:t>
                      </a:r>
                      <a:r>
                        <a:rPr lang="zh-CN" altLang="en-US" sz="2000" b="1"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异步异常</a:t>
                      </a:r>
                      <a:r>
                        <a:rPr lang="en-US" altLang="zh-CN" sz="2000" b="1"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pPr algn="ctr"/>
                      <a:endParaRPr lang="zh-CN" altLang="en-US" sz="1200" b="1" baseline="0" dirty="0">
                        <a:solidFill>
                          <a:schemeClr val="bg1"/>
                        </a:solidFill>
                        <a:effectLst/>
                        <a:latin typeface="微软雅黑" panose="020B0503020204020204" pitchFamily="34" charset="-122"/>
                        <a:ea typeface="微软雅黑" panose="020B0503020204020204" pitchFamily="34" charset="-122"/>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9"/>
                  </a:ext>
                </a:extLst>
              </a:tr>
              <a:tr h="217170">
                <a:tc>
                  <a:txBody>
                    <a:bodyPr/>
                    <a:lstStyle/>
                    <a:p>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SError or vSError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系统错误类型，包括外部数据终止</a:t>
                      </a:r>
                      <a:endPar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1"/>
                  </a:ext>
                </a:extLst>
              </a:tr>
              <a:tr h="217170">
                <a:tc>
                  <a:txBody>
                    <a:bodyPr/>
                    <a:lstStyle/>
                    <a:p>
                      <a:r>
                        <a:rPr lang="en-US" sz="18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IRQ or vIRQ</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8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外部中断 </a:t>
                      </a:r>
                      <a:r>
                        <a:rPr lang="en-US" altLang="zh-CN" sz="18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or </a:t>
                      </a:r>
                      <a:r>
                        <a:rPr lang="zh-CN" altLang="en-US" sz="18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虚拟外部中断</a:t>
                      </a:r>
                      <a:endPar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2"/>
                  </a:ext>
                </a:extLst>
              </a:tr>
              <a:tr h="217170">
                <a:tc>
                  <a:txBody>
                    <a:bodyPr/>
                    <a:lstStyle/>
                    <a:p>
                      <a:r>
                        <a:rPr lang="en-US" sz="18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FIQ or vFIQ</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1" baseline="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快速中断 </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or </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虚拟快速中断</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09852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0664C1C-3313-41AC-B5E9-0C9E8216AE59}"/>
              </a:ext>
            </a:extLst>
          </p:cNvPr>
          <p:cNvSpPr>
            <a:spLocks noGrp="1"/>
          </p:cNvSpPr>
          <p:nvPr>
            <p:ph type="title"/>
          </p:nvPr>
        </p:nvSpPr>
        <p:spPr/>
        <p:txBody>
          <a:bodyPr/>
          <a:lstStyle/>
          <a:p>
            <a:r>
              <a:rPr lang="zh-CN" altLang="en-US" dirty="0"/>
              <a:t>背景</a:t>
            </a:r>
          </a:p>
        </p:txBody>
      </p:sp>
      <p:sp>
        <p:nvSpPr>
          <p:cNvPr id="2" name="内容占位符 1"/>
          <p:cNvSpPr>
            <a:spLocks noGrp="1"/>
          </p:cNvSpPr>
          <p:nvPr>
            <p:ph idx="1"/>
          </p:nvPr>
        </p:nvSpPr>
        <p:spPr/>
        <p:txBody>
          <a:bodyPr/>
          <a:lstStyle/>
          <a:p>
            <a:pPr>
              <a:spcBef>
                <a:spcPts val="600"/>
              </a:spcBef>
            </a:pPr>
            <a:r>
              <a:rPr lang="zh-CN" altLang="en-US" dirty="0"/>
              <a:t>课程目标</a:t>
            </a:r>
            <a:endParaRPr lang="en-US" altLang="zh-CN" dirty="0"/>
          </a:p>
          <a:p>
            <a:pPr marL="0" indent="0">
              <a:spcBef>
                <a:spcPts val="600"/>
              </a:spcBef>
              <a:buNone/>
            </a:pPr>
            <a:r>
              <a:rPr lang="en-US" altLang="zh-CN" dirty="0"/>
              <a:t>    </a:t>
            </a:r>
            <a:r>
              <a:rPr lang="zh-CN" altLang="en-US" dirty="0"/>
              <a:t>学完本课程后，大家能够：</a:t>
            </a:r>
            <a:endParaRPr lang="en-US" altLang="zh-CN" dirty="0"/>
          </a:p>
          <a:p>
            <a:pPr lvl="1">
              <a:spcBef>
                <a:spcPts val="600"/>
              </a:spcBef>
            </a:pPr>
            <a:r>
              <a:rPr lang="zh-CN" altLang="en-US" dirty="0"/>
              <a:t>了解基于</a:t>
            </a:r>
            <a:r>
              <a:rPr lang="en-US" altLang="zh-CN" dirty="0"/>
              <a:t>ARMv8</a:t>
            </a:r>
            <a:r>
              <a:rPr lang="zh-CN" altLang="en-US" dirty="0"/>
              <a:t>架构的处理器</a:t>
            </a:r>
            <a:r>
              <a:rPr lang="en-US" altLang="zh-CN" dirty="0"/>
              <a:t>/</a:t>
            </a:r>
            <a:r>
              <a:rPr lang="zh-CN" altLang="en-US" dirty="0"/>
              <a:t>鲲鹏</a:t>
            </a:r>
            <a:r>
              <a:rPr lang="en-US" altLang="zh-CN" dirty="0"/>
              <a:t>920</a:t>
            </a:r>
            <a:r>
              <a:rPr lang="zh-CN" altLang="en-US" dirty="0"/>
              <a:t>的体系结构</a:t>
            </a:r>
            <a:endParaRPr lang="en-US" altLang="zh-CN" dirty="0"/>
          </a:p>
          <a:p>
            <a:pPr lvl="2">
              <a:spcBef>
                <a:spcPts val="600"/>
              </a:spcBef>
            </a:pPr>
            <a:r>
              <a:rPr lang="zh-CN" altLang="en-US" dirty="0"/>
              <a:t>了解</a:t>
            </a:r>
            <a:r>
              <a:rPr lang="en-US" altLang="zh-CN" dirty="0"/>
              <a:t>ARM</a:t>
            </a:r>
            <a:r>
              <a:rPr lang="zh-CN" altLang="en-US" dirty="0"/>
              <a:t>寄存器</a:t>
            </a:r>
            <a:endParaRPr lang="en-US" altLang="zh-CN" dirty="0"/>
          </a:p>
          <a:p>
            <a:pPr lvl="2">
              <a:spcBef>
                <a:spcPts val="600"/>
              </a:spcBef>
            </a:pPr>
            <a:r>
              <a:rPr lang="en-US" altLang="zh-CN" dirty="0"/>
              <a:t>ARM</a:t>
            </a:r>
            <a:r>
              <a:rPr lang="zh-CN" altLang="en-US" dirty="0"/>
              <a:t>汇编寻址方式</a:t>
            </a:r>
            <a:endParaRPr lang="en-US" altLang="zh-CN" dirty="0"/>
          </a:p>
          <a:p>
            <a:pPr lvl="2">
              <a:spcBef>
                <a:spcPts val="600"/>
              </a:spcBef>
            </a:pPr>
            <a:r>
              <a:rPr lang="en-US" altLang="zh-CN" dirty="0"/>
              <a:t>ARM</a:t>
            </a:r>
            <a:r>
              <a:rPr lang="zh-CN" altLang="en-US" dirty="0"/>
              <a:t>汇编指令集特色</a:t>
            </a:r>
            <a:endParaRPr lang="en-US" altLang="zh-CN" dirty="0"/>
          </a:p>
          <a:p>
            <a:pPr lvl="2">
              <a:spcBef>
                <a:spcPts val="600"/>
              </a:spcBef>
            </a:pPr>
            <a:r>
              <a:rPr lang="zh-CN" altLang="en-US" dirty="0"/>
              <a:t>鲲鹏流水线技术</a:t>
            </a:r>
            <a:endParaRPr lang="en-US" altLang="zh-CN" dirty="0"/>
          </a:p>
          <a:p>
            <a:pPr lvl="1">
              <a:spcBef>
                <a:spcPts val="600"/>
              </a:spcBef>
            </a:pPr>
            <a:r>
              <a:rPr lang="zh-CN" altLang="en-US" dirty="0"/>
              <a:t>掌握</a:t>
            </a:r>
            <a:r>
              <a:rPr lang="en-US" altLang="zh-CN" dirty="0"/>
              <a:t>GNU ARM</a:t>
            </a:r>
            <a:r>
              <a:rPr lang="zh-CN" altLang="en-US" dirty="0"/>
              <a:t>汇编语法</a:t>
            </a:r>
          </a:p>
          <a:p>
            <a:pPr lvl="1">
              <a:spcBef>
                <a:spcPts val="600"/>
              </a:spcBef>
            </a:pPr>
            <a:r>
              <a:rPr lang="zh-CN" altLang="en-US" dirty="0"/>
              <a:t>编写基本的</a:t>
            </a:r>
            <a:r>
              <a:rPr lang="en-US" altLang="zh-CN" dirty="0"/>
              <a:t>ARMv8</a:t>
            </a:r>
            <a:r>
              <a:rPr lang="zh-CN" altLang="en-US" dirty="0"/>
              <a:t>汇编代码并加以调试</a:t>
            </a:r>
          </a:p>
          <a:p>
            <a:pPr lvl="1">
              <a:spcBef>
                <a:spcPts val="600"/>
              </a:spcBef>
            </a:pPr>
            <a:r>
              <a:rPr lang="zh-CN" altLang="en-US" dirty="0"/>
              <a:t>了解</a:t>
            </a:r>
            <a:r>
              <a:rPr lang="en-US" altLang="zh-CN" dirty="0"/>
              <a:t>ARM</a:t>
            </a:r>
            <a:r>
              <a:rPr lang="zh-CN" altLang="en-US" dirty="0"/>
              <a:t>的伪指令</a:t>
            </a:r>
            <a:endParaRPr lang="en-US" altLang="zh-CN" dirty="0"/>
          </a:p>
          <a:p>
            <a:pPr lvl="1">
              <a:spcBef>
                <a:spcPts val="600"/>
              </a:spcBef>
            </a:pPr>
            <a:r>
              <a:rPr lang="zh-CN" altLang="en-US" dirty="0"/>
              <a:t>了解</a:t>
            </a:r>
            <a:r>
              <a:rPr lang="en-US" altLang="zh-CN" dirty="0"/>
              <a:t>ARM</a:t>
            </a:r>
            <a:r>
              <a:rPr lang="zh-CN" altLang="en-US" dirty="0"/>
              <a:t>汇编语言的程序结构</a:t>
            </a:r>
            <a:endParaRPr lang="en-US" altLang="zh-CN" dirty="0"/>
          </a:p>
        </p:txBody>
      </p:sp>
    </p:spTree>
    <p:extLst>
      <p:ext uri="{BB962C8B-B14F-4D97-AF65-F5344CB8AC3E}">
        <p14:creationId xmlns:p14="http://schemas.microsoft.com/office/powerpoint/2010/main" val="26552970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712C5-CC5D-4F00-8D94-231BBCDFCB0A}"/>
              </a:ext>
            </a:extLst>
          </p:cNvPr>
          <p:cNvSpPr>
            <a:spLocks noGrp="1"/>
          </p:cNvSpPr>
          <p:nvPr>
            <p:ph type="title"/>
          </p:nvPr>
        </p:nvSpPr>
        <p:spPr/>
        <p:txBody>
          <a:bodyPr/>
          <a:lstStyle/>
          <a:p>
            <a:r>
              <a:rPr lang="en-US" altLang="zh-CN" dirty="0"/>
              <a:t>2.9 ARMv8-A</a:t>
            </a:r>
            <a:r>
              <a:rPr lang="zh-CN" altLang="en-US" dirty="0"/>
              <a:t>的异常机制</a:t>
            </a:r>
          </a:p>
        </p:txBody>
      </p:sp>
      <p:sp>
        <p:nvSpPr>
          <p:cNvPr id="3" name="内容占位符 2">
            <a:extLst>
              <a:ext uri="{FF2B5EF4-FFF2-40B4-BE49-F238E27FC236}">
                <a16:creationId xmlns:a16="http://schemas.microsoft.com/office/drawing/2014/main" id="{9559DDCD-7BBA-469F-BC1C-4696CA7406D3}"/>
              </a:ext>
            </a:extLst>
          </p:cNvPr>
          <p:cNvSpPr>
            <a:spLocks noGrp="1"/>
          </p:cNvSpPr>
          <p:nvPr>
            <p:ph idx="1"/>
          </p:nvPr>
        </p:nvSpPr>
        <p:spPr/>
        <p:txBody>
          <a:bodyPr/>
          <a:lstStyle/>
          <a:p>
            <a:r>
              <a:rPr lang="en-US" altLang="zh-CN" dirty="0"/>
              <a:t>AArch64</a:t>
            </a:r>
            <a:r>
              <a:rPr lang="zh-CN" altLang="en-US" dirty="0"/>
              <a:t>状态下，引起异常的事件</a:t>
            </a:r>
          </a:p>
          <a:p>
            <a:pPr lvl="1">
              <a:spcBef>
                <a:spcPts val="0"/>
              </a:spcBef>
            </a:pPr>
            <a:r>
              <a:rPr lang="zh-CN" altLang="en-US" dirty="0">
                <a:solidFill>
                  <a:srgbClr val="0000FF"/>
                </a:solidFill>
              </a:rPr>
              <a:t>终止（</a:t>
            </a:r>
            <a:r>
              <a:rPr lang="en-US" altLang="zh-CN" dirty="0">
                <a:solidFill>
                  <a:srgbClr val="0000FF"/>
                </a:solidFill>
              </a:rPr>
              <a:t>Aborts</a:t>
            </a:r>
            <a:r>
              <a:rPr lang="zh-CN" altLang="en-US" dirty="0">
                <a:solidFill>
                  <a:srgbClr val="0000FF"/>
                </a:solidFill>
              </a:rPr>
              <a:t>）</a:t>
            </a:r>
          </a:p>
          <a:p>
            <a:pPr marL="857250" lvl="2" indent="0">
              <a:spcBef>
                <a:spcPts val="0"/>
              </a:spcBef>
              <a:buNone/>
            </a:pPr>
            <a:r>
              <a:rPr lang="zh-CN" altLang="en-US" dirty="0"/>
              <a:t>指令取指错误时会产生指令终止</a:t>
            </a:r>
            <a:r>
              <a:rPr lang="en-US" altLang="zh-CN" dirty="0"/>
              <a:t>(Instruction Aborts)</a:t>
            </a:r>
            <a:r>
              <a:rPr lang="zh-CN" altLang="en-US" dirty="0"/>
              <a:t>、数据访问错误会引起数据终止</a:t>
            </a:r>
            <a:r>
              <a:rPr lang="en-US" altLang="zh-CN" dirty="0"/>
              <a:t>(Data Aborts)</a:t>
            </a:r>
            <a:endParaRPr lang="zh-CN" altLang="en-US" dirty="0"/>
          </a:p>
          <a:p>
            <a:pPr lvl="1">
              <a:spcBef>
                <a:spcPts val="0"/>
              </a:spcBef>
            </a:pPr>
            <a:r>
              <a:rPr lang="zh-CN" altLang="en-US" dirty="0">
                <a:solidFill>
                  <a:srgbClr val="0000FF"/>
                </a:solidFill>
              </a:rPr>
              <a:t>复位（</a:t>
            </a:r>
            <a:r>
              <a:rPr lang="en-US" altLang="zh-CN" dirty="0">
                <a:solidFill>
                  <a:srgbClr val="0000FF"/>
                </a:solidFill>
              </a:rPr>
              <a:t>Reset</a:t>
            </a:r>
            <a:r>
              <a:rPr lang="zh-CN" altLang="en-US" dirty="0">
                <a:solidFill>
                  <a:srgbClr val="0000FF"/>
                </a:solidFill>
              </a:rPr>
              <a:t>）</a:t>
            </a:r>
          </a:p>
          <a:p>
            <a:pPr marL="857250" lvl="2" indent="0">
              <a:spcBef>
                <a:spcPts val="0"/>
              </a:spcBef>
              <a:buNone/>
            </a:pPr>
            <a:r>
              <a:rPr lang="zh-CN" altLang="en-US" dirty="0"/>
              <a:t>复位异常是最高等级的异常，并且不能被屏蔽。所有处理单元在系统复位之后总是转至最高异常等级执行复位异常，并初始化系统</a:t>
            </a:r>
          </a:p>
          <a:p>
            <a:pPr lvl="1">
              <a:spcBef>
                <a:spcPts val="0"/>
              </a:spcBef>
            </a:pPr>
            <a:r>
              <a:rPr lang="zh-CN" altLang="en-US" dirty="0">
                <a:solidFill>
                  <a:srgbClr val="0000FF"/>
                </a:solidFill>
              </a:rPr>
              <a:t>执行异常产生指令</a:t>
            </a:r>
          </a:p>
          <a:p>
            <a:pPr marL="857250" lvl="2" indent="0">
              <a:spcBef>
                <a:spcPts val="0"/>
              </a:spcBef>
              <a:buNone/>
            </a:pPr>
            <a:r>
              <a:rPr lang="zh-CN" altLang="en-US" dirty="0"/>
              <a:t>异常产生指令（</a:t>
            </a:r>
            <a:r>
              <a:rPr lang="en-US" altLang="zh-CN" dirty="0"/>
              <a:t>Exception generating instructions</a:t>
            </a:r>
            <a:r>
              <a:rPr lang="zh-CN" altLang="en-US" dirty="0"/>
              <a:t>）就是一般所说的系统调用指令，因而执行异常产生指令将引起软中断</a:t>
            </a:r>
          </a:p>
          <a:p>
            <a:endParaRPr lang="zh-CN" altLang="en-US" dirty="0"/>
          </a:p>
        </p:txBody>
      </p:sp>
    </p:spTree>
    <p:extLst>
      <p:ext uri="{BB962C8B-B14F-4D97-AF65-F5344CB8AC3E}">
        <p14:creationId xmlns:p14="http://schemas.microsoft.com/office/powerpoint/2010/main" val="505736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3B1E8C3-AF46-4EBD-8E1A-F22A16544B8F}"/>
              </a:ext>
            </a:extLst>
          </p:cNvPr>
          <p:cNvSpPr>
            <a:spLocks noGrp="1"/>
          </p:cNvSpPr>
          <p:nvPr>
            <p:ph idx="1"/>
          </p:nvPr>
        </p:nvSpPr>
        <p:spPr/>
        <p:txBody>
          <a:bodyPr/>
          <a:lstStyle/>
          <a:p>
            <a:pPr>
              <a:spcBef>
                <a:spcPts val="0"/>
              </a:spcBef>
            </a:pPr>
            <a:r>
              <a:rPr lang="en-US" altLang="zh-CN" dirty="0"/>
              <a:t>AArch64</a:t>
            </a:r>
            <a:r>
              <a:rPr lang="zh-CN" altLang="en-US" dirty="0"/>
              <a:t>状态下，引起异常的事件</a:t>
            </a:r>
            <a:r>
              <a:rPr lang="en-US" altLang="zh-CN" dirty="0"/>
              <a:t>…</a:t>
            </a:r>
            <a:endParaRPr lang="en-US" altLang="zh-CN" dirty="0">
              <a:solidFill>
                <a:srgbClr val="0000FF"/>
              </a:solidFill>
            </a:endParaRPr>
          </a:p>
          <a:p>
            <a:pPr lvl="1">
              <a:spcBef>
                <a:spcPts val="0"/>
              </a:spcBef>
            </a:pPr>
            <a:r>
              <a:rPr lang="zh-CN" altLang="en-US" dirty="0">
                <a:solidFill>
                  <a:srgbClr val="0000FF"/>
                </a:solidFill>
              </a:rPr>
              <a:t>中断（</a:t>
            </a:r>
            <a:r>
              <a:rPr lang="en-US" altLang="zh-CN" dirty="0">
                <a:solidFill>
                  <a:srgbClr val="0000FF"/>
                </a:solidFill>
              </a:rPr>
              <a:t>Interrupts</a:t>
            </a:r>
            <a:r>
              <a:rPr lang="zh-CN" altLang="en-US" dirty="0">
                <a:solidFill>
                  <a:srgbClr val="0000FF"/>
                </a:solidFill>
              </a:rPr>
              <a:t>）</a:t>
            </a:r>
          </a:p>
          <a:p>
            <a:pPr lvl="2">
              <a:spcBef>
                <a:spcPts val="0"/>
              </a:spcBef>
            </a:pPr>
            <a:r>
              <a:rPr lang="en-US" altLang="zh-CN" dirty="0"/>
              <a:t>ARMv8-A</a:t>
            </a:r>
            <a:r>
              <a:rPr lang="zh-CN" altLang="en-US" dirty="0"/>
              <a:t>架构也支持两种中断：</a:t>
            </a:r>
            <a:r>
              <a:rPr lang="en-US" altLang="zh-CN" dirty="0"/>
              <a:t>IRQ</a:t>
            </a:r>
            <a:r>
              <a:rPr lang="zh-CN" altLang="en-US" dirty="0"/>
              <a:t>和</a:t>
            </a:r>
            <a:r>
              <a:rPr lang="en-US" altLang="zh-CN" dirty="0"/>
              <a:t>FIQ</a:t>
            </a:r>
            <a:r>
              <a:rPr lang="zh-CN" altLang="en-US" dirty="0"/>
              <a:t>，后者比前者优先级更高。除了某些加载多个数值的指令可以被中断打断外，中断响应一定是发生在开中断状态下当前指令执行结束之后。</a:t>
            </a:r>
          </a:p>
          <a:p>
            <a:pPr lvl="2">
              <a:spcBef>
                <a:spcPts val="0"/>
              </a:spcBef>
            </a:pPr>
            <a:r>
              <a:rPr lang="zh-CN" altLang="en-US" dirty="0"/>
              <a:t>由于</a:t>
            </a:r>
            <a:r>
              <a:rPr lang="en-US" altLang="zh-CN" dirty="0"/>
              <a:t>IRQ</a:t>
            </a:r>
            <a:r>
              <a:rPr lang="zh-CN" altLang="en-US" dirty="0"/>
              <a:t>和</a:t>
            </a:r>
            <a:r>
              <a:rPr lang="en-US" altLang="zh-CN" dirty="0"/>
              <a:t>FIQ</a:t>
            </a:r>
            <a:r>
              <a:rPr lang="zh-CN" altLang="en-US" dirty="0"/>
              <a:t>中断的发生都不是直接由软件执行引起的，因而都属于异步异常。</a:t>
            </a:r>
          </a:p>
        </p:txBody>
      </p:sp>
      <p:sp>
        <p:nvSpPr>
          <p:cNvPr id="3" name="标题 2">
            <a:extLst>
              <a:ext uri="{FF2B5EF4-FFF2-40B4-BE49-F238E27FC236}">
                <a16:creationId xmlns:a16="http://schemas.microsoft.com/office/drawing/2014/main" id="{D3A18E48-A800-4903-B430-94B6296A4F77}"/>
              </a:ext>
            </a:extLst>
          </p:cNvPr>
          <p:cNvSpPr>
            <a:spLocks noGrp="1"/>
          </p:cNvSpPr>
          <p:nvPr>
            <p:ph type="title"/>
          </p:nvPr>
        </p:nvSpPr>
        <p:spPr/>
        <p:txBody>
          <a:bodyPr/>
          <a:lstStyle/>
          <a:p>
            <a:r>
              <a:rPr lang="en-US" altLang="zh-CN" dirty="0"/>
              <a:t>2.9 ARMv8-A</a:t>
            </a:r>
            <a:r>
              <a:rPr lang="zh-CN" altLang="en-US" dirty="0"/>
              <a:t>的异常机制</a:t>
            </a:r>
          </a:p>
        </p:txBody>
      </p:sp>
    </p:spTree>
    <p:extLst>
      <p:ext uri="{BB962C8B-B14F-4D97-AF65-F5344CB8AC3E}">
        <p14:creationId xmlns:p14="http://schemas.microsoft.com/office/powerpoint/2010/main" val="2552332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FE1E5-4FDD-44E3-93C9-94EF2DA972A2}"/>
              </a:ext>
            </a:extLst>
          </p:cNvPr>
          <p:cNvSpPr>
            <a:spLocks noGrp="1"/>
          </p:cNvSpPr>
          <p:nvPr>
            <p:ph type="title"/>
          </p:nvPr>
        </p:nvSpPr>
        <p:spPr/>
        <p:txBody>
          <a:bodyPr/>
          <a:lstStyle/>
          <a:p>
            <a:r>
              <a:rPr lang="en-US" altLang="zh-CN" dirty="0"/>
              <a:t>2.9 ARMv8-A</a:t>
            </a:r>
            <a:r>
              <a:rPr lang="zh-CN" altLang="en-US" dirty="0"/>
              <a:t>的异常机制</a:t>
            </a:r>
            <a:endParaRPr lang="en-US" altLang="zh-CN" dirty="0"/>
          </a:p>
        </p:txBody>
      </p:sp>
      <p:sp>
        <p:nvSpPr>
          <p:cNvPr id="3" name="内容占位符 2">
            <a:extLst>
              <a:ext uri="{FF2B5EF4-FFF2-40B4-BE49-F238E27FC236}">
                <a16:creationId xmlns:a16="http://schemas.microsoft.com/office/drawing/2014/main" id="{D7D05C4E-4554-49CF-852A-5C874DB14130}"/>
              </a:ext>
            </a:extLst>
          </p:cNvPr>
          <p:cNvSpPr>
            <a:spLocks noGrp="1"/>
          </p:cNvSpPr>
          <p:nvPr>
            <p:ph idx="1"/>
          </p:nvPr>
        </p:nvSpPr>
        <p:spPr>
          <a:xfrm>
            <a:off x="396875" y="1362074"/>
            <a:ext cx="5070069" cy="5267325"/>
          </a:xfrm>
        </p:spPr>
        <p:txBody>
          <a:bodyPr/>
          <a:lstStyle/>
          <a:p>
            <a:r>
              <a:rPr lang="en-US" altLang="zh-CN" dirty="0"/>
              <a:t>ARMv8-A</a:t>
            </a:r>
            <a:r>
              <a:rPr lang="zh-CN" altLang="en-US" dirty="0"/>
              <a:t>的异常处理</a:t>
            </a:r>
            <a:endParaRPr lang="en-US" altLang="zh-CN" dirty="0"/>
          </a:p>
          <a:p>
            <a:pPr lvl="1">
              <a:spcBef>
                <a:spcPts val="1800"/>
              </a:spcBef>
            </a:pPr>
            <a:r>
              <a:rPr lang="zh-CN" altLang="en-US" dirty="0"/>
              <a:t>首先将</a:t>
            </a:r>
            <a:r>
              <a:rPr lang="en-US" altLang="zh-CN" dirty="0"/>
              <a:t>PSTATE</a:t>
            </a:r>
            <a:r>
              <a:rPr lang="zh-CN" altLang="en-US" dirty="0"/>
              <a:t>存入</a:t>
            </a:r>
            <a:r>
              <a:rPr lang="en-US" altLang="zh-CN" dirty="0" err="1"/>
              <a:t>SPSR_ELn</a:t>
            </a:r>
            <a:r>
              <a:rPr lang="zh-CN" altLang="en-US" dirty="0"/>
              <a:t>备份，以便异常处理结束返回后使用。</a:t>
            </a:r>
          </a:p>
          <a:p>
            <a:pPr lvl="1">
              <a:spcBef>
                <a:spcPts val="1800"/>
              </a:spcBef>
            </a:pPr>
            <a:r>
              <a:rPr lang="zh-CN" altLang="en-US" dirty="0"/>
              <a:t>将新的处理器状态信息写入</a:t>
            </a:r>
            <a:r>
              <a:rPr lang="en-US" altLang="zh-CN" dirty="0"/>
              <a:t>PSTATE</a:t>
            </a:r>
            <a:r>
              <a:rPr lang="zh-CN" altLang="en-US" dirty="0"/>
              <a:t>。如果需要，通过此步可以提升异常等级。</a:t>
            </a:r>
          </a:p>
          <a:p>
            <a:pPr lvl="1">
              <a:spcBef>
                <a:spcPts val="1800"/>
              </a:spcBef>
            </a:pPr>
            <a:r>
              <a:rPr lang="zh-CN" altLang="en-US" dirty="0"/>
              <a:t>将异常处理结束返回的地址保存在异常链接寄存器</a:t>
            </a:r>
            <a:r>
              <a:rPr lang="en-US" altLang="zh-CN" dirty="0" err="1"/>
              <a:t>ELR_ELn</a:t>
            </a:r>
            <a:r>
              <a:rPr lang="zh-CN" altLang="en-US" dirty="0"/>
              <a:t>中。</a:t>
            </a:r>
          </a:p>
          <a:p>
            <a:endParaRPr lang="zh-CN" altLang="en-US" dirty="0"/>
          </a:p>
        </p:txBody>
      </p:sp>
      <p:grpSp>
        <p:nvGrpSpPr>
          <p:cNvPr id="12" name="组合 11">
            <a:extLst>
              <a:ext uri="{FF2B5EF4-FFF2-40B4-BE49-F238E27FC236}">
                <a16:creationId xmlns:a16="http://schemas.microsoft.com/office/drawing/2014/main" id="{FA1E4231-5B63-4E3C-8B29-E54BC6C7D3C6}"/>
              </a:ext>
            </a:extLst>
          </p:cNvPr>
          <p:cNvGrpSpPr/>
          <p:nvPr/>
        </p:nvGrpSpPr>
        <p:grpSpPr>
          <a:xfrm>
            <a:off x="5343524" y="1197678"/>
            <a:ext cx="3748493" cy="5507921"/>
            <a:chOff x="5343524" y="1197678"/>
            <a:chExt cx="3748493" cy="5507921"/>
          </a:xfrm>
        </p:grpSpPr>
        <p:sp>
          <p:nvSpPr>
            <p:cNvPr id="11" name="矩形 10">
              <a:extLst>
                <a:ext uri="{FF2B5EF4-FFF2-40B4-BE49-F238E27FC236}">
                  <a16:creationId xmlns:a16="http://schemas.microsoft.com/office/drawing/2014/main" id="{E7BF26F2-BCAB-4A24-9109-0B04FA43C2A1}"/>
                </a:ext>
              </a:extLst>
            </p:cNvPr>
            <p:cNvSpPr/>
            <p:nvPr/>
          </p:nvSpPr>
          <p:spPr bwMode="auto">
            <a:xfrm>
              <a:off x="5343524" y="1197678"/>
              <a:ext cx="3748493" cy="5507921"/>
            </a:xfrm>
            <a:prstGeom prst="rect">
              <a:avLst/>
            </a:prstGeom>
            <a:solidFill>
              <a:schemeClr val="bg1"/>
            </a:solidFill>
            <a:ln w="25400" cap="flat" cmpd="sng" algn="ctr">
              <a:solidFill>
                <a:schemeClr val="accent6">
                  <a:lumMod val="40000"/>
                  <a:lumOff val="6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pic>
          <p:nvPicPr>
            <p:cNvPr id="5" name="图片 4">
              <a:extLst>
                <a:ext uri="{FF2B5EF4-FFF2-40B4-BE49-F238E27FC236}">
                  <a16:creationId xmlns:a16="http://schemas.microsoft.com/office/drawing/2014/main" id="{D003816C-F516-494F-8986-8050C2EEF56D}"/>
                </a:ext>
              </a:extLst>
            </p:cNvPr>
            <p:cNvPicPr>
              <a:picLocks noChangeAspect="1"/>
            </p:cNvPicPr>
            <p:nvPr/>
          </p:nvPicPr>
          <p:blipFill>
            <a:blip r:embed="rId2"/>
            <a:stretch>
              <a:fillRect/>
            </a:stretch>
          </p:blipFill>
          <p:spPr>
            <a:xfrm>
              <a:off x="5911580" y="1438274"/>
              <a:ext cx="3089545" cy="5267325"/>
            </a:xfrm>
            <a:prstGeom prst="rect">
              <a:avLst/>
            </a:prstGeom>
          </p:spPr>
        </p:pic>
        <p:sp>
          <p:nvSpPr>
            <p:cNvPr id="6" name="文本框 5">
              <a:extLst>
                <a:ext uri="{FF2B5EF4-FFF2-40B4-BE49-F238E27FC236}">
                  <a16:creationId xmlns:a16="http://schemas.microsoft.com/office/drawing/2014/main" id="{47F9F97B-FCE9-47A3-9E32-B1D1CC7F485B}"/>
                </a:ext>
              </a:extLst>
            </p:cNvPr>
            <p:cNvSpPr txBox="1"/>
            <p:nvPr/>
          </p:nvSpPr>
          <p:spPr>
            <a:xfrm>
              <a:off x="5343524" y="1362074"/>
              <a:ext cx="1838326"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EL0</a:t>
              </a:r>
              <a:r>
                <a:rPr lang="zh-CN" altLang="en-US" sz="2000" dirty="0">
                  <a:latin typeface="微软雅黑" panose="020B0503020204020204" pitchFamily="34" charset="-122"/>
                  <a:ea typeface="微软雅黑" panose="020B0503020204020204" pitchFamily="34" charset="-122"/>
                </a:rPr>
                <a:t>议程等级</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的程序流</a:t>
              </a:r>
            </a:p>
          </p:txBody>
        </p:sp>
        <p:sp>
          <p:nvSpPr>
            <p:cNvPr id="7" name="文本框 6">
              <a:extLst>
                <a:ext uri="{FF2B5EF4-FFF2-40B4-BE49-F238E27FC236}">
                  <a16:creationId xmlns:a16="http://schemas.microsoft.com/office/drawing/2014/main" id="{2802048B-3234-49B4-9CCC-3F93BAB6D28C}"/>
                </a:ext>
              </a:extLst>
            </p:cNvPr>
            <p:cNvSpPr txBox="1"/>
            <p:nvPr/>
          </p:nvSpPr>
          <p:spPr>
            <a:xfrm>
              <a:off x="5343524" y="3717993"/>
              <a:ext cx="782369"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异常发生</a:t>
              </a:r>
            </a:p>
          </p:txBody>
        </p:sp>
        <p:sp>
          <p:nvSpPr>
            <p:cNvPr id="8" name="文本框 7">
              <a:extLst>
                <a:ext uri="{FF2B5EF4-FFF2-40B4-BE49-F238E27FC236}">
                  <a16:creationId xmlns:a16="http://schemas.microsoft.com/office/drawing/2014/main" id="{AB76EE25-D8A5-4917-B9F3-F7890D0383CD}"/>
                </a:ext>
              </a:extLst>
            </p:cNvPr>
            <p:cNvSpPr txBox="1"/>
            <p:nvPr/>
          </p:nvSpPr>
          <p:spPr>
            <a:xfrm>
              <a:off x="7948207" y="3641793"/>
              <a:ext cx="873261" cy="1015663"/>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异常处理程序</a:t>
              </a:r>
            </a:p>
          </p:txBody>
        </p:sp>
      </p:grpSp>
    </p:spTree>
    <p:extLst>
      <p:ext uri="{BB962C8B-B14F-4D97-AF65-F5344CB8AC3E}">
        <p14:creationId xmlns:p14="http://schemas.microsoft.com/office/powerpoint/2010/main" val="3544713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7927E-7532-4D77-B5C5-AADA5FB1CE10}"/>
              </a:ext>
            </a:extLst>
          </p:cNvPr>
          <p:cNvSpPr>
            <a:spLocks noGrp="1"/>
          </p:cNvSpPr>
          <p:nvPr>
            <p:ph type="title"/>
          </p:nvPr>
        </p:nvSpPr>
        <p:spPr/>
        <p:txBody>
          <a:bodyPr/>
          <a:lstStyle/>
          <a:p>
            <a:r>
              <a:rPr lang="en-US" altLang="zh-CN" dirty="0"/>
              <a:t>2.9 ARMv8-A</a:t>
            </a:r>
            <a:r>
              <a:rPr lang="zh-CN" altLang="en-US" dirty="0"/>
              <a:t>的异常机制</a:t>
            </a:r>
          </a:p>
        </p:txBody>
      </p:sp>
      <p:sp>
        <p:nvSpPr>
          <p:cNvPr id="3" name="内容占位符 2">
            <a:extLst>
              <a:ext uri="{FF2B5EF4-FFF2-40B4-BE49-F238E27FC236}">
                <a16:creationId xmlns:a16="http://schemas.microsoft.com/office/drawing/2014/main" id="{89277721-CCA6-4160-9B0F-B828BFCB5A31}"/>
              </a:ext>
            </a:extLst>
          </p:cNvPr>
          <p:cNvSpPr>
            <a:spLocks noGrp="1"/>
          </p:cNvSpPr>
          <p:nvPr>
            <p:ph idx="1"/>
          </p:nvPr>
        </p:nvSpPr>
        <p:spPr/>
        <p:txBody>
          <a:bodyPr/>
          <a:lstStyle/>
          <a:p>
            <a:r>
              <a:rPr lang="en-US" altLang="zh-CN" dirty="0"/>
              <a:t>IRQ/FIQ/</a:t>
            </a:r>
            <a:r>
              <a:rPr lang="en-US" altLang="zh-CN" dirty="0" err="1"/>
              <a:t>SError</a:t>
            </a:r>
            <a:r>
              <a:rPr lang="zh-CN" altLang="en-US" dirty="0"/>
              <a:t>路由流程图</a:t>
            </a:r>
          </a:p>
          <a:p>
            <a:endParaRPr lang="zh-CN" altLang="en-US" dirty="0"/>
          </a:p>
        </p:txBody>
      </p:sp>
      <p:pic>
        <p:nvPicPr>
          <p:cNvPr id="4" name="图片 3">
            <a:extLst>
              <a:ext uri="{FF2B5EF4-FFF2-40B4-BE49-F238E27FC236}">
                <a16:creationId xmlns:a16="http://schemas.microsoft.com/office/drawing/2014/main" id="{C136BAA4-B427-49D8-A498-BF77824A28C7}"/>
              </a:ext>
            </a:extLst>
          </p:cNvPr>
          <p:cNvPicPr>
            <a:picLocks noChangeAspect="1"/>
          </p:cNvPicPr>
          <p:nvPr/>
        </p:nvPicPr>
        <p:blipFill>
          <a:blip r:embed="rId2"/>
          <a:stretch>
            <a:fillRect/>
          </a:stretch>
        </p:blipFill>
        <p:spPr>
          <a:xfrm>
            <a:off x="2059696" y="1850320"/>
            <a:ext cx="5381625" cy="4943475"/>
          </a:xfrm>
          <a:prstGeom prst="rect">
            <a:avLst/>
          </a:prstGeom>
        </p:spPr>
      </p:pic>
    </p:spTree>
    <p:extLst>
      <p:ext uri="{BB962C8B-B14F-4D97-AF65-F5344CB8AC3E}">
        <p14:creationId xmlns:p14="http://schemas.microsoft.com/office/powerpoint/2010/main" val="2542364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3E65B-A4D1-4CC9-99EA-9F02CD2DA4E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2.10 ARMv8-A</a:t>
            </a:r>
            <a:r>
              <a:rPr lang="zh-CN" altLang="en-US" dirty="0">
                <a:latin typeface="Times New Roman" panose="02020603050405020304" pitchFamily="18" charset="0"/>
                <a:cs typeface="Times New Roman" panose="02020603050405020304" pitchFamily="18" charset="0"/>
              </a:rPr>
              <a:t>的异常处理</a:t>
            </a:r>
          </a:p>
        </p:txBody>
      </p:sp>
      <p:sp>
        <p:nvSpPr>
          <p:cNvPr id="3" name="内容占位符 2">
            <a:extLst>
              <a:ext uri="{FF2B5EF4-FFF2-40B4-BE49-F238E27FC236}">
                <a16:creationId xmlns:a16="http://schemas.microsoft.com/office/drawing/2014/main" id="{29B002BA-B64D-4A4F-A577-8BFADB5376FD}"/>
              </a:ext>
            </a:extLst>
          </p:cNvPr>
          <p:cNvSpPr>
            <a:spLocks noGrp="1"/>
          </p:cNvSpPr>
          <p:nvPr>
            <p:ph idx="1"/>
          </p:nvPr>
        </p:nvSpPr>
        <p:spPr/>
        <p:txBody>
          <a:bodyPr/>
          <a:lstStyle/>
          <a:p>
            <a:r>
              <a:rPr lang="en-US" altLang="zh-CN" dirty="0">
                <a:latin typeface="Times New Roman" panose="02020603050405020304" pitchFamily="18" charset="0"/>
              </a:rPr>
              <a:t>ARMv8-A</a:t>
            </a:r>
            <a:r>
              <a:rPr lang="zh-CN" altLang="en-US" dirty="0">
                <a:latin typeface="Times New Roman" panose="02020603050405020304" pitchFamily="18" charset="0"/>
              </a:rPr>
              <a:t>的异常处理</a:t>
            </a:r>
            <a:endParaRPr lang="en-US" altLang="zh-CN" sz="1650" dirty="0">
              <a:solidFill>
                <a:srgbClr val="000000"/>
              </a:solidFill>
              <a:latin typeface="Times New Roman" panose="02020603050405020304" pitchFamily="18" charset="0"/>
            </a:endParaRPr>
          </a:p>
          <a:p>
            <a:endParaRPr lang="zh-CN" altLang="en-US" dirty="0">
              <a:latin typeface="Times New Roman" panose="02020603050405020304" pitchFamily="18" charset="0"/>
            </a:endParaRPr>
          </a:p>
        </p:txBody>
      </p:sp>
      <p:graphicFrame>
        <p:nvGraphicFramePr>
          <p:cNvPr id="4" name="表格 3">
            <a:extLst>
              <a:ext uri="{FF2B5EF4-FFF2-40B4-BE49-F238E27FC236}">
                <a16:creationId xmlns:a16="http://schemas.microsoft.com/office/drawing/2014/main" id="{02D0C714-5C8A-4B90-A2DD-C2B96841BDF9}"/>
              </a:ext>
            </a:extLst>
          </p:cNvPr>
          <p:cNvGraphicFramePr>
            <a:graphicFrameLocks noGrp="1"/>
          </p:cNvGraphicFramePr>
          <p:nvPr>
            <p:extLst/>
          </p:nvPr>
        </p:nvGraphicFramePr>
        <p:xfrm>
          <a:off x="357018" y="1931653"/>
          <a:ext cx="8046246" cy="3518566"/>
        </p:xfrm>
        <a:graphic>
          <a:graphicData uri="http://schemas.openxmlformats.org/drawingml/2006/table">
            <a:tbl>
              <a:tblPr/>
              <a:tblGrid>
                <a:gridCol w="2524405">
                  <a:extLst>
                    <a:ext uri="{9D8B030D-6E8A-4147-A177-3AD203B41FA5}">
                      <a16:colId xmlns:a16="http://schemas.microsoft.com/office/drawing/2014/main" val="20000"/>
                    </a:ext>
                  </a:extLst>
                </a:gridCol>
                <a:gridCol w="1508891">
                  <a:extLst>
                    <a:ext uri="{9D8B030D-6E8A-4147-A177-3AD203B41FA5}">
                      <a16:colId xmlns:a16="http://schemas.microsoft.com/office/drawing/2014/main" val="20001"/>
                    </a:ext>
                  </a:extLst>
                </a:gridCol>
                <a:gridCol w="1337650">
                  <a:extLst>
                    <a:ext uri="{9D8B030D-6E8A-4147-A177-3AD203B41FA5}">
                      <a16:colId xmlns:a16="http://schemas.microsoft.com/office/drawing/2014/main" val="20002"/>
                    </a:ext>
                  </a:extLst>
                </a:gridCol>
                <a:gridCol w="1337650">
                  <a:extLst>
                    <a:ext uri="{9D8B030D-6E8A-4147-A177-3AD203B41FA5}">
                      <a16:colId xmlns:a16="http://schemas.microsoft.com/office/drawing/2014/main" val="20003"/>
                    </a:ext>
                  </a:extLst>
                </a:gridCol>
                <a:gridCol w="1337650">
                  <a:extLst>
                    <a:ext uri="{9D8B030D-6E8A-4147-A177-3AD203B41FA5}">
                      <a16:colId xmlns:a16="http://schemas.microsoft.com/office/drawing/2014/main" val="20004"/>
                    </a:ext>
                  </a:extLst>
                </a:gridCol>
              </a:tblGrid>
              <a:tr h="376166">
                <a:tc rowSpan="2">
                  <a:txBody>
                    <a:bodyPr/>
                    <a:lstStyle/>
                    <a:p>
                      <a:pPr algn="ctr"/>
                      <a:r>
                        <a:rPr lang="zh-CN" altLang="en-US" sz="2000" b="1"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异常进入</a:t>
                      </a:r>
                      <a:br>
                        <a:rPr lang="en-US" altLang="zh-CN" sz="2000" b="1"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br>
                      <a:r>
                        <a:rPr lang="zh-CN" altLang="en-US" sz="2000" b="1"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满足以下条件</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gridSpan="4">
                  <a:txBody>
                    <a:bodyPr/>
                    <a:lstStyle/>
                    <a:p>
                      <a:pPr algn="ctr"/>
                      <a:r>
                        <a:rPr lang="zh-CN" altLang="en-US" sz="2000" b="1"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向量地址偏移表</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85102">
                <a:tc vMerge="1">
                  <a:txBody>
                    <a:bodyPr/>
                    <a:lstStyle/>
                    <a:p>
                      <a:endParaRPr lang="zh-CN" altLang="en-US"/>
                    </a:p>
                  </a:txBody>
                  <a:tcPr/>
                </a:tc>
                <a:tc>
                  <a:txBody>
                    <a:bodyPr/>
                    <a:lstStyle/>
                    <a:p>
                      <a:pPr marL="0" algn="ctr" defTabSz="914400" rtl="0" eaLnBrk="1" latinLnBrk="0" hangingPunct="1"/>
                      <a:r>
                        <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Synchronous</a:t>
                      </a:r>
                      <a:br>
                        <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br>
                      <a:r>
                        <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zh-CN" alt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同步异常</a:t>
                      </a:r>
                      <a:r>
                        <a:rPr lang="en-US" altLang="zh-CN"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endParaRPr lang="zh-CN" alt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IRQ|| </a:t>
                      </a:r>
                      <a:r>
                        <a:rPr lang="en-US" sz="2000" b="1" kern="1200" baseline="0" dirty="0" err="1">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vIRQ</a:t>
                      </a:r>
                      <a:endPar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FIQ|| </a:t>
                      </a:r>
                      <a:r>
                        <a:rPr lang="en-US" sz="2000" b="1" kern="1200" baseline="0" dirty="0" err="1">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vFIQ</a:t>
                      </a:r>
                      <a:endPar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SError|| vSError</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459000">
                <a:tc>
                  <a:txBody>
                    <a:bodyPr/>
                    <a:lstStyle/>
                    <a:p>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SP =&gt; SP_EL0 &amp;&amp; </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从</a:t>
                      </a: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Current EL</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来</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0x000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0x080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0x100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0x180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459000">
                <a:tc>
                  <a:txBody>
                    <a:bodyPr/>
                    <a:lstStyle/>
                    <a:p>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SP =&gt; </a:t>
                      </a:r>
                      <a:r>
                        <a:rPr lang="en-US" sz="2000" b="1"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SP_Elx</a:t>
                      </a: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&amp;&amp; </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从</a:t>
                      </a: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Current EL</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来</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0x200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0x280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0x300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0x380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459000">
                <a:tc>
                  <a:txBody>
                    <a:bodyPr/>
                    <a:lstStyle/>
                    <a:p>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64bit =&gt; 64bit &amp;&amp; </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从</a:t>
                      </a: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Low level EL</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来</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0x400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0x480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0x500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0x580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459000">
                <a:tc>
                  <a:txBody>
                    <a:bodyPr/>
                    <a:lstStyle/>
                    <a:p>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32bit =&gt; 64bit &amp;&amp; </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从</a:t>
                      </a: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Low level EL</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来</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0x600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0x680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0x700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0x780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矩形 4">
            <a:extLst>
              <a:ext uri="{FF2B5EF4-FFF2-40B4-BE49-F238E27FC236}">
                <a16:creationId xmlns:a16="http://schemas.microsoft.com/office/drawing/2014/main" id="{4A398277-72C4-4DA6-ACF6-7F261FBF5036}"/>
              </a:ext>
            </a:extLst>
          </p:cNvPr>
          <p:cNvSpPr/>
          <p:nvPr/>
        </p:nvSpPr>
        <p:spPr>
          <a:xfrm>
            <a:off x="289560" y="5637890"/>
            <a:ext cx="8457565" cy="1092607"/>
          </a:xfrm>
          <a:prstGeom prst="rect">
            <a:avLst/>
          </a:prstGeom>
        </p:spPr>
        <p:txBody>
          <a:bodyPr wrap="square">
            <a:spAutoFit/>
          </a:bodyPr>
          <a:lstStyle/>
          <a:p>
            <a:pPr marL="128588" indent="-128588">
              <a:spcBef>
                <a:spcPts val="600"/>
              </a:spcBef>
              <a:buFont typeface="Arial" panose="020B0604020202020204" pitchFamily="34" charset="0"/>
              <a:buChar char="•"/>
            </a:pP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SP =&gt; SP_EL0:  PSTATE.SP == 0</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时使用</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SP_EL0</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PSTATE</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.SP == 1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则用</a:t>
            </a:r>
            <a:r>
              <a:rPr lang="en-US" altLang="zh-CN" sz="2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SP_ELx</a:t>
            </a:r>
            <a:endPar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28588" indent="-128588">
              <a:spcBef>
                <a:spcPts val="600"/>
              </a:spcBef>
              <a:buFont typeface="Arial" panose="020B0604020202020204" pitchFamily="34" charset="0"/>
              <a:buChar char="•"/>
            </a:pP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32bit =&gt; 64bit: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发生异常时</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PE</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AArch32</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切换到</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AArch64</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的情况</a:t>
            </a:r>
          </a:p>
        </p:txBody>
      </p:sp>
    </p:spTree>
    <p:extLst>
      <p:ext uri="{BB962C8B-B14F-4D97-AF65-F5344CB8AC3E}">
        <p14:creationId xmlns:p14="http://schemas.microsoft.com/office/powerpoint/2010/main" val="24938079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51F45-38B3-47E7-B78A-8DB318D201C6}"/>
              </a:ext>
            </a:extLst>
          </p:cNvPr>
          <p:cNvSpPr>
            <a:spLocks noGrp="1"/>
          </p:cNvSpPr>
          <p:nvPr>
            <p:ph type="title"/>
          </p:nvPr>
        </p:nvSpPr>
        <p:spPr/>
        <p:txBody>
          <a:bodyPr/>
          <a:lstStyle/>
          <a:p>
            <a:r>
              <a:rPr lang="en-US" altLang="zh-CN" dirty="0"/>
              <a:t>2.10 ARMv8-A</a:t>
            </a:r>
            <a:r>
              <a:rPr lang="zh-CN" altLang="en-US" dirty="0"/>
              <a:t>的异常处理</a:t>
            </a:r>
          </a:p>
        </p:txBody>
      </p:sp>
      <p:sp>
        <p:nvSpPr>
          <p:cNvPr id="3" name="内容占位符 2">
            <a:extLst>
              <a:ext uri="{FF2B5EF4-FFF2-40B4-BE49-F238E27FC236}">
                <a16:creationId xmlns:a16="http://schemas.microsoft.com/office/drawing/2014/main" id="{7AFE580F-2E76-4E4C-BED0-4FAC410ED639}"/>
              </a:ext>
            </a:extLst>
          </p:cNvPr>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AArch64</a:t>
            </a:r>
            <a:r>
              <a:rPr lang="zh-CN" altLang="en-US" dirty="0">
                <a:latin typeface="微软雅黑" panose="020B0503020204020204" pitchFamily="34" charset="-122"/>
                <a:ea typeface="微软雅黑" panose="020B0503020204020204" pitchFamily="34" charset="-122"/>
              </a:rPr>
              <a:t>的异常向量与异常向量表</a:t>
            </a:r>
          </a:p>
          <a:p>
            <a:pPr lvl="1"/>
            <a:r>
              <a:rPr lang="zh-CN" altLang="en-US" dirty="0">
                <a:latin typeface="微软雅黑" panose="020B0503020204020204" pitchFamily="34" charset="-122"/>
                <a:ea typeface="微软雅黑" panose="020B0503020204020204" pitchFamily="34" charset="-122"/>
              </a:rPr>
              <a:t>每个异常等级都有其自身的异常向量表，因而</a:t>
            </a:r>
            <a:r>
              <a:rPr lang="zh-CN" altLang="en-US" dirty="0">
                <a:solidFill>
                  <a:srgbClr val="0000FF"/>
                </a:solidFill>
                <a:latin typeface="微软雅黑" panose="020B0503020204020204" pitchFamily="34" charset="-122"/>
                <a:ea typeface="微软雅黑" panose="020B0503020204020204" pitchFamily="34" charset="-122"/>
              </a:rPr>
              <a:t>共有</a:t>
            </a:r>
            <a:r>
              <a:rPr lang="en-US" altLang="zh-CN" dirty="0">
                <a:solidFill>
                  <a:srgbClr val="0000FF"/>
                </a:solidFill>
                <a:latin typeface="微软雅黑" panose="020B0503020204020204" pitchFamily="34" charset="-122"/>
                <a:ea typeface="微软雅黑" panose="020B0503020204020204" pitchFamily="34" charset="-122"/>
              </a:rPr>
              <a:t>EL3</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EL2</a:t>
            </a:r>
            <a:r>
              <a:rPr lang="zh-CN" altLang="en-US" dirty="0">
                <a:solidFill>
                  <a:srgbClr val="0000FF"/>
                </a:solidFill>
                <a:latin typeface="微软雅黑" panose="020B0503020204020204" pitchFamily="34" charset="-122"/>
                <a:ea typeface="微软雅黑" panose="020B0503020204020204" pitchFamily="34" charset="-122"/>
              </a:rPr>
              <a:t>和</a:t>
            </a:r>
            <a:r>
              <a:rPr lang="en-US" altLang="zh-CN" dirty="0">
                <a:solidFill>
                  <a:srgbClr val="0000FF"/>
                </a:solidFill>
                <a:latin typeface="微软雅黑" panose="020B0503020204020204" pitchFamily="34" charset="-122"/>
                <a:ea typeface="微软雅黑" panose="020B0503020204020204" pitchFamily="34" charset="-122"/>
              </a:rPr>
              <a:t>EL1</a:t>
            </a:r>
            <a:r>
              <a:rPr lang="zh-CN" altLang="en-US" dirty="0">
                <a:solidFill>
                  <a:srgbClr val="0000FF"/>
                </a:solidFill>
                <a:latin typeface="微软雅黑" panose="020B0503020204020204" pitchFamily="34" charset="-122"/>
                <a:ea typeface="微软雅黑" panose="020B0503020204020204" pitchFamily="34" charset="-122"/>
              </a:rPr>
              <a:t>三个异常向量表</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每个异常等级都有其相应的向量基址寄存器</a:t>
            </a:r>
            <a:r>
              <a:rPr lang="en-US" altLang="zh-CN" dirty="0">
                <a:latin typeface="微软雅黑" panose="020B0503020204020204" pitchFamily="34" charset="-122"/>
                <a:ea typeface="微软雅黑" panose="020B0503020204020204" pitchFamily="34" charset="-122"/>
              </a:rPr>
              <a:t>VBAR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Vector Base Address Register</a:t>
            </a:r>
            <a:r>
              <a:rPr lang="zh-CN" altLang="en-US" dirty="0">
                <a:latin typeface="微软雅黑" panose="020B0503020204020204" pitchFamily="34" charset="-122"/>
                <a:ea typeface="微软雅黑" panose="020B0503020204020204" pitchFamily="34" charset="-122"/>
              </a:rPr>
              <a:t>），指明该异常等级的异常向量表的基地址。</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每个异常等级的异常向量表实际上有</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组</a:t>
            </a:r>
            <a:endParaRPr lang="en-US" altLang="zh-CN"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每组给出的四个异常入口，对应</a:t>
            </a:r>
            <a:r>
              <a:rPr lang="zh-CN" altLang="en-US" sz="2000" b="1" dirty="0">
                <a:solidFill>
                  <a:srgbClr val="0000FF"/>
                </a:solidFill>
                <a:latin typeface="微软雅黑" panose="020B0503020204020204" pitchFamily="34" charset="-122"/>
                <a:ea typeface="微软雅黑" panose="020B0503020204020204" pitchFamily="34" charset="-122"/>
              </a:rPr>
              <a:t>同步异常、</a:t>
            </a:r>
            <a:r>
              <a:rPr lang="en-US" altLang="zh-CN" sz="2000" b="1" dirty="0">
                <a:solidFill>
                  <a:srgbClr val="0000FF"/>
                </a:solidFill>
                <a:latin typeface="微软雅黑" panose="020B0503020204020204" pitchFamily="34" charset="-122"/>
                <a:ea typeface="微软雅黑" panose="020B0503020204020204" pitchFamily="34" charset="-122"/>
              </a:rPr>
              <a:t>IRQ</a:t>
            </a:r>
            <a:r>
              <a:rPr lang="zh-CN"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FIQ</a:t>
            </a:r>
            <a:r>
              <a:rPr lang="zh-CN" altLang="en-US" sz="2000" b="1" dirty="0">
                <a:solidFill>
                  <a:srgbClr val="0000FF"/>
                </a:solidFill>
                <a:latin typeface="微软雅黑" panose="020B0503020204020204" pitchFamily="34" charset="-122"/>
                <a:ea typeface="微软雅黑" panose="020B0503020204020204" pitchFamily="34" charset="-122"/>
              </a:rPr>
              <a:t>、系统错误</a:t>
            </a:r>
            <a:r>
              <a:rPr lang="zh-CN" altLang="en-US" sz="2000" dirty="0">
                <a:latin typeface="微软雅黑" panose="020B0503020204020204" pitchFamily="34" charset="-122"/>
                <a:ea typeface="微软雅黑" panose="020B0503020204020204" pitchFamily="34" charset="-122"/>
              </a:rPr>
              <a:t>四种异常类别。</a:t>
            </a:r>
            <a:endParaRPr lang="en-US" altLang="zh-CN" sz="2000"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选择哪一组的异常向量，则取决于</a:t>
            </a:r>
            <a:r>
              <a:rPr lang="en-US" altLang="zh-CN" sz="2000" dirty="0">
                <a:latin typeface="微软雅黑" panose="020B0503020204020204" pitchFamily="34" charset="-122"/>
                <a:ea typeface="微软雅黑" panose="020B0503020204020204" pitchFamily="34" charset="-122"/>
              </a:rPr>
              <a:t>:</a:t>
            </a:r>
          </a:p>
          <a:p>
            <a:pPr lvl="3"/>
            <a:r>
              <a:rPr lang="zh-CN" altLang="en-US" sz="2000" dirty="0">
                <a:latin typeface="微软雅黑" panose="020B0503020204020204" pitchFamily="34" charset="-122"/>
                <a:ea typeface="微软雅黑" panose="020B0503020204020204" pitchFamily="34" charset="-122"/>
              </a:rPr>
              <a:t>异常是发生于当前异常等级还是更低的异常等级</a:t>
            </a:r>
            <a:endParaRPr lang="en-US" altLang="zh-CN" sz="2000" dirty="0">
              <a:latin typeface="微软雅黑" panose="020B0503020204020204" pitchFamily="34" charset="-122"/>
              <a:ea typeface="微软雅黑" panose="020B0503020204020204" pitchFamily="34" charset="-122"/>
            </a:endParaRPr>
          </a:p>
          <a:p>
            <a:pPr lvl="3"/>
            <a:r>
              <a:rPr lang="zh-CN" altLang="en-US" sz="2000" dirty="0">
                <a:latin typeface="微软雅黑" panose="020B0503020204020204" pitchFamily="34" charset="-122"/>
                <a:ea typeface="微软雅黑" panose="020B0503020204020204" pitchFamily="34" charset="-122"/>
              </a:rPr>
              <a:t>异常将使用哪一个堆栈指针（</a:t>
            </a:r>
            <a:r>
              <a:rPr lang="en-US" altLang="zh-CN" sz="2000" dirty="0">
                <a:latin typeface="微软雅黑" panose="020B0503020204020204" pitchFamily="34" charset="-122"/>
                <a:ea typeface="微软雅黑" panose="020B0503020204020204" pitchFamily="34" charset="-122"/>
              </a:rPr>
              <a:t>SP0</a:t>
            </a:r>
            <a:r>
              <a:rPr lang="zh-CN" altLang="en-US" sz="2000" dirty="0">
                <a:latin typeface="微软雅黑" panose="020B0503020204020204" pitchFamily="34" charset="-122"/>
                <a:ea typeface="微软雅黑" panose="020B0503020204020204" pitchFamily="34" charset="-122"/>
              </a:rPr>
              <a:t>还是</a:t>
            </a:r>
            <a:r>
              <a:rPr lang="en-US" altLang="zh-CN" sz="2000" dirty="0" err="1">
                <a:latin typeface="微软雅黑" panose="020B0503020204020204" pitchFamily="34" charset="-122"/>
                <a:ea typeface="微软雅黑" panose="020B0503020204020204" pitchFamily="34" charset="-122"/>
              </a:rPr>
              <a:t>Spn</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3"/>
            <a:r>
              <a:rPr lang="zh-CN" altLang="en-US" sz="2000" dirty="0">
                <a:latin typeface="微软雅黑" panose="020B0503020204020204" pitchFamily="34" charset="-122"/>
                <a:ea typeface="微软雅黑" panose="020B0503020204020204" pitchFamily="34" charset="-122"/>
              </a:rPr>
              <a:t>异常状态所处的执行状态（</a:t>
            </a:r>
            <a:r>
              <a:rPr lang="en-US" altLang="zh-CN" sz="2000" dirty="0">
                <a:latin typeface="微软雅黑" panose="020B0503020204020204" pitchFamily="34" charset="-122"/>
                <a:ea typeface="微软雅黑" panose="020B0503020204020204" pitchFamily="34" charset="-122"/>
              </a:rPr>
              <a:t>AArch64</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AArch32</a:t>
            </a:r>
            <a:r>
              <a:rPr lang="zh-CN" altLang="en-US" sz="2000" dirty="0">
                <a:latin typeface="微软雅黑" panose="020B0503020204020204" pitchFamily="34" charset="-122"/>
                <a:ea typeface="微软雅黑" panose="020B0503020204020204" pitchFamily="34" charset="-122"/>
              </a:rPr>
              <a:t>）等因素</a:t>
            </a:r>
          </a:p>
          <a:p>
            <a:pPr lvl="1"/>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98447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4DB6E-EBE3-489A-9641-3E9FD187D3FC}"/>
              </a:ext>
            </a:extLst>
          </p:cNvPr>
          <p:cNvSpPr>
            <a:spLocks noGrp="1"/>
          </p:cNvSpPr>
          <p:nvPr>
            <p:ph type="title"/>
          </p:nvPr>
        </p:nvSpPr>
        <p:spPr/>
        <p:txBody>
          <a:bodyPr/>
          <a:lstStyle/>
          <a:p>
            <a:r>
              <a:rPr lang="en-US" altLang="zh-CN" dirty="0"/>
              <a:t>2.10 ARMv8-A</a:t>
            </a:r>
            <a:r>
              <a:rPr lang="zh-CN" altLang="en-US" dirty="0"/>
              <a:t>的异常处理</a:t>
            </a:r>
          </a:p>
        </p:txBody>
      </p:sp>
      <p:sp>
        <p:nvSpPr>
          <p:cNvPr id="3" name="内容占位符 2">
            <a:extLst>
              <a:ext uri="{FF2B5EF4-FFF2-40B4-BE49-F238E27FC236}">
                <a16:creationId xmlns:a16="http://schemas.microsoft.com/office/drawing/2014/main" id="{71963036-C2B5-447F-8CC8-635A193642E9}"/>
              </a:ext>
            </a:extLst>
          </p:cNvPr>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AArch64</a:t>
            </a:r>
            <a:r>
              <a:rPr lang="zh-CN" altLang="en-US" dirty="0">
                <a:latin typeface="微软雅黑" panose="020B0503020204020204" pitchFamily="34" charset="-122"/>
                <a:ea typeface="微软雅黑" panose="020B0503020204020204" pitchFamily="34" charset="-122"/>
              </a:rPr>
              <a:t>的异常向量与异常向量表</a:t>
            </a:r>
            <a:endParaRPr lang="zh-CN" altLang="en-US" dirty="0"/>
          </a:p>
        </p:txBody>
      </p:sp>
      <p:pic>
        <p:nvPicPr>
          <p:cNvPr id="4" name="Picture 2">
            <a:extLst>
              <a:ext uri="{FF2B5EF4-FFF2-40B4-BE49-F238E27FC236}">
                <a16:creationId xmlns:a16="http://schemas.microsoft.com/office/drawing/2014/main" id="{18F01D39-BD12-4427-AA31-6955743E92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819" y="1832168"/>
            <a:ext cx="8082361" cy="459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960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B46F5F6-64F5-4D44-81F1-743C0AF434E9}"/>
              </a:ext>
            </a:extLst>
          </p:cNvPr>
          <p:cNvSpPr>
            <a:spLocks noGrp="1"/>
          </p:cNvSpPr>
          <p:nvPr>
            <p:ph type="title"/>
          </p:nvPr>
        </p:nvSpPr>
        <p:spPr/>
        <p:txBody>
          <a:bodyPr/>
          <a:lstStyle/>
          <a:p>
            <a:r>
              <a:rPr lang="en-US" altLang="zh-CN" dirty="0"/>
              <a:t>2.10 ARMv8-A</a:t>
            </a:r>
            <a:r>
              <a:rPr lang="zh-CN" altLang="en-US" dirty="0"/>
              <a:t>的异常处理</a:t>
            </a:r>
          </a:p>
        </p:txBody>
      </p:sp>
      <p:sp>
        <p:nvSpPr>
          <p:cNvPr id="3" name="内容占位符 2">
            <a:extLst>
              <a:ext uri="{FF2B5EF4-FFF2-40B4-BE49-F238E27FC236}">
                <a16:creationId xmlns:a16="http://schemas.microsoft.com/office/drawing/2014/main" id="{56E9EE06-FE1F-4991-8142-57CD1BBDABE4}"/>
              </a:ext>
            </a:extLst>
          </p:cNvPr>
          <p:cNvSpPr>
            <a:spLocks noGrp="1"/>
          </p:cNvSpPr>
          <p:nvPr>
            <p:ph idx="1"/>
          </p:nvPr>
        </p:nvSpPr>
        <p:spPr/>
        <p:txBody>
          <a:bodyPr/>
          <a:lstStyle/>
          <a:p>
            <a:r>
              <a:rPr lang="zh-CN" altLang="en-US" dirty="0"/>
              <a:t>中断控制器处理的中断源有四种类型</a:t>
            </a:r>
          </a:p>
          <a:p>
            <a:pPr lvl="1"/>
            <a:r>
              <a:rPr lang="zh-CN" altLang="en-US" b="1" dirty="0">
                <a:solidFill>
                  <a:srgbClr val="0000FF"/>
                </a:solidFill>
              </a:rPr>
              <a:t>共享外设中断</a:t>
            </a:r>
            <a:r>
              <a:rPr lang="zh-CN" altLang="en-US" dirty="0"/>
              <a:t>（</a:t>
            </a:r>
            <a:r>
              <a:rPr lang="en-US" altLang="zh-CN" dirty="0"/>
              <a:t>Shared Peripheral Interrupt</a:t>
            </a:r>
            <a:r>
              <a:rPr lang="zh-CN" altLang="en-US" dirty="0"/>
              <a:t>，</a:t>
            </a:r>
            <a:r>
              <a:rPr lang="en-US" altLang="zh-CN" dirty="0"/>
              <a:t>SPI</a:t>
            </a:r>
            <a:r>
              <a:rPr lang="zh-CN" altLang="en-US" dirty="0"/>
              <a:t>）：外设的这类中断请求可以被连接到任何一个处理器核。</a:t>
            </a:r>
          </a:p>
          <a:p>
            <a:pPr lvl="1"/>
            <a:r>
              <a:rPr lang="zh-CN" altLang="en-US" b="1" dirty="0">
                <a:solidFill>
                  <a:srgbClr val="0000FF"/>
                </a:solidFill>
              </a:rPr>
              <a:t>私有外设中断</a:t>
            </a:r>
            <a:r>
              <a:rPr lang="zh-CN" altLang="en-US" dirty="0"/>
              <a:t>（</a:t>
            </a:r>
            <a:r>
              <a:rPr lang="en-US" altLang="zh-CN" dirty="0"/>
              <a:t>Private Peripheral Interrupt</a:t>
            </a:r>
            <a:r>
              <a:rPr lang="zh-CN" altLang="en-US" dirty="0"/>
              <a:t>，</a:t>
            </a:r>
            <a:r>
              <a:rPr lang="en-US" altLang="zh-CN" dirty="0"/>
              <a:t>PPI</a:t>
            </a:r>
            <a:r>
              <a:rPr lang="zh-CN" altLang="en-US" dirty="0"/>
              <a:t>）：只属于某一个处理器核的外设中断请求，例如通用定时器的中断请求。</a:t>
            </a:r>
          </a:p>
          <a:p>
            <a:pPr lvl="1"/>
            <a:r>
              <a:rPr lang="zh-CN" altLang="en-US" b="1" dirty="0">
                <a:solidFill>
                  <a:srgbClr val="0000FF"/>
                </a:solidFill>
              </a:rPr>
              <a:t>软件产生的中断</a:t>
            </a:r>
            <a:r>
              <a:rPr lang="zh-CN" altLang="en-US" dirty="0"/>
              <a:t>（</a:t>
            </a:r>
            <a:r>
              <a:rPr lang="en-US" altLang="zh-CN" dirty="0"/>
              <a:t>Software Generated Interrupt</a:t>
            </a:r>
            <a:r>
              <a:rPr lang="zh-CN" altLang="en-US" dirty="0"/>
              <a:t>，</a:t>
            </a:r>
            <a:r>
              <a:rPr lang="en-US" altLang="zh-CN" dirty="0"/>
              <a:t>SGI</a:t>
            </a:r>
            <a:r>
              <a:rPr lang="zh-CN" altLang="en-US" dirty="0"/>
              <a:t>）：由软件写入中断控制器内的</a:t>
            </a:r>
            <a:r>
              <a:rPr lang="en-US" altLang="zh-CN" dirty="0"/>
              <a:t>SGI</a:t>
            </a:r>
            <a:r>
              <a:rPr lang="zh-CN" altLang="en-US" dirty="0"/>
              <a:t>寄存器引发的中断请求，通常用于处理机间通信；</a:t>
            </a:r>
          </a:p>
          <a:p>
            <a:pPr lvl="1"/>
            <a:r>
              <a:rPr lang="zh-CN" altLang="en-US" b="1" dirty="0">
                <a:solidFill>
                  <a:srgbClr val="0000FF"/>
                </a:solidFill>
              </a:rPr>
              <a:t>特定位置外设中断</a:t>
            </a:r>
            <a:r>
              <a:rPr lang="zh-CN" altLang="en-US" dirty="0"/>
              <a:t>（</a:t>
            </a:r>
            <a:r>
              <a:rPr lang="en-US" altLang="zh-CN" dirty="0"/>
              <a:t>Locality-specific Peripheral Interrupt</a:t>
            </a:r>
            <a:r>
              <a:rPr lang="zh-CN" altLang="en-US" dirty="0"/>
              <a:t>，</a:t>
            </a:r>
            <a:r>
              <a:rPr lang="en-US" altLang="zh-CN" dirty="0"/>
              <a:t>LPI</a:t>
            </a:r>
            <a:r>
              <a:rPr lang="zh-CN" altLang="en-US" dirty="0"/>
              <a:t>）：边沿触发的基于消息的中断，其编程模式与其他类中断源完全不同。</a:t>
            </a:r>
          </a:p>
        </p:txBody>
      </p:sp>
    </p:spTree>
    <p:extLst>
      <p:ext uri="{BB962C8B-B14F-4D97-AF65-F5344CB8AC3E}">
        <p14:creationId xmlns:p14="http://schemas.microsoft.com/office/powerpoint/2010/main" val="2387226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F3EA5-51BC-4880-95F5-BCA6909C3174}"/>
              </a:ext>
            </a:extLst>
          </p:cNvPr>
          <p:cNvSpPr>
            <a:spLocks noGrp="1"/>
          </p:cNvSpPr>
          <p:nvPr>
            <p:ph type="title"/>
          </p:nvPr>
        </p:nvSpPr>
        <p:spPr/>
        <p:txBody>
          <a:bodyPr/>
          <a:lstStyle/>
          <a:p>
            <a:r>
              <a:rPr lang="en-US" altLang="zh-CN" dirty="0"/>
              <a:t>2.10 ARMv8-A</a:t>
            </a:r>
            <a:r>
              <a:rPr lang="zh-CN" altLang="en-US" dirty="0"/>
              <a:t>的异常处理</a:t>
            </a:r>
          </a:p>
        </p:txBody>
      </p:sp>
      <p:sp>
        <p:nvSpPr>
          <p:cNvPr id="3" name="内容占位符 2">
            <a:extLst>
              <a:ext uri="{FF2B5EF4-FFF2-40B4-BE49-F238E27FC236}">
                <a16:creationId xmlns:a16="http://schemas.microsoft.com/office/drawing/2014/main" id="{8D78A5EB-1B87-4BC0-96F7-53C4283B140B}"/>
              </a:ext>
            </a:extLst>
          </p:cNvPr>
          <p:cNvSpPr>
            <a:spLocks noGrp="1"/>
          </p:cNvSpPr>
          <p:nvPr>
            <p:ph idx="1"/>
          </p:nvPr>
        </p:nvSpPr>
        <p:spPr/>
        <p:txBody>
          <a:bodyPr/>
          <a:lstStyle/>
          <a:p>
            <a:r>
              <a:rPr lang="zh-CN" altLang="zh-CN" dirty="0">
                <a:solidFill>
                  <a:srgbClr val="0000FF"/>
                </a:solidFill>
              </a:rPr>
              <a:t>通用中断控制器（</a:t>
            </a:r>
            <a:r>
              <a:rPr lang="en-US" altLang="zh-CN" dirty="0">
                <a:solidFill>
                  <a:srgbClr val="0000FF"/>
                </a:solidFill>
              </a:rPr>
              <a:t>Generic Interrupt Controller</a:t>
            </a:r>
            <a:r>
              <a:rPr lang="zh-CN" altLang="zh-CN" dirty="0">
                <a:solidFill>
                  <a:srgbClr val="0000FF"/>
                </a:solidFill>
              </a:rPr>
              <a:t>，</a:t>
            </a:r>
            <a:r>
              <a:rPr lang="en-US" altLang="zh-CN" dirty="0">
                <a:solidFill>
                  <a:srgbClr val="0000FF"/>
                </a:solidFill>
              </a:rPr>
              <a:t>GIC</a:t>
            </a:r>
            <a:r>
              <a:rPr lang="zh-CN" altLang="zh-CN" dirty="0">
                <a:solidFill>
                  <a:srgbClr val="0000FF"/>
                </a:solidFill>
              </a:rPr>
              <a:t>） </a:t>
            </a:r>
            <a:r>
              <a:rPr lang="zh-CN" altLang="zh-CN" dirty="0"/>
              <a:t>中断标识与中断类型对照</a:t>
            </a:r>
            <a:r>
              <a:rPr lang="zh-CN" altLang="en-US" dirty="0"/>
              <a:t>：</a:t>
            </a:r>
            <a:endParaRPr lang="en-US" altLang="zh-CN" dirty="0"/>
          </a:p>
          <a:p>
            <a:endParaRPr lang="zh-CN" altLang="en-US" b="1" dirty="0"/>
          </a:p>
        </p:txBody>
      </p:sp>
      <p:graphicFrame>
        <p:nvGraphicFramePr>
          <p:cNvPr id="4" name="表格 3">
            <a:extLst>
              <a:ext uri="{FF2B5EF4-FFF2-40B4-BE49-F238E27FC236}">
                <a16:creationId xmlns:a16="http://schemas.microsoft.com/office/drawing/2014/main" id="{4119473E-A537-4567-B854-C3A6097D596F}"/>
              </a:ext>
            </a:extLst>
          </p:cNvPr>
          <p:cNvGraphicFramePr>
            <a:graphicFrameLocks noGrp="1"/>
          </p:cNvGraphicFramePr>
          <p:nvPr>
            <p:extLst/>
          </p:nvPr>
        </p:nvGraphicFramePr>
        <p:xfrm>
          <a:off x="548878" y="2261588"/>
          <a:ext cx="8046244" cy="4532207"/>
        </p:xfrm>
        <a:graphic>
          <a:graphicData uri="http://schemas.openxmlformats.org/drawingml/2006/table">
            <a:tbl>
              <a:tblPr firstRow="1" firstCol="1" lastRow="1" lastCol="1" bandRow="1" bandCol="1">
                <a:tableStyleId>{5C22544A-7EE6-4342-B048-85BDC9FD1C3A}</a:tableStyleId>
              </a:tblPr>
              <a:tblGrid>
                <a:gridCol w="2284816">
                  <a:extLst>
                    <a:ext uri="{9D8B030D-6E8A-4147-A177-3AD203B41FA5}">
                      <a16:colId xmlns:a16="http://schemas.microsoft.com/office/drawing/2014/main" val="20000"/>
                    </a:ext>
                  </a:extLst>
                </a:gridCol>
                <a:gridCol w="3213205">
                  <a:extLst>
                    <a:ext uri="{9D8B030D-6E8A-4147-A177-3AD203B41FA5}">
                      <a16:colId xmlns:a16="http://schemas.microsoft.com/office/drawing/2014/main" val="20001"/>
                    </a:ext>
                  </a:extLst>
                </a:gridCol>
                <a:gridCol w="2548223">
                  <a:extLst>
                    <a:ext uri="{9D8B030D-6E8A-4147-A177-3AD203B41FA5}">
                      <a16:colId xmlns:a16="http://schemas.microsoft.com/office/drawing/2014/main" val="20002"/>
                    </a:ext>
                  </a:extLst>
                </a:gridCol>
              </a:tblGrid>
              <a:tr h="762591">
                <a:tc>
                  <a:txBody>
                    <a:bodyPr/>
                    <a:lstStyle/>
                    <a:p>
                      <a:pPr marL="66675" algn="ctr">
                        <a:lnSpc>
                          <a:spcPct val="100000"/>
                        </a:lnSpc>
                        <a:spcAft>
                          <a:spcPts val="0"/>
                        </a:spcAft>
                      </a:pPr>
                      <a:r>
                        <a:rPr lang="zh-CN" sz="24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中断标识（</a:t>
                      </a:r>
                      <a:r>
                        <a:rPr lang="en-US" sz="24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INTID</a:t>
                      </a:r>
                      <a:r>
                        <a:rPr lang="zh-CN" sz="24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t>
                      </a:r>
                    </a:p>
                  </a:txBody>
                  <a:tcPr marL="0" marR="0" marT="0" marB="0" anchor="ctr">
                    <a:solidFill>
                      <a:srgbClr val="00B0F0"/>
                    </a:solidFill>
                  </a:tcPr>
                </a:tc>
                <a:tc>
                  <a:txBody>
                    <a:bodyPr/>
                    <a:lstStyle/>
                    <a:p>
                      <a:pPr marL="33020" algn="ctr">
                        <a:lnSpc>
                          <a:spcPct val="100000"/>
                        </a:lnSpc>
                        <a:spcAft>
                          <a:spcPts val="0"/>
                        </a:spcAft>
                      </a:pPr>
                      <a:r>
                        <a:rPr lang="zh-CN" sz="24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中断类型</a:t>
                      </a:r>
                    </a:p>
                  </a:txBody>
                  <a:tcPr marL="0" marR="0" marT="0" marB="0" anchor="ctr">
                    <a:solidFill>
                      <a:srgbClr val="00B0F0"/>
                    </a:solidFill>
                  </a:tcPr>
                </a:tc>
                <a:tc>
                  <a:txBody>
                    <a:bodyPr/>
                    <a:lstStyle/>
                    <a:p>
                      <a:pPr marL="33020" algn="ctr">
                        <a:lnSpc>
                          <a:spcPct val="100000"/>
                        </a:lnSpc>
                        <a:spcAft>
                          <a:spcPts val="0"/>
                        </a:spcAft>
                      </a:pPr>
                      <a:r>
                        <a:rPr lang="zh-CN" sz="24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中断类型缩写</a:t>
                      </a:r>
                    </a:p>
                  </a:txBody>
                  <a:tcPr marL="0" marR="0" marT="0" marB="0" anchor="ctr">
                    <a:solidFill>
                      <a:srgbClr val="00B0F0"/>
                    </a:solidFill>
                  </a:tcPr>
                </a:tc>
                <a:extLst>
                  <a:ext uri="{0D108BD9-81ED-4DB2-BD59-A6C34878D82A}">
                    <a16:rowId xmlns:a16="http://schemas.microsoft.com/office/drawing/2014/main" val="10000"/>
                  </a:ext>
                </a:extLst>
              </a:tr>
              <a:tr h="410550">
                <a:tc>
                  <a:txBody>
                    <a:bodyPr/>
                    <a:lstStyle/>
                    <a:p>
                      <a:pPr marL="66675"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0 - 15</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noFill/>
                  </a:tcPr>
                </a:tc>
                <a:tc>
                  <a:txBody>
                    <a:bodyPr/>
                    <a:lstStyle/>
                    <a:p>
                      <a:pPr marL="33020" algn="ctr">
                        <a:lnSpc>
                          <a:spcPts val="1190"/>
                        </a:lnSpc>
                        <a:spcAft>
                          <a:spcPts val="0"/>
                        </a:spcAft>
                      </a:pPr>
                      <a:r>
                        <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软件产生的中断 </a:t>
                      </a:r>
                    </a:p>
                  </a:txBody>
                  <a:tcPr marL="0" marR="0" marT="0" marB="0" anchor="ctr">
                    <a:noFill/>
                  </a:tcPr>
                </a:tc>
                <a:tc>
                  <a:txBody>
                    <a:bodyPr/>
                    <a:lstStyle/>
                    <a:p>
                      <a:pPr marL="33020"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SGI</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noFill/>
                  </a:tcPr>
                </a:tc>
                <a:extLst>
                  <a:ext uri="{0D108BD9-81ED-4DB2-BD59-A6C34878D82A}">
                    <a16:rowId xmlns:a16="http://schemas.microsoft.com/office/drawing/2014/main" val="10001"/>
                  </a:ext>
                </a:extLst>
              </a:tr>
              <a:tr h="1001214">
                <a:tc>
                  <a:txBody>
                    <a:bodyPr/>
                    <a:lstStyle/>
                    <a:p>
                      <a:pPr marL="66675"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16 – 31</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marL="66675" algn="ctr">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1056 – 1119 (GICv3.1)</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tc>
                  <a:txBody>
                    <a:bodyPr/>
                    <a:lstStyle/>
                    <a:p>
                      <a:pPr marL="33020" algn="ctr">
                        <a:lnSpc>
                          <a:spcPts val="1190"/>
                        </a:lnSpc>
                        <a:spcAft>
                          <a:spcPts val="0"/>
                        </a:spcAft>
                      </a:pPr>
                      <a:r>
                        <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私有外设中断</a:t>
                      </a:r>
                    </a:p>
                  </a:txBody>
                  <a:tcPr marL="0" marR="0" marT="0" marB="0" anchor="ctr">
                    <a:solidFill>
                      <a:schemeClr val="accent1">
                        <a:lumMod val="40000"/>
                        <a:lumOff val="60000"/>
                      </a:schemeClr>
                    </a:solidFill>
                  </a:tcPr>
                </a:tc>
                <a:tc>
                  <a:txBody>
                    <a:bodyPr/>
                    <a:lstStyle/>
                    <a:p>
                      <a:pPr marL="33020"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PPI</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2"/>
                  </a:ext>
                </a:extLst>
              </a:tr>
              <a:tr h="869742">
                <a:tc>
                  <a:txBody>
                    <a:bodyPr/>
                    <a:lstStyle/>
                    <a:p>
                      <a:pPr marL="66675"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32 – 1019</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marL="66675" algn="ctr">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4096 – 5119 (GICv3.1)</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noFill/>
                  </a:tcPr>
                </a:tc>
                <a:tc>
                  <a:txBody>
                    <a:bodyPr/>
                    <a:lstStyle/>
                    <a:p>
                      <a:pPr marL="33020" algn="ctr">
                        <a:lnSpc>
                          <a:spcPts val="1190"/>
                        </a:lnSpc>
                        <a:spcAft>
                          <a:spcPts val="0"/>
                        </a:spcAft>
                      </a:pPr>
                      <a:r>
                        <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共享外设中断</a:t>
                      </a:r>
                    </a:p>
                  </a:txBody>
                  <a:tcPr marL="0" marR="0" marT="0" marB="0" anchor="ctr">
                    <a:noFill/>
                  </a:tcPr>
                </a:tc>
                <a:tc>
                  <a:txBody>
                    <a:bodyPr/>
                    <a:lstStyle/>
                    <a:p>
                      <a:pPr marL="33020"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SPI</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noFill/>
                  </a:tcPr>
                </a:tc>
                <a:extLst>
                  <a:ext uri="{0D108BD9-81ED-4DB2-BD59-A6C34878D82A}">
                    <a16:rowId xmlns:a16="http://schemas.microsoft.com/office/drawing/2014/main" val="10003"/>
                  </a:ext>
                </a:extLst>
              </a:tr>
              <a:tr h="687930">
                <a:tc>
                  <a:txBody>
                    <a:bodyPr/>
                    <a:lstStyle/>
                    <a:p>
                      <a:pPr marL="66675"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1020 -</a:t>
                      </a:r>
                      <a:r>
                        <a:rPr lang="en-US" sz="2000" b="1" spc="-265"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1023</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tc>
                  <a:txBody>
                    <a:bodyPr/>
                    <a:lstStyle/>
                    <a:p>
                      <a:pPr marL="33020" algn="ctr">
                        <a:lnSpc>
                          <a:spcPct val="103000"/>
                        </a:lnSpc>
                        <a:spcAft>
                          <a:spcPts val="0"/>
                        </a:spcAft>
                      </a:pPr>
                      <a:r>
                        <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特殊中断号</a:t>
                      </a:r>
                    </a:p>
                  </a:txBody>
                  <a:tcPr marL="0" marR="0" marT="0" marB="0" anchor="ctr">
                    <a:solidFill>
                      <a:schemeClr val="accent1">
                        <a:lumMod val="40000"/>
                        <a:lumOff val="60000"/>
                      </a:schemeClr>
                    </a:solidFill>
                  </a:tcPr>
                </a:tc>
                <a:tc>
                  <a:txBody>
                    <a:bodyPr/>
                    <a:lstStyle/>
                    <a:p>
                      <a:pPr marL="33020" algn="ctr">
                        <a:lnSpc>
                          <a:spcPct val="10300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276446">
                <a:tc>
                  <a:txBody>
                    <a:bodyPr/>
                    <a:lstStyle/>
                    <a:p>
                      <a:pPr marL="66675"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1024 -</a:t>
                      </a:r>
                      <a:r>
                        <a:rPr lang="en-US" sz="2000" b="1" spc="-265"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8191</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noFill/>
                  </a:tcPr>
                </a:tc>
                <a:tc>
                  <a:txBody>
                    <a:bodyPr/>
                    <a:lstStyle/>
                    <a:p>
                      <a:pPr marL="33020" algn="ctr">
                        <a:lnSpc>
                          <a:spcPts val="1190"/>
                        </a:lnSpc>
                        <a:spcAft>
                          <a:spcPts val="0"/>
                        </a:spcAft>
                      </a:pPr>
                      <a:r>
                        <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保留</a:t>
                      </a:r>
                    </a:p>
                  </a:txBody>
                  <a:tcPr marL="0" marR="0" marT="0" marB="0" anchor="ctr">
                    <a:noFill/>
                  </a:tcPr>
                </a:tc>
                <a:tc>
                  <a:txBody>
                    <a:bodyPr/>
                    <a:lstStyle/>
                    <a:p>
                      <a:pPr marL="33020"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noFill/>
                  </a:tcPr>
                </a:tc>
                <a:extLst>
                  <a:ext uri="{0D108BD9-81ED-4DB2-BD59-A6C34878D82A}">
                    <a16:rowId xmlns:a16="http://schemas.microsoft.com/office/drawing/2014/main" val="10005"/>
                  </a:ext>
                </a:extLst>
              </a:tr>
              <a:tr h="523734">
                <a:tc>
                  <a:txBody>
                    <a:bodyPr/>
                    <a:lstStyle/>
                    <a:p>
                      <a:pPr marL="66675" algn="ctr">
                        <a:lnSpc>
                          <a:spcPts val="1190"/>
                        </a:lnSpc>
                        <a:spcAft>
                          <a:spcPts val="0"/>
                        </a:spcAft>
                      </a:pPr>
                      <a:r>
                        <a:rPr lang="en-US"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8192</a:t>
                      </a:r>
                      <a:r>
                        <a:rPr lang="zh-CN"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及以上</a:t>
                      </a:r>
                    </a:p>
                  </a:txBody>
                  <a:tcPr marL="0" marR="0" marT="0" marB="0" anchor="ctr">
                    <a:solidFill>
                      <a:schemeClr val="accent1">
                        <a:lumMod val="40000"/>
                        <a:lumOff val="60000"/>
                      </a:schemeClr>
                    </a:solidFill>
                  </a:tcPr>
                </a:tc>
                <a:tc>
                  <a:txBody>
                    <a:bodyPr/>
                    <a:lstStyle/>
                    <a:p>
                      <a:pPr marL="33020" algn="ctr">
                        <a:lnSpc>
                          <a:spcPts val="1190"/>
                        </a:lnSpc>
                        <a:spcAft>
                          <a:spcPts val="0"/>
                        </a:spcAft>
                      </a:pPr>
                      <a:r>
                        <a:rPr lang="zh-CN"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特定位置外设中断</a:t>
                      </a:r>
                    </a:p>
                  </a:txBody>
                  <a:tcPr marL="0" marR="0" marT="0" marB="0" anchor="ctr">
                    <a:solidFill>
                      <a:schemeClr val="accent1">
                        <a:lumMod val="40000"/>
                        <a:lumOff val="60000"/>
                      </a:schemeClr>
                    </a:solidFill>
                  </a:tcPr>
                </a:tc>
                <a:tc>
                  <a:txBody>
                    <a:bodyPr/>
                    <a:lstStyle/>
                    <a:p>
                      <a:pPr marL="33020" algn="ctr">
                        <a:lnSpc>
                          <a:spcPts val="1190"/>
                        </a:lnSpc>
                        <a:spcAft>
                          <a:spcPts val="0"/>
                        </a:spcAft>
                      </a:pPr>
                      <a:r>
                        <a:rPr lang="en-US"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LPI</a:t>
                      </a:r>
                      <a:endParaRPr lang="zh-CN"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056287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8479833-A03F-4007-A554-6C057E08E0B5}"/>
              </a:ext>
            </a:extLst>
          </p:cNvPr>
          <p:cNvSpPr>
            <a:spLocks noGrp="1"/>
          </p:cNvSpPr>
          <p:nvPr>
            <p:ph idx="1"/>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鲲鹏处理器架构特性</a:t>
            </a:r>
          </a:p>
          <a:p>
            <a:endParaRPr lang="zh-CN" altLang="en-US" dirty="0"/>
          </a:p>
        </p:txBody>
      </p:sp>
      <p:sp>
        <p:nvSpPr>
          <p:cNvPr id="4" name="TextBox 3"/>
          <p:cNvSpPr txBox="1"/>
          <p:nvPr/>
        </p:nvSpPr>
        <p:spPr>
          <a:xfrm>
            <a:off x="778490" y="1803142"/>
            <a:ext cx="8213110" cy="480131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a:solidFill>
                  <a:schemeClr val="tx1"/>
                </a:solidFill>
                <a:effectLst>
                  <a:outerShdw blurRad="38100" dist="38100" dir="2700000" algn="tl">
                    <a:srgbClr val="000000">
                      <a:alpha val="43137"/>
                    </a:srgbClr>
                  </a:outerShdw>
                </a:effectLst>
              </a:defRPr>
            </a:lvl1pPr>
            <a:lvl2pPr marL="742950" lvl="1" indent="-285750">
              <a:buFont typeface="Arial" panose="020B0604020202020204" pitchFamily="34" charset="0"/>
              <a:buChar char="•"/>
              <a:defRPr>
                <a:solidFill>
                  <a:schemeClr val="tx1"/>
                </a:solidFill>
                <a:effectLst>
                  <a:outerShdw blurRad="38100" dist="38100" dir="2700000" algn="tl">
                    <a:srgbClr val="000000">
                      <a:alpha val="43137"/>
                    </a:srgbClr>
                  </a:outerShdw>
                </a:effectLst>
              </a:defRPr>
            </a:lvl2pPr>
          </a:lstStyle>
          <a:p>
            <a:pPr fontAlgn="base">
              <a:lnSpc>
                <a:spcPct val="90000"/>
              </a:lnSpc>
              <a:buSzPct val="60000"/>
              <a:buFont typeface="Wingdings" panose="05000000000000000000" pitchFamily="2" charset="2"/>
              <a:buChar char="p"/>
            </a:pP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ARM V8.0</a:t>
            </a: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架构，支持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EL0~EL3</a:t>
            </a: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 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Trust-Zone(AArch64 only)</a:t>
            </a:r>
          </a:p>
          <a:p>
            <a:pPr fontAlgn="base">
              <a:lnSpc>
                <a:spcPct val="90000"/>
              </a:lnSpc>
              <a:buSzPct val="60000"/>
              <a:buFont typeface="Wingdings" panose="05000000000000000000" pitchFamily="2" charset="2"/>
              <a:buChar char="p"/>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兼容</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ARM V8.1</a:t>
            </a: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Atomic</a:t>
            </a: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a:t>
            </a:r>
            <a:endPar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PSTATE.PAN</a:t>
            </a: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Virtualization Host Extension</a:t>
            </a:r>
          </a:p>
          <a:p>
            <a:pPr fontAlgn="base">
              <a:lnSpc>
                <a:spcPct val="90000"/>
              </a:lnSpc>
              <a:buSzPct val="60000"/>
              <a:buFont typeface="Wingdings" panose="05000000000000000000" pitchFamily="2" charset="2"/>
              <a:buChar char="p"/>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兼容</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ARM V8.2</a:t>
            </a: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支持半精度浮点指令</a:t>
            </a:r>
            <a:endPar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Dot</a:t>
            </a: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Product</a:t>
            </a: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a:t>
            </a:r>
            <a:endPar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RAS Extension</a:t>
            </a: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Statistical Profiling Extension</a:t>
            </a:r>
          </a:p>
          <a:p>
            <a:pPr fontAlgn="base">
              <a:lnSpc>
                <a:spcPct val="90000"/>
              </a:lnSpc>
              <a:buSzPct val="60000"/>
              <a:buFont typeface="Wingdings" panose="05000000000000000000" pitchFamily="2" charset="2"/>
              <a:buChar char="p"/>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ARM V8.3</a:t>
            </a: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部分指令：</a:t>
            </a:r>
            <a:endPar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SIMD complex number </a:t>
            </a: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JavaScript conversion instruction</a:t>
            </a:r>
          </a:p>
          <a:p>
            <a:pPr fontAlgn="base">
              <a:lnSpc>
                <a:spcPct val="90000"/>
              </a:lnSpc>
              <a:buSzPct val="60000"/>
              <a:buFont typeface="Wingdings" panose="05000000000000000000" pitchFamily="2" charset="2"/>
              <a:buChar char="p"/>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ARM V8.4 Memory Partitioning and Monitoring Extension (MPAM)</a:t>
            </a:r>
            <a:endParaRPr 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fontAlgn="base">
              <a:lnSpc>
                <a:spcPct val="90000"/>
              </a:lnSpc>
              <a:buSzPct val="60000"/>
              <a:buFont typeface="Wingdings" panose="05000000000000000000" pitchFamily="2" charset="2"/>
              <a:buChar char="p"/>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ARM V8.5 Restrictions on the effects of speculation</a:t>
            </a:r>
          </a:p>
          <a:p>
            <a:pPr lvl="1" fontAlgn="base">
              <a:lnSpc>
                <a:spcPct val="90000"/>
              </a:lnSpc>
              <a:buSzPct val="50000"/>
              <a:buFont typeface="Wingdings" panose="05000000000000000000" pitchFamily="2" charset="2"/>
              <a:buChar char="n"/>
            </a:pP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Support Mitigation for </a:t>
            </a: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变种</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1/2/3/3a/4 </a:t>
            </a:r>
            <a:endParaRPr 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3" name="标题 2"/>
          <p:cNvSpPr>
            <a:spLocks noGrp="1"/>
          </p:cNvSpPr>
          <p:nvPr>
            <p:ph type="title"/>
          </p:nvPr>
        </p:nvSpPr>
        <p:spPr/>
        <p:txBody>
          <a:bodyPr>
            <a:normAutofit/>
          </a:bodyPr>
          <a:lstStyle/>
          <a:p>
            <a:r>
              <a:rPr lang="en-US" altLang="zh-CN" dirty="0"/>
              <a:t>2.11 </a:t>
            </a:r>
            <a:r>
              <a:rPr lang="zh-CN" altLang="en-US" dirty="0">
                <a:sym typeface="+mn-lt"/>
              </a:rPr>
              <a:t>基于</a:t>
            </a:r>
            <a:r>
              <a:rPr lang="en-US" altLang="zh-CN" dirty="0">
                <a:sym typeface="+mn-lt"/>
              </a:rPr>
              <a:t>ARMv8</a:t>
            </a:r>
            <a:r>
              <a:rPr lang="zh-CN" altLang="en-US" dirty="0">
                <a:sym typeface="+mn-lt"/>
              </a:rPr>
              <a:t>架构的鲲鹏处理器</a:t>
            </a:r>
            <a:endParaRPr lang="en-US" altLang="zh-CN" dirty="0">
              <a:sym typeface="+mn-lt"/>
            </a:endParaRPr>
          </a:p>
        </p:txBody>
      </p:sp>
    </p:spTree>
    <p:extLst>
      <p:ext uri="{BB962C8B-B14F-4D97-AF65-F5344CB8AC3E}">
        <p14:creationId xmlns:p14="http://schemas.microsoft.com/office/powerpoint/2010/main" val="144623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73436-C798-43A7-929C-B43D67176CEB}"/>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8D2A5E13-4930-48CA-851D-33C37C7B69DE}"/>
              </a:ext>
            </a:extLst>
          </p:cNvPr>
          <p:cNvSpPr>
            <a:spLocks noGrp="1"/>
          </p:cNvSpPr>
          <p:nvPr>
            <p:ph idx="1"/>
          </p:nvPr>
        </p:nvSpPr>
        <p:spPr/>
        <p:txBody>
          <a:bodyPr/>
          <a:lstStyle/>
          <a:p>
            <a:pPr>
              <a:spcAft>
                <a:spcPts val="0"/>
              </a:spcAft>
            </a:pPr>
            <a:r>
              <a:rPr lang="en-US" altLang="zh-CN" dirty="0"/>
              <a:t>1</a:t>
            </a:r>
            <a:r>
              <a:rPr lang="zh-CN" altLang="en-US" dirty="0"/>
              <a:t> </a:t>
            </a:r>
            <a:r>
              <a:rPr lang="en-US" altLang="zh-CN" dirty="0"/>
              <a:t>ARM</a:t>
            </a:r>
            <a:r>
              <a:rPr lang="zh-CN" altLang="en-US" dirty="0"/>
              <a:t>鲲鹏处理器</a:t>
            </a:r>
          </a:p>
          <a:p>
            <a:pPr>
              <a:spcAft>
                <a:spcPts val="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3050216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985B4-C3D8-40A2-9C94-9AD1FAD1251D}"/>
              </a:ext>
            </a:extLst>
          </p:cNvPr>
          <p:cNvSpPr>
            <a:spLocks noGrp="1"/>
          </p:cNvSpPr>
          <p:nvPr>
            <p:ph type="title"/>
          </p:nvPr>
        </p:nvSpPr>
        <p:spPr/>
        <p:txBody>
          <a:bodyPr/>
          <a:lstStyle/>
          <a:p>
            <a:r>
              <a:rPr lang="en-US" altLang="zh-CN" dirty="0"/>
              <a:t>2.11 </a:t>
            </a:r>
            <a:r>
              <a:rPr lang="zh-CN" altLang="en-US" dirty="0">
                <a:sym typeface="+mn-lt"/>
              </a:rPr>
              <a:t>基于</a:t>
            </a:r>
            <a:r>
              <a:rPr lang="en-US" altLang="zh-CN" dirty="0">
                <a:sym typeface="+mn-lt"/>
              </a:rPr>
              <a:t>ARMv8</a:t>
            </a:r>
            <a:r>
              <a:rPr lang="zh-CN" altLang="en-US" dirty="0">
                <a:sym typeface="+mn-lt"/>
              </a:rPr>
              <a:t>架构的鲲鹏处理器</a:t>
            </a:r>
            <a:endParaRPr lang="zh-CN" altLang="en-US" dirty="0"/>
          </a:p>
        </p:txBody>
      </p:sp>
      <p:sp>
        <p:nvSpPr>
          <p:cNvPr id="3" name="内容占位符 2">
            <a:extLst>
              <a:ext uri="{FF2B5EF4-FFF2-40B4-BE49-F238E27FC236}">
                <a16:creationId xmlns:a16="http://schemas.microsoft.com/office/drawing/2014/main" id="{0951F4D9-9D31-40B9-9583-63DB6E237DBF}"/>
              </a:ext>
            </a:extLst>
          </p:cNvPr>
          <p:cNvSpPr>
            <a:spLocks noGrp="1"/>
          </p:cNvSpPr>
          <p:nvPr>
            <p:ph idx="1"/>
          </p:nvPr>
        </p:nvSpPr>
        <p:spPr/>
        <p:txBody>
          <a:bodyPr/>
          <a:lstStyle/>
          <a:p>
            <a:r>
              <a:rPr lang="zh-CN" altLang="en-US" dirty="0">
                <a:sym typeface="+mn-lt"/>
              </a:rPr>
              <a:t>流水线技术</a:t>
            </a:r>
            <a:endParaRPr lang="en-US" altLang="zh-CN" dirty="0">
              <a:sym typeface="+mn-lt"/>
            </a:endParaRPr>
          </a:p>
          <a:p>
            <a:pPr lvl="1">
              <a:spcAft>
                <a:spcPts val="600"/>
              </a:spcAft>
            </a:pPr>
            <a:r>
              <a:rPr lang="en-US" altLang="zh-CN" dirty="0"/>
              <a:t>Branch</a:t>
            </a:r>
            <a:r>
              <a:rPr lang="zh-CN" altLang="en-US" dirty="0"/>
              <a:t>预测和取指流水线解耦设计，取指流水线每拍最多可提供</a:t>
            </a:r>
            <a:r>
              <a:rPr lang="en-US" altLang="zh-CN" dirty="0"/>
              <a:t>32Bytes</a:t>
            </a:r>
            <a:r>
              <a:rPr lang="zh-CN" altLang="en-US" dirty="0"/>
              <a:t>指令供译码，分支预测流水线可以不受取指流水停顿影响，超前进行预测处理</a:t>
            </a:r>
          </a:p>
          <a:p>
            <a:pPr lvl="1">
              <a:spcAft>
                <a:spcPts val="600"/>
              </a:spcAft>
            </a:pPr>
            <a:r>
              <a:rPr lang="zh-CN" altLang="en-US" dirty="0">
                <a:solidFill>
                  <a:srgbClr val="0000FF"/>
                </a:solidFill>
              </a:rPr>
              <a:t>定浮点流水线分开设计</a:t>
            </a:r>
            <a:r>
              <a:rPr lang="zh-CN" altLang="en-US" dirty="0"/>
              <a:t>，解除定浮点相互反压，每拍可为后端执行部件</a:t>
            </a:r>
            <a:r>
              <a:rPr lang="zh-CN" altLang="en-US" dirty="0">
                <a:solidFill>
                  <a:srgbClr val="0000FF"/>
                </a:solidFill>
              </a:rPr>
              <a:t>提供</a:t>
            </a:r>
            <a:r>
              <a:rPr lang="en-US" altLang="zh-CN" dirty="0">
                <a:solidFill>
                  <a:srgbClr val="0000FF"/>
                </a:solidFill>
              </a:rPr>
              <a:t>4</a:t>
            </a:r>
            <a:r>
              <a:rPr lang="zh-CN" altLang="en-US" dirty="0">
                <a:solidFill>
                  <a:srgbClr val="0000FF"/>
                </a:solidFill>
              </a:rPr>
              <a:t>条整型微指令及</a:t>
            </a:r>
            <a:r>
              <a:rPr lang="en-US" altLang="zh-CN" dirty="0">
                <a:solidFill>
                  <a:srgbClr val="0000FF"/>
                </a:solidFill>
              </a:rPr>
              <a:t>3</a:t>
            </a:r>
            <a:r>
              <a:rPr lang="zh-CN" altLang="en-US" dirty="0">
                <a:solidFill>
                  <a:srgbClr val="0000FF"/>
                </a:solidFill>
              </a:rPr>
              <a:t>条浮点微指令</a:t>
            </a:r>
          </a:p>
          <a:p>
            <a:pPr lvl="1">
              <a:spcAft>
                <a:spcPts val="600"/>
              </a:spcAft>
            </a:pPr>
            <a:r>
              <a:rPr lang="zh-CN" altLang="en-US" dirty="0">
                <a:solidFill>
                  <a:srgbClr val="0000FF"/>
                </a:solidFill>
              </a:rPr>
              <a:t>整型运算单元支持每拍</a:t>
            </a:r>
            <a:r>
              <a:rPr lang="en-US" altLang="zh-CN" dirty="0">
                <a:solidFill>
                  <a:srgbClr val="0000FF"/>
                </a:solidFill>
              </a:rPr>
              <a:t>4</a:t>
            </a:r>
            <a:r>
              <a:rPr lang="zh-CN" altLang="en-US" dirty="0">
                <a:solidFill>
                  <a:srgbClr val="0000FF"/>
                </a:solidFill>
              </a:rPr>
              <a:t>条</a:t>
            </a:r>
            <a:r>
              <a:rPr lang="en-US" altLang="zh-CN" dirty="0">
                <a:solidFill>
                  <a:srgbClr val="0000FF"/>
                </a:solidFill>
              </a:rPr>
              <a:t>ALU</a:t>
            </a:r>
            <a:r>
              <a:rPr lang="zh-CN" altLang="en-US" dirty="0">
                <a:solidFill>
                  <a:srgbClr val="0000FF"/>
                </a:solidFill>
              </a:rPr>
              <a:t>运算（含</a:t>
            </a:r>
            <a:r>
              <a:rPr lang="en-US" altLang="zh-CN" dirty="0">
                <a:solidFill>
                  <a:srgbClr val="0000FF"/>
                </a:solidFill>
              </a:rPr>
              <a:t>2</a:t>
            </a:r>
            <a:r>
              <a:rPr lang="zh-CN" altLang="en-US" dirty="0">
                <a:solidFill>
                  <a:srgbClr val="0000FF"/>
                </a:solidFill>
              </a:rPr>
              <a:t>条跳转）及</a:t>
            </a:r>
            <a:r>
              <a:rPr lang="en-US" altLang="zh-CN" dirty="0">
                <a:solidFill>
                  <a:srgbClr val="0000FF"/>
                </a:solidFill>
              </a:rPr>
              <a:t>1</a:t>
            </a:r>
            <a:r>
              <a:rPr lang="zh-CN" altLang="en-US" dirty="0">
                <a:solidFill>
                  <a:srgbClr val="0000FF"/>
                </a:solidFill>
              </a:rPr>
              <a:t>条乘除运算</a:t>
            </a:r>
            <a:endParaRPr lang="zh-CN" altLang="en-US" dirty="0"/>
          </a:p>
          <a:p>
            <a:pPr lvl="1">
              <a:spcAft>
                <a:spcPts val="600"/>
              </a:spcAft>
            </a:pPr>
            <a:r>
              <a:rPr lang="zh-CN" altLang="en-US" dirty="0"/>
              <a:t>浮点及</a:t>
            </a:r>
            <a:r>
              <a:rPr lang="en-US" altLang="zh-CN" dirty="0"/>
              <a:t>SIMD</a:t>
            </a:r>
            <a:r>
              <a:rPr lang="zh-CN" altLang="en-US" dirty="0"/>
              <a:t>运算单元支持</a:t>
            </a:r>
            <a:r>
              <a:rPr lang="zh-CN" altLang="en-US" dirty="0">
                <a:solidFill>
                  <a:srgbClr val="0000FF"/>
                </a:solidFill>
              </a:rPr>
              <a:t>每拍</a:t>
            </a:r>
            <a:r>
              <a:rPr lang="en-US" altLang="zh-CN" dirty="0">
                <a:solidFill>
                  <a:srgbClr val="0000FF"/>
                </a:solidFill>
              </a:rPr>
              <a:t>2</a:t>
            </a:r>
            <a:r>
              <a:rPr lang="zh-CN" altLang="en-US" dirty="0">
                <a:solidFill>
                  <a:srgbClr val="0000FF"/>
                </a:solidFill>
              </a:rPr>
              <a:t>条</a:t>
            </a:r>
            <a:r>
              <a:rPr lang="en-US" altLang="zh-CN" dirty="0"/>
              <a:t>ARM Neon 128bits </a:t>
            </a:r>
            <a:r>
              <a:rPr lang="zh-CN" altLang="en-US" dirty="0"/>
              <a:t>浮点及</a:t>
            </a:r>
            <a:r>
              <a:rPr lang="en-US" altLang="zh-CN" dirty="0"/>
              <a:t>SIMD</a:t>
            </a:r>
            <a:r>
              <a:rPr lang="zh-CN" altLang="en-US" dirty="0"/>
              <a:t>运算</a:t>
            </a:r>
          </a:p>
          <a:p>
            <a:pPr lvl="1">
              <a:spcAft>
                <a:spcPts val="600"/>
              </a:spcAft>
            </a:pPr>
            <a:r>
              <a:rPr lang="zh-CN" altLang="en-US" dirty="0"/>
              <a:t>访存单元支持每拍</a:t>
            </a:r>
            <a:r>
              <a:rPr lang="en-US" altLang="zh-CN" dirty="0"/>
              <a:t>2</a:t>
            </a:r>
            <a:r>
              <a:rPr lang="zh-CN" altLang="en-US" dirty="0"/>
              <a:t>条读或写访存操作，读操作最快</a:t>
            </a:r>
            <a:r>
              <a:rPr lang="en-US" altLang="zh-CN" dirty="0"/>
              <a:t>4</a:t>
            </a:r>
            <a:r>
              <a:rPr lang="zh-CN" altLang="en-US" dirty="0"/>
              <a:t>拍完成，每拍访存带宽为</a:t>
            </a:r>
            <a:r>
              <a:rPr lang="en-US" altLang="zh-CN" dirty="0"/>
              <a:t>2x128bits</a:t>
            </a:r>
            <a:r>
              <a:rPr lang="zh-CN" altLang="en-US" dirty="0"/>
              <a:t>读及</a:t>
            </a:r>
            <a:r>
              <a:rPr lang="en-US" altLang="zh-CN" dirty="0"/>
              <a:t>1x128bits</a:t>
            </a:r>
            <a:r>
              <a:rPr lang="zh-CN" altLang="en-US" dirty="0"/>
              <a:t>写</a:t>
            </a:r>
          </a:p>
          <a:p>
            <a:pPr lvl="1"/>
            <a:endParaRPr lang="zh-CN" altLang="en-US" dirty="0"/>
          </a:p>
        </p:txBody>
      </p:sp>
    </p:spTree>
    <p:extLst>
      <p:ext uri="{BB962C8B-B14F-4D97-AF65-F5344CB8AC3E}">
        <p14:creationId xmlns:p14="http://schemas.microsoft.com/office/powerpoint/2010/main" val="35452776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31469-B65D-4BB5-A5D1-64D389FB4D5C}"/>
              </a:ext>
            </a:extLst>
          </p:cNvPr>
          <p:cNvSpPr>
            <a:spLocks noGrp="1"/>
          </p:cNvSpPr>
          <p:nvPr>
            <p:ph type="title"/>
          </p:nvPr>
        </p:nvSpPr>
        <p:spPr/>
        <p:txBody>
          <a:bodyPr/>
          <a:lstStyle/>
          <a:p>
            <a:r>
              <a:rPr lang="en-US" altLang="zh-CN" dirty="0"/>
              <a:t>2.11 </a:t>
            </a:r>
            <a:r>
              <a:rPr lang="zh-CN" altLang="en-US" dirty="0">
                <a:sym typeface="+mn-lt"/>
              </a:rPr>
              <a:t>基于</a:t>
            </a:r>
            <a:r>
              <a:rPr lang="en-US" altLang="zh-CN" dirty="0">
                <a:sym typeface="+mn-lt"/>
              </a:rPr>
              <a:t>ARMv8</a:t>
            </a:r>
            <a:r>
              <a:rPr lang="zh-CN" altLang="en-US" dirty="0">
                <a:sym typeface="+mn-lt"/>
              </a:rPr>
              <a:t>架构的鲲鹏处理器</a:t>
            </a:r>
            <a:endParaRPr lang="zh-CN" altLang="en-US" dirty="0"/>
          </a:p>
        </p:txBody>
      </p:sp>
      <p:sp>
        <p:nvSpPr>
          <p:cNvPr id="3" name="内容占位符 2">
            <a:extLst>
              <a:ext uri="{FF2B5EF4-FFF2-40B4-BE49-F238E27FC236}">
                <a16:creationId xmlns:a16="http://schemas.microsoft.com/office/drawing/2014/main" id="{D5F283A7-F74A-4F60-ACFA-8B6C034DED9A}"/>
              </a:ext>
            </a:extLst>
          </p:cNvPr>
          <p:cNvSpPr>
            <a:spLocks noGrp="1"/>
          </p:cNvSpPr>
          <p:nvPr>
            <p:ph idx="1"/>
          </p:nvPr>
        </p:nvSpPr>
        <p:spPr/>
        <p:txBody>
          <a:bodyPr/>
          <a:lstStyle/>
          <a:p>
            <a:r>
              <a:rPr lang="zh-CN" altLang="zh-CN" dirty="0"/>
              <a:t>鲲鹏</a:t>
            </a:r>
            <a:r>
              <a:rPr lang="en-US" altLang="zh-CN" dirty="0"/>
              <a:t>920</a:t>
            </a:r>
            <a:r>
              <a:rPr lang="zh-CN" altLang="zh-CN" dirty="0"/>
              <a:t>系列</a:t>
            </a:r>
            <a:r>
              <a:rPr lang="zh-CN" altLang="en-US" dirty="0"/>
              <a:t>芯片</a:t>
            </a:r>
            <a:r>
              <a:rPr lang="zh-CN" altLang="en-US" dirty="0">
                <a:sym typeface="+mn-lt"/>
              </a:rPr>
              <a:t>流水线技术</a:t>
            </a:r>
            <a:r>
              <a:rPr lang="en-US" altLang="zh-CN" dirty="0">
                <a:sym typeface="+mn-lt"/>
              </a:rPr>
              <a:t>(1)</a:t>
            </a:r>
          </a:p>
          <a:p>
            <a:endParaRPr lang="zh-CN" altLang="en-US" dirty="0"/>
          </a:p>
        </p:txBody>
      </p:sp>
      <p:pic>
        <p:nvPicPr>
          <p:cNvPr id="4" name="Picture 2">
            <a:extLst>
              <a:ext uri="{FF2B5EF4-FFF2-40B4-BE49-F238E27FC236}">
                <a16:creationId xmlns:a16="http://schemas.microsoft.com/office/drawing/2014/main" id="{3A8B486F-D651-4AAB-81B5-F00A75141745}"/>
              </a:ext>
            </a:extLst>
          </p:cNvPr>
          <p:cNvPicPr>
            <a:picLocks noChangeAspect="1" noChangeArrowheads="1"/>
          </p:cNvPicPr>
          <p:nvPr/>
        </p:nvPicPr>
        <p:blipFill>
          <a:blip r:embed="rId3" cstate="print"/>
          <a:srcRect/>
          <a:stretch>
            <a:fillRect/>
          </a:stretch>
        </p:blipFill>
        <p:spPr bwMode="auto">
          <a:xfrm>
            <a:off x="357018" y="2331720"/>
            <a:ext cx="8667710" cy="3737906"/>
          </a:xfrm>
          <a:prstGeom prst="rect">
            <a:avLst/>
          </a:prstGeom>
          <a:noFill/>
          <a:ln w="9525">
            <a:noFill/>
            <a:miter lim="800000"/>
            <a:headEnd/>
            <a:tailEnd/>
          </a:ln>
          <a:effectLst/>
        </p:spPr>
      </p:pic>
    </p:spTree>
    <p:extLst>
      <p:ext uri="{BB962C8B-B14F-4D97-AF65-F5344CB8AC3E}">
        <p14:creationId xmlns:p14="http://schemas.microsoft.com/office/powerpoint/2010/main" val="24634671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A8710-F224-4E27-BF16-BA6C5DA34279}"/>
              </a:ext>
            </a:extLst>
          </p:cNvPr>
          <p:cNvSpPr>
            <a:spLocks noGrp="1"/>
          </p:cNvSpPr>
          <p:nvPr>
            <p:ph type="title"/>
          </p:nvPr>
        </p:nvSpPr>
        <p:spPr/>
        <p:txBody>
          <a:bodyPr/>
          <a:lstStyle/>
          <a:p>
            <a:r>
              <a:rPr lang="zh-CN" altLang="zh-CN" dirty="0"/>
              <a:t>鲲鹏</a:t>
            </a:r>
            <a:r>
              <a:rPr lang="en-US" altLang="zh-CN" dirty="0"/>
              <a:t>920</a:t>
            </a:r>
            <a:r>
              <a:rPr lang="zh-CN" altLang="zh-CN" dirty="0"/>
              <a:t>系列</a:t>
            </a:r>
            <a:r>
              <a:rPr lang="zh-CN" altLang="en-US" dirty="0"/>
              <a:t>芯片流水线技术 </a:t>
            </a:r>
            <a:r>
              <a:rPr lang="en-US" altLang="zh-CN" dirty="0"/>
              <a:t>(2)</a:t>
            </a:r>
            <a:endParaRPr lang="zh-CN" altLang="en-US" dirty="0"/>
          </a:p>
        </p:txBody>
      </p:sp>
      <p:sp>
        <p:nvSpPr>
          <p:cNvPr id="3" name="内容占位符 2">
            <a:extLst>
              <a:ext uri="{FF2B5EF4-FFF2-40B4-BE49-F238E27FC236}">
                <a16:creationId xmlns:a16="http://schemas.microsoft.com/office/drawing/2014/main" id="{5D46E1C0-3357-4D8B-BE64-C4F5B9DA6D1D}"/>
              </a:ext>
            </a:extLst>
          </p:cNvPr>
          <p:cNvSpPr>
            <a:spLocks noGrp="1"/>
          </p:cNvSpPr>
          <p:nvPr>
            <p:ph idx="1"/>
          </p:nvPr>
        </p:nvSpPr>
        <p:spPr/>
        <p:txBody>
          <a:bodyPr/>
          <a:lstStyle/>
          <a:p>
            <a:r>
              <a:rPr lang="zh-CN" altLang="en-US" dirty="0">
                <a:latin typeface="Huawei Sans" panose="020C0503030203020204" pitchFamily="34" charset="0"/>
                <a:ea typeface="方正兰亭黑简体" panose="02000000000000000000" pitchFamily="2" charset="-122"/>
              </a:rPr>
              <a:t>原理</a:t>
            </a:r>
            <a:endParaRPr lang="en-US" altLang="zh-CN" dirty="0">
              <a:latin typeface="Huawei Sans" panose="020C0503030203020204" pitchFamily="34" charset="0"/>
              <a:ea typeface="方正兰亭黑简体" panose="02000000000000000000" pitchFamily="2" charset="-122"/>
            </a:endParaRPr>
          </a:p>
          <a:p>
            <a:pPr lvl="1">
              <a:spcBef>
                <a:spcPts val="0"/>
              </a:spcBef>
              <a:spcAft>
                <a:spcPts val="1200"/>
              </a:spcAft>
            </a:pPr>
            <a:r>
              <a:rPr lang="en-US" altLang="zh-CN" dirty="0">
                <a:latin typeface="Huawei Sans" panose="020C0503030203020204" pitchFamily="34" charset="0"/>
                <a:ea typeface="方正兰亭黑简体" panose="02000000000000000000" pitchFamily="2" charset="-122"/>
              </a:rPr>
              <a:t>GCC</a:t>
            </a:r>
            <a:r>
              <a:rPr lang="zh-CN" altLang="en-US" dirty="0">
                <a:latin typeface="Huawei Sans" panose="020C0503030203020204" pitchFamily="34" charset="0"/>
                <a:ea typeface="方正兰亭黑简体" panose="02000000000000000000" pitchFamily="2" charset="-122"/>
              </a:rPr>
              <a:t>编译器将</a:t>
            </a:r>
            <a:r>
              <a:rPr lang="en-US" altLang="zh-CN" dirty="0">
                <a:latin typeface="Huawei Sans" panose="020C0503030203020204" pitchFamily="34" charset="0"/>
                <a:ea typeface="方正兰亭黑简体" panose="02000000000000000000" pitchFamily="2" charset="-122"/>
              </a:rPr>
              <a:t>C/C++</a:t>
            </a:r>
            <a:r>
              <a:rPr lang="zh-CN" altLang="en-US" dirty="0">
                <a:latin typeface="Huawei Sans" panose="020C0503030203020204" pitchFamily="34" charset="0"/>
                <a:ea typeface="方正兰亭黑简体" panose="02000000000000000000" pitchFamily="2" charset="-122"/>
              </a:rPr>
              <a:t>源码翻译成</a:t>
            </a:r>
            <a:r>
              <a:rPr lang="en-US" altLang="zh-CN" dirty="0">
                <a:latin typeface="Huawei Sans" panose="020C0503030203020204" pitchFamily="34" charset="0"/>
                <a:ea typeface="方正兰亭黑简体" panose="02000000000000000000" pitchFamily="2" charset="-122"/>
              </a:rPr>
              <a:t>CPU</a:t>
            </a:r>
            <a:r>
              <a:rPr lang="zh-CN" altLang="en-US" dirty="0">
                <a:latin typeface="Huawei Sans" panose="020C0503030203020204" pitchFamily="34" charset="0"/>
                <a:ea typeface="方正兰亭黑简体" panose="02000000000000000000" pitchFamily="2" charset="-122"/>
              </a:rPr>
              <a:t>可识别的指令序列，写入可执行程序的二进制文件中。</a:t>
            </a:r>
            <a:r>
              <a:rPr lang="en-US" altLang="zh-CN" dirty="0">
                <a:latin typeface="Huawei Sans" panose="020C0503030203020204" pitchFamily="34" charset="0"/>
                <a:ea typeface="方正兰亭黑简体" panose="02000000000000000000" pitchFamily="2" charset="-122"/>
              </a:rPr>
              <a:t>CPU</a:t>
            </a:r>
            <a:r>
              <a:rPr lang="zh-CN" altLang="en-US" dirty="0">
                <a:latin typeface="Huawei Sans" panose="020C0503030203020204" pitchFamily="34" charset="0"/>
                <a:ea typeface="方正兰亭黑简体" panose="02000000000000000000" pitchFamily="2" charset="-122"/>
              </a:rPr>
              <a:t>在执行指令时，通常采用流水线的方式并行执行指令，以提高性能，因此指令执行顺序的编排将对流水线执行效率有很大影响。</a:t>
            </a:r>
          </a:p>
          <a:p>
            <a:pPr lvl="1">
              <a:spcBef>
                <a:spcPts val="0"/>
              </a:spcBef>
              <a:spcAft>
                <a:spcPts val="1200"/>
              </a:spcAft>
            </a:pPr>
            <a:r>
              <a:rPr lang="zh-CN" altLang="en-US" dirty="0">
                <a:latin typeface="Huawei Sans" panose="020C0503030203020204" pitchFamily="34" charset="0"/>
                <a:ea typeface="方正兰亭黑简体" panose="02000000000000000000" pitchFamily="2" charset="-122"/>
              </a:rPr>
              <a:t>在指令流水线中要考虑：执行指令计算的硬件资源数量、不同指令的执行周期、指令间的数据依赖等等因素。</a:t>
            </a:r>
          </a:p>
          <a:p>
            <a:pPr lvl="1">
              <a:spcBef>
                <a:spcPts val="0"/>
              </a:spcBef>
              <a:spcAft>
                <a:spcPts val="1200"/>
              </a:spcAft>
            </a:pPr>
            <a:r>
              <a:rPr lang="zh-CN" altLang="en-US" dirty="0">
                <a:latin typeface="Huawei Sans" panose="020C0503030203020204" pitchFamily="34" charset="0"/>
                <a:ea typeface="方正兰亭黑简体" panose="02000000000000000000" pitchFamily="2" charset="-122"/>
              </a:rPr>
              <a:t>可以通知编译器，程序所运行的目标平台</a:t>
            </a:r>
            <a:r>
              <a:rPr lang="en-US" altLang="zh-CN" dirty="0">
                <a:latin typeface="Huawei Sans" panose="020C0503030203020204" pitchFamily="34" charset="0"/>
                <a:ea typeface="方正兰亭黑简体" panose="02000000000000000000" pitchFamily="2" charset="-122"/>
              </a:rPr>
              <a:t>(CPU)</a:t>
            </a:r>
            <a:r>
              <a:rPr lang="zh-CN" altLang="en-US" dirty="0">
                <a:latin typeface="Huawei Sans" panose="020C0503030203020204" pitchFamily="34" charset="0"/>
                <a:ea typeface="方正兰亭黑简体" panose="02000000000000000000" pitchFamily="2" charset="-122"/>
              </a:rPr>
              <a:t>指令集、流水线，来获取更好的指令序列编排。</a:t>
            </a:r>
            <a:endParaRPr lang="en-US" altLang="zh-CN" dirty="0">
              <a:latin typeface="Huawei Sans" panose="020C0503030203020204" pitchFamily="34" charset="0"/>
              <a:ea typeface="方正兰亭黑简体" panose="02000000000000000000" pitchFamily="2" charset="-122"/>
            </a:endParaRPr>
          </a:p>
          <a:p>
            <a:pPr lvl="1">
              <a:spcBef>
                <a:spcPts val="0"/>
              </a:spcBef>
              <a:spcAft>
                <a:spcPts val="1200"/>
              </a:spcAft>
            </a:pPr>
            <a:r>
              <a:rPr lang="en-US" altLang="zh-CN" dirty="0">
                <a:solidFill>
                  <a:srgbClr val="0000FF"/>
                </a:solidFill>
                <a:latin typeface="Huawei Sans" panose="020C0503030203020204" pitchFamily="34" charset="0"/>
                <a:ea typeface="方正兰亭黑简体" panose="02000000000000000000" pitchFamily="2" charset="-122"/>
              </a:rPr>
              <a:t>GCC 9.1.0</a:t>
            </a:r>
            <a:r>
              <a:rPr lang="zh-CN" altLang="en-US" dirty="0">
                <a:latin typeface="Huawei Sans" panose="020C0503030203020204" pitchFamily="34" charset="0"/>
                <a:ea typeface="方正兰亭黑简体" panose="02000000000000000000" pitchFamily="2" charset="-122"/>
              </a:rPr>
              <a:t>支持鲲鹏处理器所兼容的</a:t>
            </a:r>
            <a:r>
              <a:rPr lang="en-US" altLang="zh-CN" dirty="0">
                <a:latin typeface="Huawei Sans" panose="020C0503030203020204" pitchFamily="34" charset="0"/>
                <a:ea typeface="方正兰亭黑简体" panose="02000000000000000000" pitchFamily="2" charset="-122"/>
              </a:rPr>
              <a:t>Arm-v8</a:t>
            </a:r>
            <a:r>
              <a:rPr lang="zh-CN" altLang="en-US" dirty="0">
                <a:latin typeface="Huawei Sans" panose="020C0503030203020204" pitchFamily="34" charset="0"/>
                <a:ea typeface="方正兰亭黑简体" panose="02000000000000000000" pitchFamily="2" charset="-122"/>
              </a:rPr>
              <a:t>指令集、</a:t>
            </a:r>
            <a:r>
              <a:rPr lang="en-US" altLang="zh-CN" dirty="0">
                <a:latin typeface="Huawei Sans" panose="020C0503030203020204" pitchFamily="34" charset="0"/>
                <a:ea typeface="方正兰亭黑简体" panose="02000000000000000000" pitchFamily="2" charset="-122"/>
              </a:rPr>
              <a:t>tsv110</a:t>
            </a:r>
            <a:r>
              <a:rPr lang="zh-CN" altLang="en-US" dirty="0">
                <a:latin typeface="Huawei Sans" panose="020C0503030203020204" pitchFamily="34" charset="0"/>
                <a:ea typeface="方正兰亭黑简体" panose="02000000000000000000" pitchFamily="2" charset="-122"/>
              </a:rPr>
              <a:t>流水线。编译时增加编译选项指定使用</a:t>
            </a:r>
            <a:r>
              <a:rPr lang="en-US" altLang="zh-CN" dirty="0">
                <a:solidFill>
                  <a:srgbClr val="0000FF"/>
                </a:solidFill>
                <a:latin typeface="Huawei Sans" panose="020C0503030203020204" pitchFamily="34" charset="0"/>
                <a:ea typeface="方正兰亭黑简体" panose="02000000000000000000" pitchFamily="2" charset="-122"/>
              </a:rPr>
              <a:t>tsv110</a:t>
            </a:r>
            <a:r>
              <a:rPr lang="zh-CN" altLang="en-US" dirty="0">
                <a:latin typeface="Huawei Sans" panose="020C0503030203020204" pitchFamily="34" charset="0"/>
                <a:ea typeface="方正兰亭黑简体" panose="02000000000000000000" pitchFamily="2" charset="-122"/>
              </a:rPr>
              <a:t>流水线 ，编译器将按照鲲鹏处理器的流水线编排指令执行顺序，可以充分利用流水线的指令级并行，提升性能。</a:t>
            </a:r>
          </a:p>
          <a:p>
            <a:pPr lvl="1"/>
            <a:endParaRPr lang="en-US" altLang="zh-CN" dirty="0">
              <a:latin typeface="Huawei Sans" panose="020C0503030203020204" pitchFamily="34" charset="0"/>
              <a:ea typeface="方正兰亭黑简体" panose="02000000000000000000" pitchFamily="2" charset="-122"/>
            </a:endParaRPr>
          </a:p>
          <a:p>
            <a:endParaRPr lang="zh-CN" altLang="en-US" dirty="0"/>
          </a:p>
        </p:txBody>
      </p:sp>
    </p:spTree>
    <p:extLst>
      <p:ext uri="{BB962C8B-B14F-4D97-AF65-F5344CB8AC3E}">
        <p14:creationId xmlns:p14="http://schemas.microsoft.com/office/powerpoint/2010/main" val="18579853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E5196-9A78-4971-A4A9-B3C8E28C29BB}"/>
              </a:ext>
            </a:extLst>
          </p:cNvPr>
          <p:cNvSpPr>
            <a:spLocks noGrp="1"/>
          </p:cNvSpPr>
          <p:nvPr>
            <p:ph type="title"/>
          </p:nvPr>
        </p:nvSpPr>
        <p:spPr/>
        <p:txBody>
          <a:bodyPr/>
          <a:lstStyle/>
          <a:p>
            <a:r>
              <a:rPr lang="zh-CN" altLang="zh-CN" dirty="0"/>
              <a:t>鲲鹏</a:t>
            </a:r>
            <a:r>
              <a:rPr lang="en-US" altLang="zh-CN" dirty="0"/>
              <a:t>920</a:t>
            </a:r>
            <a:r>
              <a:rPr lang="zh-CN" altLang="zh-CN" dirty="0"/>
              <a:t>系列</a:t>
            </a:r>
            <a:r>
              <a:rPr lang="zh-CN" altLang="en-US" dirty="0"/>
              <a:t>芯片流水线技术 </a:t>
            </a:r>
            <a:r>
              <a:rPr lang="en-US" altLang="zh-CN" dirty="0"/>
              <a:t>(3)</a:t>
            </a:r>
            <a:endParaRPr lang="zh-CN" altLang="en-US" dirty="0"/>
          </a:p>
        </p:txBody>
      </p:sp>
      <p:sp>
        <p:nvSpPr>
          <p:cNvPr id="3" name="内容占位符 2">
            <a:extLst>
              <a:ext uri="{FF2B5EF4-FFF2-40B4-BE49-F238E27FC236}">
                <a16:creationId xmlns:a16="http://schemas.microsoft.com/office/drawing/2014/main" id="{325F7259-AD29-4D75-AEBB-CD8DA117A1C6}"/>
              </a:ext>
            </a:extLst>
          </p:cNvPr>
          <p:cNvSpPr>
            <a:spLocks noGrp="1"/>
          </p:cNvSpPr>
          <p:nvPr>
            <p:ph idx="1"/>
          </p:nvPr>
        </p:nvSpPr>
        <p:spPr/>
        <p:txBody>
          <a:bodyPr/>
          <a:lstStyle/>
          <a:p>
            <a:r>
              <a:rPr lang="zh-CN" altLang="en-US" dirty="0"/>
              <a:t>修改方式</a:t>
            </a:r>
          </a:p>
          <a:p>
            <a:pPr lvl="1"/>
            <a:r>
              <a:rPr lang="zh-CN" altLang="en-US" dirty="0"/>
              <a:t>在</a:t>
            </a:r>
            <a:r>
              <a:rPr lang="en-US" altLang="zh-CN" dirty="0"/>
              <a:t>Euler</a:t>
            </a:r>
            <a:r>
              <a:rPr lang="zh-CN" altLang="en-US" dirty="0"/>
              <a:t>系统中使用</a:t>
            </a:r>
            <a:r>
              <a:rPr lang="en-US" altLang="zh-CN" dirty="0"/>
              <a:t>HCC</a:t>
            </a:r>
            <a:r>
              <a:rPr lang="zh-CN" altLang="en-US" dirty="0"/>
              <a:t>编译器，可以在</a:t>
            </a:r>
            <a:r>
              <a:rPr lang="en-US" altLang="zh-CN" dirty="0"/>
              <a:t>CFLAGS</a:t>
            </a:r>
            <a:r>
              <a:rPr lang="zh-CN" altLang="en-US" dirty="0"/>
              <a:t>和</a:t>
            </a:r>
            <a:r>
              <a:rPr lang="en-US" altLang="zh-CN" dirty="0"/>
              <a:t>CPPFLAGS</a:t>
            </a:r>
            <a:r>
              <a:rPr lang="zh-CN" altLang="en-US" dirty="0"/>
              <a:t>里面增加编译选项：</a:t>
            </a:r>
            <a:endParaRPr lang="en-US" altLang="zh-CN" dirty="0"/>
          </a:p>
          <a:p>
            <a:pPr marL="457200" lvl="1" indent="350838">
              <a:buNone/>
            </a:pPr>
            <a:r>
              <a:rPr lang="en-US" altLang="zh-CN" dirty="0">
                <a:highlight>
                  <a:srgbClr val="C0C0C0"/>
                </a:highlight>
              </a:rPr>
              <a:t>-</a:t>
            </a:r>
            <a:r>
              <a:rPr lang="en-US" altLang="zh-CN" dirty="0" err="1">
                <a:highlight>
                  <a:srgbClr val="C0C0C0"/>
                </a:highlight>
              </a:rPr>
              <a:t>mtune</a:t>
            </a:r>
            <a:r>
              <a:rPr lang="en-US" altLang="zh-CN" dirty="0">
                <a:highlight>
                  <a:srgbClr val="C0C0C0"/>
                </a:highlight>
              </a:rPr>
              <a:t>=tsv110 -march=armv8-a</a:t>
            </a:r>
          </a:p>
          <a:p>
            <a:pPr lvl="1"/>
            <a:endParaRPr lang="zh-CN" altLang="en-US" dirty="0"/>
          </a:p>
          <a:p>
            <a:pPr lvl="1"/>
            <a:r>
              <a:rPr lang="zh-CN" altLang="en-US" dirty="0"/>
              <a:t>在其它操作系统中，可以升级</a:t>
            </a:r>
            <a:r>
              <a:rPr lang="en-US" altLang="zh-CN" dirty="0"/>
              <a:t>GCC</a:t>
            </a:r>
            <a:r>
              <a:rPr lang="zh-CN" altLang="en-US" dirty="0"/>
              <a:t>版本到</a:t>
            </a:r>
            <a:r>
              <a:rPr lang="en-US" altLang="zh-CN" dirty="0"/>
              <a:t>9.10</a:t>
            </a:r>
            <a:r>
              <a:rPr lang="zh-CN" altLang="en-US" dirty="0"/>
              <a:t>，并在</a:t>
            </a:r>
            <a:r>
              <a:rPr lang="en-US" altLang="zh-CN" dirty="0"/>
              <a:t>CFLAGS</a:t>
            </a:r>
            <a:r>
              <a:rPr lang="zh-CN" altLang="en-US" dirty="0"/>
              <a:t>和</a:t>
            </a:r>
            <a:r>
              <a:rPr lang="en-US" altLang="zh-CN" dirty="0"/>
              <a:t>CPPFLAGS</a:t>
            </a:r>
            <a:r>
              <a:rPr lang="zh-CN" altLang="en-US" dirty="0"/>
              <a:t>里面增加编译选项：</a:t>
            </a:r>
          </a:p>
          <a:p>
            <a:pPr marL="457200" lvl="1" indent="350838">
              <a:buNone/>
            </a:pPr>
            <a:r>
              <a:rPr lang="en-US" altLang="zh-CN" dirty="0">
                <a:highlight>
                  <a:srgbClr val="C0C0C0"/>
                </a:highlight>
              </a:rPr>
              <a:t>-</a:t>
            </a:r>
            <a:r>
              <a:rPr lang="en-US" altLang="zh-CN" dirty="0" err="1">
                <a:highlight>
                  <a:srgbClr val="C0C0C0"/>
                </a:highlight>
              </a:rPr>
              <a:t>mtune</a:t>
            </a:r>
            <a:r>
              <a:rPr lang="en-US" altLang="zh-CN" dirty="0">
                <a:highlight>
                  <a:srgbClr val="C0C0C0"/>
                </a:highlight>
              </a:rPr>
              <a:t>=tsv110 -march=armv8-a </a:t>
            </a:r>
            <a:endParaRPr lang="zh-CN" altLang="en-US" dirty="0">
              <a:highlight>
                <a:srgbClr val="C0C0C0"/>
              </a:highlight>
            </a:endParaRPr>
          </a:p>
          <a:p>
            <a:endParaRPr lang="zh-CN" altLang="en-US" dirty="0"/>
          </a:p>
        </p:txBody>
      </p:sp>
    </p:spTree>
    <p:extLst>
      <p:ext uri="{BB962C8B-B14F-4D97-AF65-F5344CB8AC3E}">
        <p14:creationId xmlns:p14="http://schemas.microsoft.com/office/powerpoint/2010/main" val="40142442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3E08C-0676-484A-8B17-1ECE1ACFC4EC}"/>
              </a:ext>
            </a:extLst>
          </p:cNvPr>
          <p:cNvSpPr>
            <a:spLocks noGrp="1"/>
          </p:cNvSpPr>
          <p:nvPr>
            <p:ph type="title"/>
          </p:nvPr>
        </p:nvSpPr>
        <p:spPr/>
        <p:txBody>
          <a:bodyPr/>
          <a:lstStyle/>
          <a:p>
            <a:r>
              <a:rPr lang="zh-CN" altLang="en-US" dirty="0"/>
              <a:t>目录</a:t>
            </a:r>
          </a:p>
        </p:txBody>
      </p:sp>
      <p:sp>
        <p:nvSpPr>
          <p:cNvPr id="16" name="文本占位符 3"/>
          <p:cNvSpPr>
            <a:spLocks noGrp="1"/>
          </p:cNvSpPr>
          <p:nvPr>
            <p:ph idx="1"/>
          </p:nvPr>
        </p:nvSpPr>
        <p:spPr/>
        <p:txBody>
          <a:bodyPr>
            <a:normAutofit fontScale="92500" lnSpcReduction="10000"/>
          </a:bodyPr>
          <a:lstStyle/>
          <a:p>
            <a:pPr>
              <a:spcAft>
                <a:spcPts val="120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120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1200"/>
              </a:spcAft>
            </a:pPr>
            <a:r>
              <a:rPr lang="en-US" altLang="zh-CN" dirty="0"/>
              <a:t>3 ARM</a:t>
            </a:r>
            <a:r>
              <a:rPr lang="zh-CN" altLang="en-US" dirty="0"/>
              <a:t>寻址方式</a:t>
            </a:r>
          </a:p>
          <a:p>
            <a:pPr>
              <a:spcAft>
                <a:spcPts val="120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120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120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120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120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120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26911940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65EE2-5D5C-4D28-8140-70F7F19AF4D6}"/>
              </a:ext>
            </a:extLst>
          </p:cNvPr>
          <p:cNvSpPr>
            <a:spLocks noGrp="1"/>
          </p:cNvSpPr>
          <p:nvPr>
            <p:ph type="title"/>
          </p:nvPr>
        </p:nvSpPr>
        <p:spPr/>
        <p:txBody>
          <a:bodyPr/>
          <a:lstStyle/>
          <a:p>
            <a:r>
              <a:rPr lang="en-US" altLang="zh-CN" dirty="0"/>
              <a:t>3.1 ARM</a:t>
            </a:r>
            <a:r>
              <a:rPr lang="zh-CN" altLang="en-US" dirty="0"/>
              <a:t>指令的一般格式</a:t>
            </a:r>
            <a:r>
              <a:rPr lang="en-US" altLang="zh-CN" dirty="0"/>
              <a:t>(1)	</a:t>
            </a:r>
            <a:endParaRPr lang="zh-CN" altLang="en-US" dirty="0"/>
          </a:p>
        </p:txBody>
      </p:sp>
      <p:sp>
        <p:nvSpPr>
          <p:cNvPr id="3" name="内容占位符 2">
            <a:extLst>
              <a:ext uri="{FF2B5EF4-FFF2-40B4-BE49-F238E27FC236}">
                <a16:creationId xmlns:a16="http://schemas.microsoft.com/office/drawing/2014/main" id="{DBA7C28B-C3EA-4932-A21D-E4AC0D6CCF28}"/>
              </a:ext>
            </a:extLst>
          </p:cNvPr>
          <p:cNvSpPr>
            <a:spLocks noGrp="1"/>
          </p:cNvSpPr>
          <p:nvPr>
            <p:ph idx="1"/>
          </p:nvPr>
        </p:nvSpPr>
        <p:spPr/>
        <p:txBody>
          <a:bodyPr/>
          <a:lstStyle/>
          <a:p>
            <a:r>
              <a:rPr lang="en-US" altLang="zh-CN" dirty="0"/>
              <a:t>ARM</a:t>
            </a:r>
            <a:r>
              <a:rPr lang="zh-CN" altLang="en-US" dirty="0">
                <a:solidFill>
                  <a:srgbClr val="0000FF"/>
                </a:solidFill>
              </a:rPr>
              <a:t>机器指令</a:t>
            </a:r>
            <a:r>
              <a:rPr lang="zh-CN" altLang="en-US" dirty="0"/>
              <a:t>的编码格式</a:t>
            </a:r>
            <a:endParaRPr lang="en-US" altLang="zh-CN" dirty="0"/>
          </a:p>
          <a:p>
            <a:endParaRPr lang="en-US" altLang="zh-CN" dirty="0"/>
          </a:p>
          <a:p>
            <a:endParaRPr lang="en-US" altLang="zh-CN" dirty="0"/>
          </a:p>
          <a:p>
            <a:endParaRPr lang="en-US" altLang="zh-CN" dirty="0"/>
          </a:p>
          <a:p>
            <a:pPr lvl="1"/>
            <a:r>
              <a:rPr lang="en-US" altLang="zh-CN" dirty="0"/>
              <a:t>opcode</a:t>
            </a:r>
            <a:r>
              <a:rPr lang="zh-CN" altLang="en-US" dirty="0"/>
              <a:t>：指令操作编码</a:t>
            </a:r>
            <a:endParaRPr lang="en-US" altLang="zh-CN" dirty="0"/>
          </a:p>
          <a:p>
            <a:pPr lvl="1"/>
            <a:r>
              <a:rPr lang="en-US" altLang="zh-CN" dirty="0" err="1"/>
              <a:t>cond</a:t>
            </a:r>
            <a:r>
              <a:rPr lang="zh-CN" altLang="en-US" dirty="0"/>
              <a:t>：指令执行的条件编码</a:t>
            </a:r>
            <a:endParaRPr lang="en-US" altLang="zh-CN" dirty="0"/>
          </a:p>
          <a:p>
            <a:pPr lvl="1"/>
            <a:r>
              <a:rPr lang="en-US" altLang="zh-CN" dirty="0"/>
              <a:t>S</a:t>
            </a:r>
            <a:r>
              <a:rPr lang="zh-CN" altLang="en-US" dirty="0"/>
              <a:t>：决定指令的操作是否影响</a:t>
            </a:r>
            <a:r>
              <a:rPr lang="en-US" altLang="zh-CN" dirty="0"/>
              <a:t>CPSR</a:t>
            </a:r>
            <a:r>
              <a:rPr lang="zh-CN" altLang="en-US" dirty="0"/>
              <a:t>的值</a:t>
            </a:r>
            <a:endParaRPr lang="en-US" altLang="zh-CN" dirty="0"/>
          </a:p>
          <a:p>
            <a:pPr lvl="1"/>
            <a:r>
              <a:rPr lang="en-US" altLang="zh-CN" dirty="0"/>
              <a:t>Rd</a:t>
            </a:r>
            <a:r>
              <a:rPr lang="zh-CN" altLang="en-US" dirty="0"/>
              <a:t>：目标寄存器编码</a:t>
            </a:r>
            <a:endParaRPr lang="en-US" altLang="zh-CN" dirty="0"/>
          </a:p>
          <a:p>
            <a:pPr lvl="1"/>
            <a:r>
              <a:rPr lang="en-US" altLang="zh-CN" dirty="0"/>
              <a:t>Rn</a:t>
            </a:r>
            <a:r>
              <a:rPr lang="zh-CN" altLang="en-US" dirty="0"/>
              <a:t>：包含第</a:t>
            </a:r>
            <a:r>
              <a:rPr lang="en-US" altLang="zh-CN" dirty="0"/>
              <a:t>1</a:t>
            </a:r>
            <a:r>
              <a:rPr lang="zh-CN" altLang="en-US" dirty="0"/>
              <a:t>个操作数的寄存器编码</a:t>
            </a:r>
            <a:endParaRPr lang="en-US" altLang="zh-CN" dirty="0"/>
          </a:p>
          <a:p>
            <a:pPr lvl="1"/>
            <a:r>
              <a:rPr lang="en-US" altLang="zh-CN" dirty="0"/>
              <a:t>shifter operand</a:t>
            </a:r>
            <a:r>
              <a:rPr lang="zh-CN" altLang="en-US" dirty="0"/>
              <a:t>：表示第</a:t>
            </a:r>
            <a:r>
              <a:rPr lang="en-US" altLang="zh-CN" dirty="0"/>
              <a:t>2</a:t>
            </a:r>
            <a:r>
              <a:rPr lang="zh-CN" altLang="en-US" dirty="0"/>
              <a:t>个操作数</a:t>
            </a:r>
          </a:p>
        </p:txBody>
      </p:sp>
      <p:pic>
        <p:nvPicPr>
          <p:cNvPr id="5" name="图片 4">
            <a:extLst>
              <a:ext uri="{FF2B5EF4-FFF2-40B4-BE49-F238E27FC236}">
                <a16:creationId xmlns:a16="http://schemas.microsoft.com/office/drawing/2014/main" id="{80AA3343-EBBB-4155-896B-302FD4226F68}"/>
              </a:ext>
            </a:extLst>
          </p:cNvPr>
          <p:cNvPicPr>
            <a:picLocks noChangeAspect="1"/>
          </p:cNvPicPr>
          <p:nvPr/>
        </p:nvPicPr>
        <p:blipFill>
          <a:blip r:embed="rId2"/>
          <a:stretch>
            <a:fillRect/>
          </a:stretch>
        </p:blipFill>
        <p:spPr>
          <a:xfrm>
            <a:off x="396875" y="2019553"/>
            <a:ext cx="8594725" cy="939631"/>
          </a:xfrm>
          <a:prstGeom prst="rect">
            <a:avLst/>
          </a:prstGeom>
        </p:spPr>
      </p:pic>
    </p:spTree>
    <p:extLst>
      <p:ext uri="{BB962C8B-B14F-4D97-AF65-F5344CB8AC3E}">
        <p14:creationId xmlns:p14="http://schemas.microsoft.com/office/powerpoint/2010/main" val="1618977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49706-4F4A-4709-BEEE-8930EF908638}"/>
              </a:ext>
            </a:extLst>
          </p:cNvPr>
          <p:cNvSpPr>
            <a:spLocks noGrp="1"/>
          </p:cNvSpPr>
          <p:nvPr>
            <p:ph type="title"/>
          </p:nvPr>
        </p:nvSpPr>
        <p:spPr/>
        <p:txBody>
          <a:bodyPr/>
          <a:lstStyle/>
          <a:p>
            <a:r>
              <a:rPr lang="en-US" altLang="zh-CN" dirty="0"/>
              <a:t>3.1 ARM</a:t>
            </a:r>
            <a:r>
              <a:rPr lang="zh-CN" altLang="en-US" dirty="0"/>
              <a:t>指令的一般格式</a:t>
            </a:r>
            <a:r>
              <a:rPr lang="en-US" altLang="zh-CN" dirty="0"/>
              <a:t>(2)</a:t>
            </a:r>
            <a:endParaRPr lang="zh-CN" altLang="en-US" dirty="0"/>
          </a:p>
        </p:txBody>
      </p:sp>
      <p:sp>
        <p:nvSpPr>
          <p:cNvPr id="3" name="内容占位符 2">
            <a:extLst>
              <a:ext uri="{FF2B5EF4-FFF2-40B4-BE49-F238E27FC236}">
                <a16:creationId xmlns:a16="http://schemas.microsoft.com/office/drawing/2014/main" id="{408DD451-EB08-447F-91B0-E5A0D0D6E3EB}"/>
              </a:ext>
            </a:extLst>
          </p:cNvPr>
          <p:cNvSpPr>
            <a:spLocks noGrp="1"/>
          </p:cNvSpPr>
          <p:nvPr>
            <p:ph idx="1"/>
          </p:nvPr>
        </p:nvSpPr>
        <p:spPr/>
        <p:txBody>
          <a:bodyPr/>
          <a:lstStyle/>
          <a:p>
            <a:r>
              <a:rPr lang="en-US" altLang="zh-CN" dirty="0"/>
              <a:t>ARM</a:t>
            </a:r>
            <a:r>
              <a:rPr lang="zh-CN" altLang="en-US" dirty="0">
                <a:solidFill>
                  <a:srgbClr val="0000FF"/>
                </a:solidFill>
              </a:rPr>
              <a:t>汇编</a:t>
            </a:r>
            <a:r>
              <a:rPr lang="zh-CN" altLang="en-US" dirty="0"/>
              <a:t>指令的语法格式</a:t>
            </a:r>
            <a:endParaRPr lang="en-US" altLang="zh-CN" dirty="0"/>
          </a:p>
          <a:p>
            <a:pPr marL="0" indent="0">
              <a:buNone/>
            </a:pPr>
            <a:r>
              <a:rPr lang="en-US" altLang="zh-CN" dirty="0">
                <a:solidFill>
                  <a:srgbClr val="0000FF"/>
                </a:solidFill>
                <a:latin typeface="Times New Roman" panose="02020603050405020304" pitchFamily="18" charset="0"/>
              </a:rPr>
              <a:t>&lt;opcode&gt;{&lt;</a:t>
            </a:r>
            <a:r>
              <a:rPr lang="en-US" altLang="zh-CN" dirty="0" err="1">
                <a:solidFill>
                  <a:srgbClr val="0000FF"/>
                </a:solidFill>
                <a:latin typeface="Times New Roman" panose="02020603050405020304" pitchFamily="18" charset="0"/>
              </a:rPr>
              <a:t>cond</a:t>
            </a:r>
            <a:r>
              <a:rPr lang="en-US" altLang="zh-CN" dirty="0">
                <a:solidFill>
                  <a:srgbClr val="0000FF"/>
                </a:solidFill>
                <a:latin typeface="Times New Roman" panose="02020603050405020304" pitchFamily="18" charset="0"/>
              </a:rPr>
              <a:t>&gt;}{S}&lt;Rd&gt;,&lt;Rn&gt;,&lt;</a:t>
            </a:r>
            <a:r>
              <a:rPr lang="en-US" altLang="zh-CN" dirty="0" err="1">
                <a:solidFill>
                  <a:srgbClr val="0000FF"/>
                </a:solidFill>
                <a:latin typeface="Times New Roman" panose="02020603050405020304" pitchFamily="18" charset="0"/>
              </a:rPr>
              <a:t>shifter_operand</a:t>
            </a:r>
            <a:r>
              <a:rPr lang="en-US" altLang="zh-CN" dirty="0">
                <a:solidFill>
                  <a:srgbClr val="0000FF"/>
                </a:solidFill>
                <a:latin typeface="Times New Roman" panose="02020603050405020304" pitchFamily="18" charset="0"/>
              </a:rPr>
              <a:t>&gt;</a:t>
            </a:r>
          </a:p>
          <a:p>
            <a:pPr lvl="1"/>
            <a:r>
              <a:rPr lang="en-US" altLang="zh-CN" dirty="0">
                <a:latin typeface="Times New Roman" panose="02020603050405020304" pitchFamily="18" charset="0"/>
              </a:rPr>
              <a:t>&lt;opcode&gt;:</a:t>
            </a:r>
            <a:r>
              <a:rPr lang="zh-CN" altLang="en-US" dirty="0">
                <a:latin typeface="Times New Roman" panose="02020603050405020304" pitchFamily="18" charset="0"/>
              </a:rPr>
              <a:t>指令助记符，如</a:t>
            </a:r>
            <a:r>
              <a:rPr lang="en-US" altLang="zh-CN" dirty="0">
                <a:latin typeface="Times New Roman" panose="02020603050405020304" pitchFamily="18" charset="0"/>
              </a:rPr>
              <a:t>ADD</a:t>
            </a:r>
          </a:p>
          <a:p>
            <a:pPr lvl="1"/>
            <a:r>
              <a:rPr lang="en-US" altLang="zh-CN" dirty="0">
                <a:latin typeface="Times New Roman" panose="02020603050405020304" pitchFamily="18" charset="0"/>
              </a:rPr>
              <a:t>{&lt;</a:t>
            </a:r>
            <a:r>
              <a:rPr lang="en-US" altLang="zh-CN" dirty="0" err="1">
                <a:latin typeface="Times New Roman" panose="02020603050405020304" pitchFamily="18" charset="0"/>
              </a:rPr>
              <a:t>cond</a:t>
            </a:r>
            <a:r>
              <a:rPr lang="en-US" altLang="zh-CN" dirty="0">
                <a:latin typeface="Times New Roman" panose="02020603050405020304" pitchFamily="18" charset="0"/>
              </a:rPr>
              <a:t>&gt;}</a:t>
            </a:r>
            <a:r>
              <a:rPr lang="zh-CN" altLang="en-US" dirty="0">
                <a:latin typeface="Times New Roman" panose="02020603050405020304" pitchFamily="18" charset="0"/>
              </a:rPr>
              <a:t>：指令执行的条件</a:t>
            </a:r>
            <a:endParaRPr lang="en-US" altLang="zh-CN" dirty="0">
              <a:latin typeface="Times New Roman" panose="02020603050405020304" pitchFamily="18" charset="0"/>
            </a:endParaRPr>
          </a:p>
          <a:p>
            <a:pPr lvl="2"/>
            <a:r>
              <a:rPr lang="zh-CN" altLang="en-US" dirty="0"/>
              <a:t>在</a:t>
            </a:r>
            <a:r>
              <a:rPr lang="en-US" altLang="zh-CN" dirty="0"/>
              <a:t>ARMv5</a:t>
            </a:r>
            <a:r>
              <a:rPr lang="zh-CN" altLang="en-US" dirty="0"/>
              <a:t>之前的版本中，所有指令都是有条件执行的</a:t>
            </a:r>
            <a:endParaRPr lang="en-US" altLang="zh-CN" dirty="0"/>
          </a:p>
          <a:p>
            <a:pPr lvl="2"/>
            <a:r>
              <a:rPr lang="en-US" altLang="zh-CN" dirty="0">
                <a:latin typeface="Times New Roman" panose="02020603050405020304" pitchFamily="18" charset="0"/>
              </a:rPr>
              <a:t>ARM</a:t>
            </a:r>
            <a:r>
              <a:rPr lang="en-US" altLang="zh-CN" dirty="0"/>
              <a:t>v5</a:t>
            </a:r>
            <a:r>
              <a:rPr lang="zh-CN" altLang="en-US" dirty="0"/>
              <a:t>开始，引入无条件执行的指令</a:t>
            </a:r>
            <a:endParaRPr lang="en-US" altLang="zh-CN" dirty="0"/>
          </a:p>
          <a:p>
            <a:pPr lvl="2"/>
            <a:r>
              <a:rPr lang="zh-CN" altLang="en-US" dirty="0">
                <a:latin typeface="Times New Roman" panose="02020603050405020304" pitchFamily="18" charset="0"/>
              </a:rPr>
              <a:t>在</a:t>
            </a:r>
            <a:r>
              <a:rPr lang="en-US" altLang="zh-CN" dirty="0">
                <a:latin typeface="Times New Roman" panose="02020603050405020304" pitchFamily="18" charset="0"/>
              </a:rPr>
              <a:t>ARMv8</a:t>
            </a:r>
            <a:r>
              <a:rPr lang="zh-CN" altLang="en-US" dirty="0">
                <a:latin typeface="Times New Roman" panose="02020603050405020304" pitchFamily="18" charset="0"/>
              </a:rPr>
              <a:t>的</a:t>
            </a:r>
            <a:r>
              <a:rPr lang="en-US" altLang="zh-CN" dirty="0">
                <a:latin typeface="Times New Roman" panose="02020603050405020304" pitchFamily="18" charset="0"/>
              </a:rPr>
              <a:t>A64</a:t>
            </a:r>
            <a:r>
              <a:rPr lang="zh-CN" altLang="en-US" dirty="0">
                <a:latin typeface="Times New Roman" panose="02020603050405020304" pitchFamily="18" charset="0"/>
              </a:rPr>
              <a:t>中减少了条件执行指令的数量</a:t>
            </a:r>
            <a:endParaRPr lang="en-US" altLang="zh-CN" dirty="0">
              <a:latin typeface="Times New Roman" panose="02020603050405020304" pitchFamily="18" charset="0"/>
            </a:endParaRPr>
          </a:p>
          <a:p>
            <a:pPr lvl="1"/>
            <a:r>
              <a:rPr lang="en-US" altLang="zh-CN" dirty="0">
                <a:latin typeface="Times New Roman" panose="02020603050405020304" pitchFamily="18" charset="0"/>
              </a:rPr>
              <a:t>{S}</a:t>
            </a:r>
            <a:r>
              <a:rPr lang="zh-CN" altLang="en-US" dirty="0">
                <a:latin typeface="Times New Roman" panose="02020603050405020304" pitchFamily="18" charset="0"/>
              </a:rPr>
              <a:t>：决定指令的操作是否影响</a:t>
            </a:r>
            <a:r>
              <a:rPr lang="en-US" altLang="zh-CN" dirty="0">
                <a:latin typeface="Times New Roman" panose="02020603050405020304" pitchFamily="18" charset="0"/>
              </a:rPr>
              <a:t>CPSR</a:t>
            </a:r>
          </a:p>
          <a:p>
            <a:pPr lvl="1"/>
            <a:r>
              <a:rPr lang="en-US" altLang="zh-CN" dirty="0">
                <a:latin typeface="Times New Roman" panose="02020603050405020304" pitchFamily="18" charset="0"/>
              </a:rPr>
              <a:t>&lt;Rd&gt;</a:t>
            </a:r>
            <a:r>
              <a:rPr lang="zh-CN" altLang="en-US" dirty="0">
                <a:latin typeface="Times New Roman" panose="02020603050405020304" pitchFamily="18" charset="0"/>
              </a:rPr>
              <a:t>：表示目标操作数寄存器</a:t>
            </a:r>
            <a:endParaRPr lang="en-US" altLang="zh-CN" dirty="0">
              <a:latin typeface="Times New Roman" panose="02020603050405020304" pitchFamily="18" charset="0"/>
            </a:endParaRPr>
          </a:p>
          <a:p>
            <a:pPr lvl="1"/>
            <a:r>
              <a:rPr lang="en-US" altLang="zh-CN" dirty="0">
                <a:latin typeface="Times New Roman" panose="02020603050405020304" pitchFamily="18" charset="0"/>
              </a:rPr>
              <a:t>&lt;Rn&gt;</a:t>
            </a:r>
            <a:r>
              <a:rPr lang="zh-CN" altLang="en-US" dirty="0">
                <a:latin typeface="Times New Roman" panose="02020603050405020304" pitchFamily="18" charset="0"/>
              </a:rPr>
              <a:t>：表示包含第</a:t>
            </a:r>
            <a:r>
              <a:rPr lang="en-US" altLang="zh-CN" dirty="0">
                <a:latin typeface="Times New Roman" panose="02020603050405020304" pitchFamily="18" charset="0"/>
              </a:rPr>
              <a:t>1</a:t>
            </a:r>
            <a:r>
              <a:rPr lang="zh-CN" altLang="en-US" dirty="0">
                <a:latin typeface="Times New Roman" panose="02020603050405020304" pitchFamily="18" charset="0"/>
              </a:rPr>
              <a:t>个操作数的寄存器</a:t>
            </a:r>
            <a:endParaRPr lang="en-US" altLang="zh-CN" dirty="0">
              <a:latin typeface="Times New Roman" panose="02020603050405020304" pitchFamily="18" charset="0"/>
            </a:endParaRPr>
          </a:p>
          <a:p>
            <a:pPr lvl="1"/>
            <a:r>
              <a:rPr lang="en-US" altLang="zh-CN" dirty="0">
                <a:latin typeface="Times New Roman" panose="02020603050405020304" pitchFamily="18" charset="0"/>
              </a:rPr>
              <a:t>&lt;</a:t>
            </a:r>
            <a:r>
              <a:rPr lang="en-US" altLang="zh-CN" dirty="0" err="1">
                <a:latin typeface="Times New Roman" panose="02020603050405020304" pitchFamily="18" charset="0"/>
              </a:rPr>
              <a:t>shifter_operand</a:t>
            </a:r>
            <a:r>
              <a:rPr lang="en-US" altLang="zh-CN" dirty="0">
                <a:latin typeface="Times New Roman" panose="02020603050405020304" pitchFamily="18" charset="0"/>
              </a:rPr>
              <a:t>&gt;</a:t>
            </a:r>
            <a:r>
              <a:rPr lang="zh-CN" altLang="en-US" dirty="0">
                <a:latin typeface="Times New Roman" panose="02020603050405020304" pitchFamily="18" charset="0"/>
              </a:rPr>
              <a:t>：表示第</a:t>
            </a:r>
            <a:r>
              <a:rPr lang="en-US" altLang="zh-CN" dirty="0">
                <a:latin typeface="Times New Roman" panose="02020603050405020304" pitchFamily="18" charset="0"/>
              </a:rPr>
              <a:t>2</a:t>
            </a:r>
            <a:r>
              <a:rPr lang="zh-CN" altLang="en-US" dirty="0">
                <a:latin typeface="Times New Roman" panose="02020603050405020304" pitchFamily="18" charset="0"/>
              </a:rPr>
              <a:t>个操作数</a:t>
            </a:r>
            <a:endParaRPr lang="en-US" altLang="zh-CN" dirty="0">
              <a:latin typeface="Times New Roman" panose="02020603050405020304" pitchFamily="18" charset="0"/>
            </a:endParaRPr>
          </a:p>
          <a:p>
            <a:pPr lvl="1"/>
            <a:endParaRPr lang="en-US" altLang="zh-CN" dirty="0"/>
          </a:p>
          <a:p>
            <a:pPr marL="0" indent="0">
              <a:buNone/>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0793901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DC65751-ACBF-49C6-AAB2-BCBFBC4B8EA1}"/>
              </a:ext>
            </a:extLst>
          </p:cNvPr>
          <p:cNvPicPr>
            <a:picLocks noChangeAspect="1"/>
          </p:cNvPicPr>
          <p:nvPr/>
        </p:nvPicPr>
        <p:blipFill>
          <a:blip r:embed="rId2"/>
          <a:stretch>
            <a:fillRect/>
          </a:stretch>
        </p:blipFill>
        <p:spPr>
          <a:xfrm>
            <a:off x="475533" y="1740311"/>
            <a:ext cx="7892961" cy="5053484"/>
          </a:xfrm>
          <a:prstGeom prst="rect">
            <a:avLst/>
          </a:prstGeom>
        </p:spPr>
      </p:pic>
      <p:sp>
        <p:nvSpPr>
          <p:cNvPr id="2" name="标题 1">
            <a:extLst>
              <a:ext uri="{FF2B5EF4-FFF2-40B4-BE49-F238E27FC236}">
                <a16:creationId xmlns:a16="http://schemas.microsoft.com/office/drawing/2014/main" id="{BFC56AAC-60AA-47E4-A0F9-302EBE55D2DA}"/>
              </a:ext>
            </a:extLst>
          </p:cNvPr>
          <p:cNvSpPr>
            <a:spLocks noGrp="1"/>
          </p:cNvSpPr>
          <p:nvPr>
            <p:ph type="title"/>
          </p:nvPr>
        </p:nvSpPr>
        <p:spPr/>
        <p:txBody>
          <a:bodyPr/>
          <a:lstStyle/>
          <a:p>
            <a:r>
              <a:rPr lang="en-US" altLang="zh-CN" dirty="0"/>
              <a:t>3.1 ARM</a:t>
            </a:r>
            <a:r>
              <a:rPr lang="zh-CN" altLang="en-US" dirty="0"/>
              <a:t>指令的一般格式</a:t>
            </a:r>
            <a:r>
              <a:rPr lang="en-US" altLang="zh-CN" dirty="0"/>
              <a:t>(3) 	</a:t>
            </a:r>
            <a:endParaRPr lang="zh-CN" altLang="en-US" dirty="0"/>
          </a:p>
        </p:txBody>
      </p:sp>
      <p:sp>
        <p:nvSpPr>
          <p:cNvPr id="3" name="内容占位符 2">
            <a:extLst>
              <a:ext uri="{FF2B5EF4-FFF2-40B4-BE49-F238E27FC236}">
                <a16:creationId xmlns:a16="http://schemas.microsoft.com/office/drawing/2014/main" id="{4059E0E2-A605-4884-B483-9F4DD3E3BF21}"/>
              </a:ext>
            </a:extLst>
          </p:cNvPr>
          <p:cNvSpPr>
            <a:spLocks noGrp="1"/>
          </p:cNvSpPr>
          <p:nvPr>
            <p:ph idx="1"/>
          </p:nvPr>
        </p:nvSpPr>
        <p:spPr/>
        <p:txBody>
          <a:bodyPr/>
          <a:lstStyle/>
          <a:p>
            <a:r>
              <a:rPr lang="zh-CN" altLang="en-US" dirty="0"/>
              <a:t>指令条件码</a:t>
            </a:r>
          </a:p>
        </p:txBody>
      </p:sp>
    </p:spTree>
    <p:extLst>
      <p:ext uri="{BB962C8B-B14F-4D97-AF65-F5344CB8AC3E}">
        <p14:creationId xmlns:p14="http://schemas.microsoft.com/office/powerpoint/2010/main" val="5371501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3.2 ARM</a:t>
            </a:r>
            <a:r>
              <a:rPr lang="zh-CN" altLang="en-US" dirty="0"/>
              <a:t>寻址方式 </a:t>
            </a:r>
            <a:r>
              <a:rPr lang="en-US" altLang="zh-CN" dirty="0"/>
              <a:t>(1/9)</a:t>
            </a:r>
            <a:endParaRPr lang="zh-CN" altLang="en-US" dirty="0"/>
          </a:p>
        </p:txBody>
      </p:sp>
      <p:sp>
        <p:nvSpPr>
          <p:cNvPr id="2" name="文本占位符 1"/>
          <p:cNvSpPr>
            <a:spLocks noGrp="1"/>
          </p:cNvSpPr>
          <p:nvPr>
            <p:ph idx="1"/>
          </p:nvPr>
        </p:nvSpPr>
        <p:spPr/>
        <p:txBody>
          <a:bodyPr/>
          <a:lstStyle/>
          <a:p>
            <a:r>
              <a:rPr lang="zh-CN" altLang="en-US" dirty="0"/>
              <a:t>寻址就是找到存储数据或指令的地址，寻址方式的方便与快捷是衡量</a:t>
            </a:r>
            <a:r>
              <a:rPr lang="en-US" altLang="zh-CN" dirty="0"/>
              <a:t>CPU</a:t>
            </a:r>
            <a:r>
              <a:rPr lang="zh-CN" altLang="en-US" dirty="0"/>
              <a:t>性能的一个重要方面</a:t>
            </a:r>
            <a:endParaRPr lang="en-US" altLang="zh-CN" dirty="0"/>
          </a:p>
          <a:p>
            <a:r>
              <a:rPr lang="en-US" altLang="zh-CN" dirty="0"/>
              <a:t>ARM</a:t>
            </a:r>
            <a:r>
              <a:rPr lang="zh-CN" altLang="en-US" dirty="0"/>
              <a:t>处理器共有</a:t>
            </a:r>
            <a:r>
              <a:rPr lang="en-US" altLang="zh-CN" dirty="0"/>
              <a:t>8</a:t>
            </a:r>
            <a:r>
              <a:rPr lang="zh-CN" altLang="en-US" dirty="0"/>
              <a:t>种寻址方式</a:t>
            </a:r>
            <a:endParaRPr lang="en-US" altLang="zh-CN" dirty="0"/>
          </a:p>
          <a:p>
            <a:pPr lvl="1"/>
            <a:r>
              <a:rPr lang="zh-CN" altLang="zh-CN" dirty="0"/>
              <a:t>立即</a:t>
            </a:r>
            <a:r>
              <a:rPr lang="zh-CN" altLang="en-US" dirty="0"/>
              <a:t>数</a:t>
            </a:r>
            <a:r>
              <a:rPr lang="zh-CN" altLang="zh-CN" dirty="0"/>
              <a:t>寻址</a:t>
            </a:r>
            <a:endParaRPr lang="en-US" altLang="zh-CN" dirty="0"/>
          </a:p>
          <a:p>
            <a:pPr lvl="1"/>
            <a:r>
              <a:rPr lang="zh-CN" altLang="zh-CN" dirty="0"/>
              <a:t>寄存器寻址</a:t>
            </a:r>
            <a:endParaRPr lang="en-US" altLang="zh-CN" dirty="0"/>
          </a:p>
          <a:p>
            <a:pPr lvl="1"/>
            <a:r>
              <a:rPr lang="zh-CN" altLang="zh-CN" dirty="0"/>
              <a:t>寄存器间接寻址</a:t>
            </a:r>
            <a:endParaRPr lang="en-US" altLang="zh-CN" dirty="0"/>
          </a:p>
          <a:p>
            <a:pPr lvl="1"/>
            <a:r>
              <a:rPr lang="zh-CN" altLang="zh-CN" dirty="0"/>
              <a:t>基址寻址</a:t>
            </a:r>
            <a:endParaRPr lang="en-US" altLang="zh-CN" dirty="0"/>
          </a:p>
          <a:p>
            <a:pPr lvl="1"/>
            <a:r>
              <a:rPr lang="zh-CN" altLang="zh-CN" dirty="0"/>
              <a:t>多寄存器寻址</a:t>
            </a:r>
            <a:endParaRPr lang="en-US" altLang="zh-CN" dirty="0"/>
          </a:p>
          <a:p>
            <a:pPr lvl="1"/>
            <a:r>
              <a:rPr lang="zh-CN" altLang="zh-CN" dirty="0"/>
              <a:t>堆栈寻址</a:t>
            </a:r>
            <a:endParaRPr lang="en-US" altLang="zh-CN" dirty="0"/>
          </a:p>
          <a:p>
            <a:pPr lvl="1"/>
            <a:r>
              <a:rPr lang="zh-CN" altLang="zh-CN" dirty="0"/>
              <a:t>相对寻址</a:t>
            </a:r>
            <a:endParaRPr lang="en-US" altLang="zh-CN" dirty="0"/>
          </a:p>
          <a:p>
            <a:pPr lvl="1"/>
            <a:r>
              <a:rPr lang="zh-CN" altLang="zh-CN" dirty="0"/>
              <a:t>寄存器移位寻址</a:t>
            </a:r>
            <a:endParaRPr lang="en-US" altLang="zh-CN" dirty="0"/>
          </a:p>
        </p:txBody>
      </p:sp>
    </p:spTree>
    <p:extLst>
      <p:ext uri="{BB962C8B-B14F-4D97-AF65-F5344CB8AC3E}">
        <p14:creationId xmlns:p14="http://schemas.microsoft.com/office/powerpoint/2010/main" val="27096021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3.2 ARM</a:t>
            </a:r>
            <a:r>
              <a:rPr lang="zh-CN" altLang="en-US" dirty="0"/>
              <a:t>寻址方式 </a:t>
            </a:r>
            <a:r>
              <a:rPr lang="en-US" altLang="zh-CN" dirty="0"/>
              <a:t>(2/9)</a:t>
            </a:r>
            <a:endParaRPr lang="zh-CN" altLang="en-US" dirty="0"/>
          </a:p>
        </p:txBody>
      </p:sp>
      <p:sp>
        <p:nvSpPr>
          <p:cNvPr id="2" name="内容占位符 1">
            <a:extLst>
              <a:ext uri="{FF2B5EF4-FFF2-40B4-BE49-F238E27FC236}">
                <a16:creationId xmlns:a16="http://schemas.microsoft.com/office/drawing/2014/main" id="{0906341E-F621-4A97-B697-620996B13987}"/>
              </a:ext>
            </a:extLst>
          </p:cNvPr>
          <p:cNvSpPr>
            <a:spLocks noGrp="1"/>
          </p:cNvSpPr>
          <p:nvPr>
            <p:ph idx="1"/>
          </p:nvPr>
        </p:nvSpPr>
        <p:spPr/>
        <p:txBody>
          <a:bodyPr/>
          <a:lstStyle/>
          <a:p>
            <a:r>
              <a:rPr lang="zh-CN" altLang="en-US" dirty="0"/>
              <a:t>立即数寻址</a:t>
            </a:r>
          </a:p>
          <a:p>
            <a:pPr marL="457200" lvl="1" indent="0">
              <a:buNone/>
            </a:pPr>
            <a:r>
              <a:rPr lang="zh-CN" altLang="en-US" dirty="0"/>
              <a:t>指令中的数字编码就是操作数本身，可以立即使用的操作数。如操作数是常量，用</a:t>
            </a:r>
            <a:r>
              <a:rPr lang="en-US" altLang="zh-CN" b="1" dirty="0">
                <a:solidFill>
                  <a:srgbClr val="0000FF"/>
                </a:solidFill>
              </a:rPr>
              <a:t>#</a:t>
            </a:r>
            <a:r>
              <a:rPr lang="zh-CN" altLang="en-US" dirty="0"/>
              <a:t>表示常量，</a:t>
            </a:r>
            <a:r>
              <a:rPr lang="en-US" altLang="zh-CN" b="1" dirty="0">
                <a:solidFill>
                  <a:srgbClr val="0000FF"/>
                </a:solidFill>
              </a:rPr>
              <a:t>0x</a:t>
            </a:r>
            <a:r>
              <a:rPr lang="zh-CN" altLang="en-US" dirty="0"/>
              <a:t>或</a:t>
            </a:r>
            <a:r>
              <a:rPr lang="en-US" altLang="zh-CN" b="1" dirty="0">
                <a:solidFill>
                  <a:srgbClr val="0000FF"/>
                </a:solidFill>
              </a:rPr>
              <a:t>&amp;</a:t>
            </a:r>
            <a:r>
              <a:rPr lang="zh-CN" altLang="en-US" dirty="0"/>
              <a:t>表示</a:t>
            </a:r>
            <a:r>
              <a:rPr lang="en-US" altLang="zh-CN" dirty="0"/>
              <a:t>16</a:t>
            </a:r>
            <a:r>
              <a:rPr lang="zh-CN" altLang="en-US" dirty="0"/>
              <a:t>进制数，否则表示十进制数。</a:t>
            </a:r>
          </a:p>
          <a:p>
            <a:pPr marL="457200" lvl="1" indent="0">
              <a:buNone/>
            </a:pPr>
            <a:r>
              <a:rPr lang="en-US" altLang="zh-CN" dirty="0">
                <a:highlight>
                  <a:srgbClr val="C0C0C0"/>
                </a:highlight>
              </a:rPr>
              <a:t>MOV  R0, #0xFF000</a:t>
            </a:r>
          </a:p>
          <a:p>
            <a:pPr marL="457200" lvl="1" indent="0">
              <a:buNone/>
            </a:pPr>
            <a:r>
              <a:rPr lang="en-US" altLang="zh-CN" dirty="0"/>
              <a:t>//</a:t>
            </a:r>
            <a:r>
              <a:rPr lang="zh-CN" altLang="en-US" dirty="0"/>
              <a:t>将立即数</a:t>
            </a:r>
            <a:r>
              <a:rPr lang="en-US" altLang="zh-CN" dirty="0"/>
              <a:t>0xFF000</a:t>
            </a:r>
            <a:r>
              <a:rPr lang="zh-CN" altLang="en-US" dirty="0"/>
              <a:t>装入</a:t>
            </a:r>
            <a:r>
              <a:rPr lang="en-US" altLang="zh-CN" dirty="0"/>
              <a:t>R0</a:t>
            </a:r>
            <a:r>
              <a:rPr lang="zh-CN" altLang="en-US" dirty="0"/>
              <a:t>寄存器</a:t>
            </a:r>
          </a:p>
          <a:p>
            <a:pPr marL="457200" lvl="1" indent="0">
              <a:buNone/>
            </a:pPr>
            <a:r>
              <a:rPr lang="en-US" altLang="zh-CN" dirty="0">
                <a:highlight>
                  <a:srgbClr val="C0C0C0"/>
                </a:highlight>
              </a:rPr>
              <a:t>SUB  R0,R0,#64</a:t>
            </a:r>
          </a:p>
          <a:p>
            <a:pPr marL="457200" lvl="1" indent="0">
              <a:buNone/>
            </a:pPr>
            <a:r>
              <a:rPr lang="en-US" altLang="zh-CN" dirty="0"/>
              <a:t>//#64</a:t>
            </a:r>
            <a:r>
              <a:rPr lang="zh-CN" altLang="en-US" dirty="0"/>
              <a:t>是立即数， </a:t>
            </a:r>
            <a:r>
              <a:rPr lang="en-US" altLang="zh-CN" dirty="0"/>
              <a:t>R0</a:t>
            </a:r>
            <a:r>
              <a:rPr lang="zh-CN" altLang="en-US" dirty="0"/>
              <a:t>减</a:t>
            </a:r>
            <a:r>
              <a:rPr lang="en-US" altLang="zh-CN" dirty="0"/>
              <a:t>64</a:t>
            </a:r>
            <a:r>
              <a:rPr lang="zh-CN" altLang="en-US" dirty="0"/>
              <a:t>，结果放入</a:t>
            </a:r>
            <a:r>
              <a:rPr lang="en-US" altLang="zh-CN" dirty="0"/>
              <a:t>R0</a:t>
            </a:r>
          </a:p>
          <a:p>
            <a:pPr marL="457200" lvl="1" indent="0">
              <a:buNone/>
            </a:pPr>
            <a:r>
              <a:rPr lang="zh-CN" altLang="en-US" b="1" u="sng" dirty="0">
                <a:solidFill>
                  <a:srgbClr val="0000FF"/>
                </a:solidFill>
              </a:rPr>
              <a:t>注  意：</a:t>
            </a:r>
            <a:endParaRPr lang="en-US" altLang="zh-CN" b="1" u="sng" dirty="0">
              <a:solidFill>
                <a:srgbClr val="0000FF"/>
              </a:solidFill>
            </a:endParaRPr>
          </a:p>
          <a:p>
            <a:pPr lvl="1"/>
            <a:r>
              <a:rPr lang="zh-CN" altLang="en-US" dirty="0"/>
              <a:t>立即数必须是能由一个</a:t>
            </a:r>
            <a:r>
              <a:rPr lang="en-US" altLang="zh-CN" b="1" dirty="0">
                <a:solidFill>
                  <a:srgbClr val="FF0000"/>
                </a:solidFill>
              </a:rPr>
              <a:t>8</a:t>
            </a:r>
            <a:r>
              <a:rPr lang="zh-CN" altLang="en-US" b="1" dirty="0">
                <a:solidFill>
                  <a:srgbClr val="FF0000"/>
                </a:solidFill>
              </a:rPr>
              <a:t>位常数</a:t>
            </a:r>
            <a:r>
              <a:rPr lang="zh-CN" altLang="en-US" b="1" dirty="0">
                <a:solidFill>
                  <a:srgbClr val="0000FF"/>
                </a:solidFill>
              </a:rPr>
              <a:t>循环右移</a:t>
            </a:r>
            <a:r>
              <a:rPr lang="zh-CN" altLang="en-US" b="1" dirty="0">
                <a:solidFill>
                  <a:srgbClr val="FF0000"/>
                </a:solidFill>
              </a:rPr>
              <a:t>偶数位</a:t>
            </a:r>
            <a:r>
              <a:rPr lang="zh-CN" altLang="en-US" dirty="0"/>
              <a:t>得到</a:t>
            </a:r>
            <a:endParaRPr lang="en-US" altLang="zh-CN" dirty="0"/>
          </a:p>
          <a:p>
            <a:pPr lvl="1"/>
            <a:r>
              <a:rPr lang="zh-CN" altLang="en-US" dirty="0"/>
              <a:t>循环右移的位数由一个</a:t>
            </a:r>
            <a:r>
              <a:rPr lang="en-US" altLang="zh-CN" dirty="0"/>
              <a:t>4</a:t>
            </a:r>
            <a:r>
              <a:rPr lang="zh-CN" altLang="en-US" dirty="0"/>
              <a:t>位二进制编码的</a:t>
            </a:r>
            <a:r>
              <a:rPr lang="en-US" altLang="zh-CN" dirty="0"/>
              <a:t>2</a:t>
            </a:r>
            <a:r>
              <a:rPr lang="zh-CN" altLang="en-US" dirty="0"/>
              <a:t>倍表示：</a:t>
            </a:r>
            <a:endParaRPr lang="en-US" altLang="zh-CN" dirty="0"/>
          </a:p>
          <a:p>
            <a:pPr marL="457200" lvl="1" indent="0">
              <a:buNone/>
            </a:pPr>
            <a:r>
              <a:rPr lang="en-US" altLang="zh-CN" dirty="0"/>
              <a:t>             &lt;immediate&gt;=immed_8 </a:t>
            </a:r>
            <a:r>
              <a:rPr lang="zh-CN" altLang="en-US" dirty="0"/>
              <a:t>循环右移</a:t>
            </a:r>
            <a:r>
              <a:rPr lang="en-US" altLang="zh-CN" dirty="0"/>
              <a:t>(2*</a:t>
            </a:r>
            <a:r>
              <a:rPr lang="en-US" altLang="zh-CN" dirty="0" err="1"/>
              <a:t>rotate_imm</a:t>
            </a:r>
            <a:r>
              <a:rPr lang="en-US" altLang="zh-CN" dirty="0"/>
              <a:t>)</a:t>
            </a:r>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104509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14">
            <a:extLst>
              <a:ext uri="{FF2B5EF4-FFF2-40B4-BE49-F238E27FC236}">
                <a16:creationId xmlns:a16="http://schemas.microsoft.com/office/drawing/2014/main" id="{607621F6-064B-4135-ADA3-956994F3B35D}"/>
              </a:ext>
            </a:extLst>
          </p:cNvPr>
          <p:cNvSpPr>
            <a:spLocks noGrp="1"/>
          </p:cNvSpPr>
          <p:nvPr>
            <p:ph idx="1"/>
          </p:nvPr>
        </p:nvSpPr>
        <p:spPr/>
        <p:txBody>
          <a:bodyPr/>
          <a:lstStyle/>
          <a:p>
            <a:r>
              <a:rPr lang="en-US" altLang="zh-CN" dirty="0"/>
              <a:t>1.1 </a:t>
            </a:r>
            <a:r>
              <a:rPr lang="zh-CN" altLang="en-US" dirty="0"/>
              <a:t>处理器发展趋势</a:t>
            </a:r>
          </a:p>
        </p:txBody>
      </p:sp>
      <p:sp>
        <p:nvSpPr>
          <p:cNvPr id="18" name="椭圆 17"/>
          <p:cNvSpPr/>
          <p:nvPr/>
        </p:nvSpPr>
        <p:spPr bwMode="auto">
          <a:xfrm>
            <a:off x="3969642" y="2434230"/>
            <a:ext cx="1066441" cy="889265"/>
          </a:xfrm>
          <a:prstGeom prst="ellipse">
            <a:avLst/>
          </a:prstGeom>
          <a:solidFill>
            <a:srgbClr val="92D05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POWER</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9" name="椭圆 18"/>
          <p:cNvSpPr/>
          <p:nvPr/>
        </p:nvSpPr>
        <p:spPr bwMode="auto">
          <a:xfrm>
            <a:off x="4505704" y="3000125"/>
            <a:ext cx="756061" cy="2182740"/>
          </a:xfrm>
          <a:prstGeom prst="ellipse">
            <a:avLst/>
          </a:prstGeom>
          <a:solidFill>
            <a:srgbClr val="00B0F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X86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1" name="椭圆 20"/>
          <p:cNvSpPr/>
          <p:nvPr/>
        </p:nvSpPr>
        <p:spPr bwMode="auto">
          <a:xfrm>
            <a:off x="4721721" y="4735129"/>
            <a:ext cx="862438" cy="609422"/>
          </a:xfrm>
          <a:prstGeom prst="ellipse">
            <a:avLst/>
          </a:prstGeom>
          <a:solidFill>
            <a:schemeClr val="accent1">
              <a:lumMod val="75000"/>
            </a:schemeClr>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MIPS</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0" name="椭圆 19"/>
          <p:cNvSpPr/>
          <p:nvPr/>
        </p:nvSpPr>
        <p:spPr bwMode="auto">
          <a:xfrm>
            <a:off x="4101455" y="4363440"/>
            <a:ext cx="786649" cy="1385323"/>
          </a:xfrm>
          <a:prstGeom prst="ellipse">
            <a:avLst/>
          </a:prstGeom>
          <a:solidFill>
            <a:srgbClr val="FFFF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ARM</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cxnSp>
        <p:nvCxnSpPr>
          <p:cNvPr id="23" name="直接连接符 22"/>
          <p:cNvCxnSpPr/>
          <p:nvPr/>
        </p:nvCxnSpPr>
        <p:spPr bwMode="auto">
          <a:xfrm>
            <a:off x="764381" y="6240425"/>
            <a:ext cx="7714601" cy="0"/>
          </a:xfrm>
          <a:prstGeom prst="line">
            <a:avLst/>
          </a:prstGeom>
          <a:noFill/>
          <a:ln w="38100">
            <a:solidFill>
              <a:srgbClr val="C7000B"/>
            </a:solidFill>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254978" y="2401367"/>
            <a:ext cx="1240313" cy="830997"/>
          </a:xfrm>
          <a:prstGeom prst="rect">
            <a:avLst/>
          </a:prstGeom>
          <a:noFill/>
        </p:spPr>
        <p:txBody>
          <a:bodyPr wrap="square" rtlCol="0">
            <a:spAutoFit/>
          </a:bodyPr>
          <a:lstStyle/>
          <a:p>
            <a:pPr algn="ctr"/>
            <a:r>
              <a:rPr lang="zh-CN" altLang="en-US" dirty="0">
                <a:latin typeface="Huawei Sans" panose="020C0503030203020204" pitchFamily="34" charset="0"/>
                <a:ea typeface="方正兰亭黑简体" panose="02000000000000000000" pitchFamily="2" charset="-122"/>
              </a:rPr>
              <a:t>高端服务器</a:t>
            </a:r>
          </a:p>
        </p:txBody>
      </p:sp>
      <p:sp>
        <p:nvSpPr>
          <p:cNvPr id="26" name="TextBox 25"/>
          <p:cNvSpPr txBox="1"/>
          <p:nvPr/>
        </p:nvSpPr>
        <p:spPr>
          <a:xfrm>
            <a:off x="244907" y="3764726"/>
            <a:ext cx="1277276" cy="830997"/>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rPr>
              <a:t>PC &amp; </a:t>
            </a:r>
            <a:r>
              <a:rPr lang="zh-CN" altLang="en-US" dirty="0">
                <a:latin typeface="Huawei Sans" panose="020C0503030203020204" pitchFamily="34" charset="0"/>
                <a:ea typeface="方正兰亭黑简体" panose="02000000000000000000" pitchFamily="2" charset="-122"/>
              </a:rPr>
              <a:t>服务器</a:t>
            </a:r>
          </a:p>
        </p:txBody>
      </p:sp>
      <p:sp>
        <p:nvSpPr>
          <p:cNvPr id="27" name="TextBox 26"/>
          <p:cNvSpPr txBox="1"/>
          <p:nvPr/>
        </p:nvSpPr>
        <p:spPr>
          <a:xfrm>
            <a:off x="176872" y="5150943"/>
            <a:ext cx="1618436" cy="830997"/>
          </a:xfrm>
          <a:prstGeom prst="rect">
            <a:avLst/>
          </a:prstGeom>
          <a:noFill/>
        </p:spPr>
        <p:txBody>
          <a:bodyPr wrap="square" rtlCol="0">
            <a:spAutoFit/>
          </a:bodyPr>
          <a:lstStyle/>
          <a:p>
            <a:pPr algn="ctr"/>
            <a:r>
              <a:rPr lang="zh-CN" altLang="en-US" dirty="0">
                <a:latin typeface="Huawei Sans" panose="020C0503030203020204" pitchFamily="34" charset="0"/>
                <a:ea typeface="方正兰亭黑简体" panose="02000000000000000000" pitchFamily="2" charset="-122"/>
              </a:rPr>
              <a:t>嵌入式</a:t>
            </a:r>
            <a:r>
              <a:rPr lang="en-US" altLang="zh-CN" dirty="0">
                <a:latin typeface="Huawei Sans" panose="020C0503030203020204" pitchFamily="34" charset="0"/>
                <a:ea typeface="方正兰亭黑简体" panose="02000000000000000000" pitchFamily="2" charset="-122"/>
              </a:rPr>
              <a:t>/</a:t>
            </a:r>
          </a:p>
          <a:p>
            <a:pPr algn="ctr"/>
            <a:r>
              <a:rPr lang="zh-CN" altLang="en-US" dirty="0">
                <a:latin typeface="Huawei Sans" panose="020C0503030203020204" pitchFamily="34" charset="0"/>
                <a:ea typeface="方正兰亭黑简体" panose="02000000000000000000" pitchFamily="2" charset="-122"/>
              </a:rPr>
              <a:t>移动</a:t>
            </a:r>
            <a:r>
              <a:rPr lang="en-US" altLang="zh-CN" dirty="0">
                <a:latin typeface="Huawei Sans" panose="020C0503030203020204" pitchFamily="34" charset="0"/>
                <a:ea typeface="方正兰亭黑简体" panose="02000000000000000000" pitchFamily="2" charset="-122"/>
              </a:rPr>
              <a:t>/</a:t>
            </a:r>
            <a:r>
              <a:rPr lang="zh-CN" altLang="en-US" dirty="0">
                <a:latin typeface="Huawei Sans" panose="020C0503030203020204" pitchFamily="34" charset="0"/>
                <a:ea typeface="方正兰亭黑简体" panose="02000000000000000000" pitchFamily="2" charset="-122"/>
              </a:rPr>
              <a:t>消费</a:t>
            </a:r>
          </a:p>
        </p:txBody>
      </p:sp>
      <p:grpSp>
        <p:nvGrpSpPr>
          <p:cNvPr id="3" name="组合 2">
            <a:extLst>
              <a:ext uri="{FF2B5EF4-FFF2-40B4-BE49-F238E27FC236}">
                <a16:creationId xmlns:a16="http://schemas.microsoft.com/office/drawing/2014/main" id="{0CD2C390-9C31-438C-8AAD-C6A32FD98C4D}"/>
              </a:ext>
            </a:extLst>
          </p:cNvPr>
          <p:cNvGrpSpPr/>
          <p:nvPr/>
        </p:nvGrpSpPr>
        <p:grpSpPr>
          <a:xfrm>
            <a:off x="1436521" y="1951991"/>
            <a:ext cx="2541274" cy="4097961"/>
            <a:chOff x="1657383" y="1342391"/>
            <a:chExt cx="2045419" cy="4097961"/>
          </a:xfrm>
        </p:grpSpPr>
        <p:sp>
          <p:nvSpPr>
            <p:cNvPr id="4" name="椭圆 3"/>
            <p:cNvSpPr/>
            <p:nvPr/>
          </p:nvSpPr>
          <p:spPr bwMode="auto">
            <a:xfrm>
              <a:off x="1657383" y="1761441"/>
              <a:ext cx="1060110" cy="856063"/>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POWER</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5" name="椭圆 4"/>
            <p:cNvSpPr/>
            <p:nvPr/>
          </p:nvSpPr>
          <p:spPr bwMode="auto">
            <a:xfrm>
              <a:off x="2629470" y="1887662"/>
              <a:ext cx="1008357" cy="283327"/>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PA-RISC</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 name="椭圆 6"/>
            <p:cNvSpPr/>
            <p:nvPr/>
          </p:nvSpPr>
          <p:spPr bwMode="auto">
            <a:xfrm>
              <a:off x="2629470" y="1523326"/>
              <a:ext cx="1008357" cy="303573"/>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SPARC</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8" name="椭圆 7"/>
            <p:cNvSpPr/>
            <p:nvPr/>
          </p:nvSpPr>
          <p:spPr bwMode="auto">
            <a:xfrm>
              <a:off x="2629473" y="2251708"/>
              <a:ext cx="985885" cy="323196"/>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Itanium</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9" name="椭圆 8"/>
            <p:cNvSpPr/>
            <p:nvPr/>
          </p:nvSpPr>
          <p:spPr bwMode="auto">
            <a:xfrm>
              <a:off x="2660616" y="3786259"/>
              <a:ext cx="1042186" cy="457504"/>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Moto 68K</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0" name="椭圆 9"/>
            <p:cNvSpPr/>
            <p:nvPr/>
          </p:nvSpPr>
          <p:spPr bwMode="auto">
            <a:xfrm>
              <a:off x="1757363" y="2701509"/>
              <a:ext cx="985885" cy="1462096"/>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X86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1" name="椭圆 10"/>
            <p:cNvSpPr/>
            <p:nvPr/>
          </p:nvSpPr>
          <p:spPr bwMode="auto">
            <a:xfrm>
              <a:off x="2754057" y="3344216"/>
              <a:ext cx="821381" cy="366005"/>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MIPS</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2" name="椭圆 11"/>
            <p:cNvSpPr/>
            <p:nvPr/>
          </p:nvSpPr>
          <p:spPr bwMode="auto">
            <a:xfrm>
              <a:off x="1944244" y="4254813"/>
              <a:ext cx="631832" cy="366005"/>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PPC</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3" name="椭圆 12"/>
            <p:cNvSpPr/>
            <p:nvPr/>
          </p:nvSpPr>
          <p:spPr bwMode="auto">
            <a:xfrm>
              <a:off x="1928451" y="4708344"/>
              <a:ext cx="631832" cy="732008"/>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ARM</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6" name="椭圆 15"/>
            <p:cNvSpPr/>
            <p:nvPr/>
          </p:nvSpPr>
          <p:spPr bwMode="auto">
            <a:xfrm>
              <a:off x="1802084" y="1342391"/>
              <a:ext cx="758199" cy="366005"/>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Z</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8" name="椭圆 27"/>
            <p:cNvSpPr/>
            <p:nvPr/>
          </p:nvSpPr>
          <p:spPr bwMode="auto">
            <a:xfrm>
              <a:off x="2629471" y="4892227"/>
              <a:ext cx="631832" cy="366005"/>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DSP</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9" name="椭圆 28"/>
            <p:cNvSpPr/>
            <p:nvPr/>
          </p:nvSpPr>
          <p:spPr bwMode="auto">
            <a:xfrm>
              <a:off x="2629471" y="4436931"/>
              <a:ext cx="631832" cy="366005"/>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NP</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grpSp>
      <p:cxnSp>
        <p:nvCxnSpPr>
          <p:cNvPr id="32" name="直接连接符 31"/>
          <p:cNvCxnSpPr/>
          <p:nvPr/>
        </p:nvCxnSpPr>
        <p:spPr bwMode="auto">
          <a:xfrm>
            <a:off x="1165728" y="4943342"/>
            <a:ext cx="6737932" cy="0"/>
          </a:xfrm>
          <a:prstGeom prst="line">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flipV="1">
            <a:off x="1166360" y="3441733"/>
            <a:ext cx="6803672" cy="44859"/>
          </a:xfrm>
          <a:prstGeom prst="line">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7141483" y="2134994"/>
            <a:ext cx="697627" cy="400110"/>
          </a:xfrm>
          <a:prstGeom prst="rect">
            <a:avLst/>
          </a:prstGeom>
          <a:noFill/>
        </p:spPr>
        <p:txBody>
          <a:bodyPr wrap="none" rtlCol="0">
            <a:spAutoFit/>
          </a:bodyPr>
          <a:lstStyle/>
          <a:p>
            <a:r>
              <a:rPr lang="zh-CN" altLang="en-US" sz="2000" b="1" dirty="0">
                <a:solidFill>
                  <a:srgbClr val="990000"/>
                </a:solidFill>
                <a:latin typeface="Huawei Sans" panose="020C0503030203020204" pitchFamily="34" charset="0"/>
                <a:ea typeface="方正兰亭黑简体" panose="02000000000000000000" pitchFamily="2" charset="-122"/>
              </a:rPr>
              <a:t>众核</a:t>
            </a:r>
          </a:p>
        </p:txBody>
      </p:sp>
      <p:sp>
        <p:nvSpPr>
          <p:cNvPr id="42" name="TextBox 41"/>
          <p:cNvSpPr txBox="1"/>
          <p:nvPr/>
        </p:nvSpPr>
        <p:spPr>
          <a:xfrm>
            <a:off x="7203292" y="3670999"/>
            <a:ext cx="697627" cy="400110"/>
          </a:xfrm>
          <a:prstGeom prst="rect">
            <a:avLst/>
          </a:prstGeom>
          <a:noFill/>
        </p:spPr>
        <p:txBody>
          <a:bodyPr wrap="none" rtlCol="0">
            <a:spAutoFit/>
          </a:bodyPr>
          <a:lstStyle/>
          <a:p>
            <a:r>
              <a:rPr lang="zh-CN" altLang="en-US" sz="2000" b="1" dirty="0">
                <a:solidFill>
                  <a:srgbClr val="990000"/>
                </a:solidFill>
                <a:latin typeface="Huawei Sans" panose="020C0503030203020204" pitchFamily="34" charset="0"/>
                <a:ea typeface="方正兰亭黑简体" panose="02000000000000000000" pitchFamily="2" charset="-122"/>
              </a:rPr>
              <a:t>异构</a:t>
            </a:r>
          </a:p>
        </p:txBody>
      </p:sp>
      <p:sp>
        <p:nvSpPr>
          <p:cNvPr id="43" name="TextBox 42"/>
          <p:cNvSpPr txBox="1"/>
          <p:nvPr/>
        </p:nvSpPr>
        <p:spPr>
          <a:xfrm>
            <a:off x="7230295" y="4947231"/>
            <a:ext cx="697627" cy="400110"/>
          </a:xfrm>
          <a:prstGeom prst="rect">
            <a:avLst/>
          </a:prstGeom>
          <a:noFill/>
        </p:spPr>
        <p:txBody>
          <a:bodyPr wrap="none" rtlCol="0">
            <a:spAutoFit/>
          </a:bodyPr>
          <a:lstStyle/>
          <a:p>
            <a:r>
              <a:rPr lang="zh-CN" altLang="en-US" sz="2000" b="1" dirty="0">
                <a:solidFill>
                  <a:srgbClr val="990000"/>
                </a:solidFill>
                <a:latin typeface="Huawei Sans" panose="020C0503030203020204" pitchFamily="34" charset="0"/>
                <a:ea typeface="方正兰亭黑简体" panose="02000000000000000000" pitchFamily="2" charset="-122"/>
              </a:rPr>
              <a:t>融合</a:t>
            </a:r>
          </a:p>
        </p:txBody>
      </p:sp>
      <p:grpSp>
        <p:nvGrpSpPr>
          <p:cNvPr id="6" name="组合 5">
            <a:extLst>
              <a:ext uri="{FF2B5EF4-FFF2-40B4-BE49-F238E27FC236}">
                <a16:creationId xmlns:a16="http://schemas.microsoft.com/office/drawing/2014/main" id="{04C01121-8FEC-42DF-9098-6E7C1E5BEC77}"/>
              </a:ext>
            </a:extLst>
          </p:cNvPr>
          <p:cNvGrpSpPr/>
          <p:nvPr/>
        </p:nvGrpSpPr>
        <p:grpSpPr>
          <a:xfrm>
            <a:off x="4972418" y="1998720"/>
            <a:ext cx="2073361" cy="4151721"/>
            <a:chOff x="4972418" y="1389120"/>
            <a:chExt cx="2073361" cy="4151721"/>
          </a:xfrm>
        </p:grpSpPr>
        <p:sp>
          <p:nvSpPr>
            <p:cNvPr id="39" name="矩形标注 38"/>
            <p:cNvSpPr/>
            <p:nvPr/>
          </p:nvSpPr>
          <p:spPr bwMode="auto">
            <a:xfrm>
              <a:off x="4972418" y="4967713"/>
              <a:ext cx="1231518" cy="573128"/>
            </a:xfrm>
            <a:prstGeom prst="wedgeRectCallout">
              <a:avLst>
                <a:gd name="adj1" fmla="val -64507"/>
                <a:gd name="adj2" fmla="val -78484"/>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68578" tIns="34289" rIns="68578" bIns="34289" numCol="1" rtlCol="0" anchor="t" anchorCtr="0" compatLnSpc="1">
              <a:prstTxWarp prst="textNoShape">
                <a:avLst/>
              </a:prstTxWarp>
            </a:bodyPr>
            <a:lstStyle/>
            <a:p>
              <a:pPr algn="ctr" defTabSz="685732">
                <a:buClr>
                  <a:srgbClr val="CC9900"/>
                </a:buClr>
              </a:pPr>
              <a:r>
                <a:rPr lang="zh-CN" altLang="en-US" sz="1600" dirty="0">
                  <a:latin typeface="Huawei Sans" panose="020C0503030203020204" pitchFamily="34" charset="0"/>
                  <a:ea typeface="方正兰亭黑简体" panose="02000000000000000000" pitchFamily="2" charset="-122"/>
                </a:rPr>
                <a:t>完全开放，生态良好</a:t>
              </a:r>
            </a:p>
          </p:txBody>
        </p:sp>
        <p:sp>
          <p:nvSpPr>
            <p:cNvPr id="44" name="矩形标注 43"/>
            <p:cNvSpPr/>
            <p:nvPr/>
          </p:nvSpPr>
          <p:spPr bwMode="auto">
            <a:xfrm>
              <a:off x="5843269" y="3678034"/>
              <a:ext cx="1202510" cy="565730"/>
            </a:xfrm>
            <a:prstGeom prst="wedgeRectCallout">
              <a:avLst>
                <a:gd name="adj1" fmla="val -82292"/>
                <a:gd name="adj2" fmla="val 49953"/>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68578" tIns="34289" rIns="68578" bIns="34289" numCol="1" rtlCol="0" anchor="t" anchorCtr="0" compatLnSpc="1">
              <a:prstTxWarp prst="textNoShape">
                <a:avLst/>
              </a:prstTxWarp>
            </a:bodyPr>
            <a:lstStyle/>
            <a:p>
              <a:pPr algn="ctr" defTabSz="685732">
                <a:buClr>
                  <a:srgbClr val="CC9900"/>
                </a:buClr>
              </a:pPr>
              <a:r>
                <a:rPr lang="zh-CN" altLang="en-US" sz="1600" dirty="0">
                  <a:latin typeface="Huawei Sans" panose="020C0503030203020204" pitchFamily="34" charset="0"/>
                  <a:ea typeface="方正兰亭黑简体" panose="02000000000000000000" pitchFamily="2" charset="-122"/>
                </a:rPr>
                <a:t>学习</a:t>
              </a:r>
              <a:r>
                <a:rPr lang="en-US" altLang="zh-CN" sz="1600" dirty="0">
                  <a:latin typeface="Huawei Sans" panose="020C0503030203020204" pitchFamily="34" charset="0"/>
                  <a:ea typeface="方正兰亭黑简体" panose="02000000000000000000" pitchFamily="2" charset="-122"/>
                </a:rPr>
                <a:t>ARM</a:t>
              </a:r>
              <a:r>
                <a:rPr lang="zh-CN" altLang="en-US" sz="1600" dirty="0">
                  <a:latin typeface="Huawei Sans" panose="020C0503030203020204" pitchFamily="34" charset="0"/>
                  <a:ea typeface="方正兰亭黑简体" panose="02000000000000000000" pitchFamily="2" charset="-122"/>
                </a:rPr>
                <a:t>，谋求复生</a:t>
              </a:r>
            </a:p>
          </p:txBody>
        </p:sp>
        <p:sp>
          <p:nvSpPr>
            <p:cNvPr id="45" name="矩形标注 44"/>
            <p:cNvSpPr/>
            <p:nvPr/>
          </p:nvSpPr>
          <p:spPr bwMode="auto">
            <a:xfrm>
              <a:off x="5488172" y="1389120"/>
              <a:ext cx="710194" cy="355004"/>
            </a:xfrm>
            <a:prstGeom prst="wedgeRectCallout">
              <a:avLst>
                <a:gd name="adj1" fmla="val -131953"/>
                <a:gd name="adj2" fmla="val 146665"/>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68578" tIns="34289" rIns="68578" bIns="34289" numCol="1" rtlCol="0" anchor="t" anchorCtr="0" compatLnSpc="1">
              <a:prstTxWarp prst="textNoShape">
                <a:avLst/>
              </a:prstTxWarp>
            </a:bodyPr>
            <a:lstStyle/>
            <a:p>
              <a:pPr algn="ctr" defTabSz="685732">
                <a:buClr>
                  <a:srgbClr val="CC9900"/>
                </a:buClr>
              </a:pPr>
              <a:r>
                <a:rPr lang="zh-CN" altLang="en-US" sz="1600" dirty="0">
                  <a:latin typeface="Huawei Sans" panose="020C0503030203020204" pitchFamily="34" charset="0"/>
                  <a:ea typeface="方正兰亭黑简体" panose="02000000000000000000" pitchFamily="2" charset="-122"/>
                </a:rPr>
                <a:t>开放</a:t>
              </a:r>
            </a:p>
          </p:txBody>
        </p:sp>
        <p:sp>
          <p:nvSpPr>
            <p:cNvPr id="46" name="矩形标注 45"/>
            <p:cNvSpPr/>
            <p:nvPr/>
          </p:nvSpPr>
          <p:spPr bwMode="auto">
            <a:xfrm>
              <a:off x="5688724" y="2462565"/>
              <a:ext cx="1163011" cy="312696"/>
            </a:xfrm>
            <a:prstGeom prst="wedgeRectCallout">
              <a:avLst>
                <a:gd name="adj1" fmla="val -95885"/>
                <a:gd name="adj2" fmla="val 61630"/>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68578" tIns="34289" rIns="68578" bIns="34289" numCol="1" rtlCol="0" anchor="t" anchorCtr="0" compatLnSpc="1">
              <a:prstTxWarp prst="textNoShape">
                <a:avLst/>
              </a:prstTxWarp>
            </a:bodyPr>
            <a:lstStyle/>
            <a:p>
              <a:pPr algn="ctr" defTabSz="685732">
                <a:buClr>
                  <a:srgbClr val="CC9900"/>
                </a:buClr>
              </a:pPr>
              <a:r>
                <a:rPr lang="zh-CN" altLang="en-US" sz="1600" dirty="0">
                  <a:latin typeface="Huawei Sans" panose="020C0503030203020204" pitchFamily="34" charset="0"/>
                  <a:ea typeface="方正兰亭黑简体" panose="02000000000000000000" pitchFamily="2" charset="-122"/>
                </a:rPr>
                <a:t>封闭架构</a:t>
              </a:r>
            </a:p>
          </p:txBody>
        </p:sp>
      </p:grpSp>
      <p:sp>
        <p:nvSpPr>
          <p:cNvPr id="49" name="TextBox 48"/>
          <p:cNvSpPr txBox="1"/>
          <p:nvPr/>
        </p:nvSpPr>
        <p:spPr>
          <a:xfrm>
            <a:off x="6860426" y="2453622"/>
            <a:ext cx="1912469" cy="584775"/>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rPr>
              <a:t>内核数量大量增加，处理器互联。</a:t>
            </a:r>
          </a:p>
        </p:txBody>
      </p:sp>
      <p:sp>
        <p:nvSpPr>
          <p:cNvPr id="50" name="TextBox 49"/>
          <p:cNvSpPr txBox="1"/>
          <p:nvPr/>
        </p:nvSpPr>
        <p:spPr>
          <a:xfrm>
            <a:off x="6860426" y="3999718"/>
            <a:ext cx="1787669"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rPr>
              <a:t>CPU+GPGPU+FPGA</a:t>
            </a:r>
            <a:endParaRPr lang="zh-CN" altLang="en-US" sz="1600" dirty="0">
              <a:latin typeface="Huawei Sans" panose="020C0503030203020204" pitchFamily="34" charset="0"/>
              <a:ea typeface="方正兰亭黑简体" panose="02000000000000000000" pitchFamily="2" charset="-122"/>
            </a:endParaRPr>
          </a:p>
        </p:txBody>
      </p:sp>
      <p:sp>
        <p:nvSpPr>
          <p:cNvPr id="51" name="TextBox 50"/>
          <p:cNvSpPr txBox="1"/>
          <p:nvPr/>
        </p:nvSpPr>
        <p:spPr>
          <a:xfrm>
            <a:off x="6860426" y="5269377"/>
            <a:ext cx="1872156" cy="830997"/>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rPr>
              <a:t>内存体系重构，</a:t>
            </a:r>
            <a:r>
              <a:rPr lang="en-US" altLang="zh-CN" sz="1600" dirty="0">
                <a:latin typeface="Huawei Sans" panose="020C0503030203020204" pitchFamily="34" charset="0"/>
                <a:ea typeface="方正兰亭黑简体" panose="02000000000000000000" pitchFamily="2" charset="-122"/>
              </a:rPr>
              <a:t>CPU/</a:t>
            </a:r>
            <a:r>
              <a:rPr lang="zh-CN" altLang="en-US" sz="1600" dirty="0">
                <a:latin typeface="Huawei Sans" panose="020C0503030203020204" pitchFamily="34" charset="0"/>
                <a:ea typeface="方正兰亭黑简体" panose="02000000000000000000" pitchFamily="2" charset="-122"/>
              </a:rPr>
              <a:t>内存深度融合，内存更贴近计算。</a:t>
            </a:r>
          </a:p>
        </p:txBody>
      </p:sp>
      <p:sp>
        <p:nvSpPr>
          <p:cNvPr id="52" name="TextBox 51"/>
          <p:cNvSpPr txBox="1"/>
          <p:nvPr/>
        </p:nvSpPr>
        <p:spPr>
          <a:xfrm>
            <a:off x="117183" y="6303464"/>
            <a:ext cx="2632011" cy="338554"/>
          </a:xfrm>
          <a:prstGeom prst="rect">
            <a:avLst/>
          </a:prstGeom>
        </p:spPr>
        <p:style>
          <a:lnRef idx="1">
            <a:schemeClr val="accent1"/>
          </a:lnRef>
          <a:fillRef idx="2">
            <a:schemeClr val="accent1"/>
          </a:fillRef>
          <a:effectRef idx="1">
            <a:schemeClr val="accent1"/>
          </a:effectRef>
          <a:fontRef idx="minor">
            <a:schemeClr val="dk1"/>
          </a:fontRef>
        </p:style>
        <p:txBody>
          <a:bodyPr wrap="square" lIns="0" rIns="0" rtlCol="0">
            <a:spAutoFit/>
          </a:bodyPr>
          <a:lstStyle/>
          <a:p>
            <a:pPr algn="ctr"/>
            <a:r>
              <a:rPr lang="zh-CN" altLang="en-US" sz="1600" b="1" dirty="0">
                <a:latin typeface="Huawei Sans" panose="020C0503030203020204" pitchFamily="34" charset="0"/>
                <a:ea typeface="方正兰亭黑简体" panose="02000000000000000000" pitchFamily="2" charset="-122"/>
              </a:rPr>
              <a:t>过去：架构众多，百花齐放</a:t>
            </a:r>
          </a:p>
        </p:txBody>
      </p:sp>
      <p:sp>
        <p:nvSpPr>
          <p:cNvPr id="53" name="TextBox 52"/>
          <p:cNvSpPr txBox="1"/>
          <p:nvPr/>
        </p:nvSpPr>
        <p:spPr>
          <a:xfrm>
            <a:off x="2844444" y="6299027"/>
            <a:ext cx="2587320" cy="338554"/>
          </a:xfrm>
          <a:prstGeom prst="rect">
            <a:avLst/>
          </a:prstGeom>
        </p:spPr>
        <p:style>
          <a:lnRef idx="1">
            <a:schemeClr val="accent1"/>
          </a:lnRef>
          <a:fillRef idx="2">
            <a:schemeClr val="accent1"/>
          </a:fillRef>
          <a:effectRef idx="1">
            <a:schemeClr val="accent1"/>
          </a:effectRef>
          <a:fontRef idx="minor">
            <a:schemeClr val="dk1"/>
          </a:fontRef>
        </p:style>
        <p:txBody>
          <a:bodyPr wrap="square" lIns="0" rIns="0" rtlCol="0">
            <a:spAutoFit/>
          </a:bodyPr>
          <a:lstStyle>
            <a:defPPr>
              <a:defRPr lang="zh-CN"/>
            </a:defPPr>
            <a:lvl1pPr>
              <a:defRPr sz="1600" b="1">
                <a:solidFill>
                  <a:schemeClr val="dk1"/>
                </a:solidFill>
                <a:latin typeface="Huawei Sans" panose="020C0503030203020204" pitchFamily="34" charset="0"/>
                <a:ea typeface="方正兰亭黑简体" panose="02000000000000000000"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zh-CN" altLang="en-US" dirty="0"/>
              <a:t>现在：生态成熟，架构垄断</a:t>
            </a:r>
          </a:p>
        </p:txBody>
      </p:sp>
      <p:sp>
        <p:nvSpPr>
          <p:cNvPr id="55" name="TextBox 54"/>
          <p:cNvSpPr txBox="1"/>
          <p:nvPr/>
        </p:nvSpPr>
        <p:spPr>
          <a:xfrm>
            <a:off x="5505828" y="6297836"/>
            <a:ext cx="3515386" cy="338554"/>
          </a:xfrm>
          <a:prstGeom prst="rect">
            <a:avLst/>
          </a:prstGeom>
        </p:spPr>
        <p:style>
          <a:lnRef idx="1">
            <a:schemeClr val="accent1"/>
          </a:lnRef>
          <a:fillRef idx="2">
            <a:schemeClr val="accent1"/>
          </a:fillRef>
          <a:effectRef idx="1">
            <a:schemeClr val="accent1"/>
          </a:effectRef>
          <a:fontRef idx="minor">
            <a:schemeClr val="dk1"/>
          </a:fontRef>
        </p:style>
        <p:txBody>
          <a:bodyPr wrap="none" lIns="0" rIns="0" rtlCol="0">
            <a:spAutoFit/>
          </a:bodyPr>
          <a:lstStyle>
            <a:defPPr>
              <a:defRPr lang="zh-CN"/>
            </a:defPPr>
            <a:lvl1pPr>
              <a:defRPr sz="1600" b="1">
                <a:solidFill>
                  <a:schemeClr val="dk1"/>
                </a:solidFill>
                <a:latin typeface="Huawei Sans" panose="020C0503030203020204" pitchFamily="34" charset="0"/>
                <a:ea typeface="方正兰亭黑简体" panose="02000000000000000000"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zh-CN" altLang="en-US" dirty="0"/>
              <a:t>未来：摩尔定律失效，寻求多方向突破</a:t>
            </a:r>
          </a:p>
        </p:txBody>
      </p:sp>
      <p:sp>
        <p:nvSpPr>
          <p:cNvPr id="14" name="标题 13">
            <a:extLst>
              <a:ext uri="{FF2B5EF4-FFF2-40B4-BE49-F238E27FC236}">
                <a16:creationId xmlns:a16="http://schemas.microsoft.com/office/drawing/2014/main" id="{4540917C-A0B2-4A27-925B-EE2EA80B7915}"/>
              </a:ext>
            </a:extLst>
          </p:cNvPr>
          <p:cNvSpPr>
            <a:spLocks noGrp="1"/>
          </p:cNvSpPr>
          <p:nvPr>
            <p:ph type="title"/>
          </p:nvPr>
        </p:nvSpPr>
        <p:spPr/>
        <p:txBody>
          <a:bodyPr/>
          <a:lstStyle/>
          <a:p>
            <a:r>
              <a:rPr lang="en-US" altLang="zh-CN" dirty="0"/>
              <a:t>1 ARM</a:t>
            </a:r>
            <a:r>
              <a:rPr lang="zh-CN" altLang="en-US" dirty="0"/>
              <a:t>鲲鹏处理器</a:t>
            </a:r>
          </a:p>
        </p:txBody>
      </p:sp>
    </p:spTree>
    <p:extLst>
      <p:ext uri="{BB962C8B-B14F-4D97-AF65-F5344CB8AC3E}">
        <p14:creationId xmlns:p14="http://schemas.microsoft.com/office/powerpoint/2010/main" val="192229880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D7F4E-D54B-4AE3-B4E0-0C51F70AAD0D}"/>
              </a:ext>
            </a:extLst>
          </p:cNvPr>
          <p:cNvSpPr>
            <a:spLocks noGrp="1"/>
          </p:cNvSpPr>
          <p:nvPr>
            <p:ph type="title"/>
          </p:nvPr>
        </p:nvSpPr>
        <p:spPr/>
        <p:txBody>
          <a:bodyPr/>
          <a:lstStyle/>
          <a:p>
            <a:r>
              <a:rPr lang="en-US" altLang="zh-CN" dirty="0"/>
              <a:t>3.2 ARM</a:t>
            </a:r>
            <a:r>
              <a:rPr lang="zh-CN" altLang="en-US" dirty="0"/>
              <a:t>寻址方式 </a:t>
            </a:r>
            <a:r>
              <a:rPr lang="en-US" altLang="zh-CN" dirty="0"/>
              <a:t>(3/9)</a:t>
            </a:r>
            <a:endParaRPr lang="zh-CN" altLang="en-US" dirty="0"/>
          </a:p>
        </p:txBody>
      </p:sp>
      <p:sp>
        <p:nvSpPr>
          <p:cNvPr id="3" name="内容占位符 2">
            <a:extLst>
              <a:ext uri="{FF2B5EF4-FFF2-40B4-BE49-F238E27FC236}">
                <a16:creationId xmlns:a16="http://schemas.microsoft.com/office/drawing/2014/main" id="{BE213251-C934-4669-9304-8F9932772B38}"/>
              </a:ext>
            </a:extLst>
          </p:cNvPr>
          <p:cNvSpPr>
            <a:spLocks noGrp="1"/>
          </p:cNvSpPr>
          <p:nvPr>
            <p:ph idx="1"/>
          </p:nvPr>
        </p:nvSpPr>
        <p:spPr/>
        <p:txBody>
          <a:bodyPr/>
          <a:lstStyle/>
          <a:p>
            <a:r>
              <a:rPr lang="zh-CN" altLang="en-US" dirty="0"/>
              <a:t>寄存器寻址</a:t>
            </a:r>
          </a:p>
          <a:p>
            <a:pPr marL="457200" lvl="1" indent="0">
              <a:buNone/>
            </a:pPr>
            <a:r>
              <a:rPr lang="zh-CN" altLang="en-US" dirty="0"/>
              <a:t>操作数的值在寄存器中，指令执行时直接取出寄存器值来操作，寄存器寻址是根据寄存器编码获取寄存器内存储的操作数</a:t>
            </a:r>
          </a:p>
          <a:p>
            <a:pPr marL="457200" lvl="1" indent="0">
              <a:buNone/>
            </a:pPr>
            <a:endParaRPr lang="zh-CN" altLang="en-US" dirty="0"/>
          </a:p>
          <a:p>
            <a:pPr marL="457200" lvl="1" indent="0">
              <a:buNone/>
            </a:pPr>
            <a:r>
              <a:rPr lang="en-US" altLang="zh-CN" dirty="0">
                <a:highlight>
                  <a:srgbClr val="C0C0C0"/>
                </a:highlight>
              </a:rPr>
              <a:t>MOV R1,  R2</a:t>
            </a:r>
          </a:p>
          <a:p>
            <a:pPr marL="457200" lvl="1" indent="0">
              <a:buNone/>
            </a:pPr>
            <a:r>
              <a:rPr lang="en-US" altLang="zh-CN" dirty="0"/>
              <a:t>//</a:t>
            </a:r>
            <a:r>
              <a:rPr lang="zh-CN" altLang="en-US" dirty="0"/>
              <a:t>将</a:t>
            </a:r>
            <a:r>
              <a:rPr lang="en-US" altLang="zh-CN" dirty="0"/>
              <a:t>R2</a:t>
            </a:r>
            <a:r>
              <a:rPr lang="zh-CN" altLang="en-US" dirty="0"/>
              <a:t>的值存入</a:t>
            </a:r>
            <a:r>
              <a:rPr lang="en-US" altLang="zh-CN" dirty="0"/>
              <a:t>R1</a:t>
            </a:r>
            <a:r>
              <a:rPr lang="zh-CN" altLang="en-US" dirty="0"/>
              <a:t>： </a:t>
            </a:r>
            <a:r>
              <a:rPr lang="en-US" altLang="zh-CN" dirty="0"/>
              <a:t>R2</a:t>
            </a:r>
            <a:r>
              <a:rPr lang="zh-CN" altLang="en-US" dirty="0"/>
              <a:t>→</a:t>
            </a:r>
            <a:r>
              <a:rPr lang="en-US" altLang="zh-CN" dirty="0"/>
              <a:t>R1</a:t>
            </a:r>
            <a:endParaRPr lang="zh-CN" altLang="en-US" dirty="0"/>
          </a:p>
          <a:p>
            <a:pPr marL="457200" lvl="1" indent="0">
              <a:buNone/>
            </a:pPr>
            <a:endParaRPr lang="zh-CN" altLang="en-US" dirty="0"/>
          </a:p>
          <a:p>
            <a:pPr marL="457200" lvl="1" indent="0">
              <a:buNone/>
            </a:pPr>
            <a:r>
              <a:rPr lang="en-US" altLang="zh-CN" dirty="0">
                <a:highlight>
                  <a:srgbClr val="C0C0C0"/>
                </a:highlight>
              </a:rPr>
              <a:t>SUB R0,  R1,  R2</a:t>
            </a:r>
            <a:endParaRPr lang="zh-CN" altLang="en-US" dirty="0"/>
          </a:p>
          <a:p>
            <a:pPr marL="457200" lvl="1" indent="0">
              <a:buNone/>
            </a:pPr>
            <a:r>
              <a:rPr lang="en-US" altLang="zh-CN" dirty="0"/>
              <a:t>//</a:t>
            </a:r>
            <a:r>
              <a:rPr lang="zh-CN" altLang="en-US" dirty="0"/>
              <a:t>将</a:t>
            </a:r>
            <a:r>
              <a:rPr lang="en-US" altLang="zh-CN" dirty="0"/>
              <a:t>R1</a:t>
            </a:r>
            <a:r>
              <a:rPr lang="zh-CN" altLang="en-US" dirty="0"/>
              <a:t>的值减去</a:t>
            </a:r>
            <a:r>
              <a:rPr lang="en-US" altLang="zh-CN" dirty="0"/>
              <a:t>R2</a:t>
            </a:r>
            <a:r>
              <a:rPr lang="zh-CN" altLang="en-US" dirty="0"/>
              <a:t>的值，结果保存到</a:t>
            </a:r>
            <a:r>
              <a:rPr lang="en-US" altLang="zh-CN" dirty="0"/>
              <a:t>R0</a:t>
            </a:r>
            <a:r>
              <a:rPr lang="zh-CN" altLang="en-US" dirty="0"/>
              <a:t>：</a:t>
            </a:r>
            <a:r>
              <a:rPr lang="en-US" altLang="zh-CN" dirty="0"/>
              <a:t>R1-R2</a:t>
            </a:r>
            <a:r>
              <a:rPr lang="zh-CN" altLang="en-US" dirty="0"/>
              <a:t>→</a:t>
            </a:r>
            <a:r>
              <a:rPr lang="en-US" altLang="zh-CN" dirty="0"/>
              <a:t>R0</a:t>
            </a:r>
            <a:endParaRPr lang="zh-CN" altLang="en-US" dirty="0"/>
          </a:p>
          <a:p>
            <a:endParaRPr lang="zh-CN" altLang="en-US" dirty="0"/>
          </a:p>
        </p:txBody>
      </p:sp>
    </p:spTree>
    <p:extLst>
      <p:ext uri="{BB962C8B-B14F-4D97-AF65-F5344CB8AC3E}">
        <p14:creationId xmlns:p14="http://schemas.microsoft.com/office/powerpoint/2010/main" val="11835671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AE6EA-6941-41AB-9CB0-10502963B8C8}"/>
              </a:ext>
            </a:extLst>
          </p:cNvPr>
          <p:cNvSpPr>
            <a:spLocks noGrp="1"/>
          </p:cNvSpPr>
          <p:nvPr>
            <p:ph type="title"/>
          </p:nvPr>
        </p:nvSpPr>
        <p:spPr/>
        <p:txBody>
          <a:bodyPr/>
          <a:lstStyle/>
          <a:p>
            <a:r>
              <a:rPr lang="en-US" altLang="zh-CN" dirty="0"/>
              <a:t>3.2 ARM</a:t>
            </a:r>
            <a:r>
              <a:rPr lang="zh-CN" altLang="en-US" dirty="0"/>
              <a:t>寻址方式 </a:t>
            </a:r>
            <a:r>
              <a:rPr lang="en-US" altLang="zh-CN" dirty="0"/>
              <a:t>(4/9)</a:t>
            </a:r>
            <a:endParaRPr lang="zh-CN" altLang="en-US" dirty="0"/>
          </a:p>
        </p:txBody>
      </p:sp>
      <p:sp>
        <p:nvSpPr>
          <p:cNvPr id="3" name="内容占位符 2">
            <a:extLst>
              <a:ext uri="{FF2B5EF4-FFF2-40B4-BE49-F238E27FC236}">
                <a16:creationId xmlns:a16="http://schemas.microsoft.com/office/drawing/2014/main" id="{7878EB9C-E2DF-4DBB-ABBE-AD36EE982148}"/>
              </a:ext>
            </a:extLst>
          </p:cNvPr>
          <p:cNvSpPr>
            <a:spLocks noGrp="1"/>
          </p:cNvSpPr>
          <p:nvPr>
            <p:ph idx="1"/>
          </p:nvPr>
        </p:nvSpPr>
        <p:spPr/>
        <p:txBody>
          <a:bodyPr/>
          <a:lstStyle/>
          <a:p>
            <a:r>
              <a:rPr lang="zh-CN" altLang="en-US" dirty="0"/>
              <a:t>寄存器间接寻址</a:t>
            </a:r>
          </a:p>
          <a:p>
            <a:pPr marL="457200" lvl="1" indent="0">
              <a:buNone/>
            </a:pPr>
            <a:r>
              <a:rPr lang="zh-CN" altLang="en-US" dirty="0"/>
              <a:t>操作数从寄存器所指向的内存中取出，寄存地存储的是内存地址</a:t>
            </a:r>
          </a:p>
          <a:p>
            <a:pPr marL="457200" lvl="1" indent="0">
              <a:buNone/>
            </a:pPr>
            <a:r>
              <a:rPr lang="pt-BR" altLang="zh-CN" dirty="0">
                <a:highlight>
                  <a:srgbClr val="C0C0C0"/>
                </a:highlight>
              </a:rPr>
              <a:t>LDR R1,[R2]</a:t>
            </a:r>
          </a:p>
          <a:p>
            <a:pPr marL="457200" lvl="1" indent="0">
              <a:buNone/>
            </a:pPr>
            <a:r>
              <a:rPr lang="en-US" altLang="zh-CN" sz="2000" b="1" dirty="0">
                <a:solidFill>
                  <a:srgbClr val="006600"/>
                </a:solidFill>
              </a:rPr>
              <a:t>//</a:t>
            </a:r>
            <a:r>
              <a:rPr lang="zh-CN" altLang="en-US" sz="2000" b="1" dirty="0">
                <a:solidFill>
                  <a:srgbClr val="006600"/>
                </a:solidFill>
              </a:rPr>
              <a:t>将</a:t>
            </a:r>
            <a:r>
              <a:rPr lang="en-US" altLang="zh-CN" sz="2000" b="1" dirty="0">
                <a:solidFill>
                  <a:srgbClr val="006600"/>
                </a:solidFill>
              </a:rPr>
              <a:t>R2</a:t>
            </a:r>
            <a:r>
              <a:rPr lang="zh-CN" altLang="en-US" sz="2000" b="1" dirty="0">
                <a:solidFill>
                  <a:srgbClr val="006600"/>
                </a:solidFill>
              </a:rPr>
              <a:t>指向的存储单元的数据读出，保存在</a:t>
            </a:r>
            <a:r>
              <a:rPr lang="en-US" altLang="zh-CN" sz="2000" b="1" dirty="0">
                <a:solidFill>
                  <a:srgbClr val="006600"/>
                </a:solidFill>
              </a:rPr>
              <a:t>R1</a:t>
            </a:r>
            <a:r>
              <a:rPr lang="zh-CN" altLang="en-US" sz="2000" b="1" dirty="0">
                <a:solidFill>
                  <a:srgbClr val="006600"/>
                </a:solidFill>
              </a:rPr>
              <a:t>中，</a:t>
            </a:r>
            <a:r>
              <a:rPr lang="en-US" altLang="zh-CN" sz="2000" b="1" dirty="0">
                <a:solidFill>
                  <a:srgbClr val="006600"/>
                </a:solidFill>
              </a:rPr>
              <a:t>R2</a:t>
            </a:r>
            <a:r>
              <a:rPr lang="zh-CN" altLang="en-US" sz="2000" b="1" dirty="0">
                <a:solidFill>
                  <a:srgbClr val="006600"/>
                </a:solidFill>
              </a:rPr>
              <a:t>相当于指针变量</a:t>
            </a:r>
          </a:p>
          <a:p>
            <a:pPr marL="457200" lvl="1" indent="0">
              <a:lnSpc>
                <a:spcPct val="150000"/>
              </a:lnSpc>
              <a:buNone/>
            </a:pPr>
            <a:r>
              <a:rPr lang="pt-BR" altLang="zh-CN" dirty="0">
                <a:highlight>
                  <a:srgbClr val="C0C0C0"/>
                </a:highlight>
              </a:rPr>
              <a:t>STR R1,[R2]</a:t>
            </a:r>
          </a:p>
          <a:p>
            <a:pPr marL="457200" lvl="1" indent="0">
              <a:buNone/>
            </a:pPr>
            <a:r>
              <a:rPr lang="en-US" altLang="zh-CN" sz="2000" b="1" dirty="0">
                <a:solidFill>
                  <a:srgbClr val="006600"/>
                </a:solidFill>
              </a:rPr>
              <a:t>//</a:t>
            </a:r>
            <a:r>
              <a:rPr lang="zh-CN" altLang="en-US" sz="2000" b="1" dirty="0">
                <a:solidFill>
                  <a:srgbClr val="006600"/>
                </a:solidFill>
              </a:rPr>
              <a:t>将</a:t>
            </a:r>
            <a:r>
              <a:rPr lang="en-US" altLang="zh-CN" sz="2000" b="1" dirty="0">
                <a:solidFill>
                  <a:srgbClr val="006600"/>
                </a:solidFill>
              </a:rPr>
              <a:t>R1</a:t>
            </a:r>
            <a:r>
              <a:rPr lang="zh-CN" altLang="en-US" sz="2000" b="1" dirty="0">
                <a:solidFill>
                  <a:srgbClr val="006600"/>
                </a:solidFill>
              </a:rPr>
              <a:t>的值写入到</a:t>
            </a:r>
            <a:r>
              <a:rPr lang="en-US" altLang="zh-CN" sz="2000" b="1" dirty="0">
                <a:solidFill>
                  <a:srgbClr val="006600"/>
                </a:solidFill>
              </a:rPr>
              <a:t>R2</a:t>
            </a:r>
            <a:r>
              <a:rPr lang="zh-CN" altLang="en-US" sz="2000" b="1" dirty="0">
                <a:solidFill>
                  <a:srgbClr val="006600"/>
                </a:solidFill>
              </a:rPr>
              <a:t>所指向的内存</a:t>
            </a:r>
            <a:endParaRPr lang="zh-CN" altLang="en-US" b="1" dirty="0">
              <a:solidFill>
                <a:srgbClr val="006600"/>
              </a:solidFill>
            </a:endParaRPr>
          </a:p>
          <a:p>
            <a:pPr marL="457200" lvl="1" indent="0">
              <a:lnSpc>
                <a:spcPct val="150000"/>
              </a:lnSpc>
              <a:buNone/>
            </a:pPr>
            <a:r>
              <a:rPr lang="pt-BR" altLang="zh-CN" dirty="0">
                <a:highlight>
                  <a:srgbClr val="C0C0C0"/>
                </a:highlight>
              </a:rPr>
              <a:t>SWP R1,R1,[R2]</a:t>
            </a:r>
          </a:p>
          <a:p>
            <a:pPr marL="457200" lvl="1" indent="0">
              <a:buNone/>
            </a:pPr>
            <a:r>
              <a:rPr lang="en-US" altLang="zh-CN" sz="2000" b="1" dirty="0">
                <a:solidFill>
                  <a:srgbClr val="006600"/>
                </a:solidFill>
              </a:rPr>
              <a:t>//</a:t>
            </a:r>
            <a:r>
              <a:rPr lang="zh-CN" altLang="en-US" sz="2000" b="1" dirty="0">
                <a:solidFill>
                  <a:srgbClr val="006600"/>
                </a:solidFill>
              </a:rPr>
              <a:t>将寄存器</a:t>
            </a:r>
            <a:r>
              <a:rPr lang="en-US" altLang="zh-CN" sz="2000" b="1" dirty="0">
                <a:solidFill>
                  <a:srgbClr val="006600"/>
                </a:solidFill>
              </a:rPr>
              <a:t>R1</a:t>
            </a:r>
            <a:r>
              <a:rPr lang="zh-CN" altLang="en-US" sz="2000" b="1" dirty="0">
                <a:solidFill>
                  <a:srgbClr val="006600"/>
                </a:solidFill>
              </a:rPr>
              <a:t>的值和</a:t>
            </a:r>
            <a:r>
              <a:rPr lang="en-US" altLang="zh-CN" sz="2000" b="1" dirty="0">
                <a:solidFill>
                  <a:srgbClr val="006600"/>
                </a:solidFill>
              </a:rPr>
              <a:t>R2</a:t>
            </a:r>
            <a:r>
              <a:rPr lang="zh-CN" altLang="en-US" sz="2000" b="1" dirty="0">
                <a:solidFill>
                  <a:srgbClr val="006600"/>
                </a:solidFill>
              </a:rPr>
              <a:t>指定的存储单元的内容交换</a:t>
            </a:r>
          </a:p>
          <a:p>
            <a:pPr marL="457200" lvl="1" indent="0">
              <a:buNone/>
            </a:pPr>
            <a:r>
              <a:rPr lang="en-US" altLang="zh-CN" dirty="0"/>
              <a:t>[R2]</a:t>
            </a:r>
            <a:r>
              <a:rPr lang="zh-CN" altLang="en-US" dirty="0"/>
              <a:t>表示寄存器所指向的内存</a:t>
            </a:r>
          </a:p>
          <a:p>
            <a:pPr marL="457200" lvl="1" indent="0">
              <a:buNone/>
            </a:pPr>
            <a:r>
              <a:rPr lang="en-US" altLang="zh-CN" dirty="0"/>
              <a:t>LDR </a:t>
            </a:r>
            <a:r>
              <a:rPr lang="zh-CN" altLang="en-US" dirty="0"/>
              <a:t>指令用于读取内存数据</a:t>
            </a:r>
          </a:p>
          <a:p>
            <a:pPr marL="457200" lvl="1" indent="0">
              <a:buNone/>
            </a:pPr>
            <a:r>
              <a:rPr lang="en-US" altLang="zh-CN" dirty="0"/>
              <a:t>STR </a:t>
            </a:r>
            <a:r>
              <a:rPr lang="zh-CN" altLang="en-US" dirty="0"/>
              <a:t>指令用于写入内存数据</a:t>
            </a:r>
          </a:p>
        </p:txBody>
      </p:sp>
    </p:spTree>
    <p:extLst>
      <p:ext uri="{BB962C8B-B14F-4D97-AF65-F5344CB8AC3E}">
        <p14:creationId xmlns:p14="http://schemas.microsoft.com/office/powerpoint/2010/main" val="14143942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0D40E-143D-4590-8567-2EFB41CBB227}"/>
              </a:ext>
            </a:extLst>
          </p:cNvPr>
          <p:cNvSpPr>
            <a:spLocks noGrp="1"/>
          </p:cNvSpPr>
          <p:nvPr>
            <p:ph type="title"/>
          </p:nvPr>
        </p:nvSpPr>
        <p:spPr/>
        <p:txBody>
          <a:bodyPr/>
          <a:lstStyle/>
          <a:p>
            <a:r>
              <a:rPr lang="en-US" altLang="zh-CN" dirty="0"/>
              <a:t>3.2 ARM</a:t>
            </a:r>
            <a:r>
              <a:rPr lang="zh-CN" altLang="en-US" dirty="0"/>
              <a:t>寻址方式 </a:t>
            </a:r>
            <a:r>
              <a:rPr lang="en-US" altLang="zh-CN" dirty="0"/>
              <a:t>(5/9)</a:t>
            </a:r>
            <a:endParaRPr lang="zh-CN" altLang="en-US" dirty="0"/>
          </a:p>
        </p:txBody>
      </p:sp>
      <p:sp>
        <p:nvSpPr>
          <p:cNvPr id="3" name="内容占位符 2">
            <a:extLst>
              <a:ext uri="{FF2B5EF4-FFF2-40B4-BE49-F238E27FC236}">
                <a16:creationId xmlns:a16="http://schemas.microsoft.com/office/drawing/2014/main" id="{8532F546-EAC6-44A4-B5B0-DCB318EF8CD1}"/>
              </a:ext>
            </a:extLst>
          </p:cNvPr>
          <p:cNvSpPr>
            <a:spLocks noGrp="1"/>
          </p:cNvSpPr>
          <p:nvPr>
            <p:ph idx="1"/>
          </p:nvPr>
        </p:nvSpPr>
        <p:spPr/>
        <p:txBody>
          <a:bodyPr/>
          <a:lstStyle/>
          <a:p>
            <a:r>
              <a:rPr lang="zh-CN" altLang="en-US" dirty="0"/>
              <a:t>基址变址寻址：</a:t>
            </a:r>
          </a:p>
          <a:p>
            <a:pPr marL="457200" lvl="1" indent="0">
              <a:buNone/>
            </a:pPr>
            <a:r>
              <a:rPr lang="zh-CN" altLang="en-US" dirty="0"/>
              <a:t>基址寄存器的内容与指令中的偏移量相加，得到有效操作数的地址，然后访问该地址空间，基址变址寻址分为三种：</a:t>
            </a:r>
          </a:p>
          <a:p>
            <a:pPr lvl="1"/>
            <a:r>
              <a:rPr lang="zh-CN" altLang="en-US" dirty="0">
                <a:solidFill>
                  <a:srgbClr val="0000FF"/>
                </a:solidFill>
              </a:rPr>
              <a:t>前索引</a:t>
            </a:r>
          </a:p>
          <a:p>
            <a:pPr marL="457200" lvl="1" indent="0">
              <a:buNone/>
            </a:pPr>
            <a:r>
              <a:rPr lang="zh-CN" altLang="en-US" dirty="0"/>
              <a:t>	</a:t>
            </a:r>
            <a:r>
              <a:rPr lang="pt-BR" altLang="zh-CN" dirty="0">
                <a:highlight>
                  <a:srgbClr val="C0C0C0"/>
                </a:highlight>
              </a:rPr>
              <a:t>LDR  R0, [R1, #4]</a:t>
            </a:r>
          </a:p>
          <a:p>
            <a:pPr marL="457200" lvl="1" indent="0">
              <a:buNone/>
            </a:pPr>
            <a:r>
              <a:rPr lang="en-US" altLang="zh-CN" dirty="0"/>
              <a:t>  //</a:t>
            </a:r>
            <a:r>
              <a:rPr lang="zh-CN" altLang="en-US" dirty="0"/>
              <a:t>将地址为</a:t>
            </a:r>
            <a:r>
              <a:rPr lang="en-US" altLang="zh-CN" dirty="0"/>
              <a:t>R1+4</a:t>
            </a:r>
            <a:r>
              <a:rPr lang="zh-CN" altLang="en-US" dirty="0"/>
              <a:t>的内存值取出写进</a:t>
            </a:r>
            <a:r>
              <a:rPr lang="en-US" altLang="zh-CN" dirty="0"/>
              <a:t>R0</a:t>
            </a:r>
            <a:r>
              <a:rPr lang="zh-CN" altLang="en-US" dirty="0"/>
              <a:t>，不改变</a:t>
            </a:r>
            <a:r>
              <a:rPr lang="en-US" altLang="zh-CN" dirty="0"/>
              <a:t>R1</a:t>
            </a:r>
            <a:r>
              <a:rPr lang="zh-CN" altLang="en-US" dirty="0"/>
              <a:t>的值</a:t>
            </a:r>
          </a:p>
          <a:p>
            <a:pPr lvl="1"/>
            <a:r>
              <a:rPr lang="zh-CN" altLang="en-US" dirty="0">
                <a:solidFill>
                  <a:srgbClr val="0000FF"/>
                </a:solidFill>
              </a:rPr>
              <a:t>自动索引</a:t>
            </a:r>
          </a:p>
          <a:p>
            <a:pPr marL="457200" lvl="1" indent="441325">
              <a:buNone/>
            </a:pPr>
            <a:r>
              <a:rPr lang="pt-BR" altLang="zh-CN" dirty="0">
                <a:highlight>
                  <a:srgbClr val="C0C0C0"/>
                </a:highlight>
              </a:rPr>
              <a:t>LDR  R0, [R1, #4]</a:t>
            </a:r>
            <a:r>
              <a:rPr lang="en-US" altLang="zh-CN" dirty="0">
                <a:highlight>
                  <a:srgbClr val="C0C0C0"/>
                </a:highlight>
              </a:rPr>
              <a:t>!</a:t>
            </a:r>
            <a:endParaRPr lang="zh-CN" altLang="pt-BR" dirty="0">
              <a:highlight>
                <a:srgbClr val="C0C0C0"/>
              </a:highlight>
            </a:endParaRPr>
          </a:p>
          <a:p>
            <a:pPr marL="457200" lvl="1" indent="-371475">
              <a:buNone/>
            </a:pPr>
            <a:r>
              <a:rPr lang="en-US" altLang="zh-CN" dirty="0"/>
              <a:t>     //</a:t>
            </a:r>
            <a:r>
              <a:rPr lang="zh-CN" altLang="en-US" dirty="0"/>
              <a:t>在前索引的基础上，新地址</a:t>
            </a:r>
            <a:r>
              <a:rPr lang="en-US" altLang="zh-CN" dirty="0"/>
              <a:t>R1+4</a:t>
            </a:r>
            <a:r>
              <a:rPr lang="zh-CN" altLang="en-US" dirty="0"/>
              <a:t>回写进</a:t>
            </a:r>
            <a:r>
              <a:rPr lang="en-US" altLang="zh-CN" dirty="0"/>
              <a:t>R1(!</a:t>
            </a:r>
            <a:r>
              <a:rPr lang="zh-CN" altLang="en-US" dirty="0"/>
              <a:t>表示回写地址</a:t>
            </a:r>
            <a:r>
              <a:rPr lang="en-US" altLang="zh-CN" dirty="0"/>
              <a:t>)</a:t>
            </a:r>
          </a:p>
          <a:p>
            <a:pPr lvl="1"/>
            <a:r>
              <a:rPr lang="zh-CN" altLang="en-US" dirty="0">
                <a:solidFill>
                  <a:srgbClr val="0000FF"/>
                </a:solidFill>
              </a:rPr>
              <a:t>后索引</a:t>
            </a:r>
          </a:p>
          <a:p>
            <a:pPr marL="457200" lvl="1" indent="441325">
              <a:buNone/>
            </a:pPr>
            <a:r>
              <a:rPr lang="pt-BR" altLang="zh-CN" dirty="0">
                <a:highlight>
                  <a:srgbClr val="C0C0C0"/>
                </a:highlight>
              </a:rPr>
              <a:t>LDR  R0, [R1], #4 </a:t>
            </a:r>
          </a:p>
          <a:p>
            <a:pPr marL="457200" lvl="1" indent="0">
              <a:buNone/>
            </a:pPr>
            <a:r>
              <a:rPr lang="en-US" altLang="zh-CN" dirty="0"/>
              <a:t>//</a:t>
            </a:r>
            <a:r>
              <a:rPr lang="zh-CN" altLang="en-US" dirty="0"/>
              <a:t>地址为</a:t>
            </a:r>
            <a:r>
              <a:rPr lang="en-US" altLang="zh-CN" dirty="0"/>
              <a:t>R1</a:t>
            </a:r>
            <a:r>
              <a:rPr lang="zh-CN" altLang="en-US" dirty="0"/>
              <a:t>的内存值取出写进</a:t>
            </a:r>
            <a:r>
              <a:rPr lang="en-US" altLang="zh-CN" dirty="0"/>
              <a:t>R0</a:t>
            </a:r>
            <a:r>
              <a:rPr lang="zh-CN" altLang="en-US" dirty="0"/>
              <a:t>，</a:t>
            </a:r>
            <a:r>
              <a:rPr lang="en-US" altLang="zh-CN" dirty="0"/>
              <a:t>R1</a:t>
            </a:r>
            <a:r>
              <a:rPr lang="zh-CN" altLang="en-US" dirty="0"/>
              <a:t>存的地址</a:t>
            </a:r>
            <a:r>
              <a:rPr lang="en-US" altLang="zh-CN" dirty="0"/>
              <a:t>+4</a:t>
            </a:r>
            <a:r>
              <a:rPr lang="zh-CN" altLang="en-US" dirty="0"/>
              <a:t>再写进</a:t>
            </a:r>
            <a:r>
              <a:rPr lang="en-US" altLang="zh-CN" dirty="0"/>
              <a:t>R1</a:t>
            </a:r>
            <a:endParaRPr lang="zh-CN" altLang="en-US" dirty="0"/>
          </a:p>
        </p:txBody>
      </p:sp>
    </p:spTree>
    <p:extLst>
      <p:ext uri="{BB962C8B-B14F-4D97-AF65-F5344CB8AC3E}">
        <p14:creationId xmlns:p14="http://schemas.microsoft.com/office/powerpoint/2010/main" val="38236354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D9FA0-1195-42A7-A277-1FBC1A0937F3}"/>
              </a:ext>
            </a:extLst>
          </p:cNvPr>
          <p:cNvSpPr>
            <a:spLocks noGrp="1"/>
          </p:cNvSpPr>
          <p:nvPr>
            <p:ph type="title"/>
          </p:nvPr>
        </p:nvSpPr>
        <p:spPr/>
        <p:txBody>
          <a:bodyPr/>
          <a:lstStyle/>
          <a:p>
            <a:r>
              <a:rPr lang="en-US" altLang="zh-CN" dirty="0"/>
              <a:t>3.2 ARM</a:t>
            </a:r>
            <a:r>
              <a:rPr lang="zh-CN" altLang="en-US" dirty="0"/>
              <a:t>寻址方式 </a:t>
            </a:r>
            <a:r>
              <a:rPr lang="en-US" altLang="zh-CN" dirty="0"/>
              <a:t>(6/9)</a:t>
            </a:r>
            <a:endParaRPr lang="zh-CN" altLang="en-US" dirty="0"/>
          </a:p>
        </p:txBody>
      </p:sp>
      <p:sp>
        <p:nvSpPr>
          <p:cNvPr id="3" name="内容占位符 2">
            <a:extLst>
              <a:ext uri="{FF2B5EF4-FFF2-40B4-BE49-F238E27FC236}">
                <a16:creationId xmlns:a16="http://schemas.microsoft.com/office/drawing/2014/main" id="{37B760B3-2532-4369-8EC3-D3243A0C0AE3}"/>
              </a:ext>
            </a:extLst>
          </p:cNvPr>
          <p:cNvSpPr>
            <a:spLocks noGrp="1"/>
          </p:cNvSpPr>
          <p:nvPr>
            <p:ph idx="1"/>
          </p:nvPr>
        </p:nvSpPr>
        <p:spPr>
          <a:xfrm>
            <a:off x="396875" y="1362074"/>
            <a:ext cx="8594725" cy="5267325"/>
          </a:xfrm>
        </p:spPr>
        <p:txBody>
          <a:bodyPr/>
          <a:lstStyle/>
          <a:p>
            <a:r>
              <a:rPr lang="zh-CN" altLang="en-US" dirty="0"/>
              <a:t>多寄存器寻址</a:t>
            </a:r>
          </a:p>
          <a:p>
            <a:pPr marL="457200" lvl="1" indent="0">
              <a:buNone/>
            </a:pPr>
            <a:r>
              <a:rPr lang="zh-CN" altLang="en-US" dirty="0"/>
              <a:t>一条指令完成多个寄存器的传送，最多</a:t>
            </a:r>
            <a:r>
              <a:rPr lang="en-US" altLang="zh-CN" dirty="0"/>
              <a:t>16</a:t>
            </a:r>
            <a:r>
              <a:rPr lang="zh-CN" altLang="en-US" dirty="0"/>
              <a:t>个寄存器，也称为块拷贝寻址</a:t>
            </a:r>
          </a:p>
          <a:p>
            <a:pPr marL="457200" lvl="1" indent="0">
              <a:buNone/>
            </a:pPr>
            <a:r>
              <a:rPr lang="en-US" altLang="zh-CN" dirty="0">
                <a:highlight>
                  <a:srgbClr val="C0C0C0"/>
                </a:highlight>
              </a:rPr>
              <a:t>LDMIA R1!, {R2-R7, R12}</a:t>
            </a:r>
          </a:p>
          <a:p>
            <a:pPr marL="457200" lvl="1" indent="0">
              <a:buNone/>
            </a:pPr>
            <a:r>
              <a:rPr lang="en-US" altLang="zh-CN" sz="1800" i="1" dirty="0"/>
              <a:t>//</a:t>
            </a:r>
            <a:r>
              <a:rPr lang="zh-CN" altLang="en-US" sz="1800" i="1" dirty="0"/>
              <a:t>将</a:t>
            </a:r>
            <a:r>
              <a:rPr lang="en-US" altLang="zh-CN" sz="1800" i="1" dirty="0"/>
              <a:t>R1</a:t>
            </a:r>
            <a:r>
              <a:rPr lang="zh-CN" altLang="en-US" sz="1800" i="1" dirty="0"/>
              <a:t>指向的存储单元中的数据读写到</a:t>
            </a:r>
            <a:r>
              <a:rPr lang="en-US" altLang="zh-CN" sz="1800" i="1" dirty="0"/>
              <a:t>R2</a:t>
            </a:r>
            <a:r>
              <a:rPr lang="zh-CN" altLang="en-US" sz="1800" i="1" dirty="0"/>
              <a:t>～</a:t>
            </a:r>
            <a:r>
              <a:rPr lang="en-US" altLang="zh-CN" sz="1800" i="1" dirty="0"/>
              <a:t>R7</a:t>
            </a:r>
            <a:r>
              <a:rPr lang="zh-CN" altLang="en-US" sz="1800" i="1" dirty="0"/>
              <a:t>、</a:t>
            </a:r>
            <a:r>
              <a:rPr lang="en-US" altLang="zh-CN" sz="1800" i="1" dirty="0"/>
              <a:t>R12</a:t>
            </a:r>
            <a:r>
              <a:rPr lang="zh-CN" altLang="en-US" sz="1800" i="1" dirty="0"/>
              <a:t>中，每次</a:t>
            </a:r>
            <a:r>
              <a:rPr lang="en-US" altLang="zh-CN" sz="1800" i="1" dirty="0"/>
              <a:t>R1</a:t>
            </a:r>
            <a:r>
              <a:rPr lang="zh-CN" altLang="en-US" sz="1800" i="1" dirty="0"/>
              <a:t>都自加</a:t>
            </a:r>
            <a:r>
              <a:rPr lang="en-US" altLang="zh-CN" sz="1800" i="1" dirty="0"/>
              <a:t>4</a:t>
            </a:r>
          </a:p>
          <a:p>
            <a:pPr marL="457200" lvl="1" indent="0">
              <a:buNone/>
            </a:pPr>
            <a:r>
              <a:rPr lang="en-US" altLang="zh-CN" dirty="0">
                <a:highlight>
                  <a:srgbClr val="C0C0C0"/>
                </a:highlight>
              </a:rPr>
              <a:t>STMIA R1!, {R2-R7, R12}</a:t>
            </a:r>
            <a:endParaRPr lang="en-US" altLang="zh-CN" dirty="0"/>
          </a:p>
          <a:p>
            <a:pPr marL="457200" lvl="1" indent="0">
              <a:buNone/>
            </a:pPr>
            <a:r>
              <a:rPr lang="en-US" altLang="zh-CN" sz="1800" i="1" dirty="0"/>
              <a:t>//</a:t>
            </a:r>
            <a:r>
              <a:rPr lang="zh-CN" altLang="en-US" sz="1800" i="1" dirty="0"/>
              <a:t>将寄存器</a:t>
            </a:r>
            <a:r>
              <a:rPr lang="en-US" altLang="zh-CN" sz="1800" i="1" dirty="0"/>
              <a:t>R2</a:t>
            </a:r>
            <a:r>
              <a:rPr lang="zh-CN" altLang="en-US" sz="1800" i="1" dirty="0"/>
              <a:t>～</a:t>
            </a:r>
            <a:r>
              <a:rPr lang="en-US" altLang="zh-CN" sz="1800" i="1" dirty="0"/>
              <a:t>R7</a:t>
            </a:r>
            <a:r>
              <a:rPr lang="zh-CN" altLang="en-US" sz="1800" i="1" dirty="0"/>
              <a:t>、</a:t>
            </a:r>
            <a:r>
              <a:rPr lang="en-US" altLang="zh-CN" sz="1800" i="1" dirty="0"/>
              <a:t>R12</a:t>
            </a:r>
            <a:r>
              <a:rPr lang="zh-CN" altLang="en-US" sz="1800" i="1" dirty="0"/>
              <a:t>的值保存到</a:t>
            </a:r>
            <a:r>
              <a:rPr lang="en-US" altLang="zh-CN" sz="1800" i="1" dirty="0"/>
              <a:t>R1</a:t>
            </a:r>
            <a:r>
              <a:rPr lang="zh-CN" altLang="en-US" sz="1800" i="1" dirty="0"/>
              <a:t>指向的存储单元中，然后</a:t>
            </a:r>
            <a:r>
              <a:rPr lang="en-US" altLang="zh-CN" sz="1800" i="1" dirty="0"/>
              <a:t>R1</a:t>
            </a:r>
            <a:r>
              <a:rPr lang="zh-CN" altLang="en-US" sz="1800" i="1" dirty="0"/>
              <a:t>自加</a:t>
            </a:r>
            <a:r>
              <a:rPr lang="en-US" altLang="zh-CN" sz="1800" i="1" dirty="0"/>
              <a:t>4</a:t>
            </a:r>
          </a:p>
          <a:p>
            <a:pPr lvl="1"/>
            <a:r>
              <a:rPr lang="zh-CN" altLang="en-US" dirty="0"/>
              <a:t>基址寄存器不允许为</a:t>
            </a:r>
            <a:r>
              <a:rPr lang="en-US" altLang="zh-CN" dirty="0"/>
              <a:t>R15</a:t>
            </a:r>
            <a:r>
              <a:rPr lang="zh-CN" altLang="en-US" dirty="0"/>
              <a:t>，寄存器列表可以为</a:t>
            </a:r>
            <a:r>
              <a:rPr lang="en-US" altLang="zh-CN" dirty="0"/>
              <a:t>R0</a:t>
            </a:r>
            <a:r>
              <a:rPr lang="zh-CN" altLang="en-US" dirty="0"/>
              <a:t>～</a:t>
            </a:r>
            <a:r>
              <a:rPr lang="en-US" altLang="zh-CN" dirty="0"/>
              <a:t>R15 </a:t>
            </a:r>
            <a:r>
              <a:rPr lang="zh-CN" altLang="en-US" dirty="0"/>
              <a:t>的任意组合。这里</a:t>
            </a:r>
            <a:r>
              <a:rPr lang="en-US" altLang="zh-CN" dirty="0"/>
              <a:t>R1</a:t>
            </a:r>
            <a:r>
              <a:rPr lang="zh-CN" altLang="en-US" dirty="0"/>
              <a:t>没有写成</a:t>
            </a:r>
            <a:r>
              <a:rPr lang="en-US" altLang="zh-CN" dirty="0"/>
              <a:t>[R1]!</a:t>
            </a:r>
            <a:r>
              <a:rPr lang="zh-CN" altLang="en-US" dirty="0"/>
              <a:t>，是因为这个位不是操作数位，而是寄存器位</a:t>
            </a:r>
          </a:p>
          <a:p>
            <a:pPr lvl="1"/>
            <a:r>
              <a:rPr lang="en-US" altLang="zh-CN" dirty="0"/>
              <a:t>LDMIA /STMIA</a:t>
            </a:r>
            <a:r>
              <a:rPr lang="zh-CN" altLang="en-US" dirty="0"/>
              <a:t>块拷贝指令</a:t>
            </a:r>
            <a:r>
              <a:rPr lang="en-US" altLang="zh-CN" dirty="0"/>
              <a:t>,  LDMIA</a:t>
            </a:r>
            <a:r>
              <a:rPr lang="zh-CN" altLang="en-US" dirty="0"/>
              <a:t>从</a:t>
            </a:r>
            <a:r>
              <a:rPr lang="en-US" altLang="zh-CN" dirty="0"/>
              <a:t>R1</a:t>
            </a:r>
            <a:r>
              <a:rPr lang="zh-CN" altLang="en-US" dirty="0"/>
              <a:t>指向的内存中读数据，</a:t>
            </a:r>
            <a:r>
              <a:rPr lang="en-US" altLang="zh-CN" dirty="0"/>
              <a:t>STMIA</a:t>
            </a:r>
            <a:r>
              <a:rPr lang="zh-CN" altLang="en-US" dirty="0"/>
              <a:t>向</a:t>
            </a:r>
            <a:r>
              <a:rPr lang="en-US" altLang="zh-CN" dirty="0"/>
              <a:t>R1</a:t>
            </a:r>
            <a:r>
              <a:rPr lang="zh-CN" altLang="en-US" dirty="0"/>
              <a:t>指向的内存写入数据</a:t>
            </a:r>
          </a:p>
          <a:p>
            <a:endParaRPr lang="zh-CN" altLang="en-US" dirty="0"/>
          </a:p>
        </p:txBody>
      </p:sp>
      <p:sp>
        <p:nvSpPr>
          <p:cNvPr id="4" name="对话气泡: 矩形 3">
            <a:extLst>
              <a:ext uri="{FF2B5EF4-FFF2-40B4-BE49-F238E27FC236}">
                <a16:creationId xmlns:a16="http://schemas.microsoft.com/office/drawing/2014/main" id="{68AA7A58-61E0-48F7-8C33-4987A818CBD6}"/>
              </a:ext>
            </a:extLst>
          </p:cNvPr>
          <p:cNvSpPr/>
          <p:nvPr/>
        </p:nvSpPr>
        <p:spPr>
          <a:xfrm>
            <a:off x="1000125" y="6192847"/>
            <a:ext cx="7747000" cy="458950"/>
          </a:xfrm>
          <a:prstGeom prst="wedgeRectCallout">
            <a:avLst>
              <a:gd name="adj1" fmla="val -49652"/>
              <a:gd name="adj2" fmla="val -68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cs typeface="Times New Roman" panose="02020603050405020304" pitchFamily="18" charset="0"/>
              </a:rPr>
              <a:t>在</a:t>
            </a:r>
            <a:r>
              <a:rPr lang="en-US" altLang="zh-CN" sz="2000" dirty="0">
                <a:solidFill>
                  <a:schemeClr val="tx1"/>
                </a:solidFill>
                <a:latin typeface="Times New Roman" panose="02020603050405020304" pitchFamily="18" charset="0"/>
                <a:cs typeface="Times New Roman" panose="02020603050405020304" pitchFamily="18" charset="0"/>
              </a:rPr>
              <a:t>A64</a:t>
            </a:r>
            <a:r>
              <a:rPr lang="zh-CN" altLang="en-US" sz="2000" dirty="0">
                <a:solidFill>
                  <a:schemeClr val="tx1"/>
                </a:solidFill>
                <a:latin typeface="Times New Roman" panose="02020603050405020304" pitchFamily="18" charset="0"/>
                <a:cs typeface="Times New Roman" panose="02020603050405020304" pitchFamily="18" charset="0"/>
              </a:rPr>
              <a:t>中，</a:t>
            </a:r>
            <a:r>
              <a:rPr lang="en-US" altLang="zh-CN" sz="2000" dirty="0">
                <a:solidFill>
                  <a:schemeClr val="tx1"/>
                </a:solidFill>
                <a:latin typeface="Times New Roman" panose="02020603050405020304" pitchFamily="18" charset="0"/>
                <a:cs typeface="Times New Roman" panose="02020603050405020304" pitchFamily="18" charset="0"/>
              </a:rPr>
              <a:t>LDM/STM</a:t>
            </a:r>
            <a:r>
              <a:rPr lang="zh-CN" altLang="en-US" sz="2000" dirty="0">
                <a:solidFill>
                  <a:schemeClr val="tx1"/>
                </a:solidFill>
                <a:latin typeface="Times New Roman" panose="02020603050405020304" pitchFamily="18" charset="0"/>
                <a:cs typeface="Times New Roman" panose="02020603050405020304" pitchFamily="18" charset="0"/>
              </a:rPr>
              <a:t>已经被替换为</a:t>
            </a:r>
            <a:r>
              <a:rPr lang="en-US" altLang="zh-CN" sz="2000" dirty="0">
                <a:solidFill>
                  <a:schemeClr val="tx1"/>
                </a:solidFill>
                <a:latin typeface="Times New Roman" panose="02020603050405020304" pitchFamily="18" charset="0"/>
                <a:cs typeface="Times New Roman" panose="02020603050405020304" pitchFamily="18" charset="0"/>
              </a:rPr>
              <a:t>LDP/STP(Load/Store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Pair)</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94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F5177-6404-4B67-9F2B-05F5FBCC68A2}"/>
              </a:ext>
            </a:extLst>
          </p:cNvPr>
          <p:cNvSpPr>
            <a:spLocks noGrp="1"/>
          </p:cNvSpPr>
          <p:nvPr>
            <p:ph type="title"/>
          </p:nvPr>
        </p:nvSpPr>
        <p:spPr/>
        <p:txBody>
          <a:bodyPr/>
          <a:lstStyle/>
          <a:p>
            <a:r>
              <a:rPr lang="en-US" altLang="zh-CN" dirty="0"/>
              <a:t>3.2 ARM</a:t>
            </a:r>
            <a:r>
              <a:rPr lang="zh-CN" altLang="en-US" dirty="0"/>
              <a:t>寻址方式 </a:t>
            </a:r>
            <a:r>
              <a:rPr lang="en-US" altLang="zh-CN" dirty="0"/>
              <a:t>(7/9)</a:t>
            </a:r>
            <a:endParaRPr lang="zh-CN" altLang="en-US" dirty="0"/>
          </a:p>
        </p:txBody>
      </p:sp>
      <p:sp>
        <p:nvSpPr>
          <p:cNvPr id="3" name="内容占位符 2">
            <a:extLst>
              <a:ext uri="{FF2B5EF4-FFF2-40B4-BE49-F238E27FC236}">
                <a16:creationId xmlns:a16="http://schemas.microsoft.com/office/drawing/2014/main" id="{9EAE0F0C-3F74-4D3D-832F-695BAD00367D}"/>
              </a:ext>
            </a:extLst>
          </p:cNvPr>
          <p:cNvSpPr>
            <a:spLocks noGrp="1"/>
          </p:cNvSpPr>
          <p:nvPr>
            <p:ph idx="1"/>
          </p:nvPr>
        </p:nvSpPr>
        <p:spPr/>
        <p:txBody>
          <a:bodyPr/>
          <a:lstStyle/>
          <a:p>
            <a:r>
              <a:rPr lang="zh-CN" altLang="en-US" dirty="0"/>
              <a:t>多寄存器寻址</a:t>
            </a:r>
            <a:r>
              <a:rPr lang="en-US" altLang="zh-CN" dirty="0"/>
              <a:t>…</a:t>
            </a:r>
          </a:p>
          <a:p>
            <a:pPr marL="457200" lvl="1" indent="0">
              <a:buNone/>
            </a:pPr>
            <a:r>
              <a:rPr lang="zh-CN" altLang="en-US" dirty="0"/>
              <a:t>执行这类指令要考虑如下几个问题：</a:t>
            </a:r>
          </a:p>
          <a:p>
            <a:pPr lvl="1">
              <a:lnSpc>
                <a:spcPct val="150000"/>
              </a:lnSpc>
            </a:pPr>
            <a:r>
              <a:rPr lang="zh-CN" altLang="en-US" dirty="0"/>
              <a:t>基址寄存器指向原始地址，有没有放一个有效值</a:t>
            </a:r>
          </a:p>
          <a:p>
            <a:pPr lvl="1">
              <a:lnSpc>
                <a:spcPct val="150000"/>
              </a:lnSpc>
            </a:pPr>
            <a:r>
              <a:rPr lang="zh-CN" altLang="en-US" dirty="0"/>
              <a:t>寄存器列表哪个寄存器被最先传送</a:t>
            </a:r>
          </a:p>
          <a:p>
            <a:pPr lvl="1">
              <a:lnSpc>
                <a:spcPct val="150000"/>
              </a:lnSpc>
            </a:pPr>
            <a:r>
              <a:rPr lang="zh-CN" altLang="en-US" dirty="0"/>
              <a:t>存储器地址增长方向</a:t>
            </a:r>
          </a:p>
          <a:p>
            <a:pPr lvl="1">
              <a:lnSpc>
                <a:spcPct val="150000"/>
              </a:lnSpc>
            </a:pPr>
            <a:r>
              <a:rPr lang="zh-CN" altLang="en-US" dirty="0"/>
              <a:t>指令执行完成后，基址寄存器有没有指向一个有效值</a:t>
            </a:r>
          </a:p>
          <a:p>
            <a:endParaRPr lang="zh-CN" altLang="en-US" dirty="0"/>
          </a:p>
        </p:txBody>
      </p:sp>
    </p:spTree>
    <p:extLst>
      <p:ext uri="{BB962C8B-B14F-4D97-AF65-F5344CB8AC3E}">
        <p14:creationId xmlns:p14="http://schemas.microsoft.com/office/powerpoint/2010/main" val="35089550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24EB4-CE9E-410A-B8D8-F8D8B54196D1}"/>
              </a:ext>
            </a:extLst>
          </p:cNvPr>
          <p:cNvSpPr>
            <a:spLocks noGrp="1"/>
          </p:cNvSpPr>
          <p:nvPr>
            <p:ph type="title"/>
          </p:nvPr>
        </p:nvSpPr>
        <p:spPr/>
        <p:txBody>
          <a:bodyPr/>
          <a:lstStyle/>
          <a:p>
            <a:r>
              <a:rPr lang="en-US" altLang="zh-CN" dirty="0"/>
              <a:t>3.2 ARM</a:t>
            </a:r>
            <a:r>
              <a:rPr lang="zh-CN" altLang="en-US" dirty="0"/>
              <a:t>寻址方式 </a:t>
            </a:r>
            <a:r>
              <a:rPr lang="en-US" altLang="zh-CN" dirty="0"/>
              <a:t>(8/9)</a:t>
            </a:r>
            <a:endParaRPr lang="zh-CN" altLang="en-US" dirty="0"/>
          </a:p>
        </p:txBody>
      </p:sp>
      <p:sp>
        <p:nvSpPr>
          <p:cNvPr id="3" name="内容占位符 2">
            <a:extLst>
              <a:ext uri="{FF2B5EF4-FFF2-40B4-BE49-F238E27FC236}">
                <a16:creationId xmlns:a16="http://schemas.microsoft.com/office/drawing/2014/main" id="{21DD25BE-C727-4700-89F3-4E08487F859F}"/>
              </a:ext>
            </a:extLst>
          </p:cNvPr>
          <p:cNvSpPr>
            <a:spLocks noGrp="1"/>
          </p:cNvSpPr>
          <p:nvPr>
            <p:ph idx="1"/>
          </p:nvPr>
        </p:nvSpPr>
        <p:spPr/>
        <p:txBody>
          <a:bodyPr/>
          <a:lstStyle/>
          <a:p>
            <a:r>
              <a:rPr lang="zh-CN" altLang="en-US" dirty="0"/>
              <a:t>寄存器堆栈寻址</a:t>
            </a:r>
          </a:p>
          <a:p>
            <a:pPr lvl="1"/>
            <a:r>
              <a:rPr lang="zh-CN" altLang="en-US" dirty="0"/>
              <a:t>是按特定顺序存取存储区，按后进先出原则，使用专门的寄存器</a:t>
            </a:r>
            <a:r>
              <a:rPr lang="en-US" altLang="zh-CN" dirty="0"/>
              <a:t>SP</a:t>
            </a:r>
            <a:r>
              <a:rPr lang="zh-CN" altLang="en-US" dirty="0"/>
              <a:t>（堆栈指针</a:t>
            </a:r>
            <a:r>
              <a:rPr lang="en-US" altLang="zh-CN" dirty="0"/>
              <a:t>)</a:t>
            </a:r>
            <a:r>
              <a:rPr lang="zh-CN" altLang="en-US" dirty="0"/>
              <a:t>指向一块存储区</a:t>
            </a:r>
          </a:p>
          <a:p>
            <a:pPr marL="457200" lvl="1" indent="0">
              <a:buNone/>
            </a:pPr>
            <a:r>
              <a:rPr lang="en-US" altLang="zh-CN" dirty="0">
                <a:highlight>
                  <a:srgbClr val="C0C0C0"/>
                </a:highlight>
              </a:rPr>
              <a:t>   LDMIA SP!, {R2-R7, R12}  </a:t>
            </a:r>
          </a:p>
          <a:p>
            <a:pPr marL="457200" lvl="1" indent="0">
              <a:buNone/>
            </a:pPr>
            <a:r>
              <a:rPr lang="en-US" altLang="zh-CN" dirty="0"/>
              <a:t>//</a:t>
            </a:r>
            <a:r>
              <a:rPr lang="zh-CN" altLang="en-US" dirty="0"/>
              <a:t>将栈内的数据，读写到</a:t>
            </a:r>
            <a:r>
              <a:rPr lang="en-US" altLang="zh-CN" dirty="0"/>
              <a:t>R2</a:t>
            </a:r>
            <a:r>
              <a:rPr lang="zh-CN" altLang="en-US" dirty="0"/>
              <a:t>～</a:t>
            </a:r>
            <a:r>
              <a:rPr lang="en-US" altLang="zh-CN" dirty="0"/>
              <a:t>R7</a:t>
            </a:r>
            <a:r>
              <a:rPr lang="zh-CN" altLang="en-US" dirty="0"/>
              <a:t>、</a:t>
            </a:r>
            <a:r>
              <a:rPr lang="en-US" altLang="zh-CN" dirty="0"/>
              <a:t>R12</a:t>
            </a:r>
            <a:r>
              <a:rPr lang="zh-CN" altLang="en-US" dirty="0"/>
              <a:t>中，然后下一个地址成为栈顶</a:t>
            </a:r>
          </a:p>
          <a:p>
            <a:pPr lvl="1"/>
            <a:endParaRPr lang="zh-CN" altLang="en-US" dirty="0"/>
          </a:p>
          <a:p>
            <a:pPr marL="457200" lvl="1" indent="0">
              <a:buNone/>
            </a:pPr>
            <a:r>
              <a:rPr lang="en-US" altLang="zh-CN" dirty="0">
                <a:highlight>
                  <a:srgbClr val="C0C0C0"/>
                </a:highlight>
              </a:rPr>
              <a:t>   STMIA SP!, {R2-R7, R12}</a:t>
            </a:r>
          </a:p>
          <a:p>
            <a:pPr marL="457200" lvl="1" indent="0">
              <a:buNone/>
            </a:pPr>
            <a:r>
              <a:rPr lang="en-US" altLang="zh-CN" dirty="0"/>
              <a:t>//</a:t>
            </a:r>
            <a:r>
              <a:rPr lang="zh-CN" altLang="en-US" dirty="0"/>
              <a:t>将寄存器</a:t>
            </a:r>
            <a:r>
              <a:rPr lang="en-US" altLang="zh-CN" dirty="0"/>
              <a:t>R2</a:t>
            </a:r>
            <a:r>
              <a:rPr lang="zh-CN" altLang="en-US" dirty="0"/>
              <a:t>～</a:t>
            </a:r>
            <a:r>
              <a:rPr lang="en-US" altLang="zh-CN" dirty="0"/>
              <a:t>R7</a:t>
            </a:r>
            <a:r>
              <a:rPr lang="zh-CN" altLang="en-US" dirty="0"/>
              <a:t>、</a:t>
            </a:r>
            <a:r>
              <a:rPr lang="en-US" altLang="zh-CN" dirty="0"/>
              <a:t>R12</a:t>
            </a:r>
            <a:r>
              <a:rPr lang="zh-CN" altLang="en-US" dirty="0"/>
              <a:t>的值保存到</a:t>
            </a:r>
            <a:r>
              <a:rPr lang="en-US" altLang="zh-CN" dirty="0"/>
              <a:t>SP</a:t>
            </a:r>
            <a:r>
              <a:rPr lang="zh-CN" altLang="en-US" dirty="0"/>
              <a:t>指向的栈中，</a:t>
            </a:r>
            <a:r>
              <a:rPr lang="en-US" altLang="zh-CN" dirty="0"/>
              <a:t>SP</a:t>
            </a:r>
            <a:r>
              <a:rPr lang="zh-CN" altLang="en-US" dirty="0"/>
              <a:t>指向的是栈顶</a:t>
            </a:r>
          </a:p>
          <a:p>
            <a:endParaRPr lang="zh-CN" altLang="en-US" dirty="0"/>
          </a:p>
        </p:txBody>
      </p:sp>
    </p:spTree>
    <p:extLst>
      <p:ext uri="{BB962C8B-B14F-4D97-AF65-F5344CB8AC3E}">
        <p14:creationId xmlns:p14="http://schemas.microsoft.com/office/powerpoint/2010/main" val="29029502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CC9E6-FC1F-42A0-839A-0C723ECDCB83}"/>
              </a:ext>
            </a:extLst>
          </p:cNvPr>
          <p:cNvSpPr>
            <a:spLocks noGrp="1"/>
          </p:cNvSpPr>
          <p:nvPr>
            <p:ph type="title"/>
          </p:nvPr>
        </p:nvSpPr>
        <p:spPr/>
        <p:txBody>
          <a:bodyPr/>
          <a:lstStyle/>
          <a:p>
            <a:r>
              <a:rPr lang="en-US" altLang="zh-CN" dirty="0"/>
              <a:t>3.2 ARM</a:t>
            </a:r>
            <a:r>
              <a:rPr lang="zh-CN" altLang="en-US" dirty="0"/>
              <a:t>寻址方式 </a:t>
            </a:r>
            <a:r>
              <a:rPr lang="en-US" altLang="zh-CN" dirty="0"/>
              <a:t>(9/9)</a:t>
            </a:r>
            <a:endParaRPr lang="zh-CN" altLang="en-US" dirty="0"/>
          </a:p>
        </p:txBody>
      </p:sp>
      <p:sp>
        <p:nvSpPr>
          <p:cNvPr id="3" name="内容占位符 2">
            <a:extLst>
              <a:ext uri="{FF2B5EF4-FFF2-40B4-BE49-F238E27FC236}">
                <a16:creationId xmlns:a16="http://schemas.microsoft.com/office/drawing/2014/main" id="{83C18AE4-A914-48C6-9295-EE5B81F3B803}"/>
              </a:ext>
            </a:extLst>
          </p:cNvPr>
          <p:cNvSpPr>
            <a:spLocks noGrp="1"/>
          </p:cNvSpPr>
          <p:nvPr>
            <p:ph idx="1"/>
          </p:nvPr>
        </p:nvSpPr>
        <p:spPr/>
        <p:txBody>
          <a:bodyPr/>
          <a:lstStyle/>
          <a:p>
            <a:r>
              <a:rPr lang="zh-CN" altLang="en-US" dirty="0"/>
              <a:t>相对寻址</a:t>
            </a:r>
          </a:p>
          <a:p>
            <a:pPr marL="457200" lvl="1" indent="0">
              <a:buNone/>
            </a:pPr>
            <a:r>
              <a:rPr lang="zh-CN" altLang="en-US" sz="2400" dirty="0"/>
              <a:t>     读取指令本身在内存中的地址，是相对于</a:t>
            </a:r>
            <a:r>
              <a:rPr lang="en-US" altLang="zh-CN" sz="2400" dirty="0"/>
              <a:t>PC</a:t>
            </a:r>
            <a:r>
              <a:rPr lang="zh-CN" altLang="en-US" sz="2400" dirty="0"/>
              <a:t>内指令地址偏移后的地址。</a:t>
            </a:r>
            <a:endParaRPr lang="en-US" altLang="zh-CN" sz="2400" dirty="0"/>
          </a:p>
          <a:p>
            <a:pPr marL="457200" lvl="1" indent="0">
              <a:buNone/>
            </a:pPr>
            <a:r>
              <a:rPr lang="en-US" altLang="zh-CN" sz="2400" dirty="0"/>
              <a:t>    </a:t>
            </a:r>
            <a:r>
              <a:rPr lang="zh-CN" altLang="en-US" sz="2400" dirty="0"/>
              <a:t>由程序计数器</a:t>
            </a:r>
            <a:r>
              <a:rPr lang="en-US" altLang="zh-CN" sz="2400" dirty="0"/>
              <a:t>PC</a:t>
            </a:r>
            <a:r>
              <a:rPr lang="zh-CN" altLang="en-US" sz="2400" dirty="0"/>
              <a:t>提供基准地址，指令中的地址码字段作为偏移量，两者相加后得到的地址即为操作数的有效地址</a:t>
            </a:r>
          </a:p>
          <a:p>
            <a:endParaRPr lang="zh-CN" altLang="en-US" dirty="0"/>
          </a:p>
        </p:txBody>
      </p:sp>
      <p:sp>
        <p:nvSpPr>
          <p:cNvPr id="4" name="文本框 3">
            <a:extLst>
              <a:ext uri="{FF2B5EF4-FFF2-40B4-BE49-F238E27FC236}">
                <a16:creationId xmlns:a16="http://schemas.microsoft.com/office/drawing/2014/main" id="{1840A58E-62AC-4315-AF38-4AA01908E699}"/>
              </a:ext>
            </a:extLst>
          </p:cNvPr>
          <p:cNvSpPr txBox="1"/>
          <p:nvPr/>
        </p:nvSpPr>
        <p:spPr>
          <a:xfrm>
            <a:off x="1010763" y="3851400"/>
            <a:ext cx="6181973" cy="2246769"/>
          </a:xfrm>
          <a:prstGeom prst="rect">
            <a:avLst/>
          </a:prstGeom>
          <a:solidFill>
            <a:schemeClr val="bg1">
              <a:lumMod val="85000"/>
            </a:schemeClr>
          </a:solidFill>
        </p:spPr>
        <p:txBody>
          <a:bodyPr wrap="square" rtlCol="0">
            <a:spAutoFit/>
          </a:bodyPr>
          <a:lstStyle>
            <a:defPPr>
              <a:defRPr lang="zh-CN"/>
            </a:defPPr>
            <a:lvl1pPr>
              <a:defRPr sz="2000" i="1" kern="0">
                <a:latin typeface="Times New Roman" panose="02020603050405020304" pitchFamily="18" charset="0"/>
                <a:ea typeface="方正兰亭黑简体" panose="02000000000000000000" pitchFamily="2" charset="-122"/>
                <a:cs typeface="Times New Roman" panose="02020603050405020304" pitchFamily="18" charset="0"/>
              </a:defRPr>
            </a:lvl1pPr>
          </a:lstStyle>
          <a:p>
            <a:r>
              <a:rPr lang="en-US" altLang="zh-CN" dirty="0"/>
              <a:t>BL   ROUTE1    		 //</a:t>
            </a:r>
            <a:r>
              <a:rPr lang="zh-CN" altLang="en-US" dirty="0"/>
              <a:t>调用到 </a:t>
            </a:r>
            <a:r>
              <a:rPr lang="en-US" altLang="zh-CN" dirty="0"/>
              <a:t>ROUTE1 </a:t>
            </a:r>
            <a:r>
              <a:rPr lang="zh-CN" altLang="en-US" dirty="0"/>
              <a:t>子程序</a:t>
            </a:r>
          </a:p>
          <a:p>
            <a:r>
              <a:rPr lang="en-US" altLang="zh-CN" dirty="0"/>
              <a:t>BEQ LOOP       		 //</a:t>
            </a:r>
            <a:r>
              <a:rPr lang="zh-CN" altLang="en-US" dirty="0"/>
              <a:t>条件跳转到 </a:t>
            </a:r>
            <a:r>
              <a:rPr lang="en-US" altLang="zh-CN" dirty="0"/>
              <a:t>LOOP </a:t>
            </a:r>
            <a:r>
              <a:rPr lang="zh-CN" altLang="en-US" dirty="0"/>
              <a:t>标号处</a:t>
            </a:r>
          </a:p>
          <a:p>
            <a:r>
              <a:rPr lang="en-US" altLang="zh-CN" dirty="0"/>
              <a:t>…</a:t>
            </a:r>
          </a:p>
          <a:p>
            <a:r>
              <a:rPr lang="en-US" altLang="zh-CN" dirty="0"/>
              <a:t>LOOP</a:t>
            </a:r>
            <a:r>
              <a:rPr lang="zh-CN" altLang="en-US" dirty="0"/>
              <a:t>：</a:t>
            </a:r>
            <a:r>
              <a:rPr lang="en-US" altLang="zh-CN" dirty="0"/>
              <a:t> MOV R2,#2</a:t>
            </a:r>
          </a:p>
          <a:p>
            <a:r>
              <a:rPr lang="en-US" altLang="zh-CN" dirty="0"/>
              <a:t>…</a:t>
            </a:r>
          </a:p>
          <a:p>
            <a:r>
              <a:rPr lang="en-US" altLang="zh-CN" dirty="0"/>
              <a:t>ROUTE1</a:t>
            </a:r>
            <a:r>
              <a:rPr lang="zh-CN" altLang="en-US" dirty="0"/>
              <a:t>：</a:t>
            </a:r>
            <a:endParaRPr lang="en-US" altLang="zh-CN" dirty="0"/>
          </a:p>
          <a:p>
            <a:r>
              <a:rPr lang="en-US" altLang="zh-CN" dirty="0"/>
              <a:t>…</a:t>
            </a:r>
          </a:p>
        </p:txBody>
      </p:sp>
    </p:spTree>
    <p:extLst>
      <p:ext uri="{BB962C8B-B14F-4D97-AF65-F5344CB8AC3E}">
        <p14:creationId xmlns:p14="http://schemas.microsoft.com/office/powerpoint/2010/main" val="401295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FA4E9-1DFA-4387-98D7-F55498740D04}"/>
              </a:ext>
            </a:extLst>
          </p:cNvPr>
          <p:cNvSpPr>
            <a:spLocks noGrp="1"/>
          </p:cNvSpPr>
          <p:nvPr>
            <p:ph type="title"/>
          </p:nvPr>
        </p:nvSpPr>
        <p:spPr/>
        <p:txBody>
          <a:bodyPr/>
          <a:lstStyle/>
          <a:p>
            <a:r>
              <a:rPr lang="zh-CN" altLang="en-US" dirty="0"/>
              <a:t>目录</a:t>
            </a:r>
          </a:p>
        </p:txBody>
      </p:sp>
      <p:sp>
        <p:nvSpPr>
          <p:cNvPr id="16" name="文本占位符 3"/>
          <p:cNvSpPr>
            <a:spLocks noGrp="1"/>
          </p:cNvSpPr>
          <p:nvPr>
            <p:ph idx="1"/>
          </p:nvPr>
        </p:nvSpPr>
        <p:spPr/>
        <p:txBody>
          <a:bodyPr>
            <a:normAutofit fontScale="92500" lnSpcReduction="10000"/>
          </a:bodyPr>
          <a:lstStyle/>
          <a:p>
            <a:pPr>
              <a:spcAft>
                <a:spcPts val="120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120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120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1200"/>
              </a:spcAft>
            </a:pPr>
            <a:r>
              <a:rPr lang="en-US" altLang="zh-CN" dirty="0"/>
              <a:t>4 ARM</a:t>
            </a:r>
            <a:r>
              <a:rPr lang="zh-CN" altLang="en-US" dirty="0"/>
              <a:t>指令集</a:t>
            </a:r>
          </a:p>
          <a:p>
            <a:pPr>
              <a:spcAft>
                <a:spcPts val="120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120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120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120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120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16251885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C1CB9-39F1-42AD-A660-BC5B4BE78745}"/>
              </a:ext>
            </a:extLst>
          </p:cNvPr>
          <p:cNvSpPr>
            <a:spLocks noGrp="1"/>
          </p:cNvSpPr>
          <p:nvPr>
            <p:ph type="title"/>
          </p:nvPr>
        </p:nvSpPr>
        <p:spPr/>
        <p:txBody>
          <a:bodyPr/>
          <a:lstStyle/>
          <a:p>
            <a:r>
              <a:rPr lang="en-US" altLang="zh-CN" dirty="0">
                <a:sym typeface="+mn-lt"/>
              </a:rPr>
              <a:t>4 ARM</a:t>
            </a:r>
            <a:r>
              <a:rPr lang="zh-CN" altLang="en-US" dirty="0">
                <a:sym typeface="+mn-lt"/>
              </a:rPr>
              <a:t>指令集</a:t>
            </a:r>
            <a:r>
              <a:rPr lang="en-US" altLang="zh-CN" dirty="0">
                <a:sym typeface="+mn-lt"/>
              </a:rPr>
              <a:t>: 4.1 </a:t>
            </a:r>
            <a:r>
              <a:rPr lang="en-US" altLang="zh-CN" dirty="0"/>
              <a:t>ARM</a:t>
            </a:r>
            <a:r>
              <a:rPr lang="zh-CN" altLang="zh-CN" dirty="0"/>
              <a:t>指令基本格式</a:t>
            </a:r>
            <a:endParaRPr lang="zh-CN" altLang="en-US" dirty="0"/>
          </a:p>
        </p:txBody>
      </p:sp>
      <p:sp>
        <p:nvSpPr>
          <p:cNvPr id="3" name="内容占位符 2">
            <a:extLst>
              <a:ext uri="{FF2B5EF4-FFF2-40B4-BE49-F238E27FC236}">
                <a16:creationId xmlns:a16="http://schemas.microsoft.com/office/drawing/2014/main" id="{ACCE30CA-DBF5-4593-85E6-433BC8ECEBEE}"/>
              </a:ext>
            </a:extLst>
          </p:cNvPr>
          <p:cNvSpPr>
            <a:spLocks noGrp="1"/>
          </p:cNvSpPr>
          <p:nvPr>
            <p:ph idx="1"/>
          </p:nvPr>
        </p:nvSpPr>
        <p:spPr/>
        <p:txBody>
          <a:bodyPr/>
          <a:lstStyle/>
          <a:p>
            <a:pPr marL="457200" lvl="1" indent="0">
              <a:spcBef>
                <a:spcPts val="0"/>
              </a:spcBef>
              <a:buNone/>
            </a:pPr>
            <a:r>
              <a:rPr lang="en-US" altLang="zh-CN" sz="2800" b="1" dirty="0">
                <a:solidFill>
                  <a:srgbClr val="0000FF"/>
                </a:solidFill>
              </a:rPr>
              <a:t>&lt;Opcode&gt;{&lt;Cond&gt;}&lt;S&gt; &lt;Rd&gt;, &lt;Rn&gt; {,&lt;Opcode2&gt;}</a:t>
            </a:r>
            <a:endParaRPr lang="zh-CN" altLang="zh-CN" sz="2800" b="1" dirty="0">
              <a:solidFill>
                <a:srgbClr val="0000FF"/>
              </a:solidFill>
            </a:endParaRPr>
          </a:p>
          <a:p>
            <a:pPr lvl="1">
              <a:spcBef>
                <a:spcPts val="0"/>
              </a:spcBef>
            </a:pPr>
            <a:r>
              <a:rPr lang="zh-CN" altLang="zh-CN" dirty="0"/>
              <a:t>尖括号是必须的，花括号是可选的</a:t>
            </a:r>
          </a:p>
          <a:p>
            <a:pPr lvl="1">
              <a:spcBef>
                <a:spcPts val="0"/>
              </a:spcBef>
            </a:pPr>
            <a:r>
              <a:rPr lang="en-US" altLang="zh-CN" dirty="0"/>
              <a:t>Opcode</a:t>
            </a:r>
            <a:r>
              <a:rPr lang="zh-CN" altLang="zh-CN" dirty="0"/>
              <a:t>：操作码</a:t>
            </a:r>
            <a:r>
              <a:rPr lang="en-US" altLang="zh-CN" dirty="0"/>
              <a:t>/</a:t>
            </a:r>
            <a:r>
              <a:rPr lang="zh-CN" altLang="zh-CN" dirty="0"/>
              <a:t>助记符，说明指令需要执行的操作类型</a:t>
            </a:r>
          </a:p>
          <a:p>
            <a:pPr lvl="1">
              <a:spcBef>
                <a:spcPts val="0"/>
              </a:spcBef>
            </a:pPr>
            <a:r>
              <a:rPr lang="en-US" altLang="zh-CN" dirty="0"/>
              <a:t>Cond</a:t>
            </a:r>
            <a:r>
              <a:rPr lang="zh-CN" altLang="zh-CN" dirty="0"/>
              <a:t>：指令执行条件码，在编码中占</a:t>
            </a:r>
            <a:r>
              <a:rPr lang="en-US" altLang="zh-CN" dirty="0"/>
              <a:t>4bit</a:t>
            </a:r>
            <a:r>
              <a:rPr lang="zh-CN" altLang="zh-CN" dirty="0"/>
              <a:t>，</a:t>
            </a:r>
            <a:r>
              <a:rPr lang="en-US" altLang="zh-CN" dirty="0"/>
              <a:t>0b0000 -0b1110</a:t>
            </a:r>
            <a:endParaRPr lang="zh-CN" altLang="zh-CN" dirty="0"/>
          </a:p>
          <a:p>
            <a:pPr lvl="1">
              <a:spcBef>
                <a:spcPts val="0"/>
              </a:spcBef>
            </a:pPr>
            <a:r>
              <a:rPr lang="en-US" altLang="zh-CN" dirty="0"/>
              <a:t>S</a:t>
            </a:r>
            <a:r>
              <a:rPr lang="zh-CN" altLang="zh-CN" dirty="0"/>
              <a:t>：条件码设置项</a:t>
            </a:r>
            <a:r>
              <a:rPr lang="zh-CN" altLang="en-US" dirty="0"/>
              <a:t>：</a:t>
            </a:r>
            <a:r>
              <a:rPr lang="zh-CN" altLang="zh-CN" dirty="0"/>
              <a:t>决定本次指令执行是否影响</a:t>
            </a:r>
            <a:r>
              <a:rPr lang="en-US" altLang="zh-CN" dirty="0"/>
              <a:t>PSTATE</a:t>
            </a:r>
            <a:r>
              <a:rPr lang="zh-CN" altLang="zh-CN" dirty="0"/>
              <a:t>寄存器响应状态位值</a:t>
            </a:r>
          </a:p>
          <a:p>
            <a:pPr lvl="1">
              <a:spcBef>
                <a:spcPts val="0"/>
              </a:spcBef>
            </a:pPr>
            <a:r>
              <a:rPr lang="en-US" altLang="zh-CN" dirty="0"/>
              <a:t>Rd</a:t>
            </a:r>
            <a:r>
              <a:rPr lang="zh-CN" altLang="zh-CN" dirty="0"/>
              <a:t>：目标寄存器，</a:t>
            </a:r>
            <a:r>
              <a:rPr lang="en-US" altLang="zh-CN" dirty="0"/>
              <a:t>A32</a:t>
            </a:r>
            <a:r>
              <a:rPr lang="zh-CN" altLang="zh-CN" dirty="0"/>
              <a:t>指令可选</a:t>
            </a:r>
            <a:r>
              <a:rPr lang="en-US" altLang="zh-CN" dirty="0"/>
              <a:t>R0-R14</a:t>
            </a:r>
            <a:r>
              <a:rPr lang="zh-CN" altLang="zh-CN" dirty="0"/>
              <a:t>，</a:t>
            </a:r>
            <a:r>
              <a:rPr lang="en-US" altLang="zh-CN" dirty="0"/>
              <a:t>T32</a:t>
            </a:r>
            <a:r>
              <a:rPr lang="zh-CN" altLang="zh-CN" dirty="0"/>
              <a:t>指令大部分只能选择</a:t>
            </a:r>
            <a:r>
              <a:rPr lang="en-US" altLang="zh-CN" dirty="0"/>
              <a:t>R0-R7</a:t>
            </a:r>
            <a:r>
              <a:rPr lang="zh-CN" altLang="zh-CN" dirty="0"/>
              <a:t>，</a:t>
            </a:r>
            <a:r>
              <a:rPr lang="en-US" altLang="zh-CN" dirty="0"/>
              <a:t>A64</a:t>
            </a:r>
            <a:r>
              <a:rPr lang="zh-CN" altLang="zh-CN" dirty="0"/>
              <a:t>指令可以选择</a:t>
            </a:r>
            <a:r>
              <a:rPr lang="en-US" altLang="zh-CN" dirty="0"/>
              <a:t>X0-X30 </a:t>
            </a:r>
            <a:r>
              <a:rPr lang="zh-CN" altLang="en-US" dirty="0"/>
              <a:t>或</a:t>
            </a:r>
            <a:r>
              <a:rPr lang="en-US" altLang="zh-CN" dirty="0"/>
              <a:t> W0-W30</a:t>
            </a:r>
            <a:endParaRPr lang="zh-CN" altLang="zh-CN" dirty="0"/>
          </a:p>
          <a:p>
            <a:pPr lvl="1">
              <a:spcBef>
                <a:spcPts val="0"/>
              </a:spcBef>
            </a:pPr>
            <a:r>
              <a:rPr lang="en-US" altLang="zh-CN" dirty="0"/>
              <a:t>Rn</a:t>
            </a:r>
            <a:r>
              <a:rPr lang="zh-CN" altLang="zh-CN" dirty="0"/>
              <a:t>：第</a:t>
            </a:r>
            <a:r>
              <a:rPr lang="en-US" altLang="zh-CN" dirty="0"/>
              <a:t>1</a:t>
            </a:r>
            <a:r>
              <a:rPr lang="zh-CN" altLang="zh-CN" dirty="0"/>
              <a:t>个操作数的寄存器，和</a:t>
            </a:r>
            <a:r>
              <a:rPr lang="en-US" altLang="zh-CN" dirty="0"/>
              <a:t>Rd</a:t>
            </a:r>
            <a:r>
              <a:rPr lang="zh-CN" altLang="zh-CN" dirty="0"/>
              <a:t>一样</a:t>
            </a:r>
            <a:r>
              <a:rPr lang="zh-CN" altLang="en-US" dirty="0"/>
              <a:t>，</a:t>
            </a:r>
            <a:r>
              <a:rPr lang="zh-CN" altLang="zh-CN" dirty="0"/>
              <a:t>不同指令有不同要求</a:t>
            </a:r>
          </a:p>
          <a:p>
            <a:pPr lvl="1">
              <a:spcBef>
                <a:spcPts val="0"/>
              </a:spcBef>
            </a:pPr>
            <a:r>
              <a:rPr lang="en-US" altLang="zh-CN" dirty="0"/>
              <a:t>Opcode2</a:t>
            </a:r>
            <a:r>
              <a:rPr lang="zh-CN" altLang="zh-CN" dirty="0"/>
              <a:t>：第</a:t>
            </a:r>
            <a:r>
              <a:rPr lang="en-US" altLang="zh-CN" dirty="0"/>
              <a:t>2</a:t>
            </a:r>
            <a:r>
              <a:rPr lang="zh-CN" altLang="zh-CN" dirty="0"/>
              <a:t>个操作数，可以是立即数，寄存器</a:t>
            </a:r>
            <a:r>
              <a:rPr lang="en-US" altLang="zh-CN" dirty="0"/>
              <a:t>Rm</a:t>
            </a:r>
            <a:r>
              <a:rPr lang="zh-CN" altLang="zh-CN" dirty="0"/>
              <a:t>和寄存器移位方式（</a:t>
            </a:r>
            <a:r>
              <a:rPr lang="en-US" altLang="zh-CN" dirty="0"/>
              <a:t>Rm</a:t>
            </a:r>
            <a:r>
              <a:rPr lang="zh-CN" altLang="zh-CN" dirty="0"/>
              <a:t>，</a:t>
            </a:r>
            <a:r>
              <a:rPr lang="en-US" altLang="zh-CN" dirty="0"/>
              <a:t>#shift</a:t>
            </a:r>
            <a:r>
              <a:rPr lang="zh-CN" altLang="zh-CN" dirty="0"/>
              <a:t>）</a:t>
            </a:r>
          </a:p>
          <a:p>
            <a:endParaRPr lang="zh-CN" altLang="en-US" dirty="0"/>
          </a:p>
        </p:txBody>
      </p:sp>
    </p:spTree>
    <p:extLst>
      <p:ext uri="{BB962C8B-B14F-4D97-AF65-F5344CB8AC3E}">
        <p14:creationId xmlns:p14="http://schemas.microsoft.com/office/powerpoint/2010/main" val="13342915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B4BBD-40CD-4ECA-8A95-6D1DCC9D9BC9}"/>
              </a:ext>
            </a:extLst>
          </p:cNvPr>
          <p:cNvSpPr>
            <a:spLocks noGrp="1"/>
          </p:cNvSpPr>
          <p:nvPr>
            <p:ph type="title"/>
          </p:nvPr>
        </p:nvSpPr>
        <p:spPr/>
        <p:txBody>
          <a:bodyPr/>
          <a:lstStyle/>
          <a:p>
            <a:r>
              <a:rPr lang="en-US" altLang="zh-CN" dirty="0">
                <a:sym typeface="+mn-lt"/>
              </a:rPr>
              <a:t>4.2</a:t>
            </a:r>
            <a:r>
              <a:rPr lang="zh-CN" altLang="en-US" dirty="0">
                <a:sym typeface="+mn-lt"/>
              </a:rPr>
              <a:t> </a:t>
            </a:r>
            <a:r>
              <a:rPr lang="en-US" altLang="zh-CN" dirty="0"/>
              <a:t>GNU ARM</a:t>
            </a:r>
            <a:r>
              <a:rPr lang="zh-CN" altLang="en-US" dirty="0"/>
              <a:t>汇编语言的语法格式</a:t>
            </a:r>
          </a:p>
        </p:txBody>
      </p:sp>
      <p:sp>
        <p:nvSpPr>
          <p:cNvPr id="3" name="内容占位符 2">
            <a:extLst>
              <a:ext uri="{FF2B5EF4-FFF2-40B4-BE49-F238E27FC236}">
                <a16:creationId xmlns:a16="http://schemas.microsoft.com/office/drawing/2014/main" id="{A8C1C8CC-B4A9-4D8C-A9DA-F01A6AA5AEA3}"/>
              </a:ext>
            </a:extLst>
          </p:cNvPr>
          <p:cNvSpPr>
            <a:spLocks noGrp="1"/>
          </p:cNvSpPr>
          <p:nvPr>
            <p:ph idx="1"/>
          </p:nvPr>
        </p:nvSpPr>
        <p:spPr>
          <a:xfrm>
            <a:off x="396875" y="1362074"/>
            <a:ext cx="8747125" cy="5267325"/>
          </a:xfrm>
        </p:spPr>
        <p:txBody>
          <a:bodyPr/>
          <a:lstStyle/>
          <a:p>
            <a:pPr marL="0" indent="0">
              <a:buNone/>
            </a:pPr>
            <a:r>
              <a:rPr lang="en-US" altLang="zh-CN" sz="2400" b="1" dirty="0">
                <a:highlight>
                  <a:srgbClr val="C0C0C0"/>
                </a:highlight>
                <a:latin typeface="Arial Narrow" panose="020B0606020202030204" pitchFamily="34" charset="0"/>
              </a:rPr>
              <a:t>[&lt;label&gt;</a:t>
            </a:r>
            <a:r>
              <a:rPr lang="en-US" altLang="zh-CN" sz="2400" b="1" dirty="0">
                <a:solidFill>
                  <a:srgbClr val="C00000"/>
                </a:solidFill>
                <a:highlight>
                  <a:srgbClr val="C0C0C0"/>
                </a:highlight>
                <a:latin typeface="Arial Narrow" panose="020B0606020202030204" pitchFamily="34" charset="0"/>
              </a:rPr>
              <a:t>:</a:t>
            </a:r>
            <a:r>
              <a:rPr lang="en-US" altLang="zh-CN" sz="2400" b="1" dirty="0">
                <a:highlight>
                  <a:srgbClr val="C0C0C0"/>
                </a:highlight>
                <a:latin typeface="Arial Narrow" panose="020B0606020202030204" pitchFamily="34" charset="0"/>
              </a:rPr>
              <a:t>][&lt;instruction or directive or pseudo-instruction&gt;} </a:t>
            </a:r>
            <a:r>
              <a:rPr lang="en-US" altLang="zh-CN" sz="2000" b="1" dirty="0">
                <a:solidFill>
                  <a:srgbClr val="C00000"/>
                </a:solidFill>
                <a:highlight>
                  <a:srgbClr val="C0C0C0"/>
                </a:highlight>
                <a:latin typeface="Arial Narrow" panose="020B0606020202030204" pitchFamily="34" charset="0"/>
              </a:rPr>
              <a:t>@</a:t>
            </a:r>
            <a:r>
              <a:rPr lang="en-US" altLang="zh-CN" sz="2000" b="1" dirty="0">
                <a:highlight>
                  <a:srgbClr val="C0C0C0"/>
                </a:highlight>
                <a:latin typeface="Arial Narrow" panose="020B0606020202030204" pitchFamily="34" charset="0"/>
              </a:rPr>
              <a:t>comment</a:t>
            </a:r>
            <a:endParaRPr lang="en-US" altLang="zh-CN" sz="1800" b="1" i="1" dirty="0">
              <a:highlight>
                <a:srgbClr val="C0C0C0"/>
              </a:highlight>
              <a:latin typeface="Arial Narrow" panose="020B0606020202030204" pitchFamily="34" charset="0"/>
              <a:ea typeface="方正兰亭黑简体" panose="02000000000000000000" pitchFamily="2" charset="-122"/>
            </a:endParaRPr>
          </a:p>
          <a:p>
            <a:pPr lvl="1"/>
            <a:r>
              <a:rPr lang="en-US" altLang="zh-CN" dirty="0"/>
              <a:t>instruction </a:t>
            </a:r>
            <a:r>
              <a:rPr lang="zh-CN" altLang="en-US" dirty="0"/>
              <a:t>指令</a:t>
            </a:r>
          </a:p>
          <a:p>
            <a:pPr lvl="1"/>
            <a:r>
              <a:rPr lang="en-US" altLang="zh-CN" dirty="0"/>
              <a:t>directive    </a:t>
            </a:r>
            <a:r>
              <a:rPr lang="zh-CN" altLang="en-US" dirty="0"/>
              <a:t>伪操作</a:t>
            </a:r>
          </a:p>
          <a:p>
            <a:pPr lvl="1"/>
            <a:r>
              <a:rPr lang="en-US" altLang="zh-CN" dirty="0"/>
              <a:t>pseudo-instruction </a:t>
            </a:r>
            <a:r>
              <a:rPr lang="zh-CN" altLang="en-US" dirty="0"/>
              <a:t>伪指令</a:t>
            </a:r>
          </a:p>
          <a:p>
            <a:pPr lvl="1"/>
            <a:r>
              <a:rPr lang="en-US" altLang="zh-CN" dirty="0"/>
              <a:t>&lt;label&gt;: </a:t>
            </a:r>
            <a:r>
              <a:rPr lang="zh-CN" altLang="en-US" dirty="0"/>
              <a:t>为标号</a:t>
            </a:r>
            <a:r>
              <a:rPr lang="en-US" altLang="zh-CN" dirty="0"/>
              <a:t>, GNU ARM</a:t>
            </a:r>
            <a:r>
              <a:rPr lang="zh-CN" altLang="en-US" dirty="0"/>
              <a:t>汇编中，任何以冒号结尾的标识符都被认为是一个标号，而不一定非要在一行的开始</a:t>
            </a:r>
          </a:p>
          <a:p>
            <a:pPr lvl="1"/>
            <a:r>
              <a:rPr lang="en-US" altLang="zh-CN" dirty="0"/>
              <a:t>comment</a:t>
            </a:r>
            <a:r>
              <a:rPr lang="zh-CN" altLang="en-US" dirty="0"/>
              <a:t>为语句的注释</a:t>
            </a:r>
          </a:p>
          <a:p>
            <a:pPr lvl="1"/>
            <a:r>
              <a:rPr lang="zh-CN" altLang="en-US" sz="2400" b="1" dirty="0"/>
              <a:t>注意</a:t>
            </a:r>
          </a:p>
          <a:p>
            <a:pPr lvl="2"/>
            <a:r>
              <a:rPr lang="en-US" altLang="zh-CN" b="1" dirty="0">
                <a:solidFill>
                  <a:srgbClr val="0000FF"/>
                </a:solidFill>
              </a:rPr>
              <a:t>ARM</a:t>
            </a:r>
            <a:r>
              <a:rPr lang="zh-CN" altLang="en-US" b="1" dirty="0">
                <a:solidFill>
                  <a:srgbClr val="0000FF"/>
                </a:solidFill>
              </a:rPr>
              <a:t>指令，伪指令，伪操作，寄存器名可以全部为大写字母，也可全部为小写字母，但不可大小写混用。</a:t>
            </a:r>
          </a:p>
          <a:p>
            <a:pPr lvl="2"/>
            <a:r>
              <a:rPr lang="zh-CN" altLang="en-US" dirty="0"/>
              <a:t>如果语句太长，可以将一条语句分几行来书写，在行末用</a:t>
            </a:r>
            <a:r>
              <a:rPr lang="en-US" altLang="zh-CN" dirty="0"/>
              <a:t>‘\’</a:t>
            </a:r>
            <a:r>
              <a:rPr lang="zh-CN" altLang="en-US" dirty="0"/>
              <a:t>表示换行 </a:t>
            </a:r>
            <a:r>
              <a:rPr lang="en-US" altLang="zh-CN" dirty="0"/>
              <a:t>(</a:t>
            </a:r>
            <a:r>
              <a:rPr lang="zh-CN" altLang="en-US" dirty="0"/>
              <a:t>即下一行与本行是同一语句</a:t>
            </a:r>
            <a:r>
              <a:rPr lang="en-US" altLang="zh-CN" dirty="0"/>
              <a:t>)</a:t>
            </a:r>
            <a:r>
              <a:rPr lang="zh-CN" altLang="en-US" dirty="0"/>
              <a:t>，</a:t>
            </a:r>
            <a:r>
              <a:rPr lang="en-US" altLang="zh-CN" dirty="0"/>
              <a:t> '\'</a:t>
            </a:r>
            <a:r>
              <a:rPr lang="zh-CN" altLang="en-US" dirty="0"/>
              <a:t>后不能有任何字符，包含空格和制表符 </a:t>
            </a:r>
            <a:r>
              <a:rPr lang="en-US" altLang="zh-CN" dirty="0"/>
              <a:t>(Tab)</a:t>
            </a:r>
            <a:r>
              <a:rPr lang="zh-CN" altLang="en-US" dirty="0"/>
              <a:t>。</a:t>
            </a:r>
          </a:p>
          <a:p>
            <a:endParaRPr lang="zh-CN" altLang="en-US" dirty="0"/>
          </a:p>
        </p:txBody>
      </p:sp>
    </p:spTree>
    <p:extLst>
      <p:ext uri="{BB962C8B-B14F-4D97-AF65-F5344CB8AC3E}">
        <p14:creationId xmlns:p14="http://schemas.microsoft.com/office/powerpoint/2010/main" val="388417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8DA1CF28-9A7D-4B03-9A2B-146AF1F17088}"/>
              </a:ext>
            </a:extLst>
          </p:cNvPr>
          <p:cNvGrpSpPr/>
          <p:nvPr/>
        </p:nvGrpSpPr>
        <p:grpSpPr>
          <a:xfrm>
            <a:off x="335814" y="2252336"/>
            <a:ext cx="8080502" cy="3819148"/>
            <a:chOff x="335814" y="2252336"/>
            <a:chExt cx="8080502" cy="3819148"/>
          </a:xfrm>
        </p:grpSpPr>
        <p:cxnSp>
          <p:nvCxnSpPr>
            <p:cNvPr id="7" name="直接箭头连接符 6"/>
            <p:cNvCxnSpPr>
              <a:cxnSpLocks/>
            </p:cNvCxnSpPr>
            <p:nvPr/>
          </p:nvCxnSpPr>
          <p:spPr bwMode="auto">
            <a:xfrm flipV="1">
              <a:off x="1096590" y="2313890"/>
              <a:ext cx="0" cy="35016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直接箭头连接符 9"/>
            <p:cNvCxnSpPr/>
            <p:nvPr/>
          </p:nvCxnSpPr>
          <p:spPr bwMode="auto">
            <a:xfrm>
              <a:off x="1096590" y="5815556"/>
              <a:ext cx="7319726" cy="3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矩形 11"/>
            <p:cNvSpPr/>
            <p:nvPr/>
          </p:nvSpPr>
          <p:spPr bwMode="auto">
            <a:xfrm>
              <a:off x="1259733" y="5839709"/>
              <a:ext cx="810090" cy="216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1970s</a:t>
              </a:r>
              <a:endParaRPr lang="zh-CN" altLang="en-US"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4" name="矩形 13"/>
            <p:cNvSpPr/>
            <p:nvPr/>
          </p:nvSpPr>
          <p:spPr bwMode="auto">
            <a:xfrm>
              <a:off x="3344113" y="5845633"/>
              <a:ext cx="2476910" cy="216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1990s</a:t>
              </a:r>
            </a:p>
          </p:txBody>
        </p:sp>
        <p:sp>
          <p:nvSpPr>
            <p:cNvPr id="15" name="矩形 14"/>
            <p:cNvSpPr/>
            <p:nvPr/>
          </p:nvSpPr>
          <p:spPr bwMode="auto">
            <a:xfrm>
              <a:off x="2348648" y="5847277"/>
              <a:ext cx="810090" cy="216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1980s</a:t>
              </a:r>
              <a:endParaRPr lang="zh-CN" altLang="en-US"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6" name="矩形 15"/>
            <p:cNvSpPr/>
            <p:nvPr/>
          </p:nvSpPr>
          <p:spPr bwMode="auto">
            <a:xfrm>
              <a:off x="5986174" y="5855484"/>
              <a:ext cx="1942465" cy="216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2000s</a:t>
              </a:r>
              <a:endParaRPr lang="zh-CN" altLang="en-US"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3" name="矩形 12"/>
            <p:cNvSpPr/>
            <p:nvPr/>
          </p:nvSpPr>
          <p:spPr bwMode="auto">
            <a:xfrm>
              <a:off x="1332851" y="3805622"/>
              <a:ext cx="677079" cy="227737"/>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t">
                <a:spcBef>
                  <a:spcPct val="0"/>
                </a:spcBef>
                <a:spcAft>
                  <a:spcPct val="0"/>
                </a:spcAft>
              </a:pP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IBM801</a:t>
              </a:r>
            </a:p>
            <a:p>
              <a:pPr algn="ctr" defTabSz="685800" fontAlgn="t">
                <a:spcBef>
                  <a:spcPct val="0"/>
                </a:spcBef>
                <a:spcAft>
                  <a:spcPct val="0"/>
                </a:spcAft>
              </a:pP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8" name="矩形 17"/>
            <p:cNvSpPr/>
            <p:nvPr/>
          </p:nvSpPr>
          <p:spPr bwMode="auto">
            <a:xfrm>
              <a:off x="6148054" y="3420665"/>
              <a:ext cx="712708" cy="216000"/>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POWER5</a:t>
              </a: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2" name="矩形 21"/>
            <p:cNvSpPr/>
            <p:nvPr/>
          </p:nvSpPr>
          <p:spPr bwMode="auto">
            <a:xfrm>
              <a:off x="6975548" y="3423771"/>
              <a:ext cx="784349" cy="216000"/>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POWER6</a:t>
              </a: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3" name="矩形 22"/>
            <p:cNvSpPr/>
            <p:nvPr/>
          </p:nvSpPr>
          <p:spPr bwMode="auto">
            <a:xfrm>
              <a:off x="4451907" y="3420666"/>
              <a:ext cx="693702" cy="216000"/>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POWER3</a:t>
              </a: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4" name="矩形 23"/>
            <p:cNvSpPr/>
            <p:nvPr/>
          </p:nvSpPr>
          <p:spPr bwMode="auto">
            <a:xfrm>
              <a:off x="3684255" y="3417841"/>
              <a:ext cx="690259" cy="216000"/>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POWER2</a:t>
              </a: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5" name="矩形 24"/>
            <p:cNvSpPr/>
            <p:nvPr/>
          </p:nvSpPr>
          <p:spPr bwMode="auto">
            <a:xfrm>
              <a:off x="3809933" y="4351451"/>
              <a:ext cx="820067" cy="2160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 e100/e200</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8" name="椭圆 27"/>
            <p:cNvSpPr/>
            <p:nvPr/>
          </p:nvSpPr>
          <p:spPr bwMode="auto">
            <a:xfrm>
              <a:off x="3265420" y="5317106"/>
              <a:ext cx="716103" cy="297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ARM7</a:t>
              </a:r>
            </a:p>
          </p:txBody>
        </p:sp>
        <p:cxnSp>
          <p:nvCxnSpPr>
            <p:cNvPr id="30" name="直接连接符 29"/>
            <p:cNvCxnSpPr/>
            <p:nvPr/>
          </p:nvCxnSpPr>
          <p:spPr bwMode="auto">
            <a:xfrm>
              <a:off x="1096590" y="5167484"/>
              <a:ext cx="669674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a:off x="1096590" y="4600421"/>
              <a:ext cx="67237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flipV="1">
              <a:off x="1096590" y="3304277"/>
              <a:ext cx="6794589" cy="260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flipV="1">
              <a:off x="5878022" y="2353167"/>
              <a:ext cx="0" cy="346238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文本框 34"/>
            <p:cNvSpPr txBox="1"/>
            <p:nvPr/>
          </p:nvSpPr>
          <p:spPr bwMode="auto">
            <a:xfrm>
              <a:off x="335814" y="5317129"/>
              <a:ext cx="874040" cy="343494"/>
            </a:xfrm>
            <a:prstGeom prst="rect">
              <a:avLst/>
            </a:prstGeom>
            <a:noFill/>
            <a:ln w="9525" algn="ctr">
              <a:noFill/>
              <a:miter lim="800000"/>
              <a:headEnd/>
              <a:tailEnd/>
            </a:ln>
          </p:spPr>
          <p:txBody>
            <a:bodyPr vert="horz" wrap="square" lIns="65852" tIns="32926" rIns="65852" bIns="32926" numCol="1" rtlCol="0" anchor="ctr" anchorCtr="0" compatLnSpc="1">
              <a:prstTxWarp prst="textNoShape">
                <a:avLst/>
              </a:prstTxWarp>
              <a:spAutoFit/>
            </a:bodyPr>
            <a:lstStyle/>
            <a:p>
              <a:pPr algn="ct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ARM</a:t>
              </a:r>
              <a:endParaRPr lang="zh-CN" altLang="en-US"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39" name="文本框 38"/>
            <p:cNvSpPr txBox="1"/>
            <p:nvPr/>
          </p:nvSpPr>
          <p:spPr bwMode="auto">
            <a:xfrm>
              <a:off x="419564" y="3550273"/>
              <a:ext cx="736131" cy="343494"/>
            </a:xfrm>
            <a:prstGeom prst="rect">
              <a:avLst/>
            </a:prstGeom>
            <a:noFill/>
            <a:ln w="9525" algn="ctr">
              <a:noFill/>
              <a:miter lim="800000"/>
              <a:headEnd/>
              <a:tailEnd/>
            </a:ln>
          </p:spPr>
          <p:txBody>
            <a:bodyPr vert="horz" wrap="square" lIns="65852" tIns="32926" rIns="65852" bIns="32926" numCol="1" rtlCol="0" anchor="ctr" anchorCtr="0" compatLnSpc="1">
              <a:prstTxWarp prst="textNoShape">
                <a:avLst/>
              </a:prstTxWarp>
              <a:spAutoFit/>
            </a:bodyPr>
            <a:lstStyle/>
            <a:p>
              <a:pPr algn="ct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PPC</a:t>
              </a:r>
              <a:endParaRPr lang="zh-CN" altLang="en-US"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40" name="文本框 39"/>
            <p:cNvSpPr txBox="1"/>
            <p:nvPr/>
          </p:nvSpPr>
          <p:spPr bwMode="auto">
            <a:xfrm>
              <a:off x="386784" y="4610474"/>
              <a:ext cx="743312" cy="343494"/>
            </a:xfrm>
            <a:prstGeom prst="rect">
              <a:avLst/>
            </a:prstGeom>
            <a:noFill/>
            <a:ln w="9525" algn="ctr">
              <a:noFill/>
              <a:miter lim="800000"/>
              <a:headEnd/>
              <a:tailEnd/>
            </a:ln>
          </p:spPr>
          <p:txBody>
            <a:bodyPr vert="horz" wrap="square" lIns="65852" tIns="32926" rIns="65852" bIns="32926" numCol="1" rtlCol="0" anchor="ctr" anchorCtr="0" compatLnSpc="1">
              <a:prstTxWarp prst="textNoShape">
                <a:avLst/>
              </a:prstTxWarp>
              <a:spAutoFit/>
            </a:bodyPr>
            <a:lstStyle/>
            <a:p>
              <a:pPr algn="ct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MIPS</a:t>
              </a:r>
              <a:endParaRPr lang="zh-CN" altLang="en-US"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41" name="文本框 40"/>
            <p:cNvSpPr txBox="1"/>
            <p:nvPr/>
          </p:nvSpPr>
          <p:spPr bwMode="auto">
            <a:xfrm>
              <a:off x="481284" y="2607748"/>
              <a:ext cx="669057" cy="343494"/>
            </a:xfrm>
            <a:prstGeom prst="rect">
              <a:avLst/>
            </a:prstGeom>
            <a:noFill/>
            <a:ln w="9525" algn="ctr">
              <a:noFill/>
              <a:miter lim="800000"/>
              <a:headEnd/>
              <a:tailEnd/>
            </a:ln>
          </p:spPr>
          <p:txBody>
            <a:bodyPr vert="horz" wrap="square" lIns="65852" tIns="32926" rIns="65852" bIns="32926" numCol="1" rtlCol="0" anchor="ctr" anchorCtr="0" compatLnSpc="1">
              <a:prstTxWarp prst="textNoShape">
                <a:avLst/>
              </a:prstTxWarp>
              <a:spAutoFit/>
            </a:bodyPr>
            <a:lstStyle/>
            <a:p>
              <a:pPr algn="ct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X86</a:t>
              </a:r>
              <a:endParaRPr lang="zh-CN" altLang="en-US"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42" name="椭圆 41"/>
            <p:cNvSpPr/>
            <p:nvPr/>
          </p:nvSpPr>
          <p:spPr bwMode="auto">
            <a:xfrm>
              <a:off x="4082536" y="5317106"/>
              <a:ext cx="716103" cy="297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ARM9</a:t>
              </a:r>
            </a:p>
          </p:txBody>
        </p:sp>
        <p:sp>
          <p:nvSpPr>
            <p:cNvPr id="43" name="椭圆 42"/>
            <p:cNvSpPr/>
            <p:nvPr/>
          </p:nvSpPr>
          <p:spPr bwMode="auto">
            <a:xfrm>
              <a:off x="5839364" y="5305654"/>
              <a:ext cx="871931" cy="297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ARM11</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44" name="椭圆 43"/>
            <p:cNvSpPr/>
            <p:nvPr/>
          </p:nvSpPr>
          <p:spPr bwMode="auto">
            <a:xfrm>
              <a:off x="4890218" y="5317106"/>
              <a:ext cx="792076" cy="297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ARM10</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45" name="椭圆 44"/>
            <p:cNvSpPr/>
            <p:nvPr/>
          </p:nvSpPr>
          <p:spPr bwMode="auto">
            <a:xfrm>
              <a:off x="3258890" y="4768185"/>
              <a:ext cx="782643" cy="351000"/>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MIPS3k</a:t>
              </a: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47" name="椭圆 46"/>
            <p:cNvSpPr/>
            <p:nvPr/>
          </p:nvSpPr>
          <p:spPr bwMode="auto">
            <a:xfrm>
              <a:off x="5863032" y="4776170"/>
              <a:ext cx="1006338" cy="351000"/>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MIPS10K</a:t>
              </a:r>
            </a:p>
          </p:txBody>
        </p:sp>
        <p:sp>
          <p:nvSpPr>
            <p:cNvPr id="48" name="椭圆 47"/>
            <p:cNvSpPr/>
            <p:nvPr/>
          </p:nvSpPr>
          <p:spPr bwMode="auto">
            <a:xfrm>
              <a:off x="4971540" y="4776314"/>
              <a:ext cx="820984" cy="351000"/>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MIPS5K</a:t>
              </a:r>
            </a:p>
          </p:txBody>
        </p:sp>
        <p:sp>
          <p:nvSpPr>
            <p:cNvPr id="49" name="椭圆 48"/>
            <p:cNvSpPr/>
            <p:nvPr/>
          </p:nvSpPr>
          <p:spPr bwMode="auto">
            <a:xfrm>
              <a:off x="4083017" y="4780236"/>
              <a:ext cx="835071" cy="351000"/>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MIPS4K</a:t>
              </a:r>
            </a:p>
          </p:txBody>
        </p:sp>
        <p:sp>
          <p:nvSpPr>
            <p:cNvPr id="50" name="椭圆 49"/>
            <p:cNvSpPr/>
            <p:nvPr/>
          </p:nvSpPr>
          <p:spPr bwMode="auto">
            <a:xfrm>
              <a:off x="6981576" y="4778700"/>
              <a:ext cx="1121755" cy="351000"/>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MIPS32/64</a:t>
              </a:r>
            </a:p>
          </p:txBody>
        </p:sp>
        <p:sp>
          <p:nvSpPr>
            <p:cNvPr id="51" name="矩形 50"/>
            <p:cNvSpPr/>
            <p:nvPr/>
          </p:nvSpPr>
          <p:spPr bwMode="auto">
            <a:xfrm>
              <a:off x="4709935" y="3728568"/>
              <a:ext cx="972359" cy="216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PowerPC700</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52" name="矩形 51"/>
            <p:cNvSpPr/>
            <p:nvPr/>
          </p:nvSpPr>
          <p:spPr bwMode="auto">
            <a:xfrm>
              <a:off x="3743861" y="3737080"/>
              <a:ext cx="930722" cy="216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PowerPC600</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54" name="矩形 53"/>
            <p:cNvSpPr/>
            <p:nvPr/>
          </p:nvSpPr>
          <p:spPr bwMode="auto">
            <a:xfrm>
              <a:off x="6781341" y="3738179"/>
              <a:ext cx="784349" cy="216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BE(cell)</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55" name="矩形 54"/>
            <p:cNvSpPr/>
            <p:nvPr/>
          </p:nvSpPr>
          <p:spPr bwMode="auto">
            <a:xfrm>
              <a:off x="4886575" y="4041165"/>
              <a:ext cx="610273" cy="2160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MPC750</a:t>
              </a:r>
            </a:p>
          </p:txBody>
        </p:sp>
        <p:sp>
          <p:nvSpPr>
            <p:cNvPr id="38" name="圆角矩形 37"/>
            <p:cNvSpPr/>
            <p:nvPr/>
          </p:nvSpPr>
          <p:spPr bwMode="auto">
            <a:xfrm>
              <a:off x="1178955" y="2570034"/>
              <a:ext cx="493895"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4004</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67" name="圆角矩形 66"/>
            <p:cNvSpPr/>
            <p:nvPr/>
          </p:nvSpPr>
          <p:spPr bwMode="auto">
            <a:xfrm>
              <a:off x="3952245" y="2570305"/>
              <a:ext cx="493895"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486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68" name="圆角矩形 67"/>
            <p:cNvSpPr/>
            <p:nvPr/>
          </p:nvSpPr>
          <p:spPr bwMode="auto">
            <a:xfrm>
              <a:off x="3404820" y="2575196"/>
              <a:ext cx="493895"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386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69" name="圆角矩形 68"/>
            <p:cNvSpPr/>
            <p:nvPr/>
          </p:nvSpPr>
          <p:spPr bwMode="auto">
            <a:xfrm>
              <a:off x="2298755" y="2570983"/>
              <a:ext cx="493895"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8086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1" name="圆角矩形 70"/>
            <p:cNvSpPr/>
            <p:nvPr/>
          </p:nvSpPr>
          <p:spPr bwMode="auto">
            <a:xfrm>
              <a:off x="1723244" y="2570983"/>
              <a:ext cx="493895"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8008</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2" name="圆角矩形 71"/>
            <p:cNvSpPr/>
            <p:nvPr/>
          </p:nvSpPr>
          <p:spPr bwMode="auto">
            <a:xfrm>
              <a:off x="4488417" y="2570305"/>
              <a:ext cx="627958"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err="1">
                  <a:latin typeface="Times New Roman" panose="02020603050405020304" pitchFamily="18" charset="0"/>
                  <a:ea typeface="方正兰亭黑简体" panose="02000000000000000000" pitchFamily="2" charset="-122"/>
                  <a:cs typeface="Times New Roman" panose="02020603050405020304" pitchFamily="18" charset="0"/>
                </a:rPr>
                <a:t>pentium</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3" name="圆角矩形 72"/>
            <p:cNvSpPr/>
            <p:nvPr/>
          </p:nvSpPr>
          <p:spPr bwMode="auto">
            <a:xfrm>
              <a:off x="5148396" y="2575196"/>
              <a:ext cx="692228"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err="1">
                  <a:latin typeface="Times New Roman" panose="02020603050405020304" pitchFamily="18" charset="0"/>
                  <a:ea typeface="方正兰亭黑简体" panose="02000000000000000000" pitchFamily="2" charset="-122"/>
                  <a:cs typeface="Times New Roman" panose="02020603050405020304" pitchFamily="18" charset="0"/>
                </a:rPr>
                <a:t>pentiumII</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4" name="圆角矩形 73"/>
            <p:cNvSpPr/>
            <p:nvPr/>
          </p:nvSpPr>
          <p:spPr bwMode="auto">
            <a:xfrm>
              <a:off x="6741795" y="2575196"/>
              <a:ext cx="834296"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err="1">
                  <a:latin typeface="Times New Roman" panose="02020603050405020304" pitchFamily="18" charset="0"/>
                  <a:ea typeface="方正兰亭黑简体" panose="02000000000000000000" pitchFamily="2" charset="-122"/>
                  <a:cs typeface="Times New Roman" panose="02020603050405020304" pitchFamily="18" charset="0"/>
                </a:rPr>
                <a:t>pentiumIV</a:t>
              </a:r>
              <a:endPar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5" name="圆角矩形 74"/>
            <p:cNvSpPr/>
            <p:nvPr/>
          </p:nvSpPr>
          <p:spPr bwMode="auto">
            <a:xfrm>
              <a:off x="5924075" y="2581135"/>
              <a:ext cx="785698"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err="1">
                  <a:latin typeface="Times New Roman" panose="02020603050405020304" pitchFamily="18" charset="0"/>
                  <a:ea typeface="方正兰亭黑简体" panose="02000000000000000000" pitchFamily="2" charset="-122"/>
                  <a:cs typeface="Times New Roman" panose="02020603050405020304" pitchFamily="18" charset="0"/>
                </a:rPr>
                <a:t>pentiumIII</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6" name="圆角矩形 75"/>
            <p:cNvSpPr/>
            <p:nvPr/>
          </p:nvSpPr>
          <p:spPr bwMode="auto">
            <a:xfrm>
              <a:off x="7608805" y="2575196"/>
              <a:ext cx="590930"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Core</a:t>
              </a:r>
            </a:p>
          </p:txBody>
        </p:sp>
        <p:sp>
          <p:nvSpPr>
            <p:cNvPr id="81" name="圆角矩形 80"/>
            <p:cNvSpPr/>
            <p:nvPr/>
          </p:nvSpPr>
          <p:spPr bwMode="auto">
            <a:xfrm>
              <a:off x="7151597" y="2936964"/>
              <a:ext cx="589045"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K10</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82" name="圆角矩形 81"/>
            <p:cNvSpPr/>
            <p:nvPr/>
          </p:nvSpPr>
          <p:spPr bwMode="auto">
            <a:xfrm>
              <a:off x="6506531" y="2933244"/>
              <a:ext cx="566821"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K8</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83" name="圆角矩形 82"/>
            <p:cNvSpPr/>
            <p:nvPr/>
          </p:nvSpPr>
          <p:spPr bwMode="auto">
            <a:xfrm>
              <a:off x="5288364" y="2931130"/>
              <a:ext cx="493895"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K6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84" name="圆角矩形 83"/>
            <p:cNvSpPr/>
            <p:nvPr/>
          </p:nvSpPr>
          <p:spPr bwMode="auto">
            <a:xfrm>
              <a:off x="4709935" y="2928094"/>
              <a:ext cx="493895"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K5</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85" name="圆角矩形 84"/>
            <p:cNvSpPr/>
            <p:nvPr/>
          </p:nvSpPr>
          <p:spPr bwMode="auto">
            <a:xfrm>
              <a:off x="4136105" y="2926320"/>
              <a:ext cx="493895"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486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86" name="圆角矩形 85"/>
            <p:cNvSpPr/>
            <p:nvPr/>
          </p:nvSpPr>
          <p:spPr bwMode="auto">
            <a:xfrm>
              <a:off x="3583405" y="2922022"/>
              <a:ext cx="493895"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386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87" name="圆角矩形 86"/>
            <p:cNvSpPr/>
            <p:nvPr/>
          </p:nvSpPr>
          <p:spPr bwMode="auto">
            <a:xfrm>
              <a:off x="5948566" y="2932036"/>
              <a:ext cx="493895"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K7</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cxnSp>
          <p:nvCxnSpPr>
            <p:cNvPr id="37" name="直接连接符 36"/>
            <p:cNvCxnSpPr/>
            <p:nvPr/>
          </p:nvCxnSpPr>
          <p:spPr bwMode="auto">
            <a:xfrm flipV="1">
              <a:off x="3249109" y="2353167"/>
              <a:ext cx="0" cy="34623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flipV="1">
              <a:off x="2274630" y="2353167"/>
              <a:ext cx="0" cy="3462389"/>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35845" name="图片 35844"/>
            <p:cNvPicPr>
              <a:picLocks noChangeAspect="1"/>
            </p:cNvPicPr>
            <p:nvPr/>
          </p:nvPicPr>
          <p:blipFill>
            <a:blip r:embed="rId3"/>
            <a:stretch>
              <a:fillRect/>
            </a:stretch>
          </p:blipFill>
          <p:spPr>
            <a:xfrm>
              <a:off x="1830462" y="2930916"/>
              <a:ext cx="936587" cy="267770"/>
            </a:xfrm>
            <a:prstGeom prst="rect">
              <a:avLst/>
            </a:prstGeom>
          </p:spPr>
        </p:pic>
        <p:pic>
          <p:nvPicPr>
            <p:cNvPr id="35846" name="图片 35845"/>
            <p:cNvPicPr>
              <a:picLocks noChangeAspect="1"/>
            </p:cNvPicPr>
            <p:nvPr/>
          </p:nvPicPr>
          <p:blipFill>
            <a:blip r:embed="rId4"/>
            <a:stretch>
              <a:fillRect/>
            </a:stretch>
          </p:blipFill>
          <p:spPr>
            <a:xfrm>
              <a:off x="1141132" y="3348100"/>
              <a:ext cx="956903" cy="367639"/>
            </a:xfrm>
            <a:prstGeom prst="rect">
              <a:avLst/>
            </a:prstGeom>
          </p:spPr>
        </p:pic>
        <p:pic>
          <p:nvPicPr>
            <p:cNvPr id="35847" name="图片 35846"/>
            <p:cNvPicPr>
              <a:picLocks noChangeAspect="1"/>
            </p:cNvPicPr>
            <p:nvPr/>
          </p:nvPicPr>
          <p:blipFill>
            <a:blip r:embed="rId5"/>
            <a:stretch>
              <a:fillRect/>
            </a:stretch>
          </p:blipFill>
          <p:spPr>
            <a:xfrm>
              <a:off x="2100420" y="4176474"/>
              <a:ext cx="1534333" cy="369446"/>
            </a:xfrm>
            <a:prstGeom prst="rect">
              <a:avLst/>
            </a:prstGeom>
          </p:spPr>
        </p:pic>
        <p:sp>
          <p:nvSpPr>
            <p:cNvPr id="80" name="圆角矩形 79"/>
            <p:cNvSpPr/>
            <p:nvPr/>
          </p:nvSpPr>
          <p:spPr bwMode="auto">
            <a:xfrm>
              <a:off x="3041188" y="2921611"/>
              <a:ext cx="493895"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286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56" name="矩形 55"/>
            <p:cNvSpPr/>
            <p:nvPr/>
          </p:nvSpPr>
          <p:spPr bwMode="auto">
            <a:xfrm>
              <a:off x="5557918" y="4357731"/>
              <a:ext cx="750250" cy="2160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e300/e500</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9" name="矩形 18"/>
            <p:cNvSpPr/>
            <p:nvPr/>
          </p:nvSpPr>
          <p:spPr bwMode="auto">
            <a:xfrm>
              <a:off x="5557918" y="4041164"/>
              <a:ext cx="750250" cy="2160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MPC7400</a:t>
              </a:r>
            </a:p>
          </p:txBody>
        </p:sp>
        <p:sp>
          <p:nvSpPr>
            <p:cNvPr id="57" name="矩形 56"/>
            <p:cNvSpPr/>
            <p:nvPr/>
          </p:nvSpPr>
          <p:spPr bwMode="auto">
            <a:xfrm>
              <a:off x="6487681" y="4357063"/>
              <a:ext cx="493895" cy="2160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 e600</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58" name="矩形 57"/>
            <p:cNvSpPr/>
            <p:nvPr/>
          </p:nvSpPr>
          <p:spPr bwMode="auto">
            <a:xfrm>
              <a:off x="7178995" y="4357063"/>
              <a:ext cx="493895" cy="2160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err="1">
                  <a:latin typeface="Times New Roman" panose="02020603050405020304" pitchFamily="18" charset="0"/>
                  <a:ea typeface="方正兰亭黑简体" panose="02000000000000000000" pitchFamily="2" charset="-122"/>
                  <a:cs typeface="Times New Roman" panose="02020603050405020304" pitchFamily="18" charset="0"/>
                </a:rPr>
                <a:t>Pxxxx</a:t>
              </a:r>
              <a:endPar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53" name="矩形 52"/>
            <p:cNvSpPr/>
            <p:nvPr/>
          </p:nvSpPr>
          <p:spPr bwMode="auto">
            <a:xfrm>
              <a:off x="5723672" y="3732881"/>
              <a:ext cx="1018123" cy="216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PowerPC9xx</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0" name="矩形 19"/>
            <p:cNvSpPr/>
            <p:nvPr/>
          </p:nvSpPr>
          <p:spPr bwMode="auto">
            <a:xfrm>
              <a:off x="5312533" y="3419458"/>
              <a:ext cx="690261" cy="216000"/>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POWER4</a:t>
              </a: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0" name="圆角矩形 69"/>
            <p:cNvSpPr/>
            <p:nvPr/>
          </p:nvSpPr>
          <p:spPr bwMode="auto">
            <a:xfrm>
              <a:off x="2845592" y="2570305"/>
              <a:ext cx="506766"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80286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1" name="矩形 20"/>
            <p:cNvSpPr/>
            <p:nvPr/>
          </p:nvSpPr>
          <p:spPr bwMode="auto">
            <a:xfrm>
              <a:off x="2792650" y="3421908"/>
              <a:ext cx="745970" cy="216000"/>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POWER1</a:t>
              </a: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 name="文本框 1"/>
            <p:cNvSpPr txBox="1"/>
            <p:nvPr/>
          </p:nvSpPr>
          <p:spPr bwMode="auto">
            <a:xfrm>
              <a:off x="1202142" y="2252336"/>
              <a:ext cx="644349" cy="374272"/>
            </a:xfrm>
            <a:prstGeom prst="rect">
              <a:avLst/>
            </a:prstGeom>
            <a:noFill/>
            <a:ln w="9525" algn="ctr">
              <a:noFill/>
              <a:miter lim="800000"/>
              <a:headEnd/>
              <a:tailEnd/>
            </a:ln>
          </p:spPr>
          <p:txBody>
            <a:bodyPr vert="horz" wrap="none" lIns="65852" tIns="32926" rIns="65852" bIns="32926" numCol="1" rtlCol="0" anchor="ctr" anchorCtr="0" compatLnSpc="1">
              <a:prstTxWarp prst="textNoShape">
                <a:avLst/>
              </a:prstTxWarp>
              <a:spAutoFit/>
            </a:bodyPr>
            <a:lstStyle/>
            <a:p>
              <a:r>
                <a:rPr lang="en-US" altLang="zh-CN" sz="2000" b="1" dirty="0">
                  <a:latin typeface="Times New Roman" panose="02020603050405020304" pitchFamily="18" charset="0"/>
                  <a:ea typeface="方正兰亭黑简体" panose="02000000000000000000" pitchFamily="2" charset="-122"/>
                  <a:cs typeface="Times New Roman" panose="02020603050405020304" pitchFamily="18" charset="0"/>
                </a:rPr>
                <a:t>Intel</a:t>
              </a:r>
              <a:endParaRPr lang="zh-CN" altLang="en-US" sz="20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grpSp>
      <p:sp>
        <p:nvSpPr>
          <p:cNvPr id="4" name="标题 3">
            <a:extLst>
              <a:ext uri="{FF2B5EF4-FFF2-40B4-BE49-F238E27FC236}">
                <a16:creationId xmlns:a16="http://schemas.microsoft.com/office/drawing/2014/main" id="{FF686B80-5C8C-4D96-81C6-5A0BB9429BD1}"/>
              </a:ext>
            </a:extLst>
          </p:cNvPr>
          <p:cNvSpPr>
            <a:spLocks noGrp="1"/>
          </p:cNvSpPr>
          <p:nvPr>
            <p:ph type="title"/>
          </p:nvPr>
        </p:nvSpPr>
        <p:spPr/>
        <p:txBody>
          <a:bodyPr/>
          <a:lstStyle/>
          <a:p>
            <a:r>
              <a:rPr lang="en-US" altLang="zh-CN" dirty="0"/>
              <a:t>1 ARM</a:t>
            </a:r>
            <a:r>
              <a:rPr lang="zh-CN" altLang="en-US" dirty="0"/>
              <a:t>鲲鹏处理器</a:t>
            </a:r>
          </a:p>
        </p:txBody>
      </p:sp>
      <p:sp>
        <p:nvSpPr>
          <p:cNvPr id="5" name="内容占位符 4">
            <a:extLst>
              <a:ext uri="{FF2B5EF4-FFF2-40B4-BE49-F238E27FC236}">
                <a16:creationId xmlns:a16="http://schemas.microsoft.com/office/drawing/2014/main" id="{4C9737B9-E75E-476C-91AB-02E5B70C820A}"/>
              </a:ext>
            </a:extLst>
          </p:cNvPr>
          <p:cNvSpPr>
            <a:spLocks noGrp="1"/>
          </p:cNvSpPr>
          <p:nvPr>
            <p:ph idx="1"/>
          </p:nvPr>
        </p:nvSpPr>
        <p:spPr/>
        <p:txBody>
          <a:bodyPr/>
          <a:lstStyle/>
          <a:p>
            <a:r>
              <a:rPr lang="en-US" altLang="zh-CN" dirty="0"/>
              <a:t>1.2 </a:t>
            </a:r>
            <a:r>
              <a:rPr lang="zh-CN" altLang="en-US" dirty="0"/>
              <a:t>主流</a:t>
            </a:r>
            <a:r>
              <a:rPr lang="en-US" altLang="zh-CN" dirty="0"/>
              <a:t>CPU</a:t>
            </a:r>
            <a:r>
              <a:rPr lang="zh-CN" altLang="en-US" dirty="0"/>
              <a:t>发展路径</a:t>
            </a:r>
          </a:p>
        </p:txBody>
      </p:sp>
    </p:spTree>
    <p:extLst>
      <p:ext uri="{BB962C8B-B14F-4D97-AF65-F5344CB8AC3E}">
        <p14:creationId xmlns:p14="http://schemas.microsoft.com/office/powerpoint/2010/main" val="32723829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4D040-2FCB-4152-9E26-A213EFA1CD7B}"/>
              </a:ext>
            </a:extLst>
          </p:cNvPr>
          <p:cNvSpPr>
            <a:spLocks noGrp="1"/>
          </p:cNvSpPr>
          <p:nvPr>
            <p:ph type="title"/>
          </p:nvPr>
        </p:nvSpPr>
        <p:spPr/>
        <p:txBody>
          <a:bodyPr/>
          <a:lstStyle/>
          <a:p>
            <a:r>
              <a:rPr lang="en-US" altLang="zh-CN" dirty="0">
                <a:sym typeface="+mn-lt"/>
              </a:rPr>
              <a:t>4.2</a:t>
            </a:r>
            <a:r>
              <a:rPr lang="zh-CN" altLang="en-US" dirty="0">
                <a:sym typeface="+mn-lt"/>
              </a:rPr>
              <a:t> </a:t>
            </a:r>
            <a:r>
              <a:rPr lang="en-US" altLang="zh-CN" dirty="0"/>
              <a:t>GNU ARM</a:t>
            </a:r>
            <a:r>
              <a:rPr lang="zh-CN" altLang="en-US" dirty="0"/>
              <a:t>汇编语言的语法格式</a:t>
            </a:r>
          </a:p>
        </p:txBody>
      </p:sp>
      <p:sp>
        <p:nvSpPr>
          <p:cNvPr id="3" name="内容占位符 2">
            <a:extLst>
              <a:ext uri="{FF2B5EF4-FFF2-40B4-BE49-F238E27FC236}">
                <a16:creationId xmlns:a16="http://schemas.microsoft.com/office/drawing/2014/main" id="{CBEDE098-BDB6-4BA0-9336-FD63EE8DB265}"/>
              </a:ext>
            </a:extLst>
          </p:cNvPr>
          <p:cNvSpPr>
            <a:spLocks noGrp="1"/>
          </p:cNvSpPr>
          <p:nvPr>
            <p:ph idx="1"/>
          </p:nvPr>
        </p:nvSpPr>
        <p:spPr/>
        <p:txBody>
          <a:bodyPr/>
          <a:lstStyle/>
          <a:p>
            <a:r>
              <a:rPr lang="zh-CN" altLang="en-US" dirty="0"/>
              <a:t> 局部变量定义的语法格式：</a:t>
            </a:r>
            <a:r>
              <a:rPr lang="en-US" altLang="zh-CN" b="1" dirty="0">
                <a:solidFill>
                  <a:srgbClr val="0000FF"/>
                </a:solidFill>
              </a:rPr>
              <a:t>N{</a:t>
            </a:r>
            <a:r>
              <a:rPr lang="en-US" altLang="zh-CN" b="1" dirty="0" err="1">
                <a:solidFill>
                  <a:srgbClr val="0000FF"/>
                </a:solidFill>
              </a:rPr>
              <a:t>routname</a:t>
            </a:r>
            <a:r>
              <a:rPr lang="en-US" altLang="zh-CN" b="1" dirty="0">
                <a:solidFill>
                  <a:srgbClr val="0000FF"/>
                </a:solidFill>
              </a:rPr>
              <a:t>}</a:t>
            </a:r>
          </a:p>
          <a:p>
            <a:pPr lvl="1"/>
            <a:r>
              <a:rPr lang="en-US" altLang="zh-CN" sz="2000" dirty="0"/>
              <a:t>N</a:t>
            </a:r>
            <a:r>
              <a:rPr lang="zh-CN" altLang="en-US" sz="2000" dirty="0"/>
              <a:t>：</a:t>
            </a:r>
            <a:r>
              <a:rPr lang="zh-CN" altLang="en-US" sz="2000" dirty="0">
                <a:solidFill>
                  <a:srgbClr val="0000FF"/>
                </a:solidFill>
              </a:rPr>
              <a:t>为</a:t>
            </a:r>
            <a:r>
              <a:rPr lang="en-US" altLang="zh-CN" sz="2000" dirty="0">
                <a:solidFill>
                  <a:srgbClr val="0000FF"/>
                </a:solidFill>
              </a:rPr>
              <a:t>0~99</a:t>
            </a:r>
            <a:r>
              <a:rPr lang="zh-CN" altLang="en-US" sz="2000" dirty="0">
                <a:solidFill>
                  <a:srgbClr val="0000FF"/>
                </a:solidFill>
              </a:rPr>
              <a:t>之间的数字</a:t>
            </a:r>
            <a:r>
              <a:rPr lang="zh-CN" altLang="en-US" sz="2000" dirty="0"/>
              <a:t>。</a:t>
            </a:r>
          </a:p>
          <a:p>
            <a:pPr lvl="1"/>
            <a:r>
              <a:rPr lang="en-US" altLang="zh-CN" sz="2000" dirty="0" err="1"/>
              <a:t>routname</a:t>
            </a:r>
            <a:r>
              <a:rPr lang="zh-CN" altLang="en-US" sz="2000" dirty="0"/>
              <a:t>：当前局部范围的名称（为符号），通常为该变量作用范围的名称 </a:t>
            </a:r>
            <a:r>
              <a:rPr lang="en-US" altLang="zh-CN" sz="2000" dirty="0"/>
              <a:t>(</a:t>
            </a:r>
            <a:r>
              <a:rPr lang="zh-CN" altLang="en-US" sz="2000" dirty="0"/>
              <a:t>用</a:t>
            </a:r>
            <a:r>
              <a:rPr lang="en-US" altLang="zh-CN" sz="2000" dirty="0"/>
              <a:t>ROUT</a:t>
            </a:r>
            <a:r>
              <a:rPr lang="zh-CN" altLang="en-US" sz="2000" dirty="0"/>
              <a:t>伪操作定义的</a:t>
            </a:r>
            <a:r>
              <a:rPr lang="en-US" altLang="zh-CN" sz="2000" dirty="0"/>
              <a:t>)</a:t>
            </a:r>
          </a:p>
          <a:p>
            <a:pPr>
              <a:lnSpc>
                <a:spcPct val="150000"/>
              </a:lnSpc>
              <a:spcBef>
                <a:spcPts val="600"/>
              </a:spcBef>
            </a:pPr>
            <a:r>
              <a:rPr lang="zh-CN" altLang="en-US" dirty="0"/>
              <a:t>局部变量引用的语法格式：</a:t>
            </a:r>
            <a:r>
              <a:rPr lang="en-US" altLang="zh-CN" sz="2400" b="1" dirty="0">
                <a:solidFill>
                  <a:srgbClr val="0000FF"/>
                </a:solidFill>
              </a:rPr>
              <a:t>%{F|B}{A|T}N{</a:t>
            </a:r>
            <a:r>
              <a:rPr lang="en-US" altLang="zh-CN" sz="2400" b="1" dirty="0" err="1">
                <a:solidFill>
                  <a:srgbClr val="0000FF"/>
                </a:solidFill>
              </a:rPr>
              <a:t>routname</a:t>
            </a:r>
            <a:r>
              <a:rPr lang="en-US" altLang="zh-CN" sz="2400" b="1" dirty="0">
                <a:solidFill>
                  <a:srgbClr val="0000FF"/>
                </a:solidFill>
              </a:rPr>
              <a:t>}</a:t>
            </a:r>
          </a:p>
          <a:p>
            <a:pPr lvl="1"/>
            <a:r>
              <a:rPr lang="en-US" altLang="zh-CN" sz="2000" dirty="0"/>
              <a:t>%</a:t>
            </a:r>
            <a:r>
              <a:rPr lang="zh-CN" altLang="en-US" sz="2000" dirty="0"/>
              <a:t>：表示引用操作</a:t>
            </a:r>
          </a:p>
          <a:p>
            <a:pPr lvl="1"/>
            <a:r>
              <a:rPr lang="en-US" altLang="zh-CN" sz="2000" dirty="0"/>
              <a:t>N</a:t>
            </a:r>
            <a:r>
              <a:rPr lang="zh-CN" altLang="en-US" sz="2000" dirty="0"/>
              <a:t>：为局部变量的数字号</a:t>
            </a:r>
          </a:p>
          <a:p>
            <a:pPr lvl="1"/>
            <a:r>
              <a:rPr lang="en-US" altLang="zh-CN" sz="2000" dirty="0" err="1"/>
              <a:t>routname</a:t>
            </a:r>
            <a:r>
              <a:rPr lang="zh-CN" altLang="en-US" sz="2000" dirty="0"/>
              <a:t>：为当前作用范围的名称（用</a:t>
            </a:r>
            <a:r>
              <a:rPr lang="en-US" altLang="zh-CN" sz="2000" dirty="0"/>
              <a:t>ROUT</a:t>
            </a:r>
            <a:r>
              <a:rPr lang="zh-CN" altLang="en-US" sz="2000" dirty="0"/>
              <a:t>伪操作定义的）</a:t>
            </a:r>
          </a:p>
          <a:p>
            <a:pPr lvl="1"/>
            <a:r>
              <a:rPr lang="en-US" altLang="zh-CN" sz="2000" dirty="0"/>
              <a:t>F</a:t>
            </a:r>
            <a:r>
              <a:rPr lang="zh-CN" altLang="en-US" sz="2000" dirty="0"/>
              <a:t>：指示编译器只向前搜索</a:t>
            </a:r>
          </a:p>
          <a:p>
            <a:pPr lvl="1"/>
            <a:r>
              <a:rPr lang="en-US" altLang="zh-CN" sz="2000" dirty="0"/>
              <a:t>B</a:t>
            </a:r>
            <a:r>
              <a:rPr lang="zh-CN" altLang="en-US" sz="2000" dirty="0"/>
              <a:t>：指示编译器只向后搜索</a:t>
            </a:r>
          </a:p>
          <a:p>
            <a:pPr lvl="1"/>
            <a:r>
              <a:rPr lang="en-US" altLang="zh-CN" sz="2000" dirty="0"/>
              <a:t>A</a:t>
            </a:r>
            <a:r>
              <a:rPr lang="zh-CN" altLang="en-US" sz="2000" dirty="0"/>
              <a:t>：指示编译器搜索宏的所有嵌套层次</a:t>
            </a:r>
          </a:p>
          <a:p>
            <a:pPr lvl="1"/>
            <a:r>
              <a:rPr lang="en-US" altLang="zh-CN" sz="2000" dirty="0"/>
              <a:t>T</a:t>
            </a:r>
            <a:r>
              <a:rPr lang="zh-CN" altLang="en-US" sz="2000" dirty="0"/>
              <a:t>：指示编译器搜索宏的当前层次</a:t>
            </a:r>
          </a:p>
          <a:p>
            <a:endParaRPr lang="zh-CN" altLang="en-US" dirty="0"/>
          </a:p>
        </p:txBody>
      </p:sp>
    </p:spTree>
    <p:extLst>
      <p:ext uri="{BB962C8B-B14F-4D97-AF65-F5344CB8AC3E}">
        <p14:creationId xmlns:p14="http://schemas.microsoft.com/office/powerpoint/2010/main" val="42036887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5E48B-D490-4E79-840F-C71C21968232}"/>
              </a:ext>
            </a:extLst>
          </p:cNvPr>
          <p:cNvSpPr>
            <a:spLocks noGrp="1"/>
          </p:cNvSpPr>
          <p:nvPr>
            <p:ph type="title"/>
          </p:nvPr>
        </p:nvSpPr>
        <p:spPr/>
        <p:txBody>
          <a:bodyPr/>
          <a:lstStyle/>
          <a:p>
            <a:r>
              <a:rPr lang="en-US" altLang="zh-CN" dirty="0">
                <a:sym typeface="+mn-lt"/>
              </a:rPr>
              <a:t>4.2</a:t>
            </a:r>
            <a:r>
              <a:rPr lang="zh-CN" altLang="en-US" dirty="0">
                <a:sym typeface="+mn-lt"/>
              </a:rPr>
              <a:t> </a:t>
            </a:r>
            <a:r>
              <a:rPr lang="en-US" altLang="zh-CN" dirty="0"/>
              <a:t>GNU ARM</a:t>
            </a:r>
            <a:r>
              <a:rPr lang="zh-CN" altLang="en-US" dirty="0"/>
              <a:t>汇编语言的语法格式</a:t>
            </a:r>
          </a:p>
        </p:txBody>
      </p:sp>
      <p:sp>
        <p:nvSpPr>
          <p:cNvPr id="3" name="内容占位符 2">
            <a:extLst>
              <a:ext uri="{FF2B5EF4-FFF2-40B4-BE49-F238E27FC236}">
                <a16:creationId xmlns:a16="http://schemas.microsoft.com/office/drawing/2014/main" id="{C897E621-CA43-4FBA-A88C-15258AF1195B}"/>
              </a:ext>
            </a:extLst>
          </p:cNvPr>
          <p:cNvSpPr>
            <a:spLocks noGrp="1"/>
          </p:cNvSpPr>
          <p:nvPr>
            <p:ph idx="1"/>
          </p:nvPr>
        </p:nvSpPr>
        <p:spPr/>
        <p:txBody>
          <a:bodyPr/>
          <a:lstStyle/>
          <a:p>
            <a:r>
              <a:rPr lang="en-US" altLang="zh-CN" dirty="0"/>
              <a:t>GNU ARM</a:t>
            </a:r>
            <a:r>
              <a:rPr lang="zh-CN" altLang="en-US" dirty="0"/>
              <a:t>汇编特殊字符和语法</a:t>
            </a:r>
          </a:p>
          <a:p>
            <a:pPr lvl="1">
              <a:lnSpc>
                <a:spcPct val="150000"/>
              </a:lnSpc>
            </a:pPr>
            <a:r>
              <a:rPr lang="zh-CN" altLang="en-US" dirty="0"/>
              <a:t>注释符号</a:t>
            </a:r>
            <a:r>
              <a:rPr lang="en-US" altLang="zh-CN" dirty="0"/>
              <a:t>: ‘@’</a:t>
            </a:r>
            <a:r>
              <a:rPr lang="zh-CN" altLang="en-US" dirty="0">
                <a:solidFill>
                  <a:srgbClr val="006600"/>
                </a:solidFill>
              </a:rPr>
              <a:t>，</a:t>
            </a:r>
            <a:r>
              <a:rPr lang="zh-CN" altLang="en-US" b="1" dirty="0">
                <a:solidFill>
                  <a:srgbClr val="006600"/>
                </a:solidFill>
              </a:rPr>
              <a:t>但</a:t>
            </a:r>
            <a:r>
              <a:rPr lang="en-US" altLang="zh-CN" b="1" dirty="0">
                <a:solidFill>
                  <a:srgbClr val="006600"/>
                </a:solidFill>
              </a:rPr>
              <a:t>as</a:t>
            </a:r>
            <a:r>
              <a:rPr lang="zh-CN" altLang="en-US" b="1" dirty="0">
                <a:solidFill>
                  <a:srgbClr val="006600"/>
                </a:solidFill>
              </a:rPr>
              <a:t>指令报错，可用</a:t>
            </a:r>
            <a:r>
              <a:rPr lang="en-US" altLang="zh-CN" b="1" dirty="0">
                <a:solidFill>
                  <a:srgbClr val="006600"/>
                </a:solidFill>
              </a:rPr>
              <a:t>/**/ </a:t>
            </a:r>
            <a:r>
              <a:rPr lang="zh-CN" altLang="en-US" b="1" dirty="0">
                <a:solidFill>
                  <a:srgbClr val="006600"/>
                </a:solidFill>
              </a:rPr>
              <a:t>或</a:t>
            </a:r>
            <a:r>
              <a:rPr lang="en-US" altLang="zh-CN" b="1" dirty="0">
                <a:solidFill>
                  <a:srgbClr val="006600"/>
                </a:solidFill>
              </a:rPr>
              <a:t>//</a:t>
            </a:r>
            <a:r>
              <a:rPr lang="zh-CN" altLang="en-US" b="1" dirty="0">
                <a:solidFill>
                  <a:srgbClr val="006600"/>
                </a:solidFill>
              </a:rPr>
              <a:t>，类似</a:t>
            </a:r>
            <a:r>
              <a:rPr lang="en-US" altLang="zh-CN" b="1" dirty="0">
                <a:solidFill>
                  <a:srgbClr val="006600"/>
                </a:solidFill>
              </a:rPr>
              <a:t>C</a:t>
            </a:r>
            <a:r>
              <a:rPr lang="zh-CN" altLang="en-US" b="1" dirty="0">
                <a:solidFill>
                  <a:srgbClr val="006600"/>
                </a:solidFill>
              </a:rPr>
              <a:t>语言的用法</a:t>
            </a:r>
            <a:endParaRPr lang="en-US" altLang="zh-CN" b="1" dirty="0">
              <a:solidFill>
                <a:srgbClr val="006600"/>
              </a:solidFill>
            </a:endParaRPr>
          </a:p>
          <a:p>
            <a:pPr lvl="1">
              <a:lnSpc>
                <a:spcPct val="150000"/>
              </a:lnSpc>
            </a:pPr>
            <a:r>
              <a:rPr lang="zh-CN" altLang="en-US" dirty="0"/>
              <a:t>整行注释符号</a:t>
            </a:r>
            <a:r>
              <a:rPr lang="en-US" altLang="zh-CN" dirty="0"/>
              <a:t>: </a:t>
            </a:r>
            <a:r>
              <a:rPr lang="en-US" altLang="zh-CN" b="1" dirty="0">
                <a:solidFill>
                  <a:srgbClr val="C00000"/>
                </a:solidFill>
              </a:rPr>
              <a:t>‘#’</a:t>
            </a:r>
            <a:r>
              <a:rPr lang="zh-CN" altLang="en-US" b="1" dirty="0">
                <a:solidFill>
                  <a:srgbClr val="006600"/>
                </a:solidFill>
              </a:rPr>
              <a:t>，需要在一行的开始，前面不能有语句</a:t>
            </a:r>
            <a:endParaRPr lang="en-US" altLang="zh-CN" b="1" dirty="0">
              <a:solidFill>
                <a:srgbClr val="006600"/>
              </a:solidFill>
            </a:endParaRPr>
          </a:p>
          <a:p>
            <a:pPr lvl="1">
              <a:lnSpc>
                <a:spcPct val="150000"/>
              </a:lnSpc>
            </a:pPr>
            <a:r>
              <a:rPr lang="zh-CN" altLang="en-US" dirty="0"/>
              <a:t>语句分隔符号</a:t>
            </a:r>
            <a:r>
              <a:rPr lang="en-US" altLang="zh-CN" dirty="0"/>
              <a:t>: ‘;’</a:t>
            </a:r>
            <a:r>
              <a:rPr lang="zh-CN" altLang="en-US" b="1" dirty="0">
                <a:solidFill>
                  <a:srgbClr val="006600"/>
                </a:solidFill>
              </a:rPr>
              <a:t>，一行写多条语句的时候使用</a:t>
            </a:r>
            <a:endParaRPr lang="en-US" altLang="zh-CN" b="1" dirty="0">
              <a:solidFill>
                <a:srgbClr val="006600"/>
              </a:solidFill>
            </a:endParaRPr>
          </a:p>
          <a:p>
            <a:pPr lvl="1">
              <a:lnSpc>
                <a:spcPct val="150000"/>
              </a:lnSpc>
            </a:pPr>
            <a:r>
              <a:rPr lang="zh-CN" altLang="en-US" dirty="0"/>
              <a:t>立即数前缀</a:t>
            </a:r>
            <a:r>
              <a:rPr lang="en-US" altLang="zh-CN" dirty="0"/>
              <a:t>: </a:t>
            </a:r>
            <a:r>
              <a:rPr lang="en-US" altLang="zh-CN" b="1" dirty="0">
                <a:solidFill>
                  <a:srgbClr val="C00000"/>
                </a:solidFill>
              </a:rPr>
              <a:t>‘#’</a:t>
            </a:r>
            <a:r>
              <a:rPr lang="en-US" altLang="zh-CN" dirty="0"/>
              <a:t> </a:t>
            </a:r>
            <a:r>
              <a:rPr lang="zh-CN" altLang="en-US" dirty="0"/>
              <a:t>或 </a:t>
            </a:r>
            <a:r>
              <a:rPr lang="en-US" altLang="zh-CN" dirty="0"/>
              <a:t>‘$’</a:t>
            </a:r>
            <a:endParaRPr lang="zh-CN" altLang="en-US" dirty="0"/>
          </a:p>
        </p:txBody>
      </p:sp>
    </p:spTree>
    <p:extLst>
      <p:ext uri="{BB962C8B-B14F-4D97-AF65-F5344CB8AC3E}">
        <p14:creationId xmlns:p14="http://schemas.microsoft.com/office/powerpoint/2010/main" val="28800195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B0861-3D7D-4C4F-BEFB-55EDE9013174}"/>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(4)</a:t>
            </a:r>
            <a:endParaRPr lang="zh-CN" altLang="en-US" dirty="0"/>
          </a:p>
        </p:txBody>
      </p:sp>
      <p:sp>
        <p:nvSpPr>
          <p:cNvPr id="3" name="内容占位符 2">
            <a:extLst>
              <a:ext uri="{FF2B5EF4-FFF2-40B4-BE49-F238E27FC236}">
                <a16:creationId xmlns:a16="http://schemas.microsoft.com/office/drawing/2014/main" id="{B92D6D14-2E46-45F5-92DB-B187A658C9A5}"/>
              </a:ext>
            </a:extLst>
          </p:cNvPr>
          <p:cNvSpPr>
            <a:spLocks noGrp="1"/>
          </p:cNvSpPr>
          <p:nvPr>
            <p:ph idx="1"/>
          </p:nvPr>
        </p:nvSpPr>
        <p:spPr/>
        <p:txBody>
          <a:bodyPr/>
          <a:lstStyle/>
          <a:p>
            <a:r>
              <a:rPr lang="zh-CN" altLang="en-US" dirty="0"/>
              <a:t>指令分类</a:t>
            </a:r>
          </a:p>
        </p:txBody>
      </p:sp>
      <p:graphicFrame>
        <p:nvGraphicFramePr>
          <p:cNvPr id="4" name="表格 3">
            <a:extLst>
              <a:ext uri="{FF2B5EF4-FFF2-40B4-BE49-F238E27FC236}">
                <a16:creationId xmlns:a16="http://schemas.microsoft.com/office/drawing/2014/main" id="{7E39E961-B208-48C4-91A2-5D64A0C56BB1}"/>
              </a:ext>
            </a:extLst>
          </p:cNvPr>
          <p:cNvGraphicFramePr>
            <a:graphicFrameLocks noGrp="1"/>
          </p:cNvGraphicFramePr>
          <p:nvPr>
            <p:extLst/>
          </p:nvPr>
        </p:nvGraphicFramePr>
        <p:xfrm>
          <a:off x="396874" y="2076705"/>
          <a:ext cx="8198249" cy="3752850"/>
        </p:xfrm>
        <a:graphic>
          <a:graphicData uri="http://schemas.openxmlformats.org/drawingml/2006/table">
            <a:tbl>
              <a:tblPr/>
              <a:tblGrid>
                <a:gridCol w="2088974">
                  <a:extLst>
                    <a:ext uri="{9D8B030D-6E8A-4147-A177-3AD203B41FA5}">
                      <a16:colId xmlns:a16="http://schemas.microsoft.com/office/drawing/2014/main" val="20000"/>
                    </a:ext>
                  </a:extLst>
                </a:gridCol>
                <a:gridCol w="6109275">
                  <a:extLst>
                    <a:ext uri="{9D8B030D-6E8A-4147-A177-3AD203B41FA5}">
                      <a16:colId xmlns:a16="http://schemas.microsoft.com/office/drawing/2014/main" val="20001"/>
                    </a:ext>
                  </a:extLst>
                </a:gridCol>
              </a:tblGrid>
              <a:tr h="211360">
                <a:tc>
                  <a:txBody>
                    <a:bodyPr/>
                    <a:lstStyle/>
                    <a:p>
                      <a:pPr algn="ctr"/>
                      <a:r>
                        <a:rPr lang="zh-CN" altLang="en-US" sz="2000" b="1" baseline="0" dirty="0">
                          <a:solidFill>
                            <a:schemeClr val="tx1"/>
                          </a:solidFill>
                          <a:effectLst/>
                          <a:latin typeface="Huawei Sans" panose="020C0503030203020204" pitchFamily="34" charset="0"/>
                          <a:ea typeface="方正兰亭黑简体" panose="02000000000000000000" pitchFamily="2" charset="-122"/>
                        </a:rPr>
                        <a:t>指令类型</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000" b="1" baseline="0" dirty="0">
                          <a:solidFill>
                            <a:schemeClr val="tx1"/>
                          </a:solidFill>
                          <a:effectLst/>
                          <a:latin typeface="Huawei Sans" panose="020C0503030203020204" pitchFamily="34" charset="0"/>
                          <a:ea typeface="方正兰亭黑简体" panose="02000000000000000000" pitchFamily="2" charset="-122"/>
                        </a:rPr>
                        <a:t>说明</a:t>
                      </a:r>
                      <a:endParaRPr lang="en-US" sz="2000" b="1" baseline="0" dirty="0">
                        <a:solidFill>
                          <a:schemeClr val="tx1"/>
                        </a:solidFill>
                        <a:effectLst/>
                        <a:latin typeface="Huawei Sans" panose="020C0503030203020204" pitchFamily="34" charset="0"/>
                        <a:ea typeface="方正兰亭黑简体" panose="02000000000000000000" pitchFamily="2" charset="-122"/>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1360">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跳转指令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条件跳转、无条件跳转 </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(#imm</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register)</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1360">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异常产生指令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系统调用类指令 </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(SVC</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HVC</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SMC)</a:t>
                      </a:r>
                      <a:endParaRPr lang="zh-CN" altLang="en-US" sz="2000" baseline="0" dirty="0">
                        <a:solidFill>
                          <a:srgbClr val="000000"/>
                        </a:solidFill>
                        <a:effectLst/>
                        <a:latin typeface="Huawei Sans" panose="020C0503030203020204" pitchFamily="34" charset="0"/>
                        <a:ea typeface="方正兰亭黑简体" panose="02000000000000000000" pitchFamily="2" charset="-122"/>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1360">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系统寄存器指令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读写系统寄存器，如 ：</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MRS</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MSR</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指令 可操作</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PSTATE</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的位段寄存器</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1360">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数据处理指令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包括各种算数运算、逻辑运算、位操作、移位 </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(shift) </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365570">
                <a:tc>
                  <a:txBody>
                    <a:bodyPr/>
                    <a:lstStyle/>
                    <a:p>
                      <a:r>
                        <a:rPr lang="en-US" sz="2000" baseline="0" dirty="0">
                          <a:solidFill>
                            <a:srgbClr val="000000"/>
                          </a:solidFill>
                          <a:effectLst/>
                          <a:latin typeface="Huawei Sans" panose="020C0503030203020204" pitchFamily="34" charset="0"/>
                          <a:ea typeface="方正兰亭黑简体" panose="02000000000000000000" pitchFamily="2" charset="-122"/>
                        </a:rPr>
                        <a:t>load/store</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内存访问指令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dirty="0">
                          <a:solidFill>
                            <a:srgbClr val="000000"/>
                          </a:solidFill>
                          <a:effectLst/>
                          <a:latin typeface="Huawei Sans" panose="020C0503030203020204" pitchFamily="34" charset="0"/>
                          <a:ea typeface="方正兰亭黑简体" panose="02000000000000000000" pitchFamily="2" charset="-122"/>
                        </a:rPr>
                        <a:t>load/store {</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批量寄存器、单个寄存器、一对寄存器、非</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暂存、非特权、独占</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以及</a:t>
                      </a:r>
                      <a:r>
                        <a:rPr lang="en-US" sz="2000" baseline="0" dirty="0">
                          <a:solidFill>
                            <a:srgbClr val="000000"/>
                          </a:solidFill>
                          <a:effectLst/>
                          <a:latin typeface="Huawei Sans" panose="020C0503030203020204" pitchFamily="34" charset="0"/>
                          <a:ea typeface="方正兰亭黑简体" panose="02000000000000000000" pitchFamily="2" charset="-122"/>
                        </a:rPr>
                        <a:t>load-Acquire、store-Release</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指令 </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a:t>
                      </a:r>
                      <a:r>
                        <a:rPr lang="en-US" sz="2000" baseline="0" dirty="0">
                          <a:solidFill>
                            <a:srgbClr val="000000"/>
                          </a:solidFill>
                          <a:effectLst/>
                          <a:latin typeface="Huawei Sans" panose="020C0503030203020204" pitchFamily="34" charset="0"/>
                          <a:ea typeface="方正兰亭黑简体" panose="02000000000000000000" pitchFamily="2" charset="-122"/>
                        </a:rPr>
                        <a:t>A64</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没有</a:t>
                      </a:r>
                      <a:r>
                        <a:rPr lang="en-US" sz="2000" baseline="0" dirty="0">
                          <a:solidFill>
                            <a:srgbClr val="000000"/>
                          </a:solidFill>
                          <a:effectLst/>
                          <a:latin typeface="Huawei Sans" panose="020C0503030203020204" pitchFamily="34" charset="0"/>
                          <a:ea typeface="方正兰亭黑简体" panose="02000000000000000000" pitchFamily="2" charset="-122"/>
                        </a:rPr>
                        <a:t>LDM/STM</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指令</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a:t>
                      </a:r>
                      <a:endParaRPr lang="zh-CN" altLang="en-US" sz="2000" baseline="0" dirty="0">
                        <a:solidFill>
                          <a:srgbClr val="000000"/>
                        </a:solidFill>
                        <a:effectLst/>
                        <a:latin typeface="Huawei Sans" panose="020C0503030203020204" pitchFamily="34" charset="0"/>
                        <a:ea typeface="方正兰亭黑简体" panose="02000000000000000000" pitchFamily="2" charset="-122"/>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r h="211360">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协处理指令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altLang="zh-CN" sz="2000" baseline="0" dirty="0">
                          <a:solidFill>
                            <a:srgbClr val="000000"/>
                          </a:solidFill>
                          <a:effectLst/>
                          <a:latin typeface="Huawei Sans" panose="020C0503030203020204" pitchFamily="34" charset="0"/>
                          <a:ea typeface="方正兰亭黑简体" panose="02000000000000000000" pitchFamily="2" charset="-122"/>
                        </a:rPr>
                        <a:t>A64</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没有协处理器指令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102891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sym typeface="+mn-lt"/>
              </a:rPr>
              <a:t>4 ARM</a:t>
            </a:r>
            <a:r>
              <a:rPr lang="zh-CN" altLang="en-US" dirty="0">
                <a:sym typeface="+mn-lt"/>
              </a:rPr>
              <a:t>指令集 </a:t>
            </a:r>
            <a:r>
              <a:rPr lang="en-US" altLang="zh-CN" dirty="0">
                <a:sym typeface="+mn-lt"/>
              </a:rPr>
              <a:t>(5)</a:t>
            </a:r>
          </a:p>
        </p:txBody>
      </p:sp>
      <p:sp>
        <p:nvSpPr>
          <p:cNvPr id="2" name="文本占位符 1"/>
          <p:cNvSpPr>
            <a:spLocks noGrp="1"/>
          </p:cNvSpPr>
          <p:nvPr>
            <p:ph idx="1"/>
          </p:nvPr>
        </p:nvSpPr>
        <p:spPr>
          <a:xfrm>
            <a:off x="396875" y="1362074"/>
            <a:ext cx="8747125" cy="5267325"/>
          </a:xfrm>
        </p:spPr>
        <p:txBody>
          <a:bodyPr/>
          <a:lstStyle/>
          <a:p>
            <a:pPr>
              <a:buClr>
                <a:srgbClr val="C00000"/>
              </a:buClr>
              <a:buSzPct val="80000"/>
              <a:buFont typeface="Wingdings" panose="05000000000000000000" pitchFamily="2" charset="2"/>
              <a:buChar char="v"/>
            </a:pPr>
            <a:r>
              <a:rPr lang="zh-CN" altLang="en-US" dirty="0"/>
              <a:t> </a:t>
            </a:r>
            <a:r>
              <a:rPr lang="en-US" altLang="zh-CN" dirty="0"/>
              <a:t>A64</a:t>
            </a:r>
            <a:r>
              <a:rPr lang="zh-CN" altLang="en-US" dirty="0"/>
              <a:t>指令特点</a:t>
            </a:r>
            <a:endParaRPr lang="en-US" altLang="zh-CN" dirty="0"/>
          </a:p>
          <a:p>
            <a:pPr lvl="1">
              <a:spcBef>
                <a:spcPts val="0"/>
              </a:spcBef>
              <a:spcAft>
                <a:spcPts val="600"/>
              </a:spcAft>
              <a:buClr>
                <a:srgbClr val="C00000"/>
              </a:buClr>
              <a:buSzPct val="70000"/>
              <a:buFont typeface="Wingdings" panose="05000000000000000000" pitchFamily="2" charset="2"/>
              <a:buChar char="Ø"/>
            </a:pPr>
            <a:r>
              <a:rPr lang="en-US" altLang="zh-CN" sz="2000" dirty="0"/>
              <a:t>A64</a:t>
            </a:r>
            <a:r>
              <a:rPr lang="zh-CN" altLang="zh-CN" sz="2000" dirty="0"/>
              <a:t>指令编码宽度固定</a:t>
            </a:r>
            <a:r>
              <a:rPr lang="en-US" altLang="zh-CN" sz="2000" dirty="0"/>
              <a:t>32bit</a:t>
            </a:r>
            <a:endParaRPr lang="zh-CN" altLang="zh-CN" sz="2000" dirty="0"/>
          </a:p>
          <a:p>
            <a:pPr lvl="1">
              <a:spcBef>
                <a:spcPts val="0"/>
              </a:spcBef>
              <a:spcAft>
                <a:spcPts val="600"/>
              </a:spcAft>
              <a:buClr>
                <a:srgbClr val="C00000"/>
              </a:buClr>
              <a:buSzPct val="70000"/>
              <a:buFont typeface="Wingdings" panose="05000000000000000000" pitchFamily="2" charset="2"/>
              <a:buChar char="Ø"/>
            </a:pPr>
            <a:r>
              <a:rPr lang="en-US" altLang="zh-CN" sz="2000" dirty="0"/>
              <a:t>31</a:t>
            </a:r>
            <a:r>
              <a:rPr lang="zh-CN" altLang="zh-CN" sz="2000" dirty="0"/>
              <a:t>个（</a:t>
            </a:r>
            <a:r>
              <a:rPr lang="en-US" altLang="zh-CN" sz="2000" dirty="0"/>
              <a:t>X0-X30）</a:t>
            </a:r>
            <a:r>
              <a:rPr lang="zh-CN" altLang="zh-CN" sz="2000" dirty="0"/>
              <a:t>个</a:t>
            </a:r>
            <a:r>
              <a:rPr lang="en-US" altLang="zh-CN" sz="2000" dirty="0"/>
              <a:t>64bit</a:t>
            </a:r>
            <a:r>
              <a:rPr lang="zh-CN" altLang="zh-CN" sz="2000" dirty="0"/>
              <a:t>通用用途寄存器（用作</a:t>
            </a:r>
            <a:r>
              <a:rPr lang="en-US" altLang="zh-CN" sz="2000" dirty="0"/>
              <a:t>32bit</a:t>
            </a:r>
            <a:r>
              <a:rPr lang="zh-CN" altLang="zh-CN" sz="2000" dirty="0"/>
              <a:t>时是</a:t>
            </a:r>
            <a:r>
              <a:rPr lang="en-US" altLang="zh-CN" sz="2000" dirty="0"/>
              <a:t>W0-W30），</a:t>
            </a:r>
            <a:r>
              <a:rPr lang="zh-CN" altLang="zh-CN" sz="2000" dirty="0"/>
              <a:t>寄存器名使用</a:t>
            </a:r>
            <a:r>
              <a:rPr lang="en-US" altLang="zh-CN" sz="2000" dirty="0"/>
              <a:t>5bit</a:t>
            </a:r>
            <a:r>
              <a:rPr lang="zh-CN" altLang="zh-CN" sz="2000" dirty="0"/>
              <a:t>编码</a:t>
            </a:r>
          </a:p>
          <a:p>
            <a:pPr lvl="1">
              <a:spcBef>
                <a:spcPts val="0"/>
              </a:spcBef>
              <a:spcAft>
                <a:spcPts val="600"/>
              </a:spcAft>
              <a:buClr>
                <a:srgbClr val="C00000"/>
              </a:buClr>
              <a:buSzPct val="70000"/>
              <a:buFont typeface="Wingdings" panose="05000000000000000000" pitchFamily="2" charset="2"/>
              <a:buChar char="Ø"/>
            </a:pPr>
            <a:r>
              <a:rPr lang="en-US" altLang="zh-CN" sz="2000" dirty="0"/>
              <a:t>PC</a:t>
            </a:r>
            <a:r>
              <a:rPr lang="zh-CN" altLang="zh-CN" sz="2000" dirty="0"/>
              <a:t>不能作为数据处理或</a:t>
            </a:r>
            <a:r>
              <a:rPr lang="en-US" altLang="zh-CN" sz="2000" dirty="0"/>
              <a:t>load</a:t>
            </a:r>
            <a:r>
              <a:rPr lang="zh-CN" altLang="zh-CN" sz="2000" dirty="0"/>
              <a:t>指令的目的寄存器，</a:t>
            </a:r>
            <a:r>
              <a:rPr lang="en-US" altLang="zh-CN" sz="2000" b="1" dirty="0">
                <a:solidFill>
                  <a:srgbClr val="0000FF"/>
                </a:solidFill>
              </a:rPr>
              <a:t>X30</a:t>
            </a:r>
            <a:r>
              <a:rPr lang="zh-CN" altLang="zh-CN" sz="2000" b="1" dirty="0">
                <a:solidFill>
                  <a:srgbClr val="0000FF"/>
                </a:solidFill>
              </a:rPr>
              <a:t>通常用作</a:t>
            </a:r>
            <a:r>
              <a:rPr lang="en-US" altLang="zh-CN" sz="2000" b="1" dirty="0">
                <a:solidFill>
                  <a:srgbClr val="0000FF"/>
                </a:solidFill>
              </a:rPr>
              <a:t>LR</a:t>
            </a:r>
            <a:endParaRPr lang="zh-CN" altLang="zh-CN" sz="2000" b="1" dirty="0">
              <a:solidFill>
                <a:srgbClr val="0000FF"/>
              </a:solidFill>
            </a:endParaRPr>
          </a:p>
          <a:p>
            <a:pPr lvl="1">
              <a:spcBef>
                <a:spcPts val="0"/>
              </a:spcBef>
              <a:spcAft>
                <a:spcPts val="600"/>
              </a:spcAft>
              <a:buClr>
                <a:srgbClr val="C00000"/>
              </a:buClr>
              <a:buSzPct val="70000"/>
              <a:buFont typeface="Wingdings" panose="05000000000000000000" pitchFamily="2" charset="2"/>
              <a:buChar char="Ø"/>
            </a:pPr>
            <a:r>
              <a:rPr lang="zh-CN" altLang="zh-CN" sz="2000" b="1" dirty="0">
                <a:solidFill>
                  <a:srgbClr val="C00000"/>
                </a:solidFill>
              </a:rPr>
              <a:t>移除了批量加载指令 </a:t>
            </a:r>
            <a:r>
              <a:rPr lang="en-US" altLang="zh-CN" sz="2000" b="1" dirty="0">
                <a:solidFill>
                  <a:srgbClr val="C00000"/>
                </a:solidFill>
              </a:rPr>
              <a:t>LDM/STM, PUSH/POP, </a:t>
            </a:r>
            <a:r>
              <a:rPr lang="zh-CN" altLang="zh-CN" sz="2000" b="1" dirty="0">
                <a:solidFill>
                  <a:srgbClr val="C00000"/>
                </a:solidFill>
              </a:rPr>
              <a:t>使用</a:t>
            </a:r>
            <a:r>
              <a:rPr lang="en-US" altLang="zh-CN" sz="2000" b="1" dirty="0">
                <a:solidFill>
                  <a:srgbClr val="C00000"/>
                </a:solidFill>
              </a:rPr>
              <a:t>STP/LDP </a:t>
            </a:r>
            <a:r>
              <a:rPr lang="zh-CN" altLang="zh-CN" sz="2000" b="1" dirty="0">
                <a:solidFill>
                  <a:srgbClr val="C00000"/>
                </a:solidFill>
              </a:rPr>
              <a:t>指令代替</a:t>
            </a:r>
          </a:p>
          <a:p>
            <a:pPr lvl="1">
              <a:spcBef>
                <a:spcPts val="0"/>
              </a:spcBef>
              <a:spcAft>
                <a:spcPts val="600"/>
              </a:spcAft>
              <a:buClr>
                <a:srgbClr val="C00000"/>
              </a:buClr>
              <a:buSzPct val="70000"/>
              <a:buFont typeface="Wingdings" panose="05000000000000000000" pitchFamily="2" charset="2"/>
              <a:buChar char="Ø"/>
            </a:pPr>
            <a:r>
              <a:rPr lang="zh-CN" altLang="zh-CN" sz="2000" dirty="0"/>
              <a:t>增加支持未对齐的</a:t>
            </a:r>
            <a:r>
              <a:rPr lang="en-US" altLang="zh-CN" sz="2000" dirty="0"/>
              <a:t>load/store</a:t>
            </a:r>
            <a:r>
              <a:rPr lang="zh-CN" altLang="zh-CN" sz="2000" dirty="0"/>
              <a:t>指令立即数偏移寻址，</a:t>
            </a:r>
            <a:r>
              <a:rPr lang="zh-CN" altLang="zh-CN" sz="2000" b="1" dirty="0">
                <a:solidFill>
                  <a:srgbClr val="0000FF"/>
                </a:solidFill>
              </a:rPr>
              <a:t>提供非暂存</a:t>
            </a:r>
            <a:r>
              <a:rPr lang="en-US" altLang="zh-CN" sz="2000" b="1" dirty="0">
                <a:solidFill>
                  <a:srgbClr val="0000FF"/>
                </a:solidFill>
              </a:rPr>
              <a:t>LDNP/STNP</a:t>
            </a:r>
            <a:r>
              <a:rPr lang="zh-CN" altLang="zh-CN" sz="2000" b="1" dirty="0">
                <a:solidFill>
                  <a:srgbClr val="0000FF"/>
                </a:solidFill>
              </a:rPr>
              <a:t>指令</a:t>
            </a:r>
            <a:r>
              <a:rPr lang="zh-CN" altLang="zh-CN" sz="2000" dirty="0"/>
              <a:t>，不需要</a:t>
            </a:r>
            <a:r>
              <a:rPr lang="en-US" altLang="zh-CN" sz="2000" dirty="0"/>
              <a:t>hold</a:t>
            </a:r>
            <a:r>
              <a:rPr lang="zh-CN" altLang="zh-CN" sz="2000" dirty="0"/>
              <a:t>数据到</a:t>
            </a:r>
            <a:r>
              <a:rPr lang="en-US" altLang="zh-CN" sz="2000" dirty="0"/>
              <a:t>cache</a:t>
            </a:r>
            <a:r>
              <a:rPr lang="zh-CN" altLang="zh-CN" sz="2000" dirty="0"/>
              <a:t>中</a:t>
            </a:r>
          </a:p>
          <a:p>
            <a:pPr lvl="1">
              <a:spcBef>
                <a:spcPts val="0"/>
              </a:spcBef>
              <a:spcAft>
                <a:spcPts val="600"/>
              </a:spcAft>
              <a:buClr>
                <a:srgbClr val="C00000"/>
              </a:buClr>
              <a:buSzPct val="70000"/>
              <a:buFont typeface="Wingdings" panose="05000000000000000000" pitchFamily="2" charset="2"/>
              <a:buChar char="Ø"/>
            </a:pPr>
            <a:r>
              <a:rPr lang="zh-CN" altLang="zh-CN" sz="2000" dirty="0"/>
              <a:t>没提供访问</a:t>
            </a:r>
            <a:r>
              <a:rPr lang="en-US" altLang="zh-CN" sz="2000" dirty="0"/>
              <a:t>CPSR</a:t>
            </a:r>
            <a:r>
              <a:rPr lang="zh-CN" altLang="zh-CN" sz="2000" dirty="0"/>
              <a:t>的单一寄存器，但提供访问</a:t>
            </a:r>
            <a:r>
              <a:rPr lang="en-US" altLang="zh-CN" sz="2000" dirty="0"/>
              <a:t>PSTATE</a:t>
            </a:r>
            <a:r>
              <a:rPr lang="zh-CN" altLang="zh-CN" sz="2000" dirty="0"/>
              <a:t>的状态域寄存器</a:t>
            </a:r>
          </a:p>
          <a:p>
            <a:pPr lvl="1">
              <a:spcBef>
                <a:spcPts val="0"/>
              </a:spcBef>
              <a:spcAft>
                <a:spcPts val="600"/>
              </a:spcAft>
              <a:buClr>
                <a:srgbClr val="C00000"/>
              </a:buClr>
              <a:buSzPct val="70000"/>
              <a:buFont typeface="Wingdings" panose="05000000000000000000" pitchFamily="2" charset="2"/>
              <a:buChar char="Ø"/>
            </a:pPr>
            <a:r>
              <a:rPr lang="zh-CN" altLang="zh-CN" sz="2000" dirty="0"/>
              <a:t>相比</a:t>
            </a:r>
            <a:r>
              <a:rPr lang="en-US" altLang="zh-CN" sz="2000" dirty="0"/>
              <a:t>A32</a:t>
            </a:r>
            <a:r>
              <a:rPr lang="zh-CN" altLang="en-US" sz="2000" dirty="0"/>
              <a:t>减少</a:t>
            </a:r>
            <a:r>
              <a:rPr lang="zh-CN" altLang="zh-CN" sz="2000" dirty="0"/>
              <a:t>很多条件执行指令，只有条件跳转和少数数据处理这类指令才有条件执行</a:t>
            </a:r>
          </a:p>
          <a:p>
            <a:pPr lvl="1">
              <a:spcBef>
                <a:spcPts val="0"/>
              </a:spcBef>
              <a:spcAft>
                <a:spcPts val="600"/>
              </a:spcAft>
              <a:buClr>
                <a:srgbClr val="C00000"/>
              </a:buClr>
              <a:buSzPct val="70000"/>
              <a:buFont typeface="Wingdings" panose="05000000000000000000" pitchFamily="2" charset="2"/>
              <a:buChar char="Ø"/>
            </a:pPr>
            <a:r>
              <a:rPr lang="zh-CN" altLang="zh-CN" sz="2000" dirty="0"/>
              <a:t>支持</a:t>
            </a:r>
            <a:r>
              <a:rPr lang="en-US" altLang="zh-CN" sz="2000" b="1" dirty="0">
                <a:solidFill>
                  <a:srgbClr val="0000FF"/>
                </a:solidFill>
              </a:rPr>
              <a:t>48bit</a:t>
            </a:r>
            <a:r>
              <a:rPr lang="zh-CN" altLang="zh-CN" sz="2000" b="1" dirty="0">
                <a:solidFill>
                  <a:srgbClr val="0000FF"/>
                </a:solidFill>
              </a:rPr>
              <a:t>虚拟寻址空间</a:t>
            </a:r>
          </a:p>
          <a:p>
            <a:pPr lvl="1">
              <a:spcBef>
                <a:spcPts val="0"/>
              </a:spcBef>
              <a:spcAft>
                <a:spcPts val="600"/>
              </a:spcAft>
              <a:buClr>
                <a:srgbClr val="C00000"/>
              </a:buClr>
              <a:buSzPct val="70000"/>
              <a:buFont typeface="Wingdings" panose="05000000000000000000" pitchFamily="2" charset="2"/>
              <a:buChar char="Ø"/>
            </a:pPr>
            <a:r>
              <a:rPr lang="zh-CN" altLang="zh-CN" sz="2000" dirty="0"/>
              <a:t>大部分</a:t>
            </a:r>
            <a:r>
              <a:rPr lang="en-US" altLang="zh-CN" sz="2000" dirty="0"/>
              <a:t>A64</a:t>
            </a:r>
            <a:r>
              <a:rPr lang="zh-CN" altLang="zh-CN" sz="2000" dirty="0"/>
              <a:t>指令都有</a:t>
            </a:r>
            <a:r>
              <a:rPr lang="en-US" altLang="zh-CN" sz="2000" dirty="0"/>
              <a:t>32/64</a:t>
            </a:r>
            <a:r>
              <a:rPr lang="zh-CN" altLang="zh-CN" sz="2000" dirty="0"/>
              <a:t>位两种形式</a:t>
            </a:r>
          </a:p>
          <a:p>
            <a:pPr lvl="1">
              <a:spcBef>
                <a:spcPts val="0"/>
              </a:spcBef>
              <a:spcAft>
                <a:spcPts val="600"/>
              </a:spcAft>
              <a:buClr>
                <a:srgbClr val="C00000"/>
              </a:buClr>
              <a:buSzPct val="70000"/>
              <a:buFont typeface="Wingdings" panose="05000000000000000000" pitchFamily="2" charset="2"/>
              <a:buChar char="Ø"/>
            </a:pPr>
            <a:r>
              <a:rPr lang="en-US" altLang="zh-CN" sz="2000" dirty="0"/>
              <a:t>A64</a:t>
            </a:r>
            <a:r>
              <a:rPr lang="zh-CN" altLang="zh-CN" sz="2000" dirty="0"/>
              <a:t>没有协处理器的概念</a:t>
            </a:r>
          </a:p>
          <a:p>
            <a:pPr>
              <a:buClr>
                <a:srgbClr val="C00000"/>
              </a:buClr>
              <a:buSzPct val="80000"/>
              <a:buFont typeface="Wingdings" panose="05000000000000000000" pitchFamily="2" charset="2"/>
              <a:buChar char="v"/>
            </a:pPr>
            <a:endParaRPr lang="en-US" altLang="zh-CN" dirty="0"/>
          </a:p>
        </p:txBody>
      </p:sp>
    </p:spTree>
    <p:extLst>
      <p:ext uri="{BB962C8B-B14F-4D97-AF65-F5344CB8AC3E}">
        <p14:creationId xmlns:p14="http://schemas.microsoft.com/office/powerpoint/2010/main" val="21096717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sym typeface="+mn-lt"/>
              </a:rPr>
              <a:t>4 ARM</a:t>
            </a:r>
            <a:r>
              <a:rPr lang="zh-CN" altLang="en-US" dirty="0">
                <a:sym typeface="+mn-lt"/>
              </a:rPr>
              <a:t>指令集 </a:t>
            </a:r>
            <a:r>
              <a:rPr lang="en-US" altLang="zh-CN" dirty="0">
                <a:sym typeface="+mn-lt"/>
              </a:rPr>
              <a:t>(6)</a:t>
            </a:r>
          </a:p>
        </p:txBody>
      </p:sp>
      <p:sp>
        <p:nvSpPr>
          <p:cNvPr id="2" name="文本占位符 1"/>
          <p:cNvSpPr>
            <a:spLocks noGrp="1"/>
          </p:cNvSpPr>
          <p:nvPr>
            <p:ph idx="1"/>
          </p:nvPr>
        </p:nvSpPr>
        <p:spPr/>
        <p:txBody>
          <a:bodyPr/>
          <a:lstStyle/>
          <a:p>
            <a:pPr>
              <a:spcAft>
                <a:spcPts val="1200"/>
              </a:spcAft>
              <a:buClr>
                <a:srgbClr val="C00000"/>
              </a:buClr>
              <a:buSzPct val="80000"/>
              <a:buFont typeface="Wingdings" panose="05000000000000000000" pitchFamily="2" charset="2"/>
              <a:buChar char="v"/>
            </a:pPr>
            <a:r>
              <a:rPr lang="zh-CN" altLang="en-US" dirty="0"/>
              <a:t> 跳转指令</a:t>
            </a:r>
            <a:endParaRPr lang="en-US" altLang="zh-CN" dirty="0"/>
          </a:p>
          <a:p>
            <a:pPr lvl="1">
              <a:spcBef>
                <a:spcPts val="0"/>
              </a:spcBef>
              <a:spcAft>
                <a:spcPts val="1200"/>
              </a:spcAft>
              <a:buClr>
                <a:srgbClr val="C00000"/>
              </a:buClr>
              <a:buSzPct val="70000"/>
              <a:buFont typeface="Wingdings" panose="05000000000000000000" pitchFamily="2" charset="2"/>
              <a:buChar char="Ø"/>
            </a:pPr>
            <a:r>
              <a:rPr lang="zh-CN" altLang="en-US" sz="2400" dirty="0"/>
              <a:t>条件跳转</a:t>
            </a:r>
            <a:endParaRPr lang="en-US" altLang="zh-CN" sz="2400" dirty="0"/>
          </a:p>
        </p:txBody>
      </p:sp>
      <p:graphicFrame>
        <p:nvGraphicFramePr>
          <p:cNvPr id="3" name="表格 2"/>
          <p:cNvGraphicFramePr>
            <a:graphicFrameLocks noGrp="1"/>
          </p:cNvGraphicFramePr>
          <p:nvPr>
            <p:extLst/>
          </p:nvPr>
        </p:nvGraphicFramePr>
        <p:xfrm>
          <a:off x="548878" y="2554675"/>
          <a:ext cx="8046245" cy="2232660"/>
        </p:xfrm>
        <a:graphic>
          <a:graphicData uri="http://schemas.openxmlformats.org/drawingml/2006/table">
            <a:tbl>
              <a:tblPr/>
              <a:tblGrid>
                <a:gridCol w="2050242">
                  <a:extLst>
                    <a:ext uri="{9D8B030D-6E8A-4147-A177-3AD203B41FA5}">
                      <a16:colId xmlns:a16="http://schemas.microsoft.com/office/drawing/2014/main" val="20000"/>
                    </a:ext>
                  </a:extLst>
                </a:gridCol>
                <a:gridCol w="5996003">
                  <a:extLst>
                    <a:ext uri="{9D8B030D-6E8A-4147-A177-3AD203B41FA5}">
                      <a16:colId xmlns:a16="http://schemas.microsoft.com/office/drawing/2014/main" val="20001"/>
                    </a:ext>
                  </a:extLst>
                </a:gridCol>
              </a:tblGrid>
              <a:tr h="211360">
                <a:tc>
                  <a:txBody>
                    <a:bodyPr/>
                    <a:lstStyle/>
                    <a:p>
                      <a:pPr algn="ctr"/>
                      <a:r>
                        <a:rPr lang="zh-CN" altLang="en-US" sz="2400" b="1" baseline="0" dirty="0">
                          <a:solidFill>
                            <a:schemeClr val="tx1"/>
                          </a:solidFill>
                          <a:effectLst/>
                          <a:latin typeface="Huawei Sans" panose="020C0503030203020204" pitchFamily="34" charset="0"/>
                          <a:ea typeface="方正兰亭黑简体" panose="02000000000000000000" pitchFamily="2" charset="-122"/>
                        </a:rPr>
                        <a:t>指 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1" baseline="0" dirty="0">
                          <a:solidFill>
                            <a:schemeClr val="tx1"/>
                          </a:solidFill>
                          <a:effectLst/>
                          <a:latin typeface="Huawei Sans" panose="020C0503030203020204" pitchFamily="34" charset="0"/>
                          <a:ea typeface="方正兰亭黑简体" panose="02000000000000000000" pitchFamily="2" charset="-122"/>
                        </a:rPr>
                        <a:t>说   明</a:t>
                      </a:r>
                      <a:endParaRPr lang="en-US" sz="2400" b="1" baseline="0" dirty="0">
                        <a:solidFill>
                          <a:schemeClr val="tx1"/>
                        </a:solidFill>
                        <a:effectLst/>
                        <a:latin typeface="Huawei Sans" panose="020C0503030203020204" pitchFamily="34" charset="0"/>
                        <a:ea typeface="方正兰亭黑简体" panose="02000000000000000000" pitchFamily="2" charset="-122"/>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1360">
                <a:tc>
                  <a:txBody>
                    <a:bodyPr/>
                    <a:lstStyle/>
                    <a:p>
                      <a:pPr algn="ct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B.cond</a:t>
                      </a:r>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cond</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为真跳转</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CBNZ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CBNZ X1，label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如果</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X1!= 0</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则跳转到</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label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1360">
                <a:tc>
                  <a:txBody>
                    <a:bodyPr/>
                    <a:lstStyle/>
                    <a:p>
                      <a:pPr algn="ct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CBZ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CBZ X1，label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如果</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X1== 0</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则跳转到</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label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TBNZ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TBNZ X1，#3, label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若</a:t>
                      </a:r>
                      <a:r>
                        <a:rPr lang="zh-CN" altLang="en-US" sz="2000" b="1" kern="12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位</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X1[3]!=0,</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则跳转到</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label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TBZ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TBZ X1，#3, label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若</a:t>
                      </a:r>
                      <a:r>
                        <a:rPr lang="zh-CN" altLang="en-US"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位</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X1[3]==0,</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则跳转到</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label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513478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sym typeface="+mn-lt"/>
              </a:rPr>
              <a:t>4 ARM</a:t>
            </a:r>
            <a:r>
              <a:rPr lang="zh-CN" altLang="en-US" dirty="0">
                <a:sym typeface="+mn-lt"/>
              </a:rPr>
              <a:t>指令集 </a:t>
            </a:r>
            <a:r>
              <a:rPr lang="en-US" altLang="zh-CN" dirty="0">
                <a:sym typeface="+mn-lt"/>
              </a:rPr>
              <a:t>(7)</a:t>
            </a:r>
          </a:p>
        </p:txBody>
      </p:sp>
      <p:sp>
        <p:nvSpPr>
          <p:cNvPr id="2" name="文本占位符 1"/>
          <p:cNvSpPr>
            <a:spLocks noGrp="1"/>
          </p:cNvSpPr>
          <p:nvPr>
            <p:ph idx="1"/>
          </p:nvPr>
        </p:nvSpPr>
        <p:spPr/>
        <p:txBody>
          <a:bodyPr/>
          <a:lstStyle/>
          <a:p>
            <a:pPr>
              <a:spcAft>
                <a:spcPts val="1200"/>
              </a:spcAft>
              <a:buClr>
                <a:srgbClr val="C00000"/>
              </a:buClr>
              <a:buSzPct val="80000"/>
              <a:buFont typeface="Wingdings" panose="05000000000000000000" pitchFamily="2" charset="2"/>
              <a:buChar char="v"/>
            </a:pPr>
            <a:r>
              <a:rPr lang="zh-CN" altLang="en-US" dirty="0"/>
              <a:t> 跳转指令</a:t>
            </a:r>
            <a:endParaRPr lang="en-US" altLang="zh-CN" dirty="0"/>
          </a:p>
          <a:p>
            <a:pPr lvl="1">
              <a:spcBef>
                <a:spcPts val="0"/>
              </a:spcBef>
              <a:spcAft>
                <a:spcPts val="1200"/>
              </a:spcAft>
              <a:buClr>
                <a:srgbClr val="C00000"/>
              </a:buClr>
              <a:buSzPct val="70000"/>
              <a:buFont typeface="Wingdings" panose="05000000000000000000" pitchFamily="2" charset="2"/>
              <a:buChar char="Ø"/>
            </a:pPr>
            <a:r>
              <a:rPr lang="zh-CN" altLang="en-US" dirty="0"/>
              <a:t>绝对跳转</a:t>
            </a:r>
            <a:endParaRPr lang="en-US" altLang="zh-CN" dirty="0"/>
          </a:p>
        </p:txBody>
      </p:sp>
      <p:graphicFrame>
        <p:nvGraphicFramePr>
          <p:cNvPr id="3" name="表格 2"/>
          <p:cNvGraphicFramePr>
            <a:graphicFrameLocks noGrp="1"/>
          </p:cNvGraphicFramePr>
          <p:nvPr>
            <p:extLst/>
          </p:nvPr>
        </p:nvGraphicFramePr>
        <p:xfrm>
          <a:off x="548880" y="2506399"/>
          <a:ext cx="8046244" cy="2232660"/>
        </p:xfrm>
        <a:graphic>
          <a:graphicData uri="http://schemas.openxmlformats.org/drawingml/2006/table">
            <a:tbl>
              <a:tblPr/>
              <a:tblGrid>
                <a:gridCol w="2050242">
                  <a:extLst>
                    <a:ext uri="{9D8B030D-6E8A-4147-A177-3AD203B41FA5}">
                      <a16:colId xmlns:a16="http://schemas.microsoft.com/office/drawing/2014/main" val="20000"/>
                    </a:ext>
                  </a:extLst>
                </a:gridCol>
                <a:gridCol w="5996002">
                  <a:extLst>
                    <a:ext uri="{9D8B030D-6E8A-4147-A177-3AD203B41FA5}">
                      <a16:colId xmlns:a16="http://schemas.microsoft.com/office/drawing/2014/main" val="20001"/>
                    </a:ext>
                  </a:extLst>
                </a:gridCol>
              </a:tblGrid>
              <a:tr h="211360">
                <a:tc>
                  <a:txBody>
                    <a:bodyPr/>
                    <a:lstStyle/>
                    <a:p>
                      <a:pPr algn="ctr"/>
                      <a:r>
                        <a:rPr lang="zh-CN" alt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说明</a:t>
                      </a:r>
                      <a:endParaRPr 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1360">
                <a:tc>
                  <a:txBody>
                    <a:bodyPr/>
                    <a:lstStyle/>
                    <a:p>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绝对跳转</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1360">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绝对跳转 </a:t>
                      </a:r>
                      <a:r>
                        <a:rPr lang="en-US" altLang="zh-CN"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err="1">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imm</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，返回地址保存到</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LR</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X30</a:t>
                      </a:r>
                      <a:r>
                        <a:rPr lang="en-US" altLang="zh-CN" sz="2000"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/R14</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1360">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BLR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绝对跳转</a:t>
                      </a:r>
                      <a:r>
                        <a:rPr lang="en-US" altLang="zh-CN" sz="2000" baseline="0" dirty="0" err="1">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reg</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，返回地址保存到</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LR</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X30</a:t>
                      </a:r>
                      <a:r>
                        <a:rPr lang="en-US" altLang="zh-CN" sz="2000" kern="1200"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/R14</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1360">
                <a:tc>
                  <a:txBody>
                    <a:bodyPr/>
                    <a:lstStyle/>
                    <a:p>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跳转到</a:t>
                      </a:r>
                      <a:r>
                        <a:rPr lang="en-US" altLang="zh-CN"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reg</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内容地址</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11360">
                <a:tc>
                  <a:txBody>
                    <a:bodyPr/>
                    <a:lstStyle/>
                    <a:p>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RET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子程序返回指令，</a:t>
                      </a:r>
                      <a:r>
                        <a:rPr lang="zh-CN" altLang="en-US"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返回地址默认保存在</a:t>
                      </a:r>
                      <a:r>
                        <a:rPr lang="en-US" altLang="zh-CN"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LR</a:t>
                      </a:r>
                      <a:r>
                        <a:rPr lang="zh-CN" altLang="en-US"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X30</a:t>
                      </a:r>
                      <a:r>
                        <a:rPr lang="zh-CN" altLang="en-US"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7" name="文本框 6"/>
          <p:cNvSpPr txBox="1"/>
          <p:nvPr/>
        </p:nvSpPr>
        <p:spPr>
          <a:xfrm>
            <a:off x="548881" y="4846484"/>
            <a:ext cx="8046243" cy="1938992"/>
          </a:xfrm>
          <a:prstGeom prst="rect">
            <a:avLst/>
          </a:prstGeom>
          <a:solidFill>
            <a:schemeClr val="bg1">
              <a:lumMod val="85000"/>
            </a:schemeClr>
          </a:solidFill>
        </p:spPr>
        <p:txBody>
          <a:bodyPr wrap="square" rtlCol="0">
            <a:spAutoFit/>
          </a:bodyPr>
          <a:lstStyle>
            <a:defPPr>
              <a:defRPr lang="zh-CN"/>
            </a:defPPr>
            <a:lvl1pPr>
              <a:defRPr sz="2000" i="1" kern="0">
                <a:latin typeface="Times New Roman" panose="02020603050405020304" pitchFamily="18" charset="0"/>
                <a:ea typeface="方正兰亭黑简体" panose="02000000000000000000" pitchFamily="2" charset="-122"/>
                <a:cs typeface="Times New Roman" panose="02020603050405020304" pitchFamily="18" charset="0"/>
              </a:defRPr>
            </a:lvl1pPr>
          </a:lstStyle>
          <a:p>
            <a:r>
              <a:rPr lang="en-US" altLang="zh-CN" b="1" dirty="0"/>
              <a:t>BL func			</a:t>
            </a:r>
            <a:r>
              <a:rPr lang="en-US" altLang="zh-CN" dirty="0">
                <a:solidFill>
                  <a:srgbClr val="006600"/>
                </a:solidFill>
              </a:rPr>
              <a:t>//</a:t>
            </a:r>
            <a:r>
              <a:rPr lang="zh-CN" altLang="en-US" dirty="0">
                <a:solidFill>
                  <a:srgbClr val="006600"/>
                </a:solidFill>
              </a:rPr>
              <a:t>调用子程序</a:t>
            </a:r>
            <a:r>
              <a:rPr lang="en-US" altLang="zh-CN" dirty="0" err="1">
                <a:solidFill>
                  <a:srgbClr val="006600"/>
                </a:solidFill>
              </a:rPr>
              <a:t>func</a:t>
            </a:r>
            <a:endParaRPr lang="en-US" altLang="zh-CN" dirty="0">
              <a:solidFill>
                <a:srgbClr val="006600"/>
              </a:solidFill>
            </a:endParaRPr>
          </a:p>
          <a:p>
            <a:r>
              <a:rPr lang="en-US" altLang="zh-CN" b="1" dirty="0"/>
              <a:t>      … </a:t>
            </a:r>
          </a:p>
          <a:p>
            <a:r>
              <a:rPr lang="en-US" altLang="zh-CN" b="1" dirty="0" err="1"/>
              <a:t>func</a:t>
            </a:r>
            <a:r>
              <a:rPr lang="en-US" altLang="zh-CN" dirty="0"/>
              <a:t>:</a:t>
            </a:r>
            <a:endParaRPr lang="en-US" altLang="zh-CN" b="1" dirty="0"/>
          </a:p>
          <a:p>
            <a:r>
              <a:rPr lang="en-US" altLang="zh-CN" b="1" dirty="0"/>
              <a:t>      … </a:t>
            </a:r>
          </a:p>
          <a:p>
            <a:r>
              <a:rPr lang="en-US" altLang="zh-CN" b="1" dirty="0"/>
              <a:t>      </a:t>
            </a:r>
            <a:r>
              <a:rPr lang="en-US" altLang="zh-CN" b="1" dirty="0">
                <a:solidFill>
                  <a:srgbClr val="0000FF"/>
                </a:solidFill>
              </a:rPr>
              <a:t>MOV R15,R14</a:t>
            </a:r>
            <a:r>
              <a:rPr lang="en-US" altLang="zh-CN" b="1" dirty="0"/>
              <a:t>	</a:t>
            </a:r>
            <a:r>
              <a:rPr lang="en-US" altLang="zh-CN" dirty="0">
                <a:solidFill>
                  <a:srgbClr val="006600"/>
                </a:solidFill>
              </a:rPr>
              <a:t>//32</a:t>
            </a:r>
            <a:r>
              <a:rPr lang="zh-CN" altLang="en-US" dirty="0">
                <a:solidFill>
                  <a:srgbClr val="006600"/>
                </a:solidFill>
              </a:rPr>
              <a:t>位程序的子程序返回</a:t>
            </a:r>
            <a:endParaRPr lang="en-US" altLang="zh-CN" dirty="0">
              <a:solidFill>
                <a:srgbClr val="006600"/>
              </a:solidFill>
            </a:endParaRPr>
          </a:p>
          <a:p>
            <a:r>
              <a:rPr lang="en-US" altLang="zh-CN" dirty="0">
                <a:solidFill>
                  <a:srgbClr val="006600"/>
                </a:solidFill>
              </a:rPr>
              <a:t>      </a:t>
            </a:r>
            <a:r>
              <a:rPr lang="en-US" altLang="zh-CN" b="1" dirty="0">
                <a:solidFill>
                  <a:srgbClr val="0000FF"/>
                </a:solidFill>
              </a:rPr>
              <a:t>RET </a:t>
            </a:r>
            <a:r>
              <a:rPr lang="en-US" altLang="zh-CN" dirty="0">
                <a:solidFill>
                  <a:srgbClr val="0000FF"/>
                </a:solidFill>
              </a:rPr>
              <a:t> </a:t>
            </a:r>
            <a:r>
              <a:rPr lang="en-US" altLang="zh-CN" dirty="0">
                <a:solidFill>
                  <a:srgbClr val="006600"/>
                </a:solidFill>
              </a:rPr>
              <a:t>                           //64</a:t>
            </a:r>
            <a:r>
              <a:rPr lang="zh-CN" altLang="en-US" dirty="0">
                <a:solidFill>
                  <a:srgbClr val="006600"/>
                </a:solidFill>
              </a:rPr>
              <a:t>位程序的子程序返回</a:t>
            </a:r>
            <a:endParaRPr lang="en-US" altLang="zh-CN" dirty="0">
              <a:solidFill>
                <a:srgbClr val="006600"/>
              </a:solidFill>
            </a:endParaRPr>
          </a:p>
        </p:txBody>
      </p:sp>
    </p:spTree>
    <p:extLst>
      <p:ext uri="{BB962C8B-B14F-4D97-AF65-F5344CB8AC3E}">
        <p14:creationId xmlns:p14="http://schemas.microsoft.com/office/powerpoint/2010/main" val="7394854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2B7A4-A381-4563-A1FE-F7EB3F21CD52}"/>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(8)</a:t>
            </a:r>
            <a:endParaRPr lang="zh-CN" altLang="en-US" dirty="0"/>
          </a:p>
        </p:txBody>
      </p:sp>
      <p:sp>
        <p:nvSpPr>
          <p:cNvPr id="3" name="内容占位符 2">
            <a:extLst>
              <a:ext uri="{FF2B5EF4-FFF2-40B4-BE49-F238E27FC236}">
                <a16:creationId xmlns:a16="http://schemas.microsoft.com/office/drawing/2014/main" id="{53B9B7D1-7DBD-4552-A2B1-335ED3CD076B}"/>
              </a:ext>
            </a:extLst>
          </p:cNvPr>
          <p:cNvSpPr>
            <a:spLocks noGrp="1"/>
          </p:cNvSpPr>
          <p:nvPr>
            <p:ph idx="1"/>
          </p:nvPr>
        </p:nvSpPr>
        <p:spPr/>
        <p:txBody>
          <a:bodyPr/>
          <a:lstStyle/>
          <a:p>
            <a:r>
              <a:rPr lang="zh-CN" altLang="en-US" dirty="0"/>
              <a:t> 异常产生和返回指令</a:t>
            </a:r>
            <a:endParaRPr lang="en-US" altLang="zh-CN" dirty="0"/>
          </a:p>
        </p:txBody>
      </p:sp>
      <p:graphicFrame>
        <p:nvGraphicFramePr>
          <p:cNvPr id="4" name="表格 3">
            <a:extLst>
              <a:ext uri="{FF2B5EF4-FFF2-40B4-BE49-F238E27FC236}">
                <a16:creationId xmlns:a16="http://schemas.microsoft.com/office/drawing/2014/main" id="{C82639B4-1924-4B82-99F5-5C5A8B86B190}"/>
              </a:ext>
            </a:extLst>
          </p:cNvPr>
          <p:cNvGraphicFramePr>
            <a:graphicFrameLocks noGrp="1"/>
          </p:cNvGraphicFramePr>
          <p:nvPr>
            <p:extLst/>
          </p:nvPr>
        </p:nvGraphicFramePr>
        <p:xfrm>
          <a:off x="548880" y="2110908"/>
          <a:ext cx="8442720" cy="3692991"/>
        </p:xfrm>
        <a:graphic>
          <a:graphicData uri="http://schemas.openxmlformats.org/drawingml/2006/table">
            <a:tbl>
              <a:tblPr/>
              <a:tblGrid>
                <a:gridCol w="2151267">
                  <a:extLst>
                    <a:ext uri="{9D8B030D-6E8A-4147-A177-3AD203B41FA5}">
                      <a16:colId xmlns:a16="http://schemas.microsoft.com/office/drawing/2014/main" val="20000"/>
                    </a:ext>
                  </a:extLst>
                </a:gridCol>
                <a:gridCol w="6291453">
                  <a:extLst>
                    <a:ext uri="{9D8B030D-6E8A-4147-A177-3AD203B41FA5}">
                      <a16:colId xmlns:a16="http://schemas.microsoft.com/office/drawing/2014/main" val="20001"/>
                    </a:ext>
                  </a:extLst>
                </a:gridCol>
              </a:tblGrid>
              <a:tr h="834871">
                <a:tc>
                  <a:txBody>
                    <a:bodyPr/>
                    <a:lstStyle/>
                    <a:p>
                      <a:pPr algn="ctr"/>
                      <a:r>
                        <a:rPr lang="zh-CN" altLang="en-US" sz="24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说明</a:t>
                      </a:r>
                      <a:endParaRPr lang="en-US" sz="24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714530">
                <a:tc>
                  <a:txBody>
                    <a:bodyPr/>
                    <a:lstStyle/>
                    <a:p>
                      <a:pPr algn="ct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SVC</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SVC</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系统调用，目标异常等级为</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EL1</a:t>
                      </a:r>
                      <a:endPar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714530">
                <a:tc>
                  <a:txBody>
                    <a:bodyPr/>
                    <a:lstStyle/>
                    <a:p>
                      <a:pPr algn="ct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HVC</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HVC</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系统调用，目标异常等级为</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EL2</a:t>
                      </a:r>
                      <a:endPar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714530">
                <a:tc>
                  <a:txBody>
                    <a:bodyPr/>
                    <a:lstStyle/>
                    <a:p>
                      <a:pPr algn="ct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SMC</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SMC</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系统调用，目标异常等级为</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EL3</a:t>
                      </a:r>
                      <a:endPar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714530">
                <a:tc>
                  <a:txBody>
                    <a:bodyPr/>
                    <a:lstStyle/>
                    <a:p>
                      <a:pPr algn="ct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ERET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异常返回，使用当前的</a:t>
                      </a:r>
                      <a:r>
                        <a:rPr lang="en-US" sz="2400" baseline="0" dirty="0" err="1">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SPSR_ELx</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和</a:t>
                      </a:r>
                      <a:r>
                        <a:rPr lang="en-US" sz="2400" baseline="0" dirty="0" err="1">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ELR_ELx</a:t>
                      </a:r>
                      <a:endPar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852824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5A43B-45FA-47DF-A0AE-9862FCF9664F}"/>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(9)</a:t>
            </a:r>
            <a:endParaRPr lang="zh-CN" altLang="en-US" dirty="0"/>
          </a:p>
        </p:txBody>
      </p:sp>
      <p:sp>
        <p:nvSpPr>
          <p:cNvPr id="3" name="内容占位符 2">
            <a:extLst>
              <a:ext uri="{FF2B5EF4-FFF2-40B4-BE49-F238E27FC236}">
                <a16:creationId xmlns:a16="http://schemas.microsoft.com/office/drawing/2014/main" id="{81607D9F-26ED-482E-A1FE-D1A7527A556E}"/>
              </a:ext>
            </a:extLst>
          </p:cNvPr>
          <p:cNvSpPr>
            <a:spLocks noGrp="1"/>
          </p:cNvSpPr>
          <p:nvPr>
            <p:ph idx="1"/>
          </p:nvPr>
        </p:nvSpPr>
        <p:spPr/>
        <p:txBody>
          <a:bodyPr/>
          <a:lstStyle/>
          <a:p>
            <a:r>
              <a:rPr lang="zh-CN" altLang="en-US" dirty="0"/>
              <a:t>系统寄存器指令</a:t>
            </a:r>
            <a:endParaRPr lang="en-US" altLang="zh-CN" dirty="0"/>
          </a:p>
        </p:txBody>
      </p:sp>
      <p:graphicFrame>
        <p:nvGraphicFramePr>
          <p:cNvPr id="4" name="表格 3">
            <a:extLst>
              <a:ext uri="{FF2B5EF4-FFF2-40B4-BE49-F238E27FC236}">
                <a16:creationId xmlns:a16="http://schemas.microsoft.com/office/drawing/2014/main" id="{9AD6654B-9717-460F-BDF3-761932EEB5E9}"/>
              </a:ext>
            </a:extLst>
          </p:cNvPr>
          <p:cNvGraphicFramePr>
            <a:graphicFrameLocks noGrp="1"/>
          </p:cNvGraphicFramePr>
          <p:nvPr>
            <p:extLst/>
          </p:nvPr>
        </p:nvGraphicFramePr>
        <p:xfrm>
          <a:off x="548878" y="2071690"/>
          <a:ext cx="8046245" cy="1631217"/>
        </p:xfrm>
        <a:graphic>
          <a:graphicData uri="http://schemas.openxmlformats.org/drawingml/2006/table">
            <a:tbl>
              <a:tblPr/>
              <a:tblGrid>
                <a:gridCol w="2050242">
                  <a:extLst>
                    <a:ext uri="{9D8B030D-6E8A-4147-A177-3AD203B41FA5}">
                      <a16:colId xmlns:a16="http://schemas.microsoft.com/office/drawing/2014/main" val="20000"/>
                    </a:ext>
                  </a:extLst>
                </a:gridCol>
                <a:gridCol w="5996003">
                  <a:extLst>
                    <a:ext uri="{9D8B030D-6E8A-4147-A177-3AD203B41FA5}">
                      <a16:colId xmlns:a16="http://schemas.microsoft.com/office/drawing/2014/main" val="20001"/>
                    </a:ext>
                  </a:extLst>
                </a:gridCol>
              </a:tblGrid>
              <a:tr h="543739">
                <a:tc>
                  <a:txBody>
                    <a:bodyPr/>
                    <a:lstStyle/>
                    <a:p>
                      <a:pPr algn="ctr"/>
                      <a:r>
                        <a:rPr lang="zh-CN" altLang="en-US" sz="240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说明</a:t>
                      </a:r>
                      <a:endParaRPr lang="en-US" sz="240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543739">
                <a:tc>
                  <a:txBody>
                    <a:bodyPr/>
                    <a:lstStyle/>
                    <a:p>
                      <a:pPr algn="ct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MRS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 </a:t>
                      </a: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S:   </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通用寄存器 </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系统寄存器</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543739">
                <a:tc>
                  <a:txBody>
                    <a:bodyPr/>
                    <a:lstStyle/>
                    <a:p>
                      <a:pPr algn="ct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MSR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 </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   </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系统寄存器 </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通用寄存器</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
        <p:nvSpPr>
          <p:cNvPr id="5" name="文本框 4">
            <a:extLst>
              <a:ext uri="{FF2B5EF4-FFF2-40B4-BE49-F238E27FC236}">
                <a16:creationId xmlns:a16="http://schemas.microsoft.com/office/drawing/2014/main" id="{49AC5D68-DDFE-43D5-9747-2AE08F41F956}"/>
              </a:ext>
            </a:extLst>
          </p:cNvPr>
          <p:cNvSpPr txBox="1"/>
          <p:nvPr/>
        </p:nvSpPr>
        <p:spPr>
          <a:xfrm>
            <a:off x="548880" y="3877378"/>
            <a:ext cx="8046243" cy="1938992"/>
          </a:xfrm>
          <a:prstGeom prst="rect">
            <a:avLst/>
          </a:prstGeom>
          <a:solidFill>
            <a:schemeClr val="bg1">
              <a:lumMod val="85000"/>
            </a:schemeClr>
          </a:solidFill>
        </p:spPr>
        <p:txBody>
          <a:bodyPr wrap="square" rtlCol="0">
            <a:spAutoFit/>
          </a:bodyPr>
          <a:lstStyle>
            <a:defPPr>
              <a:defRPr lang="zh-CN"/>
            </a:defPPr>
            <a:lvl1pPr>
              <a:defRPr sz="2000" i="1" kern="0">
                <a:latin typeface="Times New Roman" panose="02020603050405020304" pitchFamily="18" charset="0"/>
                <a:ea typeface="方正兰亭黑简体" panose="02000000000000000000" pitchFamily="2" charset="-122"/>
                <a:cs typeface="Times New Roman" panose="02020603050405020304" pitchFamily="18" charset="0"/>
              </a:defRPr>
            </a:lvl1pPr>
          </a:lstStyle>
          <a:p>
            <a:r>
              <a:rPr lang="en-US" altLang="zh-CN" sz="2400" dirty="0"/>
              <a:t>MRS R0,CPSR     </a:t>
            </a:r>
            <a:r>
              <a:rPr lang="en-US" altLang="zh-CN" sz="2400" dirty="0">
                <a:solidFill>
                  <a:srgbClr val="006600"/>
                </a:solidFill>
              </a:rPr>
              <a:t>//</a:t>
            </a:r>
            <a:r>
              <a:rPr lang="zh-CN" altLang="en-US" sz="2400" dirty="0">
                <a:solidFill>
                  <a:srgbClr val="006600"/>
                </a:solidFill>
              </a:rPr>
              <a:t>状态寄存器</a:t>
            </a:r>
            <a:r>
              <a:rPr lang="en-US" altLang="zh-CN" sz="2400" dirty="0">
                <a:solidFill>
                  <a:srgbClr val="006600"/>
                </a:solidFill>
              </a:rPr>
              <a:t>CPSR</a:t>
            </a:r>
            <a:r>
              <a:rPr lang="zh-CN" altLang="en-US" sz="2400" dirty="0">
                <a:solidFill>
                  <a:srgbClr val="006600"/>
                </a:solidFill>
              </a:rPr>
              <a:t>的值存入寄存器</a:t>
            </a:r>
            <a:r>
              <a:rPr lang="en-US" altLang="zh-CN" sz="2400" dirty="0">
                <a:solidFill>
                  <a:srgbClr val="006600"/>
                </a:solidFill>
              </a:rPr>
              <a:t>R0</a:t>
            </a:r>
            <a:r>
              <a:rPr lang="zh-CN" altLang="en-US" sz="2400" dirty="0">
                <a:solidFill>
                  <a:srgbClr val="006600"/>
                </a:solidFill>
              </a:rPr>
              <a:t>中</a:t>
            </a:r>
          </a:p>
          <a:p>
            <a:endParaRPr lang="zh-CN" altLang="en-US" sz="2400" dirty="0"/>
          </a:p>
          <a:p>
            <a:r>
              <a:rPr lang="en-US" altLang="zh-CN" sz="2400" dirty="0"/>
              <a:t>MSR CPSR_f,R0  </a:t>
            </a:r>
            <a:r>
              <a:rPr lang="en-US" altLang="zh-CN" sz="2400" dirty="0">
                <a:solidFill>
                  <a:srgbClr val="006600"/>
                </a:solidFill>
              </a:rPr>
              <a:t>//</a:t>
            </a:r>
            <a:r>
              <a:rPr lang="zh-CN" altLang="en-US" sz="2400" dirty="0">
                <a:solidFill>
                  <a:srgbClr val="006600"/>
                </a:solidFill>
              </a:rPr>
              <a:t>用</a:t>
            </a:r>
            <a:r>
              <a:rPr lang="en-US" altLang="zh-CN" sz="2400" dirty="0">
                <a:solidFill>
                  <a:srgbClr val="006600"/>
                </a:solidFill>
              </a:rPr>
              <a:t>R0</a:t>
            </a:r>
            <a:r>
              <a:rPr lang="zh-CN" altLang="en-US" sz="2400" dirty="0">
                <a:solidFill>
                  <a:srgbClr val="006600"/>
                </a:solidFill>
              </a:rPr>
              <a:t>的值修改</a:t>
            </a:r>
            <a:r>
              <a:rPr lang="en-US" altLang="zh-CN" sz="2400" dirty="0">
                <a:solidFill>
                  <a:srgbClr val="006600"/>
                </a:solidFill>
              </a:rPr>
              <a:t>CPSR</a:t>
            </a:r>
            <a:r>
              <a:rPr lang="zh-CN" altLang="en-US" sz="2400" dirty="0">
                <a:solidFill>
                  <a:srgbClr val="006600"/>
                </a:solidFill>
              </a:rPr>
              <a:t>的条件标志域</a:t>
            </a:r>
          </a:p>
          <a:p>
            <a:endParaRPr lang="zh-CN" altLang="en-US" sz="2400" dirty="0"/>
          </a:p>
          <a:p>
            <a:r>
              <a:rPr lang="en-US" altLang="zh-CN" sz="2400" dirty="0"/>
              <a:t>MSR CPSR_fsxc,#5   </a:t>
            </a:r>
            <a:r>
              <a:rPr lang="en-US" altLang="zh-CN" sz="2400" dirty="0">
                <a:solidFill>
                  <a:srgbClr val="006600"/>
                </a:solidFill>
              </a:rPr>
              <a:t>//CPSR</a:t>
            </a:r>
            <a:r>
              <a:rPr lang="zh-CN" altLang="en-US" sz="2400" dirty="0">
                <a:solidFill>
                  <a:srgbClr val="006600"/>
                </a:solidFill>
              </a:rPr>
              <a:t>的值修改为</a:t>
            </a:r>
            <a:r>
              <a:rPr lang="en-US" altLang="zh-CN" sz="2400" dirty="0">
                <a:solidFill>
                  <a:srgbClr val="006600"/>
                </a:solidFill>
              </a:rPr>
              <a:t>5</a:t>
            </a:r>
          </a:p>
        </p:txBody>
      </p:sp>
    </p:spTree>
    <p:extLst>
      <p:ext uri="{BB962C8B-B14F-4D97-AF65-F5344CB8AC3E}">
        <p14:creationId xmlns:p14="http://schemas.microsoft.com/office/powerpoint/2010/main" val="222385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1158B-5BCA-4315-BF38-B4A6498A7369}"/>
              </a:ext>
            </a:extLst>
          </p:cNvPr>
          <p:cNvSpPr>
            <a:spLocks noGrp="1"/>
          </p:cNvSpPr>
          <p:nvPr>
            <p:ph type="title"/>
          </p:nvPr>
        </p:nvSpPr>
        <p:spPr/>
        <p:txBody>
          <a:bodyPr>
            <a:normAutofit/>
          </a:bodyPr>
          <a:lstStyle/>
          <a:p>
            <a:r>
              <a:rPr lang="en-US" altLang="zh-CN" dirty="0">
                <a:sym typeface="+mn-lt"/>
              </a:rPr>
              <a:t>4 ARM</a:t>
            </a:r>
            <a:r>
              <a:rPr lang="zh-CN" altLang="en-US" dirty="0">
                <a:sym typeface="+mn-lt"/>
              </a:rPr>
              <a:t>指令集 </a:t>
            </a:r>
            <a:r>
              <a:rPr lang="en-US" altLang="zh-CN" dirty="0">
                <a:sym typeface="+mn-lt"/>
              </a:rPr>
              <a:t>(10)——</a:t>
            </a:r>
            <a:r>
              <a:rPr lang="zh-CN" altLang="en-US" dirty="0">
                <a:sym typeface="+mn-lt"/>
              </a:rPr>
              <a:t>数据处理指令</a:t>
            </a:r>
            <a:endParaRPr lang="zh-CN" altLang="en-US" dirty="0"/>
          </a:p>
        </p:txBody>
      </p:sp>
      <p:sp>
        <p:nvSpPr>
          <p:cNvPr id="4" name="内容占位符 3">
            <a:extLst>
              <a:ext uri="{FF2B5EF4-FFF2-40B4-BE49-F238E27FC236}">
                <a16:creationId xmlns:a16="http://schemas.microsoft.com/office/drawing/2014/main" id="{5E6A2BD3-5E44-4FE0-8F35-B96A1EDDA833}"/>
              </a:ext>
            </a:extLst>
          </p:cNvPr>
          <p:cNvSpPr>
            <a:spLocks noGrp="1"/>
          </p:cNvSpPr>
          <p:nvPr>
            <p:ph idx="1"/>
          </p:nvPr>
        </p:nvSpPr>
        <p:spPr/>
        <p:txBody>
          <a:bodyPr/>
          <a:lstStyle/>
          <a:p>
            <a:pPr>
              <a:buClr>
                <a:srgbClr val="C00000"/>
              </a:buClr>
              <a:buSzPct val="80000"/>
              <a:buFont typeface="Wingdings" panose="05000000000000000000" pitchFamily="2" charset="2"/>
              <a:buChar char="v"/>
            </a:pPr>
            <a:r>
              <a:rPr lang="zh-CN" altLang="en-US" dirty="0"/>
              <a:t>数据处理指令</a:t>
            </a:r>
          </a:p>
        </p:txBody>
      </p:sp>
      <p:graphicFrame>
        <p:nvGraphicFramePr>
          <p:cNvPr id="3" name="表格 2">
            <a:extLst>
              <a:ext uri="{FF2B5EF4-FFF2-40B4-BE49-F238E27FC236}">
                <a16:creationId xmlns:a16="http://schemas.microsoft.com/office/drawing/2014/main" id="{20F32EAA-0F43-4B57-BE2F-08433A1F84A1}"/>
              </a:ext>
            </a:extLst>
          </p:cNvPr>
          <p:cNvGraphicFramePr>
            <a:graphicFrameLocks noGrp="1"/>
          </p:cNvGraphicFramePr>
          <p:nvPr>
            <p:extLst/>
          </p:nvPr>
        </p:nvGraphicFramePr>
        <p:xfrm>
          <a:off x="396875" y="1362075"/>
          <a:ext cx="8046246" cy="5067300"/>
        </p:xfrm>
        <a:graphic>
          <a:graphicData uri="http://schemas.openxmlformats.org/drawingml/2006/table">
            <a:tbl>
              <a:tblPr/>
              <a:tblGrid>
                <a:gridCol w="1341041">
                  <a:extLst>
                    <a:ext uri="{9D8B030D-6E8A-4147-A177-3AD203B41FA5}">
                      <a16:colId xmlns:a16="http://schemas.microsoft.com/office/drawing/2014/main" val="960870655"/>
                    </a:ext>
                  </a:extLst>
                </a:gridCol>
                <a:gridCol w="1341041">
                  <a:extLst>
                    <a:ext uri="{9D8B030D-6E8A-4147-A177-3AD203B41FA5}">
                      <a16:colId xmlns:a16="http://schemas.microsoft.com/office/drawing/2014/main" val="3179965110"/>
                    </a:ext>
                  </a:extLst>
                </a:gridCol>
                <a:gridCol w="1341041">
                  <a:extLst>
                    <a:ext uri="{9D8B030D-6E8A-4147-A177-3AD203B41FA5}">
                      <a16:colId xmlns:a16="http://schemas.microsoft.com/office/drawing/2014/main" val="3138182184"/>
                    </a:ext>
                  </a:extLst>
                </a:gridCol>
                <a:gridCol w="1341041">
                  <a:extLst>
                    <a:ext uri="{9D8B030D-6E8A-4147-A177-3AD203B41FA5}">
                      <a16:colId xmlns:a16="http://schemas.microsoft.com/office/drawing/2014/main" val="3047214289"/>
                    </a:ext>
                  </a:extLst>
                </a:gridCol>
                <a:gridCol w="1341041">
                  <a:extLst>
                    <a:ext uri="{9D8B030D-6E8A-4147-A177-3AD203B41FA5}">
                      <a16:colId xmlns:a16="http://schemas.microsoft.com/office/drawing/2014/main" val="2197288335"/>
                    </a:ext>
                  </a:extLst>
                </a:gridCol>
                <a:gridCol w="1341041">
                  <a:extLst>
                    <a:ext uri="{9D8B030D-6E8A-4147-A177-3AD203B41FA5}">
                      <a16:colId xmlns:a16="http://schemas.microsoft.com/office/drawing/2014/main" val="3390727163"/>
                    </a:ext>
                  </a:extLst>
                </a:gridCol>
              </a:tblGrid>
              <a:tr h="234220">
                <a:tc>
                  <a:txBody>
                    <a:bodyPr/>
                    <a:lstStyle/>
                    <a:p>
                      <a:pPr algn="ct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算数运算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6">
                        <a:lumMod val="40000"/>
                        <a:lumOff val="60000"/>
                      </a:schemeClr>
                    </a:solidFill>
                  </a:tcPr>
                </a:tc>
                <a:tc>
                  <a:txBody>
                    <a:bodyPr/>
                    <a:lstStyle/>
                    <a:p>
                      <a:pPr algn="ct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逻辑运算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6">
                        <a:lumMod val="40000"/>
                        <a:lumOff val="60000"/>
                      </a:schemeClr>
                    </a:solidFill>
                  </a:tcPr>
                </a:tc>
                <a:tc>
                  <a:txBody>
                    <a:bodyPr/>
                    <a:lstStyle/>
                    <a:p>
                      <a:pPr algn="ct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数据传输</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6">
                        <a:lumMod val="40000"/>
                        <a:lumOff val="60000"/>
                      </a:schemeClr>
                    </a:solidFill>
                  </a:tcPr>
                </a:tc>
                <a:tc>
                  <a:txBody>
                    <a:bodyPr/>
                    <a:lstStyle/>
                    <a:p>
                      <a:pPr algn="ct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地址生成</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6">
                        <a:lumMod val="40000"/>
                        <a:lumOff val="60000"/>
                      </a:schemeClr>
                    </a:solidFill>
                  </a:tcPr>
                </a:tc>
                <a:tc>
                  <a:txBody>
                    <a:bodyPr/>
                    <a:lstStyle/>
                    <a:p>
                      <a:pPr algn="ct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位段移动</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6">
                        <a:lumMod val="40000"/>
                        <a:lumOff val="60000"/>
                      </a:schemeClr>
                    </a:solidFill>
                  </a:tcPr>
                </a:tc>
                <a:tc>
                  <a:txBody>
                    <a:bodyPr/>
                    <a:lstStyle/>
                    <a:p>
                      <a:pPr algn="ct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移位运算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11442027"/>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ADD</a:t>
                      </a:r>
                      <a:r>
                        <a:rPr lang="en-US"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AND</a:t>
                      </a:r>
                      <a:r>
                        <a:rPr lang="en-US"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ADRP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BFM</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ASR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58689279"/>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SUB</a:t>
                      </a:r>
                      <a:r>
                        <a:rPr lang="en-US" sz="2000" b="1" kern="12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EOR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ADR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SBFM</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LSL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3542137681"/>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CMP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ORR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MOVK</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UBFM</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LSR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262373798"/>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SBC</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MOVI</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BFI</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ROR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258088368"/>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RSB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TST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BFXIL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013401358"/>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RSC</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SBFIZ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851699530"/>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CMN</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SBFX</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22848609"/>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MADD</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UBFIZ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4022088716"/>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MSUB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30742332"/>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MUL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3161637255"/>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SMADDL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455491990"/>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SDIV</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2629597535"/>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UDIV</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028343408"/>
                  </a:ext>
                </a:extLst>
              </a:tr>
            </a:tbl>
          </a:graphicData>
        </a:graphic>
      </p:graphicFrame>
    </p:spTree>
    <p:extLst>
      <p:ext uri="{BB962C8B-B14F-4D97-AF65-F5344CB8AC3E}">
        <p14:creationId xmlns:p14="http://schemas.microsoft.com/office/powerpoint/2010/main" val="10039292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BC493-2656-4E1B-B0E7-231533DF0664}"/>
              </a:ext>
            </a:extLst>
          </p:cNvPr>
          <p:cNvSpPr>
            <a:spLocks noGrp="1"/>
          </p:cNvSpPr>
          <p:nvPr>
            <p:ph type="title"/>
          </p:nvPr>
        </p:nvSpPr>
        <p:spPr/>
        <p:txBody>
          <a:bodyPr/>
          <a:lstStyle/>
          <a:p>
            <a:r>
              <a:rPr lang="zh-CN" altLang="en-US" dirty="0"/>
              <a:t>寻址困境</a:t>
            </a:r>
          </a:p>
        </p:txBody>
      </p:sp>
      <p:sp>
        <p:nvSpPr>
          <p:cNvPr id="3" name="内容占位符 2">
            <a:extLst>
              <a:ext uri="{FF2B5EF4-FFF2-40B4-BE49-F238E27FC236}">
                <a16:creationId xmlns:a16="http://schemas.microsoft.com/office/drawing/2014/main" id="{5D1D9994-394F-49A9-8F90-5E811668A802}"/>
              </a:ext>
            </a:extLst>
          </p:cNvPr>
          <p:cNvSpPr>
            <a:spLocks noGrp="1"/>
          </p:cNvSpPr>
          <p:nvPr>
            <p:ph idx="1"/>
          </p:nvPr>
        </p:nvSpPr>
        <p:spPr/>
        <p:txBody>
          <a:bodyPr/>
          <a:lstStyle/>
          <a:p>
            <a:r>
              <a:rPr lang="zh-CN" altLang="en-US" dirty="0"/>
              <a:t>所有</a:t>
            </a:r>
            <a:r>
              <a:rPr lang="en-US" altLang="zh-CN" dirty="0"/>
              <a:t>ARMv7/8</a:t>
            </a:r>
            <a:r>
              <a:rPr lang="zh-CN" altLang="en-US" dirty="0"/>
              <a:t>指令都是</a:t>
            </a:r>
            <a:r>
              <a:rPr lang="en-US" altLang="zh-CN" dirty="0"/>
              <a:t>4</a:t>
            </a:r>
            <a:r>
              <a:rPr lang="zh-CN" altLang="en-US" dirty="0"/>
              <a:t>个字节长。且需要一些位来编码指令本身，不能在一条指令中编码完整的地址（</a:t>
            </a:r>
            <a:r>
              <a:rPr lang="en-US" altLang="zh-CN" dirty="0"/>
              <a:t>4/8</a:t>
            </a:r>
            <a:r>
              <a:rPr lang="zh-CN" altLang="en-US" dirty="0"/>
              <a:t>字节）</a:t>
            </a:r>
          </a:p>
          <a:p>
            <a:pPr lvl="1"/>
            <a:r>
              <a:rPr lang="zh-CN" altLang="en-US" dirty="0"/>
              <a:t>可以通过</a:t>
            </a:r>
            <a:r>
              <a:rPr lang="en-US" altLang="zh-CN" dirty="0"/>
              <a:t>PC</a:t>
            </a:r>
            <a:r>
              <a:rPr lang="zh-CN" altLang="en-US" dirty="0"/>
              <a:t>的相对地址来引用它们中的一些（符合编码的那些），这对于许多应用来说通常就足够了。</a:t>
            </a:r>
          </a:p>
          <a:p>
            <a:pPr lvl="1"/>
            <a:r>
              <a:rPr lang="en-US" altLang="zh-CN" dirty="0"/>
              <a:t>ADR</a:t>
            </a:r>
            <a:r>
              <a:rPr lang="zh-CN" altLang="en-US" dirty="0"/>
              <a:t>指令使用</a:t>
            </a:r>
            <a:r>
              <a:rPr lang="en-US" altLang="zh-CN" dirty="0"/>
              <a:t>21</a:t>
            </a:r>
            <a:r>
              <a:rPr lang="zh-CN" altLang="en-US" dirty="0"/>
              <a:t>位立即数作为偏移量，允许</a:t>
            </a:r>
            <a:r>
              <a:rPr lang="en-US" altLang="zh-CN" dirty="0"/>
              <a:t>±1MiB</a:t>
            </a:r>
            <a:r>
              <a:rPr lang="zh-CN" altLang="en-US" dirty="0"/>
              <a:t>跳转（符号位占</a:t>
            </a:r>
            <a:r>
              <a:rPr lang="en-US" altLang="zh-CN" dirty="0"/>
              <a:t>1</a:t>
            </a:r>
            <a:r>
              <a:rPr lang="zh-CN" altLang="en-US" dirty="0"/>
              <a:t>位）。</a:t>
            </a:r>
          </a:p>
          <a:p>
            <a:pPr lvl="1"/>
            <a:r>
              <a:rPr lang="en-US" altLang="zh-CN" dirty="0"/>
              <a:t>ADRP</a:t>
            </a:r>
            <a:r>
              <a:rPr lang="zh-CN" altLang="en-US" dirty="0"/>
              <a:t>类似于</a:t>
            </a:r>
            <a:r>
              <a:rPr lang="en-US" altLang="zh-CN" dirty="0"/>
              <a:t>ADR</a:t>
            </a:r>
            <a:r>
              <a:rPr lang="zh-CN" altLang="en-US" dirty="0"/>
              <a:t>，但它将</a:t>
            </a:r>
            <a:r>
              <a:rPr lang="en-US" altLang="zh-CN" dirty="0"/>
              <a:t>12</a:t>
            </a:r>
            <a:r>
              <a:rPr lang="zh-CN" altLang="en-US" dirty="0"/>
              <a:t>个较低位归零并相对于当前</a:t>
            </a:r>
            <a:r>
              <a:rPr lang="en-US" altLang="zh-CN" dirty="0"/>
              <a:t>PC</a:t>
            </a:r>
            <a:r>
              <a:rPr lang="zh-CN" altLang="en-US" dirty="0"/>
              <a:t>页面而不是仅仅字节移位页面。</a:t>
            </a:r>
          </a:p>
          <a:p>
            <a:pPr lvl="1"/>
            <a:r>
              <a:rPr lang="zh-CN" altLang="en-US" dirty="0"/>
              <a:t>这样可以跳得更远（</a:t>
            </a:r>
            <a:r>
              <a:rPr lang="en-US" altLang="zh-CN" dirty="0"/>
              <a:t>±4GB</a:t>
            </a:r>
            <a:r>
              <a:rPr lang="zh-CN" altLang="en-US" dirty="0"/>
              <a:t>），代价是需要在</a:t>
            </a:r>
            <a:r>
              <a:rPr lang="en-US" altLang="zh-CN" dirty="0"/>
              <a:t>ADRP</a:t>
            </a:r>
            <a:r>
              <a:rPr lang="zh-CN" altLang="en-US" dirty="0"/>
              <a:t>之后进行额外的</a:t>
            </a:r>
            <a:r>
              <a:rPr lang="en-US" altLang="zh-CN" dirty="0"/>
              <a:t>ADD</a:t>
            </a:r>
            <a:r>
              <a:rPr lang="zh-CN" altLang="en-US" dirty="0"/>
              <a:t>以设置较低的</a:t>
            </a:r>
            <a:r>
              <a:rPr lang="en-US" altLang="zh-CN" dirty="0"/>
              <a:t>12</a:t>
            </a:r>
            <a:r>
              <a:rPr lang="zh-CN" altLang="en-US" dirty="0"/>
              <a:t>位。</a:t>
            </a:r>
            <a:endParaRPr lang="en-US" altLang="zh-CN" dirty="0"/>
          </a:p>
          <a:p>
            <a:endParaRPr lang="zh-CN" altLang="en-US" dirty="0"/>
          </a:p>
        </p:txBody>
      </p:sp>
    </p:spTree>
    <p:extLst>
      <p:ext uri="{BB962C8B-B14F-4D97-AF65-F5344CB8AC3E}">
        <p14:creationId xmlns:p14="http://schemas.microsoft.com/office/powerpoint/2010/main" val="356959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808EF-4427-4D54-B747-C1F1FE1B3A90}"/>
              </a:ext>
            </a:extLst>
          </p:cNvPr>
          <p:cNvSpPr>
            <a:spLocks noGrp="1"/>
          </p:cNvSpPr>
          <p:nvPr>
            <p:ph type="title"/>
          </p:nvPr>
        </p:nvSpPr>
        <p:spPr/>
        <p:txBody>
          <a:bodyPr/>
          <a:lstStyle/>
          <a:p>
            <a:r>
              <a:rPr lang="en-US" altLang="zh-CN" dirty="0"/>
              <a:t>1 ARM</a:t>
            </a:r>
            <a:r>
              <a:rPr lang="zh-CN" altLang="en-US" dirty="0"/>
              <a:t>鲲鹏处理器</a:t>
            </a:r>
          </a:p>
        </p:txBody>
      </p:sp>
      <p:sp>
        <p:nvSpPr>
          <p:cNvPr id="3" name="内容占位符 2">
            <a:extLst>
              <a:ext uri="{FF2B5EF4-FFF2-40B4-BE49-F238E27FC236}">
                <a16:creationId xmlns:a16="http://schemas.microsoft.com/office/drawing/2014/main" id="{EE788BD8-798B-412B-B681-EE8C075CBA87}"/>
              </a:ext>
            </a:extLst>
          </p:cNvPr>
          <p:cNvSpPr>
            <a:spLocks noGrp="1"/>
          </p:cNvSpPr>
          <p:nvPr>
            <p:ph idx="1"/>
          </p:nvPr>
        </p:nvSpPr>
        <p:spPr/>
        <p:txBody>
          <a:bodyPr/>
          <a:lstStyle/>
          <a:p>
            <a:r>
              <a:rPr lang="en-US" altLang="zh-CN" b="1" dirty="0"/>
              <a:t>1.3 </a:t>
            </a:r>
            <a:r>
              <a:rPr lang="zh-CN" altLang="en-US" b="1" dirty="0"/>
              <a:t>指令集：</a:t>
            </a:r>
            <a:r>
              <a:rPr lang="en-US" altLang="zh-CN" b="1" dirty="0"/>
              <a:t>RISC vs CISC</a:t>
            </a:r>
          </a:p>
          <a:p>
            <a:pPr lvl="1"/>
            <a:r>
              <a:rPr lang="en-US" altLang="zh-CN" dirty="0"/>
              <a:t>X86</a:t>
            </a:r>
          </a:p>
          <a:p>
            <a:pPr lvl="2" indent="-342900"/>
            <a:r>
              <a:rPr lang="zh-CN" altLang="en-US" dirty="0"/>
              <a:t>使用复杂指令集（</a:t>
            </a:r>
            <a:r>
              <a:rPr lang="en-US" altLang="zh-CN" dirty="0"/>
              <a:t>CISC)</a:t>
            </a:r>
            <a:r>
              <a:rPr lang="zh-CN" altLang="en-US" dirty="0"/>
              <a:t>，以增加处理器本身复杂度为代价，换取更高的性能；</a:t>
            </a:r>
            <a:endParaRPr lang="en-US" altLang="zh-CN" dirty="0"/>
          </a:p>
          <a:p>
            <a:pPr lvl="2" indent="-342900"/>
            <a:r>
              <a:rPr lang="en-US" altLang="zh-CN" dirty="0"/>
              <a:t>X86</a:t>
            </a:r>
            <a:r>
              <a:rPr lang="zh-CN" altLang="en-US" dirty="0"/>
              <a:t>指令集从</a:t>
            </a:r>
            <a:r>
              <a:rPr lang="en-US" altLang="zh-CN" dirty="0"/>
              <a:t>MMX</a:t>
            </a:r>
            <a:r>
              <a:rPr lang="zh-CN" altLang="en-US" dirty="0"/>
              <a:t>，发展到了</a:t>
            </a:r>
            <a:r>
              <a:rPr lang="en-US" altLang="zh-CN" dirty="0"/>
              <a:t>SSE</a:t>
            </a:r>
            <a:r>
              <a:rPr lang="zh-CN" altLang="en-US" dirty="0"/>
              <a:t>，</a:t>
            </a:r>
            <a:r>
              <a:rPr lang="en-US" altLang="zh-CN" dirty="0"/>
              <a:t>AVX</a:t>
            </a:r>
          </a:p>
          <a:p>
            <a:pPr lvl="1"/>
            <a:r>
              <a:rPr lang="en-US" altLang="zh-CN" dirty="0"/>
              <a:t>ARM</a:t>
            </a:r>
          </a:p>
          <a:p>
            <a:pPr lvl="2"/>
            <a:r>
              <a:rPr lang="zh-CN" altLang="en-US" dirty="0"/>
              <a:t>使用精简指令集（</a:t>
            </a:r>
            <a:r>
              <a:rPr lang="en-US" altLang="zh-CN" dirty="0"/>
              <a:t>RISC</a:t>
            </a:r>
            <a:r>
              <a:rPr lang="zh-CN" altLang="en-US" dirty="0"/>
              <a:t>），大幅简化架构，仅保留所需要的指令，可以让整个处理器更为简化，拥有小体积、高效能的特性；</a:t>
            </a:r>
            <a:endParaRPr lang="en-US" altLang="zh-CN" dirty="0"/>
          </a:p>
          <a:p>
            <a:pPr lvl="2"/>
            <a:r>
              <a:rPr lang="en-US" altLang="zh-CN" dirty="0"/>
              <a:t>ARMv8</a:t>
            </a:r>
            <a:r>
              <a:rPr lang="zh-CN" altLang="en-US" dirty="0"/>
              <a:t>架构支持</a:t>
            </a:r>
            <a:r>
              <a:rPr lang="en-US" altLang="zh-CN" dirty="0"/>
              <a:t>64</a:t>
            </a:r>
            <a:r>
              <a:rPr lang="zh-CN" altLang="en-US" dirty="0"/>
              <a:t>位操作，指令</a:t>
            </a:r>
            <a:r>
              <a:rPr lang="en-US" altLang="zh-CN" dirty="0"/>
              <a:t>32</a:t>
            </a:r>
            <a:r>
              <a:rPr lang="zh-CN" altLang="en-US" dirty="0"/>
              <a:t>位，寄存器</a:t>
            </a:r>
            <a:r>
              <a:rPr lang="en-US" altLang="zh-CN" dirty="0"/>
              <a:t>64</a:t>
            </a:r>
            <a:r>
              <a:rPr lang="zh-CN" altLang="en-US" dirty="0"/>
              <a:t>位，寻址能力</a:t>
            </a:r>
            <a:r>
              <a:rPr lang="en-US" altLang="zh-CN" dirty="0"/>
              <a:t>64</a:t>
            </a:r>
            <a:r>
              <a:rPr lang="zh-CN" altLang="en-US" dirty="0"/>
              <a:t>位；指令集使用</a:t>
            </a:r>
            <a:r>
              <a:rPr lang="en-US" altLang="zh-CN" dirty="0"/>
              <a:t>NEON</a:t>
            </a:r>
            <a:r>
              <a:rPr lang="zh-CN" altLang="en-US" dirty="0"/>
              <a:t>扩展结构</a:t>
            </a:r>
          </a:p>
          <a:p>
            <a:endParaRPr lang="zh-CN" altLang="en-US" dirty="0"/>
          </a:p>
          <a:p>
            <a:endParaRPr lang="zh-CN" altLang="en-US" dirty="0"/>
          </a:p>
        </p:txBody>
      </p:sp>
    </p:spTree>
    <p:extLst>
      <p:ext uri="{BB962C8B-B14F-4D97-AF65-F5344CB8AC3E}">
        <p14:creationId xmlns:p14="http://schemas.microsoft.com/office/powerpoint/2010/main" val="7667268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9FED4-6069-43D1-84B9-B935BA99531C}"/>
              </a:ext>
            </a:extLst>
          </p:cNvPr>
          <p:cNvSpPr>
            <a:spLocks noGrp="1"/>
          </p:cNvSpPr>
          <p:nvPr>
            <p:ph type="title"/>
          </p:nvPr>
        </p:nvSpPr>
        <p:spPr/>
        <p:txBody>
          <a:bodyPr/>
          <a:lstStyle/>
          <a:p>
            <a:r>
              <a:rPr lang="zh-CN" altLang="en-US" dirty="0"/>
              <a:t>寻址困境</a:t>
            </a:r>
          </a:p>
        </p:txBody>
      </p:sp>
      <p:sp>
        <p:nvSpPr>
          <p:cNvPr id="3" name="内容占位符 2">
            <a:extLst>
              <a:ext uri="{FF2B5EF4-FFF2-40B4-BE49-F238E27FC236}">
                <a16:creationId xmlns:a16="http://schemas.microsoft.com/office/drawing/2014/main" id="{C4030052-538A-4EAA-8015-BCF6F57C2695}"/>
              </a:ext>
            </a:extLst>
          </p:cNvPr>
          <p:cNvSpPr>
            <a:spLocks noGrp="1"/>
          </p:cNvSpPr>
          <p:nvPr>
            <p:ph idx="1"/>
          </p:nvPr>
        </p:nvSpPr>
        <p:spPr/>
        <p:txBody>
          <a:bodyPr/>
          <a:lstStyle/>
          <a:p>
            <a:r>
              <a:rPr lang="en-US" altLang="zh-CN" dirty="0"/>
              <a:t>ARMv8</a:t>
            </a:r>
            <a:r>
              <a:rPr lang="zh-CN" altLang="en-US" dirty="0"/>
              <a:t>手册</a:t>
            </a:r>
            <a:endParaRPr lang="en-US" altLang="zh-CN" dirty="0"/>
          </a:p>
          <a:p>
            <a:pPr lvl="1"/>
            <a:r>
              <a:rPr lang="en-US" altLang="zh-CN" sz="2000" dirty="0"/>
              <a:t>ADR</a:t>
            </a:r>
            <a:r>
              <a:rPr lang="zh-CN" altLang="en-US" sz="2000" dirty="0"/>
              <a:t>指令将带符号的</a:t>
            </a:r>
            <a:r>
              <a:rPr lang="en-US" altLang="zh-CN" sz="2000" dirty="0"/>
              <a:t>21</a:t>
            </a:r>
            <a:r>
              <a:rPr lang="zh-CN" altLang="en-US" sz="2000" dirty="0"/>
              <a:t>位立即数添加到获取该指令的程序计数器的值，然后将结果写入通用寄存器。这允许计算当前</a:t>
            </a:r>
            <a:r>
              <a:rPr lang="en-US" altLang="zh-CN" sz="2000" dirty="0"/>
              <a:t>PC±1MB</a:t>
            </a:r>
            <a:r>
              <a:rPr lang="zh-CN" altLang="en-US" sz="2000" dirty="0"/>
              <a:t>范围内的任何字节地址。</a:t>
            </a:r>
          </a:p>
          <a:p>
            <a:pPr lvl="1"/>
            <a:r>
              <a:rPr lang="en-US" altLang="zh-CN" sz="2000" dirty="0"/>
              <a:t>ADRP</a:t>
            </a:r>
            <a:r>
              <a:rPr lang="zh-CN" altLang="en-US" sz="2000" dirty="0"/>
              <a:t>指令将带符号的</a:t>
            </a:r>
            <a:r>
              <a:rPr lang="en-US" altLang="zh-CN" sz="2000" dirty="0"/>
              <a:t>21</a:t>
            </a:r>
            <a:r>
              <a:rPr lang="zh-CN" altLang="en-US" sz="2000" dirty="0"/>
              <a:t>位立即数左移</a:t>
            </a:r>
            <a:r>
              <a:rPr lang="en-US" altLang="zh-CN" sz="2000" dirty="0"/>
              <a:t>12</a:t>
            </a:r>
            <a:r>
              <a:rPr lang="zh-CN" altLang="en-US" sz="2000" dirty="0"/>
              <a:t>位，将其加到程序计数器的值，最后</a:t>
            </a:r>
            <a:r>
              <a:rPr lang="en-US" altLang="zh-CN" sz="2000" dirty="0"/>
              <a:t>12</a:t>
            </a:r>
            <a:r>
              <a:rPr lang="zh-CN" altLang="en-US" sz="2000" dirty="0"/>
              <a:t>位清零，然后将结果写入通用寄存器。这允许计算</a:t>
            </a:r>
            <a:r>
              <a:rPr lang="en-US" altLang="zh-CN" sz="2000" dirty="0"/>
              <a:t>4KB</a:t>
            </a:r>
            <a:r>
              <a:rPr lang="zh-CN" altLang="en-US" sz="2000" dirty="0"/>
              <a:t>对齐的存储区域的地址。结合</a:t>
            </a:r>
            <a:r>
              <a:rPr lang="en-US" altLang="zh-CN" sz="2000" dirty="0"/>
              <a:t>ADD</a:t>
            </a:r>
            <a:r>
              <a:rPr lang="zh-CN" altLang="en-US" sz="2000" dirty="0"/>
              <a:t>（立即）指令或具有</a:t>
            </a:r>
            <a:r>
              <a:rPr lang="en-US" altLang="zh-CN" sz="2000" dirty="0"/>
              <a:t>12</a:t>
            </a:r>
            <a:r>
              <a:rPr lang="zh-CN" altLang="en-US" sz="2000" dirty="0"/>
              <a:t>位立即偏移的加载</a:t>
            </a:r>
            <a:r>
              <a:rPr lang="en-US" altLang="zh-CN" sz="2000" dirty="0"/>
              <a:t>/</a:t>
            </a:r>
            <a:r>
              <a:rPr lang="zh-CN" altLang="en-US" sz="2000" dirty="0"/>
              <a:t>存储指令，可以计算或访问当前</a:t>
            </a:r>
            <a:r>
              <a:rPr lang="en-US" altLang="zh-CN" sz="2000" dirty="0"/>
              <a:t>PC</a:t>
            </a:r>
            <a:r>
              <a:rPr lang="zh-CN" altLang="en-US" sz="2000" dirty="0"/>
              <a:t>的</a:t>
            </a:r>
            <a:r>
              <a:rPr lang="en-US" altLang="zh-CN" sz="2000" dirty="0"/>
              <a:t>±4GB</a:t>
            </a:r>
            <a:r>
              <a:rPr lang="zh-CN" altLang="en-US" sz="2000" dirty="0"/>
              <a:t>范围内的任何地址。</a:t>
            </a:r>
          </a:p>
          <a:p>
            <a:pPr lvl="1"/>
            <a:r>
              <a:rPr lang="en-US" altLang="zh-CN" sz="2000" dirty="0"/>
              <a:t>ADRP</a:t>
            </a:r>
            <a:r>
              <a:rPr lang="zh-CN" altLang="en-US" sz="2000" dirty="0"/>
              <a:t>仅存在于</a:t>
            </a:r>
            <a:r>
              <a:rPr lang="en-US" altLang="zh-CN" sz="2000" dirty="0"/>
              <a:t>ARMv8</a:t>
            </a:r>
            <a:r>
              <a:rPr lang="zh-CN" altLang="en-US" sz="2000" dirty="0"/>
              <a:t>中，而不存在于</a:t>
            </a:r>
            <a:r>
              <a:rPr lang="en-US" altLang="zh-CN" sz="2000" dirty="0"/>
              <a:t>ARMv7</a:t>
            </a:r>
            <a:r>
              <a:rPr lang="zh-CN" altLang="en-US" sz="2000" dirty="0"/>
              <a:t>中。</a:t>
            </a:r>
          </a:p>
          <a:p>
            <a:pPr lvl="1"/>
            <a:r>
              <a:rPr lang="zh-CN" altLang="en-US" sz="2000" dirty="0"/>
              <a:t>页只是做为</a:t>
            </a:r>
            <a:r>
              <a:rPr lang="en-US" altLang="zh-CN" sz="2000" dirty="0"/>
              <a:t>4KB</a:t>
            </a:r>
            <a:r>
              <a:rPr lang="zh-CN" altLang="en-US" sz="2000" dirty="0"/>
              <a:t>的助记符，并不反映实际的内存页面大小，还可以配置为其它尺寸。</a:t>
            </a:r>
            <a:endParaRPr lang="en-US" altLang="zh-CN" sz="2000" dirty="0"/>
          </a:p>
          <a:p>
            <a:pPr lvl="1"/>
            <a:r>
              <a:rPr lang="zh-CN" altLang="en-US" sz="2000" dirty="0"/>
              <a:t>“</a:t>
            </a:r>
            <a:r>
              <a:rPr lang="en-US" altLang="zh-CN" sz="2000" dirty="0"/>
              <a:t>PC</a:t>
            </a:r>
            <a:r>
              <a:rPr lang="zh-CN" altLang="en-US" sz="2000" dirty="0"/>
              <a:t>相对地址计算”：</a:t>
            </a:r>
            <a:r>
              <a:rPr lang="en-US" altLang="zh-CN" sz="2000" dirty="0"/>
              <a:t>ADRP</a:t>
            </a:r>
            <a:r>
              <a:rPr lang="zh-CN" altLang="en-US" sz="2000" dirty="0"/>
              <a:t>描述中使用的术语页面是对</a:t>
            </a:r>
            <a:r>
              <a:rPr lang="en-US" altLang="zh-CN" sz="2000" dirty="0"/>
              <a:t>4KB</a:t>
            </a:r>
            <a:r>
              <a:rPr lang="zh-CN" altLang="en-US" sz="2000" dirty="0"/>
              <a:t>内存区域的简写，且与虚拟内存转换粒度大小无关。</a:t>
            </a:r>
          </a:p>
          <a:p>
            <a:endParaRPr lang="zh-CN" altLang="en-US" dirty="0"/>
          </a:p>
        </p:txBody>
      </p:sp>
    </p:spTree>
    <p:extLst>
      <p:ext uri="{BB962C8B-B14F-4D97-AF65-F5344CB8AC3E}">
        <p14:creationId xmlns:p14="http://schemas.microsoft.com/office/powerpoint/2010/main" val="3747453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565A4-AA11-4A69-B238-8D9E847478B8}"/>
              </a:ext>
            </a:extLst>
          </p:cNvPr>
          <p:cNvSpPr>
            <a:spLocks noGrp="1"/>
          </p:cNvSpPr>
          <p:nvPr>
            <p:ph type="title"/>
          </p:nvPr>
        </p:nvSpPr>
        <p:spPr/>
        <p:txBody>
          <a:bodyPr/>
          <a:lstStyle/>
          <a:p>
            <a:r>
              <a:rPr lang="zh-CN" altLang="en-US" dirty="0"/>
              <a:t>寻址困境</a:t>
            </a:r>
          </a:p>
        </p:txBody>
      </p:sp>
      <p:sp>
        <p:nvSpPr>
          <p:cNvPr id="3" name="内容占位符 2">
            <a:extLst>
              <a:ext uri="{FF2B5EF4-FFF2-40B4-BE49-F238E27FC236}">
                <a16:creationId xmlns:a16="http://schemas.microsoft.com/office/drawing/2014/main" id="{68D8A035-FA98-493F-8CC2-FA889895F836}"/>
              </a:ext>
            </a:extLst>
          </p:cNvPr>
          <p:cNvSpPr>
            <a:spLocks noGrp="1"/>
          </p:cNvSpPr>
          <p:nvPr>
            <p:ph idx="1"/>
          </p:nvPr>
        </p:nvSpPr>
        <p:spPr/>
        <p:txBody>
          <a:bodyPr/>
          <a:lstStyle/>
          <a:p>
            <a:r>
              <a:rPr lang="zh-CN" altLang="en-US" dirty="0"/>
              <a:t>代码示例</a:t>
            </a:r>
          </a:p>
          <a:p>
            <a:pPr marL="0" indent="630238">
              <a:lnSpc>
                <a:spcPct val="150000"/>
              </a:lnSpc>
              <a:buNone/>
            </a:pPr>
            <a:r>
              <a:rPr lang="zh-CN" altLang="en-US" sz="2000" dirty="0"/>
              <a:t>   </a:t>
            </a:r>
            <a:r>
              <a:rPr lang="en-US" altLang="zh-CN" sz="2000" dirty="0" err="1">
                <a:latin typeface="Times New Roman" panose="02020603050405020304" pitchFamily="18" charset="0"/>
              </a:rPr>
              <a:t>adrp</a:t>
            </a:r>
            <a:r>
              <a:rPr lang="en-US" altLang="zh-CN" sz="2000" dirty="0">
                <a:latin typeface="Times New Roman" panose="02020603050405020304" pitchFamily="18" charset="0"/>
              </a:rPr>
              <a:t> x0, </a:t>
            </a:r>
            <a:r>
              <a:rPr lang="en-US" altLang="zh-CN" sz="2000" dirty="0" err="1">
                <a:latin typeface="Times New Roman" panose="02020603050405020304" pitchFamily="18" charset="0"/>
              </a:rPr>
              <a:t>MyLabel</a:t>
            </a:r>
            <a:endParaRPr lang="en-US" altLang="zh-CN" sz="2000" dirty="0">
              <a:latin typeface="Times New Roman" panose="02020603050405020304" pitchFamily="18" charset="0"/>
            </a:endParaRPr>
          </a:p>
          <a:p>
            <a:pPr marL="0" indent="630238">
              <a:lnSpc>
                <a:spcPct val="150000"/>
              </a:lnSpc>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adr</a:t>
            </a:r>
            <a:r>
              <a:rPr lang="en-US" altLang="zh-CN" sz="2000" dirty="0">
                <a:latin typeface="Times New Roman" panose="02020603050405020304" pitchFamily="18" charset="0"/>
              </a:rPr>
              <a:t>  x1, </a:t>
            </a:r>
            <a:r>
              <a:rPr lang="en-US" altLang="zh-CN" sz="2000" dirty="0" err="1">
                <a:latin typeface="Times New Roman" panose="02020603050405020304" pitchFamily="18" charset="0"/>
              </a:rPr>
              <a:t>MyLabel</a:t>
            </a:r>
            <a:endParaRPr lang="en-US" altLang="zh-CN" sz="2000" dirty="0">
              <a:latin typeface="Times New Roman" panose="02020603050405020304" pitchFamily="18" charset="0"/>
            </a:endParaRPr>
          </a:p>
          <a:p>
            <a:pPr marL="0" indent="630238">
              <a:lnSpc>
                <a:spcPct val="150000"/>
              </a:lnSpc>
              <a:buNone/>
            </a:pPr>
            <a:r>
              <a:rPr lang="en-US" altLang="zh-CN" sz="2000" dirty="0">
                <a:latin typeface="Times New Roman" panose="02020603050405020304" pitchFamily="18" charset="0"/>
              </a:rPr>
              <a:t>    /* Clear the lower 12 bits. */</a:t>
            </a:r>
          </a:p>
          <a:p>
            <a:pPr marL="0" indent="630238">
              <a:lnSpc>
                <a:spcPct val="150000"/>
              </a:lnSpc>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bic</a:t>
            </a:r>
            <a:r>
              <a:rPr lang="en-US" altLang="zh-CN" sz="2000" dirty="0">
                <a:latin typeface="Times New Roman" panose="02020603050405020304" pitchFamily="18" charset="0"/>
              </a:rPr>
              <a:t> x1, x1, #0xFF</a:t>
            </a:r>
          </a:p>
          <a:p>
            <a:pPr marL="0" indent="630238">
              <a:lnSpc>
                <a:spcPct val="150000"/>
              </a:lnSpc>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bic</a:t>
            </a:r>
            <a:r>
              <a:rPr lang="en-US" altLang="zh-CN" sz="2000" dirty="0">
                <a:latin typeface="Times New Roman" panose="02020603050405020304" pitchFamily="18" charset="0"/>
              </a:rPr>
              <a:t> x1, x1, #0xF00</a:t>
            </a:r>
          </a:p>
          <a:p>
            <a:pPr marL="0" indent="630238">
              <a:lnSpc>
                <a:spcPct val="150000"/>
              </a:lnSpc>
              <a:buNone/>
            </a:pPr>
            <a:r>
              <a:rPr lang="en-US" altLang="zh-CN" sz="2000" dirty="0">
                <a:latin typeface="Times New Roman" panose="02020603050405020304" pitchFamily="18" charset="0"/>
              </a:rPr>
              <a:t>    /* x0 == x1 */</a:t>
            </a:r>
          </a:p>
          <a:p>
            <a:pPr marL="0" indent="630238">
              <a:lnSpc>
                <a:spcPct val="150000"/>
              </a:lnSpc>
              <a:buNone/>
            </a:pPr>
            <a:r>
              <a:rPr lang="en-US" altLang="zh-CN" sz="2000" dirty="0">
                <a:latin typeface="Times New Roman" panose="02020603050405020304" pitchFamily="18" charset="0"/>
              </a:rPr>
              <a:t>label:</a:t>
            </a:r>
            <a:endParaRPr lang="zh-CN" altLang="en-US" sz="3600" dirty="0">
              <a:latin typeface="Times New Roman" panose="02020603050405020304" pitchFamily="18" charset="0"/>
            </a:endParaRPr>
          </a:p>
        </p:txBody>
      </p:sp>
    </p:spTree>
    <p:extLst>
      <p:ext uri="{BB962C8B-B14F-4D97-AF65-F5344CB8AC3E}">
        <p14:creationId xmlns:p14="http://schemas.microsoft.com/office/powerpoint/2010/main" val="24830044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1158B-5BCA-4315-BF38-B4A6498A7369}"/>
              </a:ext>
            </a:extLst>
          </p:cNvPr>
          <p:cNvSpPr>
            <a:spLocks noGrp="1"/>
          </p:cNvSpPr>
          <p:nvPr>
            <p:ph type="title"/>
          </p:nvPr>
        </p:nvSpPr>
        <p:spPr/>
        <p:txBody>
          <a:bodyPr>
            <a:normAutofit/>
          </a:bodyPr>
          <a:lstStyle/>
          <a:p>
            <a:r>
              <a:rPr lang="en-US" altLang="zh-CN" dirty="0">
                <a:sym typeface="+mn-lt"/>
              </a:rPr>
              <a:t>4 ARM</a:t>
            </a:r>
            <a:r>
              <a:rPr lang="zh-CN" altLang="en-US" dirty="0">
                <a:sym typeface="+mn-lt"/>
              </a:rPr>
              <a:t>指令集 </a:t>
            </a:r>
            <a:r>
              <a:rPr lang="en-US" altLang="zh-CN" dirty="0">
                <a:sym typeface="+mn-lt"/>
              </a:rPr>
              <a:t>(11)——</a:t>
            </a:r>
            <a:r>
              <a:rPr lang="zh-CN" altLang="en-US" dirty="0">
                <a:sym typeface="+mn-lt"/>
              </a:rPr>
              <a:t>算术运算指令</a:t>
            </a:r>
            <a:endParaRPr lang="zh-CN" altLang="en-US" dirty="0"/>
          </a:p>
        </p:txBody>
      </p:sp>
      <p:sp>
        <p:nvSpPr>
          <p:cNvPr id="4" name="内容占位符 3">
            <a:extLst>
              <a:ext uri="{FF2B5EF4-FFF2-40B4-BE49-F238E27FC236}">
                <a16:creationId xmlns:a16="http://schemas.microsoft.com/office/drawing/2014/main" id="{5E6A2BD3-5E44-4FE0-8F35-B96A1EDDA833}"/>
              </a:ext>
            </a:extLst>
          </p:cNvPr>
          <p:cNvSpPr>
            <a:spLocks noGrp="1"/>
          </p:cNvSpPr>
          <p:nvPr>
            <p:ph idx="1"/>
          </p:nvPr>
        </p:nvSpPr>
        <p:spPr/>
        <p:txBody>
          <a:bodyPr/>
          <a:lstStyle/>
          <a:p>
            <a:pPr>
              <a:buClr>
                <a:srgbClr val="C00000"/>
              </a:buClr>
              <a:buSzPct val="80000"/>
              <a:buFont typeface="Wingdings" panose="05000000000000000000" pitchFamily="2" charset="2"/>
              <a:buChar char="v"/>
            </a:pPr>
            <a:r>
              <a:rPr lang="zh-CN" altLang="en-US" dirty="0"/>
              <a:t>算术运算指令</a:t>
            </a:r>
          </a:p>
        </p:txBody>
      </p:sp>
      <p:graphicFrame>
        <p:nvGraphicFramePr>
          <p:cNvPr id="5" name="表格 4">
            <a:extLst>
              <a:ext uri="{FF2B5EF4-FFF2-40B4-BE49-F238E27FC236}">
                <a16:creationId xmlns:a16="http://schemas.microsoft.com/office/drawing/2014/main" id="{F724E1A4-CB29-49CA-85DB-88C1CD9778AB}"/>
              </a:ext>
            </a:extLst>
          </p:cNvPr>
          <p:cNvGraphicFramePr>
            <a:graphicFrameLocks noGrp="1"/>
          </p:cNvGraphicFramePr>
          <p:nvPr>
            <p:extLst/>
          </p:nvPr>
        </p:nvGraphicFramePr>
        <p:xfrm>
          <a:off x="357018" y="1293116"/>
          <a:ext cx="8350250" cy="5405240"/>
        </p:xfrm>
        <a:graphic>
          <a:graphicData uri="http://schemas.openxmlformats.org/drawingml/2006/table">
            <a:tbl>
              <a:tblPr/>
              <a:tblGrid>
                <a:gridCol w="1186032">
                  <a:extLst>
                    <a:ext uri="{9D8B030D-6E8A-4147-A177-3AD203B41FA5}">
                      <a16:colId xmlns:a16="http://schemas.microsoft.com/office/drawing/2014/main" val="20000"/>
                    </a:ext>
                  </a:extLst>
                </a:gridCol>
                <a:gridCol w="7164218">
                  <a:extLst>
                    <a:ext uri="{9D8B030D-6E8A-4147-A177-3AD203B41FA5}">
                      <a16:colId xmlns:a16="http://schemas.microsoft.com/office/drawing/2014/main" val="20001"/>
                    </a:ext>
                  </a:extLst>
                </a:gridCol>
              </a:tblGrid>
              <a:tr h="322613">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ADD</a:t>
                      </a:r>
                      <a:r>
                        <a:rPr lang="en-US"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加法指令</a:t>
                      </a:r>
                      <a:r>
                        <a:rPr lang="zh-CN" altLang="en-US" sz="20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，若</a:t>
                      </a:r>
                      <a:r>
                        <a:rPr lang="en-US" altLang="zh-CN"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r>
                        <a:rPr lang="zh-CN" altLang="en-US" sz="20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存在，则更新条件位</a:t>
                      </a:r>
                      <a:r>
                        <a:rPr lang="en-US" altLang="zh-CN" sz="20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flag</a:t>
                      </a:r>
                      <a:endParaRPr lang="zh-CN" altLang="en-US" sz="20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2613">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ADC</a:t>
                      </a:r>
                      <a:r>
                        <a:rPr lang="en-US" sz="2000" b="1" kern="12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带进位的加法，若</a:t>
                      </a:r>
                      <a:r>
                        <a:rPr lang="en-US" altLang="zh-CN" sz="2000" b="1" kern="12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存在，则更新条件位</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flag</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322613">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SUB</a:t>
                      </a:r>
                      <a:r>
                        <a:rPr lang="en-US" sz="2000" b="1" kern="12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减法指令，若</a:t>
                      </a:r>
                      <a:r>
                        <a:rPr lang="en-US" altLang="zh-CN" sz="2000" b="1" kern="12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存在，则更新条件位</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flag</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87750">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SBC</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将操作数</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1</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减去操作数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2</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，再减去标志位</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的</a:t>
                      </a:r>
                      <a:r>
                        <a:rPr lang="zh-CN" altLang="en-US" sz="2000" b="1"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取反值</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，结果送到目的寄存器</a:t>
                      </a:r>
                      <a:r>
                        <a:rPr lang="en-US" altLang="zh-CN"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Xt</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Wt</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322613">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RSB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逆向减法，操作数</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2-</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操作数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1</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，结果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Rd</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87750">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RSC</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带借位的逆向减法指令，将操作数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2 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减去操作数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1</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，再减去标志位</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的取反值 ，结果送目标寄存器</a:t>
                      </a:r>
                      <a:r>
                        <a:rPr lang="en-US" altLang="zh-CN"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Xt</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Wt</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r h="322613">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CMP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比较相等指令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7"/>
                  </a:ext>
                </a:extLst>
              </a:tr>
              <a:tr h="322613">
                <a:tc>
                  <a:txBody>
                    <a:bodyPr/>
                    <a:lstStyle/>
                    <a:p>
                      <a:pPr>
                        <a:lnSpc>
                          <a:spcPts val="2000"/>
                        </a:lnSpc>
                      </a:pP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CMN</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比较不等指令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8"/>
                  </a:ext>
                </a:extLst>
              </a:tr>
              <a:tr h="322613">
                <a:tc>
                  <a:txBody>
                    <a:bodyPr/>
                    <a:lstStyle/>
                    <a:p>
                      <a:pPr>
                        <a:lnSpc>
                          <a:spcPts val="2000"/>
                        </a:lnSpc>
                      </a:pP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NEG</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取负数运算</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:NEG X1</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X2 </a:t>
                      </a:r>
                      <a:r>
                        <a:rPr lang="en-US" altLang="zh-CN" sz="2000" i="1" kern="0" dirty="0">
                          <a:solidFill>
                            <a:schemeClr val="tx1"/>
                          </a:solidFill>
                          <a:effectLst>
                            <a:outerShdw blurRad="38100" dist="38100" dir="2700000" algn="tl">
                              <a:srgbClr val="000000">
                                <a:alpha val="43137"/>
                              </a:srgbClr>
                            </a:outerShdw>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 X1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X2</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按位取反</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+1</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9"/>
                  </a:ext>
                </a:extLst>
              </a:tr>
              <a:tr h="322613">
                <a:tc>
                  <a:txBody>
                    <a:bodyPr/>
                    <a:lstStyle/>
                    <a:p>
                      <a:pPr>
                        <a:lnSpc>
                          <a:spcPts val="2000"/>
                        </a:lnSpc>
                      </a:pPr>
                      <a:r>
                        <a:rPr lang="en-US" sz="2000" baseline="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MADD</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2000"/>
                        </a:lnSpc>
                      </a:pPr>
                      <a:r>
                        <a:rPr lang="zh-CN" altLang="en-US"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乘加运算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0"/>
                  </a:ext>
                </a:extLst>
              </a:tr>
              <a:tr h="322613">
                <a:tc>
                  <a:txBody>
                    <a:bodyPr/>
                    <a:lstStyle/>
                    <a:p>
                      <a:pPr>
                        <a:lnSpc>
                          <a:spcPts val="2000"/>
                        </a:lnSpc>
                      </a:pPr>
                      <a:r>
                        <a:rPr lang="en-US" sz="2000" baseline="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MSUB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2000"/>
                        </a:lnSpc>
                      </a:pPr>
                      <a:r>
                        <a:rPr lang="zh-CN" altLang="en-US"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乘减运算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1"/>
                  </a:ext>
                </a:extLst>
              </a:tr>
              <a:tr h="322613">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MUL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乘法运算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2"/>
                  </a:ext>
                </a:extLst>
              </a:tr>
              <a:tr h="358384">
                <a:tc>
                  <a:txBody>
                    <a:bodyPr/>
                    <a:lstStyle/>
                    <a:p>
                      <a:pPr>
                        <a:lnSpc>
                          <a:spcPts val="2000"/>
                        </a:lnSpc>
                      </a:pP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SMADDL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有符号乘加运算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3"/>
                  </a:ext>
                </a:extLst>
              </a:tr>
              <a:tr h="322613">
                <a:tc>
                  <a:txBody>
                    <a:bodyPr/>
                    <a:lstStyle/>
                    <a:p>
                      <a:pPr>
                        <a:lnSpc>
                          <a:spcPts val="2000"/>
                        </a:lnSpc>
                      </a:pP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SDIV</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有符号除法运算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4"/>
                  </a:ext>
                </a:extLst>
              </a:tr>
              <a:tr h="322613">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UDIV</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无符号除法运算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6258566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(12)</a:t>
            </a:r>
            <a:endParaRPr lang="zh-CN" altLang="en-US" dirty="0"/>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p:txBody>
          <a:bodyPr/>
          <a:lstStyle/>
          <a:p>
            <a:r>
              <a:rPr lang="zh-CN" altLang="en-US" dirty="0"/>
              <a:t>算术运算指令：</a:t>
            </a:r>
          </a:p>
          <a:p>
            <a:pPr lvl="1"/>
            <a:r>
              <a:rPr lang="en-US" altLang="zh-CN" dirty="0"/>
              <a:t>ADD </a:t>
            </a:r>
            <a:r>
              <a:rPr lang="zh-CN" altLang="en-US" dirty="0"/>
              <a:t>加法指令</a:t>
            </a:r>
          </a:p>
          <a:p>
            <a:pPr marL="857250" lvl="2" indent="0">
              <a:buNone/>
            </a:pPr>
            <a:r>
              <a:rPr lang="en-US" altLang="zh-CN" b="1" i="1" dirty="0">
                <a:highlight>
                  <a:srgbClr val="EBEBEB"/>
                </a:highlight>
              </a:rPr>
              <a:t>ADD R0,R1,</a:t>
            </a:r>
            <a:r>
              <a:rPr lang="zh-CN" altLang="en-US" b="1" i="1" dirty="0">
                <a:highlight>
                  <a:srgbClr val="EBEBEB"/>
                </a:highlight>
              </a:rPr>
              <a:t>＃</a:t>
            </a:r>
            <a:r>
              <a:rPr lang="en-US" altLang="zh-CN" b="1" i="1" dirty="0">
                <a:highlight>
                  <a:srgbClr val="EBEBEB"/>
                </a:highlight>
              </a:rPr>
              <a:t>5		 //R0=R1+5                                 </a:t>
            </a:r>
          </a:p>
          <a:p>
            <a:pPr marL="857250" lvl="2" indent="0">
              <a:buNone/>
            </a:pPr>
            <a:r>
              <a:rPr lang="en-US" altLang="zh-CN" b="1" i="1" dirty="0">
                <a:highlight>
                  <a:srgbClr val="EBEBEB"/>
                </a:highlight>
              </a:rPr>
              <a:t>ADD R0,R1,R2		 //R0=R1+R2</a:t>
            </a:r>
          </a:p>
          <a:p>
            <a:pPr marL="857250" lvl="2" indent="0">
              <a:buNone/>
            </a:pPr>
            <a:r>
              <a:rPr lang="en-US" altLang="zh-CN" b="1" i="1" dirty="0">
                <a:highlight>
                  <a:srgbClr val="EBEBEB"/>
                </a:highlight>
              </a:rPr>
              <a:t>ADD R0,R1,R2,</a:t>
            </a:r>
            <a:r>
              <a:rPr lang="en-US" altLang="zh-CN" b="1" i="1" dirty="0">
                <a:solidFill>
                  <a:srgbClr val="0000FF"/>
                </a:solidFill>
                <a:highlight>
                  <a:srgbClr val="EBEBEB"/>
                </a:highlight>
              </a:rPr>
              <a:t>LSL</a:t>
            </a:r>
            <a:r>
              <a:rPr lang="zh-CN" altLang="en-US" b="1" i="1" dirty="0">
                <a:highlight>
                  <a:srgbClr val="EBEBEB"/>
                </a:highlight>
              </a:rPr>
              <a:t>＃</a:t>
            </a:r>
            <a:r>
              <a:rPr lang="en-US" altLang="zh-CN" b="1" i="1" dirty="0">
                <a:highlight>
                  <a:srgbClr val="EBEBEB"/>
                </a:highlight>
              </a:rPr>
              <a:t>5	 //R0=R1+(R2</a:t>
            </a:r>
            <a:r>
              <a:rPr lang="zh-CN" altLang="en-US" b="1" i="1" dirty="0">
                <a:highlight>
                  <a:srgbClr val="EBEBEB"/>
                </a:highlight>
              </a:rPr>
              <a:t>左移</a:t>
            </a:r>
            <a:r>
              <a:rPr lang="en-US" altLang="zh-CN" b="1" i="1" dirty="0">
                <a:highlight>
                  <a:srgbClr val="EBEBEB"/>
                </a:highlight>
              </a:rPr>
              <a:t>5</a:t>
            </a:r>
            <a:r>
              <a:rPr lang="zh-CN" altLang="en-US" b="1" i="1" dirty="0">
                <a:highlight>
                  <a:srgbClr val="EBEBEB"/>
                </a:highlight>
              </a:rPr>
              <a:t>位</a:t>
            </a:r>
            <a:r>
              <a:rPr lang="en-US" altLang="zh-CN" b="1" i="1" dirty="0">
                <a:highlight>
                  <a:srgbClr val="EBEBEB"/>
                </a:highlight>
              </a:rPr>
              <a:t>)</a:t>
            </a:r>
          </a:p>
          <a:p>
            <a:pPr lvl="1"/>
            <a:endParaRPr lang="zh-CN" altLang="en-US" dirty="0"/>
          </a:p>
          <a:p>
            <a:pPr lvl="1"/>
            <a:r>
              <a:rPr lang="en-US" altLang="zh-CN" dirty="0"/>
              <a:t>SUB </a:t>
            </a:r>
            <a:r>
              <a:rPr lang="zh-CN" altLang="en-US" dirty="0"/>
              <a:t>减法指令</a:t>
            </a:r>
          </a:p>
          <a:p>
            <a:pPr marL="914400" lvl="2" indent="0">
              <a:buNone/>
            </a:pPr>
            <a:r>
              <a:rPr lang="en-US" altLang="zh-CN" b="1" i="1" dirty="0">
                <a:highlight>
                  <a:srgbClr val="EBEBEB"/>
                </a:highlight>
              </a:rPr>
              <a:t>SUB R0,R1,R2		//R0=R1-R2 </a:t>
            </a:r>
          </a:p>
          <a:p>
            <a:pPr marL="914400" lvl="2" indent="0">
              <a:buNone/>
            </a:pPr>
            <a:r>
              <a:rPr lang="en-US" altLang="zh-CN" b="1" i="1" dirty="0">
                <a:highlight>
                  <a:srgbClr val="EBEBEB"/>
                </a:highlight>
              </a:rPr>
              <a:t>SUB R0,R1,R2,LSL</a:t>
            </a:r>
            <a:r>
              <a:rPr lang="zh-CN" altLang="en-US" b="1" i="1" dirty="0">
                <a:highlight>
                  <a:srgbClr val="EBEBEB"/>
                </a:highlight>
              </a:rPr>
              <a:t>＃</a:t>
            </a:r>
            <a:r>
              <a:rPr lang="en-US" altLang="zh-CN" b="1" i="1" dirty="0">
                <a:highlight>
                  <a:srgbClr val="EBEBEB"/>
                </a:highlight>
              </a:rPr>
              <a:t>5	//R0=R1-(R2</a:t>
            </a:r>
            <a:r>
              <a:rPr lang="zh-CN" altLang="en-US" b="1" i="1" dirty="0">
                <a:highlight>
                  <a:srgbClr val="EBEBEB"/>
                </a:highlight>
              </a:rPr>
              <a:t>左移</a:t>
            </a:r>
            <a:r>
              <a:rPr lang="en-US" altLang="zh-CN" b="1" i="1" dirty="0">
                <a:highlight>
                  <a:srgbClr val="EBEBEB"/>
                </a:highlight>
              </a:rPr>
              <a:t>5</a:t>
            </a:r>
            <a:r>
              <a:rPr lang="zh-CN" altLang="en-US" b="1" i="1" dirty="0">
                <a:highlight>
                  <a:srgbClr val="EBEBEB"/>
                </a:highlight>
              </a:rPr>
              <a:t>位</a:t>
            </a:r>
            <a:r>
              <a:rPr lang="en-US" altLang="zh-CN" b="1" i="1" dirty="0">
                <a:highlight>
                  <a:srgbClr val="EBEBEB"/>
                </a:highlight>
              </a:rPr>
              <a:t>)</a:t>
            </a:r>
            <a:endParaRPr lang="zh-CN" altLang="en-US" b="1" i="1" dirty="0">
              <a:highlight>
                <a:srgbClr val="EBEBEB"/>
              </a:highlight>
            </a:endParaRPr>
          </a:p>
        </p:txBody>
      </p:sp>
    </p:spTree>
    <p:extLst>
      <p:ext uri="{BB962C8B-B14F-4D97-AF65-F5344CB8AC3E}">
        <p14:creationId xmlns:p14="http://schemas.microsoft.com/office/powerpoint/2010/main" val="11828127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(13)——</a:t>
            </a:r>
            <a:r>
              <a:rPr lang="zh-CN" altLang="en-US" dirty="0">
                <a:solidFill>
                  <a:srgbClr val="006600"/>
                </a:solidFill>
                <a:sym typeface="+mn-lt"/>
              </a:rPr>
              <a:t>位</a:t>
            </a:r>
            <a:r>
              <a:rPr lang="zh-CN" altLang="en-US" dirty="0">
                <a:sym typeface="+mn-lt"/>
              </a:rPr>
              <a:t>运算指令</a:t>
            </a:r>
            <a:endParaRPr lang="zh-CN" altLang="en-US" dirty="0"/>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p:txBody>
          <a:bodyPr/>
          <a:lstStyle/>
          <a:p>
            <a:pPr marL="400050" lvl="1" indent="0">
              <a:buNone/>
            </a:pPr>
            <a:r>
              <a:rPr lang="en-US" altLang="zh-CN" dirty="0"/>
              <a:t>  </a:t>
            </a:r>
            <a:endParaRPr lang="zh-CN" altLang="en-US" dirty="0"/>
          </a:p>
        </p:txBody>
      </p:sp>
      <p:graphicFrame>
        <p:nvGraphicFramePr>
          <p:cNvPr id="4" name="表格 3">
            <a:extLst>
              <a:ext uri="{FF2B5EF4-FFF2-40B4-BE49-F238E27FC236}">
                <a16:creationId xmlns:a16="http://schemas.microsoft.com/office/drawing/2014/main" id="{58229FFE-7C2F-4407-A2C3-C510CD2B00AE}"/>
              </a:ext>
            </a:extLst>
          </p:cNvPr>
          <p:cNvGraphicFramePr>
            <a:graphicFrameLocks noGrp="1"/>
          </p:cNvGraphicFramePr>
          <p:nvPr>
            <p:extLst/>
          </p:nvPr>
        </p:nvGraphicFramePr>
        <p:xfrm>
          <a:off x="548878" y="1365600"/>
          <a:ext cx="8046244" cy="2175510"/>
        </p:xfrm>
        <a:graphic>
          <a:graphicData uri="http://schemas.openxmlformats.org/drawingml/2006/table">
            <a:tbl>
              <a:tblPr/>
              <a:tblGrid>
                <a:gridCol w="1041796">
                  <a:extLst>
                    <a:ext uri="{9D8B030D-6E8A-4147-A177-3AD203B41FA5}">
                      <a16:colId xmlns:a16="http://schemas.microsoft.com/office/drawing/2014/main" val="20000"/>
                    </a:ext>
                  </a:extLst>
                </a:gridCol>
                <a:gridCol w="7004448">
                  <a:extLst>
                    <a:ext uri="{9D8B030D-6E8A-4147-A177-3AD203B41FA5}">
                      <a16:colId xmlns:a16="http://schemas.microsoft.com/office/drawing/2014/main" val="20001"/>
                    </a:ext>
                  </a:extLst>
                </a:gridCol>
              </a:tblGrid>
              <a:tr h="211360">
                <a:tc>
                  <a:txBody>
                    <a:bodyPr/>
                    <a:lstStyle/>
                    <a:p>
                      <a:pPr algn="ctr"/>
                      <a:r>
                        <a:rPr lang="zh-CN" alt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说    明</a:t>
                      </a:r>
                      <a:endParaRPr 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ANDS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按位与运算，如果</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存在，则更新条件位标记</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EOR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按位异或运算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1360">
                <a:tc>
                  <a:txBody>
                    <a:bodyPr/>
                    <a:lstStyle/>
                    <a:p>
                      <a:pPr algn="ct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ORR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按位或运算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62795">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TST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例如：</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TST  W0,  #0X40 </a:t>
                      </a:r>
                      <a:r>
                        <a:rPr lang="en-US" altLang="zh-CN" sz="2000" i="1" kern="0" dirty="0">
                          <a:effectLst>
                            <a:outerShdw blurRad="38100" dist="38100" dir="2700000" algn="tl">
                              <a:srgbClr val="000000">
                                <a:alpha val="43137"/>
                              </a:srgbClr>
                            </a:outerShdw>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指令用来</a:t>
                      </a:r>
                      <a:r>
                        <a:rPr lang="zh-CN" altLang="en-US" sz="2000" kern="12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测试</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W0[3]</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是否为</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1,</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相当于：</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ANDS WZR,W0，#0X40</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
        <p:nvSpPr>
          <p:cNvPr id="5" name="内容占位符 2">
            <a:extLst>
              <a:ext uri="{FF2B5EF4-FFF2-40B4-BE49-F238E27FC236}">
                <a16:creationId xmlns:a16="http://schemas.microsoft.com/office/drawing/2014/main" id="{3D8F7707-3C4E-4FDC-BCF0-FAD40DB93916}"/>
              </a:ext>
            </a:extLst>
          </p:cNvPr>
          <p:cNvSpPr txBox="1">
            <a:spLocks/>
          </p:cNvSpPr>
          <p:nvPr/>
        </p:nvSpPr>
        <p:spPr bwMode="auto">
          <a:xfrm>
            <a:off x="548878" y="3519870"/>
            <a:ext cx="81153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0"/>
              </a:spcBef>
              <a:spcAft>
                <a:spcPct val="0"/>
              </a:spcAft>
              <a:buClr>
                <a:srgbClr val="C00000"/>
              </a:buClr>
              <a:buSzPct val="80000"/>
              <a:buFont typeface="Wingdings" panose="05000000000000000000" pitchFamily="2" charset="2"/>
              <a:buChar char="v"/>
              <a:defRPr lang="zh-CN" altLang="en-US" sz="2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algn="l" rtl="0" eaLnBrk="1" fontAlgn="base" hangingPunct="1">
              <a:spcBef>
                <a:spcPct val="20000"/>
              </a:spcBef>
              <a:spcAft>
                <a:spcPct val="0"/>
              </a:spcAft>
              <a:buClr>
                <a:srgbClr val="C00000"/>
              </a:buClr>
              <a:buSzPct val="70000"/>
              <a:buFont typeface="Wingdings" panose="05000000000000000000" pitchFamily="2" charset="2"/>
              <a:buChar char="Ø"/>
              <a:defRPr lang="zh-CN" altLang="en-US" sz="24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1" fontAlgn="base" hangingPunct="1">
              <a:spcBef>
                <a:spcPct val="20000"/>
              </a:spcBef>
              <a:spcAft>
                <a:spcPct val="0"/>
              </a:spcAft>
              <a:buClr>
                <a:srgbClr val="C00000"/>
              </a:buClr>
              <a:buSzPct val="50000"/>
              <a:buFont typeface="Wingdings" panose="05000000000000000000" pitchFamily="2" charset="2"/>
              <a:buChar char="l"/>
              <a:defRPr lang="zh-CN"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1" fontAlgn="base" hangingPunct="1">
              <a:spcBef>
                <a:spcPct val="20000"/>
              </a:spcBef>
              <a:spcAft>
                <a:spcPct val="0"/>
              </a:spcAft>
              <a:buClr>
                <a:srgbClr val="C00000"/>
              </a:buClr>
              <a:buSzPct val="50000"/>
              <a:buFont typeface="Wingdings" panose="05000000000000000000" pitchFamily="2" charset="2"/>
              <a:buChar char=""/>
              <a:defRPr lang="zh-CN"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defTabSz="914400">
              <a:spcBef>
                <a:spcPts val="0"/>
              </a:spcBef>
              <a:spcAft>
                <a:spcPts val="1200"/>
              </a:spcAft>
            </a:pPr>
            <a:r>
              <a:rPr lang="en-US" altLang="zh-CN" kern="0" dirty="0"/>
              <a:t>AND</a:t>
            </a:r>
            <a:r>
              <a:rPr lang="zh-CN" altLang="en-US" kern="0" dirty="0"/>
              <a:t>与指令</a:t>
            </a:r>
          </a:p>
          <a:p>
            <a:pPr marL="857250" lvl="2" indent="0" defTabSz="914400">
              <a:spcBef>
                <a:spcPts val="0"/>
              </a:spcBef>
              <a:spcAft>
                <a:spcPts val="1200"/>
              </a:spcAft>
              <a:buFont typeface="Wingdings" panose="05000000000000000000" pitchFamily="2" charset="2"/>
              <a:buNone/>
            </a:pPr>
            <a:r>
              <a:rPr lang="en-US" altLang="zh-CN" sz="2400" kern="0" dirty="0">
                <a:highlight>
                  <a:srgbClr val="EBEBEB"/>
                </a:highlight>
              </a:rPr>
              <a:t>AND R0, R0, </a:t>
            </a:r>
            <a:r>
              <a:rPr lang="en-US" sz="2400" kern="0" dirty="0">
                <a:highlight>
                  <a:srgbClr val="EBEBEB"/>
                </a:highlight>
              </a:rPr>
              <a:t>＃</a:t>
            </a:r>
            <a:r>
              <a:rPr lang="en-US" altLang="zh-CN" sz="2400" kern="0" dirty="0">
                <a:highlight>
                  <a:srgbClr val="EBEBEB"/>
                </a:highlight>
              </a:rPr>
              <a:t>5  </a:t>
            </a:r>
            <a:r>
              <a:rPr lang="en-US" altLang="zh-CN" kern="0" dirty="0">
                <a:highlight>
                  <a:srgbClr val="EBEBEB"/>
                </a:highlight>
              </a:rPr>
              <a:t> </a:t>
            </a:r>
            <a:r>
              <a:rPr lang="en-US" altLang="zh-CN" kern="0" dirty="0">
                <a:solidFill>
                  <a:srgbClr val="006600"/>
                </a:solidFill>
                <a:highlight>
                  <a:srgbClr val="EBEBEB"/>
                </a:highlight>
              </a:rPr>
              <a:t>//</a:t>
            </a:r>
            <a:r>
              <a:rPr lang="zh-CN" altLang="en-US" kern="0" dirty="0">
                <a:solidFill>
                  <a:srgbClr val="006600"/>
                </a:solidFill>
                <a:highlight>
                  <a:srgbClr val="EBEBEB"/>
                </a:highlight>
              </a:rPr>
              <a:t>保持</a:t>
            </a:r>
            <a:r>
              <a:rPr lang="en-US" altLang="zh-CN" kern="0" dirty="0">
                <a:solidFill>
                  <a:srgbClr val="006600"/>
                </a:solidFill>
                <a:highlight>
                  <a:srgbClr val="EBEBEB"/>
                </a:highlight>
              </a:rPr>
              <a:t>R0</a:t>
            </a:r>
            <a:r>
              <a:rPr lang="zh-CN" altLang="en-US" kern="0" dirty="0">
                <a:solidFill>
                  <a:srgbClr val="006600"/>
                </a:solidFill>
                <a:highlight>
                  <a:srgbClr val="EBEBEB"/>
                </a:highlight>
              </a:rPr>
              <a:t>的第</a:t>
            </a:r>
            <a:r>
              <a:rPr lang="en-US" altLang="zh-CN" kern="0" dirty="0">
                <a:solidFill>
                  <a:srgbClr val="006600"/>
                </a:solidFill>
                <a:highlight>
                  <a:srgbClr val="EBEBEB"/>
                </a:highlight>
              </a:rPr>
              <a:t>0</a:t>
            </a:r>
            <a:r>
              <a:rPr lang="zh-CN" altLang="en-US" kern="0" dirty="0">
                <a:solidFill>
                  <a:srgbClr val="006600"/>
                </a:solidFill>
                <a:highlight>
                  <a:srgbClr val="EBEBEB"/>
                </a:highlight>
              </a:rPr>
              <a:t>位和第</a:t>
            </a:r>
            <a:r>
              <a:rPr lang="en-US" altLang="zh-CN" kern="0" dirty="0">
                <a:solidFill>
                  <a:srgbClr val="006600"/>
                </a:solidFill>
                <a:highlight>
                  <a:srgbClr val="EBEBEB"/>
                </a:highlight>
              </a:rPr>
              <a:t>2</a:t>
            </a:r>
            <a:r>
              <a:rPr lang="zh-CN" altLang="en-US" kern="0" dirty="0">
                <a:solidFill>
                  <a:srgbClr val="006600"/>
                </a:solidFill>
                <a:highlight>
                  <a:srgbClr val="EBEBEB"/>
                </a:highlight>
              </a:rPr>
              <a:t>位，其余位清</a:t>
            </a:r>
            <a:r>
              <a:rPr lang="en-US" altLang="zh-CN" kern="0" dirty="0">
                <a:solidFill>
                  <a:srgbClr val="006600"/>
                </a:solidFill>
                <a:highlight>
                  <a:srgbClr val="EBEBEB"/>
                </a:highlight>
              </a:rPr>
              <a:t>0</a:t>
            </a:r>
            <a:endParaRPr lang="zh-CN" altLang="en-US" kern="0" dirty="0">
              <a:solidFill>
                <a:srgbClr val="006600"/>
              </a:solidFill>
              <a:highlight>
                <a:srgbClr val="EBEBEB"/>
              </a:highlight>
            </a:endParaRPr>
          </a:p>
          <a:p>
            <a:pPr lvl="1" defTabSz="914400">
              <a:spcBef>
                <a:spcPts val="0"/>
              </a:spcBef>
              <a:spcAft>
                <a:spcPts val="1200"/>
              </a:spcAft>
            </a:pPr>
            <a:r>
              <a:rPr lang="en-US" altLang="zh-CN" kern="0" dirty="0"/>
              <a:t>ORR</a:t>
            </a:r>
            <a:r>
              <a:rPr lang="zh-CN" altLang="en-US" kern="0" dirty="0"/>
              <a:t>或指令</a:t>
            </a:r>
          </a:p>
          <a:p>
            <a:pPr marL="857250" lvl="2" indent="0" defTabSz="914400">
              <a:spcBef>
                <a:spcPts val="0"/>
              </a:spcBef>
              <a:spcAft>
                <a:spcPts val="1200"/>
              </a:spcAft>
              <a:buFont typeface="Wingdings" panose="05000000000000000000" pitchFamily="2" charset="2"/>
              <a:buNone/>
            </a:pPr>
            <a:r>
              <a:rPr lang="en-US" altLang="zh-CN" sz="2400" kern="0" dirty="0">
                <a:highlight>
                  <a:srgbClr val="EBEBEB"/>
                </a:highlight>
              </a:rPr>
              <a:t>ORR R0, R0, </a:t>
            </a:r>
            <a:r>
              <a:rPr lang="en-US" sz="2400" kern="0" dirty="0">
                <a:highlight>
                  <a:srgbClr val="EBEBEB"/>
                </a:highlight>
              </a:rPr>
              <a:t>＃</a:t>
            </a:r>
            <a:r>
              <a:rPr lang="en-US" altLang="zh-CN" sz="2400" kern="0" dirty="0">
                <a:highlight>
                  <a:srgbClr val="EBEBEB"/>
                </a:highlight>
              </a:rPr>
              <a:t>5  </a:t>
            </a:r>
            <a:r>
              <a:rPr lang="en-US" altLang="zh-CN" kern="0" dirty="0">
                <a:solidFill>
                  <a:srgbClr val="006600"/>
                </a:solidFill>
                <a:highlight>
                  <a:srgbClr val="EBEBEB"/>
                </a:highlight>
              </a:rPr>
              <a:t>//R0</a:t>
            </a:r>
            <a:r>
              <a:rPr lang="zh-CN" altLang="en-US" kern="0" dirty="0">
                <a:solidFill>
                  <a:srgbClr val="006600"/>
                </a:solidFill>
                <a:highlight>
                  <a:srgbClr val="EBEBEB"/>
                </a:highlight>
              </a:rPr>
              <a:t>的第</a:t>
            </a:r>
            <a:r>
              <a:rPr lang="en-US" altLang="zh-CN" kern="0" dirty="0">
                <a:solidFill>
                  <a:srgbClr val="006600"/>
                </a:solidFill>
                <a:highlight>
                  <a:srgbClr val="EBEBEB"/>
                </a:highlight>
              </a:rPr>
              <a:t>0</a:t>
            </a:r>
            <a:r>
              <a:rPr lang="zh-CN" altLang="en-US" kern="0" dirty="0">
                <a:solidFill>
                  <a:srgbClr val="006600"/>
                </a:solidFill>
                <a:highlight>
                  <a:srgbClr val="EBEBEB"/>
                </a:highlight>
              </a:rPr>
              <a:t>位和第</a:t>
            </a:r>
            <a:r>
              <a:rPr lang="en-US" altLang="zh-CN" kern="0" dirty="0">
                <a:solidFill>
                  <a:srgbClr val="006600"/>
                </a:solidFill>
                <a:highlight>
                  <a:srgbClr val="EBEBEB"/>
                </a:highlight>
              </a:rPr>
              <a:t>2</a:t>
            </a:r>
            <a:r>
              <a:rPr lang="zh-CN" altLang="en-US" kern="0" dirty="0">
                <a:solidFill>
                  <a:srgbClr val="006600"/>
                </a:solidFill>
                <a:highlight>
                  <a:srgbClr val="EBEBEB"/>
                </a:highlight>
              </a:rPr>
              <a:t>位设置为</a:t>
            </a:r>
            <a:r>
              <a:rPr lang="en-US" altLang="zh-CN" kern="0" dirty="0">
                <a:solidFill>
                  <a:srgbClr val="006600"/>
                </a:solidFill>
                <a:highlight>
                  <a:srgbClr val="EBEBEB"/>
                </a:highlight>
              </a:rPr>
              <a:t>1</a:t>
            </a:r>
            <a:r>
              <a:rPr lang="zh-CN" altLang="en-US" kern="0" dirty="0">
                <a:solidFill>
                  <a:srgbClr val="006600"/>
                </a:solidFill>
                <a:highlight>
                  <a:srgbClr val="EBEBEB"/>
                </a:highlight>
              </a:rPr>
              <a:t>，其余位不变</a:t>
            </a:r>
          </a:p>
          <a:p>
            <a:pPr lvl="1" defTabSz="914400">
              <a:spcBef>
                <a:spcPts val="0"/>
              </a:spcBef>
              <a:spcAft>
                <a:spcPts val="1200"/>
              </a:spcAft>
            </a:pPr>
            <a:r>
              <a:rPr lang="en-US" altLang="zh-CN" kern="0" dirty="0"/>
              <a:t>EOR</a:t>
            </a:r>
            <a:r>
              <a:rPr lang="zh-CN" altLang="en-US" kern="0" dirty="0"/>
              <a:t>异或指令</a:t>
            </a:r>
          </a:p>
          <a:p>
            <a:pPr marL="857250" lvl="2" indent="0" defTabSz="914400">
              <a:spcBef>
                <a:spcPts val="0"/>
              </a:spcBef>
              <a:spcAft>
                <a:spcPts val="1200"/>
              </a:spcAft>
              <a:buFont typeface="Wingdings" panose="05000000000000000000" pitchFamily="2" charset="2"/>
              <a:buNone/>
            </a:pPr>
            <a:r>
              <a:rPr lang="en-US" altLang="zh-CN" sz="2400" kern="0" dirty="0">
                <a:highlight>
                  <a:srgbClr val="EBEBEB"/>
                </a:highlight>
              </a:rPr>
              <a:t>EOR R0, R0,</a:t>
            </a:r>
            <a:r>
              <a:rPr lang="en-US" sz="2400" kern="0" dirty="0">
                <a:highlight>
                  <a:srgbClr val="EBEBEB"/>
                </a:highlight>
              </a:rPr>
              <a:t>＃</a:t>
            </a:r>
            <a:r>
              <a:rPr lang="en-US" altLang="zh-CN" sz="2400" kern="0" dirty="0">
                <a:highlight>
                  <a:srgbClr val="EBEBEB"/>
                </a:highlight>
              </a:rPr>
              <a:t>5  </a:t>
            </a:r>
            <a:r>
              <a:rPr lang="en-US" altLang="zh-CN" kern="0" dirty="0">
                <a:solidFill>
                  <a:srgbClr val="006600"/>
                </a:solidFill>
                <a:highlight>
                  <a:srgbClr val="EBEBEB"/>
                </a:highlight>
              </a:rPr>
              <a:t>//R0</a:t>
            </a:r>
            <a:r>
              <a:rPr lang="zh-CN" altLang="en-US" kern="0" dirty="0">
                <a:solidFill>
                  <a:srgbClr val="006600"/>
                </a:solidFill>
                <a:highlight>
                  <a:srgbClr val="EBEBEB"/>
                </a:highlight>
              </a:rPr>
              <a:t>的第</a:t>
            </a:r>
            <a:r>
              <a:rPr lang="en-US" altLang="zh-CN" kern="0" dirty="0">
                <a:solidFill>
                  <a:srgbClr val="006600"/>
                </a:solidFill>
                <a:highlight>
                  <a:srgbClr val="EBEBEB"/>
                </a:highlight>
              </a:rPr>
              <a:t>0</a:t>
            </a:r>
            <a:r>
              <a:rPr lang="zh-CN" altLang="en-US" kern="0" dirty="0">
                <a:solidFill>
                  <a:srgbClr val="006600"/>
                </a:solidFill>
                <a:highlight>
                  <a:srgbClr val="EBEBEB"/>
                </a:highlight>
              </a:rPr>
              <a:t>位和第</a:t>
            </a:r>
            <a:r>
              <a:rPr lang="en-US" altLang="zh-CN" kern="0" dirty="0">
                <a:solidFill>
                  <a:srgbClr val="006600"/>
                </a:solidFill>
                <a:highlight>
                  <a:srgbClr val="EBEBEB"/>
                </a:highlight>
              </a:rPr>
              <a:t>2</a:t>
            </a:r>
            <a:r>
              <a:rPr lang="zh-CN" altLang="en-US" kern="0" dirty="0">
                <a:solidFill>
                  <a:srgbClr val="006600"/>
                </a:solidFill>
                <a:highlight>
                  <a:srgbClr val="EBEBEB"/>
                </a:highlight>
              </a:rPr>
              <a:t>位取反，其余位不变</a:t>
            </a:r>
            <a:endParaRPr lang="zh-CN" altLang="en-US" kern="0" dirty="0"/>
          </a:p>
        </p:txBody>
      </p:sp>
    </p:spTree>
    <p:extLst>
      <p:ext uri="{BB962C8B-B14F-4D97-AF65-F5344CB8AC3E}">
        <p14:creationId xmlns:p14="http://schemas.microsoft.com/office/powerpoint/2010/main" val="38089284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(14)——</a:t>
            </a:r>
            <a:r>
              <a:rPr lang="zh-CN" altLang="en-US" dirty="0"/>
              <a:t>数据传输指令</a:t>
            </a:r>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a:xfrm>
            <a:off x="357019" y="3537301"/>
            <a:ext cx="8367882" cy="3130199"/>
          </a:xfrm>
        </p:spPr>
        <p:txBody>
          <a:bodyPr/>
          <a:lstStyle/>
          <a:p>
            <a:pPr lvl="1" indent="-342900"/>
            <a:r>
              <a:rPr lang="en-US" altLang="zh-CN" sz="2000" dirty="0"/>
              <a:t>MOV </a:t>
            </a:r>
            <a:r>
              <a:rPr lang="zh-CN" altLang="en-US" sz="2000" dirty="0"/>
              <a:t>数据传送指令</a:t>
            </a:r>
          </a:p>
          <a:p>
            <a:pPr marL="857250" lvl="2" indent="0">
              <a:spcBef>
                <a:spcPts val="0"/>
              </a:spcBef>
              <a:spcAft>
                <a:spcPts val="1200"/>
              </a:spcAft>
              <a:buNone/>
            </a:pPr>
            <a:r>
              <a:rPr lang="en-US" altLang="zh-CN" sz="2000" dirty="0"/>
              <a:t>MOV  R0, #0xFF000  </a:t>
            </a:r>
            <a:r>
              <a:rPr lang="en-US" altLang="zh-CN" sz="2000" dirty="0">
                <a:solidFill>
                  <a:srgbClr val="006600"/>
                </a:solidFill>
                <a:highlight>
                  <a:srgbClr val="EBEBEB"/>
                </a:highlight>
              </a:rPr>
              <a:t>//</a:t>
            </a:r>
            <a:r>
              <a:rPr lang="zh-CN" altLang="en-US" sz="2000" dirty="0">
                <a:solidFill>
                  <a:srgbClr val="006600"/>
                </a:solidFill>
                <a:highlight>
                  <a:srgbClr val="EBEBEB"/>
                </a:highlight>
              </a:rPr>
              <a:t>立即寻址，将立即数</a:t>
            </a:r>
            <a:r>
              <a:rPr lang="en-US" altLang="zh-CN" sz="2000" dirty="0">
                <a:solidFill>
                  <a:srgbClr val="006600"/>
                </a:solidFill>
                <a:highlight>
                  <a:srgbClr val="EBEBEB"/>
                </a:highlight>
              </a:rPr>
              <a:t>0xFF000(</a:t>
            </a:r>
            <a:r>
              <a:rPr lang="zh-CN" altLang="en-US" sz="2000" dirty="0">
                <a:solidFill>
                  <a:srgbClr val="006600"/>
                </a:solidFill>
                <a:highlight>
                  <a:srgbClr val="EBEBEB"/>
                </a:highlight>
              </a:rPr>
              <a:t>第</a:t>
            </a:r>
            <a:r>
              <a:rPr lang="en-US" altLang="zh-CN" sz="2000" dirty="0">
                <a:solidFill>
                  <a:srgbClr val="006600"/>
                </a:solidFill>
                <a:highlight>
                  <a:srgbClr val="EBEBEB"/>
                </a:highlight>
              </a:rPr>
              <a:t>2</a:t>
            </a:r>
            <a:r>
              <a:rPr lang="zh-CN" altLang="en-US" sz="2000" dirty="0">
                <a:solidFill>
                  <a:srgbClr val="006600"/>
                </a:solidFill>
                <a:highlight>
                  <a:srgbClr val="EBEBEB"/>
                </a:highlight>
              </a:rPr>
              <a:t>操作数</a:t>
            </a:r>
            <a:r>
              <a:rPr lang="en-US" altLang="zh-CN" sz="2000" dirty="0">
                <a:solidFill>
                  <a:srgbClr val="006600"/>
                </a:solidFill>
                <a:highlight>
                  <a:srgbClr val="EBEBEB"/>
                </a:highlight>
              </a:rPr>
              <a:t>) </a:t>
            </a:r>
            <a:r>
              <a:rPr lang="zh-CN" altLang="en-US" sz="2000" dirty="0">
                <a:solidFill>
                  <a:srgbClr val="006600"/>
                </a:solidFill>
                <a:highlight>
                  <a:srgbClr val="EBEBEB"/>
                </a:highlight>
              </a:rPr>
              <a:t>装入</a:t>
            </a:r>
            <a:r>
              <a:rPr lang="en-US" altLang="zh-CN" sz="2000" dirty="0">
                <a:solidFill>
                  <a:srgbClr val="006600"/>
                </a:solidFill>
                <a:highlight>
                  <a:srgbClr val="EBEBEB"/>
                </a:highlight>
              </a:rPr>
              <a:t>R0</a:t>
            </a:r>
            <a:r>
              <a:rPr lang="zh-CN" altLang="en-US" sz="2000" dirty="0">
                <a:solidFill>
                  <a:srgbClr val="006600"/>
                </a:solidFill>
                <a:highlight>
                  <a:srgbClr val="EBEBEB"/>
                </a:highlight>
              </a:rPr>
              <a:t>寄存器</a:t>
            </a:r>
          </a:p>
          <a:p>
            <a:pPr marL="800100" lvl="2" indent="0">
              <a:buNone/>
            </a:pPr>
            <a:r>
              <a:rPr lang="en-US" altLang="zh-CN" sz="2000" dirty="0"/>
              <a:t>MOV R1, R2 	     </a:t>
            </a:r>
            <a:r>
              <a:rPr lang="en-US" altLang="zh-CN" sz="2000" dirty="0">
                <a:solidFill>
                  <a:srgbClr val="006600"/>
                </a:solidFill>
                <a:highlight>
                  <a:srgbClr val="EBEBEB"/>
                </a:highlight>
              </a:rPr>
              <a:t>//</a:t>
            </a:r>
            <a:r>
              <a:rPr lang="zh-CN" altLang="en-US" sz="2000" dirty="0">
                <a:solidFill>
                  <a:srgbClr val="006600"/>
                </a:solidFill>
                <a:highlight>
                  <a:srgbClr val="EBEBEB"/>
                </a:highlight>
              </a:rPr>
              <a:t>寄存器寻址，将</a:t>
            </a:r>
            <a:r>
              <a:rPr lang="en-US" altLang="zh-CN" sz="2000" dirty="0">
                <a:solidFill>
                  <a:srgbClr val="006600"/>
                </a:solidFill>
                <a:highlight>
                  <a:srgbClr val="EBEBEB"/>
                </a:highlight>
              </a:rPr>
              <a:t>R2</a:t>
            </a:r>
            <a:r>
              <a:rPr lang="zh-CN" altLang="en-US" sz="2000" dirty="0">
                <a:solidFill>
                  <a:srgbClr val="006600"/>
                </a:solidFill>
                <a:highlight>
                  <a:srgbClr val="EBEBEB"/>
                </a:highlight>
              </a:rPr>
              <a:t>的值存入</a:t>
            </a:r>
            <a:r>
              <a:rPr lang="en-US" altLang="zh-CN" sz="2000" dirty="0">
                <a:solidFill>
                  <a:srgbClr val="006600"/>
                </a:solidFill>
                <a:highlight>
                  <a:srgbClr val="EBEBEB"/>
                </a:highlight>
              </a:rPr>
              <a:t>R1</a:t>
            </a:r>
          </a:p>
          <a:p>
            <a:pPr marL="800100" lvl="2" indent="0">
              <a:buNone/>
            </a:pPr>
            <a:r>
              <a:rPr lang="en-US" altLang="zh-CN" sz="2000" dirty="0"/>
              <a:t>MOV R0, R2, LSL #3  </a:t>
            </a:r>
            <a:r>
              <a:rPr lang="en-US" altLang="zh-CN" sz="2000" dirty="0">
                <a:solidFill>
                  <a:srgbClr val="006600"/>
                </a:solidFill>
                <a:highlight>
                  <a:srgbClr val="EBEBEB"/>
                </a:highlight>
              </a:rPr>
              <a:t>//</a:t>
            </a:r>
            <a:r>
              <a:rPr lang="zh-CN" altLang="en-US" sz="2000" dirty="0">
                <a:solidFill>
                  <a:srgbClr val="006600"/>
                </a:solidFill>
                <a:highlight>
                  <a:srgbClr val="EBEBEB"/>
                </a:highlight>
              </a:rPr>
              <a:t>移位寻址，</a:t>
            </a:r>
            <a:r>
              <a:rPr lang="en-US" altLang="zh-CN" sz="2000" dirty="0">
                <a:solidFill>
                  <a:srgbClr val="006600"/>
                </a:solidFill>
                <a:highlight>
                  <a:srgbClr val="EBEBEB"/>
                </a:highlight>
              </a:rPr>
              <a:t>R2</a:t>
            </a:r>
            <a:r>
              <a:rPr lang="zh-CN" altLang="en-US" sz="2000" dirty="0">
                <a:solidFill>
                  <a:srgbClr val="006600"/>
                </a:solidFill>
                <a:highlight>
                  <a:srgbClr val="EBEBEB"/>
                </a:highlight>
              </a:rPr>
              <a:t>的值左移</a:t>
            </a:r>
            <a:r>
              <a:rPr lang="en-US" altLang="zh-CN" sz="2000" dirty="0">
                <a:solidFill>
                  <a:srgbClr val="006600"/>
                </a:solidFill>
                <a:highlight>
                  <a:srgbClr val="EBEBEB"/>
                </a:highlight>
              </a:rPr>
              <a:t>3</a:t>
            </a:r>
            <a:r>
              <a:rPr lang="zh-CN" altLang="en-US" sz="2000" dirty="0">
                <a:solidFill>
                  <a:srgbClr val="006600"/>
                </a:solidFill>
                <a:highlight>
                  <a:srgbClr val="EBEBEB"/>
                </a:highlight>
              </a:rPr>
              <a:t>位，结果放入</a:t>
            </a:r>
            <a:r>
              <a:rPr lang="en-US" altLang="zh-CN" sz="2000" dirty="0">
                <a:solidFill>
                  <a:srgbClr val="006600"/>
                </a:solidFill>
                <a:highlight>
                  <a:srgbClr val="EBEBEB"/>
                </a:highlight>
              </a:rPr>
              <a:t>R0</a:t>
            </a:r>
          </a:p>
          <a:p>
            <a:pPr lvl="1" indent="-342900"/>
            <a:r>
              <a:rPr lang="en-US" altLang="zh-CN" sz="2000" dirty="0"/>
              <a:t>MVN </a:t>
            </a:r>
            <a:r>
              <a:rPr lang="zh-CN" altLang="en-US" sz="2000" dirty="0"/>
              <a:t>数据按位取反传送指令</a:t>
            </a:r>
          </a:p>
          <a:p>
            <a:pPr marL="857250" lvl="2" indent="0">
              <a:spcBef>
                <a:spcPts val="0"/>
              </a:spcBef>
              <a:spcAft>
                <a:spcPts val="1200"/>
              </a:spcAft>
              <a:buNone/>
            </a:pPr>
            <a:r>
              <a:rPr lang="en-US" altLang="zh-CN" sz="2000" dirty="0"/>
              <a:t>MVN R0, </a:t>
            </a:r>
            <a:r>
              <a:rPr lang="zh-CN" altLang="en-US" sz="2000" dirty="0"/>
              <a:t>＃</a:t>
            </a:r>
            <a:r>
              <a:rPr lang="en-US" altLang="zh-CN" sz="2000" dirty="0"/>
              <a:t>0            </a:t>
            </a:r>
            <a:r>
              <a:rPr lang="en-US" altLang="zh-CN" sz="2000" dirty="0">
                <a:solidFill>
                  <a:srgbClr val="006600"/>
                </a:solidFill>
                <a:highlight>
                  <a:srgbClr val="EBEBEB"/>
                </a:highlight>
              </a:rPr>
              <a:t> // R0=-1 </a:t>
            </a:r>
          </a:p>
          <a:p>
            <a:pPr lvl="1" indent="-342900"/>
            <a:endParaRPr lang="zh-CN" altLang="en-US" dirty="0"/>
          </a:p>
        </p:txBody>
      </p:sp>
      <p:graphicFrame>
        <p:nvGraphicFramePr>
          <p:cNvPr id="4" name="表格 3">
            <a:extLst>
              <a:ext uri="{FF2B5EF4-FFF2-40B4-BE49-F238E27FC236}">
                <a16:creationId xmlns:a16="http://schemas.microsoft.com/office/drawing/2014/main" id="{B88D61DD-BBD7-415F-A671-C8FC92E50E0A}"/>
              </a:ext>
            </a:extLst>
          </p:cNvPr>
          <p:cNvGraphicFramePr>
            <a:graphicFrameLocks noGrp="1"/>
          </p:cNvGraphicFramePr>
          <p:nvPr>
            <p:extLst/>
          </p:nvPr>
        </p:nvGraphicFramePr>
        <p:xfrm>
          <a:off x="548878" y="1422751"/>
          <a:ext cx="8046244" cy="2114550"/>
        </p:xfrm>
        <a:graphic>
          <a:graphicData uri="http://schemas.openxmlformats.org/drawingml/2006/table">
            <a:tbl>
              <a:tblPr/>
              <a:tblGrid>
                <a:gridCol w="1409480">
                  <a:extLst>
                    <a:ext uri="{9D8B030D-6E8A-4147-A177-3AD203B41FA5}">
                      <a16:colId xmlns:a16="http://schemas.microsoft.com/office/drawing/2014/main" val="20000"/>
                    </a:ext>
                  </a:extLst>
                </a:gridCol>
                <a:gridCol w="6636764">
                  <a:extLst>
                    <a:ext uri="{9D8B030D-6E8A-4147-A177-3AD203B41FA5}">
                      <a16:colId xmlns:a16="http://schemas.microsoft.com/office/drawing/2014/main" val="20001"/>
                    </a:ext>
                  </a:extLst>
                </a:gridCol>
              </a:tblGrid>
              <a:tr h="211360">
                <a:tc>
                  <a:txBody>
                    <a:bodyPr/>
                    <a:lstStyle/>
                    <a:p>
                      <a:pPr marL="0" algn="ctr" defTabSz="914400" rtl="0" eaLnBrk="1" latinLnBrk="0" hangingPunct="1"/>
                      <a:r>
                        <a:rPr lang="zh-CN" altLang="en-US" sz="2400" b="1" kern="12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marL="0" algn="ctr" defTabSz="914400" rtl="0" eaLnBrk="1" latinLnBrk="0" hangingPunct="1"/>
                      <a:r>
                        <a:rPr lang="zh-CN" altLang="en-US" sz="2400" b="1" kern="12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说   明</a:t>
                      </a:r>
                      <a:endParaRPr lang="en-US" sz="2400" b="1" kern="12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1360">
                <a:tc>
                  <a:txBody>
                    <a:bodyPr/>
                    <a:lstStyle/>
                    <a:p>
                      <a:pPr algn="l"/>
                      <a:r>
                        <a:rPr 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赋值运算指令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1360">
                <a:tc>
                  <a:txBody>
                    <a:bodyPr/>
                    <a:lstStyle/>
                    <a:p>
                      <a:pPr algn="l"/>
                      <a:r>
                        <a:rPr 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赋值</a:t>
                      </a:r>
                      <a:r>
                        <a:rPr lang="en-US" altLang="zh-CN"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#uimm16</a:t>
                      </a:r>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到目标寄存器</a:t>
                      </a:r>
                      <a:r>
                        <a:rPr lang="en-US" altLang="zh-CN" sz="24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Xd</a:t>
                      </a:r>
                      <a:endPar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1360">
                <a:tc>
                  <a:txBody>
                    <a:bodyPr/>
                    <a:lstStyle/>
                    <a:p>
                      <a:pPr algn="l"/>
                      <a:r>
                        <a:rPr 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MOVN</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赋值</a:t>
                      </a:r>
                      <a:r>
                        <a:rPr lang="en-US" altLang="zh-CN"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#uimm16</a:t>
                      </a:r>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到目标寄存器</a:t>
                      </a:r>
                      <a:r>
                        <a:rPr lang="en-US" altLang="zh-CN" sz="24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Xd</a:t>
                      </a:r>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，再取反</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1360">
                <a:tc>
                  <a:txBody>
                    <a:bodyPr/>
                    <a:lstStyle/>
                    <a:p>
                      <a:pPr algn="l"/>
                      <a:r>
                        <a:rPr 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MOVK</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赋值</a:t>
                      </a:r>
                      <a:r>
                        <a:rPr lang="en-US" altLang="zh-CN"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#uimm16</a:t>
                      </a:r>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到目标寄存器</a:t>
                      </a:r>
                      <a:r>
                        <a:rPr lang="en-US" altLang="zh-CN" sz="24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Xd</a:t>
                      </a:r>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，保存其它</a:t>
                      </a:r>
                      <a:r>
                        <a:rPr lang="en-US" altLang="zh-CN"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bit</a:t>
                      </a:r>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不变</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021973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1158B-5BCA-4315-BF38-B4A6498A7369}"/>
              </a:ext>
            </a:extLst>
          </p:cNvPr>
          <p:cNvSpPr>
            <a:spLocks noGrp="1"/>
          </p:cNvSpPr>
          <p:nvPr>
            <p:ph type="title"/>
          </p:nvPr>
        </p:nvSpPr>
        <p:spPr/>
        <p:txBody>
          <a:bodyPr>
            <a:normAutofit/>
          </a:bodyPr>
          <a:lstStyle/>
          <a:p>
            <a:r>
              <a:rPr lang="en-US" altLang="zh-CN" dirty="0">
                <a:sym typeface="+mn-lt"/>
              </a:rPr>
              <a:t>4 ARM</a:t>
            </a:r>
            <a:r>
              <a:rPr lang="zh-CN" altLang="en-US" dirty="0">
                <a:sym typeface="+mn-lt"/>
              </a:rPr>
              <a:t>指令集 </a:t>
            </a:r>
            <a:r>
              <a:rPr lang="en-US" altLang="zh-CN" dirty="0">
                <a:sym typeface="+mn-lt"/>
              </a:rPr>
              <a:t>(15)——</a:t>
            </a:r>
            <a:r>
              <a:rPr lang="zh-CN" altLang="en-US" dirty="0">
                <a:sym typeface="+mn-lt"/>
              </a:rPr>
              <a:t>地址生成指令</a:t>
            </a:r>
            <a:endParaRPr lang="zh-CN" altLang="en-US" dirty="0"/>
          </a:p>
        </p:txBody>
      </p:sp>
      <p:sp>
        <p:nvSpPr>
          <p:cNvPr id="4" name="内容占位符 3">
            <a:extLst>
              <a:ext uri="{FF2B5EF4-FFF2-40B4-BE49-F238E27FC236}">
                <a16:creationId xmlns:a16="http://schemas.microsoft.com/office/drawing/2014/main" id="{5E6A2BD3-5E44-4FE0-8F35-B96A1EDDA833}"/>
              </a:ext>
            </a:extLst>
          </p:cNvPr>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buClr>
                <a:srgbClr val="C00000"/>
              </a:buClr>
              <a:buSzPct val="80000"/>
              <a:buFont typeface="Wingdings" panose="05000000000000000000" pitchFamily="2" charset="2"/>
              <a:buChar char="v"/>
            </a:pPr>
            <a:r>
              <a:rPr lang="zh-CN" altLang="en-US" dirty="0"/>
              <a:t>地址生成指令</a:t>
            </a:r>
          </a:p>
        </p:txBody>
      </p:sp>
      <p:graphicFrame>
        <p:nvGraphicFramePr>
          <p:cNvPr id="5" name="表格 4">
            <a:extLst>
              <a:ext uri="{FF2B5EF4-FFF2-40B4-BE49-F238E27FC236}">
                <a16:creationId xmlns:a16="http://schemas.microsoft.com/office/drawing/2014/main" id="{D4443B5A-51E7-4B67-95C5-D6BFB62DB84F}"/>
              </a:ext>
            </a:extLst>
          </p:cNvPr>
          <p:cNvGraphicFramePr>
            <a:graphicFrameLocks noGrp="1"/>
          </p:cNvGraphicFramePr>
          <p:nvPr>
            <p:extLst/>
          </p:nvPr>
        </p:nvGraphicFramePr>
        <p:xfrm>
          <a:off x="548880" y="2174978"/>
          <a:ext cx="8046244" cy="1596921"/>
        </p:xfrm>
        <a:graphic>
          <a:graphicData uri="http://schemas.openxmlformats.org/drawingml/2006/table">
            <a:tbl>
              <a:tblPr/>
              <a:tblGrid>
                <a:gridCol w="1409480">
                  <a:extLst>
                    <a:ext uri="{9D8B030D-6E8A-4147-A177-3AD203B41FA5}">
                      <a16:colId xmlns:a16="http://schemas.microsoft.com/office/drawing/2014/main" val="20000"/>
                    </a:ext>
                  </a:extLst>
                </a:gridCol>
                <a:gridCol w="6636764">
                  <a:extLst>
                    <a:ext uri="{9D8B030D-6E8A-4147-A177-3AD203B41FA5}">
                      <a16:colId xmlns:a16="http://schemas.microsoft.com/office/drawing/2014/main" val="20001"/>
                    </a:ext>
                  </a:extLst>
                </a:gridCol>
              </a:tblGrid>
              <a:tr h="532307">
                <a:tc>
                  <a:txBody>
                    <a:bodyPr/>
                    <a:lstStyle/>
                    <a:p>
                      <a:pPr algn="ctr"/>
                      <a:r>
                        <a:rPr lang="zh-CN" altLang="en-US" sz="2000" b="1" baseline="0" dirty="0">
                          <a:solidFill>
                            <a:schemeClr val="tx1"/>
                          </a:solidFill>
                          <a:effectLst/>
                          <a:latin typeface="Huawei Sans" panose="020C0503030203020204" pitchFamily="34" charset="0"/>
                          <a:ea typeface="方正兰亭黑简体" panose="02000000000000000000" pitchFamily="2" charset="-122"/>
                        </a:rPr>
                        <a:t>指 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000" b="1" baseline="0" dirty="0">
                          <a:solidFill>
                            <a:schemeClr val="tx1"/>
                          </a:solidFill>
                          <a:effectLst/>
                          <a:latin typeface="Huawei Sans" panose="020C0503030203020204" pitchFamily="34" charset="0"/>
                          <a:ea typeface="方正兰亭黑简体" panose="02000000000000000000" pitchFamily="2" charset="-122"/>
                        </a:rPr>
                        <a:t>说     明</a:t>
                      </a:r>
                      <a:endParaRPr lang="en-US" sz="2000" b="1" baseline="0" dirty="0">
                        <a:solidFill>
                          <a:schemeClr val="tx1"/>
                        </a:solidFill>
                        <a:effectLst/>
                        <a:latin typeface="Huawei Sans" panose="020C0503030203020204" pitchFamily="34" charset="0"/>
                        <a:ea typeface="方正兰亭黑简体" panose="02000000000000000000" pitchFamily="2" charset="-122"/>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532307">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ADRP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base = PC[11:0]=ZERO(12);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Xd</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 base + label;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532307">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ADR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Xd</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 PC + label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498344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(16)——</a:t>
            </a:r>
            <a:r>
              <a:rPr lang="zh-CN" altLang="en-US" dirty="0">
                <a:sym typeface="+mn-lt"/>
              </a:rPr>
              <a:t>位段移动指令</a:t>
            </a:r>
            <a:endParaRPr lang="zh-CN" altLang="en-US" dirty="0"/>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p:txBody>
          <a:bodyPr/>
          <a:lstStyle/>
          <a:p>
            <a:pPr marL="0" indent="0">
              <a:buNone/>
            </a:pPr>
            <a:r>
              <a:rPr lang="en-US" altLang="zh-CN" dirty="0"/>
              <a:t> </a:t>
            </a:r>
            <a:endParaRPr lang="zh-CN" altLang="en-US" dirty="0"/>
          </a:p>
        </p:txBody>
      </p:sp>
      <p:graphicFrame>
        <p:nvGraphicFramePr>
          <p:cNvPr id="4" name="表格 3">
            <a:extLst>
              <a:ext uri="{FF2B5EF4-FFF2-40B4-BE49-F238E27FC236}">
                <a16:creationId xmlns:a16="http://schemas.microsoft.com/office/drawing/2014/main" id="{B0187DA8-850E-4D8D-ABC2-00604C744588}"/>
              </a:ext>
            </a:extLst>
          </p:cNvPr>
          <p:cNvGraphicFramePr>
            <a:graphicFrameLocks noGrp="1"/>
          </p:cNvGraphicFramePr>
          <p:nvPr>
            <p:extLst/>
          </p:nvPr>
        </p:nvGraphicFramePr>
        <p:xfrm>
          <a:off x="152400" y="1588770"/>
          <a:ext cx="8991600" cy="3680460"/>
        </p:xfrm>
        <a:graphic>
          <a:graphicData uri="http://schemas.openxmlformats.org/drawingml/2006/table">
            <a:tbl>
              <a:tblPr/>
              <a:tblGrid>
                <a:gridCol w="1278584">
                  <a:extLst>
                    <a:ext uri="{9D8B030D-6E8A-4147-A177-3AD203B41FA5}">
                      <a16:colId xmlns:a16="http://schemas.microsoft.com/office/drawing/2014/main" val="20000"/>
                    </a:ext>
                  </a:extLst>
                </a:gridCol>
                <a:gridCol w="7713016">
                  <a:extLst>
                    <a:ext uri="{9D8B030D-6E8A-4147-A177-3AD203B41FA5}">
                      <a16:colId xmlns:a16="http://schemas.microsoft.com/office/drawing/2014/main" val="20001"/>
                    </a:ext>
                  </a:extLst>
                </a:gridCol>
              </a:tblGrid>
              <a:tr h="211360">
                <a:tc>
                  <a:txBody>
                    <a:bodyPr/>
                    <a:lstStyle/>
                    <a:p>
                      <a:pPr algn="ctr"/>
                      <a:r>
                        <a:rPr lang="zh-CN" altLang="en-US" sz="2400" b="1" baseline="0" dirty="0">
                          <a:solidFill>
                            <a:schemeClr val="tx1"/>
                          </a:solidFill>
                          <a:effectLst/>
                          <a:latin typeface="Huawei Sans" panose="020C0503030203020204" pitchFamily="34" charset="0"/>
                          <a:ea typeface="方正兰亭黑简体" panose="02000000000000000000" pitchFamily="2" charset="-122"/>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1" baseline="0" dirty="0">
                          <a:solidFill>
                            <a:schemeClr val="tx1"/>
                          </a:solidFill>
                          <a:effectLst/>
                          <a:latin typeface="Huawei Sans" panose="020C0503030203020204" pitchFamily="34" charset="0"/>
                          <a:ea typeface="方正兰亭黑简体" panose="02000000000000000000" pitchFamily="2" charset="-122"/>
                        </a:rPr>
                        <a:t>说明</a:t>
                      </a:r>
                      <a:endParaRPr lang="en-US" sz="2400" b="1" baseline="0" dirty="0">
                        <a:solidFill>
                          <a:schemeClr val="tx1"/>
                        </a:solidFill>
                        <a:effectLst/>
                        <a:latin typeface="Huawei Sans" panose="020C0503030203020204" pitchFamily="34" charset="0"/>
                        <a:ea typeface="方正兰亭黑简体" panose="02000000000000000000" pitchFamily="2" charset="-122"/>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BFM</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rowSpan="3">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BFM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Wd</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Wn</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#r, #s</a:t>
                      </a:r>
                    </a:p>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if s&gt;=r then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Wd</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&lt;s-r:0&gt; =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Wn</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&lt;</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s:r</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&gt;, else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Wd</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&lt;32+s-r,32-r&gt; =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Wn</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&lt;s:0&gt;.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SBFM</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2"/>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UBFM</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BFI</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Huawei Sans" panose="020C0503030203020204" pitchFamily="34" charset="0"/>
                          <a:ea typeface="方正兰亭黑简体" panose="02000000000000000000" pitchFamily="2" charset="-122"/>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BFXIL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Huawei Sans" panose="020C0503030203020204" pitchFamily="34" charset="0"/>
                          <a:ea typeface="方正兰亭黑简体" panose="02000000000000000000" pitchFamily="2" charset="-122"/>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SBFIZ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Huawei Sans" panose="020C0503030203020204" pitchFamily="34" charset="0"/>
                          <a:ea typeface="方正兰亭黑简体" panose="02000000000000000000" pitchFamily="2" charset="-122"/>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SBFX</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Huawei Sans" panose="020C0503030203020204" pitchFamily="34" charset="0"/>
                          <a:ea typeface="方正兰亭黑简体" panose="02000000000000000000" pitchFamily="2" charset="-122"/>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7"/>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UBFX</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Huawei Sans" panose="020C0503030203020204" pitchFamily="34" charset="0"/>
                          <a:ea typeface="方正兰亭黑简体" panose="02000000000000000000" pitchFamily="2" charset="-122"/>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8"/>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UBFZ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Huawei Sans" panose="020C0503030203020204" pitchFamily="34" charset="0"/>
                          <a:ea typeface="方正兰亭黑简体" panose="02000000000000000000" pitchFamily="2" charset="-122"/>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021432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(17)——</a:t>
            </a:r>
            <a:r>
              <a:rPr lang="zh-CN" altLang="en-US" dirty="0">
                <a:sym typeface="+mn-lt"/>
              </a:rPr>
              <a:t>移位运算指令</a:t>
            </a:r>
            <a:endParaRPr lang="zh-CN" altLang="en-US" dirty="0"/>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p:txBody>
          <a:bodyPr/>
          <a:lstStyle/>
          <a:p>
            <a:pPr marL="0" indent="0">
              <a:buNone/>
            </a:pPr>
            <a:r>
              <a:rPr lang="en-US" altLang="zh-CN" dirty="0"/>
              <a:t> </a:t>
            </a:r>
            <a:endParaRPr lang="zh-CN" altLang="en-US" dirty="0"/>
          </a:p>
        </p:txBody>
      </p:sp>
      <p:graphicFrame>
        <p:nvGraphicFramePr>
          <p:cNvPr id="4" name="表格 3">
            <a:extLst>
              <a:ext uri="{FF2B5EF4-FFF2-40B4-BE49-F238E27FC236}">
                <a16:creationId xmlns:a16="http://schemas.microsoft.com/office/drawing/2014/main" id="{D4B71B61-4945-4F5C-BC04-563D0B3EFB3E}"/>
              </a:ext>
            </a:extLst>
          </p:cNvPr>
          <p:cNvGraphicFramePr>
            <a:graphicFrameLocks noGrp="1"/>
          </p:cNvGraphicFramePr>
          <p:nvPr>
            <p:extLst/>
          </p:nvPr>
        </p:nvGraphicFramePr>
        <p:xfrm>
          <a:off x="548880" y="1410175"/>
          <a:ext cx="8046244" cy="3680460"/>
        </p:xfrm>
        <a:graphic>
          <a:graphicData uri="http://schemas.openxmlformats.org/drawingml/2006/table">
            <a:tbl>
              <a:tblPr/>
              <a:tblGrid>
                <a:gridCol w="1409480">
                  <a:extLst>
                    <a:ext uri="{9D8B030D-6E8A-4147-A177-3AD203B41FA5}">
                      <a16:colId xmlns:a16="http://schemas.microsoft.com/office/drawing/2014/main" val="20000"/>
                    </a:ext>
                  </a:extLst>
                </a:gridCol>
                <a:gridCol w="6636764">
                  <a:extLst>
                    <a:ext uri="{9D8B030D-6E8A-4147-A177-3AD203B41FA5}">
                      <a16:colId xmlns:a16="http://schemas.microsoft.com/office/drawing/2014/main" val="20001"/>
                    </a:ext>
                  </a:extLst>
                </a:gridCol>
              </a:tblGrid>
              <a:tr h="211360">
                <a:tc>
                  <a:txBody>
                    <a:bodyPr/>
                    <a:lstStyle/>
                    <a:p>
                      <a:pPr algn="ctr"/>
                      <a:r>
                        <a:rPr lang="zh-CN" alt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说明</a:t>
                      </a:r>
                      <a:endParaRPr 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ASR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算术右移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&gt;&gt;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（结果带符号）</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1360">
                <a:tc>
                  <a:txBody>
                    <a:bodyPr/>
                    <a:lstStyle/>
                    <a:p>
                      <a:pPr algn="ct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LSL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逻辑左移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&lt;&lt;</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LSR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逻辑右移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&gt;&gt;</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1360">
                <a:tc>
                  <a:txBody>
                    <a:bodyPr/>
                    <a:lstStyle/>
                    <a:p>
                      <a:pPr algn="ct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ROR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循环右移：头尾相连</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11360">
                <a:tc>
                  <a:txBody>
                    <a:bodyPr/>
                    <a:lstStyle/>
                    <a:p>
                      <a:pPr algn="ct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SXTB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rowSpan="5">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字节、半字、字符号</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扩展移位运算</a:t>
                      </a:r>
                    </a:p>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关于</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SXTB #imm</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和</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UXTB #imm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的用法可以使用以下图解描述：</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SXTH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6"/>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SXTW</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7"/>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UXTB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8"/>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UXTH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825128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ARM</a:t>
            </a:r>
            <a:r>
              <a:rPr lang="zh-CN" altLang="en-US" dirty="0">
                <a:sym typeface="+mn-lt"/>
              </a:rPr>
              <a:t>指令集 </a:t>
            </a:r>
            <a:r>
              <a:rPr lang="en-US" altLang="zh-CN" dirty="0">
                <a:sym typeface="+mn-lt"/>
              </a:rPr>
              <a:t>(18)——Load/Store</a:t>
            </a:r>
            <a:r>
              <a:rPr lang="zh-CN" altLang="en-US" dirty="0">
                <a:sym typeface="+mn-lt"/>
              </a:rPr>
              <a:t>指令</a:t>
            </a:r>
            <a:endParaRPr lang="zh-CN" altLang="en-US" dirty="0"/>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p:txBody>
          <a:bodyPr/>
          <a:lstStyle/>
          <a:p>
            <a:pPr marL="0" indent="0">
              <a:buNone/>
            </a:pPr>
            <a:r>
              <a:rPr lang="en-US" altLang="zh-CN" dirty="0"/>
              <a:t> </a:t>
            </a:r>
            <a:endParaRPr lang="zh-CN" altLang="en-US" dirty="0"/>
          </a:p>
        </p:txBody>
      </p:sp>
      <p:graphicFrame>
        <p:nvGraphicFramePr>
          <p:cNvPr id="4" name="表格 3">
            <a:extLst>
              <a:ext uri="{FF2B5EF4-FFF2-40B4-BE49-F238E27FC236}">
                <a16:creationId xmlns:a16="http://schemas.microsoft.com/office/drawing/2014/main" id="{D91C7999-983E-4156-8ACA-257E9F7A8F4B}"/>
              </a:ext>
            </a:extLst>
          </p:cNvPr>
          <p:cNvGraphicFramePr>
            <a:graphicFrameLocks noGrp="1"/>
          </p:cNvGraphicFramePr>
          <p:nvPr>
            <p:extLst/>
          </p:nvPr>
        </p:nvGraphicFramePr>
        <p:xfrm>
          <a:off x="66676" y="435678"/>
          <a:ext cx="9153523" cy="6315636"/>
        </p:xfrm>
        <a:graphic>
          <a:graphicData uri="http://schemas.openxmlformats.org/drawingml/2006/table">
            <a:tbl>
              <a:tblPr/>
              <a:tblGrid>
                <a:gridCol w="1034416">
                  <a:extLst>
                    <a:ext uri="{9D8B030D-6E8A-4147-A177-3AD203B41FA5}">
                      <a16:colId xmlns:a16="http://schemas.microsoft.com/office/drawing/2014/main" val="20000"/>
                    </a:ext>
                  </a:extLst>
                </a:gridCol>
                <a:gridCol w="1365883">
                  <a:extLst>
                    <a:ext uri="{9D8B030D-6E8A-4147-A177-3AD203B41FA5}">
                      <a16:colId xmlns:a16="http://schemas.microsoft.com/office/drawing/2014/main" val="20001"/>
                    </a:ext>
                  </a:extLst>
                </a:gridCol>
                <a:gridCol w="1054847">
                  <a:extLst>
                    <a:ext uri="{9D8B030D-6E8A-4147-A177-3AD203B41FA5}">
                      <a16:colId xmlns:a16="http://schemas.microsoft.com/office/drawing/2014/main" val="20002"/>
                    </a:ext>
                  </a:extLst>
                </a:gridCol>
                <a:gridCol w="1111862">
                  <a:extLst>
                    <a:ext uri="{9D8B030D-6E8A-4147-A177-3AD203B41FA5}">
                      <a16:colId xmlns:a16="http://schemas.microsoft.com/office/drawing/2014/main" val="20003"/>
                    </a:ext>
                  </a:extLst>
                </a:gridCol>
                <a:gridCol w="975317">
                  <a:extLst>
                    <a:ext uri="{9D8B030D-6E8A-4147-A177-3AD203B41FA5}">
                      <a16:colId xmlns:a16="http://schemas.microsoft.com/office/drawing/2014/main" val="20004"/>
                    </a:ext>
                  </a:extLst>
                </a:gridCol>
                <a:gridCol w="1238653">
                  <a:extLst>
                    <a:ext uri="{9D8B030D-6E8A-4147-A177-3AD203B41FA5}">
                      <a16:colId xmlns:a16="http://schemas.microsoft.com/office/drawing/2014/main" val="20005"/>
                    </a:ext>
                  </a:extLst>
                </a:gridCol>
                <a:gridCol w="1043589">
                  <a:extLst>
                    <a:ext uri="{9D8B030D-6E8A-4147-A177-3AD203B41FA5}">
                      <a16:colId xmlns:a16="http://schemas.microsoft.com/office/drawing/2014/main" val="20006"/>
                    </a:ext>
                  </a:extLst>
                </a:gridCol>
                <a:gridCol w="1328956">
                  <a:extLst>
                    <a:ext uri="{9D8B030D-6E8A-4147-A177-3AD203B41FA5}">
                      <a16:colId xmlns:a16="http://schemas.microsoft.com/office/drawing/2014/main" val="20007"/>
                    </a:ext>
                  </a:extLst>
                </a:gridCol>
              </a:tblGrid>
              <a:tr h="491475">
                <a:tc gridSpan="8">
                  <a:txBody>
                    <a:bodyPr/>
                    <a:lstStyle/>
                    <a:p>
                      <a:pPr algn="ctr">
                        <a:lnSpc>
                          <a:spcPct val="100000"/>
                        </a:lnSpc>
                      </a:pPr>
                      <a:r>
                        <a:rPr lang="en-US" altLang="zh-CN" sz="28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Load/Store</a:t>
                      </a:r>
                      <a:r>
                        <a:rPr lang="zh-CN" altLang="en-US" sz="28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77229">
                <a:tc>
                  <a:txBody>
                    <a:bodyPr/>
                    <a:lstStyle/>
                    <a:p>
                      <a:pPr algn="ctr">
                        <a:lnSpc>
                          <a:spcPct val="100000"/>
                        </a:lnSpc>
                      </a:pPr>
                      <a:r>
                        <a:rPr lang="zh-CN" alt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对齐偏移</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zh-CN" alt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非对齐偏移</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PC-</a:t>
                      </a:r>
                      <a:r>
                        <a:rPr lang="zh-CN" alt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相对寻址</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zh-CN" alt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访问一对</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zh-CN" alt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非暂存</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zh-CN" alt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非特权</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zh-CN" alt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独占</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l">
                        <a:lnSpc>
                          <a:spcPct val="100000"/>
                        </a:lnSpc>
                      </a:pPr>
                      <a:r>
                        <a:rPr 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Acquire Release</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7638">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LDUR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LDNP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LDTR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LDXR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LDAR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2"/>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LDURB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LDRSW</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LDRSW</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STNP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LDTRB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LDXRB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LDARB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LDRSB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LDURSB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LDTRSB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LDXRH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LDARH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4"/>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LDURH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LDTRH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LDXP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STLR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5"/>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LDRSH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LDURSH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LDTRSH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STXR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STLRB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6"/>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LDRSW</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LDURSW</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LDTRSW</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STXRB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STLRH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7"/>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STUR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STTR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STXRH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LDAXR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8"/>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STURB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STTRB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STXP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LDAXRB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9"/>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STURH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STTRH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LDAXRH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0"/>
                  </a:ext>
                </a:extLst>
              </a:tr>
              <a:tr h="367638">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LDAXP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1"/>
                  </a:ext>
                </a:extLst>
              </a:tr>
              <a:tr h="367638">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STLXR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2"/>
                  </a:ext>
                </a:extLst>
              </a:tr>
              <a:tr h="367638">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STLXRB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3"/>
                  </a:ext>
                </a:extLst>
              </a:tr>
              <a:tr h="367638">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STLXRH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4"/>
                  </a:ext>
                </a:extLst>
              </a:tr>
              <a:tr h="367638">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STLXP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409217548"/>
      </p:ext>
    </p:extLst>
  </p:cSld>
  <p:clrMapOvr>
    <a:masterClrMapping/>
  </p:clrMapOvr>
</p:sld>
</file>

<file path=ppt/theme/theme1.xml><?xml version="1.0" encoding="utf-8"?>
<a:theme xmlns:a="http://schemas.openxmlformats.org/drawingml/2006/main" name="1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第3章 程序的机器级表示Ⅱ：控制 2018.10.08</Template>
  <TotalTime>15093</TotalTime>
  <Pages>0</Pages>
  <Words>10445</Words>
  <Characters>0</Characters>
  <Application>Microsoft Office PowerPoint</Application>
  <PresentationFormat>全屏显示(4:3)</PresentationFormat>
  <Lines>0</Lines>
  <Paragraphs>1928</Paragraphs>
  <Slides>136</Slides>
  <Notes>33</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136</vt:i4>
      </vt:variant>
    </vt:vector>
  </HeadingPairs>
  <TitlesOfParts>
    <vt:vector size="163" baseType="lpstr">
      <vt:lpstr>-apple-system</vt:lpstr>
      <vt:lpstr>Arial Unicode MS</vt:lpstr>
      <vt:lpstr>Gill Sans</vt:lpstr>
      <vt:lpstr>Helvetica Neue Medium</vt:lpstr>
      <vt:lpstr>ＭＳ Ｐゴシック</vt:lpstr>
      <vt:lpstr>PingFang SC</vt:lpstr>
      <vt:lpstr>TimesNewRomanPSMT</vt:lpstr>
      <vt:lpstr>ヒラギノ角ゴ ProN W3</vt:lpstr>
      <vt:lpstr>等线</vt:lpstr>
      <vt:lpstr>方正兰亭黑简体</vt:lpstr>
      <vt:lpstr>黑体</vt:lpstr>
      <vt:lpstr>SimSun</vt:lpstr>
      <vt:lpstr>SimSun</vt:lpstr>
      <vt:lpstr>微软雅黑</vt:lpstr>
      <vt:lpstr>微软雅黑</vt:lpstr>
      <vt:lpstr>微软雅黑 Light</vt:lpstr>
      <vt:lpstr>Arial</vt:lpstr>
      <vt:lpstr>Arial Narrow</vt:lpstr>
      <vt:lpstr>Calibri</vt:lpstr>
      <vt:lpstr>Courier New Bold</vt:lpstr>
      <vt:lpstr>Helvetica</vt:lpstr>
      <vt:lpstr>Huawei Sans</vt:lpstr>
      <vt:lpstr>Lucida Sans</vt:lpstr>
      <vt:lpstr>Times New Roman</vt:lpstr>
      <vt:lpstr>Wingdings</vt:lpstr>
      <vt:lpstr>Wingdings 2</vt:lpstr>
      <vt:lpstr>1_template2007</vt:lpstr>
      <vt:lpstr>程序的机器级表示VI -鲲鹏920及ARM指令系统</vt:lpstr>
      <vt:lpstr>背景</vt:lpstr>
      <vt:lpstr>背景</vt:lpstr>
      <vt:lpstr>背景</vt:lpstr>
      <vt:lpstr>背景</vt:lpstr>
      <vt:lpstr>目录</vt:lpstr>
      <vt:lpstr>1 ARM鲲鹏处理器</vt:lpstr>
      <vt:lpstr>1 ARM鲲鹏处理器</vt:lpstr>
      <vt:lpstr>1 ARM鲲鹏处理器</vt:lpstr>
      <vt:lpstr>1 ARM鲲鹏处理器</vt:lpstr>
      <vt:lpstr>1 ARM鲲鹏处理器</vt:lpstr>
      <vt:lpstr>1.4 ARM架构发展史</vt:lpstr>
      <vt:lpstr>1.4 ARM架构发展史</vt:lpstr>
      <vt:lpstr>1.4 ARM架构发展史</vt:lpstr>
      <vt:lpstr>1 ARM鲲鹏处理器</vt:lpstr>
      <vt:lpstr>1 ARM鲲鹏处理器</vt:lpstr>
      <vt:lpstr>1 ARM鲲鹏处理器</vt:lpstr>
      <vt:lpstr>1.7 ARM公司授权体系</vt:lpstr>
      <vt:lpstr>ARM服务器级别处理器一览</vt:lpstr>
      <vt:lpstr>1.8 基于ARMv8架构的鲲鹏处理器</vt:lpstr>
      <vt:lpstr>1.8 基于ARMv8架构的鲲鹏处理器</vt:lpstr>
      <vt:lpstr>1.8 基于ARMv8架构的鲲鹏处理器</vt:lpstr>
      <vt:lpstr>1.8 基于ARMv8架构的鲲鹏处理器</vt:lpstr>
      <vt:lpstr>2 ARMv8处理器体系结构</vt:lpstr>
      <vt:lpstr>2 ARMv8处理器体系结构</vt:lpstr>
      <vt:lpstr>目录</vt:lpstr>
      <vt:lpstr>2 ARMv8处理器体系结构</vt:lpstr>
      <vt:lpstr>2 ARMv8处理器体系结构</vt:lpstr>
      <vt:lpstr>2 ARMv8处理器体系结构</vt:lpstr>
      <vt:lpstr>2 ARMv8处理器体系结构</vt:lpstr>
      <vt:lpstr>2 ARMv8处理器体系结构</vt:lpstr>
      <vt:lpstr>2 ARMv8处理器体系结构</vt:lpstr>
      <vt:lpstr>2 ARMv8处理器体系结构</vt:lpstr>
      <vt:lpstr>2 ARMv8处理器体系结构</vt:lpstr>
      <vt:lpstr>2 ARMv8处理器体系结构</vt:lpstr>
      <vt:lpstr>2 ARMv8处理器体系结构</vt:lpstr>
      <vt:lpstr>2 ARMv8处理器体系结构</vt:lpstr>
      <vt:lpstr>2 ARMv8处理器体系结构</vt:lpstr>
      <vt:lpstr>2 ARMv8处理器体系结构</vt:lpstr>
      <vt:lpstr>AArch32重要寄存器-1/2</vt:lpstr>
      <vt:lpstr>AArch32重要寄存器-2/2</vt:lpstr>
      <vt:lpstr>AArch64重要寄存器1/5</vt:lpstr>
      <vt:lpstr>AArch64重要寄存器1/5…</vt:lpstr>
      <vt:lpstr>AArch64重要寄存器2/5</vt:lpstr>
      <vt:lpstr>AArch64重要寄存器3/5</vt:lpstr>
      <vt:lpstr>AArch64重要寄存器4/5</vt:lpstr>
      <vt:lpstr>AArch64重要寄存器5/5</vt:lpstr>
      <vt:lpstr>2.9 ARMv8-A的异常机制</vt:lpstr>
      <vt:lpstr>2.9 ARMv8-A的异常机制</vt:lpstr>
      <vt:lpstr>2.9 ARMv8-A的异常机制</vt:lpstr>
      <vt:lpstr>2.9 ARMv8-A的异常机制</vt:lpstr>
      <vt:lpstr>2.9 ARMv8-A的异常机制</vt:lpstr>
      <vt:lpstr>2.9 ARMv8-A的异常机制</vt:lpstr>
      <vt:lpstr>2.10 ARMv8-A的异常处理</vt:lpstr>
      <vt:lpstr>2.10 ARMv8-A的异常处理</vt:lpstr>
      <vt:lpstr>2.10 ARMv8-A的异常处理</vt:lpstr>
      <vt:lpstr>2.10 ARMv8-A的异常处理</vt:lpstr>
      <vt:lpstr>2.10 ARMv8-A的异常处理</vt:lpstr>
      <vt:lpstr>2.11 基于ARMv8架构的鲲鹏处理器</vt:lpstr>
      <vt:lpstr>2.11 基于ARMv8架构的鲲鹏处理器</vt:lpstr>
      <vt:lpstr>2.11 基于ARMv8架构的鲲鹏处理器</vt:lpstr>
      <vt:lpstr>鲲鹏920系列芯片流水线技术 (2)</vt:lpstr>
      <vt:lpstr>鲲鹏920系列芯片流水线技术 (3)</vt:lpstr>
      <vt:lpstr>目录</vt:lpstr>
      <vt:lpstr>3.1 ARM指令的一般格式(1) </vt:lpstr>
      <vt:lpstr>3.1 ARM指令的一般格式(2)</vt:lpstr>
      <vt:lpstr>3.1 ARM指令的一般格式(3)  </vt:lpstr>
      <vt:lpstr>3.2 ARM寻址方式 (1/9)</vt:lpstr>
      <vt:lpstr>3.2 ARM寻址方式 (2/9)</vt:lpstr>
      <vt:lpstr>3.2 ARM寻址方式 (3/9)</vt:lpstr>
      <vt:lpstr>3.2 ARM寻址方式 (4/9)</vt:lpstr>
      <vt:lpstr>3.2 ARM寻址方式 (5/9)</vt:lpstr>
      <vt:lpstr>3.2 ARM寻址方式 (6/9)</vt:lpstr>
      <vt:lpstr>3.2 ARM寻址方式 (7/9)</vt:lpstr>
      <vt:lpstr>3.2 ARM寻址方式 (8/9)</vt:lpstr>
      <vt:lpstr>3.2 ARM寻址方式 (9/9)</vt:lpstr>
      <vt:lpstr>目录</vt:lpstr>
      <vt:lpstr>4 ARM指令集: 4.1 ARM指令基本格式</vt:lpstr>
      <vt:lpstr>4.2 GNU ARM汇编语言的语法格式</vt:lpstr>
      <vt:lpstr>4.2 GNU ARM汇编语言的语法格式</vt:lpstr>
      <vt:lpstr>4.2 GNU ARM汇编语言的语法格式</vt:lpstr>
      <vt:lpstr>4 ARM指令集 (4)</vt:lpstr>
      <vt:lpstr>4 ARM指令集 (5)</vt:lpstr>
      <vt:lpstr>4 ARM指令集 (6)</vt:lpstr>
      <vt:lpstr>4 ARM指令集 (7)</vt:lpstr>
      <vt:lpstr>4 ARM指令集 (8)</vt:lpstr>
      <vt:lpstr>4 ARM指令集 (9)</vt:lpstr>
      <vt:lpstr>4 ARM指令集 (10)——数据处理指令</vt:lpstr>
      <vt:lpstr>寻址困境</vt:lpstr>
      <vt:lpstr>寻址困境</vt:lpstr>
      <vt:lpstr>寻址困境</vt:lpstr>
      <vt:lpstr>4 ARM指令集 (11)——算术运算指令</vt:lpstr>
      <vt:lpstr>4 ARM指令集 (12)</vt:lpstr>
      <vt:lpstr>4 ARM指令集 (13)——位运算指令</vt:lpstr>
      <vt:lpstr>4 ARM指令集 (14)——数据传输指令</vt:lpstr>
      <vt:lpstr>4 ARM指令集 (15)——地址生成指令</vt:lpstr>
      <vt:lpstr>4 ARM指令集 (16)——位段移动指令</vt:lpstr>
      <vt:lpstr>4 ARM指令集 (17)——移位运算指令</vt:lpstr>
      <vt:lpstr>ARM指令集 (18)——Load/Store指令</vt:lpstr>
      <vt:lpstr>4 ARM指令集（19） – SIMD指令简介</vt:lpstr>
      <vt:lpstr>目录</vt:lpstr>
      <vt:lpstr>5 ARM伪指令(1)</vt:lpstr>
      <vt:lpstr>5 ARM伪指令(2)</vt:lpstr>
      <vt:lpstr>5 ARM伪指令(3)</vt:lpstr>
      <vt:lpstr>5 ARM伪指令(4)</vt:lpstr>
      <vt:lpstr>5 ARM伪指令(5)</vt:lpstr>
      <vt:lpstr>5 ARM伪指令(6)</vt:lpstr>
      <vt:lpstr>5 ARM伪指令(7)</vt:lpstr>
      <vt:lpstr>5 ARM伪指令(8)</vt:lpstr>
      <vt:lpstr>目录</vt:lpstr>
      <vt:lpstr>6 汇编语言程序结构 (1)</vt:lpstr>
      <vt:lpstr>6汇编语言程序结构 (2)</vt:lpstr>
      <vt:lpstr>6 汇编语言程序结构 (3)——条件跳转示例</vt:lpstr>
      <vt:lpstr>6 汇编语言程序结构 (4)</vt:lpstr>
      <vt:lpstr>6 汇编语言程序结构 (5)</vt:lpstr>
      <vt:lpstr>6 汇编语言程序结构 (6)</vt:lpstr>
      <vt:lpstr>目录</vt:lpstr>
      <vt:lpstr>7 ARM的过程调用机制</vt:lpstr>
      <vt:lpstr>7 ARM的过程调用机制</vt:lpstr>
      <vt:lpstr>7 ARM的过程调用机制</vt:lpstr>
      <vt:lpstr>7.4 ARM的过程调用机制</vt:lpstr>
      <vt:lpstr>7.4 ARM的过程调用机制</vt:lpstr>
      <vt:lpstr>7.4 ARM的过程调用机制</vt:lpstr>
      <vt:lpstr>7.4 ARM的过程调用机制</vt:lpstr>
      <vt:lpstr>目录</vt:lpstr>
      <vt:lpstr>8 ARM汇编的编译、生成</vt:lpstr>
      <vt:lpstr>8 ARM汇编的编译、生成</vt:lpstr>
      <vt:lpstr>8 ARM汇编的编译、生成</vt:lpstr>
      <vt:lpstr>8 ARM汇编的编译、生成</vt:lpstr>
      <vt:lpstr>目录</vt:lpstr>
      <vt:lpstr>9、循环队列异常的底层分析</vt:lpstr>
      <vt:lpstr>9、循环队列异常的底层分析</vt:lpstr>
      <vt:lpstr>9、循环队列异常的底层分析</vt:lpstr>
      <vt:lpstr>9、循环队列异常的底层分析</vt:lpstr>
      <vt:lpstr>9、循环队列异常的底层分析</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hlbc</cp:lastModifiedBy>
  <cp:revision>537</cp:revision>
  <dcterms:created xsi:type="dcterms:W3CDTF">2012-09-18T14:16:22Z</dcterms:created>
  <dcterms:modified xsi:type="dcterms:W3CDTF">2023-04-09T21:28:32Z</dcterms:modified>
</cp:coreProperties>
</file>