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"/>
  </p:sldMasterIdLst>
  <p:notesMasterIdLst>
    <p:notesMasterId r:id="rId23"/>
  </p:notesMasterIdLst>
  <p:handoutMasterIdLst>
    <p:handoutMasterId r:id="rId24"/>
  </p:handoutMasterIdLst>
  <p:sldIdLst>
    <p:sldId id="542" r:id="rId2"/>
    <p:sldId id="610" r:id="rId3"/>
    <p:sldId id="708" r:id="rId4"/>
    <p:sldId id="773" r:id="rId5"/>
    <p:sldId id="774" r:id="rId6"/>
    <p:sldId id="775" r:id="rId7"/>
    <p:sldId id="776" r:id="rId8"/>
    <p:sldId id="778" r:id="rId9"/>
    <p:sldId id="777" r:id="rId10"/>
    <p:sldId id="779" r:id="rId11"/>
    <p:sldId id="780" r:id="rId12"/>
    <p:sldId id="781" r:id="rId13"/>
    <p:sldId id="782" r:id="rId14"/>
    <p:sldId id="783" r:id="rId15"/>
    <p:sldId id="784" r:id="rId16"/>
    <p:sldId id="787" r:id="rId17"/>
    <p:sldId id="785" r:id="rId18"/>
    <p:sldId id="786" r:id="rId19"/>
    <p:sldId id="789" r:id="rId20"/>
    <p:sldId id="790" r:id="rId21"/>
    <p:sldId id="788" r:id="rId22"/>
  </p:sldIdLst>
  <p:sldSz cx="9144000" cy="6858000" type="screen4x3"/>
  <p:notesSz cx="7302500" cy="9586913"/>
  <p:custDataLst>
    <p:tags r:id="rId2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4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006600"/>
    <a:srgbClr val="0000FF"/>
    <a:srgbClr val="CC3300"/>
    <a:srgbClr val="F6F5BD"/>
    <a:srgbClr val="000099"/>
    <a:srgbClr val="EFBFBF"/>
    <a:srgbClr val="CC6600"/>
    <a:srgbClr val="FF9999"/>
    <a:srgbClr val="A8E79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62" autoAdjust="0"/>
    <p:restoredTop sz="94660"/>
  </p:normalViewPr>
  <p:slideViewPr>
    <p:cSldViewPr snapToObjects="1">
      <p:cViewPr varScale="1">
        <p:scale>
          <a:sx n="99" d="100"/>
          <a:sy n="99" d="100"/>
        </p:scale>
        <p:origin x="847" y="-84"/>
      </p:cViewPr>
      <p:guideLst>
        <p:guide orient="horz" pos="2544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878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428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C105BF5A-C1AE-4BE6-9820-F27C981CEC3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69FFFBF7-5B2D-47F9-BA32-E75EA65C93A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147482688" y="214748268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E80A6472-F984-4C20-82C4-BE07BEBD7884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A0134F0A-FE84-4C73-8F32-BD31D19989B0}" type="slidenum">
              <a:rPr lang="en-US" altLang="zh-CN"/>
              <a:pPr eaLnBrk="1" hangingPunct="1">
                <a:buFont typeface="Arial" panose="020B0604020202020204" pitchFamily="34" charset="0"/>
                <a:buNone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61468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C105BF5A-C1AE-4BE6-9820-F27C981CEC3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69FFFBF7-5B2D-47F9-BA32-E75EA65C93A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147482688" y="214748268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E80A6472-F984-4C20-82C4-BE07BEBD7884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A0134F0A-FE84-4C73-8F32-BD31D19989B0}" type="slidenum">
              <a:rPr lang="en-US" altLang="zh-CN"/>
              <a:pPr eaLnBrk="1" hangingPunct="1">
                <a:buFont typeface="Arial" panose="020B0604020202020204" pitchFamily="34" charset="0"/>
                <a:buNone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70274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C105BF5A-C1AE-4BE6-9820-F27C981CEC3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69FFFBF7-5B2D-47F9-BA32-E75EA65C93A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147482688" y="214748268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E80A6472-F984-4C20-82C4-BE07BEBD7884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A0134F0A-FE84-4C73-8F32-BD31D19989B0}" type="slidenum">
              <a:rPr lang="en-US" altLang="zh-CN"/>
              <a:pPr eaLnBrk="1" hangingPunct="1">
                <a:buFont typeface="Arial" panose="020B0604020202020204" pitchFamily="34" charset="0"/>
                <a:buNone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93952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C105BF5A-C1AE-4BE6-9820-F27C981CEC3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69FFFBF7-5B2D-47F9-BA32-E75EA65C93A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147482688" y="214748268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E80A6472-F984-4C20-82C4-BE07BEBD7884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A0134F0A-FE84-4C73-8F32-BD31D19989B0}" type="slidenum">
              <a:rPr lang="en-US" altLang="zh-CN"/>
              <a:pPr eaLnBrk="1" hangingPunct="1">
                <a:buFont typeface="Arial" panose="020B0604020202020204" pitchFamily="34" charset="0"/>
                <a:buNone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489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C105BF5A-C1AE-4BE6-9820-F27C981CEC3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69FFFBF7-5B2D-47F9-BA32-E75EA65C93A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147482688" y="214748268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E80A6472-F984-4C20-82C4-BE07BEBD7884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A0134F0A-FE84-4C73-8F32-BD31D19989B0}" type="slidenum">
              <a:rPr lang="en-US" altLang="zh-CN"/>
              <a:pPr eaLnBrk="1" hangingPunct="1">
                <a:buFont typeface="Arial" panose="020B0604020202020204" pitchFamily="34" charset="0"/>
                <a:buNone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32146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C105BF5A-C1AE-4BE6-9820-F27C981CEC3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69FFFBF7-5B2D-47F9-BA32-E75EA65C93A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147482688" y="214748268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E80A6472-F984-4C20-82C4-BE07BEBD7884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A0134F0A-FE84-4C73-8F32-BD31D19989B0}" type="slidenum">
              <a:rPr lang="en-US" altLang="zh-CN"/>
              <a:pPr eaLnBrk="1" hangingPunct="1">
                <a:buFont typeface="Arial" panose="020B0604020202020204" pitchFamily="34" charset="0"/>
                <a:buNone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41052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C105BF5A-C1AE-4BE6-9820-F27C981CEC3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69FFFBF7-5B2D-47F9-BA32-E75EA65C93A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147482688" y="214748268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E80A6472-F984-4C20-82C4-BE07BEBD7884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A0134F0A-FE84-4C73-8F32-BD31D19989B0}" type="slidenum">
              <a:rPr lang="en-US" altLang="zh-CN"/>
              <a:pPr eaLnBrk="1" hangingPunct="1">
                <a:buFont typeface="Arial" panose="020B0604020202020204" pitchFamily="34" charset="0"/>
                <a:buNone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6339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C105BF5A-C1AE-4BE6-9820-F27C981CEC3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69FFFBF7-5B2D-47F9-BA32-E75EA65C93A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147482688" y="214748268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E80A6472-F984-4C20-82C4-BE07BEBD7884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A0134F0A-FE84-4C73-8F32-BD31D19989B0}" type="slidenum">
              <a:rPr lang="en-US" altLang="zh-CN"/>
              <a:pPr eaLnBrk="1" hangingPunct="1">
                <a:buFont typeface="Arial" panose="020B0604020202020204" pitchFamily="34" charset="0"/>
                <a:buNone/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01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35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C105BF5A-C1AE-4BE6-9820-F27C981CEC3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69FFFBF7-5B2D-47F9-BA32-E75EA65C93A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147482688" y="214748268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E80A6472-F984-4C20-82C4-BE07BEBD7884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A0134F0A-FE84-4C73-8F32-BD31D19989B0}" type="slidenum">
              <a:rPr lang="en-US" altLang="zh-CN"/>
              <a:pPr eaLnBrk="1" hangingPunct="1">
                <a:buFont typeface="Arial" panose="020B0604020202020204" pitchFamily="34" charset="0"/>
                <a:buNone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8206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C105BF5A-C1AE-4BE6-9820-F27C981CEC3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69FFFBF7-5B2D-47F9-BA32-E75EA65C93A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147482688" y="214748268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E80A6472-F984-4C20-82C4-BE07BEBD7884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A0134F0A-FE84-4C73-8F32-BD31D19989B0}" type="slidenum">
              <a:rPr lang="en-US" altLang="zh-CN"/>
              <a:pPr eaLnBrk="1" hangingPunct="1">
                <a:buFont typeface="Arial" panose="020B0604020202020204" pitchFamily="34" charset="0"/>
                <a:buNone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7763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C105BF5A-C1AE-4BE6-9820-F27C981CEC3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69FFFBF7-5B2D-47F9-BA32-E75EA65C93A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147482688" y="214748268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E80A6472-F984-4C20-82C4-BE07BEBD7884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A0134F0A-FE84-4C73-8F32-BD31D19989B0}" type="slidenum">
              <a:rPr lang="en-US" altLang="zh-CN"/>
              <a:pPr eaLnBrk="1" hangingPunct="1">
                <a:buFont typeface="Arial" panose="020B0604020202020204" pitchFamily="34" charset="0"/>
                <a:buNone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4675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C105BF5A-C1AE-4BE6-9820-F27C981CEC3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69FFFBF7-5B2D-47F9-BA32-E75EA65C93A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147482688" y="214748268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E80A6472-F984-4C20-82C4-BE07BEBD7884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A0134F0A-FE84-4C73-8F32-BD31D19989B0}" type="slidenum">
              <a:rPr lang="en-US" altLang="zh-CN"/>
              <a:pPr eaLnBrk="1" hangingPunct="1">
                <a:buFont typeface="Arial" panose="020B0604020202020204" pitchFamily="34" charset="0"/>
                <a:buNone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40608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C105BF5A-C1AE-4BE6-9820-F27C981CEC3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69FFFBF7-5B2D-47F9-BA32-E75EA65C93A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147482688" y="214748268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E80A6472-F984-4C20-82C4-BE07BEBD7884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A0134F0A-FE84-4C73-8F32-BD31D19989B0}" type="slidenum">
              <a:rPr lang="en-US" altLang="zh-CN"/>
              <a:pPr eaLnBrk="1" hangingPunct="1">
                <a:buFont typeface="Arial" panose="020B0604020202020204" pitchFamily="34" charset="0"/>
                <a:buNone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1235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116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74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54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832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305800" cy="44196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1B8E9D-F7A6-429A-9AEF-BF6C25C85703}" type="datetime1">
              <a:rPr lang="zh-CN" altLang="en-US"/>
              <a:pPr>
                <a:defRPr/>
              </a:pPr>
              <a:t>2023/11/2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8BFD17-EDA9-45C9-88F6-736B6F28BD4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8220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" y="-26988"/>
            <a:ext cx="9144000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9" name="TextBox 9"/>
          <p:cNvSpPr txBox="1"/>
          <p:nvPr userDrawn="1"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0" name="Rectangle 10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11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544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8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2286000"/>
          </a:xfrm>
        </p:spPr>
        <p:txBody>
          <a:bodyPr/>
          <a:lstStyle/>
          <a:p>
            <a:pPr marL="0" indent="0"/>
            <a:r>
              <a:rPr lang="zh-CN" altLang="en-US" dirty="0"/>
              <a:t>程序的机器级表示</a:t>
            </a:r>
            <a:r>
              <a:rPr lang="en-US" altLang="zh-CN" dirty="0"/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zh-CN" altLang="en-US" dirty="0"/>
              <a:t>：数据及操作</a:t>
            </a:r>
            <a:br>
              <a:rPr lang="en-US" dirty="0"/>
            </a:br>
            <a:r>
              <a:rPr lang="en-US" dirty="0"/>
              <a:t>Machine-Level Programming</a:t>
            </a:r>
            <a:endParaRPr lang="en-US" sz="2000" b="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spcBef>
                <a:spcPct val="0"/>
              </a:spcBef>
              <a:buClrTx/>
              <a:buSzTx/>
              <a:defRPr/>
            </a:pPr>
            <a:r>
              <a:rPr lang="en-US" b="1" dirty="0">
                <a:solidFill>
                  <a:srgbClr val="000000"/>
                </a:solidFill>
                <a:latin typeface="Calibri"/>
                <a:ea typeface="Calibri Bold" charset="0"/>
                <a:cs typeface="Calibri"/>
                <a:sym typeface="Calibri Bold" charset="0"/>
              </a:rPr>
              <a:t> </a:t>
            </a:r>
            <a:endParaRPr lang="en-US" dirty="0">
              <a:solidFill>
                <a:srgbClr val="000000"/>
              </a:solidFill>
              <a:latin typeface="Calibri"/>
              <a:cs typeface="Calibri"/>
              <a:sym typeface="Calibri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685800" y="4267200"/>
            <a:ext cx="7678738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None/>
              <a:defRPr sz="2000" b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None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None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charset="0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charset="0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charset="0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zh-CN" altLang="en-US" kern="0" dirty="0"/>
              <a:t>教师：史先俊</a:t>
            </a:r>
            <a:endParaRPr lang="en-US" altLang="zh-CN" kern="0" dirty="0"/>
          </a:p>
          <a:p>
            <a:r>
              <a:rPr lang="zh-CN" altLang="en-US" kern="0" dirty="0"/>
              <a:t>计算机科学与技术学院</a:t>
            </a:r>
            <a:endParaRPr lang="en-US" altLang="zh-CN" kern="0" dirty="0"/>
          </a:p>
          <a:p>
            <a:r>
              <a:rPr lang="zh-CN" altLang="en-US" kern="0" dirty="0"/>
              <a:t>哈尔滨工业大学</a:t>
            </a:r>
          </a:p>
          <a:p>
            <a:endParaRPr lang="zh-CN" altLang="en-US" kern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F589B7AF-520A-4EB9-856B-2804EC335C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ea typeface="宋体" panose="02010600030101010101" pitchFamily="2" charset="-122"/>
              </a:rPr>
              <a:t>赋值语句  </a:t>
            </a:r>
            <a:r>
              <a:rPr lang="en-US" altLang="zh-CN" dirty="0">
                <a:ea typeface="宋体" panose="02010600030101010101" pitchFamily="2" charset="-122"/>
              </a:rPr>
              <a:t>=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8195" name="内容占位符 2">
            <a:extLst>
              <a:ext uri="{FF2B5EF4-FFF2-40B4-BE49-F238E27FC236}">
                <a16:creationId xmlns:a16="http://schemas.microsoft.com/office/drawing/2014/main" id="{B915BF31-9E60-48BD-A1AB-9A0515A3E6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7528" y="1285884"/>
            <a:ext cx="8425961" cy="5134708"/>
          </a:xfrm>
        </p:spPr>
        <p:txBody>
          <a:bodyPr/>
          <a:lstStyle/>
          <a:p>
            <a:r>
              <a:rPr lang="zh-CN" altLang="en-US" dirty="0"/>
              <a:t>正常赋值语句：</a:t>
            </a:r>
            <a:r>
              <a:rPr lang="en-US" altLang="zh-CN" dirty="0"/>
              <a:t>mov</a:t>
            </a:r>
          </a:p>
          <a:p>
            <a:r>
              <a:rPr lang="zh-CN" altLang="en-US" dirty="0"/>
              <a:t>扩展或截断</a:t>
            </a:r>
            <a:endParaRPr lang="en-US" altLang="zh-CN" dirty="0"/>
          </a:p>
          <a:p>
            <a:r>
              <a:rPr lang="zh-CN" altLang="en-US" dirty="0"/>
              <a:t>类型转换：  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unsigned </a:t>
            </a:r>
            <a:r>
              <a:rPr lang="zh-CN" altLang="en-US" sz="2400" dirty="0"/>
              <a:t>与 </a:t>
            </a:r>
            <a:r>
              <a:rPr lang="en-US" altLang="zh-CN" sz="2400" dirty="0"/>
              <a:t>signed   :    MOV</a:t>
            </a:r>
          </a:p>
          <a:p>
            <a:pPr marL="0" indent="0">
              <a:buNone/>
            </a:pPr>
            <a:r>
              <a:rPr lang="en-US" altLang="zh-CN" sz="2400" dirty="0"/>
              <a:t>      float </a:t>
            </a:r>
            <a:r>
              <a:rPr lang="zh-CN" altLang="en-US" sz="2400" dirty="0"/>
              <a:t>与 </a:t>
            </a:r>
            <a:r>
              <a:rPr lang="en-US" altLang="zh-CN" sz="2400" dirty="0"/>
              <a:t>int : </a:t>
            </a:r>
            <a:r>
              <a:rPr lang="zh-CN" altLang="en-US" sz="2400" dirty="0"/>
              <a:t>浮点指令</a:t>
            </a:r>
            <a:endParaRPr lang="en-US" altLang="zh-CN" sz="2400" dirty="0"/>
          </a:p>
          <a:p>
            <a:r>
              <a:rPr lang="zh-CN" altLang="en-US" dirty="0"/>
              <a:t>存储器变量，如全局变量或堆栈存储的局部变量，或堆栈存储的参数，在访问时，往往在赋值时先获取地址到寄存器，然后用寄存器间接寻址。</a:t>
            </a:r>
            <a:endParaRPr lang="en-US" altLang="zh-CN" dirty="0"/>
          </a:p>
          <a:p>
            <a:r>
              <a:rPr lang="zh-CN" altLang="en-US" dirty="0"/>
              <a:t>两个存储器变量赋值：要通过寄存器倒一下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989644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F589B7AF-520A-4EB9-856B-2804EC335C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ea typeface="宋体" panose="02010600030101010101" pitchFamily="2" charset="-122"/>
              </a:rPr>
              <a:t>算术运算</a:t>
            </a:r>
          </a:p>
        </p:txBody>
      </p:sp>
      <p:sp>
        <p:nvSpPr>
          <p:cNvPr id="8195" name="内容占位符 2">
            <a:extLst>
              <a:ext uri="{FF2B5EF4-FFF2-40B4-BE49-F238E27FC236}">
                <a16:creationId xmlns:a16="http://schemas.microsoft.com/office/drawing/2014/main" id="{B915BF31-9E60-48BD-A1AB-9A0515A3E6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7528" y="1285884"/>
            <a:ext cx="8425961" cy="5134708"/>
          </a:xfrm>
        </p:spPr>
        <p:txBody>
          <a:bodyPr/>
          <a:lstStyle/>
          <a:p>
            <a:r>
              <a:rPr lang="en-US" altLang="zh-CN" dirty="0"/>
              <a:t>+ - </a:t>
            </a:r>
            <a:r>
              <a:rPr lang="zh-CN" altLang="en-US" dirty="0"/>
              <a:t>： </a:t>
            </a:r>
            <a:r>
              <a:rPr lang="en-US" altLang="zh-CN" dirty="0"/>
              <a:t>ADD  SUB</a:t>
            </a:r>
          </a:p>
          <a:p>
            <a:r>
              <a:rPr lang="zh-CN" altLang="en-US" dirty="0"/>
              <a:t>*：考试不做要求  </a:t>
            </a:r>
            <a:r>
              <a:rPr lang="en-US" altLang="zh-CN" dirty="0"/>
              <a:t>MUL IMUL  </a:t>
            </a:r>
            <a:r>
              <a:rPr lang="zh-CN" altLang="en-US" dirty="0"/>
              <a:t>或优化为其他指令</a:t>
            </a:r>
            <a:endParaRPr lang="en-US" altLang="zh-CN" dirty="0"/>
          </a:p>
          <a:p>
            <a:r>
              <a:rPr lang="en-US" altLang="zh-CN" dirty="0"/>
              <a:t>/ </a:t>
            </a:r>
            <a:r>
              <a:rPr lang="zh-CN" altLang="en-US" dirty="0"/>
              <a:t>：考试不做要求 </a:t>
            </a:r>
            <a:r>
              <a:rPr lang="en-US" altLang="zh-CN" dirty="0"/>
              <a:t>DIV IDIV </a:t>
            </a:r>
            <a:r>
              <a:rPr lang="zh-CN" altLang="en-US" dirty="0"/>
              <a:t>或优化为其他指令</a:t>
            </a:r>
            <a:endParaRPr lang="en-US" altLang="zh-CN" dirty="0"/>
          </a:p>
          <a:p>
            <a:r>
              <a:rPr lang="en-US" altLang="zh-CN" dirty="0"/>
              <a:t>% </a:t>
            </a:r>
            <a:r>
              <a:rPr lang="zh-CN" altLang="en-US" dirty="0"/>
              <a:t>：</a:t>
            </a:r>
            <a:r>
              <a:rPr lang="en-US" altLang="zh-CN" dirty="0"/>
              <a:t>DIV</a:t>
            </a:r>
          </a:p>
          <a:p>
            <a:r>
              <a:rPr lang="en-US" altLang="zh-CN" dirty="0"/>
              <a:t>++ </a:t>
            </a:r>
            <a:r>
              <a:rPr lang="zh-CN" altLang="en-US" dirty="0"/>
              <a:t>： </a:t>
            </a:r>
            <a:r>
              <a:rPr lang="en-US" altLang="zh-CN" dirty="0"/>
              <a:t>ADD  </a:t>
            </a:r>
            <a:r>
              <a:rPr lang="zh-CN" altLang="en-US" dirty="0"/>
              <a:t>，</a:t>
            </a:r>
            <a:r>
              <a:rPr lang="en-US" altLang="zh-CN" dirty="0"/>
              <a:t>LEA</a:t>
            </a:r>
          </a:p>
          <a:p>
            <a:endParaRPr lang="en-US" altLang="zh-CN" dirty="0"/>
          </a:p>
          <a:p>
            <a:r>
              <a:rPr lang="en-US" altLang="zh-CN" dirty="0"/>
              <a:t>-- </a:t>
            </a:r>
            <a:r>
              <a:rPr lang="zh-CN" altLang="en-US" dirty="0"/>
              <a:t>：</a:t>
            </a:r>
            <a:r>
              <a:rPr lang="en-US" altLang="zh-CN" dirty="0"/>
              <a:t>DEC</a:t>
            </a:r>
          </a:p>
          <a:p>
            <a:endParaRPr lang="en-US" altLang="zh-CN" dirty="0"/>
          </a:p>
          <a:p>
            <a:r>
              <a:rPr lang="en-US" altLang="zh-CN" dirty="0"/>
              <a:t>+    -  </a:t>
            </a:r>
            <a:r>
              <a:rPr lang="zh-CN" altLang="en-US" dirty="0"/>
              <a:t>：  </a:t>
            </a:r>
            <a:r>
              <a:rPr lang="en-US" altLang="zh-CN" dirty="0"/>
              <a:t>NEG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285656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F589B7AF-520A-4EB9-856B-2804EC335C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ea typeface="宋体" panose="02010600030101010101" pitchFamily="2" charset="-122"/>
              </a:rPr>
              <a:t>位操作</a:t>
            </a:r>
          </a:p>
        </p:txBody>
      </p:sp>
      <p:sp>
        <p:nvSpPr>
          <p:cNvPr id="8195" name="内容占位符 2">
            <a:extLst>
              <a:ext uri="{FF2B5EF4-FFF2-40B4-BE49-F238E27FC236}">
                <a16:creationId xmlns:a16="http://schemas.microsoft.com/office/drawing/2014/main" id="{B915BF31-9E60-48BD-A1AB-9A0515A3E6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7528" y="1285884"/>
            <a:ext cx="8425961" cy="5134708"/>
          </a:xfrm>
        </p:spPr>
        <p:txBody>
          <a:bodyPr/>
          <a:lstStyle/>
          <a:p>
            <a:r>
              <a:rPr lang="en-US" altLang="zh-CN" dirty="0"/>
              <a:t>&amp;</a:t>
            </a:r>
          </a:p>
          <a:p>
            <a:r>
              <a:rPr lang="en-US" altLang="zh-CN" dirty="0"/>
              <a:t>|</a:t>
            </a:r>
          </a:p>
          <a:p>
            <a:r>
              <a:rPr lang="en-US" altLang="zh-CN" dirty="0"/>
              <a:t>~</a:t>
            </a:r>
          </a:p>
          <a:p>
            <a:r>
              <a:rPr lang="en-US" altLang="zh-CN" dirty="0"/>
              <a:t>^</a:t>
            </a:r>
          </a:p>
          <a:p>
            <a:endParaRPr lang="en-US" altLang="zh-CN" dirty="0"/>
          </a:p>
          <a:p>
            <a:r>
              <a:rPr lang="en-US" altLang="zh-CN" dirty="0"/>
              <a:t>&gt;&gt;</a:t>
            </a:r>
          </a:p>
          <a:p>
            <a:r>
              <a:rPr lang="en-US" altLang="zh-CN" dirty="0"/>
              <a:t>&lt;&lt;</a:t>
            </a:r>
          </a:p>
          <a:p>
            <a:endParaRPr lang="en-US" altLang="zh-CN" sz="2400" dirty="0"/>
          </a:p>
          <a:p>
            <a:r>
              <a:rPr lang="zh-CN" altLang="en-US" sz="2400" dirty="0"/>
              <a:t>分有符号数和无符号数</a:t>
            </a:r>
            <a:endParaRPr lang="en-US" altLang="zh-CN" sz="2400" dirty="0"/>
          </a:p>
          <a:p>
            <a:r>
              <a:rPr lang="zh-CN" altLang="en-US" sz="2400" dirty="0"/>
              <a:t>无</a:t>
            </a:r>
            <a:r>
              <a:rPr lang="en-US" altLang="zh-CN" sz="2400" dirty="0"/>
              <a:t>ROL ROR RCL RCR  TEST</a:t>
            </a:r>
          </a:p>
          <a:p>
            <a:pPr marL="0" indent="0"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325053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F589B7AF-520A-4EB9-856B-2804EC335C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ea typeface="宋体" panose="02010600030101010101" pitchFamily="2" charset="-122"/>
              </a:rPr>
              <a:t>逻辑操作</a:t>
            </a:r>
          </a:p>
        </p:txBody>
      </p:sp>
      <p:sp>
        <p:nvSpPr>
          <p:cNvPr id="8195" name="内容占位符 2">
            <a:extLst>
              <a:ext uri="{FF2B5EF4-FFF2-40B4-BE49-F238E27FC236}">
                <a16:creationId xmlns:a16="http://schemas.microsoft.com/office/drawing/2014/main" id="{B915BF31-9E60-48BD-A1AB-9A0515A3E6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7528" y="1285884"/>
            <a:ext cx="8425961" cy="5134708"/>
          </a:xfrm>
        </p:spPr>
        <p:txBody>
          <a:bodyPr/>
          <a:lstStyle/>
          <a:p>
            <a:r>
              <a:rPr lang="en-US" altLang="zh-CN" sz="2400" dirty="0"/>
              <a:t>&amp;&amp;</a:t>
            </a:r>
          </a:p>
          <a:p>
            <a:r>
              <a:rPr lang="en-US" altLang="zh-CN" sz="2400" dirty="0"/>
              <a:t>||</a:t>
            </a:r>
          </a:p>
          <a:p>
            <a:r>
              <a:rPr lang="zh-CN" altLang="en-US" sz="2400" dirty="0"/>
              <a:t>！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变成指令的组合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564024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F589B7AF-520A-4EB9-856B-2804EC335C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ea typeface="宋体" panose="02010600030101010101" pitchFamily="2" charset="-122"/>
              </a:rPr>
              <a:t>关系操作</a:t>
            </a:r>
          </a:p>
        </p:txBody>
      </p:sp>
      <p:sp>
        <p:nvSpPr>
          <p:cNvPr id="8195" name="内容占位符 2">
            <a:extLst>
              <a:ext uri="{FF2B5EF4-FFF2-40B4-BE49-F238E27FC236}">
                <a16:creationId xmlns:a16="http://schemas.microsoft.com/office/drawing/2014/main" id="{B915BF31-9E60-48BD-A1AB-9A0515A3E6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7528" y="1285884"/>
            <a:ext cx="8425961" cy="5134708"/>
          </a:xfrm>
        </p:spPr>
        <p:txBody>
          <a:bodyPr/>
          <a:lstStyle/>
          <a:p>
            <a:r>
              <a:rPr lang="en-US" altLang="zh-CN" sz="2400" dirty="0"/>
              <a:t>&gt;</a:t>
            </a:r>
          </a:p>
          <a:p>
            <a:r>
              <a:rPr lang="en-US" altLang="zh-CN" sz="2400" dirty="0"/>
              <a:t>&lt;</a:t>
            </a:r>
          </a:p>
          <a:p>
            <a:r>
              <a:rPr lang="en-US" altLang="zh-CN" sz="2400" dirty="0"/>
              <a:t>&gt;=</a:t>
            </a:r>
          </a:p>
          <a:p>
            <a:r>
              <a:rPr lang="en-US" altLang="zh-CN" sz="2400" dirty="0"/>
              <a:t>&lt;=</a:t>
            </a:r>
          </a:p>
          <a:p>
            <a:r>
              <a:rPr lang="en-US" altLang="zh-CN" sz="2400" dirty="0"/>
              <a:t>==</a:t>
            </a:r>
          </a:p>
          <a:p>
            <a:r>
              <a:rPr lang="en-US" altLang="zh-CN" sz="2400" dirty="0"/>
              <a:t>!=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变成指令的组合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995524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F589B7AF-520A-4EB9-856B-2804EC335C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7017" y="275492"/>
            <a:ext cx="8786982" cy="762000"/>
          </a:xfrm>
        </p:spPr>
        <p:txBody>
          <a:bodyPr/>
          <a:lstStyle/>
          <a:p>
            <a:pPr algn="ctr"/>
            <a:r>
              <a:rPr lang="zh-CN" altLang="en-US" dirty="0">
                <a:ea typeface="宋体" panose="02010600030101010101" pitchFamily="2" charset="-122"/>
              </a:rPr>
              <a:t>分支语句</a:t>
            </a:r>
          </a:p>
        </p:txBody>
      </p:sp>
      <p:sp>
        <p:nvSpPr>
          <p:cNvPr id="8195" name="内容占位符 2">
            <a:extLst>
              <a:ext uri="{FF2B5EF4-FFF2-40B4-BE49-F238E27FC236}">
                <a16:creationId xmlns:a16="http://schemas.microsoft.com/office/drawing/2014/main" id="{B915BF31-9E60-48BD-A1AB-9A0515A3E6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7528" y="1066800"/>
            <a:ext cx="8425961" cy="5134708"/>
          </a:xfrm>
        </p:spPr>
        <p:txBody>
          <a:bodyPr/>
          <a:lstStyle/>
          <a:p>
            <a:r>
              <a:rPr lang="zh-CN" altLang="en-US" dirty="0"/>
              <a:t>单分支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注意：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1 </a:t>
            </a:r>
            <a:r>
              <a:rPr lang="zh-CN" altLang="en-US" dirty="0"/>
              <a:t>的判断，经常用</a:t>
            </a:r>
            <a:r>
              <a:rPr lang="en-US" altLang="zh-CN" dirty="0"/>
              <a:t>test</a:t>
            </a:r>
          </a:p>
          <a:p>
            <a:r>
              <a:rPr lang="zh-CN" altLang="en-US" dirty="0"/>
              <a:t>双分支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有</a:t>
            </a:r>
            <a:r>
              <a:rPr lang="en-US" altLang="zh-CN" dirty="0" err="1"/>
              <a:t>jmp</a:t>
            </a:r>
            <a:r>
              <a:rPr lang="zh-CN" altLang="en-US" dirty="0"/>
              <a:t>使用</a:t>
            </a:r>
            <a:endParaRPr lang="en-US" altLang="zh-CN" dirty="0"/>
          </a:p>
          <a:p>
            <a:r>
              <a:rPr lang="zh-CN" altLang="en-US" dirty="0"/>
              <a:t>多分支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en-US" altLang="zh-CN" dirty="0" err="1"/>
              <a:t>jmp</a:t>
            </a:r>
            <a:r>
              <a:rPr lang="zh-CN" altLang="en-US" dirty="0"/>
              <a:t>使用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Switch</a:t>
            </a:r>
            <a:r>
              <a:rPr lang="zh-CN" altLang="en-US" dirty="0"/>
              <a:t>分支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跳转表：全局变量的数组。元素个数：分支个数或更多。 元素内容：分支模块程序的地址。</a:t>
            </a:r>
            <a:endParaRPr lang="en-US" altLang="zh-CN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912060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F589B7AF-520A-4EB9-856B-2804EC335C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7017" y="275492"/>
            <a:ext cx="8786982" cy="762000"/>
          </a:xfrm>
        </p:spPr>
        <p:txBody>
          <a:bodyPr/>
          <a:lstStyle/>
          <a:p>
            <a:pPr algn="ctr"/>
            <a:r>
              <a:rPr lang="zh-CN" altLang="en-US" dirty="0">
                <a:ea typeface="宋体" panose="02010600030101010101" pitchFamily="2" charset="-122"/>
              </a:rPr>
              <a:t>循环</a:t>
            </a:r>
          </a:p>
        </p:txBody>
      </p:sp>
      <p:sp>
        <p:nvSpPr>
          <p:cNvPr id="8195" name="内容占位符 2">
            <a:extLst>
              <a:ext uri="{FF2B5EF4-FFF2-40B4-BE49-F238E27FC236}">
                <a16:creationId xmlns:a16="http://schemas.microsoft.com/office/drawing/2014/main" id="{B915BF31-9E60-48BD-A1AB-9A0515A3E6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7528" y="1066800"/>
            <a:ext cx="8425961" cy="5134708"/>
          </a:xfrm>
        </p:spPr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循环</a:t>
            </a:r>
            <a:endParaRPr lang="en-US" altLang="zh-CN" dirty="0"/>
          </a:p>
          <a:p>
            <a:r>
              <a:rPr lang="en-US" altLang="zh-CN" dirty="0"/>
              <a:t>While </a:t>
            </a:r>
            <a:r>
              <a:rPr lang="zh-CN" altLang="en-US" dirty="0"/>
              <a:t>循环</a:t>
            </a:r>
            <a:endParaRPr lang="en-US" altLang="zh-CN" dirty="0"/>
          </a:p>
          <a:p>
            <a:r>
              <a:rPr lang="en-US" altLang="zh-CN" dirty="0"/>
              <a:t>Do while </a:t>
            </a:r>
            <a:r>
              <a:rPr lang="zh-CN" altLang="en-US" dirty="0"/>
              <a:t>循环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实现同分支语句</a:t>
            </a:r>
            <a:endParaRPr lang="en-US" altLang="zh-CN" dirty="0"/>
          </a:p>
          <a:p>
            <a:r>
              <a:rPr lang="zh-CN" altLang="en-US" dirty="0"/>
              <a:t>没有用</a:t>
            </a:r>
            <a:r>
              <a:rPr lang="en-US" altLang="zh-CN" dirty="0"/>
              <a:t>intel</a:t>
            </a:r>
            <a:r>
              <a:rPr lang="zh-CN" altLang="en-US" dirty="0"/>
              <a:t>的</a:t>
            </a:r>
            <a:r>
              <a:rPr lang="en-US" altLang="zh-CN" dirty="0"/>
              <a:t>LOOP</a:t>
            </a:r>
            <a:r>
              <a:rPr lang="zh-CN" altLang="en-US" dirty="0"/>
              <a:t>：不适合</a:t>
            </a:r>
            <a:endParaRPr lang="en-US" altLang="zh-CN" dirty="0"/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056479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F589B7AF-520A-4EB9-856B-2804EC335C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7017" y="275492"/>
            <a:ext cx="8786982" cy="762000"/>
          </a:xfrm>
        </p:spPr>
        <p:txBody>
          <a:bodyPr/>
          <a:lstStyle/>
          <a:p>
            <a:pPr algn="ctr"/>
            <a:r>
              <a:rPr lang="zh-CN" altLang="en-US" dirty="0">
                <a:ea typeface="宋体" panose="02010600030101010101" pitchFamily="2" charset="-122"/>
              </a:rPr>
              <a:t>子程序</a:t>
            </a:r>
            <a:r>
              <a:rPr lang="en-US" altLang="zh-CN" dirty="0">
                <a:ea typeface="宋体" panose="02010600030101010101" pitchFamily="2" charset="-122"/>
              </a:rPr>
              <a:t>/</a:t>
            </a:r>
            <a:r>
              <a:rPr lang="zh-CN" altLang="en-US" dirty="0">
                <a:ea typeface="宋体" panose="02010600030101010101" pitchFamily="2" charset="-122"/>
              </a:rPr>
              <a:t>函数</a:t>
            </a:r>
          </a:p>
        </p:txBody>
      </p:sp>
      <p:sp>
        <p:nvSpPr>
          <p:cNvPr id="8195" name="内容占位符 2">
            <a:extLst>
              <a:ext uri="{FF2B5EF4-FFF2-40B4-BE49-F238E27FC236}">
                <a16:creationId xmlns:a16="http://schemas.microsoft.com/office/drawing/2014/main" id="{B915BF31-9E60-48BD-A1AB-9A0515A3E6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7017" y="1029954"/>
            <a:ext cx="8710783" cy="5370845"/>
          </a:xfrm>
        </p:spPr>
        <p:txBody>
          <a:bodyPr/>
          <a:lstStyle/>
          <a:p>
            <a:r>
              <a:rPr lang="zh-CN" altLang="en-US" dirty="0"/>
              <a:t>函数调用 </a:t>
            </a:r>
            <a:r>
              <a:rPr lang="en-US" altLang="zh-CN" dirty="0"/>
              <a:t>CALL  </a:t>
            </a:r>
            <a:r>
              <a:rPr lang="zh-CN" altLang="en-US" dirty="0"/>
              <a:t>返回 </a:t>
            </a:r>
            <a:r>
              <a:rPr lang="en-US" altLang="zh-CN" dirty="0"/>
              <a:t>RET</a:t>
            </a:r>
          </a:p>
          <a:p>
            <a:r>
              <a:rPr lang="zh-CN" altLang="en-US" dirty="0"/>
              <a:t>参数传递：  传值、传地址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64</a:t>
            </a:r>
            <a:r>
              <a:rPr lang="zh-CN" altLang="en-US" dirty="0"/>
              <a:t>位模式采用寄存器（</a:t>
            </a:r>
            <a:r>
              <a:rPr lang="en-US" altLang="zh-CN" dirty="0"/>
              <a:t>6</a:t>
            </a:r>
            <a:r>
              <a:rPr lang="zh-CN" altLang="en-US" dirty="0"/>
              <a:t>个）</a:t>
            </a:r>
            <a:r>
              <a:rPr lang="en-US" altLang="zh-CN" dirty="0"/>
              <a:t>+</a:t>
            </a:r>
            <a:r>
              <a:rPr lang="zh-CN" altLang="en-US" dirty="0"/>
              <a:t>堆栈形式</a:t>
            </a:r>
            <a:endParaRPr lang="en-US" altLang="zh-CN" dirty="0"/>
          </a:p>
          <a:p>
            <a:r>
              <a:rPr lang="zh-CN" altLang="en-US" dirty="0"/>
              <a:t>返回值：累加器</a:t>
            </a:r>
            <a:endParaRPr lang="en-US" altLang="zh-CN" dirty="0"/>
          </a:p>
          <a:p>
            <a:r>
              <a:rPr lang="zh-CN" altLang="en-US" dirty="0"/>
              <a:t>局部变量：寄存器</a:t>
            </a:r>
            <a:r>
              <a:rPr lang="en-US" altLang="zh-CN" dirty="0"/>
              <a:t>+</a:t>
            </a:r>
            <a:r>
              <a:rPr lang="zh-CN" altLang="en-US" dirty="0"/>
              <a:t>堆栈形式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参数访问：寄存器直接用。 堆栈 </a:t>
            </a:r>
            <a:r>
              <a:rPr lang="en-US" altLang="zh-CN" dirty="0"/>
              <a:t>[RBP+16+n*8]</a:t>
            </a:r>
          </a:p>
          <a:p>
            <a:r>
              <a:rPr lang="zh-CN" altLang="en-US" dirty="0"/>
              <a:t>局部变量访问：寄存器直接用。局部变量</a:t>
            </a:r>
            <a:r>
              <a:rPr lang="en-US" altLang="zh-CN" dirty="0"/>
              <a:t>[RBP-n*8]</a:t>
            </a:r>
          </a:p>
          <a:p>
            <a:endParaRPr lang="en-US" altLang="zh-CN" dirty="0"/>
          </a:p>
          <a:p>
            <a:r>
              <a:rPr lang="zh-CN" altLang="en-US" dirty="0"/>
              <a:t>堆栈框架：参数</a:t>
            </a:r>
            <a:r>
              <a:rPr lang="en-US" altLang="zh-CN" dirty="0"/>
              <a:t>+RET</a:t>
            </a:r>
            <a:r>
              <a:rPr lang="zh-CN" altLang="en-US" dirty="0"/>
              <a:t>地址</a:t>
            </a:r>
            <a:r>
              <a:rPr lang="en-US" altLang="zh-CN" dirty="0"/>
              <a:t>+RBP+</a:t>
            </a:r>
            <a:r>
              <a:rPr lang="zh-CN" altLang="en-US" dirty="0"/>
              <a:t>局部变量</a:t>
            </a:r>
            <a:r>
              <a:rPr lang="en-US" altLang="zh-CN" dirty="0"/>
              <a:t>+</a:t>
            </a:r>
            <a:r>
              <a:rPr lang="zh-CN" altLang="en-US" dirty="0"/>
              <a:t>现场变量。 </a:t>
            </a:r>
            <a:endParaRPr lang="en-US" altLang="zh-CN" dirty="0"/>
          </a:p>
          <a:p>
            <a:pPr marL="0" indent="0"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531647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F589B7AF-520A-4EB9-856B-2804EC335C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7017" y="275492"/>
            <a:ext cx="8786982" cy="762000"/>
          </a:xfrm>
        </p:spPr>
        <p:txBody>
          <a:bodyPr/>
          <a:lstStyle/>
          <a:p>
            <a:pPr algn="ctr"/>
            <a:r>
              <a:rPr lang="zh-CN" altLang="en-US" dirty="0">
                <a:ea typeface="宋体" panose="02010600030101010101" pitchFamily="2" charset="-122"/>
              </a:rPr>
              <a:t>堆栈框架</a:t>
            </a:r>
            <a:r>
              <a:rPr lang="en-US" altLang="zh-CN" dirty="0">
                <a:ea typeface="宋体" panose="02010600030101010101" pitchFamily="2" charset="-122"/>
              </a:rPr>
              <a:t>/</a:t>
            </a:r>
            <a:r>
              <a:rPr lang="zh-CN" altLang="en-US" dirty="0">
                <a:ea typeface="宋体" panose="02010600030101010101" pitchFamily="2" charset="-122"/>
              </a:rPr>
              <a:t>栈帧：</a:t>
            </a:r>
            <a:r>
              <a:rPr lang="en-US" altLang="zh-CN" dirty="0">
                <a:ea typeface="宋体" panose="02010600030101010101" pitchFamily="2" charset="-122"/>
              </a:rPr>
              <a:t>Frame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8195" name="内容占位符 2">
            <a:extLst>
              <a:ext uri="{FF2B5EF4-FFF2-40B4-BE49-F238E27FC236}">
                <a16:creationId xmlns:a16="http://schemas.microsoft.com/office/drawing/2014/main" id="{B915BF31-9E60-48BD-A1AB-9A0515A3E6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7017" y="1029954"/>
            <a:ext cx="8710783" cy="5370845"/>
          </a:xfrm>
        </p:spPr>
        <p:txBody>
          <a:bodyPr/>
          <a:lstStyle/>
          <a:p>
            <a:r>
              <a:rPr lang="zh-CN" altLang="en-US" dirty="0"/>
              <a:t>五大部分：有的部分可以为空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从高地址</a:t>
            </a:r>
            <a:r>
              <a:rPr lang="en-US" altLang="zh-CN" dirty="0"/>
              <a:t>-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低地址：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     </a:t>
            </a:r>
            <a:r>
              <a:rPr lang="zh-CN" altLang="en-US" dirty="0"/>
              <a:t>参数</a:t>
            </a:r>
            <a:r>
              <a:rPr lang="en-US" altLang="zh-CN" dirty="0"/>
              <a:t>2</a:t>
            </a:r>
            <a:r>
              <a:rPr lang="zh-CN" altLang="en-US" dirty="0"/>
              <a:t>、参数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RET</a:t>
            </a:r>
            <a:r>
              <a:rPr lang="zh-CN" altLang="en-US" dirty="0"/>
              <a:t>地址、主程序</a:t>
            </a:r>
            <a:r>
              <a:rPr lang="en-US" altLang="zh-CN" dirty="0"/>
              <a:t>RBP</a:t>
            </a:r>
            <a:r>
              <a:rPr lang="zh-CN" altLang="en-US" dirty="0"/>
              <a:t>、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局部变量</a:t>
            </a:r>
            <a:r>
              <a:rPr lang="en-US" altLang="zh-CN" dirty="0"/>
              <a:t>1</a:t>
            </a:r>
            <a:r>
              <a:rPr lang="zh-CN" altLang="en-US" dirty="0"/>
              <a:t>、局部变量</a:t>
            </a:r>
            <a:r>
              <a:rPr lang="en-US" altLang="zh-CN" dirty="0"/>
              <a:t>2</a:t>
            </a:r>
            <a:r>
              <a:rPr lang="zh-CN" altLang="en-US" dirty="0"/>
              <a:t>、现场变量</a:t>
            </a:r>
            <a:r>
              <a:rPr lang="en-US" altLang="zh-CN" dirty="0"/>
              <a:t>1</a:t>
            </a:r>
            <a:r>
              <a:rPr lang="zh-CN" altLang="en-US" dirty="0"/>
              <a:t>、现场变量</a:t>
            </a:r>
            <a:r>
              <a:rPr lang="en-US" altLang="zh-CN" dirty="0"/>
              <a:t>2.</a:t>
            </a:r>
          </a:p>
          <a:p>
            <a:r>
              <a:rPr lang="en-US" altLang="zh-CN" dirty="0"/>
              <a:t>PUSH %RBP    MOV %RSP</a:t>
            </a:r>
            <a:r>
              <a:rPr lang="zh-CN" altLang="en-US" dirty="0"/>
              <a:t>，</a:t>
            </a:r>
            <a:r>
              <a:rPr lang="en-US" altLang="zh-CN" dirty="0"/>
              <a:t>%RBP</a:t>
            </a:r>
            <a:r>
              <a:rPr lang="zh-CN" altLang="en-US" dirty="0"/>
              <a:t>的原因</a:t>
            </a:r>
            <a:endParaRPr lang="en-US" altLang="zh-CN" dirty="0"/>
          </a:p>
          <a:p>
            <a:r>
              <a:rPr lang="zh-CN" altLang="en-US" dirty="0"/>
              <a:t>子程序嵌套，每次调用都会产生新的堆栈框架。孙子程序的栈帧在儿子的上面（低地址）。</a:t>
            </a:r>
            <a:endParaRPr lang="en-US" altLang="zh-CN" dirty="0"/>
          </a:p>
          <a:p>
            <a:r>
              <a:rPr lang="zh-CN" altLang="en-US" dirty="0"/>
              <a:t>允许递归：同子程序嵌套。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LEAVE</a:t>
            </a:r>
            <a:r>
              <a:rPr lang="zh-CN" altLang="en-US" dirty="0"/>
              <a:t>指令：</a:t>
            </a:r>
            <a:r>
              <a:rPr lang="en-US" altLang="zh-CN" dirty="0"/>
              <a:t>MOV %RBP</a:t>
            </a:r>
            <a:r>
              <a:rPr lang="zh-CN" altLang="en-US" dirty="0"/>
              <a:t>，</a:t>
            </a:r>
            <a:r>
              <a:rPr lang="en-US" altLang="zh-CN" dirty="0"/>
              <a:t>%RSP             POP %RBP</a:t>
            </a:r>
          </a:p>
          <a:p>
            <a:pPr marL="0" indent="0"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791200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6809FF-7138-4D0F-A2AC-249E73065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BDDE28E-E0C7-4603-A579-9C55E8CCE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04800"/>
            <a:ext cx="8926576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372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F589B7AF-520A-4EB9-856B-2804EC335C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ea typeface="宋体" panose="02010600030101010101" pitchFamily="2" charset="-122"/>
              </a:rPr>
              <a:t>C</a:t>
            </a:r>
            <a:r>
              <a:rPr lang="zh-CN" altLang="en-US" dirty="0">
                <a:ea typeface="宋体" panose="02010600030101010101" pitchFamily="2" charset="-122"/>
              </a:rPr>
              <a:t>语言的数据与操作</a:t>
            </a:r>
          </a:p>
        </p:txBody>
      </p:sp>
      <p:sp>
        <p:nvSpPr>
          <p:cNvPr id="8195" name="内容占位符 2">
            <a:extLst>
              <a:ext uri="{FF2B5EF4-FFF2-40B4-BE49-F238E27FC236}">
                <a16:creationId xmlns:a16="http://schemas.microsoft.com/office/drawing/2014/main" id="{B915BF31-9E60-48BD-A1AB-9A0515A3E6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18039" y="1248508"/>
            <a:ext cx="7933592" cy="5134708"/>
          </a:xfrm>
        </p:spPr>
        <p:txBody>
          <a:bodyPr/>
          <a:lstStyle/>
          <a:p>
            <a:r>
              <a:rPr lang="zh-CN" altLang="en-US" sz="2215" dirty="0"/>
              <a:t>数据：常量、变量</a:t>
            </a:r>
            <a:r>
              <a:rPr lang="en-US" altLang="zh-CN" sz="2215" dirty="0"/>
              <a:t>(</a:t>
            </a:r>
            <a:r>
              <a:rPr lang="zh-CN" altLang="en-US" sz="2215" dirty="0"/>
              <a:t>全局</a:t>
            </a:r>
            <a:r>
              <a:rPr lang="en-US" altLang="zh-CN" sz="2215" dirty="0"/>
              <a:t>/</a:t>
            </a:r>
            <a:r>
              <a:rPr lang="zh-CN" altLang="en-US" sz="2215" dirty="0"/>
              <a:t>局部</a:t>
            </a:r>
            <a:r>
              <a:rPr lang="en-US" altLang="zh-CN" sz="2215" dirty="0"/>
              <a:t>/</a:t>
            </a:r>
            <a:r>
              <a:rPr lang="zh-CN" altLang="en-US" sz="2215" dirty="0"/>
              <a:t>静态</a:t>
            </a:r>
            <a:r>
              <a:rPr lang="en-US" altLang="zh-CN" sz="2215" dirty="0"/>
              <a:t>)</a:t>
            </a:r>
            <a:r>
              <a:rPr lang="zh-CN" altLang="en-US" sz="2215" dirty="0"/>
              <a:t>、表达式、类型、宏    </a:t>
            </a:r>
            <a:endParaRPr lang="en-US" altLang="zh-CN" sz="2215" dirty="0"/>
          </a:p>
          <a:p>
            <a:r>
              <a:rPr lang="zh-CN" altLang="en-US" sz="2215" dirty="0"/>
              <a:t>赋值 </a:t>
            </a:r>
            <a:r>
              <a:rPr lang="en-US" altLang="zh-CN" sz="2215" dirty="0"/>
              <a:t>=</a:t>
            </a:r>
            <a:r>
              <a:rPr lang="zh-CN" altLang="en-US" sz="2215" dirty="0"/>
              <a:t> </a:t>
            </a:r>
            <a:r>
              <a:rPr lang="en-US" altLang="zh-CN" sz="2215" dirty="0"/>
              <a:t>  ,</a:t>
            </a:r>
            <a:r>
              <a:rPr lang="zh-CN" altLang="en-US" sz="2215" dirty="0"/>
              <a:t>逗号操作符，赋初值</a:t>
            </a:r>
            <a:r>
              <a:rPr lang="en-US" altLang="zh-CN" sz="2215" dirty="0"/>
              <a:t>/</a:t>
            </a:r>
            <a:r>
              <a:rPr lang="zh-CN" altLang="en-US" sz="2215" dirty="0"/>
              <a:t>不赋初值</a:t>
            </a:r>
            <a:endParaRPr lang="en-US" altLang="zh-CN" sz="2215" dirty="0"/>
          </a:p>
          <a:p>
            <a:r>
              <a:rPr lang="zh-CN" altLang="en-US" sz="2215" dirty="0"/>
              <a:t>类型转换</a:t>
            </a:r>
            <a:r>
              <a:rPr lang="en-US" altLang="zh-CN" sz="2215" dirty="0"/>
              <a:t>(</a:t>
            </a:r>
            <a:r>
              <a:rPr lang="zh-CN" altLang="en-US" sz="2215" dirty="0"/>
              <a:t>隐式或显式</a:t>
            </a:r>
            <a:r>
              <a:rPr lang="en-US" altLang="zh-CN" sz="2215" dirty="0"/>
              <a:t>) </a:t>
            </a:r>
            <a:r>
              <a:rPr lang="en-US" altLang="zh-CN" sz="1846" dirty="0"/>
              <a:t>unsigned/char/int/long/float/double</a:t>
            </a:r>
            <a:endParaRPr lang="en-US" altLang="zh-CN" sz="2215" dirty="0"/>
          </a:p>
          <a:p>
            <a:r>
              <a:rPr lang="en-US" altLang="zh-CN" sz="2215" dirty="0" err="1"/>
              <a:t>Sizeof</a:t>
            </a:r>
            <a:endParaRPr lang="en-US" altLang="zh-CN" sz="2215" dirty="0"/>
          </a:p>
          <a:p>
            <a:r>
              <a:rPr lang="zh-CN" altLang="en-US" sz="2215" dirty="0"/>
              <a:t>算术操作：</a:t>
            </a:r>
            <a:r>
              <a:rPr lang="en-US" altLang="zh-CN" sz="2215" dirty="0"/>
              <a:t>+ - * / %  ++  --      </a:t>
            </a:r>
            <a:r>
              <a:rPr lang="zh-CN" altLang="en-US" sz="2215" dirty="0"/>
              <a:t>取正</a:t>
            </a:r>
            <a:r>
              <a:rPr lang="en-US" altLang="zh-CN" sz="2215" dirty="0"/>
              <a:t>/</a:t>
            </a:r>
            <a:r>
              <a:rPr lang="zh-CN" altLang="en-US" sz="2215" dirty="0"/>
              <a:t>负</a:t>
            </a:r>
            <a:r>
              <a:rPr lang="en-US" altLang="zh-CN" sz="2215" dirty="0"/>
              <a:t>+-     </a:t>
            </a:r>
            <a:r>
              <a:rPr lang="zh-CN" altLang="en-US" sz="2215" dirty="0"/>
              <a:t>复合“</a:t>
            </a:r>
            <a:r>
              <a:rPr lang="en-US" altLang="zh-CN" sz="2215" dirty="0"/>
              <a:t>+=</a:t>
            </a:r>
            <a:r>
              <a:rPr lang="zh-CN" altLang="en-US" sz="2215" dirty="0"/>
              <a:t>”等</a:t>
            </a:r>
            <a:endParaRPr lang="en-US" altLang="zh-CN" sz="2215" dirty="0"/>
          </a:p>
          <a:p>
            <a:r>
              <a:rPr lang="zh-CN" altLang="en-US" sz="2215" dirty="0"/>
              <a:t>逻辑</a:t>
            </a:r>
            <a:r>
              <a:rPr lang="en-US" altLang="zh-CN" sz="2215" dirty="0"/>
              <a:t>/</a:t>
            </a:r>
            <a:r>
              <a:rPr lang="zh-CN" altLang="en-US" sz="2215" dirty="0"/>
              <a:t>位操作：逻辑</a:t>
            </a:r>
            <a:r>
              <a:rPr lang="en-US" altLang="zh-CN" sz="2215" dirty="0"/>
              <a:t>&amp;&amp; ||  !    </a:t>
            </a:r>
            <a:r>
              <a:rPr lang="zh-CN" altLang="en-US" sz="2215" dirty="0"/>
              <a:t>位</a:t>
            </a:r>
            <a:r>
              <a:rPr lang="en-US" altLang="zh-CN" sz="2215" dirty="0"/>
              <a:t> &amp; | ~ ^    </a:t>
            </a:r>
            <a:r>
              <a:rPr lang="zh-CN" altLang="en-US" sz="2215" dirty="0"/>
              <a:t>移位</a:t>
            </a:r>
            <a:r>
              <a:rPr lang="en-US" altLang="zh-CN" sz="2215" dirty="0"/>
              <a:t>&gt;&gt;   &lt;&lt;    </a:t>
            </a:r>
            <a:r>
              <a:rPr lang="zh-CN" altLang="en-US" sz="2215" dirty="0"/>
              <a:t>复合操作如 </a:t>
            </a:r>
            <a:r>
              <a:rPr lang="en-US" altLang="zh-CN" sz="2215" dirty="0"/>
              <a:t>“|=</a:t>
            </a:r>
            <a:r>
              <a:rPr lang="zh-CN" altLang="en-US" sz="2215" dirty="0"/>
              <a:t>”</a:t>
            </a:r>
            <a:r>
              <a:rPr lang="en-US" altLang="zh-CN" sz="2215" dirty="0"/>
              <a:t> </a:t>
            </a:r>
            <a:r>
              <a:rPr lang="zh-CN" altLang="en-US" sz="2215" dirty="0"/>
              <a:t>或“</a:t>
            </a:r>
            <a:r>
              <a:rPr lang="en-US" altLang="zh-CN" sz="2215" dirty="0"/>
              <a:t>&lt;&lt;=</a:t>
            </a:r>
            <a:r>
              <a:rPr lang="zh-CN" altLang="en-US" sz="2215" dirty="0"/>
              <a:t>”等</a:t>
            </a:r>
            <a:endParaRPr lang="en-US" altLang="zh-CN" sz="2215" dirty="0"/>
          </a:p>
          <a:p>
            <a:r>
              <a:rPr lang="zh-CN" altLang="en-US" sz="2215" dirty="0"/>
              <a:t>关系操作：</a:t>
            </a:r>
            <a:r>
              <a:rPr lang="en-US" altLang="zh-CN" sz="2215" dirty="0"/>
              <a:t>==   </a:t>
            </a:r>
            <a:r>
              <a:rPr lang="zh-CN" altLang="en-US" sz="2215" dirty="0"/>
              <a:t> </a:t>
            </a:r>
            <a:r>
              <a:rPr lang="en-US" altLang="zh-CN" sz="2215" dirty="0"/>
              <a:t>!=      &gt;    &lt;      &gt;=     &lt;=</a:t>
            </a:r>
          </a:p>
          <a:p>
            <a:r>
              <a:rPr lang="zh-CN" altLang="en-US" sz="2215" dirty="0"/>
              <a:t>数组</a:t>
            </a:r>
            <a:r>
              <a:rPr lang="en-US" altLang="zh-CN" sz="2215" dirty="0"/>
              <a:t>/</a:t>
            </a:r>
            <a:r>
              <a:rPr lang="zh-CN" altLang="en-US" sz="2215" dirty="0"/>
              <a:t>指针</a:t>
            </a:r>
            <a:r>
              <a:rPr lang="en-US" altLang="zh-CN" sz="2215" dirty="0"/>
              <a:t>/</a:t>
            </a:r>
            <a:r>
              <a:rPr lang="zh-CN" altLang="en-US" sz="2215" dirty="0"/>
              <a:t>结构操作：</a:t>
            </a:r>
            <a:r>
              <a:rPr lang="en-US" altLang="zh-CN" sz="2215" dirty="0"/>
              <a:t>A[</a:t>
            </a:r>
            <a:r>
              <a:rPr lang="en-US" altLang="zh-CN" sz="2215" dirty="0" err="1"/>
              <a:t>i</a:t>
            </a:r>
            <a:r>
              <a:rPr lang="en-US" altLang="zh-CN" sz="2215" dirty="0"/>
              <a:t>]    &amp;v   *p    s.id    p-&gt;id</a:t>
            </a:r>
          </a:p>
          <a:p>
            <a:r>
              <a:rPr lang="zh-CN" altLang="en-US" sz="2215" dirty="0"/>
              <a:t>控制转移：</a:t>
            </a:r>
            <a:r>
              <a:rPr lang="en-US" altLang="zh-CN" sz="1662" dirty="0"/>
              <a:t>if/else switch for while  do/while  ?:	continue  break</a:t>
            </a:r>
          </a:p>
          <a:p>
            <a:r>
              <a:rPr lang="zh-CN" altLang="en-US" sz="2215" dirty="0"/>
              <a:t>函数操作：</a:t>
            </a:r>
            <a:r>
              <a:rPr lang="zh-CN" altLang="en-US" sz="1846" dirty="0"/>
              <a:t>参数传递</a:t>
            </a:r>
            <a:r>
              <a:rPr lang="en-US" altLang="zh-CN" sz="1846" dirty="0"/>
              <a:t>(</a:t>
            </a:r>
            <a:r>
              <a:rPr lang="zh-CN" altLang="en-US" sz="1846" dirty="0"/>
              <a:t>地址</a:t>
            </a:r>
            <a:r>
              <a:rPr lang="en-US" altLang="zh-CN" sz="1846" dirty="0"/>
              <a:t>/</a:t>
            </a:r>
            <a:r>
              <a:rPr lang="zh-CN" altLang="en-US" sz="1846" dirty="0"/>
              <a:t>值</a:t>
            </a:r>
            <a:r>
              <a:rPr lang="en-US" altLang="zh-CN" sz="1846" dirty="0"/>
              <a:t>)</a:t>
            </a:r>
            <a:r>
              <a:rPr lang="zh-CN" altLang="en-US" sz="1846" dirty="0"/>
              <a:t>、函数调用</a:t>
            </a:r>
            <a:r>
              <a:rPr lang="en-US" altLang="zh-CN" sz="1846" dirty="0"/>
              <a:t>()</a:t>
            </a:r>
            <a:r>
              <a:rPr lang="zh-CN" altLang="en-US" sz="1846" dirty="0"/>
              <a:t>、函数返回</a:t>
            </a:r>
            <a:r>
              <a:rPr lang="en-US" altLang="zh-CN" sz="1846" dirty="0"/>
              <a:t> return</a:t>
            </a:r>
            <a:endParaRPr lang="zh-CN" altLang="en-US" sz="1846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7AEF6A-BE98-4A58-A16D-7EBA4E967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1E617F0-9BBF-4F88-8861-113A03866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3357"/>
            <a:ext cx="9144000" cy="569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485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F589B7AF-520A-4EB9-856B-2804EC335C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7017" y="275492"/>
            <a:ext cx="8786982" cy="762000"/>
          </a:xfrm>
        </p:spPr>
        <p:txBody>
          <a:bodyPr/>
          <a:lstStyle/>
          <a:p>
            <a:pPr algn="ctr"/>
            <a:r>
              <a:rPr lang="zh-CN" altLang="en-US" dirty="0">
                <a:ea typeface="宋体" panose="02010600030101010101" pitchFamily="2" charset="-122"/>
              </a:rPr>
              <a:t>数组、指针、传值、传地址</a:t>
            </a:r>
          </a:p>
        </p:txBody>
      </p:sp>
      <p:sp>
        <p:nvSpPr>
          <p:cNvPr id="8195" name="内容占位符 2">
            <a:extLst>
              <a:ext uri="{FF2B5EF4-FFF2-40B4-BE49-F238E27FC236}">
                <a16:creationId xmlns:a16="http://schemas.microsoft.com/office/drawing/2014/main" id="{B915BF31-9E60-48BD-A1AB-9A0515A3E6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7017" y="1029954"/>
            <a:ext cx="8710783" cy="5370845"/>
          </a:xfrm>
        </p:spPr>
        <p:txBody>
          <a:bodyPr/>
          <a:lstStyle/>
          <a:p>
            <a:r>
              <a:rPr lang="zh-CN" altLang="en-US" dirty="0"/>
              <a:t>数组的访问：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zh-CN" altLang="en-US" dirty="0"/>
              <a:t>全局变量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zh-CN" altLang="en-US" dirty="0"/>
              <a:t>局部变量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zh-CN" altLang="en-US" dirty="0"/>
              <a:t>参数</a:t>
            </a:r>
            <a:endParaRPr lang="en-US" altLang="zh-CN" dirty="0"/>
          </a:p>
          <a:p>
            <a:r>
              <a:rPr lang="zh-CN" altLang="en-US" dirty="0"/>
              <a:t>指针的访问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函数传值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函数传地址</a:t>
            </a:r>
            <a:endParaRPr lang="en-US" altLang="zh-CN" dirty="0"/>
          </a:p>
          <a:p>
            <a:pPr marL="0" indent="0"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22562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缺省编译链接模式：考试</a:t>
            </a:r>
            <a:r>
              <a:rPr lang="en-US" altLang="zh-CN" dirty="0"/>
              <a:t>/</a:t>
            </a:r>
            <a:r>
              <a:rPr lang="zh-CN" altLang="en-US" dirty="0"/>
              <a:t>实验模式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5419725"/>
          </a:xfrm>
        </p:spPr>
        <p:txBody>
          <a:bodyPr/>
          <a:lstStyle/>
          <a:p>
            <a:r>
              <a:rPr lang="en-US" altLang="zh-CN" dirty="0"/>
              <a:t>-m64</a:t>
            </a:r>
            <a:r>
              <a:rPr lang="zh-CN" altLang="en-US" dirty="0"/>
              <a:t>   除非特指 </a:t>
            </a:r>
            <a:r>
              <a:rPr lang="en-US" altLang="zh-CN" dirty="0"/>
              <a:t>–m32</a:t>
            </a:r>
          </a:p>
          <a:p>
            <a:r>
              <a:rPr lang="en-US" altLang="zh-CN" dirty="0"/>
              <a:t>-</a:t>
            </a:r>
            <a:r>
              <a:rPr lang="en-US" altLang="zh-CN" dirty="0" err="1"/>
              <a:t>Og</a:t>
            </a:r>
            <a:r>
              <a:rPr lang="en-US" altLang="zh-CN" dirty="0"/>
              <a:t> </a:t>
            </a:r>
            <a:r>
              <a:rPr lang="zh-CN" altLang="en-US" dirty="0"/>
              <a:t>编译器使用符合原始</a:t>
            </a:r>
            <a:r>
              <a:rPr lang="en-US" altLang="zh-CN" dirty="0"/>
              <a:t>C</a:t>
            </a:r>
            <a:r>
              <a:rPr lang="zh-CN" altLang="en-US" dirty="0"/>
              <a:t>代码整体结构的机器代码的优化等级，代码可能变形</a:t>
            </a:r>
            <a:endParaRPr lang="en-US" altLang="zh-CN" dirty="0"/>
          </a:p>
          <a:p>
            <a:r>
              <a:rPr lang="en-US" altLang="zh-CN" dirty="0"/>
              <a:t>-no-pie </a:t>
            </a:r>
            <a:r>
              <a:rPr lang="zh-CN" altLang="en-US" dirty="0"/>
              <a:t>固定地址的代码 </a:t>
            </a:r>
            <a:r>
              <a:rPr lang="en-US" altLang="zh-CN" dirty="0"/>
              <a:t>0x400000</a:t>
            </a:r>
            <a:r>
              <a:rPr lang="zh-CN" altLang="en-US" dirty="0"/>
              <a:t>开始 放</a:t>
            </a:r>
            <a:r>
              <a:rPr lang="en-US" altLang="zh-CN" dirty="0"/>
              <a:t>elf</a:t>
            </a:r>
            <a:r>
              <a:rPr lang="zh-CN" altLang="en-US" dirty="0"/>
              <a:t>头</a:t>
            </a:r>
            <a:endParaRPr lang="en-US" altLang="zh-CN" dirty="0"/>
          </a:p>
          <a:p>
            <a:r>
              <a:rPr lang="en-US" altLang="zh-CN" dirty="0"/>
              <a:t>-</a:t>
            </a:r>
            <a:r>
              <a:rPr lang="en-US" altLang="zh-CN" dirty="0" err="1"/>
              <a:t>fno</a:t>
            </a:r>
            <a:r>
              <a:rPr lang="en-US" altLang="zh-CN" dirty="0"/>
              <a:t>-PIC </a:t>
            </a:r>
            <a:r>
              <a:rPr lang="zh-CN" altLang="en-US" dirty="0"/>
              <a:t>不生成位置无关代码</a:t>
            </a:r>
            <a:endParaRPr lang="en-US" altLang="zh-CN" dirty="0"/>
          </a:p>
          <a:p>
            <a:r>
              <a:rPr lang="en-US" altLang="zh-CN" dirty="0"/>
              <a:t>-</a:t>
            </a:r>
            <a:r>
              <a:rPr lang="en-US" altLang="zh-CN" dirty="0" err="1"/>
              <a:t>fno</a:t>
            </a:r>
            <a:r>
              <a:rPr lang="en-US" altLang="zh-CN" dirty="0"/>
              <a:t>-stack-protector </a:t>
            </a:r>
            <a:r>
              <a:rPr lang="zh-CN" altLang="en-US" dirty="0"/>
              <a:t>代码中不保护堆栈</a:t>
            </a:r>
            <a:endParaRPr lang="en-US" altLang="zh-CN" dirty="0"/>
          </a:p>
          <a:p>
            <a:r>
              <a:rPr lang="en-US" altLang="zh-CN" dirty="0"/>
              <a:t>-</a:t>
            </a:r>
            <a:r>
              <a:rPr lang="en-US" altLang="zh-CN" dirty="0" err="1"/>
              <a:t>fno</a:t>
            </a:r>
            <a:r>
              <a:rPr lang="en-US" altLang="zh-CN" dirty="0"/>
              <a:t>-omit-frame-pointer </a:t>
            </a:r>
            <a:r>
              <a:rPr lang="zh-CN" altLang="en-US" dirty="0"/>
              <a:t>不省掉栈帧指针 </a:t>
            </a:r>
            <a:r>
              <a:rPr lang="en-US" altLang="zh-CN" dirty="0"/>
              <a:t>BP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教材上不用这个选项。可以不用这个选项</a:t>
            </a:r>
            <a:endParaRPr lang="en-US" altLang="zh-CN" dirty="0"/>
          </a:p>
          <a:p>
            <a:r>
              <a:rPr lang="en-US" altLang="zh-CN" dirty="0"/>
              <a:t>-</a:t>
            </a:r>
            <a:r>
              <a:rPr lang="en-US" altLang="zh-CN" dirty="0" err="1"/>
              <a:t>ggdb</a:t>
            </a:r>
            <a:r>
              <a:rPr lang="en-US" altLang="zh-CN" dirty="0"/>
              <a:t> </a:t>
            </a:r>
            <a:r>
              <a:rPr lang="zh-CN" altLang="en-US" dirty="0"/>
              <a:t>生成</a:t>
            </a:r>
            <a:r>
              <a:rPr lang="en-US" altLang="zh-CN" dirty="0" err="1"/>
              <a:t>gdb</a:t>
            </a:r>
            <a:r>
              <a:rPr lang="zh-CN" altLang="en-US" dirty="0"/>
              <a:t>用的调试符号</a:t>
            </a:r>
            <a:endParaRPr lang="en-US" altLang="zh-CN" dirty="0"/>
          </a:p>
          <a:p>
            <a:r>
              <a:rPr lang="en-US" altLang="zh-CN" sz="2000" dirty="0" err="1">
                <a:solidFill>
                  <a:srgbClr val="FF0000"/>
                </a:solidFill>
              </a:rPr>
              <a:t>gcc</a:t>
            </a:r>
            <a:r>
              <a:rPr lang="en-US" altLang="zh-CN" sz="2000" dirty="0">
                <a:solidFill>
                  <a:srgbClr val="FF0000"/>
                </a:solidFill>
              </a:rPr>
              <a:t> -</a:t>
            </a:r>
            <a:r>
              <a:rPr lang="en-US" altLang="zh-CN" sz="2000" dirty="0" err="1">
                <a:solidFill>
                  <a:srgbClr val="FF0000"/>
                </a:solidFill>
              </a:rPr>
              <a:t>Og</a:t>
            </a:r>
            <a:r>
              <a:rPr lang="en-US" altLang="zh-CN" sz="2000" dirty="0">
                <a:solidFill>
                  <a:srgbClr val="FF0000"/>
                </a:solidFill>
              </a:rPr>
              <a:t> -no-pie -</a:t>
            </a:r>
            <a:r>
              <a:rPr lang="en-US" altLang="zh-CN" sz="2000" dirty="0" err="1">
                <a:solidFill>
                  <a:srgbClr val="FF0000"/>
                </a:solidFill>
              </a:rPr>
              <a:t>fno</a:t>
            </a:r>
            <a:r>
              <a:rPr lang="en-US" altLang="zh-CN" sz="2000" dirty="0">
                <a:solidFill>
                  <a:srgbClr val="FF0000"/>
                </a:solidFill>
              </a:rPr>
              <a:t>-PIC  -</a:t>
            </a:r>
            <a:r>
              <a:rPr lang="en-US" altLang="zh-CN" sz="2000" dirty="0" err="1">
                <a:solidFill>
                  <a:srgbClr val="FF0000"/>
                </a:solidFill>
              </a:rPr>
              <a:t>fno</a:t>
            </a:r>
            <a:r>
              <a:rPr lang="en-US" altLang="zh-CN" sz="2000" dirty="0">
                <a:solidFill>
                  <a:srgbClr val="FF0000"/>
                </a:solidFill>
              </a:rPr>
              <a:t>-omit-frame-pointer </a:t>
            </a:r>
            <a:r>
              <a:rPr lang="en-US" altLang="zh-CN" sz="2000" dirty="0"/>
              <a:t>–</a:t>
            </a:r>
            <a:r>
              <a:rPr lang="en-US" altLang="zh-CN" sz="2000" dirty="0" err="1"/>
              <a:t>fcf</a:t>
            </a:r>
            <a:r>
              <a:rPr lang="en-US" altLang="zh-CN" sz="2000" dirty="0"/>
              <a:t>-protection=none </a:t>
            </a:r>
            <a:r>
              <a:rPr lang="en-US" altLang="zh-CN" sz="2000" dirty="0">
                <a:solidFill>
                  <a:srgbClr val="FF0000"/>
                </a:solidFill>
              </a:rPr>
              <a:t>-</a:t>
            </a:r>
            <a:r>
              <a:rPr lang="en-US" altLang="zh-CN" sz="2000" dirty="0" err="1">
                <a:solidFill>
                  <a:srgbClr val="FF0000"/>
                </a:solidFill>
              </a:rPr>
              <a:t>fno</a:t>
            </a:r>
            <a:r>
              <a:rPr lang="en-US" altLang="zh-CN" sz="2000" dirty="0">
                <a:solidFill>
                  <a:srgbClr val="FF0000"/>
                </a:solidFill>
              </a:rPr>
              <a:t>-stack-protector –</a:t>
            </a:r>
            <a:r>
              <a:rPr lang="en-US" altLang="zh-CN" sz="2000" dirty="0" err="1">
                <a:solidFill>
                  <a:srgbClr val="FF0000"/>
                </a:solidFill>
              </a:rPr>
              <a:t>ggdb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/>
              <a:t>–</a:t>
            </a:r>
            <a:r>
              <a:rPr lang="en-US" altLang="zh-CN" sz="2000" dirty="0" err="1"/>
              <a:t>mmanual-endbr</a:t>
            </a:r>
            <a:r>
              <a:rPr lang="en-US" altLang="zh-CN" sz="2000"/>
              <a:t>    test</a:t>
            </a:r>
            <a:r>
              <a:rPr lang="en-US" altLang="zh-CN" sz="2000" dirty="0" err="1"/>
              <a:t>.c</a:t>
            </a:r>
            <a:r>
              <a:rPr lang="en-US" altLang="zh-CN" sz="2000" dirty="0"/>
              <a:t> –o  test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383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BC7293-7262-419B-A0FC-AB587235D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CodeBlocks</a:t>
            </a:r>
            <a:r>
              <a:rPr lang="zh-CN" altLang="en-US" dirty="0"/>
              <a:t>设置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B35E54D-9C26-428F-8EF8-9A908FC52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66" y="1157013"/>
            <a:ext cx="8153400" cy="316646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4AFFA17-9E2C-44B1-ABF5-CB1F1FBE8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33" y="4572000"/>
            <a:ext cx="8785933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445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/>
          </p:cNvSpPr>
          <p:nvPr/>
        </p:nvSpPr>
        <p:spPr bwMode="auto">
          <a:xfrm>
            <a:off x="762000" y="4800600"/>
            <a:ext cx="3556000" cy="533400"/>
          </a:xfrm>
          <a:prstGeom prst="rect">
            <a:avLst/>
          </a:prstGeom>
          <a:solidFill>
            <a:srgbClr val="EFBFB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%rsp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 </a:t>
            </a:r>
            <a:r>
              <a:rPr lang="zh-CN" altLang="en-US" dirty="0"/>
              <a:t>的整数寄存器</a:t>
            </a:r>
            <a:endParaRPr lang="en-US" dirty="0"/>
          </a:p>
        </p:txBody>
      </p:sp>
      <p:sp>
        <p:nvSpPr>
          <p:cNvPr id="27653" name="Rectangle 5"/>
          <p:cNvSpPr>
            <a:spLocks noGrp="1" noChangeArrowheads="1"/>
          </p:cNvSpPr>
          <p:nvPr>
            <p:ph idx="1"/>
          </p:nvPr>
        </p:nvSpPr>
        <p:spPr>
          <a:xfrm>
            <a:off x="318682" y="6019800"/>
            <a:ext cx="7329487" cy="381000"/>
          </a:xfrm>
          <a:ln/>
        </p:spPr>
        <p:txBody>
          <a:bodyPr/>
          <a:lstStyle/>
          <a:p>
            <a:pPr lvl="1"/>
            <a:r>
              <a:rPr lang="zh-CN" altLang="en-US" dirty="0"/>
              <a:t>可使用低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字节</a:t>
            </a:r>
            <a:endParaRPr lang="en-US" dirty="0"/>
          </a:p>
        </p:txBody>
      </p:sp>
      <p:sp>
        <p:nvSpPr>
          <p:cNvPr id="27654" name="Rectangle 6"/>
          <p:cNvSpPr>
            <a:spLocks/>
          </p:cNvSpPr>
          <p:nvPr/>
        </p:nvSpPr>
        <p:spPr bwMode="auto">
          <a:xfrm>
            <a:off x="2552700" y="11811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%eax</a:t>
            </a:r>
          </a:p>
        </p:txBody>
      </p:sp>
      <p:sp>
        <p:nvSpPr>
          <p:cNvPr id="27655" name="Rectangle 7"/>
          <p:cNvSpPr>
            <a:spLocks/>
          </p:cNvSpPr>
          <p:nvPr/>
        </p:nvSpPr>
        <p:spPr bwMode="auto">
          <a:xfrm>
            <a:off x="2552700" y="17907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ebx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27656" name="Rectangle 8"/>
          <p:cNvSpPr>
            <a:spLocks/>
          </p:cNvSpPr>
          <p:nvPr/>
        </p:nvSpPr>
        <p:spPr bwMode="auto">
          <a:xfrm>
            <a:off x="2552700" y="24003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%ecx</a:t>
            </a:r>
          </a:p>
        </p:txBody>
      </p:sp>
      <p:sp>
        <p:nvSpPr>
          <p:cNvPr id="27657" name="Rectangle 9"/>
          <p:cNvSpPr>
            <a:spLocks/>
          </p:cNvSpPr>
          <p:nvPr/>
        </p:nvSpPr>
        <p:spPr bwMode="auto">
          <a:xfrm>
            <a:off x="2552700" y="30099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%edx</a:t>
            </a:r>
          </a:p>
        </p:txBody>
      </p:sp>
      <p:sp>
        <p:nvSpPr>
          <p:cNvPr id="27658" name="Rectangle 10"/>
          <p:cNvSpPr>
            <a:spLocks/>
          </p:cNvSpPr>
          <p:nvPr/>
        </p:nvSpPr>
        <p:spPr bwMode="auto">
          <a:xfrm>
            <a:off x="2552700" y="36195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%esi</a:t>
            </a:r>
          </a:p>
        </p:txBody>
      </p:sp>
      <p:sp>
        <p:nvSpPr>
          <p:cNvPr id="27659" name="Rectangle 11"/>
          <p:cNvSpPr>
            <a:spLocks/>
          </p:cNvSpPr>
          <p:nvPr/>
        </p:nvSpPr>
        <p:spPr bwMode="auto">
          <a:xfrm>
            <a:off x="2552700" y="42291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%edi</a:t>
            </a:r>
          </a:p>
        </p:txBody>
      </p:sp>
      <p:sp>
        <p:nvSpPr>
          <p:cNvPr id="27660" name="Rectangle 12"/>
          <p:cNvSpPr>
            <a:spLocks/>
          </p:cNvSpPr>
          <p:nvPr/>
        </p:nvSpPr>
        <p:spPr bwMode="auto">
          <a:xfrm>
            <a:off x="2552700" y="4838700"/>
            <a:ext cx="1752600" cy="444500"/>
          </a:xfrm>
          <a:prstGeom prst="rect">
            <a:avLst/>
          </a:prstGeom>
          <a:solidFill>
            <a:srgbClr val="FF99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%esp</a:t>
            </a:r>
          </a:p>
        </p:txBody>
      </p:sp>
      <p:sp>
        <p:nvSpPr>
          <p:cNvPr id="27661" name="Rectangle 13"/>
          <p:cNvSpPr>
            <a:spLocks/>
          </p:cNvSpPr>
          <p:nvPr/>
        </p:nvSpPr>
        <p:spPr bwMode="auto">
          <a:xfrm>
            <a:off x="2552700" y="54356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%ebp</a:t>
            </a:r>
          </a:p>
        </p:txBody>
      </p:sp>
      <p:sp>
        <p:nvSpPr>
          <p:cNvPr id="27662" name="Rectangle 14"/>
          <p:cNvSpPr>
            <a:spLocks/>
          </p:cNvSpPr>
          <p:nvPr/>
        </p:nvSpPr>
        <p:spPr bwMode="auto">
          <a:xfrm>
            <a:off x="6515100" y="11811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%r8d</a:t>
            </a:r>
          </a:p>
        </p:txBody>
      </p:sp>
      <p:sp>
        <p:nvSpPr>
          <p:cNvPr id="27663" name="Rectangle 15"/>
          <p:cNvSpPr>
            <a:spLocks/>
          </p:cNvSpPr>
          <p:nvPr/>
        </p:nvSpPr>
        <p:spPr bwMode="auto">
          <a:xfrm>
            <a:off x="6515100" y="17907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%r9d</a:t>
            </a:r>
          </a:p>
        </p:txBody>
      </p:sp>
      <p:sp>
        <p:nvSpPr>
          <p:cNvPr id="27664" name="Rectangle 16"/>
          <p:cNvSpPr>
            <a:spLocks/>
          </p:cNvSpPr>
          <p:nvPr/>
        </p:nvSpPr>
        <p:spPr bwMode="auto">
          <a:xfrm>
            <a:off x="6515100" y="24003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%r10d</a:t>
            </a:r>
          </a:p>
        </p:txBody>
      </p:sp>
      <p:sp>
        <p:nvSpPr>
          <p:cNvPr id="27665" name="Rectangle 17"/>
          <p:cNvSpPr>
            <a:spLocks/>
          </p:cNvSpPr>
          <p:nvPr/>
        </p:nvSpPr>
        <p:spPr bwMode="auto">
          <a:xfrm>
            <a:off x="6515100" y="30099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%r11d</a:t>
            </a:r>
          </a:p>
        </p:txBody>
      </p:sp>
      <p:sp>
        <p:nvSpPr>
          <p:cNvPr id="27666" name="Rectangle 18"/>
          <p:cNvSpPr>
            <a:spLocks/>
          </p:cNvSpPr>
          <p:nvPr/>
        </p:nvSpPr>
        <p:spPr bwMode="auto">
          <a:xfrm>
            <a:off x="6515100" y="36195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%r12d</a:t>
            </a:r>
          </a:p>
        </p:txBody>
      </p:sp>
      <p:sp>
        <p:nvSpPr>
          <p:cNvPr id="27667" name="Rectangle 19"/>
          <p:cNvSpPr>
            <a:spLocks/>
          </p:cNvSpPr>
          <p:nvPr/>
        </p:nvSpPr>
        <p:spPr bwMode="auto">
          <a:xfrm>
            <a:off x="6515100" y="42291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%r13d</a:t>
            </a:r>
          </a:p>
        </p:txBody>
      </p:sp>
      <p:sp>
        <p:nvSpPr>
          <p:cNvPr id="27668" name="Rectangle 20"/>
          <p:cNvSpPr>
            <a:spLocks/>
          </p:cNvSpPr>
          <p:nvPr/>
        </p:nvSpPr>
        <p:spPr bwMode="auto">
          <a:xfrm>
            <a:off x="6515100" y="48387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%r14d</a:t>
            </a:r>
          </a:p>
        </p:txBody>
      </p:sp>
      <p:sp>
        <p:nvSpPr>
          <p:cNvPr id="27669" name="Rectangle 21"/>
          <p:cNvSpPr>
            <a:spLocks/>
          </p:cNvSpPr>
          <p:nvPr/>
        </p:nvSpPr>
        <p:spPr bwMode="auto">
          <a:xfrm>
            <a:off x="6515100" y="54483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%r15d</a:t>
            </a:r>
          </a:p>
        </p:txBody>
      </p:sp>
      <p:sp>
        <p:nvSpPr>
          <p:cNvPr id="27670" name="Rectangle 22"/>
          <p:cNvSpPr>
            <a:spLocks/>
          </p:cNvSpPr>
          <p:nvPr/>
        </p:nvSpPr>
        <p:spPr bwMode="auto">
          <a:xfrm>
            <a:off x="4724400" y="1143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%r8</a:t>
            </a:r>
          </a:p>
        </p:txBody>
      </p:sp>
      <p:sp>
        <p:nvSpPr>
          <p:cNvPr id="27671" name="Rectangle 23"/>
          <p:cNvSpPr>
            <a:spLocks/>
          </p:cNvSpPr>
          <p:nvPr/>
        </p:nvSpPr>
        <p:spPr bwMode="auto">
          <a:xfrm>
            <a:off x="4724400" y="1752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%r9</a:t>
            </a:r>
          </a:p>
        </p:txBody>
      </p:sp>
      <p:sp>
        <p:nvSpPr>
          <p:cNvPr id="27672" name="Rectangle 24"/>
          <p:cNvSpPr>
            <a:spLocks/>
          </p:cNvSpPr>
          <p:nvPr/>
        </p:nvSpPr>
        <p:spPr bwMode="auto">
          <a:xfrm>
            <a:off x="4724400" y="2362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%r10</a:t>
            </a:r>
          </a:p>
        </p:txBody>
      </p:sp>
      <p:sp>
        <p:nvSpPr>
          <p:cNvPr id="27673" name="Rectangle 25"/>
          <p:cNvSpPr>
            <a:spLocks/>
          </p:cNvSpPr>
          <p:nvPr/>
        </p:nvSpPr>
        <p:spPr bwMode="auto">
          <a:xfrm>
            <a:off x="4724400" y="29718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%r11</a:t>
            </a:r>
          </a:p>
        </p:txBody>
      </p:sp>
      <p:sp>
        <p:nvSpPr>
          <p:cNvPr id="27674" name="Rectangle 26"/>
          <p:cNvSpPr>
            <a:spLocks/>
          </p:cNvSpPr>
          <p:nvPr/>
        </p:nvSpPr>
        <p:spPr bwMode="auto">
          <a:xfrm>
            <a:off x="4724400" y="35814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%r12</a:t>
            </a:r>
          </a:p>
        </p:txBody>
      </p:sp>
      <p:sp>
        <p:nvSpPr>
          <p:cNvPr id="27675" name="Rectangle 27"/>
          <p:cNvSpPr>
            <a:spLocks/>
          </p:cNvSpPr>
          <p:nvPr/>
        </p:nvSpPr>
        <p:spPr bwMode="auto">
          <a:xfrm>
            <a:off x="4724400" y="4191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%r13</a:t>
            </a:r>
          </a:p>
        </p:txBody>
      </p:sp>
      <p:sp>
        <p:nvSpPr>
          <p:cNvPr id="27676" name="Rectangle 28"/>
          <p:cNvSpPr>
            <a:spLocks/>
          </p:cNvSpPr>
          <p:nvPr/>
        </p:nvSpPr>
        <p:spPr bwMode="auto">
          <a:xfrm>
            <a:off x="4724400" y="4800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%r14</a:t>
            </a:r>
          </a:p>
        </p:txBody>
      </p:sp>
      <p:sp>
        <p:nvSpPr>
          <p:cNvPr id="27677" name="Rectangle 29"/>
          <p:cNvSpPr>
            <a:spLocks/>
          </p:cNvSpPr>
          <p:nvPr/>
        </p:nvSpPr>
        <p:spPr bwMode="auto">
          <a:xfrm>
            <a:off x="4724400" y="5410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%r15</a:t>
            </a:r>
          </a:p>
        </p:txBody>
      </p:sp>
      <p:sp>
        <p:nvSpPr>
          <p:cNvPr id="27678" name="Rectangle 30"/>
          <p:cNvSpPr>
            <a:spLocks/>
          </p:cNvSpPr>
          <p:nvPr/>
        </p:nvSpPr>
        <p:spPr bwMode="auto">
          <a:xfrm>
            <a:off x="762000" y="1143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rax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27679" name="Rectangle 31"/>
          <p:cNvSpPr>
            <a:spLocks/>
          </p:cNvSpPr>
          <p:nvPr/>
        </p:nvSpPr>
        <p:spPr bwMode="auto">
          <a:xfrm>
            <a:off x="762000" y="1752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rbx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27680" name="Rectangle 32"/>
          <p:cNvSpPr>
            <a:spLocks/>
          </p:cNvSpPr>
          <p:nvPr/>
        </p:nvSpPr>
        <p:spPr bwMode="auto">
          <a:xfrm>
            <a:off x="762000" y="2362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rcx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27681" name="Rectangle 33"/>
          <p:cNvSpPr>
            <a:spLocks/>
          </p:cNvSpPr>
          <p:nvPr/>
        </p:nvSpPr>
        <p:spPr bwMode="auto">
          <a:xfrm>
            <a:off x="762000" y="29718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%rdx</a:t>
            </a:r>
          </a:p>
        </p:txBody>
      </p:sp>
      <p:sp>
        <p:nvSpPr>
          <p:cNvPr id="27682" name="Rectangle 34"/>
          <p:cNvSpPr>
            <a:spLocks/>
          </p:cNvSpPr>
          <p:nvPr/>
        </p:nvSpPr>
        <p:spPr bwMode="auto">
          <a:xfrm>
            <a:off x="762000" y="35814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rsi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27683" name="Rectangle 35"/>
          <p:cNvSpPr>
            <a:spLocks/>
          </p:cNvSpPr>
          <p:nvPr/>
        </p:nvSpPr>
        <p:spPr bwMode="auto">
          <a:xfrm>
            <a:off x="762000" y="4191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%rdi</a:t>
            </a:r>
          </a:p>
        </p:txBody>
      </p:sp>
      <p:sp>
        <p:nvSpPr>
          <p:cNvPr id="27684" name="Rectangle 36"/>
          <p:cNvSpPr>
            <a:spLocks/>
          </p:cNvSpPr>
          <p:nvPr/>
        </p:nvSpPr>
        <p:spPr bwMode="auto">
          <a:xfrm>
            <a:off x="762000" y="5410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%rbp</a:t>
            </a:r>
          </a:p>
        </p:txBody>
      </p:sp>
    </p:spTree>
    <p:extLst>
      <p:ext uri="{BB962C8B-B14F-4D97-AF65-F5344CB8AC3E}">
        <p14:creationId xmlns:p14="http://schemas.microsoft.com/office/powerpoint/2010/main" val="232859385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历史</a:t>
            </a:r>
            <a:r>
              <a:rPr lang="en-US" dirty="0"/>
              <a:t>: IA32</a:t>
            </a:r>
            <a:r>
              <a:rPr lang="zh-CN" altLang="en-US" dirty="0"/>
              <a:t>的寄存器</a:t>
            </a:r>
            <a:endParaRPr lang="en-US" dirty="0"/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1295400" y="1333501"/>
            <a:ext cx="5715000" cy="4533902"/>
            <a:chOff x="3984" y="1008"/>
            <a:chExt cx="1584" cy="225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eax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ecx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edx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%ebx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%esi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%edi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%esp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%ebp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184326" y="1404970"/>
            <a:ext cx="2819400" cy="343694"/>
            <a:chOff x="4495800" y="1404970"/>
            <a:chExt cx="2819400" cy="343694"/>
          </a:xfrm>
        </p:grpSpPr>
        <p:sp>
          <p:nvSpPr>
            <p:cNvPr id="13" name="Rectangle 12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" name="Straight Connector 18"/>
            <p:cNvCxnSpPr>
              <a:stCxn id="13" idx="0"/>
              <a:endCxn id="13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3" name="Group 22"/>
          <p:cNvGrpSpPr/>
          <p:nvPr/>
        </p:nvGrpSpPr>
        <p:grpSpPr>
          <a:xfrm>
            <a:off x="4184326" y="1989024"/>
            <a:ext cx="2819400" cy="343694"/>
            <a:chOff x="4495800" y="1404970"/>
            <a:chExt cx="2819400" cy="343694"/>
          </a:xfrm>
        </p:grpSpPr>
        <p:sp>
          <p:nvSpPr>
            <p:cNvPr id="24" name="Rectangle 23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" name="Straight Connector 24"/>
            <p:cNvCxnSpPr>
              <a:stCxn id="24" idx="0"/>
              <a:endCxn id="24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6" name="Group 25"/>
          <p:cNvGrpSpPr/>
          <p:nvPr/>
        </p:nvGrpSpPr>
        <p:grpSpPr>
          <a:xfrm>
            <a:off x="4184326" y="2558580"/>
            <a:ext cx="2819400" cy="343694"/>
            <a:chOff x="4495800" y="1404970"/>
            <a:chExt cx="2819400" cy="343694"/>
          </a:xfrm>
        </p:grpSpPr>
        <p:sp>
          <p:nvSpPr>
            <p:cNvPr id="27" name="Rectangle 26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Straight Connector 27"/>
            <p:cNvCxnSpPr>
              <a:stCxn id="27" idx="0"/>
              <a:endCxn id="27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9" name="Group 28"/>
          <p:cNvGrpSpPr/>
          <p:nvPr/>
        </p:nvGrpSpPr>
        <p:grpSpPr>
          <a:xfrm>
            <a:off x="4184326" y="3141484"/>
            <a:ext cx="2819400" cy="343694"/>
            <a:chOff x="4495800" y="1404970"/>
            <a:chExt cx="2819400" cy="343694"/>
          </a:xfrm>
        </p:grpSpPr>
        <p:sp>
          <p:nvSpPr>
            <p:cNvPr id="30" name="Rectangle 29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" name="Straight Connector 30"/>
            <p:cNvCxnSpPr>
              <a:stCxn id="30" idx="0"/>
              <a:endCxn id="30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3" name="Rectangle 32"/>
          <p:cNvSpPr/>
          <p:nvPr/>
        </p:nvSpPr>
        <p:spPr bwMode="auto">
          <a:xfrm>
            <a:off x="4184326" y="3717666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184326" y="4301720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4184326" y="4871276"/>
            <a:ext cx="2819400" cy="342900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184326" y="5454180"/>
            <a:ext cx="2819400" cy="342900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429000" y="139162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%ax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429000" y="1975438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429000" y="2541296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429000" y="3131786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429000" y="3708016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429000" y="4287222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429000" y="485769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%sp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429000" y="5443570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72000" y="1391622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%ah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72000" y="197543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572000" y="2541296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%dh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572000" y="3131786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943600" y="1391622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%al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943600" y="1975438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943600" y="2541296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%dl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943600" y="3131786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AutoShape 7"/>
          <p:cNvSpPr>
            <a:spLocks/>
          </p:cNvSpPr>
          <p:nvPr/>
        </p:nvSpPr>
        <p:spPr bwMode="auto">
          <a:xfrm rot="5400000">
            <a:off x="5451983" y="4671257"/>
            <a:ext cx="279400" cy="2824085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624909" y="6172200"/>
            <a:ext cx="3945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16-</a:t>
            </a:r>
            <a:r>
              <a:rPr lang="zh-CN" altLang="en-US" dirty="0">
                <a:latin typeface="Calibri" pitchFamily="34" charset="0"/>
              </a:rPr>
              <a:t>位虚拟寄存器</a:t>
            </a:r>
            <a:r>
              <a:rPr lang="en-US" dirty="0">
                <a:latin typeface="Calibri" pitchFamily="34" charset="0"/>
              </a:rPr>
              <a:t> (</a:t>
            </a:r>
            <a:r>
              <a:rPr lang="zh-CN" altLang="en-US" dirty="0">
                <a:latin typeface="Calibri" pitchFamily="34" charset="0"/>
              </a:rPr>
              <a:t>向后兼容</a:t>
            </a:r>
            <a:r>
              <a:rPr lang="en-US" dirty="0">
                <a:latin typeface="Calibri" pitchFamily="34" charset="0"/>
              </a:rPr>
              <a:t>)</a:t>
            </a:r>
          </a:p>
        </p:txBody>
      </p:sp>
      <p:sp>
        <p:nvSpPr>
          <p:cNvPr id="75" name="AutoShape 7"/>
          <p:cNvSpPr>
            <a:spLocks/>
          </p:cNvSpPr>
          <p:nvPr/>
        </p:nvSpPr>
        <p:spPr bwMode="auto">
          <a:xfrm rot="10800000">
            <a:off x="914400" y="1333500"/>
            <a:ext cx="279400" cy="3376310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86145" y="2263313"/>
            <a:ext cx="4733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通用寄存器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086600" y="1391622"/>
            <a:ext cx="1806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accumulate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086600" y="1975438"/>
            <a:ext cx="1278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086600" y="2541296"/>
            <a:ext cx="821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086600" y="3131786"/>
            <a:ext cx="839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086600" y="3714690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index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086599" y="4204648"/>
            <a:ext cx="2057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Destination index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093273" y="4781490"/>
            <a:ext cx="2050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  pointer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086600" y="5391090"/>
            <a:ext cx="1939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pointer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411699" y="649069"/>
            <a:ext cx="16145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Calibri" pitchFamily="34" charset="0"/>
              </a:rPr>
              <a:t>来源</a:t>
            </a:r>
            <a:endParaRPr lang="en-US" dirty="0">
              <a:latin typeface="Calibri" pitchFamily="34" charset="0"/>
            </a:endParaRPr>
          </a:p>
          <a:p>
            <a:pPr algn="ctr"/>
            <a:r>
              <a:rPr lang="en-US" dirty="0">
                <a:latin typeface="Calibri" pitchFamily="34" charset="0"/>
              </a:rPr>
              <a:t>(</a:t>
            </a:r>
            <a:r>
              <a:rPr lang="zh-CN" altLang="en-US" dirty="0">
                <a:latin typeface="Calibri" pitchFamily="34" charset="0"/>
              </a:rPr>
              <a:t>大多过时</a:t>
            </a:r>
            <a:r>
              <a:rPr lang="en-US" dirty="0">
                <a:latin typeface="Calibri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45694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6" grpId="0" animBg="1"/>
      <p:bldP spid="39" grpId="0" animBg="1"/>
      <p:bldP spid="42" grpId="0" animBg="1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9" grpId="0"/>
      <p:bldP spid="70" grpId="0"/>
      <p:bldP spid="71" grpId="0"/>
      <p:bldP spid="72" grpId="0"/>
      <p:bldP spid="73" grpId="0" animBg="1"/>
      <p:bldP spid="74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F54B441-8A8A-45B8-8C01-90B0D1C7D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126" y="175758"/>
            <a:ext cx="6211167" cy="650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4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F589B7AF-520A-4EB9-856B-2804EC335C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ea typeface="宋体" panose="02010600030101010101" pitchFamily="2" charset="-122"/>
              </a:rPr>
              <a:t>常量</a:t>
            </a:r>
          </a:p>
        </p:txBody>
      </p:sp>
      <p:sp>
        <p:nvSpPr>
          <p:cNvPr id="8195" name="内容占位符 2">
            <a:extLst>
              <a:ext uri="{FF2B5EF4-FFF2-40B4-BE49-F238E27FC236}">
                <a16:creationId xmlns:a16="http://schemas.microsoft.com/office/drawing/2014/main" id="{B915BF31-9E60-48BD-A1AB-9A0515A3E6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7528" y="1285884"/>
            <a:ext cx="8425961" cy="5134708"/>
          </a:xfrm>
        </p:spPr>
        <p:txBody>
          <a:bodyPr/>
          <a:lstStyle/>
          <a:p>
            <a:r>
              <a:rPr lang="zh-CN" altLang="en-US" dirty="0"/>
              <a:t>整数、浮点数常量，字符串常量，常量表达式</a:t>
            </a:r>
            <a:endParaRPr lang="en-US" altLang="zh-CN" dirty="0"/>
          </a:p>
          <a:p>
            <a:r>
              <a:rPr lang="zh-CN" altLang="en-US" dirty="0"/>
              <a:t>整数、浮点数的编码、常量表达式计算：编译器</a:t>
            </a:r>
          </a:p>
          <a:p>
            <a:r>
              <a:rPr lang="zh-CN" altLang="en-US" dirty="0"/>
              <a:t>串常量：其地址</a:t>
            </a:r>
            <a:r>
              <a:rPr lang="en-US" altLang="zh-CN" dirty="0"/>
              <a:t>-</a:t>
            </a:r>
            <a:r>
              <a:rPr lang="zh-CN" altLang="en-US" dirty="0"/>
              <a:t>全局变量</a:t>
            </a:r>
            <a:endParaRPr lang="en-US" altLang="zh-CN" dirty="0"/>
          </a:p>
          <a:p>
            <a:r>
              <a:rPr lang="zh-CN" altLang="en-US" dirty="0"/>
              <a:t>全局变量中作为初值：数据段存储，无指令操作</a:t>
            </a:r>
            <a:endParaRPr lang="en-US" altLang="zh-CN" dirty="0"/>
          </a:p>
          <a:p>
            <a:r>
              <a:rPr lang="zh-CN" altLang="en-US" dirty="0"/>
              <a:t>局部变量中作为初值：语句中赋值或传递</a:t>
            </a:r>
            <a:endParaRPr lang="en-US" altLang="zh-CN" dirty="0"/>
          </a:p>
          <a:p>
            <a:r>
              <a:rPr lang="zh-CN" altLang="en-US" dirty="0"/>
              <a:t>赋值语句：指令中的操作数，操作码后面</a:t>
            </a:r>
            <a:endParaRPr lang="en-US" altLang="zh-CN" dirty="0"/>
          </a:p>
          <a:p>
            <a:r>
              <a:rPr lang="zh-CN" altLang="en-US" dirty="0"/>
              <a:t>算术、逻辑语句：指令中的操作数，操作码后面</a:t>
            </a:r>
            <a:endParaRPr lang="en-US" altLang="zh-CN" dirty="0"/>
          </a:p>
          <a:p>
            <a:r>
              <a:rPr lang="zh-CN" altLang="en-US" dirty="0"/>
              <a:t>关系操作：一般为指令中的操作数</a:t>
            </a:r>
            <a:endParaRPr lang="en-US" altLang="zh-CN" dirty="0"/>
          </a:p>
          <a:p>
            <a:r>
              <a:rPr lang="zh-CN" altLang="en-US" dirty="0"/>
              <a:t>函数调用中作为参数：参数寄存器的初值</a:t>
            </a:r>
            <a:endParaRPr lang="en-US" altLang="zh-CN" dirty="0"/>
          </a:p>
          <a:p>
            <a:r>
              <a:rPr lang="zh-CN" altLang="en-US" dirty="0"/>
              <a:t>特殊常量：真（非</a:t>
            </a:r>
            <a:r>
              <a:rPr lang="en-US" altLang="zh-CN" dirty="0"/>
              <a:t>0</a:t>
            </a:r>
            <a:r>
              <a:rPr lang="zh-CN" altLang="en-US" dirty="0"/>
              <a:t>）、假（</a:t>
            </a:r>
            <a:r>
              <a:rPr lang="en-US" altLang="zh-CN" dirty="0"/>
              <a:t>0</a:t>
            </a:r>
            <a:r>
              <a:rPr lang="zh-CN" altLang="en-US" dirty="0"/>
              <a:t>）。  很少会赋值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26238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F589B7AF-520A-4EB9-856B-2804EC335C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ea typeface="宋体" panose="02010600030101010101" pitchFamily="2" charset="-122"/>
              </a:rPr>
              <a:t>变量</a:t>
            </a:r>
          </a:p>
        </p:txBody>
      </p:sp>
      <p:sp>
        <p:nvSpPr>
          <p:cNvPr id="8195" name="内容占位符 2">
            <a:extLst>
              <a:ext uri="{FF2B5EF4-FFF2-40B4-BE49-F238E27FC236}">
                <a16:creationId xmlns:a16="http://schemas.microsoft.com/office/drawing/2014/main" id="{B915BF31-9E60-48BD-A1AB-9A0515A3E6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7528" y="1285884"/>
            <a:ext cx="8425961" cy="5134708"/>
          </a:xfrm>
        </p:spPr>
        <p:txBody>
          <a:bodyPr/>
          <a:lstStyle/>
          <a:p>
            <a:r>
              <a:rPr lang="zh-CN" altLang="en-US" sz="2400" dirty="0"/>
              <a:t>变量空间</a:t>
            </a:r>
            <a:r>
              <a:rPr lang="en-US" altLang="zh-CN" sz="2400" dirty="0"/>
              <a:t>:</a:t>
            </a:r>
            <a:r>
              <a:rPr lang="en-US" altLang="zh-CN" sz="2400" dirty="0" err="1"/>
              <a:t>sizeof</a:t>
            </a:r>
            <a:endParaRPr lang="en-US" altLang="zh-CN" sz="2400" dirty="0"/>
          </a:p>
          <a:p>
            <a:r>
              <a:rPr lang="zh-CN" altLang="en-US" sz="2400" dirty="0"/>
              <a:t>全局变量：全生命周期存在。寻址  </a:t>
            </a:r>
            <a:r>
              <a:rPr lang="en-US" altLang="zh-CN" sz="2400" dirty="0"/>
              <a:t>$n(%RIP)</a:t>
            </a:r>
          </a:p>
          <a:p>
            <a:pPr marL="0" indent="0">
              <a:buNone/>
            </a:pPr>
            <a:r>
              <a:rPr lang="en-US" altLang="zh-CN" sz="2400" dirty="0"/>
              <a:t>                          </a:t>
            </a:r>
            <a:r>
              <a:rPr lang="zh-CN" altLang="en-US" sz="2400" dirty="0"/>
              <a:t>其实其地址就是一个常数。 </a:t>
            </a:r>
            <a:r>
              <a:rPr lang="en-US" altLang="zh-CN" sz="2400" dirty="0"/>
              <a:t>RIP</a:t>
            </a:r>
            <a:r>
              <a:rPr lang="zh-CN" altLang="en-US" sz="2400" dirty="0"/>
              <a:t>下一条指令地址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</a:t>
            </a:r>
            <a:r>
              <a:rPr lang="zh-CN" altLang="en-US" sz="2400" dirty="0"/>
              <a:t>在数据区</a:t>
            </a:r>
            <a:endParaRPr lang="en-US" altLang="zh-CN" sz="2400" dirty="0"/>
          </a:p>
          <a:p>
            <a:r>
              <a:rPr lang="zh-CN" altLang="en-US" sz="2400" dirty="0"/>
              <a:t>  静态局部变量：同全局变量，但只能在子程序访问</a:t>
            </a:r>
            <a:endParaRPr lang="en-US" altLang="zh-CN" sz="2400" dirty="0"/>
          </a:p>
          <a:p>
            <a:r>
              <a:rPr lang="zh-CN" altLang="en-US" sz="2400" dirty="0"/>
              <a:t>不能出现全局变量的表达式，因为变量内容不固定</a:t>
            </a:r>
            <a:endParaRPr lang="en-US" altLang="zh-CN" sz="2400" dirty="0"/>
          </a:p>
          <a:p>
            <a:r>
              <a:rPr lang="zh-CN" altLang="en-US" sz="2400" dirty="0"/>
              <a:t>局部变量：寄存器（一般），堆栈（数组、结构等或太多）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                      </a:t>
            </a:r>
            <a:r>
              <a:rPr lang="zh-CN" altLang="en-US" sz="2400" dirty="0"/>
              <a:t>只在子程序存在。 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                      </a:t>
            </a:r>
            <a:r>
              <a:rPr lang="zh-CN" altLang="en-US" sz="2400" dirty="0"/>
              <a:t>寻址：寄存器寻址、堆栈寻址（</a:t>
            </a:r>
            <a:r>
              <a:rPr lang="en-US" altLang="zh-CN" sz="2400" dirty="0" err="1"/>
              <a:t>RSP+n</a:t>
            </a:r>
            <a:r>
              <a:rPr lang="en-US" altLang="zh-CN" sz="2400" dirty="0"/>
              <a:t>  RBP-n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r>
              <a:rPr lang="zh-CN" altLang="en-US" sz="2400" dirty="0"/>
              <a:t>可以有局部变量的表达式：转成指令操作</a:t>
            </a:r>
            <a:endParaRPr lang="en-US" altLang="zh-CN" sz="2400" dirty="0"/>
          </a:p>
          <a:p>
            <a:r>
              <a:rPr lang="zh-CN" altLang="en-US" sz="2400" dirty="0"/>
              <a:t>参数：寄存器（</a:t>
            </a:r>
            <a:r>
              <a:rPr lang="en-US" altLang="zh-CN" sz="2400" dirty="0"/>
              <a:t>6</a:t>
            </a:r>
            <a:r>
              <a:rPr lang="zh-CN" altLang="en-US" sz="2400" dirty="0"/>
              <a:t>个）或堆栈（超过</a:t>
            </a:r>
            <a:r>
              <a:rPr lang="en-US" altLang="zh-CN" sz="2400" dirty="0"/>
              <a:t>6</a:t>
            </a:r>
            <a:r>
              <a:rPr lang="zh-CN" altLang="en-US" sz="2400" dirty="0"/>
              <a:t>个）</a:t>
            </a: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820875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21910</TotalTime>
  <Words>1159</Words>
  <Application>Microsoft Office PowerPoint</Application>
  <PresentationFormat>全屏显示(4:3)</PresentationFormat>
  <Paragraphs>236</Paragraphs>
  <Slides>21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Arial</vt:lpstr>
      <vt:lpstr>Arial Narrow</vt:lpstr>
      <vt:lpstr>Calibri</vt:lpstr>
      <vt:lpstr>Helvetica</vt:lpstr>
      <vt:lpstr>Times New Roman</vt:lpstr>
      <vt:lpstr>Wingdings</vt:lpstr>
      <vt:lpstr>Wingdings 2</vt:lpstr>
      <vt:lpstr>template2007</vt:lpstr>
      <vt:lpstr>程序的机器级表示 II：数据及操作 Machine-Level Programming</vt:lpstr>
      <vt:lpstr>C语言的数据与操作</vt:lpstr>
      <vt:lpstr>缺省编译链接模式：考试/实验模式</vt:lpstr>
      <vt:lpstr>CodeBlocks设置</vt:lpstr>
      <vt:lpstr>x86-64 的整数寄存器</vt:lpstr>
      <vt:lpstr>历史: IA32的寄存器</vt:lpstr>
      <vt:lpstr>PowerPoint 演示文稿</vt:lpstr>
      <vt:lpstr>常量</vt:lpstr>
      <vt:lpstr>变量</vt:lpstr>
      <vt:lpstr>赋值语句  =</vt:lpstr>
      <vt:lpstr>算术运算</vt:lpstr>
      <vt:lpstr>位操作</vt:lpstr>
      <vt:lpstr>逻辑操作</vt:lpstr>
      <vt:lpstr>关系操作</vt:lpstr>
      <vt:lpstr>分支语句</vt:lpstr>
      <vt:lpstr>循环</vt:lpstr>
      <vt:lpstr>子程序/函数</vt:lpstr>
      <vt:lpstr>堆栈框架/栈帧：Frame</vt:lpstr>
      <vt:lpstr>PowerPoint 演示文稿</vt:lpstr>
      <vt:lpstr>PowerPoint 演示文稿</vt:lpstr>
      <vt:lpstr>数组、指针、传值、传地址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Introduction to Computer Systems 15-213/18-213</dc:title>
  <dc:creator>Markus Pueschel</dc:creator>
  <cp:lastModifiedBy>xianjun shi</cp:lastModifiedBy>
  <cp:revision>879</cp:revision>
  <cp:lastPrinted>2011-09-12T20:37:42Z</cp:lastPrinted>
  <dcterms:created xsi:type="dcterms:W3CDTF">2012-09-11T15:51:41Z</dcterms:created>
  <dcterms:modified xsi:type="dcterms:W3CDTF">2023-11-02T05:33:39Z</dcterms:modified>
</cp:coreProperties>
</file>