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417" r:id="rId3"/>
    <p:sldId id="324" r:id="rId4"/>
    <p:sldId id="430" r:id="rId5"/>
    <p:sldId id="431" r:id="rId6"/>
    <p:sldId id="432" r:id="rId7"/>
    <p:sldId id="350" r:id="rId8"/>
    <p:sldId id="329" r:id="rId9"/>
    <p:sldId id="330" r:id="rId10"/>
    <p:sldId id="362" r:id="rId11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28" autoAdjust="0"/>
  </p:normalViewPr>
  <p:slideViewPr>
    <p:cSldViewPr>
      <p:cViewPr varScale="1">
        <p:scale>
          <a:sx n="64" d="100"/>
          <a:sy n="64" d="100"/>
        </p:scale>
        <p:origin x="216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lmbench Latency (L1/L2/L3)</a:t>
            </a:r>
            <a:endParaRPr lang="zh-CN" dirty="0">
              <a:solidFill>
                <a:schemeClr val="tx1"/>
              </a:solidFill>
              <a:latin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Kunpeng 916 1core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stride</c:v>
                  </c:pt>
                  <c:pt idx="1">
                    <c:v>thrash</c:v>
                  </c:pt>
                  <c:pt idx="2">
                    <c:v>stride</c:v>
                  </c:pt>
                  <c:pt idx="3">
                    <c:v>thrash</c:v>
                  </c:pt>
                  <c:pt idx="4">
                    <c:v>stride</c:v>
                  </c:pt>
                  <c:pt idx="5">
                    <c:v>thrash</c:v>
                  </c:pt>
                </c:lvl>
                <c:lvl>
                  <c:pt idx="0">
                    <c:v>L1 Cache</c:v>
                  </c:pt>
                  <c:pt idx="2">
                    <c:v>L2 Cache</c:v>
                  </c:pt>
                  <c:pt idx="4">
                    <c:v>L3 Cache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18</c:v>
                </c:pt>
                <c:pt idx="3">
                  <c:v>21</c:v>
                </c:pt>
                <c:pt idx="4">
                  <c:v>57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3-4E93-9C3A-2E596CEC9E55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Kunpeng 920 1core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stride</c:v>
                  </c:pt>
                  <c:pt idx="1">
                    <c:v>thrash</c:v>
                  </c:pt>
                  <c:pt idx="2">
                    <c:v>stride</c:v>
                  </c:pt>
                  <c:pt idx="3">
                    <c:v>thrash</c:v>
                  </c:pt>
                  <c:pt idx="4">
                    <c:v>stride</c:v>
                  </c:pt>
                  <c:pt idx="5">
                    <c:v>thrash</c:v>
                  </c:pt>
                </c:lvl>
                <c:lvl>
                  <c:pt idx="0">
                    <c:v>L1 Cache</c:v>
                  </c:pt>
                  <c:pt idx="2">
                    <c:v>L2 Cache</c:v>
                  </c:pt>
                  <c:pt idx="4">
                    <c:v>L3 Cache</c:v>
                  </c:pt>
                </c:lvl>
              </c:multiLvlStrCache>
            </c:multiLvl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8</c:v>
                </c:pt>
                <c:pt idx="3">
                  <c:v>8</c:v>
                </c:pt>
                <c:pt idx="4">
                  <c:v>37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3-4E93-9C3A-2E596CEC9E55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Skylake Gold 6148 1core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stride</c:v>
                  </c:pt>
                  <c:pt idx="1">
                    <c:v>thrash</c:v>
                  </c:pt>
                  <c:pt idx="2">
                    <c:v>stride</c:v>
                  </c:pt>
                  <c:pt idx="3">
                    <c:v>thrash</c:v>
                  </c:pt>
                  <c:pt idx="4">
                    <c:v>stride</c:v>
                  </c:pt>
                  <c:pt idx="5">
                    <c:v>thrash</c:v>
                  </c:pt>
                </c:lvl>
                <c:lvl>
                  <c:pt idx="0">
                    <c:v>L1 Cache</c:v>
                  </c:pt>
                  <c:pt idx="2">
                    <c:v>L2 Cache</c:v>
                  </c:pt>
                  <c:pt idx="4">
                    <c:v>L3 Cache</c:v>
                  </c:pt>
                </c:lvl>
              </c:multiLvlStrCache>
            </c:multiLvl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51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3-4E93-9C3A-2E596CEC9E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524341056"/>
        <c:axId val="-1524336160"/>
      </c:barChart>
      <c:catAx>
        <c:axId val="-152434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lnSpc>
                <a:spcPts val="1000"/>
              </a:lnSpc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24336160"/>
        <c:crosses val="autoZero"/>
        <c:auto val="1"/>
        <c:lblAlgn val="ctr"/>
        <c:lblOffset val="100"/>
        <c:noMultiLvlLbl val="0"/>
      </c:catAx>
      <c:valAx>
        <c:axId val="-15243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2434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643284976665282E-2"/>
          <c:y val="0.8550513329996714"/>
          <c:w val="0.97248188934090118"/>
          <c:h val="0.14235915454993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lmbench Latency(DDR)</a:t>
            </a:r>
            <a:endParaRPr lang="zh-CN" dirty="0">
              <a:solidFill>
                <a:schemeClr val="tx1"/>
              </a:solidFill>
              <a:latin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5346239299760717E-2"/>
          <c:y val="0.14045346524615876"/>
          <c:w val="0.9094581611468705"/>
          <c:h val="0.667282995351444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'[Microsoft PowerPoint 中的图表]Sheet1'!$C$1</c:f>
              <c:strCache>
                <c:ptCount val="1"/>
                <c:pt idx="0">
                  <c:v>Kunpeng 916 1core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5C-4CCA-B4C3-D5F4854606BF}"/>
              </c:ext>
            </c:extLst>
          </c:dPt>
          <c:cat>
            <c:multiLvlStrRef>
              <c:f>'[Microsoft PowerPoint 中的图表]Sheet1'!$A$8:$B$13</c:f>
              <c:multiLvlStrCache>
                <c:ptCount val="6"/>
                <c:lvl>
                  <c:pt idx="0">
                    <c:v>stride</c:v>
                  </c:pt>
                  <c:pt idx="1">
                    <c:v>thrash</c:v>
                  </c:pt>
                  <c:pt idx="2">
                    <c:v>stride</c:v>
                  </c:pt>
                  <c:pt idx="3">
                    <c:v>thrash</c:v>
                  </c:pt>
                  <c:pt idx="4">
                    <c:v>stride</c:v>
                  </c:pt>
                  <c:pt idx="5">
                    <c:v>thrash</c:v>
                  </c:pt>
                </c:lvl>
                <c:lvl>
                  <c:pt idx="0">
                    <c:v>Local memory</c:v>
                  </c:pt>
                  <c:pt idx="2">
                    <c:v>Cross-DIE memory</c:v>
                  </c:pt>
                  <c:pt idx="4">
                    <c:v>Cross-Chip memory</c:v>
                  </c:pt>
                </c:lvl>
              </c:multiLvlStrCache>
            </c:multiLvlStrRef>
          </c:cat>
          <c:val>
            <c:numRef>
              <c:f>'[Microsoft PowerPoint 中的图表]Sheet1'!$C$8:$C$13</c:f>
              <c:numCache>
                <c:formatCode>General</c:formatCode>
                <c:ptCount val="6"/>
                <c:pt idx="0">
                  <c:v>122</c:v>
                </c:pt>
                <c:pt idx="1">
                  <c:v>122</c:v>
                </c:pt>
                <c:pt idx="2">
                  <c:v>146</c:v>
                </c:pt>
                <c:pt idx="3">
                  <c:v>146</c:v>
                </c:pt>
                <c:pt idx="4">
                  <c:v>310</c:v>
                </c:pt>
                <c:pt idx="5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5C-4CCA-B4C3-D5F4854606BF}"/>
            </c:ext>
          </c:extLst>
        </c:ser>
        <c:ser>
          <c:idx val="1"/>
          <c:order val="1"/>
          <c:tx>
            <c:strRef>
              <c:f>'[Microsoft PowerPoint 中的图表]Sheet1'!$D$1</c:f>
              <c:strCache>
                <c:ptCount val="1"/>
                <c:pt idx="0">
                  <c:v>Kunpeng 920 1core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multiLvlStrRef>
              <c:f>'[Microsoft PowerPoint 中的图表]Sheet1'!$A$8:$B$13</c:f>
              <c:multiLvlStrCache>
                <c:ptCount val="6"/>
                <c:lvl>
                  <c:pt idx="0">
                    <c:v>stride</c:v>
                  </c:pt>
                  <c:pt idx="1">
                    <c:v>thrash</c:v>
                  </c:pt>
                  <c:pt idx="2">
                    <c:v>stride</c:v>
                  </c:pt>
                  <c:pt idx="3">
                    <c:v>thrash</c:v>
                  </c:pt>
                  <c:pt idx="4">
                    <c:v>stride</c:v>
                  </c:pt>
                  <c:pt idx="5">
                    <c:v>thrash</c:v>
                  </c:pt>
                </c:lvl>
                <c:lvl>
                  <c:pt idx="0">
                    <c:v>Local memory</c:v>
                  </c:pt>
                  <c:pt idx="2">
                    <c:v>Cross-DIE memory</c:v>
                  </c:pt>
                  <c:pt idx="4">
                    <c:v>Cross-Chip memory</c:v>
                  </c:pt>
                </c:lvl>
              </c:multiLvlStrCache>
            </c:multiLvlStrRef>
          </c:cat>
          <c:val>
            <c:numRef>
              <c:f>'[Microsoft PowerPoint 中的图表]Sheet1'!$D$8:$D$13</c:f>
              <c:numCache>
                <c:formatCode>General</c:formatCode>
                <c:ptCount val="6"/>
                <c:pt idx="0">
                  <c:v>81.7</c:v>
                </c:pt>
                <c:pt idx="1">
                  <c:v>87.5</c:v>
                </c:pt>
                <c:pt idx="2">
                  <c:v>98.4</c:v>
                </c:pt>
                <c:pt idx="3">
                  <c:v>110.3</c:v>
                </c:pt>
                <c:pt idx="4">
                  <c:v>201.4</c:v>
                </c:pt>
                <c:pt idx="5">
                  <c:v>202.6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5C-4CCA-B4C3-D5F4854606BF}"/>
            </c:ext>
          </c:extLst>
        </c:ser>
        <c:ser>
          <c:idx val="2"/>
          <c:order val="2"/>
          <c:tx>
            <c:strRef>
              <c:f>'[Microsoft PowerPoint 中的图表]Sheet1'!$E$1</c:f>
              <c:strCache>
                <c:ptCount val="1"/>
                <c:pt idx="0">
                  <c:v>Skylake Gold 6148 1core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85C-4CCA-B4C3-D5F4854606BF}"/>
              </c:ext>
            </c:extLst>
          </c:dPt>
          <c:cat>
            <c:multiLvlStrRef>
              <c:f>'[Microsoft PowerPoint 中的图表]Sheet1'!$A$8:$B$13</c:f>
              <c:multiLvlStrCache>
                <c:ptCount val="6"/>
                <c:lvl>
                  <c:pt idx="0">
                    <c:v>stride</c:v>
                  </c:pt>
                  <c:pt idx="1">
                    <c:v>thrash</c:v>
                  </c:pt>
                  <c:pt idx="2">
                    <c:v>stride</c:v>
                  </c:pt>
                  <c:pt idx="3">
                    <c:v>thrash</c:v>
                  </c:pt>
                  <c:pt idx="4">
                    <c:v>stride</c:v>
                  </c:pt>
                  <c:pt idx="5">
                    <c:v>thrash</c:v>
                  </c:pt>
                </c:lvl>
                <c:lvl>
                  <c:pt idx="0">
                    <c:v>Local memory</c:v>
                  </c:pt>
                  <c:pt idx="2">
                    <c:v>Cross-DIE memory</c:v>
                  </c:pt>
                  <c:pt idx="4">
                    <c:v>Cross-Chip memory</c:v>
                  </c:pt>
                </c:lvl>
              </c:multiLvlStrCache>
            </c:multiLvlStrRef>
          </c:cat>
          <c:val>
            <c:numRef>
              <c:f>'[Microsoft PowerPoint 中的图表]Sheet1'!$E$8:$E$13</c:f>
              <c:numCache>
                <c:formatCode>General</c:formatCode>
                <c:ptCount val="6"/>
                <c:pt idx="0">
                  <c:v>83</c:v>
                </c:pt>
                <c:pt idx="1">
                  <c:v>81</c:v>
                </c:pt>
                <c:pt idx="2">
                  <c:v>90</c:v>
                </c:pt>
                <c:pt idx="3">
                  <c:v>89</c:v>
                </c:pt>
                <c:pt idx="4">
                  <c:v>134</c:v>
                </c:pt>
                <c:pt idx="5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5C-4CCA-B4C3-D5F485460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4343232"/>
        <c:axId val="-1524340512"/>
      </c:barChart>
      <c:catAx>
        <c:axId val="-152434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lnSpc>
                <a:spcPts val="1000"/>
              </a:lnSpc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24340512"/>
        <c:crosses val="autoZero"/>
        <c:auto val="1"/>
        <c:lblAlgn val="ctr"/>
        <c:lblOffset val="100"/>
        <c:noMultiLvlLbl val="0"/>
      </c:catAx>
      <c:valAx>
        <c:axId val="-152434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2434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93926541859743173"/>
          <c:w val="0.99843256440023609"/>
          <c:h val="6.07347789007709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0.09691</cdr:x>
      <cdr:y>0.14234</cdr:y>
    </cdr:from>
    <cdr:to>
      <cdr:x>0.35334</cdr:x>
      <cdr:y>0.22084</cdr:y>
    </cdr:to>
    <cdr:sp macro="" textlink="">
      <cdr:nvSpPr>
        <cdr:cNvPr id="2" name="文本框 17"/>
        <cdr:cNvSpPr txBox="1"/>
      </cdr:nvSpPr>
      <cdr:spPr>
        <a:xfrm xmlns:a="http://schemas.openxmlformats.org/drawingml/2006/main">
          <a:off x="537118" y="502079"/>
          <a:ext cx="1421251" cy="27689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78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40" algn="l" defTabSz="914478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78" algn="l" defTabSz="914478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718" algn="l" defTabSz="914478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957" algn="l" defTabSz="914478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196" algn="l" defTabSz="914478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435" algn="l" defTabSz="914478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675" algn="l" defTabSz="914478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913" algn="l" defTabSz="914478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" panose="020F0502020204030204" pitchFamily="34" charset="0"/>
            </a:rPr>
            <a:t>越低越好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E830-65BA-4C76-8BEA-9F380A84D638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8DBF-70F4-44B5-BA9D-6F78F5D6D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1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C9E-48D8-4917-8B44-3BEAB58757BA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A740-1B94-4137-908B-06634CD7D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pPr marL="228600" indent="-228600">
              <a:buAutoNum type="arabicPlain"/>
            </a:pPr>
            <a:r>
              <a:rPr lang="en-US" altLang="zh-CN" dirty="0"/>
              <a:t>4   cycle</a:t>
            </a:r>
          </a:p>
          <a:p>
            <a:pPr marL="0" indent="0">
              <a:buNone/>
            </a:pPr>
            <a:r>
              <a:rPr lang="en-US" altLang="zh-CN" dirty="0"/>
              <a:t>2    8   cycle</a:t>
            </a:r>
          </a:p>
          <a:p>
            <a:pPr marL="228600" indent="-228600">
              <a:buAutoNum type="arabicPlain" startAt="3"/>
            </a:pPr>
            <a:r>
              <a:rPr lang="en-US" altLang="zh-CN" baseline="0" dirty="0"/>
              <a:t>40 cycle</a:t>
            </a:r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DDR   70~80 ns</a:t>
            </a:r>
          </a:p>
          <a:p>
            <a:pPr marL="0" indent="0">
              <a:buNone/>
            </a:pPr>
            <a:r>
              <a:rPr lang="zh-CN" altLang="en-US" baseline="0" dirty="0"/>
              <a:t>跨</a:t>
            </a:r>
            <a:r>
              <a:rPr lang="en-US" altLang="zh-CN" baseline="0" dirty="0"/>
              <a:t>die  90~106 ns</a:t>
            </a:r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近端跨片     </a:t>
            </a:r>
            <a:r>
              <a:rPr lang="en-US" altLang="zh-CN" baseline="0" dirty="0"/>
              <a:t>184ns</a:t>
            </a:r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r>
              <a:rPr lang="zh-CN" altLang="en-US" baseline="0" dirty="0"/>
              <a:t>远端跨片     </a:t>
            </a:r>
            <a:r>
              <a:rPr lang="en-US" altLang="zh-CN" baseline="0" dirty="0"/>
              <a:t>221 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fontAlgn="t">
              <a:spcBef>
                <a:spcPct val="0"/>
              </a:spcBef>
              <a:spcAft>
                <a:spcPct val="0"/>
              </a:spcAft>
            </a:pPr>
            <a:fld id="{FB2D3B74-E282-4242-B836-788B10D1469A}" type="slidenum">
              <a:rPr lang="en-US" altLang="zh-CN" sz="1000">
                <a:solidFill>
                  <a:srgbClr val="000000"/>
                </a:solidFill>
                <a:latin typeface="FrutigerNext LT Regular" pitchFamily="34" charset="0"/>
              </a:rPr>
              <a:pPr fontAlgn="t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z="1000">
              <a:solidFill>
                <a:srgbClr val="000000"/>
              </a:solidFill>
              <a:latin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5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鲲鹏</a:t>
            </a:r>
            <a:r>
              <a:rPr lang="en-US" altLang="zh-CN" dirty="0">
                <a:latin typeface="Arial" panose="020B0604020202020204" pitchFamily="34" charset="0"/>
              </a:rPr>
              <a:t>920</a:t>
            </a:r>
            <a:r>
              <a:rPr lang="zh-CN" altLang="en-US" dirty="0">
                <a:latin typeface="Arial" panose="020B0604020202020204" pitchFamily="34" charset="0"/>
              </a:rPr>
              <a:t>具有多核架构优势，同时芯片级的集成缓存能力强，而配置鲲鹏</a:t>
            </a:r>
            <a:r>
              <a:rPr lang="en-US" altLang="zh-CN" dirty="0">
                <a:latin typeface="Arial" panose="020B0604020202020204" pitchFamily="34" charset="0"/>
              </a:rPr>
              <a:t>920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TaiShan V2</a:t>
            </a:r>
            <a:r>
              <a:rPr lang="zh-CN" altLang="en-US" dirty="0">
                <a:latin typeface="Arial" panose="020B0604020202020204" pitchFamily="34" charset="0"/>
              </a:rPr>
              <a:t>在内存表现方面有更好的能力，内存通道和带宽提升</a:t>
            </a:r>
            <a:r>
              <a:rPr lang="en-US" altLang="zh-CN" dirty="0">
                <a:latin typeface="Arial" panose="020B0604020202020204" pitchFamily="34" charset="0"/>
              </a:rPr>
              <a:t>33%</a:t>
            </a:r>
            <a:r>
              <a:rPr lang="zh-CN" altLang="en-US" dirty="0">
                <a:latin typeface="Arial" panose="020B0604020202020204" pitchFamily="34" charset="0"/>
              </a:rPr>
              <a:t>。通过</a:t>
            </a:r>
            <a:r>
              <a:rPr lang="en-US" altLang="zh-CN" dirty="0">
                <a:latin typeface="Arial" panose="020B0604020202020204" pitchFamily="34" charset="0"/>
              </a:rPr>
              <a:t>Stream benchmark</a:t>
            </a:r>
            <a:r>
              <a:rPr lang="zh-CN" altLang="en-US" dirty="0">
                <a:latin typeface="Arial" panose="020B0604020202020204" pitchFamily="34" charset="0"/>
              </a:rPr>
              <a:t>结果显示，鲲鹏</a:t>
            </a:r>
            <a:r>
              <a:rPr lang="en-US" altLang="zh-CN" dirty="0">
                <a:latin typeface="Arial" panose="020B0604020202020204" pitchFamily="34" charset="0"/>
              </a:rPr>
              <a:t>920</a:t>
            </a:r>
            <a:r>
              <a:rPr lang="zh-CN" altLang="en-US" dirty="0">
                <a:latin typeface="Arial" panose="020B0604020202020204" pitchFamily="34" charset="0"/>
              </a:rPr>
              <a:t>在单核各级</a:t>
            </a:r>
            <a:r>
              <a:rPr lang="en-US" altLang="zh-CN" dirty="0">
                <a:latin typeface="Arial" panose="020B0604020202020204" pitchFamily="34" charset="0"/>
              </a:rPr>
              <a:t>cache</a:t>
            </a:r>
            <a:r>
              <a:rPr lang="zh-CN" altLang="en-US" dirty="0">
                <a:latin typeface="Arial" panose="020B0604020202020204" pitchFamily="34" charset="0"/>
              </a:rPr>
              <a:t>等的访存时延上，也有较大的性能提升和优势，与</a:t>
            </a:r>
            <a:r>
              <a:rPr lang="en-US" altLang="zh-CN" dirty="0">
                <a:latin typeface="Arial" panose="020B0604020202020204" pitchFamily="34" charset="0"/>
              </a:rPr>
              <a:t>X86 6148</a:t>
            </a:r>
            <a:r>
              <a:rPr lang="zh-CN" altLang="en-US" dirty="0">
                <a:latin typeface="Arial" panose="020B0604020202020204" pitchFamily="34" charset="0"/>
              </a:rPr>
              <a:t>同等甚至更好的能力。而</a:t>
            </a:r>
            <a:r>
              <a:rPr lang="en-US" altLang="zh-CN" dirty="0">
                <a:latin typeface="Arial" panose="020B0604020202020204" pitchFamily="34" charset="0"/>
              </a:rPr>
              <a:t>TaiShan V2</a:t>
            </a:r>
            <a:r>
              <a:rPr lang="zh-CN" altLang="en-US" dirty="0">
                <a:latin typeface="Arial" panose="020B0604020202020204" pitchFamily="34" charset="0"/>
              </a:rPr>
              <a:t>在在</a:t>
            </a:r>
            <a:r>
              <a:rPr lang="en-US" altLang="zh-CN" dirty="0">
                <a:latin typeface="Arial" panose="020B0604020202020204" pitchFamily="34" charset="0"/>
              </a:rPr>
              <a:t>DDR</a:t>
            </a:r>
            <a:r>
              <a:rPr lang="zh-CN" altLang="en-US" dirty="0">
                <a:latin typeface="Arial" panose="020B0604020202020204" pitchFamily="34" charset="0"/>
              </a:rPr>
              <a:t>访存时延表现也与</a:t>
            </a:r>
            <a:r>
              <a:rPr lang="en-US" altLang="zh-CN" dirty="0">
                <a:latin typeface="Arial" panose="020B0604020202020204" pitchFamily="34" charset="0"/>
              </a:rPr>
              <a:t>X86 6148</a:t>
            </a:r>
            <a:r>
              <a:rPr lang="zh-CN" altLang="en-US" dirty="0">
                <a:latin typeface="Arial" panose="020B0604020202020204" pitchFamily="34" charset="0"/>
              </a:rPr>
              <a:t>达到同等量级表现。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5DD7EFA-F701-4625-BA9B-5EE6FA630056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5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35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7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4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047751"/>
            <a:ext cx="8046245" cy="307777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322964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8D17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852" y="1248664"/>
            <a:ext cx="7710805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373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0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solidFill>
                  <a:prstClr val="black"/>
                </a:solidFill>
                <a:cs typeface="Calibri"/>
              </a:rPr>
              <a:pPr marL="25400">
                <a:lnSpc>
                  <a:spcPts val="1045"/>
                </a:lnSpc>
              </a:pPr>
              <a:t>1</a:t>
            </a:fld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640" y="1268760"/>
            <a:ext cx="6831796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第六章 存储器层次结构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第三部分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鲲鹏处理器存储器系统及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5013176"/>
            <a:ext cx="767873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0" dirty="0"/>
              <a:t>教师：史先俊 </a:t>
            </a:r>
            <a:endParaRPr lang="en-US" altLang="zh-CN" kern="0" dirty="0"/>
          </a:p>
          <a:p>
            <a:pPr algn="ctr"/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pPr algn="ctr"/>
            <a:r>
              <a:rPr lang="zh-CN" altLang="en-US" kern="0" dirty="0"/>
              <a:t>哈尔滨工业大学</a:t>
            </a:r>
          </a:p>
          <a:p>
            <a:pPr algn="ctr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330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608" y="2276872"/>
            <a:ext cx="70567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>
                <a:latin typeface="Calibri"/>
                <a:cs typeface="Calibri"/>
              </a:rPr>
              <a:t>鲲鹏处理器的存储器系统</a:t>
            </a: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>
                <a:latin typeface="Calibri"/>
                <a:cs typeface="Calibri"/>
              </a:rPr>
              <a:t>鲲鹏处理器的</a:t>
            </a:r>
            <a:r>
              <a:rPr lang="en-US" altLang="zh-CN" sz="3600" b="1" spc="-5" dirty="0">
                <a:latin typeface="Calibri"/>
                <a:cs typeface="Calibri"/>
              </a:rPr>
              <a:t>Cache</a:t>
            </a:r>
            <a:endParaRPr lang="zh-CN" altLang="en-US" sz="3600" dirty="0"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53998"/>
          </a:xfrm>
        </p:spPr>
        <p:txBody>
          <a:bodyPr/>
          <a:lstStyle/>
          <a:p>
            <a:r>
              <a:rPr lang="zh-CN" altLang="en-US" dirty="0"/>
              <a:t>要点</a:t>
            </a:r>
          </a:p>
        </p:txBody>
      </p:sp>
    </p:spTree>
    <p:extLst>
      <p:ext uri="{BB962C8B-B14F-4D97-AF65-F5344CB8AC3E}">
        <p14:creationId xmlns:p14="http://schemas.microsoft.com/office/powerpoint/2010/main" val="38639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一、鲲鹏处理器</a:t>
            </a:r>
            <a:r>
              <a:rPr lang="en-US" altLang="zh-CN" dirty="0"/>
              <a:t>920</a:t>
            </a:r>
            <a:r>
              <a:rPr lang="zh-CN" altLang="en-US" dirty="0"/>
              <a:t>的</a:t>
            </a:r>
            <a:r>
              <a:rPr lang="zh-CN" altLang="zh-CN" dirty="0"/>
              <a:t>内存子系统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8546" y="1412776"/>
            <a:ext cx="8019890" cy="451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219" indent="-226219" defTabSz="601266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SMMU(System Memory Management System)</a:t>
            </a:r>
            <a:r>
              <a:rPr lang="zh-CN" altLang="zh-CN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，为设备提供地址转换和访问保护功能。</a:t>
            </a:r>
            <a:endParaRPr lang="en-US" altLang="zh-CN" sz="2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marL="226219" indent="-226219" defTabSz="601266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CCL</a:t>
            </a:r>
            <a:r>
              <a:rPr lang="zh-CN" altLang="en-US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访问的内存空间的属性由</a:t>
            </a:r>
            <a:r>
              <a:rPr lang="en-US" altLang="zh-CN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MMU(memory management unit</a:t>
            </a:r>
            <a:r>
              <a:rPr lang="zh-CN" altLang="en-US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，内存管理单元</a:t>
            </a:r>
            <a:r>
              <a:rPr lang="en-US" altLang="zh-CN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中的页表控制</a:t>
            </a:r>
            <a:endParaRPr lang="en-US" altLang="zh-CN" sz="2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marL="226219" indent="-226219" defTabSz="601266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ICL</a:t>
            </a:r>
            <a:r>
              <a:rPr lang="zh-CN" altLang="en-US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访问的内存空间的属性由</a:t>
            </a:r>
            <a:r>
              <a:rPr lang="en-US" altLang="zh-CN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SMMU</a:t>
            </a:r>
            <a:r>
              <a:rPr lang="zh-CN" altLang="en-US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中的页表或源设备控制</a:t>
            </a:r>
            <a:endParaRPr lang="en-US" altLang="zh-CN" sz="2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marL="226219" indent="-226219" defTabSz="601266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内存访问延迟受数据所在位置影响。如果目标数据位置在物理上接近内存访问发起者，则时延较低。</a:t>
            </a:r>
          </a:p>
        </p:txBody>
      </p:sp>
    </p:spTree>
    <p:extLst>
      <p:ext uri="{BB962C8B-B14F-4D97-AF65-F5344CB8AC3E}">
        <p14:creationId xmlns:p14="http://schemas.microsoft.com/office/powerpoint/2010/main" val="27047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1902211"/>
            <a:ext cx="5558785" cy="44071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06204" y="1268760"/>
            <a:ext cx="3230292" cy="25062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2" tIns="34277" rIns="68552" bIns="34277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748" indent="-342748"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Ø"/>
              <a:defRPr sz="2200" kern="0">
                <a:latin typeface="+mn-ea"/>
                <a:ea typeface="+mn-ea"/>
                <a:cs typeface="Arial" pitchFamily="34" charset="0"/>
              </a:defRPr>
            </a:lvl1pPr>
          </a:lstStyle>
          <a:p>
            <a:pPr fontAlgn="t"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一个</a:t>
            </a:r>
            <a:r>
              <a:rPr lang="en-US" altLang="zh-CN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CPU Die</a:t>
            </a: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包含</a:t>
            </a:r>
            <a:r>
              <a:rPr lang="en-US" altLang="zh-CN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个 </a:t>
            </a:r>
            <a:r>
              <a:rPr lang="en-US" altLang="zh-CN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DDR Channel</a:t>
            </a:r>
          </a:p>
          <a:p>
            <a:pPr fontAlgn="t"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一个</a:t>
            </a:r>
            <a:r>
              <a:rPr lang="en-US" altLang="zh-CN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Socket</a:t>
            </a: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包含</a:t>
            </a:r>
            <a:r>
              <a:rPr lang="en-US" altLang="zh-CN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个</a:t>
            </a:r>
            <a:r>
              <a:rPr lang="en-US" altLang="zh-CN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CPU Die</a:t>
            </a: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8</a:t>
            </a: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个</a:t>
            </a:r>
            <a:r>
              <a:rPr lang="en-US" altLang="zh-CN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DDR Channel</a:t>
            </a:r>
          </a:p>
          <a:p>
            <a:pPr fontAlgn="t"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每个控制器支持</a:t>
            </a:r>
            <a:r>
              <a:rPr lang="en-US" altLang="zh-CN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2DPC 2933</a:t>
            </a:r>
          </a:p>
          <a:p>
            <a:pPr fontAlgn="t"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本地内存访问均在本地进行，不走片间互联总线，因此访存时延最小，总体性能最好。</a:t>
            </a:r>
            <a:endParaRPr lang="en-US" sz="18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aphicFrame>
        <p:nvGraphicFramePr>
          <p:cNvPr id="5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105613"/>
              </p:ext>
            </p:extLst>
          </p:nvPr>
        </p:nvGraphicFramePr>
        <p:xfrm>
          <a:off x="6444208" y="4581128"/>
          <a:ext cx="2050233" cy="1299729"/>
        </p:xfrm>
        <a:graphic>
          <a:graphicData uri="http://schemas.openxmlformats.org/drawingml/2006/table">
            <a:tbl>
              <a:tblPr/>
              <a:tblGrid>
                <a:gridCol w="5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    时延</a:t>
                      </a:r>
                    </a:p>
                  </a:txBody>
                  <a:tcPr marL="68562" marR="68562" marT="34281" marB="3428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ARM CPU Cycles</a:t>
                      </a: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Skylake Cycles</a:t>
                      </a: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Register</a:t>
                      </a:r>
                    </a:p>
                  </a:txBody>
                  <a:tcPr marL="68562" marR="68562" marT="34281" marB="3428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a-DK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</a:t>
                      </a:r>
                      <a:endParaRPr kumimoji="0" lang="en-US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</a:t>
                      </a: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L1 cache</a:t>
                      </a:r>
                    </a:p>
                  </a:txBody>
                  <a:tcPr marL="68562" marR="68562" marT="34281" marB="3428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a-DK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4</a:t>
                      </a:r>
                      <a:endParaRPr kumimoji="0" lang="en-US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4</a:t>
                      </a: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L2 cache</a:t>
                      </a:r>
                    </a:p>
                  </a:txBody>
                  <a:tcPr marL="68562" marR="68562" marT="34281" marB="3428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a-DK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8</a:t>
                      </a:r>
                      <a:endParaRPr kumimoji="0" lang="en-US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14</a:t>
                      </a: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L3 cache</a:t>
                      </a:r>
                    </a:p>
                  </a:txBody>
                  <a:tcPr marL="68562" marR="68562" marT="34281" marB="3428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a-DK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40</a:t>
                      </a:r>
                      <a:endParaRPr kumimoji="0" lang="en-US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55</a:t>
                      </a: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DRAM</a:t>
                      </a:r>
                    </a:p>
                  </a:txBody>
                  <a:tcPr marL="68562" marR="68562" marT="34281" marB="3428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a-DK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71 </a:t>
                      </a: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-</a:t>
                      </a:r>
                      <a:r>
                        <a:rPr kumimoji="0" lang="da-DK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221(ns)</a:t>
                      </a:r>
                      <a:endParaRPr kumimoji="0" lang="en-US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432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83-143(ns)</a:t>
                      </a:r>
                    </a:p>
                  </a:txBody>
                  <a:tcPr marL="68562" marR="6856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鲲鹏</a:t>
            </a:r>
            <a:r>
              <a:rPr lang="en-US" altLang="zh-CN" dirty="0"/>
              <a:t>920</a:t>
            </a:r>
            <a:r>
              <a:rPr lang="zh-CN" altLang="zh-CN" dirty="0"/>
              <a:t>系列</a:t>
            </a:r>
            <a:r>
              <a:rPr lang="zh-CN" altLang="en-US" dirty="0"/>
              <a:t>芯片架构</a:t>
            </a:r>
            <a:r>
              <a:rPr lang="en-US" altLang="zh-CN" dirty="0"/>
              <a:t>—</a:t>
            </a:r>
            <a:r>
              <a:rPr lang="zh-CN" altLang="en-US" dirty="0"/>
              <a:t>内存子系统</a:t>
            </a:r>
          </a:p>
        </p:txBody>
      </p:sp>
    </p:spTree>
    <p:extLst>
      <p:ext uri="{BB962C8B-B14F-4D97-AF65-F5344CB8AC3E}">
        <p14:creationId xmlns:p14="http://schemas.microsoft.com/office/powerpoint/2010/main" val="28841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鲲鹏</a:t>
            </a:r>
            <a:r>
              <a:rPr lang="en-US" altLang="zh-CN" sz="3000" dirty="0"/>
              <a:t>920</a:t>
            </a:r>
            <a:r>
              <a:rPr lang="zh-CN" altLang="en-US" sz="3000" dirty="0"/>
              <a:t>系列芯片架构</a:t>
            </a:r>
            <a:r>
              <a:rPr lang="en-US" altLang="zh-CN" sz="3000" dirty="0"/>
              <a:t>——</a:t>
            </a:r>
            <a:r>
              <a:rPr lang="zh-CN" altLang="zh-CN" sz="3000" dirty="0"/>
              <a:t>内存子系统</a:t>
            </a:r>
            <a:r>
              <a:rPr lang="en-US" altLang="zh-CN" sz="3000" dirty="0"/>
              <a:t> </a:t>
            </a:r>
            <a:endParaRPr lang="zh-CN" altLang="en-US" sz="2999" dirty="0"/>
          </a:p>
        </p:txBody>
      </p:sp>
      <p:sp>
        <p:nvSpPr>
          <p:cNvPr id="9" name="矩形"/>
          <p:cNvSpPr/>
          <p:nvPr/>
        </p:nvSpPr>
        <p:spPr>
          <a:xfrm>
            <a:off x="1377850" y="2357770"/>
            <a:ext cx="402326" cy="2715347"/>
          </a:xfrm>
          <a:prstGeom prst="rect">
            <a:avLst/>
          </a:prstGeom>
          <a:solidFill>
            <a:srgbClr val="C7000B"/>
          </a:solidFill>
          <a:ln w="12700">
            <a:miter lim="400000"/>
          </a:ln>
        </p:spPr>
        <p:txBody>
          <a:bodyPr lIns="53564" tIns="53564" rIns="53564" bIns="53564" anchor="ctr"/>
          <a:lstStyle/>
          <a:p>
            <a:pPr>
              <a:defRPr sz="3000" b="0">
                <a:solidFill>
                  <a:srgbClr val="C7000B"/>
                </a:solidFill>
                <a:latin typeface="+mn-lt"/>
                <a:ea typeface="+mn-ea"/>
                <a:cs typeface="+mn-cs"/>
                <a:sym typeface="Helvetica Neue" panose="020B0604020202020204"/>
              </a:defRPr>
            </a:pPr>
            <a:endParaRPr sz="2099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"/>
          <p:cNvSpPr/>
          <p:nvPr/>
        </p:nvSpPr>
        <p:spPr>
          <a:xfrm>
            <a:off x="2277494" y="3142216"/>
            <a:ext cx="402326" cy="1914156"/>
          </a:xfrm>
          <a:prstGeom prst="rect">
            <a:avLst/>
          </a:prstGeom>
          <a:solidFill>
            <a:srgbClr val="B5B5B5"/>
          </a:solidFill>
          <a:ln w="12700">
            <a:miter lim="400000"/>
          </a:ln>
        </p:spPr>
        <p:txBody>
          <a:bodyPr lIns="53564" tIns="53564" rIns="53564" bIns="53564" anchor="ctr"/>
          <a:lstStyle/>
          <a:p>
            <a:pPr>
              <a:defRPr sz="3000" b="0">
                <a:solidFill>
                  <a:srgbClr val="C7000B"/>
                </a:solidFill>
                <a:latin typeface="+mn-lt"/>
                <a:ea typeface="+mn-ea"/>
                <a:cs typeface="+mn-cs"/>
                <a:sym typeface="Helvetica Neue" panose="020B0604020202020204"/>
              </a:defRPr>
            </a:pPr>
            <a:endParaRPr sz="2099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2845747" y="2751549"/>
            <a:ext cx="402326" cy="2304823"/>
          </a:xfrm>
          <a:prstGeom prst="rect">
            <a:avLst/>
          </a:prstGeom>
          <a:solidFill>
            <a:srgbClr val="C7000B"/>
          </a:solidFill>
          <a:ln w="12700">
            <a:miter lim="400000"/>
          </a:ln>
        </p:spPr>
        <p:txBody>
          <a:bodyPr lIns="53564" tIns="53564" rIns="53564" bIns="53564" anchor="ctr"/>
          <a:lstStyle/>
          <a:p>
            <a:pPr>
              <a:defRPr sz="3000" b="0">
                <a:solidFill>
                  <a:srgbClr val="C7000B"/>
                </a:solidFill>
                <a:latin typeface="+mn-lt"/>
                <a:ea typeface="+mn-ea"/>
                <a:cs typeface="+mn-cs"/>
                <a:sym typeface="Helvetica Neue" panose="020B0604020202020204"/>
              </a:defRPr>
            </a:pPr>
            <a:endParaRPr sz="2099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"/>
          <p:cNvSpPr/>
          <p:nvPr/>
        </p:nvSpPr>
        <p:spPr>
          <a:xfrm>
            <a:off x="3800621" y="3142216"/>
            <a:ext cx="402326" cy="1914156"/>
          </a:xfrm>
          <a:prstGeom prst="rect">
            <a:avLst/>
          </a:prstGeom>
          <a:solidFill>
            <a:srgbClr val="B5B5B5"/>
          </a:solidFill>
          <a:ln w="12700">
            <a:miter lim="400000"/>
          </a:ln>
        </p:spPr>
        <p:txBody>
          <a:bodyPr lIns="53564" tIns="53564" rIns="53564" bIns="53564" anchor="ctr"/>
          <a:lstStyle/>
          <a:p>
            <a:pPr>
              <a:defRPr sz="3000" b="0">
                <a:solidFill>
                  <a:srgbClr val="C7000B"/>
                </a:solidFill>
                <a:latin typeface="+mn-lt"/>
                <a:ea typeface="+mn-ea"/>
                <a:cs typeface="+mn-cs"/>
                <a:sym typeface="Helvetica Neue" panose="020B0604020202020204"/>
              </a:defRPr>
            </a:pPr>
            <a:endParaRPr sz="2099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356495" y="1801629"/>
            <a:ext cx="444941" cy="3254742"/>
          </a:xfrm>
          <a:prstGeom prst="rect">
            <a:avLst/>
          </a:prstGeom>
          <a:solidFill>
            <a:srgbClr val="C7000B"/>
          </a:solidFill>
          <a:ln w="12700">
            <a:miter lim="400000"/>
          </a:ln>
        </p:spPr>
        <p:txBody>
          <a:bodyPr lIns="53564" tIns="53564" rIns="53564" bIns="53564" anchor="ctr"/>
          <a:lstStyle/>
          <a:p>
            <a:pPr>
              <a:defRPr sz="3000" b="0">
                <a:solidFill>
                  <a:srgbClr val="C7000B"/>
                </a:solidFill>
                <a:latin typeface="+mn-lt"/>
                <a:ea typeface="+mn-ea"/>
                <a:cs typeface="+mn-cs"/>
                <a:sym typeface="Helvetica Neue" panose="020B0604020202020204"/>
              </a:defRPr>
            </a:pPr>
            <a:endParaRPr sz="2099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28643" y="3123170"/>
            <a:ext cx="402326" cy="1931876"/>
          </a:xfrm>
          <a:prstGeom prst="rect">
            <a:avLst/>
          </a:prstGeom>
          <a:solidFill>
            <a:srgbClr val="B5B5B5"/>
          </a:solidFill>
          <a:ln w="12700">
            <a:miter lim="400000"/>
          </a:ln>
        </p:spPr>
        <p:txBody>
          <a:bodyPr lIns="53564" tIns="53564" rIns="53564" bIns="53564" anchor="ctr"/>
          <a:lstStyle/>
          <a:p>
            <a:pPr>
              <a:defRPr sz="3000" b="0">
                <a:solidFill>
                  <a:srgbClr val="C7000B"/>
                </a:solidFill>
                <a:latin typeface="+mn-lt"/>
                <a:ea typeface="+mn-ea"/>
                <a:cs typeface="+mn-cs"/>
                <a:sym typeface="Helvetica Neue" panose="020B0604020202020204"/>
              </a:defRPr>
            </a:pPr>
            <a:endParaRPr sz="2099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8" name="线条"/>
          <p:cNvSpPr/>
          <p:nvPr/>
        </p:nvSpPr>
        <p:spPr>
          <a:xfrm flipV="1">
            <a:off x="601054" y="5052433"/>
            <a:ext cx="4392263" cy="3333"/>
          </a:xfrm>
          <a:prstGeom prst="line">
            <a:avLst/>
          </a:prstGeom>
          <a:ln w="3175" cmpd="sng">
            <a:solidFill>
              <a:schemeClr val="bg1"/>
            </a:solidFill>
            <a:miter lim="400000"/>
          </a:ln>
        </p:spPr>
        <p:txBody>
          <a:bodyPr lIns="53564" tIns="53564" rIns="53564" bIns="53564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" panose="020B0604020202020204"/>
              </a:defRPr>
            </a:pPr>
            <a:endParaRPr sz="2099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9" name="Kunpeng920"/>
          <p:cNvSpPr txBox="1"/>
          <p:nvPr/>
        </p:nvSpPr>
        <p:spPr>
          <a:xfrm>
            <a:off x="570628" y="2917979"/>
            <a:ext cx="552571" cy="261293"/>
          </a:xfrm>
          <a:prstGeom prst="rect">
            <a:avLst/>
          </a:prstGeom>
          <a:ln w="12700">
            <a:miter lim="400000"/>
          </a:ln>
        </p:spPr>
        <p:txBody>
          <a:bodyPr wrap="square" lIns="53564" tIns="53564" rIns="53564" bIns="53564" anchor="ctr">
            <a:spAutoFit/>
          </a:bodyPr>
          <a:lstStyle/>
          <a:p>
            <a:pPr lvl="1" algn="ctr" defTabSz="342797">
              <a:lnSpc>
                <a:spcPct val="120000"/>
              </a:lnSpc>
              <a:defRPr sz="3500" b="0"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defRPr>
            </a:pP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6</a:t>
            </a:r>
            <a:endParaRPr lang="zh-CN" altLang="en-US" sz="900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0" name="Kunpeng920"/>
          <p:cNvSpPr txBox="1"/>
          <p:nvPr/>
        </p:nvSpPr>
        <p:spPr>
          <a:xfrm>
            <a:off x="1136963" y="2156824"/>
            <a:ext cx="552571" cy="261293"/>
          </a:xfrm>
          <a:prstGeom prst="rect">
            <a:avLst/>
          </a:prstGeom>
          <a:ln w="12700">
            <a:miter lim="400000"/>
          </a:ln>
        </p:spPr>
        <p:txBody>
          <a:bodyPr wrap="square" lIns="53564" tIns="53564" rIns="53564" bIns="53564" anchor="ctr">
            <a:spAutoFit/>
          </a:bodyPr>
          <a:lstStyle/>
          <a:p>
            <a:pPr lvl="1" algn="ctr" defTabSz="342797">
              <a:lnSpc>
                <a:spcPct val="120000"/>
              </a:lnSpc>
              <a:defRPr sz="3500" b="0"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defRPr>
            </a:pP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8</a:t>
            </a:r>
            <a:endParaRPr lang="zh-CN" altLang="en-US" sz="900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1" name="Kunpeng920"/>
          <p:cNvSpPr txBox="1"/>
          <p:nvPr/>
        </p:nvSpPr>
        <p:spPr>
          <a:xfrm>
            <a:off x="1657042" y="2945261"/>
            <a:ext cx="1310299" cy="261293"/>
          </a:xfrm>
          <a:prstGeom prst="rect">
            <a:avLst/>
          </a:prstGeom>
          <a:ln w="12700">
            <a:miter lim="400000"/>
          </a:ln>
        </p:spPr>
        <p:txBody>
          <a:bodyPr wrap="square" lIns="53564" tIns="53564" rIns="53564" bIns="53564" anchor="ctr">
            <a:spAutoFit/>
          </a:bodyPr>
          <a:lstStyle/>
          <a:p>
            <a:pPr lvl="1" algn="ctr" defTabSz="342797">
              <a:lnSpc>
                <a:spcPct val="120000"/>
              </a:lnSpc>
              <a:defRPr sz="3500" b="0"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defRPr>
            </a:pP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2667</a:t>
            </a:r>
            <a:r>
              <a: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MHz</a:t>
            </a:r>
            <a:endParaRPr lang="zh-CN" altLang="en-US" sz="900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Kunpeng920"/>
          <p:cNvSpPr txBox="1"/>
          <p:nvPr/>
        </p:nvSpPr>
        <p:spPr>
          <a:xfrm>
            <a:off x="2231181" y="2552879"/>
            <a:ext cx="1310299" cy="261293"/>
          </a:xfrm>
          <a:prstGeom prst="rect">
            <a:avLst/>
          </a:prstGeom>
          <a:ln w="12700">
            <a:miter lim="400000"/>
          </a:ln>
        </p:spPr>
        <p:txBody>
          <a:bodyPr wrap="square" lIns="53564" tIns="53564" rIns="53564" bIns="53564" anchor="ctr">
            <a:spAutoFit/>
          </a:bodyPr>
          <a:lstStyle/>
          <a:p>
            <a:pPr lvl="1" algn="ctr" defTabSz="342797">
              <a:lnSpc>
                <a:spcPct val="120000"/>
              </a:lnSpc>
              <a:defRPr sz="3500" b="0"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defRPr>
            </a:pP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2933</a:t>
            </a:r>
            <a:r>
              <a: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MHz</a:t>
            </a:r>
            <a:endParaRPr lang="zh-CN" altLang="en-US" sz="900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Kunpeng920"/>
          <p:cNvSpPr txBox="1"/>
          <p:nvPr/>
        </p:nvSpPr>
        <p:spPr>
          <a:xfrm>
            <a:off x="3743505" y="1603129"/>
            <a:ext cx="1310299" cy="261293"/>
          </a:xfrm>
          <a:prstGeom prst="rect">
            <a:avLst/>
          </a:prstGeom>
          <a:ln w="12700">
            <a:miter lim="400000"/>
          </a:ln>
        </p:spPr>
        <p:txBody>
          <a:bodyPr wrap="square" lIns="53564" tIns="53564" rIns="53564" bIns="53564" anchor="ctr">
            <a:spAutoFit/>
          </a:bodyPr>
          <a:lstStyle/>
          <a:p>
            <a:pPr lvl="1" algn="ctr" defTabSz="342797">
              <a:lnSpc>
                <a:spcPct val="120000"/>
              </a:lnSpc>
              <a:defRPr sz="3500" b="0"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defRPr>
            </a:pP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1.5</a:t>
            </a:r>
            <a:r>
              <a: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Tb/s</a:t>
            </a:r>
            <a:endParaRPr lang="zh-CN" altLang="en-US" sz="900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Kunpeng920"/>
          <p:cNvSpPr txBox="1"/>
          <p:nvPr/>
        </p:nvSpPr>
        <p:spPr>
          <a:xfrm>
            <a:off x="3161874" y="2941219"/>
            <a:ext cx="1310299" cy="261293"/>
          </a:xfrm>
          <a:prstGeom prst="rect">
            <a:avLst/>
          </a:prstGeom>
          <a:ln w="12700">
            <a:miter lim="400000"/>
          </a:ln>
        </p:spPr>
        <p:txBody>
          <a:bodyPr wrap="square" lIns="53564" tIns="53564" rIns="53564" bIns="53564" anchor="ctr">
            <a:spAutoFit/>
          </a:bodyPr>
          <a:lstStyle/>
          <a:p>
            <a:pPr lvl="1" algn="ctr" defTabSz="342797">
              <a:lnSpc>
                <a:spcPct val="120000"/>
              </a:lnSpc>
              <a:defRPr sz="3500" b="0"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defRPr>
            </a:pP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1.02</a:t>
            </a:r>
            <a:r>
              <a: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Tb/s</a:t>
            </a:r>
            <a:endParaRPr lang="zh-CN" altLang="en-US" sz="900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58783" y="624003"/>
            <a:ext cx="677070" cy="300044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68561" tIns="68561" rIns="68561" bIns="68561" numCol="1" spcCol="38100" rtlCol="0" anchor="t" forceAA="0">
            <a:spAutoFit/>
          </a:bodyPr>
          <a:lstStyle/>
          <a:p>
            <a:pPr algn="ctr">
              <a:defRPr lang="zh-CN" sz="1440" b="0" i="0" u="none" strike="noStrike" kern="1200" spc="0" baseline="0">
                <a:solidFill>
                  <a:srgbClr val="1D1D1A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05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内存带宽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7077" y="510034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通道数量</a:t>
            </a:r>
            <a:endParaRPr lang="zh-CN" altLang="en-US" sz="1050" dirty="0"/>
          </a:p>
        </p:txBody>
      </p:sp>
      <p:sp>
        <p:nvSpPr>
          <p:cNvPr id="27" name="文本框 26"/>
          <p:cNvSpPr txBox="1"/>
          <p:nvPr/>
        </p:nvSpPr>
        <p:spPr>
          <a:xfrm>
            <a:off x="2398361" y="5098015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每通道速率</a:t>
            </a:r>
            <a:endParaRPr lang="zh-CN" altLang="en-US" sz="1050" dirty="0"/>
          </a:p>
        </p:txBody>
      </p:sp>
      <p:sp>
        <p:nvSpPr>
          <p:cNvPr id="28" name="文本框 27"/>
          <p:cNvSpPr txBox="1"/>
          <p:nvPr/>
        </p:nvSpPr>
        <p:spPr>
          <a:xfrm>
            <a:off x="4036509" y="511469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总带宽</a:t>
            </a:r>
            <a:endParaRPr lang="zh-CN" altLang="en-US" sz="105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2788303" y="5324090"/>
            <a:ext cx="967464" cy="230832"/>
            <a:chOff x="3597336" y="5878046"/>
            <a:chExt cx="1289952" cy="307776"/>
          </a:xfrm>
        </p:grpSpPr>
        <p:sp>
          <p:nvSpPr>
            <p:cNvPr id="7" name="矩形"/>
            <p:cNvSpPr/>
            <p:nvPr/>
          </p:nvSpPr>
          <p:spPr>
            <a:xfrm>
              <a:off x="3597336" y="5921507"/>
              <a:ext cx="180000" cy="180000"/>
            </a:xfrm>
            <a:prstGeom prst="rect">
              <a:avLst/>
            </a:prstGeom>
            <a:solidFill>
              <a:srgbClr val="C7000B"/>
            </a:solidFill>
            <a:ln w="12700">
              <a:miter lim="400000"/>
            </a:ln>
          </p:spPr>
          <p:txBody>
            <a:bodyPr lIns="53564" tIns="53564" rIns="53564" bIns="53564" anchor="ctr"/>
            <a:lstStyle/>
            <a:p>
              <a:pPr>
                <a:defRPr sz="3000" b="0">
                  <a:solidFill>
                    <a:srgbClr val="C7000B"/>
                  </a:solidFill>
                  <a:latin typeface="+mn-lt"/>
                  <a:ea typeface="+mn-ea"/>
                  <a:cs typeface="+mn-cs"/>
                  <a:sym typeface="Helvetica Neue" panose="020B0604020202020204"/>
                </a:defRPr>
              </a:pPr>
              <a:endParaRPr sz="2399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17737" y="5878046"/>
              <a:ext cx="116955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K</a:t>
              </a:r>
              <a:r>
                <a:rPr lang="en-US" altLang="zh-CN" sz="9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  <a:sym typeface="Arial" panose="020B0604020202020204"/>
                </a:rPr>
                <a:t>unpeng 920</a:t>
              </a:r>
              <a:endParaRPr lang="zh-CN" altLang="en-US" sz="9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901621" y="5331681"/>
            <a:ext cx="532875" cy="230832"/>
            <a:chOff x="2535492" y="5888167"/>
            <a:chExt cx="710500" cy="307776"/>
          </a:xfrm>
        </p:grpSpPr>
        <p:sp>
          <p:nvSpPr>
            <p:cNvPr id="5" name="矩形"/>
            <p:cNvSpPr/>
            <p:nvPr/>
          </p:nvSpPr>
          <p:spPr>
            <a:xfrm>
              <a:off x="2535492" y="5929681"/>
              <a:ext cx="180000" cy="179178"/>
            </a:xfrm>
            <a:prstGeom prst="rect">
              <a:avLst/>
            </a:prstGeom>
            <a:solidFill>
              <a:srgbClr val="B5B5B5"/>
            </a:solidFill>
            <a:ln w="12700">
              <a:miter lim="400000"/>
            </a:ln>
          </p:spPr>
          <p:txBody>
            <a:bodyPr lIns="53564" tIns="53564" rIns="53564" bIns="53564" anchor="ctr"/>
            <a:lstStyle/>
            <a:p>
              <a:pPr>
                <a:defRPr sz="3000" b="0">
                  <a:solidFill>
                    <a:srgbClr val="C7000B"/>
                  </a:solidFill>
                  <a:latin typeface="+mn-lt"/>
                  <a:ea typeface="+mn-ea"/>
                  <a:cs typeface="+mn-cs"/>
                  <a:sym typeface="Helvetica Neue" panose="020B0604020202020204"/>
                </a:defRPr>
              </a:pPr>
              <a:endParaRPr sz="2399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657797" y="5888167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6148</a:t>
              </a:r>
              <a:endParaRPr lang="zh-CN" altLang="en-US" sz="900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5256139" y="2608975"/>
            <a:ext cx="3264407" cy="18728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2" tIns="34277" rIns="68552" bIns="34277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748" indent="-342748"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Ø"/>
              <a:defRPr sz="2200" kern="0"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ts val="18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13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8</a:t>
            </a:r>
            <a:r>
              <a:rPr lang="zh-CN" altLang="en-US" sz="13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通道</a:t>
            </a:r>
            <a:r>
              <a:rPr lang="en-US" altLang="zh-CN" sz="13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DDR4 </a:t>
            </a:r>
            <a:r>
              <a:rPr lang="zh-CN" altLang="en-US" sz="13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带来</a:t>
            </a:r>
            <a:r>
              <a:rPr lang="en-US" altLang="zh-CN" sz="13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46% </a:t>
            </a:r>
            <a:r>
              <a:rPr lang="zh-CN" altLang="en-US" sz="13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带宽提升，同时容量也可按需提升</a:t>
            </a:r>
            <a:endParaRPr lang="en-US" altLang="zh-CN" sz="135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>
              <a:lnSpc>
                <a:spcPts val="18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13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延迟优化，和业界主流水平相当</a:t>
            </a:r>
            <a:r>
              <a:rPr lang="en-US" altLang="zh-CN" sz="13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/</a:t>
            </a:r>
            <a:r>
              <a:rPr lang="zh-CN" altLang="en-US" sz="13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更优</a:t>
            </a:r>
            <a:endParaRPr lang="en-US" altLang="zh-CN" sz="135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marL="214313" lvl="1" indent="-214313">
              <a:lnSpc>
                <a:spcPts val="18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35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Lucida Grande"/>
              </a:rPr>
              <a:t>完整的</a:t>
            </a:r>
            <a:r>
              <a:rPr lang="en-US" altLang="zh-CN" sz="135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Lucida Grande"/>
              </a:rPr>
              <a:t>Cache &amp; Memory QoS </a:t>
            </a:r>
            <a:r>
              <a:rPr lang="zh-CN" altLang="en-US" sz="135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Lucida Grande"/>
              </a:rPr>
              <a:t>方案（类似于</a:t>
            </a:r>
            <a:r>
              <a:rPr lang="en-US" altLang="zh-CN" sz="135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Lucida Grande"/>
              </a:rPr>
              <a:t>RDT</a:t>
            </a:r>
            <a:r>
              <a:rPr lang="zh-CN" altLang="en-US" sz="135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Lucida Grande"/>
              </a:rPr>
              <a:t>），为用户的不同业务部署带来方便</a:t>
            </a:r>
            <a:endParaRPr lang="en-US" altLang="zh-CN" sz="1350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624021" y="4759523"/>
          <a:ext cx="5895959" cy="74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910">
                <a:tc>
                  <a:txBody>
                    <a:bodyPr/>
                    <a:lstStyle/>
                    <a:p>
                      <a:pPr marL="0" algn="ctr" defTabSz="1187798" rtl="0" eaLnBrk="1" fontAlgn="b" latinLnBrk="0" hangingPunct="1"/>
                      <a:r>
                        <a:rPr lang="zh-CN" altLang="en-US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平台</a:t>
                      </a:r>
                      <a:endParaRPr lang="en-US" sz="900" b="0" kern="1200" baseline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anose="020B0604020202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fontAlgn="b" latinLnBrk="0" hangingPunct="1"/>
                      <a:r>
                        <a:rPr lang="en-US" altLang="zh-CN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TaiShan V2 with 2-socket</a:t>
                      </a: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 Kunpeng 920</a:t>
                      </a:r>
                      <a:r>
                        <a:rPr lang="en-US" altLang="zh-CN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-4826/</a:t>
                      </a: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DDR4-2666)</a:t>
                      </a:r>
                    </a:p>
                  </a:txBody>
                  <a:tcPr marL="68553" marR="68553" marT="34277" marB="342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fontAlgn="b" latinLnBrk="0" hangingPunct="1"/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X86 server with 2-socket Skylake 6148 (20 cores, 2.0 GHz</a:t>
                      </a:r>
                      <a:r>
                        <a:rPr lang="en-US" altLang="zh-CN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DDR4-2666)</a:t>
                      </a:r>
                    </a:p>
                  </a:txBody>
                  <a:tcPr marL="68553" marR="68553" marT="34277" marB="342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3">
                <a:tc>
                  <a:txBody>
                    <a:bodyPr/>
                    <a:lstStyle/>
                    <a:p>
                      <a:pPr marL="0" algn="ctr" defTabSz="1187798" rtl="0" eaLnBrk="1" fontAlgn="b" latinLnBrk="0" hangingPunct="1"/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STREAM</a:t>
                      </a:r>
                    </a:p>
                    <a:p>
                      <a:pPr marL="0" algn="ctr" defTabSz="1187798" rtl="0" eaLnBrk="1" fontAlgn="b" latinLnBrk="0" hangingPunct="1"/>
                      <a:r>
                        <a:rPr lang="zh-CN" altLang="en-US" sz="9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测试结果</a:t>
                      </a:r>
                      <a:endParaRPr lang="en-US" sz="900" b="0" kern="1200" baseline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anose="020B0604020202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b" latinLnBrk="0" hangingPunct="1"/>
                      <a:r>
                        <a:rPr lang="en-US" sz="1100" b="0" kern="1200" baseline="0" dirty="0">
                          <a:solidFill>
                            <a:srgbClr val="FF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287 GB/S with 84.28% efficiency</a:t>
                      </a:r>
                    </a:p>
                  </a:txBody>
                  <a:tcPr marL="7142" marR="7142" marT="714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b" latinLnBrk="0" hangingPunct="1"/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anose="020B0604020202020204" pitchFamily="34" charset="0"/>
                        </a:rPr>
                        <a:t>192 GB/S with 75.08% efficiency</a:t>
                      </a:r>
                    </a:p>
                  </a:txBody>
                  <a:tcPr marL="7142" marR="7142" marT="714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80255" y="1710991"/>
            <a:ext cx="3991745" cy="3003039"/>
            <a:chOff x="488641" y="1336222"/>
            <a:chExt cx="5342992" cy="2554643"/>
          </a:xfrm>
        </p:grpSpPr>
        <p:graphicFrame>
          <p:nvGraphicFramePr>
            <p:cNvPr id="17" name="图表 16"/>
            <p:cNvGraphicFramePr>
              <a:graphicFrameLocks/>
            </p:cNvGraphicFramePr>
            <p:nvPr>
              <p:extLst/>
            </p:nvPr>
          </p:nvGraphicFramePr>
          <p:xfrm>
            <a:off x="488641" y="1336222"/>
            <a:ext cx="5342992" cy="25546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696650" y="1698082"/>
              <a:ext cx="1623527" cy="19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585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alibri" panose="020F0502020204030204" pitchFamily="34" charset="0"/>
                </a:rPr>
                <a:t>越低越好</a:t>
              </a:r>
            </a:p>
          </p:txBody>
        </p:sp>
      </p:grpSp>
      <p:graphicFrame>
        <p:nvGraphicFramePr>
          <p:cNvPr id="19" name="图表 18"/>
          <p:cNvGraphicFramePr>
            <a:graphicFrameLocks/>
          </p:cNvGraphicFramePr>
          <p:nvPr>
            <p:extLst/>
          </p:nvPr>
        </p:nvGraphicFramePr>
        <p:xfrm>
          <a:off x="4572000" y="1637671"/>
          <a:ext cx="3889155" cy="294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>
                <a:solidFill>
                  <a:srgbClr val="1D1D1A"/>
                </a:solidFill>
              </a:rPr>
              <a:t>鲲鹏整体性能对比</a:t>
            </a:r>
            <a:r>
              <a:rPr lang="en-US" altLang="zh-CN" sz="2700" dirty="0">
                <a:solidFill>
                  <a:srgbClr val="1D1D1A"/>
                </a:solidFill>
              </a:rPr>
              <a:t>-</a:t>
            </a:r>
            <a:r>
              <a:rPr lang="zh-CN" altLang="en-US" sz="2700" dirty="0">
                <a:solidFill>
                  <a:srgbClr val="1D1D1A"/>
                </a:solidFill>
              </a:rPr>
              <a:t>内存带宽和时延性能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9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 rot="224822">
            <a:off x="5747829" y="4407298"/>
            <a:ext cx="444507" cy="734219"/>
          </a:xfrm>
          <a:custGeom>
            <a:avLst/>
            <a:gdLst>
              <a:gd name="connsiteX0" fmla="*/ 1019305 w 1076455"/>
              <a:gd name="connsiteY0" fmla="*/ 1562100 h 1562100"/>
              <a:gd name="connsiteX1" fmla="*/ 130 w 1076455"/>
              <a:gd name="connsiteY1" fmla="*/ 809625 h 1562100"/>
              <a:gd name="connsiteX2" fmla="*/ 1076455 w 1076455"/>
              <a:gd name="connsiteY2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455" h="1562100">
                <a:moveTo>
                  <a:pt x="1019305" y="1562100"/>
                </a:moveTo>
                <a:cubicBezTo>
                  <a:pt x="504955" y="1316037"/>
                  <a:pt x="-9395" y="1069975"/>
                  <a:pt x="130" y="809625"/>
                </a:cubicBezTo>
                <a:cubicBezTo>
                  <a:pt x="9655" y="549275"/>
                  <a:pt x="943105" y="136525"/>
                  <a:pt x="107645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en-US" sz="1349" b="1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548879" y="1646635"/>
            <a:ext cx="3742804" cy="5643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2" tIns="34277" rIns="68552" bIns="34277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748" indent="-342748"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Ø"/>
              <a:defRPr sz="2200" kern="0">
                <a:latin typeface="+mn-ea"/>
                <a:ea typeface="+mn-ea"/>
                <a:cs typeface="Arial" pitchFamily="34" charset="0"/>
              </a:defRPr>
            </a:lvl1pPr>
          </a:lstStyle>
          <a:p>
            <a:pPr fontAlgn="t"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Share Cache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：对所有的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来说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 cache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是共享的，一个进程可以使用整个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的容量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26074" y="2459793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211723" y="2459792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754279" y="2459792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239927" y="2459792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4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…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789853" y="2459791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275502" y="2459791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3761150" y="2459790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726074" y="2848990"/>
            <a:ext cx="3399313" cy="27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endParaRPr lang="en-US" sz="13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43018" y="3284459"/>
            <a:ext cx="3742804" cy="9518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2" tIns="34277" rIns="68552" bIns="34277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748" indent="-342748"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Ø"/>
              <a:defRPr sz="2200" kern="0">
                <a:latin typeface="+mn-ea"/>
                <a:ea typeface="+mn-ea"/>
                <a:cs typeface="Arial" pitchFamily="34" charset="0"/>
              </a:defRPr>
            </a:lvl1pPr>
          </a:lstStyle>
          <a:p>
            <a:pPr fontAlgn="t"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Private Cache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：有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N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个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Private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的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，每个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Private L3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只缓存对应的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的数据。即一个进程只能使用对应的部分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的容量，无法使用全部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的容量，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和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之间不通信</a:t>
            </a:r>
          </a:p>
        </p:txBody>
      </p:sp>
      <p:sp>
        <p:nvSpPr>
          <p:cNvPr id="167" name="矩形 166"/>
          <p:cNvSpPr/>
          <p:nvPr/>
        </p:nvSpPr>
        <p:spPr bwMode="auto">
          <a:xfrm>
            <a:off x="725444" y="4454186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1211093" y="4454185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1753649" y="4454185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2239297" y="4454185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4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…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2789223" y="4454185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3274872" y="4454184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3760520" y="4454183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06348" y="4843856"/>
            <a:ext cx="928445" cy="27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endParaRPr lang="en-US" sz="13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1755979" y="4843856"/>
            <a:ext cx="928445" cy="27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endParaRPr lang="en-US" sz="13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2762758" y="4840960"/>
            <a:ext cx="421599" cy="27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49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…</a:t>
            </a:r>
            <a:endParaRPr lang="en-US" sz="13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3255775" y="4851161"/>
            <a:ext cx="928445" cy="27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endParaRPr lang="en-US" sz="13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501451" y="1638647"/>
            <a:ext cx="4081921" cy="10412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2" tIns="34277" rIns="68552" bIns="34277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748" indent="-342748" fontAlgn="t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p"/>
              <a:defRPr ker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defRPr>
            </a:lvl1pPr>
          </a:lstStyle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/>
              <a:t>Partitioned Cache</a:t>
            </a:r>
            <a:r>
              <a:rPr lang="zh-CN" altLang="en-US" sz="1200" dirty="0"/>
              <a:t>：与</a:t>
            </a:r>
            <a:r>
              <a:rPr lang="en-US" altLang="zh-CN" sz="1200" dirty="0"/>
              <a:t>Private</a:t>
            </a:r>
            <a:r>
              <a:rPr lang="zh-CN" altLang="en-US" sz="1200" dirty="0"/>
              <a:t>相同的是，一个进程只能使用对应的部分</a:t>
            </a:r>
            <a:r>
              <a:rPr lang="en-US" altLang="zh-CN" sz="1200" dirty="0"/>
              <a:t>L3</a:t>
            </a:r>
            <a:r>
              <a:rPr lang="zh-CN" altLang="en-US" sz="1200" dirty="0"/>
              <a:t>容量；与</a:t>
            </a:r>
            <a:r>
              <a:rPr lang="en-US" altLang="zh-CN" sz="1200" dirty="0"/>
              <a:t>Private</a:t>
            </a:r>
            <a:r>
              <a:rPr lang="zh-CN" altLang="en-US" sz="1200" dirty="0"/>
              <a:t>不同的是，</a:t>
            </a:r>
            <a:r>
              <a:rPr lang="en-US" altLang="zh-CN" sz="1200" dirty="0"/>
              <a:t>L3</a:t>
            </a:r>
            <a:r>
              <a:rPr lang="zh-CN" altLang="en-US" sz="1200" dirty="0"/>
              <a:t>细分为一个</a:t>
            </a:r>
            <a:r>
              <a:rPr lang="en-US" altLang="zh-CN" sz="1200" dirty="0"/>
              <a:t>Home</a:t>
            </a:r>
            <a:r>
              <a:rPr lang="zh-CN" altLang="en-US" sz="1200" dirty="0"/>
              <a:t>的</a:t>
            </a:r>
            <a:r>
              <a:rPr lang="en-US" altLang="zh-CN" sz="1200" dirty="0"/>
              <a:t>L3</a:t>
            </a:r>
            <a:r>
              <a:rPr lang="zh-CN" altLang="en-US" sz="1200" dirty="0"/>
              <a:t>和</a:t>
            </a:r>
            <a:r>
              <a:rPr lang="en-US" altLang="zh-CN" sz="1200" dirty="0"/>
              <a:t>N</a:t>
            </a:r>
            <a:r>
              <a:rPr lang="zh-CN" altLang="en-US" sz="1200" dirty="0"/>
              <a:t>个</a:t>
            </a:r>
            <a:r>
              <a:rPr lang="en-US" altLang="zh-CN" sz="1200" dirty="0"/>
              <a:t>Remote</a:t>
            </a:r>
            <a:r>
              <a:rPr lang="zh-CN" altLang="en-US" sz="1200" dirty="0"/>
              <a:t>的</a:t>
            </a:r>
            <a:r>
              <a:rPr lang="en-US" altLang="zh-CN" sz="1200" dirty="0"/>
              <a:t>L3</a:t>
            </a:r>
            <a:r>
              <a:rPr lang="zh-CN" altLang="en-US" sz="1200" dirty="0"/>
              <a:t>，</a:t>
            </a:r>
            <a:r>
              <a:rPr lang="en-US" altLang="zh-CN" sz="1200" dirty="0"/>
              <a:t>Home</a:t>
            </a:r>
            <a:r>
              <a:rPr lang="zh-CN" altLang="en-US" sz="1200" dirty="0"/>
              <a:t>的</a:t>
            </a:r>
            <a:r>
              <a:rPr lang="en-US" altLang="zh-CN" sz="1200" dirty="0"/>
              <a:t>L3</a:t>
            </a:r>
            <a:r>
              <a:rPr lang="zh-CN" altLang="en-US" sz="1200" dirty="0"/>
              <a:t>类似</a:t>
            </a:r>
            <a:r>
              <a:rPr lang="en-US" altLang="zh-CN" sz="1200" dirty="0"/>
              <a:t>L4</a:t>
            </a:r>
            <a:r>
              <a:rPr lang="zh-CN" altLang="en-US" sz="1200" dirty="0"/>
              <a:t>，所以</a:t>
            </a:r>
            <a:r>
              <a:rPr lang="en-US" altLang="zh-CN" sz="1200" dirty="0"/>
              <a:t>L3</a:t>
            </a:r>
            <a:r>
              <a:rPr lang="zh-CN" altLang="en-US" sz="1200" dirty="0"/>
              <a:t>和</a:t>
            </a:r>
            <a:r>
              <a:rPr lang="en-US" altLang="zh-CN" sz="1200" dirty="0"/>
              <a:t>L3</a:t>
            </a:r>
            <a:r>
              <a:rPr lang="zh-CN" altLang="en-US" sz="1200" dirty="0"/>
              <a:t>之间会通信，由</a:t>
            </a:r>
            <a:r>
              <a:rPr lang="en-US" altLang="zh-CN" sz="1200" dirty="0"/>
              <a:t>Home</a:t>
            </a:r>
            <a:r>
              <a:rPr lang="zh-CN" altLang="en-US" sz="1200" dirty="0"/>
              <a:t>的</a:t>
            </a:r>
            <a:r>
              <a:rPr lang="en-US" altLang="zh-CN" sz="1200" dirty="0"/>
              <a:t>L3</a:t>
            </a:r>
            <a:r>
              <a:rPr lang="zh-CN" altLang="en-US" sz="1200" dirty="0"/>
              <a:t>来维护多个</a:t>
            </a:r>
            <a:r>
              <a:rPr lang="en-US" altLang="zh-CN" sz="1200" dirty="0"/>
              <a:t>Partitioned L3</a:t>
            </a:r>
            <a:r>
              <a:rPr lang="zh-CN" altLang="en-US" sz="1200" dirty="0"/>
              <a:t>之间的一致性</a:t>
            </a:r>
          </a:p>
        </p:txBody>
      </p:sp>
      <p:sp>
        <p:nvSpPr>
          <p:cNvPr id="191" name="矩形 190"/>
          <p:cNvSpPr/>
          <p:nvPr/>
        </p:nvSpPr>
        <p:spPr bwMode="auto">
          <a:xfrm>
            <a:off x="4917594" y="2788013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5403243" y="2788012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5945799" y="2788012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6431448" y="2788012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4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…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6981373" y="2788012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7467021" y="2788011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7952670" y="2788010"/>
            <a:ext cx="364237" cy="27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4867600" y="3185911"/>
            <a:ext cx="928445" cy="27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Remote L3</a:t>
            </a:r>
            <a:endParaRPr lang="en-US" sz="120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917231" y="3185911"/>
            <a:ext cx="935362" cy="27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Remote L3</a:t>
            </a:r>
            <a:endParaRPr lang="en-US" sz="120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6924011" y="3183014"/>
            <a:ext cx="421599" cy="27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49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…</a:t>
            </a:r>
            <a:endParaRPr lang="en-US" sz="13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7417028" y="3193215"/>
            <a:ext cx="928445" cy="27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Home L3</a:t>
            </a:r>
            <a:endParaRPr lang="en-US" sz="120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530850" y="3676360"/>
            <a:ext cx="4023122" cy="4796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2" tIns="34277" rIns="68552" bIns="34277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748" indent="-342748"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Ø"/>
              <a:defRPr sz="2200" kern="0">
                <a:latin typeface="+mn-ea"/>
                <a:ea typeface="+mn-ea"/>
                <a:cs typeface="Arial" pitchFamily="34" charset="0"/>
              </a:defRPr>
            </a:lvl1pPr>
          </a:lstStyle>
          <a:p>
            <a:pPr fontAlgn="t"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Non-inclusive L3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：支持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Non-inclusive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模式，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Memory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和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间直接数据访问</a:t>
            </a:r>
          </a:p>
        </p:txBody>
      </p:sp>
      <p:sp>
        <p:nvSpPr>
          <p:cNvPr id="203" name="矩形 202"/>
          <p:cNvSpPr/>
          <p:nvPr/>
        </p:nvSpPr>
        <p:spPr bwMode="auto">
          <a:xfrm>
            <a:off x="6214369" y="4200857"/>
            <a:ext cx="658800" cy="28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</a:t>
            </a:r>
            <a:endParaRPr lang="en-US" sz="1349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6213310" y="4630195"/>
            <a:ext cx="658203" cy="28842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3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</a:t>
            </a:r>
            <a:endParaRPr lang="en-US" sz="13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161167" y="5059058"/>
            <a:ext cx="825512" cy="429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Main</a:t>
            </a:r>
          </a:p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Memory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二、鲲鹏</a:t>
            </a:r>
            <a:r>
              <a:rPr lang="en-US" altLang="zh-CN" dirty="0"/>
              <a:t>920</a:t>
            </a:r>
            <a:r>
              <a:rPr lang="zh-CN" altLang="en-US" dirty="0"/>
              <a:t>的</a:t>
            </a:r>
            <a:r>
              <a:rPr lang="en-US" altLang="zh-CN" dirty="0"/>
              <a:t>Cache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35996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芯片架构</a:t>
            </a:r>
            <a:r>
              <a:rPr lang="en-US" altLang="zh-CN" dirty="0"/>
              <a:t>– Cache </a:t>
            </a:r>
            <a:r>
              <a:rPr lang="zh-CN" altLang="en-US" dirty="0"/>
              <a:t>时延</a:t>
            </a:r>
          </a:p>
        </p:txBody>
      </p:sp>
      <p:sp>
        <p:nvSpPr>
          <p:cNvPr id="5" name="TextBox 13"/>
          <p:cNvSpPr txBox="1">
            <a:spLocks noGrp="1" noChangeArrowheads="1"/>
          </p:cNvSpPr>
          <p:nvPr>
            <p:ph type="body" sz="quarter" idx="10"/>
          </p:nvPr>
        </p:nvSpPr>
        <p:spPr>
          <a:xfrm>
            <a:off x="548878" y="1230612"/>
            <a:ext cx="8415609" cy="1470274"/>
          </a:xfrm>
        </p:spPr>
        <p:txBody>
          <a:bodyPr/>
          <a:lstStyle/>
          <a:p>
            <a:pPr marL="216000" indent="-216000">
              <a:lnSpc>
                <a:spcPts val="1875"/>
              </a:lnSpc>
            </a:pPr>
            <a:r>
              <a:rPr lang="zh-CN" altLang="en-US" sz="1800" dirty="0"/>
              <a:t>前端限制：主要是</a:t>
            </a:r>
            <a:r>
              <a:rPr lang="en-US" altLang="zh-CN" sz="1800" dirty="0" err="1"/>
              <a:t>iCache</a:t>
            </a:r>
            <a:r>
              <a:rPr lang="en-US" altLang="zh-CN" sz="1800" dirty="0"/>
              <a:t> Miss, </a:t>
            </a:r>
            <a:r>
              <a:rPr lang="en-US" altLang="zh-CN" sz="1800" dirty="0" err="1"/>
              <a:t>iTLB</a:t>
            </a:r>
            <a:r>
              <a:rPr lang="en-US" altLang="zh-CN" sz="1800" dirty="0"/>
              <a:t> Miss</a:t>
            </a:r>
            <a:r>
              <a:rPr lang="zh-CN" altLang="en-US" sz="1800" dirty="0"/>
              <a:t>。指令解码能力不足也是原因之一，但可能性较低。</a:t>
            </a:r>
            <a:endParaRPr lang="en-US" altLang="zh-CN" sz="1800" dirty="0"/>
          </a:p>
          <a:p>
            <a:pPr marL="216000" indent="-216000">
              <a:lnSpc>
                <a:spcPts val="1875"/>
              </a:lnSpc>
            </a:pPr>
            <a:r>
              <a:rPr lang="zh-CN" altLang="en-US" sz="1800" dirty="0"/>
              <a:t>后端限制：主要是各级</a:t>
            </a:r>
            <a:r>
              <a:rPr lang="en-US" altLang="zh-CN" sz="1800" dirty="0"/>
              <a:t>cache </a:t>
            </a:r>
            <a:r>
              <a:rPr lang="zh-CN" altLang="en-US" sz="1800" dirty="0"/>
              <a:t>包括</a:t>
            </a:r>
            <a:r>
              <a:rPr lang="en-US" altLang="zh-CN" sz="1800" dirty="0" err="1"/>
              <a:t>dTLB</a:t>
            </a:r>
            <a:r>
              <a:rPr lang="en-US" altLang="zh-CN" sz="1800" dirty="0"/>
              <a:t> miss</a:t>
            </a:r>
            <a:r>
              <a:rPr lang="zh-CN" altLang="en-US" sz="1800" dirty="0"/>
              <a:t>。执行单元资源不足也是原因之一，但可能性较低。</a:t>
            </a:r>
            <a:endParaRPr lang="en-US" altLang="zh-CN" sz="1800" dirty="0"/>
          </a:p>
          <a:p>
            <a:pPr marL="216000" indent="-216000">
              <a:lnSpc>
                <a:spcPts val="1875"/>
              </a:lnSpc>
            </a:pPr>
            <a:r>
              <a:rPr lang="zh-CN" altLang="en-US" sz="1800" dirty="0"/>
              <a:t>错误分支预测：与</a:t>
            </a:r>
            <a:r>
              <a:rPr lang="en-US" altLang="zh-CN" sz="1800" dirty="0"/>
              <a:t>Cache</a:t>
            </a:r>
            <a:r>
              <a:rPr lang="zh-CN" altLang="en-US" sz="1800" dirty="0"/>
              <a:t>无关，但好的编码习惯能减少分支预测错误。</a:t>
            </a:r>
            <a:endParaRPr lang="en-US" altLang="zh-CN" sz="1800" dirty="0"/>
          </a:p>
        </p:txBody>
      </p:sp>
      <p:sp>
        <p:nvSpPr>
          <p:cNvPr id="6" name="矩形 5"/>
          <p:cNvSpPr/>
          <p:nvPr/>
        </p:nvSpPr>
        <p:spPr bwMode="auto">
          <a:xfrm>
            <a:off x="7538532" y="3597262"/>
            <a:ext cx="624895" cy="3060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 err="1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Reg</a:t>
            </a:r>
            <a:endParaRPr lang="zh-CN" altLang="en-US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8108" y="4072507"/>
            <a:ext cx="999033" cy="3060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ctr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05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L1 I-cache</a:t>
            </a:r>
            <a:endParaRPr lang="zh-CN" altLang="en-US" sz="105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62605" y="4072507"/>
            <a:ext cx="999033" cy="3060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ctr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05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L1 D-cache</a:t>
            </a:r>
            <a:endParaRPr lang="zh-CN" altLang="en-US" sz="105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98109" y="4566506"/>
            <a:ext cx="2449947" cy="3060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ctr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05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L2 cache</a:t>
            </a:r>
            <a:endParaRPr lang="zh-CN" altLang="en-US" sz="105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98109" y="5084977"/>
            <a:ext cx="2449947" cy="3060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ctr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05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L3 cache</a:t>
            </a:r>
            <a:endParaRPr lang="zh-CN" altLang="en-US" sz="105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98109" y="5714260"/>
            <a:ext cx="2449947" cy="3060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62" tIns="34281" rIns="68562" bIns="34281" numCol="1" rtlCol="0" anchor="ctr" anchorCtr="0" compatLnSpc="1">
            <a:prstTxWarp prst="textNoShape">
              <a:avLst/>
            </a:prstTxWarp>
          </a:bodyPr>
          <a:lstStyle/>
          <a:p>
            <a:pPr algn="ctr"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05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Main Memory</a:t>
            </a:r>
            <a:endParaRPr lang="zh-CN" altLang="en-US" sz="105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86946" y="3462603"/>
            <a:ext cx="2688942" cy="16512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 sz="1349" b="1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73246" y="3382343"/>
            <a:ext cx="3171815" cy="25475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6855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 sz="1349" b="1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16" name="直接连接符 15"/>
          <p:cNvCxnSpPr>
            <a:stCxn id="8" idx="2"/>
          </p:cNvCxnSpPr>
          <p:nvPr/>
        </p:nvCxnSpPr>
        <p:spPr bwMode="auto">
          <a:xfrm flipH="1">
            <a:off x="6467874" y="4378531"/>
            <a:ext cx="29751" cy="1879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stCxn id="6" idx="2"/>
            <a:endCxn id="9" idx="0"/>
          </p:cNvCxnSpPr>
          <p:nvPr/>
        </p:nvCxnSpPr>
        <p:spPr bwMode="auto">
          <a:xfrm>
            <a:off x="7850980" y="3903286"/>
            <a:ext cx="11142" cy="1692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stCxn id="9" idx="2"/>
          </p:cNvCxnSpPr>
          <p:nvPr/>
        </p:nvCxnSpPr>
        <p:spPr bwMode="auto">
          <a:xfrm flipH="1">
            <a:off x="7832371" y="4378531"/>
            <a:ext cx="29751" cy="1879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10" idx="2"/>
            <a:endCxn id="11" idx="0"/>
          </p:cNvCxnSpPr>
          <p:nvPr/>
        </p:nvCxnSpPr>
        <p:spPr bwMode="auto">
          <a:xfrm>
            <a:off x="7223083" y="4872530"/>
            <a:ext cx="0" cy="21244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>
            <a:cxnSpLocks/>
          </p:cNvCxnSpPr>
          <p:nvPr/>
        </p:nvCxnSpPr>
        <p:spPr bwMode="auto">
          <a:xfrm>
            <a:off x="7150123" y="5096508"/>
            <a:ext cx="0" cy="6549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5998110" y="3505617"/>
            <a:ext cx="864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0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Core</a:t>
            </a:r>
            <a:endParaRPr lang="zh-CN" altLang="en-US" sz="105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92492" y="5461294"/>
            <a:ext cx="864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05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UnCore</a:t>
            </a:r>
            <a:endParaRPr lang="zh-CN" altLang="en-US" sz="105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 bwMode="auto">
          <a:xfrm>
            <a:off x="7067892" y="3031780"/>
            <a:ext cx="7587" cy="29158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5772315" y="3072704"/>
            <a:ext cx="1228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0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Front End stall</a:t>
            </a:r>
            <a:endParaRPr lang="zh-CN" altLang="en-US" sz="105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08304" y="3068960"/>
            <a:ext cx="1114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0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Back End stall</a:t>
            </a:r>
            <a:endParaRPr lang="zh-CN" altLang="en-US" sz="105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34" name="直接箭头连接符 33"/>
          <p:cNvCxnSpPr>
            <a:cxnSpLocks/>
          </p:cNvCxnSpPr>
          <p:nvPr/>
        </p:nvCxnSpPr>
        <p:spPr bwMode="auto">
          <a:xfrm>
            <a:off x="6577159" y="4350763"/>
            <a:ext cx="0" cy="158022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>
            <a:off x="8139704" y="4350763"/>
            <a:ext cx="0" cy="158022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0"/>
          <p:cNvSpPr txBox="1">
            <a:spLocks noChangeArrowheads="1"/>
          </p:cNvSpPr>
          <p:nvPr/>
        </p:nvSpPr>
        <p:spPr bwMode="auto">
          <a:xfrm>
            <a:off x="424717" y="2740433"/>
            <a:ext cx="487440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6709" indent="-226709" algn="just" defTabSz="685526" fontAlgn="ctr"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三类 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Cache Misses</a:t>
            </a:r>
          </a:p>
          <a:p>
            <a:pPr marL="226709" indent="-226709" algn="just" defTabSz="685526" fontAlgn="ctr"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Compulsory Misses</a:t>
            </a:r>
          </a:p>
          <a:p>
            <a:pPr marL="226709" lvl="1" indent="-226709" algn="just" defTabSz="685526" fontAlgn="ctr"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第一次读取数据时的 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Cache miss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226709" indent="-226709" algn="just" defTabSz="685526" fontAlgn="ctr"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Capacity Misses </a:t>
            </a:r>
          </a:p>
          <a:p>
            <a:pPr marL="226709" lvl="2" indent="-226709" algn="just" defTabSz="685526" fontAlgn="ctr"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没有足够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Cache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空间存储所有热数据</a:t>
            </a:r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226709" lvl="2" indent="-226709" algn="just" defTabSz="685526" fontAlgn="ctr"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在两次连续使用某一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Cache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数据之间，出现了太多的其它数据冲刷。</a:t>
            </a:r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226709" indent="-226709" algn="just" defTabSz="685526" fontAlgn="ctr"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Conflict Misses </a:t>
            </a:r>
          </a:p>
          <a:p>
            <a:pPr marL="226709" lvl="1" indent="-226709" algn="just" defTabSz="685526" fontAlgn="ctr"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太多（超过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Associativity Way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）不同数据映射到同一 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Cache Set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中造成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Cache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碰撞。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58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8218" y="1050778"/>
            <a:ext cx="8364262" cy="2616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原理：</a:t>
            </a:r>
            <a:endParaRPr lang="en-US" altLang="zh-CN" sz="2000" b="1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     CPU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标识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中的数据是否为有效数据不是以内存位宽为单位，而是以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Cacheline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为 单位。这个机制可能会导致伪共享（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false sharing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）现象，从而使得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CPU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命中率变低。出现伪共享的常见原因是高频访问的数据未按照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Cacheline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大小对齐。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例如以下代码定义两个变量，会在同一个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Cacheline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中，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会同时读入：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int readHighFreq, writeHighFreq </a:t>
            </a:r>
          </a:p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     </a:t>
            </a:r>
            <a:r>
              <a:rPr lang="en-US" altLang="zh-CN" sz="16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writeHighFreq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在一个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CPU core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里面被改写后，这个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 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中对应的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Cacheline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长度的数据被标识为无效，也就是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readHighFreq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被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CPU core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标识为无效数据，虽然 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readHighFreq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并没有被修改，但是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CPU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在访问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readHighFreq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时，依然会从内存重新导 入，出现伪共享导致性能降低。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8" y="4103283"/>
            <a:ext cx="3615454" cy="16727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71183" y="3563950"/>
            <a:ext cx="486531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修改方式：</a:t>
            </a:r>
            <a:endParaRPr lang="en-US" altLang="zh-CN" sz="1200" b="1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1. 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修改业务代码，使得读写频繁的数据以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Cacheline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大小对齐。可参考：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  a. 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使用动态申请内存的对齐方法： 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  int posix_memalign(void **memptr, size_t alignment, size_t size) </a:t>
            </a:r>
          </a:p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调用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posix_memalign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函数成功时会返回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size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字节的动态内存，并且这块内存 的起始地址是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alignment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的倍数。 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  b. 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局部变量可以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采用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填充的方式：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  int writeHighFreq; </a:t>
            </a:r>
          </a:p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  char pad[CACHE_LINE_SIZE - sizeof(int)];</a:t>
            </a:r>
          </a:p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代码中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CACHE_LINE_SIZE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是服务器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Cacheline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的大小，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pad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变量没有用处，用 于填充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writeHighFreq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变量余下的空间，两者之和是</a:t>
            </a:r>
            <a:r>
              <a:rPr lang="en-US" altLang="zh-CN" sz="12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CacheLine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大小。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2. 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部分开源软件代码中有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Cacheline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的宏定义，修改宏的值即可。如在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impala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使用 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CACHE_LINE_SIZE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宏来表示目标平台的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Cacheline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大小</a:t>
            </a:r>
            <a:r>
              <a:rPr lang="zh-CN" altLang="en-US" sz="105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555729" y="3717032"/>
            <a:ext cx="3526983" cy="244523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Cache line</a:t>
            </a:r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156370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1173</Words>
  <Application>Microsoft Office PowerPoint</Application>
  <PresentationFormat>全屏显示(4:3)</PresentationFormat>
  <Paragraphs>159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FrutigerNext LT Regular</vt:lpstr>
      <vt:lpstr>Helvetica Neue</vt:lpstr>
      <vt:lpstr>Lucida Grande</vt:lpstr>
      <vt:lpstr>方正兰亭黑简体</vt:lpstr>
      <vt:lpstr>黑体</vt:lpstr>
      <vt:lpstr>宋体</vt:lpstr>
      <vt:lpstr>微软雅黑</vt:lpstr>
      <vt:lpstr>Arial</vt:lpstr>
      <vt:lpstr>Calibri</vt:lpstr>
      <vt:lpstr>Huawei Sans</vt:lpstr>
      <vt:lpstr>Times New Roman</vt:lpstr>
      <vt:lpstr>Wingdings</vt:lpstr>
      <vt:lpstr>Wingdings 2</vt:lpstr>
      <vt:lpstr>Office 主题</vt:lpstr>
      <vt:lpstr>Office Theme</vt:lpstr>
      <vt:lpstr>第六章 存储器层次结构  第三部分   鲲鹏处理器存储器系统及Cache</vt:lpstr>
      <vt:lpstr>要点</vt:lpstr>
      <vt:lpstr>一、鲲鹏处理器920的内存子系统</vt:lpstr>
      <vt:lpstr>鲲鹏920系列芯片架构—内存子系统</vt:lpstr>
      <vt:lpstr>鲲鹏920系列芯片架构——内存子系统 </vt:lpstr>
      <vt:lpstr>鲲鹏整体性能对比-内存带宽和时延性能</vt:lpstr>
      <vt:lpstr>二、鲲鹏920的Cache模式</vt:lpstr>
      <vt:lpstr>芯片架构– Cache 时延</vt:lpstr>
      <vt:lpstr>Cache line优化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存储器层次结构</dc:title>
  <dc:creator>ZHAO YAN</dc:creator>
  <cp:lastModifiedBy>hlbc</cp:lastModifiedBy>
  <cp:revision>98</cp:revision>
  <cp:lastPrinted>2017-08-25T07:48:27Z</cp:lastPrinted>
  <dcterms:created xsi:type="dcterms:W3CDTF">2017-08-25T07:16:19Z</dcterms:created>
  <dcterms:modified xsi:type="dcterms:W3CDTF">2023-04-09T21:36:04Z</dcterms:modified>
</cp:coreProperties>
</file>