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9" r:id="rId5"/>
    <p:sldId id="257" r:id="rId6"/>
    <p:sldId id="258" r:id="rId7"/>
    <p:sldId id="260" r:id="rId8"/>
    <p:sldId id="263" r:id="rId9"/>
    <p:sldId id="264" r:id="rId10"/>
    <p:sldId id="268" r:id="rId11"/>
    <p:sldId id="265" r:id="rId12"/>
    <p:sldId id="266"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8"/>
        <p:guide pos="384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39.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hyperlink" Target="http://www.minesweeper.cn/" TargetMode="Externa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9.xml"/><Relationship Id="rId5" Type="http://schemas.openxmlformats.org/officeDocument/2006/relationships/image" Target="../media/image5.GIF"/><Relationship Id="rId4" Type="http://schemas.openxmlformats.org/officeDocument/2006/relationships/image" Target="../media/image4.GIF"/><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1.xml"/><Relationship Id="rId2" Type="http://schemas.openxmlformats.org/officeDocument/2006/relationships/image" Target="../media/image6.png"/><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7.xml"/><Relationship Id="rId1" Type="http://schemas.openxmlformats.org/officeDocument/2006/relationships/tags" Target="../tags/tag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先来一把简单刺激的扫雷</a:t>
            </a:r>
            <a:r>
              <a:rPr lang="zh-CN" altLang="zh-CN"/>
              <a:t>吧</a:t>
            </a:r>
            <a:endParaRPr lang="zh-CN" altLang="zh-CN"/>
          </a:p>
        </p:txBody>
      </p:sp>
      <p:sp>
        <p:nvSpPr>
          <p:cNvPr id="3" name="副标题 2"/>
          <p:cNvSpPr>
            <a:spLocks noGrp="1"/>
          </p:cNvSpPr>
          <p:nvPr>
            <p:ph type="subTitle" idx="1"/>
            <p:custDataLst>
              <p:tags r:id="rId2"/>
            </p:custDataLst>
          </p:nvPr>
        </p:nvSpPr>
        <p:spPr/>
        <p:txBody>
          <a:bodyPr/>
          <a:p>
            <a:r>
              <a:rPr lang="zh-CN" altLang="en-US">
                <a:hlinkClick r:id="rId3">
                  <a:extLst>
                    <a:ext uri="{DAF060AB-1E55-43B9-8AAB-6FB025537F2F}">
                      <wpsdc:hlinkClr xmlns:wpsdc="http://www.wps.cn/officeDocument/2017/drawingmlCustomData" val="6096E6"/>
                      <wpsdc:folHlinkClr xmlns:wpsdc="http://www.wps.cn/officeDocument/2017/drawingmlCustomData" val="954D72"/>
                      <wpsdc:hlinkUnderline xmlns:wpsdc="http://www.wps.cn/officeDocument/2017/drawingmlCustomData" val="1"/>
                    </a:ext>
                  </a:extLst>
                </a:hlinkClick>
              </a:rPr>
              <a:t>http://www.minesweeper.cn/</a:t>
            </a:r>
            <a:endParaRPr lang="zh-CN" altLang="en-US">
              <a:hlinkClick r:id="rId3">
                <a:extLst>
                  <a:ext uri="{DAF060AB-1E55-43B9-8AAB-6FB025537F2F}">
                    <wpsdc:hlinkClr xmlns:wpsdc="http://www.wps.cn/officeDocument/2017/drawingmlCustomData" val="6096E6"/>
                    <wpsdc:folHlinkClr xmlns:wpsdc="http://www.wps.cn/officeDocument/2017/drawingmlCustomData" val="954D72"/>
                    <wpsdc:hlinkUnderline xmlns:wpsdc="http://www.wps.cn/officeDocument/2017/drawingmlCustomData" val="1"/>
                  </a:ext>
                </a:extLst>
              </a:hlinkClick>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43865"/>
            <a:ext cx="6073775" cy="5805805"/>
          </a:xfrm>
        </p:spPr>
        <p:txBody>
          <a:bodyPr>
            <a:normAutofit fontScale="90000" lnSpcReduction="10000"/>
          </a:bodyPr>
          <a:p>
            <a:r>
              <a:rPr lang="zh-CN" altLang="en-US"/>
              <a:t>typedef struct POS{//地图坐标结构体</a:t>
            </a:r>
            <a:endParaRPr lang="zh-CN" altLang="en-US"/>
          </a:p>
          <a:p>
            <a:r>
              <a:rPr lang="zh-CN" altLang="en-US"/>
              <a:t>		int row;//对应地图行数</a:t>
            </a:r>
            <a:endParaRPr lang="zh-CN" altLang="en-US"/>
          </a:p>
          <a:p>
            <a:r>
              <a:rPr lang="zh-CN" altLang="en-US"/>
              <a:t>		int col;//对应地图列数</a:t>
            </a:r>
            <a:endParaRPr lang="zh-CN" altLang="en-US"/>
          </a:p>
          <a:p>
            <a:r>
              <a:rPr lang="zh-CN" altLang="en-US"/>
              <a:t>		</a:t>
            </a:r>
            <a:endParaRPr lang="zh-CN" altLang="en-US"/>
          </a:p>
          <a:p>
            <a:r>
              <a:rPr lang="zh-CN" altLang="en-US"/>
              <a:t>		POS(int row=0, int col=0){//在不定义新的坐标结构体前提下返回一个坐标结构体常量</a:t>
            </a:r>
            <a:endParaRPr lang="zh-CN" altLang="en-US"/>
          </a:p>
          <a:p>
            <a:r>
              <a:rPr lang="zh-CN" altLang="en-US"/>
              <a:t>			this-&gt;row=row;</a:t>
            </a:r>
            <a:endParaRPr lang="zh-CN" altLang="en-US"/>
          </a:p>
          <a:p>
            <a:r>
              <a:rPr lang="zh-CN" altLang="en-US"/>
              <a:t>			this-&gt;col=col;</a:t>
            </a:r>
            <a:endParaRPr lang="zh-CN" altLang="en-US"/>
          </a:p>
          <a:p>
            <a:r>
              <a:rPr lang="zh-CN" altLang="en-US"/>
              <a:t>		}</a:t>
            </a:r>
            <a:endParaRPr lang="zh-CN" altLang="en-US"/>
          </a:p>
          <a:p>
            <a:r>
              <a:rPr lang="zh-CN" altLang="en-US"/>
              <a:t>		</a:t>
            </a:r>
            <a:endParaRPr lang="zh-CN" altLang="en-US"/>
          </a:p>
          <a:p>
            <a:r>
              <a:rPr lang="zh-CN" altLang="en-US"/>
              <a:t>		POS operator+ (const POS&amp; pos){//定义地图坐标之间的加法</a:t>
            </a:r>
            <a:endParaRPr lang="zh-CN" altLang="en-US"/>
          </a:p>
          <a:p>
            <a:r>
              <a:rPr lang="zh-CN" altLang="en-US"/>
              <a:t>    return POS(row + pos.row, col + pos.col);</a:t>
            </a:r>
            <a:endParaRPr lang="zh-CN" altLang="en-US"/>
          </a:p>
          <a:p>
            <a:r>
              <a:rPr lang="zh-CN" altLang="en-US"/>
              <a:t>}</a:t>
            </a:r>
            <a:endParaRPr lang="zh-CN" altLang="en-US"/>
          </a:p>
          <a:p>
            <a:endParaRPr lang="zh-CN" altLang="en-US"/>
          </a:p>
        </p:txBody>
      </p:sp>
      <p:sp>
        <p:nvSpPr>
          <p:cNvPr id="5" name="文本框 4"/>
          <p:cNvSpPr txBox="1"/>
          <p:nvPr/>
        </p:nvSpPr>
        <p:spPr>
          <a:xfrm>
            <a:off x="6682105" y="995045"/>
            <a:ext cx="4064000" cy="4246245"/>
          </a:xfrm>
          <a:prstGeom prst="rect">
            <a:avLst/>
          </a:prstGeom>
          <a:noFill/>
        </p:spPr>
        <p:txBody>
          <a:bodyPr wrap="square" rtlCol="0">
            <a:spAutoFit/>
          </a:bodyPr>
          <a:p>
            <a:r>
              <a:rPr lang="zh-CN" altLang="en-US">
                <a:sym typeface="+mn-ea"/>
              </a:rPr>
              <a:t>bool operator== (const POS&amp; pos){//定义地图坐标之间的等于比较</a:t>
            </a:r>
            <a:endParaRPr lang="zh-CN" altLang="en-US"/>
          </a:p>
          <a:p>
            <a:r>
              <a:rPr lang="zh-CN" altLang="en-US">
                <a:sym typeface="+mn-ea"/>
              </a:rPr>
              <a:t>        return row == pos.row &amp;&amp; col == pos.col;</a:t>
            </a:r>
            <a:endParaRPr lang="zh-CN" altLang="en-US"/>
          </a:p>
          <a:p>
            <a:r>
              <a:rPr lang="zh-CN" altLang="en-US">
                <a:sym typeface="+mn-ea"/>
              </a:rPr>
              <a:t>}</a:t>
            </a:r>
            <a:endParaRPr lang="zh-CN" altLang="en-US"/>
          </a:p>
          <a:p>
            <a:endParaRPr lang="zh-CN" altLang="en-US"/>
          </a:p>
          <a:p>
            <a:r>
              <a:rPr lang="zh-CN" altLang="en-US">
                <a:sym typeface="+mn-ea"/>
              </a:rPr>
              <a:t>bool is_legal(void) {//判断地图坐标是否合法</a:t>
            </a:r>
            <a:endParaRPr lang="zh-CN" altLang="en-US"/>
          </a:p>
          <a:p>
            <a:r>
              <a:rPr lang="zh-CN" altLang="en-US">
                <a:sym typeface="+mn-ea"/>
              </a:rPr>
              <a:t>       	return row &gt;= 1 &amp;&amp; row &lt;= map_row &amp;&amp; col &gt;= 1 &amp;&amp; col &lt;= map_col;</a:t>
            </a:r>
            <a:endParaRPr lang="zh-CN" altLang="en-US"/>
          </a:p>
          <a:p>
            <a:r>
              <a:rPr lang="zh-CN" altLang="en-US">
                <a:sym typeface="+mn-ea"/>
              </a:rPr>
              <a:t>}//map_row，map_col为地图的行数与列数</a:t>
            </a:r>
            <a:endParaRPr lang="zh-CN" altLang="en-US"/>
          </a:p>
          <a:p>
            <a:r>
              <a:rPr lang="zh-CN" altLang="en-US">
                <a:sym typeface="+mn-ea"/>
              </a:rPr>
              <a:t>}POS;</a:t>
            </a:r>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897890"/>
            <a:ext cx="10968990" cy="4591050"/>
          </a:xfrm>
        </p:spPr>
        <p:txBody>
          <a:bodyPr/>
          <a:p>
            <a:pPr algn="ctr"/>
            <a:r>
              <a:rPr lang="zh-CN" altLang="en-US" sz="5400"/>
              <a:t>数据结构的选择</a:t>
            </a:r>
            <a:endParaRPr lang="zh-CN" altLang="en-US" sz="5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扫雷里面有</a:t>
            </a:r>
            <a:r>
              <a:rPr lang="zh-CN" altLang="en-US"/>
              <a:t>什么？</a:t>
            </a:r>
            <a:endParaRPr lang="zh-CN" altLang="en-US"/>
          </a:p>
        </p:txBody>
      </p:sp>
      <p:sp>
        <p:nvSpPr>
          <p:cNvPr id="3" name="内容占位符 2"/>
          <p:cNvSpPr>
            <a:spLocks noGrp="1"/>
          </p:cNvSpPr>
          <p:nvPr>
            <p:ph idx="1"/>
          </p:nvPr>
        </p:nvSpPr>
        <p:spPr/>
        <p:txBody>
          <a:bodyPr/>
          <a:p>
            <a:r>
              <a:rPr lang="zh-CN" altLang="en-US" sz="3200"/>
              <a:t>空</a:t>
            </a:r>
            <a:r>
              <a:rPr lang="zh-CN" altLang="en-US" sz="3200"/>
              <a:t>格子</a:t>
            </a:r>
            <a:endParaRPr lang="zh-CN" altLang="en-US" sz="3200"/>
          </a:p>
          <a:p>
            <a:r>
              <a:rPr lang="zh-CN" altLang="en-US" sz="3200"/>
              <a:t>示雷</a:t>
            </a:r>
            <a:r>
              <a:rPr lang="zh-CN" altLang="en-US" sz="3200"/>
              <a:t>格子</a:t>
            </a:r>
            <a:endParaRPr lang="zh-CN" altLang="en-US" sz="3200"/>
          </a:p>
          <a:p>
            <a:r>
              <a:rPr lang="zh-CN" altLang="en-US" sz="3200"/>
              <a:t>旗帜</a:t>
            </a:r>
            <a:endParaRPr lang="zh-CN" altLang="en-US" sz="3200"/>
          </a:p>
          <a:p>
            <a:r>
              <a:rPr lang="zh-CN" altLang="en-US" sz="3200"/>
              <a:t>雷</a:t>
            </a:r>
            <a:endParaRPr lang="zh-CN" altLang="en-US" sz="3200"/>
          </a:p>
          <a:p>
            <a:r>
              <a:rPr lang="zh-CN" altLang="en-US" sz="3200"/>
              <a:t>问号</a:t>
            </a:r>
            <a:endParaRPr lang="zh-CN" altLang="en-US" sz="3200"/>
          </a:p>
        </p:txBody>
      </p:sp>
      <p:pic>
        <p:nvPicPr>
          <p:cNvPr id="4" name="图片 3" descr="0"/>
          <p:cNvPicPr>
            <a:picLocks noChangeAspect="1"/>
          </p:cNvPicPr>
          <p:nvPr/>
        </p:nvPicPr>
        <p:blipFill>
          <a:blip r:embed="rId1"/>
          <a:stretch>
            <a:fillRect/>
          </a:stretch>
        </p:blipFill>
        <p:spPr>
          <a:xfrm>
            <a:off x="3128010" y="1715770"/>
            <a:ext cx="509270" cy="509270"/>
          </a:xfrm>
          <a:prstGeom prst="rect">
            <a:avLst/>
          </a:prstGeom>
        </p:spPr>
      </p:pic>
      <p:pic>
        <p:nvPicPr>
          <p:cNvPr id="7" name="图片 6" descr="2"/>
          <p:cNvPicPr>
            <a:picLocks noChangeAspect="1"/>
          </p:cNvPicPr>
          <p:nvPr/>
        </p:nvPicPr>
        <p:blipFill>
          <a:blip r:embed="rId2"/>
          <a:stretch>
            <a:fillRect/>
          </a:stretch>
        </p:blipFill>
        <p:spPr>
          <a:xfrm>
            <a:off x="3128010" y="2467610"/>
            <a:ext cx="483235" cy="573405"/>
          </a:xfrm>
          <a:prstGeom prst="rect">
            <a:avLst/>
          </a:prstGeom>
        </p:spPr>
      </p:pic>
      <p:pic>
        <p:nvPicPr>
          <p:cNvPr id="9" name="图片 8" descr="flag"/>
          <p:cNvPicPr>
            <a:picLocks noChangeAspect="1"/>
          </p:cNvPicPr>
          <p:nvPr/>
        </p:nvPicPr>
        <p:blipFill>
          <a:blip r:embed="rId3"/>
          <a:stretch>
            <a:fillRect/>
          </a:stretch>
        </p:blipFill>
        <p:spPr>
          <a:xfrm>
            <a:off x="3128010" y="3283585"/>
            <a:ext cx="480695" cy="480695"/>
          </a:xfrm>
          <a:prstGeom prst="rect">
            <a:avLst/>
          </a:prstGeom>
        </p:spPr>
      </p:pic>
      <p:pic>
        <p:nvPicPr>
          <p:cNvPr id="10" name="图片 9" descr="blood"/>
          <p:cNvPicPr>
            <a:picLocks noChangeAspect="1"/>
          </p:cNvPicPr>
          <p:nvPr/>
        </p:nvPicPr>
        <p:blipFill>
          <a:blip r:embed="rId4"/>
          <a:stretch>
            <a:fillRect/>
          </a:stretch>
        </p:blipFill>
        <p:spPr>
          <a:xfrm>
            <a:off x="3128010" y="4006850"/>
            <a:ext cx="508635" cy="508635"/>
          </a:xfrm>
          <a:prstGeom prst="rect">
            <a:avLst/>
          </a:prstGeom>
        </p:spPr>
      </p:pic>
      <p:pic>
        <p:nvPicPr>
          <p:cNvPr id="11" name="图片 10" descr="question"/>
          <p:cNvPicPr>
            <a:picLocks noChangeAspect="1"/>
          </p:cNvPicPr>
          <p:nvPr/>
        </p:nvPicPr>
        <p:blipFill>
          <a:blip r:embed="rId5"/>
          <a:stretch>
            <a:fillRect/>
          </a:stretch>
        </p:blipFill>
        <p:spPr>
          <a:xfrm>
            <a:off x="3128010" y="4758055"/>
            <a:ext cx="466725" cy="466725"/>
          </a:xfrm>
          <a:prstGeom prst="rect">
            <a:avLst/>
          </a:prstGeom>
        </p:spPr>
      </p:pic>
      <p:sp>
        <p:nvSpPr>
          <p:cNvPr id="12" name="文本框 11"/>
          <p:cNvSpPr txBox="1"/>
          <p:nvPr/>
        </p:nvSpPr>
        <p:spPr>
          <a:xfrm>
            <a:off x="7229475" y="1313815"/>
            <a:ext cx="648335" cy="3319145"/>
          </a:xfrm>
          <a:prstGeom prst="rect">
            <a:avLst/>
          </a:prstGeom>
          <a:noFill/>
        </p:spPr>
        <p:txBody>
          <a:bodyPr wrap="square" rtlCol="0">
            <a:noAutofit/>
          </a:bodyPr>
          <a:p>
            <a:r>
              <a:rPr lang="zh-CN" altLang="en-US" sz="4000">
                <a:solidFill>
                  <a:srgbClr val="FF0000"/>
                </a:solidFill>
              </a:rPr>
              <a:t>都是格子的状态</a:t>
            </a:r>
            <a:endParaRPr lang="zh-CN" altLang="en-US" sz="4000">
              <a:solidFill>
                <a:srgbClr val="FF0000"/>
              </a:solidFill>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如何选择数据结构</a:t>
            </a:r>
            <a:r>
              <a:rPr lang="zh-CN" altLang="en-US"/>
              <a:t>？</a:t>
            </a:r>
            <a:endParaRPr lang="zh-CN" altLang="en-US"/>
          </a:p>
        </p:txBody>
      </p:sp>
      <p:pic>
        <p:nvPicPr>
          <p:cNvPr id="4" name="图片 1" descr="表格&#10;&#10;描述已自动生成"/>
          <p:cNvPicPr>
            <a:picLocks noChangeAspect="1"/>
          </p:cNvPicPr>
          <p:nvPr>
            <p:ph idx="1"/>
            <p:custDataLst>
              <p:tags r:id="rId1"/>
            </p:custDataLst>
          </p:nvPr>
        </p:nvPicPr>
        <p:blipFill>
          <a:blip r:embed="rId2"/>
          <a:stretch>
            <a:fillRect/>
          </a:stretch>
        </p:blipFill>
        <p:spPr>
          <a:xfrm>
            <a:off x="8183880" y="1642110"/>
            <a:ext cx="2636520" cy="2648585"/>
          </a:xfrm>
          <a:prstGeom prst="rect">
            <a:avLst/>
          </a:prstGeom>
        </p:spPr>
      </p:pic>
      <p:sp>
        <p:nvSpPr>
          <p:cNvPr id="6" name="文本框 5"/>
          <p:cNvSpPr txBox="1"/>
          <p:nvPr/>
        </p:nvSpPr>
        <p:spPr>
          <a:xfrm>
            <a:off x="1130935" y="1771015"/>
            <a:ext cx="5657850" cy="2306955"/>
          </a:xfrm>
          <a:prstGeom prst="rect">
            <a:avLst/>
          </a:prstGeom>
          <a:noFill/>
        </p:spPr>
        <p:txBody>
          <a:bodyPr wrap="square" rtlCol="0">
            <a:spAutoFit/>
          </a:bodyPr>
          <a:p>
            <a:r>
              <a:rPr lang="zh-CN" altLang="en-US"/>
              <a:t>看到这么一个版面我们会很自然的想到要使用二维数组来存放这个地图，而且，无论地图上的格子是否被打开，是否被标以旗帜，</a:t>
            </a:r>
            <a:r>
              <a:rPr lang="zh-CN" altLang="en-US"/>
              <a:t>而这个格子的内容在游戏开始后就已经确定下来了</a:t>
            </a:r>
            <a:endParaRPr lang="zh-CN" altLang="en-US"/>
          </a:p>
          <a:p>
            <a:r>
              <a:rPr lang="zh-CN" altLang="en-US"/>
              <a:t>因此，我们可以定义两个int数组，一</a:t>
            </a:r>
            <a:r>
              <a:rPr lang="zh-CN" altLang="en-US"/>
              <a:t>个map[10][10]用来存放内容，一个state[10][10]来记录格子的状态，即“未打开，被打开，旗帜，问号”等，可以使用不同的数值来区分这些状态</a:t>
            </a:r>
            <a:endParaRPr lang="zh-CN" altLang="en-US"/>
          </a:p>
        </p:txBody>
      </p:sp>
      <p:sp>
        <p:nvSpPr>
          <p:cNvPr id="7" name="文本框 6"/>
          <p:cNvSpPr txBox="1"/>
          <p:nvPr/>
        </p:nvSpPr>
        <p:spPr>
          <a:xfrm>
            <a:off x="2430145" y="4439920"/>
            <a:ext cx="6774815" cy="1187450"/>
          </a:xfrm>
          <a:prstGeom prst="rect">
            <a:avLst/>
          </a:prstGeom>
          <a:noFill/>
        </p:spPr>
        <p:txBody>
          <a:bodyPr wrap="square" rtlCol="0">
            <a:noAutofit/>
          </a:bodyPr>
          <a:p>
            <a:r>
              <a:rPr lang="zh-CN" altLang="en-US" sz="3200">
                <a:solidFill>
                  <a:schemeClr val="accent6"/>
                </a:solidFill>
              </a:rPr>
              <a:t>两个数组是不是可以联系更紧密呢</a:t>
            </a:r>
            <a:r>
              <a:rPr lang="zh-CN" altLang="en-US" sz="3200">
                <a:solidFill>
                  <a:srgbClr val="FF0000"/>
                </a:solidFill>
              </a:rPr>
              <a:t>？</a:t>
            </a:r>
            <a:endParaRPr lang="zh-CN" altLang="en-US" sz="3200">
              <a:solidFill>
                <a:srgbClr val="FF0000"/>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如何实现两个数组的</a:t>
            </a:r>
            <a:r>
              <a:rPr lang="zh-CN" altLang="en-US"/>
              <a:t>统一？</a:t>
            </a:r>
            <a:endParaRPr lang="zh-CN" altLang="en-US"/>
          </a:p>
        </p:txBody>
      </p:sp>
      <p:sp>
        <p:nvSpPr>
          <p:cNvPr id="3" name="内容占位符 2"/>
          <p:cNvSpPr>
            <a:spLocks noGrp="1"/>
          </p:cNvSpPr>
          <p:nvPr>
            <p:ph idx="1"/>
          </p:nvPr>
        </p:nvSpPr>
        <p:spPr/>
        <p:txBody>
          <a:bodyPr/>
          <a:p>
            <a:r>
              <a:rPr lang="zh-CN" altLang="en-US"/>
              <a:t>当然是结构体</a:t>
            </a:r>
            <a:r>
              <a:rPr lang="zh-CN" altLang="en-US"/>
              <a:t>啦！</a:t>
            </a:r>
            <a:endParaRPr lang="zh-CN" altLang="en-US"/>
          </a:p>
          <a:p>
            <a:r>
              <a:rPr lang="zh-CN" altLang="en-US"/>
              <a:t>typedef struct BLOCK{</a:t>
            </a:r>
            <a:endParaRPr lang="zh-CN" altLang="en-US"/>
          </a:p>
          <a:p>
            <a:r>
              <a:rPr lang="zh-CN" altLang="en-US"/>
              <a:t>		int num;//记录内容物</a:t>
            </a:r>
            <a:endParaRPr lang="zh-CN" altLang="en-US"/>
          </a:p>
          <a:p>
            <a:r>
              <a:rPr lang="zh-CN" altLang="en-US"/>
              <a:t>		int state;//记录状态</a:t>
            </a:r>
            <a:endParaRPr lang="zh-CN" altLang="en-US"/>
          </a:p>
          <a:p>
            <a:r>
              <a:rPr lang="zh-CN" altLang="en-US"/>
              <a:t>}BLOCK;</a:t>
            </a:r>
            <a:endParaRPr lang="zh-CN" altLang="en-US"/>
          </a:p>
          <a:p>
            <a:pPr marL="0" indent="0">
              <a:buNone/>
            </a:pPr>
            <a:r>
              <a:rPr lang="zh-CN" altLang="en-US"/>
              <a:t>然后只需定义地图数组为BLOCK map[10][10]</a:t>
            </a:r>
            <a:endParaRPr lang="zh-CN" altLang="en-US"/>
          </a:p>
          <a:p>
            <a:pPr marL="0" indent="0">
              <a:buNone/>
            </a:pPr>
            <a:r>
              <a:rPr lang="zh-CN" altLang="en-US"/>
              <a:t>，这样这两个数组就合二为一了</a:t>
            </a:r>
            <a:endParaRPr lang="zh-CN" altLang="en-US"/>
          </a:p>
        </p:txBody>
      </p:sp>
      <p:sp>
        <p:nvSpPr>
          <p:cNvPr id="4" name="文本框 3"/>
          <p:cNvSpPr txBox="1"/>
          <p:nvPr/>
        </p:nvSpPr>
        <p:spPr>
          <a:xfrm>
            <a:off x="6783070" y="1031875"/>
            <a:ext cx="5570855" cy="521970"/>
          </a:xfrm>
          <a:prstGeom prst="rect">
            <a:avLst/>
          </a:prstGeom>
          <a:noFill/>
        </p:spPr>
        <p:txBody>
          <a:bodyPr wrap="square" rtlCol="0">
            <a:spAutoFit/>
          </a:bodyPr>
          <a:p>
            <a:r>
              <a:rPr lang="zh-CN" altLang="en-US" sz="2800"/>
              <a:t>思考：为什么要让它们统一呢？</a:t>
            </a:r>
            <a:endParaRPr lang="zh-CN" altLang="en-US" sz="2800"/>
          </a:p>
        </p:txBody>
      </p:sp>
      <p:pic>
        <p:nvPicPr>
          <p:cNvPr id="100" name="图片 99"/>
          <p:cNvPicPr/>
          <p:nvPr/>
        </p:nvPicPr>
        <p:blipFill>
          <a:blip r:embed="rId1"/>
          <a:stretch>
            <a:fillRect/>
          </a:stretch>
        </p:blipFill>
        <p:spPr>
          <a:xfrm>
            <a:off x="7468235" y="1690370"/>
            <a:ext cx="3345815" cy="3374390"/>
          </a:xfrm>
          <a:prstGeom prst="rect">
            <a:avLst/>
          </a:prstGeom>
          <a:noFill/>
          <a:ln w="9525">
            <a:noFill/>
          </a:ln>
        </p:spPr>
      </p:pic>
      <p:sp>
        <p:nvSpPr>
          <p:cNvPr id="7" name="文本框 6"/>
          <p:cNvSpPr txBox="1"/>
          <p:nvPr/>
        </p:nvSpPr>
        <p:spPr>
          <a:xfrm>
            <a:off x="7108825" y="5591810"/>
            <a:ext cx="4064000" cy="521970"/>
          </a:xfrm>
          <a:prstGeom prst="rect">
            <a:avLst/>
          </a:prstGeom>
          <a:noFill/>
        </p:spPr>
        <p:txBody>
          <a:bodyPr wrap="square" rtlCol="0">
            <a:spAutoFit/>
          </a:bodyPr>
          <a:p>
            <a:pPr algn="ctr"/>
            <a:r>
              <a:rPr lang="zh-CN" altLang="en-US" sz="2800">
                <a:solidFill>
                  <a:srgbClr val="FF0000"/>
                </a:solidFill>
              </a:rPr>
              <a:t>效率</a:t>
            </a:r>
            <a:endParaRPr lang="zh-CN" altLang="en-US" sz="2800">
              <a:solidFill>
                <a:srgbClr val="FF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09905"/>
            <a:ext cx="10968990" cy="5739765"/>
          </a:xfrm>
        </p:spPr>
        <p:txBody>
          <a:bodyPr/>
          <a:p>
            <a:r>
              <a:rPr lang="zh-CN" altLang="en-US" sz="2000"/>
              <a:t>当我们选择数据结构时，一个原则是</a:t>
            </a:r>
            <a:r>
              <a:rPr lang="zh-CN" altLang="en-US" sz="2000" b="1"/>
              <a:t>选择合适的数据类型</a:t>
            </a:r>
            <a:endParaRPr lang="zh-CN" altLang="en-US" sz="2000" b="1"/>
          </a:p>
          <a:p>
            <a:r>
              <a:rPr lang="zh-CN" altLang="en-US" sz="2000"/>
              <a:t>只有选择合适的数据类型，才能在保证我们使用的基础上，尽可能提高效率</a:t>
            </a:r>
            <a:endParaRPr lang="zh-CN" altLang="en-US" sz="2000"/>
          </a:p>
          <a:p>
            <a:r>
              <a:rPr lang="zh-CN" altLang="en-US" sz="2000"/>
              <a:t>对于我们要存放的这个扫雷地图，就是要减少冗余的空间，从而减少存放地图消耗的内存。</a:t>
            </a:r>
            <a:endParaRPr lang="zh-CN" altLang="en-US" sz="2000"/>
          </a:p>
          <a:p>
            <a:r>
              <a:rPr lang="zh-CN" altLang="en-US" sz="2000"/>
              <a:t>既然这样，我们考虑一下我们需要存储的内容的范围。对于格子的内容，一个格子周边的雷数只可能是0-8，或者格子本身就是雷，不可能有其他的状态了。</a:t>
            </a:r>
            <a:endParaRPr lang="zh-CN" altLang="en-US" sz="2000"/>
          </a:p>
          <a:p>
            <a:r>
              <a:rPr lang="zh-CN" altLang="en-US" sz="2000"/>
              <a:t>那么，我们可以人为规定，当一个格子是雷时，block.num=15；对于不是雷的格子，记录其周边的雷数即可</a:t>
            </a:r>
            <a:endParaRPr lang="zh-CN" altLang="en-US" sz="2000"/>
          </a:p>
          <a:p>
            <a:endParaRPr lang="zh-CN" altLang="en-US" sz="2000"/>
          </a:p>
          <a:p>
            <a:r>
              <a:rPr lang="zh-CN" altLang="en-US" sz="2000"/>
              <a:t>这样，我们只需要0-8以及15这几个数字就能表示出每个格子的内容了，用int来存是不是太浪费了呢？</a:t>
            </a:r>
            <a:endParaRPr lang="zh-CN" altLang="en-US"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335" y="985520"/>
            <a:ext cx="6029325" cy="4816475"/>
          </a:xfrm>
        </p:spPr>
        <p:txBody>
          <a:bodyPr>
            <a:normAutofit/>
          </a:bodyPr>
          <a:p>
            <a:r>
              <a:rPr lang="zh-CN" altLang="en-US"/>
              <a:t>typedef struct BLOCK{</a:t>
            </a:r>
            <a:endParaRPr lang="zh-CN" altLang="en-US"/>
          </a:p>
          <a:p>
            <a:r>
              <a:rPr lang="zh-CN" altLang="en-US"/>
              <a:t>		int num:4;//记录内容物</a:t>
            </a:r>
            <a:endParaRPr lang="zh-CN" altLang="en-US"/>
          </a:p>
          <a:p>
            <a:r>
              <a:rPr lang="zh-CN" altLang="en-US"/>
              <a:t>		int state:4;//记录状态</a:t>
            </a:r>
            <a:endParaRPr lang="zh-CN" altLang="en-US"/>
          </a:p>
          <a:p>
            <a:r>
              <a:rPr lang="zh-CN" altLang="en-US"/>
              <a:t>}BLOCK;</a:t>
            </a:r>
            <a:endParaRPr lang="zh-CN" altLang="en-US"/>
          </a:p>
          <a:p>
            <a:r>
              <a:rPr lang="zh-CN" altLang="en-US"/>
              <a:t> </a:t>
            </a:r>
            <a:endParaRPr lang="zh-CN" altLang="en-US"/>
          </a:p>
          <a:p>
            <a:r>
              <a:rPr lang="zh-CN" altLang="en-US"/>
              <a:t>typedef struct BLOCK{//地图格子信息结构体</a:t>
            </a:r>
            <a:endParaRPr lang="zh-CN" altLang="en-US"/>
          </a:p>
          <a:p>
            <a:r>
              <a:rPr lang="zh-CN" altLang="en-US"/>
              <a:t>		unsigned char num:4;//记录内容物</a:t>
            </a:r>
            <a:endParaRPr lang="zh-CN" altLang="en-US"/>
          </a:p>
          <a:p>
            <a:r>
              <a:rPr lang="zh-CN" altLang="en-US"/>
              <a:t>		unsigned char state:4;//记录状态</a:t>
            </a:r>
            <a:endParaRPr lang="zh-CN" altLang="en-US"/>
          </a:p>
          <a:p>
            <a:r>
              <a:rPr lang="zh-CN" altLang="en-US"/>
              <a:t>}BLOCK;</a:t>
            </a:r>
            <a:endParaRPr lang="zh-CN" altLang="en-US"/>
          </a:p>
        </p:txBody>
      </p:sp>
      <p:pic>
        <p:nvPicPr>
          <p:cNvPr id="4" name="图片 3" descr="图形用户界面, 文本, 应用程序&#10;&#10;描述已自动生成"/>
          <p:cNvPicPr>
            <a:picLocks noChangeAspect="1"/>
          </p:cNvPicPr>
          <p:nvPr/>
        </p:nvPicPr>
        <p:blipFill>
          <a:blip r:embed="rId1"/>
          <a:stretch>
            <a:fillRect/>
          </a:stretch>
        </p:blipFill>
        <p:spPr>
          <a:xfrm>
            <a:off x="6762750" y="1642745"/>
            <a:ext cx="4921885" cy="1158240"/>
          </a:xfrm>
          <a:prstGeom prst="rect">
            <a:avLst/>
          </a:prstGeom>
        </p:spPr>
      </p:pic>
      <p:pic>
        <p:nvPicPr>
          <p:cNvPr id="5" name="图片 4" descr="图形用户界面, 文本, 应用程序&#10;&#10;描述已自动生成"/>
          <p:cNvPicPr>
            <a:picLocks noChangeAspect="1"/>
          </p:cNvPicPr>
          <p:nvPr/>
        </p:nvPicPr>
        <p:blipFill>
          <a:blip r:embed="rId2"/>
          <a:stretch>
            <a:fillRect/>
          </a:stretch>
        </p:blipFill>
        <p:spPr>
          <a:xfrm>
            <a:off x="6689090" y="4142740"/>
            <a:ext cx="4888230" cy="1119505"/>
          </a:xfrm>
          <a:prstGeom prst="rect">
            <a:avLst/>
          </a:prstGeom>
        </p:spPr>
      </p:pic>
      <p:sp>
        <p:nvSpPr>
          <p:cNvPr id="7" name="文本框 6"/>
          <p:cNvSpPr txBox="1"/>
          <p:nvPr/>
        </p:nvSpPr>
        <p:spPr>
          <a:xfrm>
            <a:off x="7522845" y="3194050"/>
            <a:ext cx="4671060" cy="368300"/>
          </a:xfrm>
          <a:prstGeom prst="rect">
            <a:avLst/>
          </a:prstGeom>
          <a:noFill/>
        </p:spPr>
        <p:txBody>
          <a:bodyPr wrap="square" rtlCol="0">
            <a:spAutoFit/>
          </a:bodyPr>
          <a:p>
            <a:r>
              <a:rPr lang="zh-CN" altLang="en-US"/>
              <a:t>理想很丰满，现实很骨感（寄</a:t>
            </a:r>
            <a:r>
              <a:rPr lang="zh-CN" altLang="en-US"/>
              <a:t>咯）</a:t>
            </a:r>
            <a:endParaRPr lang="zh-CN" altLang="en-US"/>
          </a:p>
        </p:txBody>
      </p:sp>
      <p:sp>
        <p:nvSpPr>
          <p:cNvPr id="8" name="文本框 7"/>
          <p:cNvSpPr txBox="1"/>
          <p:nvPr/>
        </p:nvSpPr>
        <p:spPr>
          <a:xfrm>
            <a:off x="7924165" y="5433695"/>
            <a:ext cx="4064000" cy="368300"/>
          </a:xfrm>
          <a:prstGeom prst="rect">
            <a:avLst/>
          </a:prstGeom>
          <a:noFill/>
        </p:spPr>
        <p:txBody>
          <a:bodyPr wrap="square" rtlCol="0">
            <a:spAutoFit/>
          </a:bodyPr>
          <a:p>
            <a:r>
              <a:rPr lang="zh-CN" altLang="en-US"/>
              <a:t>好耶，成功了（</a:t>
            </a:r>
            <a:r>
              <a:rPr lang="zh-CN" altLang="en-US"/>
              <a:t>撒花）</a:t>
            </a:r>
            <a:endParaRPr lang="zh-CN" altLang="en-US"/>
          </a:p>
        </p:txBody>
      </p:sp>
      <p:sp>
        <p:nvSpPr>
          <p:cNvPr id="11" name="文本框 10"/>
          <p:cNvSpPr txBox="1"/>
          <p:nvPr/>
        </p:nvSpPr>
        <p:spPr>
          <a:xfrm>
            <a:off x="3782695" y="522605"/>
            <a:ext cx="4646930" cy="460375"/>
          </a:xfrm>
          <a:prstGeom prst="rect">
            <a:avLst/>
          </a:prstGeom>
          <a:noFill/>
          <a:effectLst>
            <a:softEdge rad="12700"/>
          </a:effectLst>
        </p:spPr>
        <p:txBody>
          <a:bodyPr wrap="square" rtlCol="0">
            <a:spAutoFit/>
          </a:bodyPr>
          <a:p>
            <a:r>
              <a:rPr lang="zh-CN" altLang="en-US" sz="2400" b="1">
                <a:solidFill>
                  <a:srgbClr val="FF0000"/>
                </a:solidFill>
              </a:rPr>
              <a:t>为什么稍稍改动就可以了呢？</a:t>
            </a:r>
            <a:endParaRPr lang="zh-CN" altLang="en-US" sz="2400" b="1">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结构体的位域</a:t>
            </a:r>
            <a:endParaRPr lang="zh-CN" altLang="en-US"/>
          </a:p>
        </p:txBody>
      </p:sp>
      <p:sp>
        <p:nvSpPr>
          <p:cNvPr id="3" name="内容占位符 2"/>
          <p:cNvSpPr>
            <a:spLocks noGrp="1"/>
          </p:cNvSpPr>
          <p:nvPr>
            <p:ph idx="1"/>
          </p:nvPr>
        </p:nvSpPr>
        <p:spPr/>
        <p:txBody>
          <a:bodyPr/>
          <a:p>
            <a:r>
              <a:rPr lang="en-US" altLang="zh-CN" sz="2400"/>
              <a:t>    </a:t>
            </a:r>
            <a:r>
              <a:rPr lang="zh-CN" altLang="en-US" sz="2400"/>
              <a:t>有些信息在存储时，并不需要占用一个完整的字节， 而只需占几个或一个二进制位。例如在存放一个开关量时，只有0和1 两种状态， 用一位二进位即可。为了节省存储空间，并使处理简便，C语言又提供了一种数据结构，称为“位域”或“位段”。所谓“位域”是把一个字节中的二进位划分为几个不同的区域， 并说明每个区域的位数。每个域有一个域名，允许在程序中按域名进行操作。 这样就可以把几个不同的对象用一个字节的二进制位域来表示。</a:t>
            </a:r>
            <a:endParaRPr lang="zh-CN" altLang="en-US" sz="2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564515" y="1117600"/>
            <a:ext cx="4814570" cy="4502785"/>
          </a:xfrm>
        </p:spPr>
        <p:txBody>
          <a:bodyPr/>
          <a:lstStyle/>
          <a:p>
            <a:r>
              <a:rPr lang="zh-CN" altLang="en-US" dirty="0"/>
              <a:t>格子有了，应该如何确定格子的位置</a:t>
            </a:r>
            <a:r>
              <a:rPr lang="zh-CN" altLang="en-US" dirty="0"/>
              <a:t>呢？</a:t>
            </a:r>
            <a:endParaRPr lang="zh-CN" altLang="en-US" dirty="0"/>
          </a:p>
          <a:p>
            <a:r>
              <a:rPr lang="zh-CN" altLang="en-US" dirty="0"/>
              <a:t>答案是</a:t>
            </a:r>
            <a:r>
              <a:rPr lang="zh-CN" altLang="en-US" dirty="0"/>
              <a:t>坐标</a:t>
            </a:r>
            <a:endParaRPr lang="zh-CN" altLang="en-US" dirty="0"/>
          </a:p>
          <a:p>
            <a:r>
              <a:rPr lang="zh-CN" altLang="en-US" dirty="0"/>
              <a:t>可以使用结构体进行</a:t>
            </a:r>
            <a:r>
              <a:rPr lang="zh-CN" altLang="en-US" dirty="0"/>
              <a:t>封装</a:t>
            </a:r>
            <a:endParaRPr lang="zh-CN" altLang="en-US" dirty="0"/>
          </a:p>
          <a:p>
            <a:r>
              <a:rPr lang="zh-CN" altLang="en-US" dirty="0"/>
              <a:t>typedef struct POS{//地图坐标结构体</a:t>
            </a:r>
            <a:endParaRPr lang="zh-CN" altLang="en-US" dirty="0"/>
          </a:p>
          <a:p>
            <a:r>
              <a:rPr lang="zh-CN" altLang="en-US" dirty="0"/>
              <a:t>		int row;//对应地图行数</a:t>
            </a:r>
            <a:endParaRPr lang="zh-CN" altLang="en-US" dirty="0"/>
          </a:p>
          <a:p>
            <a:r>
              <a:rPr lang="zh-CN" altLang="en-US" dirty="0"/>
              <a:t>		int col;//对应地图列数</a:t>
            </a:r>
            <a:endParaRPr lang="zh-CN" altLang="en-US" dirty="0"/>
          </a:p>
          <a:p>
            <a:r>
              <a:rPr lang="zh-CN" altLang="en-US" dirty="0"/>
              <a:t>}POS;</a:t>
            </a:r>
            <a:endParaRPr lang="zh-CN" altLang="en-US" dirty="0"/>
          </a:p>
          <a:p>
            <a:r>
              <a:rPr lang="zh-CN" altLang="en-US" dirty="0"/>
              <a:t>为了方便后续的计算处理，我们需要让我们的坐标可以直接</a:t>
            </a:r>
            <a:r>
              <a:rPr lang="zh-CN" altLang="en-US" dirty="0"/>
              <a:t>运算</a:t>
            </a:r>
            <a:endParaRPr lang="zh-CN" altLang="en-US" dirty="0"/>
          </a:p>
        </p:txBody>
      </p:sp>
      <p:sp>
        <p:nvSpPr>
          <p:cNvPr id="5" name="文本框 4"/>
          <p:cNvSpPr txBox="1"/>
          <p:nvPr/>
        </p:nvSpPr>
        <p:spPr>
          <a:xfrm>
            <a:off x="6768465" y="688340"/>
            <a:ext cx="4269105" cy="6054725"/>
          </a:xfrm>
          <a:prstGeom prst="rect">
            <a:avLst/>
          </a:prstGeom>
          <a:noFill/>
        </p:spPr>
        <p:txBody>
          <a:bodyPr wrap="square" rtlCol="0">
            <a:noAutofit/>
          </a:bodyPr>
          <a:p>
            <a:r>
              <a:rPr lang="zh-CN" altLang="en-US"/>
              <a:t>这里我们选择偷偷用一下C++ </a:t>
            </a:r>
            <a:endParaRPr lang="zh-CN" altLang="en-US"/>
          </a:p>
          <a:p>
            <a:r>
              <a:rPr lang="zh-CN" altLang="en-US"/>
              <a:t>加法：</a:t>
            </a:r>
            <a:endParaRPr lang="zh-CN" altLang="en-US"/>
          </a:p>
          <a:p>
            <a:r>
              <a:rPr lang="zh-CN" altLang="en-US"/>
              <a:t>POS operator+ (const POS&amp; pos){//定义地图坐标之间的加法</a:t>
            </a:r>
            <a:endParaRPr lang="zh-CN" altLang="en-US"/>
          </a:p>
          <a:p>
            <a:r>
              <a:rPr lang="zh-CN" altLang="en-US"/>
              <a:t>    return POS(row + pos.row, col + pos.col);</a:t>
            </a:r>
            <a:endParaRPr lang="zh-CN" altLang="en-US"/>
          </a:p>
          <a:p>
            <a:r>
              <a:rPr lang="zh-CN" altLang="en-US"/>
              <a:t>}</a:t>
            </a:r>
            <a:endParaRPr lang="zh-CN" altLang="en-US"/>
          </a:p>
          <a:p>
            <a:r>
              <a:rPr lang="zh-CN" altLang="en-US"/>
              <a:t>是否相等：</a:t>
            </a:r>
            <a:endParaRPr lang="zh-CN" altLang="en-US"/>
          </a:p>
          <a:p>
            <a:r>
              <a:rPr lang="zh-CN" altLang="en-US"/>
              <a:t>    bool operator== (const POS&amp; pos){//定义地图坐标之间的等于比较</a:t>
            </a:r>
            <a:endParaRPr lang="zh-CN" altLang="en-US"/>
          </a:p>
          <a:p>
            <a:r>
              <a:rPr lang="zh-CN" altLang="en-US"/>
              <a:t>        return row == pos.row &amp;&amp; col == pos.col;</a:t>
            </a:r>
            <a:endParaRPr lang="zh-CN" altLang="en-US"/>
          </a:p>
          <a:p>
            <a:r>
              <a:rPr lang="zh-CN" altLang="en-US"/>
              <a:t>}</a:t>
            </a:r>
            <a:endParaRPr lang="zh-CN" altLang="en-US"/>
          </a:p>
          <a:p>
            <a:r>
              <a:rPr lang="zh-CN" altLang="en-US"/>
              <a:t>	以及最重要的，是否合法：</a:t>
            </a:r>
            <a:endParaRPr lang="zh-CN" altLang="en-US"/>
          </a:p>
          <a:p>
            <a:r>
              <a:rPr lang="zh-CN" altLang="en-US"/>
              <a:t>	    bool is_legal(void) {//判断地图坐标是否合法</a:t>
            </a:r>
            <a:endParaRPr lang="zh-CN" altLang="en-US"/>
          </a:p>
          <a:p>
            <a:r>
              <a:rPr lang="zh-CN" altLang="en-US"/>
              <a:t>        return row &gt;= 1 &amp;&amp; row &lt;= map_row &amp;&amp; col &gt;= 1 &amp;&amp; col &lt;= map_col;</a:t>
            </a:r>
            <a:endParaRPr lang="zh-CN" altLang="en-US"/>
          </a:p>
          <a:p>
            <a:r>
              <a:rPr lang="zh-CN" altLang="en-US"/>
              <a:t>}</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LACING_PICTURE_USER_VIEWPORT" val="{&quot;height&quot;:2676,&quot;width&quot;:2664}"/>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8.xml><?xml version="1.0" encoding="utf-8"?>
<p:tagLst xmlns:p="http://schemas.openxmlformats.org/presentationml/2006/main">
  <p:tag name="KSO_WM_BEAUTIFY_FLAG" val="#wm#"/>
  <p:tag name="KSO_WM_TEMPLATE_CATEGORY" val="custom"/>
  <p:tag name="KSO_WM_TEMPLATE_INDEX" val="20205176"/>
</p:tagLst>
</file>

<file path=ppt/tags/tag139.xml><?xml version="1.0" encoding="utf-8"?>
<p:tagLst xmlns:p="http://schemas.openxmlformats.org/presentationml/2006/main">
  <p:tag name="KSO_WPP_MARK_KEY" val="d78416cf-24ee-454c-bc9c-a527673408ad"/>
  <p:tag name="COMMONDATA" val="eyJoZGlkIjoiZDJmYjIzMTg4Zjc1NWRhMThiMzJjYjczYWE3NzQzNTgifQ=="/>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WPS 演示</Application>
  <PresentationFormat>宽屏</PresentationFormat>
  <Paragraphs>112</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Arial</vt:lpstr>
      <vt:lpstr>宋体</vt:lpstr>
      <vt:lpstr>Wingdings</vt:lpstr>
      <vt:lpstr>Wingdings</vt:lpstr>
      <vt:lpstr>微软雅黑</vt:lpstr>
      <vt:lpstr>Arial Unicode MS</vt:lpstr>
      <vt:lpstr>Calibri</vt:lpstr>
      <vt:lpstr>Office 主题​​</vt:lpstr>
      <vt:lpstr>1_Office 主题​​</vt:lpstr>
      <vt:lpstr>先来一把简单刺激的扫雷吧</vt:lpstr>
      <vt:lpstr>数据结构的选择</vt:lpstr>
      <vt:lpstr>扫雷里面有什么？</vt:lpstr>
      <vt:lpstr>如何选择数据结构？</vt:lpstr>
      <vt:lpstr>如何实现两个数组的统一？</vt:lpstr>
      <vt:lpstr>PowerPoint 演示文稿</vt:lpstr>
      <vt:lpstr>PowerPoint 演示文稿</vt:lpstr>
      <vt:lpstr>结构体的位域</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青云</cp:lastModifiedBy>
  <cp:revision>181</cp:revision>
  <dcterms:created xsi:type="dcterms:W3CDTF">2019-06-19T02:08:00Z</dcterms:created>
  <dcterms:modified xsi:type="dcterms:W3CDTF">2022-11-28T08:45:32Z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2010AE7A6180416E9A2E2DD2BA1676E1</vt:lpwstr>
  </property>
</Properties>
</file>