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91" r:id="rId5"/>
    <p:sldId id="292" r:id="rId6"/>
    <p:sldId id="256" r:id="rId7"/>
    <p:sldId id="259" r:id="rId8"/>
    <p:sldId id="257" r:id="rId9"/>
    <p:sldId id="258" r:id="rId10"/>
    <p:sldId id="260" r:id="rId11"/>
    <p:sldId id="263" r:id="rId12"/>
    <p:sldId id="269" r:id="rId13"/>
    <p:sldId id="268" r:id="rId14"/>
    <p:sldId id="264" r:id="rId15"/>
    <p:sldId id="265" r:id="rId16"/>
    <p:sldId id="270" r:id="rId17"/>
    <p:sldId id="266" r:id="rId18"/>
    <p:sldId id="271" r:id="rId19"/>
    <p:sldId id="272" r:id="rId20"/>
    <p:sldId id="273" r:id="rId21"/>
    <p:sldId id="274" r:id="rId22"/>
    <p:sldId id="275" r:id="rId23"/>
    <p:sldId id="261" r:id="rId24"/>
    <p:sldId id="262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3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523A-F52C-4A46-8AB9-BC7953DF4E86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36C5-935C-4A8B-9FAB-9E25B5E42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5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2D366-8F40-42CD-8E2D-5CD2049DE8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33496-F88A-8ED2-A12A-3645373A9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1323D8-90CF-F6CC-D3CF-936EA7C52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D2223-21A1-EB95-849F-D183B58F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6E135-A70D-7474-4DCE-C07CC3A8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D0EAC-012A-6674-9753-2BB3D15B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A45E-9097-DC95-C96B-A04E1934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574BF-5A19-57D7-AA77-29374B18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282CB-E103-5218-E7CD-AFAC8D82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ADE37-54BE-206A-2D6C-601935C6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F07CA-3BFB-9D35-D3E4-59E797F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33E57-4C46-23CF-8742-2A89ECA01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4E01A-56E7-A670-27BE-3530518C0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76FFA-427C-0BF5-5273-F134AD3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8182D-1FD0-6D37-5053-AE1F8504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5CAF5-70A0-3916-13CB-3CB8F07C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3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4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49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4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0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11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63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2022/11/29 Tue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39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6BDF1-8A6E-A6AA-4CD5-A3D2F360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F88D5-8FB0-37D7-69CF-2BF17EA5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AF0B7-B439-2878-6865-7234367B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8FD82-986F-1979-A143-08602E13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74111-B6E7-0014-CFEB-E34C0AA7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49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71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9905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5494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16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84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82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5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3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33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BD200-47B1-3ABE-F9AA-C9C7914D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AA5DA-9EF0-C551-08A5-CAB9212E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D9664-382A-5D94-D4C8-1011B4B5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F2405-0D27-0B47-0EB2-ACF2651F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B3965-7E7B-56F7-80FE-86709FDB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48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2022/11/29 Tue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38962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85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484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42429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65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08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842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65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03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8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BC82-225A-62D8-BD73-FC52A76F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6D8A-0AC0-CD34-67F9-385B31DAE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26D7B-620C-FDF9-7BF1-246B5BEF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7C53C-9CBD-A858-83DA-B76CBF07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014EE-27B7-B5EF-A88C-481C961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8D2AE-70EC-33E4-E7A2-552EB55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8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07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42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93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463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0DA2D-9EB7-DDB8-CF4B-0B714C2B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19F2-FF93-7955-2830-406B2B60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21AA5F-A5A5-1437-61B2-70BB98A5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DC942-DA2B-D973-8DB5-21C11F5B0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8058E-6215-909C-67DD-D9357D4AC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91C85-5AB3-B362-4498-C9404818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29704-A5F2-BE1D-5EF7-A028040A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83A08-8C5B-02F3-35CD-5A574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6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0944-3CE6-6237-0F48-107AC9D9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2E63A-CD85-9548-7CA7-CC1A0A8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95AD7-A638-D1F2-B964-23D94290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03C6C-0098-7793-A9CC-F27B9620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91CDD-2FA8-4887-3075-6E85AE81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454D0-376B-85E4-4597-A571606A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24B62-6D12-D5CE-F733-021E688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5143-5D2E-6E5F-B6C1-40EC9143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A6009-BF58-DFB0-54FA-F5D6350D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49B6E-B4D4-F6BB-3024-DEA94D62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09587-5945-684C-6E9C-C2B8EE78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71809-846B-55E8-16A2-6D73E43B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CFDE9-072F-ADDE-8687-7E8CBE14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2194-D9BF-390D-3223-92C8D514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1A223-E67B-A02C-8465-CD73769E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40AA-4157-B5E4-722F-E7C7F550D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995D7-27EE-D4C9-935D-B600B085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59696-78C4-6424-736F-2DA98020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35CEB-4B4B-A09B-74AD-EB978AEF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DFFC3-F54D-929B-62C7-BD548DD8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6B4C6-0D0F-7937-708A-EA51FE5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6281A-793F-CCE5-42D9-9AEC681B7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C0A4-F5DD-4A00-AC01-88A8430FA6D5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29D09-7603-6150-F9B0-249CCE766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F2168-5655-D0F1-2A5F-523F658EE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7DA9-B607-4E42-B1D2-1FFDCB87C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6285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80BB-AA1C-43B7-A959-141675493F45}" type="datetimeFigureOut">
              <a:rPr lang="zh-CN" altLang="en-US" smtClean="0"/>
              <a:pPr/>
              <a:t>2022/11/29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B1C5-C6E2-4036-92C1-A850B6E28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hyperlink" Target="http://www.minesweeper.cn/" TargetMode="External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0.xml"/><Relationship Id="rId6" Type="http://schemas.openxmlformats.org/officeDocument/2006/relationships/image" Target="../media/image37.jpeg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9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3.gi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0.gif"/><Relationship Id="rId12" Type="http://schemas.openxmlformats.org/officeDocument/2006/relationships/image" Target="../media/image6.GI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9.gif"/><Relationship Id="rId11" Type="http://schemas.openxmlformats.org/officeDocument/2006/relationships/image" Target="../media/image7.GIF"/><Relationship Id="rId5" Type="http://schemas.openxmlformats.org/officeDocument/2006/relationships/image" Target="../media/image3.GIF"/><Relationship Id="rId10" Type="http://schemas.openxmlformats.org/officeDocument/2006/relationships/image" Target="../media/image4.GIF"/><Relationship Id="rId4" Type="http://schemas.openxmlformats.org/officeDocument/2006/relationships/image" Target="../media/image8.png"/><Relationship Id="rId9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3.GIF"/><Relationship Id="rId7" Type="http://schemas.openxmlformats.org/officeDocument/2006/relationships/image" Target="../media/image5.GIF"/><Relationship Id="rId12" Type="http://schemas.openxmlformats.org/officeDocument/2006/relationships/image" Target="../media/image11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Relationship Id="rId6" Type="http://schemas.openxmlformats.org/officeDocument/2006/relationships/image" Target="../media/image16.gif"/><Relationship Id="rId11" Type="http://schemas.openxmlformats.org/officeDocument/2006/relationships/image" Target="../media/image19.gif"/><Relationship Id="rId5" Type="http://schemas.openxmlformats.org/officeDocument/2006/relationships/image" Target="../media/image15.gif"/><Relationship Id="rId10" Type="http://schemas.openxmlformats.org/officeDocument/2006/relationships/image" Target="../media/image10.gif"/><Relationship Id="rId4" Type="http://schemas.openxmlformats.org/officeDocument/2006/relationships/image" Target="../media/image9.gif"/><Relationship Id="rId9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3D5349-2172-CF24-07A8-FD8A54B10CCA}"/>
              </a:ext>
            </a:extLst>
          </p:cNvPr>
          <p:cNvSpPr txBox="1"/>
          <p:nvPr/>
        </p:nvSpPr>
        <p:spPr>
          <a:xfrm>
            <a:off x="5067739" y="2160632"/>
            <a:ext cx="6127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扫雷的简单实现</a:t>
            </a:r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4AF1EE82-32C0-4AD4-7B11-D8C6BC5BF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65345" b="50000"/>
          <a:stretch/>
        </p:blipFill>
        <p:spPr>
          <a:xfrm>
            <a:off x="653694" y="305504"/>
            <a:ext cx="2270234" cy="2870791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图片 7" descr="图片包含 图示&#10;&#10;描述已自动生成">
            <a:extLst>
              <a:ext uri="{FF2B5EF4-FFF2-40B4-BE49-F238E27FC236}">
                <a16:creationId xmlns:a16="http://schemas.microsoft.com/office/drawing/2014/main" id="{6B45A13B-F8B9-0B32-A927-03947F55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7" b="50000"/>
          <a:stretch/>
        </p:blipFill>
        <p:spPr>
          <a:xfrm>
            <a:off x="653694" y="3520440"/>
            <a:ext cx="3283335" cy="2811517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E6CAD6-A425-D9B0-6B21-4E31AA0C520D}"/>
              </a:ext>
            </a:extLst>
          </p:cNvPr>
          <p:cNvSpPr txBox="1"/>
          <p:nvPr/>
        </p:nvSpPr>
        <p:spPr>
          <a:xfrm>
            <a:off x="5864772" y="3681705"/>
            <a:ext cx="437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汇报人：张宇杰 朱思泉 刘福展 郝永克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926F6B-F58C-A126-D720-E4349DA728E2}"/>
              </a:ext>
            </a:extLst>
          </p:cNvPr>
          <p:cNvCxnSpPr>
            <a:cxnSpLocks/>
          </p:cNvCxnSpPr>
          <p:nvPr/>
        </p:nvCxnSpPr>
        <p:spPr>
          <a:xfrm>
            <a:off x="5831752" y="3727196"/>
            <a:ext cx="0" cy="2783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2C230D4-9FE2-811B-CD6C-E357F1D9BCEA}"/>
              </a:ext>
            </a:extLst>
          </p:cNvPr>
          <p:cNvSpPr txBox="1"/>
          <p:nvPr/>
        </p:nvSpPr>
        <p:spPr>
          <a:xfrm>
            <a:off x="7294880" y="400554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按首次汇报顺序排列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6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280" y="434876"/>
            <a:ext cx="3201600" cy="705600"/>
          </a:xfrm>
        </p:spPr>
        <p:txBody>
          <a:bodyPr/>
          <a:lstStyle/>
          <a:p>
            <a:r>
              <a:rPr lang="zh-CN" altLang="en-US" dirty="0"/>
              <a:t>结构体的位域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280" y="144976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有些信息在存储时，并不需要占用一个完整的字节， 而只需占几个或一个二进制位。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例如，在存放一个开关量时，只有0和1两种状态， 用一个比特位存储即可。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为了节省存储空间，并使处理简便，C语言又提供了一种数据结构，称为“</a:t>
            </a:r>
            <a:r>
              <a:rPr lang="zh-CN" altLang="en-US" sz="2400" dirty="0">
                <a:solidFill>
                  <a:srgbClr val="FF0000"/>
                </a:solidFill>
              </a:rPr>
              <a:t>位域</a:t>
            </a:r>
            <a:r>
              <a:rPr lang="zh-CN" altLang="en-US" sz="2400" dirty="0"/>
              <a:t>”或“</a:t>
            </a:r>
            <a:r>
              <a:rPr lang="zh-CN" altLang="en-US" sz="2400" dirty="0">
                <a:solidFill>
                  <a:srgbClr val="FF0000"/>
                </a:solidFill>
              </a:rPr>
              <a:t>位段</a:t>
            </a:r>
            <a:r>
              <a:rPr lang="zh-CN" altLang="en-US" sz="2400" dirty="0"/>
              <a:t>”。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所谓“位域”是把一个字节中的二进位划分为几个不同的区域， 并说明每个区域的位数。每个域有一个域名，允许在程序中按域名进行操作。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这样，就可以把几个不同的对象用一个字节的二进制位域来表示。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5E141B8-88CF-A916-DD17-D6D4F4B72160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B27E277-2CDC-48C7-7163-36E1FD1DDE51}"/>
              </a:ext>
            </a:extLst>
          </p:cNvPr>
          <p:cNvSpPr/>
          <p:nvPr/>
        </p:nvSpPr>
        <p:spPr>
          <a:xfrm>
            <a:off x="533926" y="1668036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90" y="1557020"/>
            <a:ext cx="4921885" cy="1158240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90" y="4142740"/>
            <a:ext cx="4888230" cy="1119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20940" y="2876550"/>
            <a:ext cx="356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理想很丰满，现实很骨感（寄咯）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24165" y="5433695"/>
            <a:ext cx="240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好耶，成功了（撒花）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72535" y="526357"/>
            <a:ext cx="4646930" cy="523220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为什么稍稍改动就可以了呢？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AF288C-A526-9CFE-A532-7F4435B2548A}"/>
              </a:ext>
            </a:extLst>
          </p:cNvPr>
          <p:cNvSpPr txBox="1"/>
          <p:nvPr/>
        </p:nvSpPr>
        <p:spPr>
          <a:xfrm>
            <a:off x="810558" y="1483201"/>
            <a:ext cx="3810674" cy="1477328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typedef struct BLOCK{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int num</a:t>
            </a:r>
            <a:r>
              <a:rPr lang="en-US" altLang="zh-CN" dirty="0">
                <a:latin typeface="Consolas" panose="020B0609020204030204" pitchFamily="49" charset="0"/>
              </a:rPr>
              <a:t>:4</a:t>
            </a:r>
            <a:r>
              <a:rPr lang="zh-CN" altLang="en-US" dirty="0">
                <a:latin typeface="Consolas" panose="020B0609020204030204" pitchFamily="49" charset="0"/>
              </a:rPr>
              <a:t>;//记录内容物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int state</a:t>
            </a:r>
            <a:r>
              <a:rPr lang="en-US" altLang="zh-CN" dirty="0">
                <a:latin typeface="Consolas" panose="020B0609020204030204" pitchFamily="49" charset="0"/>
              </a:rPr>
              <a:t>:4</a:t>
            </a:r>
            <a:r>
              <a:rPr lang="zh-CN" altLang="en-US" dirty="0">
                <a:latin typeface="Consolas" panose="020B0609020204030204" pitchFamily="49" charset="0"/>
              </a:rPr>
              <a:t>;//记录状态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}BLOCK;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21E050-BDA4-E95F-1C43-148D36830E1D}"/>
              </a:ext>
            </a:extLst>
          </p:cNvPr>
          <p:cNvSpPr txBox="1"/>
          <p:nvPr/>
        </p:nvSpPr>
        <p:spPr>
          <a:xfrm>
            <a:off x="810558" y="3975416"/>
            <a:ext cx="5285442" cy="1477328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typedef struct BLOCK{</a:t>
            </a:r>
            <a:r>
              <a:rPr lang="en-US" altLang="zh-CN" dirty="0">
                <a:latin typeface="Consolas" panose="020B0609020204030204" pitchFamily="49" charset="0"/>
              </a:rPr>
              <a:t>{//</a:t>
            </a:r>
            <a:r>
              <a:rPr lang="zh-CN" altLang="en-US" dirty="0">
                <a:latin typeface="Consolas" panose="020B0609020204030204" pitchFamily="49" charset="0"/>
              </a:rPr>
              <a:t>地图格子信息结构体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unsigned char </a:t>
            </a:r>
            <a:r>
              <a:rPr lang="zh-CN" altLang="en-US" dirty="0">
                <a:latin typeface="Consolas" panose="020B0609020204030204" pitchFamily="49" charset="0"/>
              </a:rPr>
              <a:t>num;//记录内容物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unsigned char </a:t>
            </a:r>
            <a:r>
              <a:rPr lang="zh-CN" altLang="en-US" dirty="0">
                <a:latin typeface="Consolas" panose="020B0609020204030204" pitchFamily="49" charset="0"/>
              </a:rPr>
              <a:t>state;//记录状态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}BLOCK;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1816" y="494347"/>
            <a:ext cx="4814570" cy="4810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格子有了，应该如何确定格子的位置呢？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C8F40-B21F-049E-4BBE-69149CD7E275}"/>
              </a:ext>
            </a:extLst>
          </p:cNvPr>
          <p:cNvSpPr txBox="1"/>
          <p:nvPr/>
        </p:nvSpPr>
        <p:spPr>
          <a:xfrm>
            <a:off x="759757" y="1894415"/>
            <a:ext cx="4578687" cy="1754326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typedef struct POS{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地图坐标结构体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int row;//</a:t>
            </a:r>
            <a:r>
              <a:rPr lang="zh-CN" altLang="en-US" dirty="0">
                <a:latin typeface="Consolas" panose="020B0609020204030204" pitchFamily="49" charset="0"/>
              </a:rPr>
              <a:t>对应地图行数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int col;//</a:t>
            </a:r>
            <a:r>
              <a:rPr lang="zh-CN" altLang="en-US" dirty="0">
                <a:latin typeface="Consolas" panose="020B0609020204030204" pitchFamily="49" charset="0"/>
              </a:rPr>
              <a:t>对应地图列数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}POS;</a:t>
            </a:r>
          </a:p>
          <a:p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3C80D9A3-1696-73F8-F661-5E0A0B44E29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52020" y="4235543"/>
            <a:ext cx="4814570" cy="84740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为了方便后续的计算处理，我们需要让我们的坐标可以直接运算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FCEFE-102C-23A1-61A4-931E68B16580}"/>
              </a:ext>
            </a:extLst>
          </p:cNvPr>
          <p:cNvSpPr txBox="1"/>
          <p:nvPr/>
        </p:nvSpPr>
        <p:spPr>
          <a:xfrm>
            <a:off x="641816" y="975360"/>
            <a:ext cx="1502199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答案是坐标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CB3C72-4024-BEA7-220A-53B287A79B48}"/>
              </a:ext>
            </a:extLst>
          </p:cNvPr>
          <p:cNvSpPr txBox="1"/>
          <p:nvPr/>
        </p:nvSpPr>
        <p:spPr>
          <a:xfrm>
            <a:off x="641816" y="1456373"/>
            <a:ext cx="3668056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rPr>
              <a:t>我们可以使用结构体进行封装：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191082-6CE9-297D-F044-F5516113052A}"/>
              </a:ext>
            </a:extLst>
          </p:cNvPr>
          <p:cNvSpPr/>
          <p:nvPr/>
        </p:nvSpPr>
        <p:spPr>
          <a:xfrm>
            <a:off x="523875" y="680823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椭圆 9">
            <a:extLst>
              <a:ext uri="{FF2B5EF4-FFF2-40B4-BE49-F238E27FC236}">
                <a16:creationId xmlns:a16="http://schemas.microsoft.com/office/drawing/2014/main" id="{8C9FD80B-EFA0-01C3-0872-FDB32BD04CF7}"/>
              </a:ext>
            </a:extLst>
          </p:cNvPr>
          <p:cNvSpPr/>
          <p:nvPr/>
        </p:nvSpPr>
        <p:spPr>
          <a:xfrm>
            <a:off x="543961" y="4432532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/>
      <p:bldP spid="6" grpId="0"/>
      <p:bldP spid="7" grpId="0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:a16="http://schemas.microsoft.com/office/drawing/2014/main" id="{3C80D9A3-1696-73F8-F661-5E0A0B44E29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52020" y="495814"/>
            <a:ext cx="4814570" cy="84740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为了方便后续的计算处理，我们需要让我们的坐标可以直接运算</a:t>
            </a:r>
          </a:p>
        </p:txBody>
      </p:sp>
      <p:sp>
        <p:nvSpPr>
          <p:cNvPr id="10" name="!椭圆 9">
            <a:extLst>
              <a:ext uri="{FF2B5EF4-FFF2-40B4-BE49-F238E27FC236}">
                <a16:creationId xmlns:a16="http://schemas.microsoft.com/office/drawing/2014/main" id="{8C9FD80B-EFA0-01C3-0872-FDB32BD04CF7}"/>
              </a:ext>
            </a:extLst>
          </p:cNvPr>
          <p:cNvSpPr/>
          <p:nvPr/>
        </p:nvSpPr>
        <p:spPr>
          <a:xfrm>
            <a:off x="543961" y="692803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37DC9-07BF-8414-3D1F-885FEB65534C}"/>
              </a:ext>
            </a:extLst>
          </p:cNvPr>
          <p:cNvSpPr txBox="1"/>
          <p:nvPr/>
        </p:nvSpPr>
        <p:spPr>
          <a:xfrm>
            <a:off x="623904" y="1383965"/>
            <a:ext cx="41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这里我们选择偷偷用一下C++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F71850-F503-55B5-1626-138E270210E8}"/>
              </a:ext>
            </a:extLst>
          </p:cNvPr>
          <p:cNvSpPr txBox="1"/>
          <p:nvPr/>
        </p:nvSpPr>
        <p:spPr>
          <a:xfrm>
            <a:off x="1821892" y="1857475"/>
            <a:ext cx="777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rPr>
              <a:t>加法：</a:t>
            </a:r>
          </a:p>
          <a:p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FECC92-B89F-0117-0ABF-0A56414347B1}"/>
              </a:ext>
            </a:extLst>
          </p:cNvPr>
          <p:cNvSpPr txBox="1"/>
          <p:nvPr/>
        </p:nvSpPr>
        <p:spPr>
          <a:xfrm>
            <a:off x="1308883" y="3604825"/>
            <a:ext cx="129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rPr>
              <a:t>是否相等：</a:t>
            </a:r>
          </a:p>
          <a:p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38BCEB-BA07-4BD9-0DBD-989DA310DCBC}"/>
              </a:ext>
            </a:extLst>
          </p:cNvPr>
          <p:cNvSpPr txBox="1"/>
          <p:nvPr/>
        </p:nvSpPr>
        <p:spPr>
          <a:xfrm>
            <a:off x="855320" y="5196417"/>
            <a:ext cx="1744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rPr>
              <a:t>以及最重要的，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rPr>
              <a:t>是否合法：</a:t>
            </a:r>
          </a:p>
          <a:p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2140B5-B762-6A10-F68B-5A6070C41EA0}"/>
              </a:ext>
            </a:extLst>
          </p:cNvPr>
          <p:cNvSpPr txBox="1"/>
          <p:nvPr/>
        </p:nvSpPr>
        <p:spPr>
          <a:xfrm>
            <a:off x="2699696" y="1883740"/>
            <a:ext cx="6243191" cy="1477328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POS operator+ (const POS&amp; pos){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定义地图坐标之间的加法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 POS(row + </a:t>
            </a:r>
            <a:r>
              <a:rPr lang="en-US" altLang="zh-CN" dirty="0" err="1">
                <a:latin typeface="Consolas" panose="020B0609020204030204" pitchFamily="49" charset="0"/>
              </a:rPr>
              <a:t>pos.row</a:t>
            </a:r>
            <a:r>
              <a:rPr lang="en-US" altLang="zh-CN" dirty="0">
                <a:latin typeface="Consolas" panose="020B0609020204030204" pitchFamily="49" charset="0"/>
              </a:rPr>
              <a:t>, col + </a:t>
            </a:r>
            <a:r>
              <a:rPr lang="en-US" altLang="zh-CN" dirty="0" err="1">
                <a:latin typeface="Consolas" panose="020B0609020204030204" pitchFamily="49" charset="0"/>
              </a:rPr>
              <a:t>pos.col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B34106-6FBF-8701-1899-A7931005481E}"/>
              </a:ext>
            </a:extLst>
          </p:cNvPr>
          <p:cNvSpPr txBox="1"/>
          <p:nvPr/>
        </p:nvSpPr>
        <p:spPr>
          <a:xfrm>
            <a:off x="2699697" y="5259869"/>
            <a:ext cx="9312166" cy="1200329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bool </a:t>
            </a:r>
            <a:r>
              <a:rPr lang="en-US" altLang="zh-CN" dirty="0" err="1">
                <a:latin typeface="Consolas" panose="020B0609020204030204" pitchFamily="49" charset="0"/>
              </a:rPr>
              <a:t>is_legal</a:t>
            </a:r>
            <a:r>
              <a:rPr lang="en-US" altLang="zh-CN" dirty="0">
                <a:latin typeface="Consolas" panose="020B0609020204030204" pitchFamily="49" charset="0"/>
              </a:rPr>
              <a:t>(void)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判断地图坐标是否合法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return row &gt;= 1 &amp;&amp; row &lt;= </a:t>
            </a:r>
            <a:r>
              <a:rPr lang="en-US" altLang="zh-CN" dirty="0" err="1">
                <a:latin typeface="Consolas" panose="020B0609020204030204" pitchFamily="49" charset="0"/>
              </a:rPr>
              <a:t>map_row</a:t>
            </a:r>
            <a:r>
              <a:rPr lang="en-US" altLang="zh-CN" dirty="0">
                <a:latin typeface="Consolas" panose="020B0609020204030204" pitchFamily="49" charset="0"/>
              </a:rPr>
              <a:t> &amp;&amp; col &gt;= 1 &amp;&amp; col &lt;= </a:t>
            </a:r>
            <a:r>
              <a:rPr lang="en-US" altLang="zh-CN" dirty="0" err="1">
                <a:latin typeface="Consolas" panose="020B0609020204030204" pitchFamily="49" charset="0"/>
              </a:rPr>
              <a:t>map_col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01F12B-59BE-748A-E64D-12E05808B99A}"/>
              </a:ext>
            </a:extLst>
          </p:cNvPr>
          <p:cNvSpPr txBox="1"/>
          <p:nvPr/>
        </p:nvSpPr>
        <p:spPr>
          <a:xfrm>
            <a:off x="2699697" y="3537730"/>
            <a:ext cx="6243191" cy="1477328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bool operator== (const POS&amp; pos){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定义地图坐标之间的等于比较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return row == </a:t>
            </a:r>
            <a:r>
              <a:rPr lang="en-US" altLang="zh-CN" dirty="0" err="1">
                <a:latin typeface="Consolas" panose="020B0609020204030204" pitchFamily="49" charset="0"/>
              </a:rPr>
              <a:t>pos.row</a:t>
            </a:r>
            <a:r>
              <a:rPr lang="en-US" altLang="zh-CN" dirty="0">
                <a:latin typeface="Consolas" panose="020B0609020204030204" pitchFamily="49" charset="0"/>
              </a:rPr>
              <a:t> &amp;&amp; col == </a:t>
            </a:r>
            <a:r>
              <a:rPr lang="en-US" altLang="zh-CN" dirty="0" err="1">
                <a:latin typeface="Consolas" panose="020B0609020204030204" pitchFamily="49" charset="0"/>
              </a:rPr>
              <a:t>pos.col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10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F8C6A5-D455-4894-845C-381141DD92DF}"/>
              </a:ext>
            </a:extLst>
          </p:cNvPr>
          <p:cNvSpPr txBox="1"/>
          <p:nvPr/>
        </p:nvSpPr>
        <p:spPr>
          <a:xfrm>
            <a:off x="1628372" y="197346"/>
            <a:ext cx="10322621" cy="6463308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typedef struct POS{//</a:t>
            </a:r>
            <a:r>
              <a:rPr lang="zh-CN" altLang="en-US" dirty="0">
                <a:latin typeface="Consolas" panose="020B0609020204030204" pitchFamily="49" charset="0"/>
              </a:rPr>
              <a:t>地图坐标结构体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int row;//</a:t>
            </a:r>
            <a:r>
              <a:rPr lang="zh-CN" altLang="en-US" dirty="0">
                <a:latin typeface="Consolas" panose="020B0609020204030204" pitchFamily="49" charset="0"/>
              </a:rPr>
              <a:t>对应地图行数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int col;//</a:t>
            </a:r>
            <a:r>
              <a:rPr lang="zh-CN" altLang="en-US" dirty="0">
                <a:latin typeface="Consolas" panose="020B0609020204030204" pitchFamily="49" charset="0"/>
              </a:rPr>
              <a:t>对应地图列数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POS (int row=0, int col=0){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//</a:t>
            </a:r>
            <a:r>
              <a:rPr lang="zh-CN" altLang="en-US" dirty="0">
                <a:latin typeface="Consolas" panose="020B0609020204030204" pitchFamily="49" charset="0"/>
              </a:rPr>
              <a:t>在不定义新的坐标结构体前提下返回一个坐标结构体常量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this-&gt;row=row;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this-&gt;col=col;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POS operator+ (const POS&amp; pos){//</a:t>
            </a:r>
            <a:r>
              <a:rPr lang="zh-CN" altLang="en-US" dirty="0">
                <a:latin typeface="Consolas" panose="020B0609020204030204" pitchFamily="49" charset="0"/>
              </a:rPr>
              <a:t>定义地图坐标之间的加法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		return POS(row + </a:t>
            </a:r>
            <a:r>
              <a:rPr lang="en-US" altLang="zh-CN" dirty="0" err="1">
                <a:latin typeface="Consolas" panose="020B0609020204030204" pitchFamily="49" charset="0"/>
              </a:rPr>
              <a:t>pos.row</a:t>
            </a:r>
            <a:r>
              <a:rPr lang="en-US" altLang="zh-CN" dirty="0">
                <a:latin typeface="Consolas" panose="020B0609020204030204" pitchFamily="49" charset="0"/>
              </a:rPr>
              <a:t>, col + </a:t>
            </a:r>
            <a:r>
              <a:rPr lang="en-US" altLang="zh-CN" dirty="0" err="1">
                <a:latin typeface="Consolas" panose="020B0609020204030204" pitchFamily="49" charset="0"/>
              </a:rPr>
              <a:t>pos.col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bool operator== (const POS&amp; pos){//</a:t>
            </a:r>
            <a:r>
              <a:rPr lang="zh-CN" altLang="en-US" dirty="0">
                <a:latin typeface="Consolas" panose="020B0609020204030204" pitchFamily="49" charset="0"/>
              </a:rPr>
              <a:t>定义地图坐标之间的等于比较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	return row == </a:t>
            </a:r>
            <a:r>
              <a:rPr lang="en-US" altLang="zh-CN" dirty="0" err="1">
                <a:latin typeface="Consolas" panose="020B0609020204030204" pitchFamily="49" charset="0"/>
              </a:rPr>
              <a:t>pos.row</a:t>
            </a:r>
            <a:r>
              <a:rPr lang="en-US" altLang="zh-CN" dirty="0">
                <a:latin typeface="Consolas" panose="020B0609020204030204" pitchFamily="49" charset="0"/>
              </a:rPr>
              <a:t> &amp;&amp; col == </a:t>
            </a:r>
            <a:r>
              <a:rPr lang="en-US" altLang="zh-CN" dirty="0" err="1">
                <a:latin typeface="Consolas" panose="020B0609020204030204" pitchFamily="49" charset="0"/>
              </a:rPr>
              <a:t>pos.col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bool </a:t>
            </a:r>
            <a:r>
              <a:rPr lang="en-US" altLang="zh-CN" dirty="0" err="1">
                <a:latin typeface="Consolas" panose="020B0609020204030204" pitchFamily="49" charset="0"/>
              </a:rPr>
              <a:t>is_legal</a:t>
            </a:r>
            <a:r>
              <a:rPr lang="en-US" altLang="zh-CN" dirty="0">
                <a:latin typeface="Consolas" panose="020B0609020204030204" pitchFamily="49" charset="0"/>
              </a:rPr>
              <a:t>(void) {//</a:t>
            </a:r>
            <a:r>
              <a:rPr lang="zh-CN" altLang="en-US" dirty="0">
                <a:latin typeface="Consolas" panose="020B0609020204030204" pitchFamily="49" charset="0"/>
              </a:rPr>
              <a:t>判断地图坐标是否合法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return row &gt;= 1 &amp;&amp; row &lt;= </a:t>
            </a:r>
            <a:r>
              <a:rPr lang="en-US" altLang="zh-CN" dirty="0" err="1">
                <a:latin typeface="Consolas" panose="020B0609020204030204" pitchFamily="49" charset="0"/>
              </a:rPr>
              <a:t>map_row</a:t>
            </a:r>
            <a:r>
              <a:rPr lang="en-US" altLang="zh-CN" dirty="0">
                <a:latin typeface="Consolas" panose="020B0609020204030204" pitchFamily="49" charset="0"/>
              </a:rPr>
              <a:t> &amp;&amp; col &gt;= 1 &amp;&amp; col &lt;= </a:t>
            </a:r>
            <a:r>
              <a:rPr lang="en-US" altLang="zh-CN" dirty="0" err="1">
                <a:latin typeface="Consolas" panose="020B0609020204030204" pitchFamily="49" charset="0"/>
              </a:rPr>
              <a:t>map_col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}//</a:t>
            </a:r>
            <a:r>
              <a:rPr lang="en-US" altLang="zh-CN" dirty="0" err="1">
                <a:latin typeface="Consolas" panose="020B0609020204030204" pitchFamily="49" charset="0"/>
              </a:rPr>
              <a:t>map_row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map_col</a:t>
            </a:r>
            <a:r>
              <a:rPr lang="zh-CN" altLang="en-US" dirty="0">
                <a:latin typeface="Consolas" panose="020B0609020204030204" pitchFamily="49" charset="0"/>
              </a:rPr>
              <a:t>为地图的行数与列数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}POS;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09D1EC-F1E7-B6AA-1623-7B0DF388118D}"/>
              </a:ext>
            </a:extLst>
          </p:cNvPr>
          <p:cNvSpPr txBox="1"/>
          <p:nvPr/>
        </p:nvSpPr>
        <p:spPr>
          <a:xfrm>
            <a:off x="104372" y="197346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一个完整的坐标“类”：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82977"/>
            <a:ext cx="10363200" cy="1470025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基本算法的实现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44775"/>
            <a:ext cx="2438400" cy="685802"/>
          </a:xfrm>
        </p:spPr>
        <p:txBody>
          <a:bodyPr>
            <a:normAutofit/>
          </a:bodyPr>
          <a:lstStyle/>
          <a:p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89995"/>
            <a:ext cx="10972800" cy="1542392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最朴素的随机埋雷：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随机生成一个坐标，判断对应格子是否为雷，若不为雷，则埋雷同时计数器加一，直到埋雷个数达到预期。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QQ截图202211291518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616" y="2824830"/>
            <a:ext cx="6912768" cy="3648117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3F602F-E90A-64CB-069A-90679A84275D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6169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是否有可以改进的地方？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214" y="1726326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由于我们的坐标是完全随机的，在埋雷的后期有大概率会选中已经埋雷的格子，导致许多次无效的埋雷。解决方法有很多，这里我们选择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反选法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，即：当雷数大于非雷数（即：地图总格数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雷数）时，先把地图全部埋雷，再随机从地图上挖雷，直到剩余的雷数等于要求的雷数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这样，就能保证不会有过多次无效的操作</a:t>
            </a:r>
          </a:p>
          <a:p>
            <a:pPr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25698"/>
            <a:ext cx="2364826" cy="723955"/>
          </a:xfrm>
        </p:spPr>
        <p:txBody>
          <a:bodyPr/>
          <a:lstStyle/>
          <a:p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791" y="1361789"/>
            <a:ext cx="11188427" cy="4525963"/>
          </a:xfrm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当然，如果你有耳闻过洗牌算法，还可以通过其来实现随机埋雷，效率比上面两个都更高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random_shuffle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(begin , end)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C++STL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的复杂度根据随机数种子打乱数组</a:t>
            </a: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1712" y="2666569"/>
            <a:ext cx="6696744" cy="3765733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CD4D9F-294C-FCE8-DCD0-AC031E8F1091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67" y="372517"/>
            <a:ext cx="3538460" cy="830317"/>
          </a:xfrm>
        </p:spPr>
        <p:txBody>
          <a:bodyPr>
            <a:normAutofit/>
          </a:bodyPr>
          <a:lstStyle/>
          <a:p>
            <a:r>
              <a:rPr lang="zh-CN" altLang="zh-CN" sz="4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遍历周边格子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3101" y="2204180"/>
            <a:ext cx="10485798" cy="3505703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F413A1F-D45C-4BA4-0DC4-4BBB495922E5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1EA90C0-C57C-DC13-5B57-BD552A432945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A96F23C5-EBCE-223D-8AED-BDA580F17408}"/>
              </a:ext>
            </a:extLst>
          </p:cNvPr>
          <p:cNvSpPr txBox="1">
            <a:spLocks/>
          </p:cNvSpPr>
          <p:nvPr/>
        </p:nvSpPr>
        <p:spPr>
          <a:xfrm>
            <a:off x="706146" y="403726"/>
            <a:ext cx="1102334" cy="70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9D0569-7C3B-745E-8006-CACAB2C2EBC0}"/>
              </a:ext>
            </a:extLst>
          </p:cNvPr>
          <p:cNvSpPr txBox="1"/>
          <p:nvPr/>
        </p:nvSpPr>
        <p:spPr>
          <a:xfrm>
            <a:off x="487680" y="1412240"/>
            <a:ext cx="578104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数据结构的选择</a:t>
            </a:r>
          </a:p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基本算法的实现</a:t>
            </a:r>
          </a:p>
          <a:p>
            <a:pPr marL="342900" lvl="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进阶算法——旗帜的行为与交互</a:t>
            </a:r>
          </a:p>
        </p:txBody>
      </p:sp>
    </p:spTree>
    <p:extLst>
      <p:ext uri="{BB962C8B-B14F-4D97-AF65-F5344CB8AC3E}">
        <p14:creationId xmlns:p14="http://schemas.microsoft.com/office/powerpoint/2010/main" val="347202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16176"/>
            <a:ext cx="2627586" cy="1143000"/>
          </a:xfrm>
        </p:spPr>
        <p:txBody>
          <a:bodyPr>
            <a:normAutofit/>
          </a:bodyPr>
          <a:lstStyle/>
          <a:p>
            <a:r>
              <a:rPr lang="zh-CN" altLang="zh-CN" sz="4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填数算法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8400" y="1427631"/>
            <a:ext cx="8238382" cy="4752528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225154" y="2972898"/>
            <a:ext cx="269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不难看出这种算法的效率并不高。。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D702429-FDA0-0CA9-F337-188987DB5A67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558" y="337698"/>
            <a:ext cx="10005848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一种更高明的想法是，在埋雷时就随之更新周边的数字（采用朴素想法埋雷）</a:t>
            </a:r>
            <a:br>
              <a:rPr lang="en-US" altLang="zh-CN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实现也很简单，只要对先前的代码进行小小的修改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6041" y="1624151"/>
            <a:ext cx="9343696" cy="4770024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76A67F3-A077-5F7D-CFB1-1566713DD90B}"/>
              </a:ext>
            </a:extLst>
          </p:cNvPr>
          <p:cNvSpPr/>
          <p:nvPr/>
        </p:nvSpPr>
        <p:spPr>
          <a:xfrm>
            <a:off x="462455" y="693682"/>
            <a:ext cx="105103" cy="10510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94222"/>
            <a:ext cx="2480441" cy="786907"/>
          </a:xfrm>
        </p:spPr>
        <p:txBody>
          <a:bodyPr/>
          <a:lstStyle/>
          <a:p>
            <a:r>
              <a:rPr lang="zh-CN" altLang="en-US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打开格子</a:t>
            </a:r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9281" y="1672406"/>
            <a:ext cx="8447926" cy="4032448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FB8FC3-32C9-F752-3386-981FF39442B0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90555"/>
            <a:ext cx="10972800" cy="1491100"/>
          </a:xfrm>
        </p:spPr>
        <p:txBody>
          <a:bodyPr>
            <a:normAutofit/>
          </a:bodyPr>
          <a:lstStyle/>
          <a:p>
            <a:pPr algn="l"/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我们在游戏过程中会发现，如果我们打开了一个空格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游戏会自动把那一片数字都打开。</a:t>
            </a:r>
            <a:b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这种效果的实现也很简单：当打开了一个空格时，遍历打开这个空格周边的格子即可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实现过程表现出来就是一个递归函数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7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6514" y="1994307"/>
            <a:ext cx="8458971" cy="4536504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D813D5B-9EE8-3F99-95E7-5EDBAA601ADF}"/>
              </a:ext>
            </a:extLst>
          </p:cNvPr>
          <p:cNvSpPr/>
          <p:nvPr/>
        </p:nvSpPr>
        <p:spPr>
          <a:xfrm>
            <a:off x="378372" y="411272"/>
            <a:ext cx="105103" cy="10510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16176"/>
            <a:ext cx="4297680" cy="1143000"/>
          </a:xfrm>
        </p:spPr>
        <p:txBody>
          <a:bodyPr>
            <a:normAutofit/>
          </a:bodyPr>
          <a:lstStyle/>
          <a:p>
            <a:r>
              <a:rPr lang="zh-CN" altLang="zh-CN" sz="4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改变格子的状态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9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472" y="1433371"/>
            <a:ext cx="7992888" cy="5105792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B17A07-61D1-0E04-0379-345A47283E88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zh-CN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游戏地图的展示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只需按照地图格子的内容与状态来输出不同的字符即可（控制台）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这里就不给代码了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要求更高的话可以用图形界面</a:t>
            </a:r>
          </a:p>
          <a:p>
            <a:pPr>
              <a:buNone/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游玩过程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可以使用控制台输入指令，也可以使用图形界面用鼠标操作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注意需要判断输入的合法性</a:t>
            </a:r>
          </a:p>
          <a:p>
            <a:pPr>
              <a:buNone/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游戏结束的判断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游戏运行时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gamestate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game_state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时（由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OpenBlock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函数修改），游戏结束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game_state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!=1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，且“打开的格子数 等于 地图的总格数减去雷数”时，修改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game_state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，游戏胜利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game_state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!=0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时，根据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game_state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的不同值作出相应响应</a:t>
            </a:r>
          </a:p>
          <a:p>
            <a:pPr>
              <a:buNone/>
            </a:pP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以上便为扫雷游戏的基本流程了，将这些函数组合起来就能构成一个简单的扫雷程序了</a:t>
            </a:r>
          </a:p>
          <a:p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AAA9E3-04D2-6EE8-9A12-F3F1447893F2}"/>
              </a:ext>
            </a:extLst>
          </p:cNvPr>
          <p:cNvSpPr/>
          <p:nvPr/>
        </p:nvSpPr>
        <p:spPr>
          <a:xfrm>
            <a:off x="462915" y="1674495"/>
            <a:ext cx="57150" cy="571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D5CC0E-97BA-FDAC-BB24-7D7B6DDC3EC1}"/>
              </a:ext>
            </a:extLst>
          </p:cNvPr>
          <p:cNvSpPr/>
          <p:nvPr/>
        </p:nvSpPr>
        <p:spPr>
          <a:xfrm>
            <a:off x="462915" y="2908935"/>
            <a:ext cx="57150" cy="571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7823CCC-F537-820A-0B95-10A07FB365FE}"/>
              </a:ext>
            </a:extLst>
          </p:cNvPr>
          <p:cNvSpPr/>
          <p:nvPr/>
        </p:nvSpPr>
        <p:spPr>
          <a:xfrm>
            <a:off x="462915" y="3895726"/>
            <a:ext cx="57150" cy="571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16247" y="2014018"/>
            <a:ext cx="5186984" cy="1210155"/>
          </a:xfrm>
        </p:spPr>
        <p:txBody>
          <a:bodyPr/>
          <a:lstStyle/>
          <a:p>
            <a:r>
              <a:rPr lang="zh-CN" altLang="zh-CN" sz="7200" dirty="0"/>
              <a:t>进阶算法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6822" y="3417647"/>
            <a:ext cx="8246259" cy="1210155"/>
          </a:xfrm>
        </p:spPr>
        <p:txBody>
          <a:bodyPr>
            <a:normAutofit lnSpcReduction="10000"/>
          </a:bodyPr>
          <a:lstStyle/>
          <a:p>
            <a:r>
              <a:rPr lang="zh-CN" altLang="en-US" sz="7200" b="1" dirty="0"/>
              <a:t>旗帜的行为与交互</a:t>
            </a:r>
          </a:p>
        </p:txBody>
      </p:sp>
      <p:pic>
        <p:nvPicPr>
          <p:cNvPr id="7" name="图片 7" descr="图片包含 游戏, 电子, 门, 键盘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424" y="3635489"/>
            <a:ext cx="2926099" cy="2786380"/>
          </a:xfrm>
          <a:prstGeom prst="rect">
            <a:avLst/>
          </a:prstGeom>
          <a:ln w="28575">
            <a:solidFill>
              <a:schemeClr val="bg2">
                <a:lumMod val="65000"/>
              </a:schemeClr>
            </a:solidFill>
          </a:ln>
        </p:spPr>
      </p:pic>
      <p:pic>
        <p:nvPicPr>
          <p:cNvPr id="6" name="图片 6" descr="图片包含 游戏, 电子, 键盘, 游戏机&#10;&#10;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903" y="582345"/>
            <a:ext cx="2936669" cy="2863346"/>
          </a:xfrm>
          <a:prstGeom prst="rect">
            <a:avLst/>
          </a:prstGeom>
          <a:ln w="28575">
            <a:solidFill>
              <a:schemeClr val="bg2">
                <a:lumMod val="65000"/>
              </a:schemeClr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03244" y="2869602"/>
            <a:ext cx="8950960" cy="2476949"/>
          </a:xfrm>
        </p:spPr>
        <p:txBody>
          <a:bodyPr anchor="t">
            <a:normAutofit fontScale="90000"/>
          </a:bodyPr>
          <a:lstStyle/>
          <a:p>
            <a:r>
              <a:rPr lang="zh-CN" altLang="en-US" sz="8000" dirty="0"/>
              <a:t>旗帜的作用：</a:t>
            </a:r>
            <a:br>
              <a:rPr lang="zh-CN" altLang="en-US" sz="8000" dirty="0"/>
            </a:br>
            <a:r>
              <a:rPr lang="zh-CN" altLang="en-US" sz="8000" dirty="0"/>
              <a:t>标记已确定雷区</a:t>
            </a:r>
            <a:br>
              <a:rPr lang="zh-CN" altLang="en-US" sz="8000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4" y="669626"/>
            <a:ext cx="1659890" cy="18027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735" y="722630"/>
            <a:ext cx="11098530" cy="279273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旗帜的交互：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当我们点击一个数字格，且该数字格周边的旗帜数与该数字本身相同，就会直接打开这个数字周边的格子</a:t>
            </a:r>
          </a:p>
        </p:txBody>
      </p:sp>
      <p:pic>
        <p:nvPicPr>
          <p:cNvPr id="6" name="图片 6" descr="图片包含 游戏, 电子, 键盘, 游戏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125470"/>
            <a:ext cx="3484245" cy="3397250"/>
          </a:xfrm>
          <a:prstGeom prst="rect">
            <a:avLst/>
          </a:prstGeom>
          <a:ln w="28575">
            <a:solidFill>
              <a:schemeClr val="bg2">
                <a:lumMod val="65000"/>
              </a:schemeClr>
            </a:solidFill>
          </a:ln>
        </p:spPr>
      </p:pic>
      <p:pic>
        <p:nvPicPr>
          <p:cNvPr id="7" name="图片 7" descr="图片包含 游戏, 电子, 门, 键盘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775" y="3125470"/>
            <a:ext cx="3622040" cy="3449320"/>
          </a:xfrm>
          <a:prstGeom prst="rect">
            <a:avLst/>
          </a:prstGeom>
          <a:ln w="28575">
            <a:solidFill>
              <a:schemeClr val="bg2">
                <a:lumMod val="65000"/>
              </a:schemeClr>
            </a:solidFill>
          </a:ln>
        </p:spPr>
      </p:pic>
      <p:pic>
        <p:nvPicPr>
          <p:cNvPr id="8" name="图片 7" descr="templates\docerresourceshop\icons\\333438303935353b333633373435323bbcfdcdb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2185" y="3966210"/>
            <a:ext cx="2395220" cy="1330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58579" y="734201"/>
            <a:ext cx="5446955" cy="6268426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0" i="0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代码实现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52340" y="734201"/>
            <a:ext cx="4981508" cy="56092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先来一把简单刺激的扫雷吧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hlinkClick r:id="rId5">
                  <a:extLst>
                    <a:ext uri="{DAF060AB-1E55-43B9-8AAB-6FB025537F2F}">
                      <wpsdc:hlinkClr xmlns="" xmlns:wpsdc="http://www.wps.cn/officeDocument/2017/drawingmlCustomData" val="6096E6"/>
                      <wpsdc:folHlinkClr xmlns="" xmlns:wpsdc="http://www.wps.cn/officeDocument/2017/drawingmlCustomData" val="954D72"/>
                      <wpsdc:hlinkUnderline xmlns="" xmlns:wpsdc="http://www.wps.cn/officeDocument/2017/drawingmlCustomData" val="1"/>
                    </a:ext>
                  </a:extLst>
                </a:hlinkClick>
              </a:rPr>
              <a:t>http://www.minesweeper.cn/</a:t>
            </a:r>
            <a:endParaRPr lang="zh-CN" altLang="en-US">
              <a:hlinkClick r:id="rId5">
                <a:extLst>
                  <a:ext uri="{DAF060AB-1E55-43B9-8AAB-6FB025537F2F}">
                    <wpsdc:hlinkClr xmlns="" xmlns:wpsdc="http://www.wps.cn/officeDocument/2017/drawingmlCustomData" val="6096E6"/>
                    <wpsdc:folHlinkClr xmlns="" xmlns:wpsdc="http://www.wps.cn/officeDocument/2017/drawingmlCustomData" val="954D72"/>
                    <wpsdc:hlinkUnderline xmlns="" xmlns:wpsdc="http://www.wps.cn/officeDocument/2017/drawingmlCustomData" val="1"/>
                  </a:ext>
                </a:extLst>
              </a:hlinkClick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D30801-FBA2-B8E5-15D2-3207AF126F64}"/>
              </a:ext>
            </a:extLst>
          </p:cNvPr>
          <p:cNvSpPr txBox="1"/>
          <p:nvPr/>
        </p:nvSpPr>
        <p:spPr>
          <a:xfrm>
            <a:off x="224155" y="276324"/>
            <a:ext cx="11743690" cy="3293209"/>
          </a:xfrm>
          <a:prstGeom prst="rect">
            <a:avLst/>
          </a:prstGeom>
          <a:solidFill>
            <a:srgbClr val="FAD960">
              <a:alpha val="1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OpenSurround</a:t>
            </a:r>
            <a:r>
              <a:rPr lang="en-US" altLang="zh-CN" sz="1600" dirty="0">
                <a:latin typeface="Consolas" panose="020B0609020204030204" pitchFamily="49" charset="0"/>
              </a:rPr>
              <a:t>(POS </a:t>
            </a:r>
            <a:r>
              <a:rPr lang="en-US" altLang="zh-CN" sz="1600" dirty="0" err="1">
                <a:latin typeface="Consolas" panose="020B0609020204030204" pitchFamily="49" charset="0"/>
              </a:rPr>
              <a:t>act_pos</a:t>
            </a:r>
            <a:r>
              <a:rPr lang="en-US" altLang="zh-CN" sz="1600" dirty="0">
                <a:latin typeface="Consolas" panose="020B0609020204030204" pitchFamily="49" charset="0"/>
              </a:rPr>
              <a:t>, int* </a:t>
            </a:r>
            <a:r>
              <a:rPr lang="en-US" altLang="zh-CN" sz="1600" dirty="0" err="1">
                <a:latin typeface="Consolas" panose="020B0609020204030204" pitchFamily="49" charset="0"/>
              </a:rPr>
              <a:t>game_state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act_pos.is_legal</a:t>
            </a:r>
            <a:r>
              <a:rPr lang="en-US" altLang="zh-CN" sz="1600" dirty="0">
                <a:latin typeface="Consolas" panose="020B0609020204030204" pitchFamily="49" charset="0"/>
              </a:rPr>
              <a:t>()){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      		BLOCK* </a:t>
            </a:r>
            <a:r>
              <a:rPr lang="en-US" altLang="zh-CN" sz="1600" dirty="0" err="1">
                <a:latin typeface="Consolas" panose="020B0609020204030204" pitchFamily="49" charset="0"/>
              </a:rPr>
              <a:t>pblock</a:t>
            </a:r>
            <a:r>
              <a:rPr lang="en-US" altLang="zh-CN" sz="1600" dirty="0">
                <a:latin typeface="Consolas" panose="020B0609020204030204" pitchFamily="49" charset="0"/>
              </a:rPr>
              <a:t> = &amp;map[</a:t>
            </a:r>
            <a:r>
              <a:rPr lang="en-US" altLang="zh-CN" sz="1600" dirty="0" err="1">
                <a:latin typeface="Consolas" panose="020B0609020204030204" pitchFamily="49" charset="0"/>
              </a:rPr>
              <a:t>act_pos.row</a:t>
            </a:r>
            <a:r>
              <a:rPr lang="en-US" altLang="zh-CN" sz="1600" dirty="0">
                <a:latin typeface="Consolas" panose="020B0609020204030204" pitchFamily="49" charset="0"/>
              </a:rPr>
              <a:t>][</a:t>
            </a:r>
            <a:r>
              <a:rPr lang="en-US" altLang="zh-CN" sz="1600" dirty="0" err="1">
                <a:latin typeface="Consolas" panose="020B0609020204030204" pitchFamily="49" charset="0"/>
              </a:rPr>
              <a:t>act_pos.col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别名</a:t>
            </a:r>
            <a:endParaRPr lang="en-US" altLang="zh-CN" sz="16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pblock</a:t>
            </a:r>
            <a:r>
              <a:rPr lang="en-US" altLang="zh-CN" sz="1600" dirty="0">
                <a:latin typeface="Consolas" panose="020B0609020204030204" pitchFamily="49" charset="0"/>
              </a:rPr>
              <a:t>-&gt;state == 1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pblock</a:t>
            </a:r>
            <a:r>
              <a:rPr lang="en-US" altLang="zh-CN" sz="1600" dirty="0">
                <a:latin typeface="Consolas" panose="020B0609020204030204" pitchFamily="49" charset="0"/>
              </a:rPr>
              <a:t>-&gt;num != 0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pblock</a:t>
            </a:r>
            <a:r>
              <a:rPr lang="en-US" altLang="zh-CN" sz="1600" dirty="0">
                <a:latin typeface="Consolas" panose="020B0609020204030204" pitchFamily="49" charset="0"/>
              </a:rPr>
              <a:t>-&gt;num == </a:t>
            </a:r>
            <a:r>
              <a:rPr lang="en-US" altLang="zh-CN" sz="1600" dirty="0" err="1">
                <a:latin typeface="Consolas" panose="020B0609020204030204" pitchFamily="49" charset="0"/>
              </a:rPr>
              <a:t>CountFlags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act_pos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当且仅当格子被打开时且周边的旗帜数等于该格的数字时</a:t>
            </a:r>
            <a:b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latin typeface="Consolas" panose="020B0609020204030204" pitchFamily="49" charset="0"/>
              </a:rPr>
              <a:t> 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=0;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&lt;8;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遍历周边格子</a:t>
            </a:r>
            <a:br>
              <a:rPr lang="zh-CN" altLang="en-US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((</a:t>
            </a:r>
            <a:r>
              <a:rPr lang="en-US" altLang="zh-CN" sz="1600" dirty="0" err="1">
                <a:latin typeface="Consolas" panose="020B0609020204030204" pitchFamily="49" charset="0"/>
              </a:rPr>
              <a:t>act_pos</a:t>
            </a:r>
            <a:r>
              <a:rPr lang="en-US" altLang="zh-CN" sz="1600" dirty="0">
                <a:latin typeface="Consolas" panose="020B0609020204030204" pitchFamily="49" charset="0"/>
              </a:rPr>
              <a:t> + surround[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]).</a:t>
            </a:r>
            <a:r>
              <a:rPr lang="en-US" altLang="zh-CN" sz="1600" dirty="0" err="1">
                <a:latin typeface="Consolas" panose="020B0609020204030204" pitchFamily="49" charset="0"/>
              </a:rPr>
              <a:t>is_legal</a:t>
            </a:r>
            <a:r>
              <a:rPr lang="en-US" altLang="zh-CN" sz="1600" dirty="0">
                <a:latin typeface="Consolas" panose="020B0609020204030204" pitchFamily="49" charset="0"/>
              </a:rPr>
              <a:t>())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当周边格子坐标合法时</a:t>
            </a:r>
            <a:b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				</a:t>
            </a:r>
            <a:r>
              <a:rPr lang="en-US" altLang="zh-CN" sz="1600" dirty="0" err="1">
                <a:latin typeface="Consolas" panose="020B0609020204030204" pitchFamily="49" charset="0"/>
              </a:rPr>
              <a:t>OpenBlock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act_pos</a:t>
            </a:r>
            <a:r>
              <a:rPr lang="en-US" altLang="zh-CN" sz="1600" dirty="0">
                <a:latin typeface="Consolas" panose="020B0609020204030204" pitchFamily="49" charset="0"/>
              </a:rPr>
              <a:t> + surround[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 err="1">
                <a:latin typeface="Consolas" panose="020B0609020204030204" pitchFamily="49" charset="0"/>
              </a:rPr>
              <a:t>game_state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  <a:r>
              <a:rPr lang="en-US" altLang="zh-CN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打开周边格子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4F3FA-383D-B1AB-8ACB-7428DDD430C6}"/>
              </a:ext>
            </a:extLst>
          </p:cNvPr>
          <p:cNvSpPr txBox="1"/>
          <p:nvPr/>
        </p:nvSpPr>
        <p:spPr>
          <a:xfrm>
            <a:off x="635826" y="4066158"/>
            <a:ext cx="10920347" cy="2308324"/>
          </a:xfrm>
          <a:prstGeom prst="rect">
            <a:avLst/>
          </a:prstGeom>
          <a:solidFill>
            <a:srgbClr val="FAD960">
              <a:alpha val="1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int </a:t>
            </a:r>
            <a:r>
              <a:rPr lang="en-US" altLang="zh-CN" sz="1600" dirty="0" err="1">
                <a:latin typeface="Consolas" panose="020B0609020204030204" pitchFamily="49" charset="0"/>
              </a:rPr>
              <a:t>CountFlags</a:t>
            </a:r>
            <a:r>
              <a:rPr lang="en-US" altLang="zh-CN" sz="1600" dirty="0">
                <a:latin typeface="Consolas" panose="020B0609020204030204" pitchFamily="49" charset="0"/>
              </a:rPr>
              <a:t>(POS </a:t>
            </a:r>
            <a:r>
              <a:rPr lang="en-US" altLang="zh-CN" sz="1600" dirty="0" err="1">
                <a:latin typeface="Consolas" panose="020B0609020204030204" pitchFamily="49" charset="0"/>
              </a:rPr>
              <a:t>act_pos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int </a:t>
            </a:r>
            <a:r>
              <a:rPr lang="en-US" altLang="zh-CN" sz="1600" dirty="0" err="1">
                <a:latin typeface="Consolas" panose="020B0609020204030204" pitchFamily="49" charset="0"/>
              </a:rPr>
              <a:t>flag_count</a:t>
            </a:r>
            <a:r>
              <a:rPr lang="en-US" altLang="zh-CN" sz="1600" dirty="0">
                <a:latin typeface="Consolas" panose="020B0609020204030204" pitchFamily="49" charset="0"/>
              </a:rPr>
              <a:t>=0;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latin typeface="Consolas" panose="020B0609020204030204" pitchFamily="49" charset="0"/>
              </a:rPr>
              <a:t> 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=0;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&lt;8;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       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(map[</a:t>
            </a:r>
            <a:r>
              <a:rPr lang="en-US" altLang="zh-CN" sz="1600" dirty="0" err="1">
                <a:latin typeface="Consolas" panose="020B0609020204030204" pitchFamily="49" charset="0"/>
              </a:rPr>
              <a:t>act_pos.row</a:t>
            </a:r>
            <a:r>
              <a:rPr lang="en-US" altLang="zh-CN" sz="1600" dirty="0">
                <a:latin typeface="Consolas" panose="020B0609020204030204" pitchFamily="49" charset="0"/>
              </a:rPr>
              <a:t> + surround[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].row][</a:t>
            </a:r>
            <a:r>
              <a:rPr lang="en-US" altLang="zh-CN" sz="1600" dirty="0" err="1">
                <a:latin typeface="Consolas" panose="020B0609020204030204" pitchFamily="49" charset="0"/>
              </a:rPr>
              <a:t>act_pos.col</a:t>
            </a:r>
            <a:r>
              <a:rPr lang="en-US" altLang="zh-CN" sz="1600" dirty="0">
                <a:latin typeface="Consolas" panose="020B0609020204030204" pitchFamily="49" charset="0"/>
              </a:rPr>
              <a:t> + surround[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].col].state == 2)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           		</a:t>
            </a:r>
            <a:r>
              <a:rPr lang="en-US" altLang="zh-CN" sz="1600" dirty="0" err="1">
                <a:latin typeface="Consolas" panose="020B0609020204030204" pitchFamily="49" charset="0"/>
              </a:rPr>
              <a:t>flag_count</a:t>
            </a:r>
            <a:r>
              <a:rPr lang="en-US" altLang="zh-CN" sz="1600" dirty="0">
                <a:latin typeface="Consolas" panose="020B0609020204030204" pitchFamily="49" charset="0"/>
              </a:rPr>
              <a:t>++;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    	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	return </a:t>
            </a:r>
            <a:r>
              <a:rPr lang="en-US" altLang="zh-CN" sz="1600" dirty="0" err="1">
                <a:latin typeface="Consolas" panose="020B0609020204030204" pitchFamily="49" charset="0"/>
              </a:rPr>
              <a:t>flag_count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7385" y="1481807"/>
            <a:ext cx="5201108" cy="1474381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图形界面</a:t>
            </a:r>
            <a:r>
              <a:rPr lang="zh-CN" altLang="en-US" dirty="0"/>
              <a:t>：</a:t>
            </a:r>
          </a:p>
        </p:txBody>
      </p:sp>
      <p:pic>
        <p:nvPicPr>
          <p:cNvPr id="101" name="图片 10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5200" l="719" r="98921">
                        <a14:foregroundMark x1="83094" y1="18000" x2="83094" y2="18000"/>
                        <a14:foregroundMark x1="81295" y1="18800" x2="81295" y2="18800"/>
                        <a14:foregroundMark x1="82014" y1="30800" x2="82014" y2="30800"/>
                        <a14:foregroundMark x1="86691" y1="16400" x2="86691" y2="16400"/>
                        <a14:foregroundMark x1="87050" y1="25600" x2="87050" y2="28000"/>
                        <a14:foregroundMark x1="82374" y1="53200" x2="82374" y2="53200"/>
                        <a14:foregroundMark x1="82374" y1="49200" x2="87410" y2="70800"/>
                        <a14:foregroundMark x1="81295" y1="54800" x2="83453" y2="78800"/>
                        <a14:foregroundMark x1="15108" y1="47600" x2="15108" y2="47600"/>
                        <a14:foregroundMark x1="5036" y1="50000" x2="5036" y2="50000"/>
                        <a14:foregroundMark x1="22302" y1="50400" x2="22302" y2="50400"/>
                        <a14:foregroundMark x1="21583" y1="54000" x2="21583" y2="54000"/>
                        <a14:foregroundMark x1="15468" y1="42400" x2="15468" y2="42400"/>
                        <a14:foregroundMark x1="15108" y1="47600" x2="15827" y2="52400"/>
                        <a14:foregroundMark x1="18705" y1="43200" x2="24820" y2="43200"/>
                        <a14:foregroundMark x1="21942" y1="48400" x2="22302" y2="54400"/>
                        <a14:foregroundMark x1="84173" y1="43600" x2="75899" y2="74800"/>
                        <a14:foregroundMark x1="75899" y1="74800" x2="82014" y2="46800"/>
                        <a14:foregroundMark x1="82014" y1="46800" x2="71583" y2="65200"/>
                        <a14:foregroundMark x1="73741" y1="42800" x2="70863" y2="76400"/>
                        <a14:foregroundMark x1="70863" y1="76400" x2="71223" y2="77200"/>
                        <a14:foregroundMark x1="65827" y1="56400" x2="78417" y2="56400"/>
                        <a14:foregroundMark x1="71942" y1="14000" x2="74820" y2="5600"/>
                        <a14:foregroundMark x1="91367" y1="2000" x2="94245" y2="11600"/>
                        <a14:foregroundMark x1="94604" y1="13200" x2="90647" y2="29200"/>
                        <a14:foregroundMark x1="90647" y1="30000" x2="86331" y2="40400"/>
                        <a14:foregroundMark x1="89568" y1="11600" x2="76259" y2="43200"/>
                        <a14:foregroundMark x1="80576" y1="14400" x2="80216" y2="45600"/>
                        <a14:foregroundMark x1="75899" y1="18000" x2="79137" y2="36000"/>
                        <a14:foregroundMark x1="77338" y1="14000" x2="79856" y2="34000"/>
                        <a14:foregroundMark x1="80576" y1="10800" x2="84892" y2="20800"/>
                        <a14:foregroundMark x1="95683" y1="12800" x2="95683" y2="12800"/>
                        <a14:foregroundMark x1="94964" y1="16400" x2="94964" y2="16400"/>
                        <a14:foregroundMark x1="93525" y1="23600" x2="93525" y2="23600"/>
                        <a14:foregroundMark x1="92446" y1="27600" x2="92446" y2="27600"/>
                        <a14:foregroundMark x1="93525" y1="39600" x2="93525" y2="39600"/>
                        <a14:foregroundMark x1="96403" y1="46000" x2="96403" y2="46000"/>
                        <a14:foregroundMark x1="98201" y1="51600" x2="98201" y2="51600"/>
                        <a14:foregroundMark x1="98921" y1="60400" x2="98921" y2="60400"/>
                        <a14:foregroundMark x1="65468" y1="90800" x2="65468" y2="90800"/>
                        <a14:foregroundMark x1="70863" y1="94800" x2="70863" y2="94800"/>
                        <a14:foregroundMark x1="78417" y1="95200" x2="78417" y2="95200"/>
                        <a14:foregroundMark x1="83094" y1="94000" x2="83094" y2="94000"/>
                        <a14:foregroundMark x1="85612" y1="92000" x2="85612" y2="92000"/>
                        <a14:foregroundMark x1="89928" y1="89600" x2="89928" y2="89600"/>
                        <a14:foregroundMark x1="92806" y1="86000" x2="92806" y2="86000"/>
                        <a14:foregroundMark x1="94604" y1="83200" x2="94604" y2="83200"/>
                        <a14:foregroundMark x1="95683" y1="80800" x2="95683" y2="80800"/>
                        <a14:foregroundMark x1="96763" y1="76800" x2="96763" y2="76800"/>
                        <a14:foregroundMark x1="84892" y1="66000" x2="84892" y2="66000"/>
                        <a14:foregroundMark x1="93165" y1="59600" x2="93165" y2="59600"/>
                        <a14:foregroundMark x1="87770" y1="54800" x2="92086" y2="69600"/>
                        <a14:foregroundMark x1="69784" y1="66000" x2="71942" y2="74800"/>
                        <a14:foregroundMark x1="68345" y1="59200" x2="68345" y2="73200"/>
                        <a14:foregroundMark x1="61871" y1="62000" x2="66906" y2="70800"/>
                        <a14:foregroundMark x1="63309" y1="61200" x2="64748" y2="70000"/>
                        <a14:foregroundMark x1="70504" y1="43600" x2="71583" y2="55600"/>
                        <a14:foregroundMark x1="65468" y1="44400" x2="70144" y2="56800"/>
                        <a14:foregroundMark x1="65468" y1="42800" x2="67626" y2="50400"/>
                        <a14:foregroundMark x1="70144" y1="81200" x2="75899" y2="85200"/>
                        <a14:foregroundMark x1="65108" y1="79600" x2="76259" y2="86000"/>
                        <a14:foregroundMark x1="73381" y1="74000" x2="82734" y2="87600"/>
                        <a14:foregroundMark x1="84532" y1="75200" x2="67626" y2="91600"/>
                        <a14:foregroundMark x1="67626" y1="91600" x2="67626" y2="91600"/>
                        <a14:foregroundMark x1="93525" y1="73200" x2="75180" y2="90000"/>
                        <a14:foregroundMark x1="89928" y1="79600" x2="83453" y2="86000"/>
                        <a14:foregroundMark x1="91367" y1="50800" x2="96403" y2="65600"/>
                        <a14:foregroundMark x1="86691" y1="6800" x2="74101" y2="11600"/>
                        <a14:foregroundMark x1="78417" y1="3200" x2="78417" y2="3200"/>
                        <a14:foregroundMark x1="26619" y1="45200" x2="28777" y2="49600"/>
                        <a14:foregroundMark x1="17266" y1="43200" x2="28417" y2="49200"/>
                        <a14:foregroundMark x1="20863" y1="53200" x2="30216" y2="55600"/>
                        <a14:foregroundMark x1="27698" y1="51600" x2="19784" y2="59200"/>
                        <a14:foregroundMark x1="15108" y1="53200" x2="23022" y2="61200"/>
                        <a14:foregroundMark x1="2518" y1="45200" x2="2518" y2="49200"/>
                        <a14:foregroundMark x1="719" y1="54000" x2="719" y2="55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4105" y="1274127"/>
            <a:ext cx="211836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" y="423862"/>
            <a:ext cx="1752600" cy="1802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5432" y="4389667"/>
            <a:ext cx="510349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控制台界面：</a:t>
            </a:r>
          </a:p>
        </p:txBody>
      </p:sp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7958493" y="3901812"/>
            <a:ext cx="3029585" cy="2381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953920" y="5588547"/>
            <a:ext cx="16901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ma fan</a:t>
            </a:r>
            <a:r>
              <a:rPr kumimoji="0" lang="zh-CN" altLang="en-US" sz="2400" b="0" i="1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2960" y="4496983"/>
            <a:ext cx="1400175" cy="8045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but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5897" y="1296987"/>
            <a:ext cx="9880206" cy="4264025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通过本次研讨，我们小组</a:t>
            </a:r>
            <a:br>
              <a:rPr lang="zh-CN" altLang="en-US" sz="5400" dirty="0"/>
            </a:br>
            <a:r>
              <a:rPr lang="en-US" altLang="zh-CN" sz="5400" dirty="0"/>
              <a:t>1.</a:t>
            </a:r>
            <a:r>
              <a:rPr lang="zh-CN" altLang="en-US" sz="4400" dirty="0"/>
              <a:t>对扫雷这个游戏的实现算法有了深入的了解</a:t>
            </a:r>
            <a:br>
              <a:rPr lang="zh-CN" altLang="en-US" sz="4400" dirty="0"/>
            </a:br>
            <a:r>
              <a:rPr lang="en-US" altLang="zh-CN" sz="5400" dirty="0"/>
              <a:t>2.</a:t>
            </a:r>
            <a:r>
              <a:rPr lang="zh-CN" altLang="en-US" sz="4400" dirty="0"/>
              <a:t>能用代码实现游戏功能</a:t>
            </a:r>
            <a:br>
              <a:rPr lang="zh-CN" altLang="en-US" sz="4400" dirty="0"/>
            </a:br>
            <a:r>
              <a:rPr lang="en-US" altLang="zh-CN" sz="5400" dirty="0"/>
              <a:t>3.</a:t>
            </a:r>
            <a:r>
              <a:rPr lang="zh-CN" altLang="en-US" sz="4400" dirty="0"/>
              <a:t>对我们的编程能力有了很大的提高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910" y="311150"/>
            <a:ext cx="11233150" cy="257048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同时感谢各位老师和同学对本节目的大力赞助</a:t>
            </a:r>
          </a:p>
        </p:txBody>
      </p:sp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75565" y="3099435"/>
            <a:ext cx="11887200" cy="37585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C437CF-5B7E-A044-6082-D9B263A0D93E}"/>
              </a:ext>
            </a:extLst>
          </p:cNvPr>
          <p:cNvSpPr txBox="1"/>
          <p:nvPr/>
        </p:nvSpPr>
        <p:spPr>
          <a:xfrm>
            <a:off x="5807676" y="6289589"/>
            <a:ext cx="2804983" cy="5684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897890"/>
            <a:ext cx="10968990" cy="4591050"/>
          </a:xfrm>
        </p:spPr>
        <p:txBody>
          <a:bodyPr/>
          <a:lstStyle/>
          <a:p>
            <a:pPr algn="ctr"/>
            <a:r>
              <a:rPr lang="zh-CN" altLang="en-US" sz="5400"/>
              <a:t>数据结构的选择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586" y="444366"/>
            <a:ext cx="3987108" cy="705600"/>
          </a:xfrm>
        </p:spPr>
        <p:txBody>
          <a:bodyPr/>
          <a:lstStyle/>
          <a:p>
            <a:r>
              <a:rPr lang="zh-CN" altLang="en-US" dirty="0"/>
              <a:t>扫雷里面有什么？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70303" y="1298883"/>
            <a:ext cx="648335" cy="4471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都是格子的状态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7C8279-80AF-145E-493F-67C01C363381}"/>
              </a:ext>
            </a:extLst>
          </p:cNvPr>
          <p:cNvGrpSpPr/>
          <p:nvPr/>
        </p:nvGrpSpPr>
        <p:grpSpPr>
          <a:xfrm>
            <a:off x="962413" y="1708899"/>
            <a:ext cx="3633730" cy="861774"/>
            <a:chOff x="962413" y="1708899"/>
            <a:chExt cx="3633730" cy="861774"/>
          </a:xfrm>
        </p:grpSpPr>
        <p:pic>
          <p:nvPicPr>
            <p:cNvPr id="4" name="图片 3" descr="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6873" y="1738274"/>
              <a:ext cx="509270" cy="50927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B309BB6-58C3-A2CB-69E8-FD57EC356E94}"/>
                </a:ext>
              </a:extLst>
            </p:cNvPr>
            <p:cNvSpPr txBox="1"/>
            <p:nvPr/>
          </p:nvSpPr>
          <p:spPr>
            <a:xfrm>
              <a:off x="962413" y="1708899"/>
              <a:ext cx="216559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200" spc="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空格子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D6AFC57-8B43-9774-6352-8214FF09ED5D}"/>
              </a:ext>
            </a:extLst>
          </p:cNvPr>
          <p:cNvGrpSpPr/>
          <p:nvPr/>
        </p:nvGrpSpPr>
        <p:grpSpPr>
          <a:xfrm>
            <a:off x="951044" y="3044147"/>
            <a:ext cx="3616524" cy="1137747"/>
            <a:chOff x="951044" y="3044147"/>
            <a:chExt cx="3616524" cy="1137747"/>
          </a:xfrm>
        </p:grpSpPr>
        <p:pic>
          <p:nvPicPr>
            <p:cNvPr id="9" name="图片 8" descr="fla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6873" y="3188652"/>
              <a:ext cx="480695" cy="480695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BA6A443-85C6-D606-2CEE-CAF4AB24F9BA}"/>
                </a:ext>
              </a:extLst>
            </p:cNvPr>
            <p:cNvSpPr txBox="1"/>
            <p:nvPr/>
          </p:nvSpPr>
          <p:spPr>
            <a:xfrm>
              <a:off x="951044" y="3044147"/>
              <a:ext cx="2165597" cy="113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3200" b="0" i="0" u="none" strike="noStrike" kern="1200" cap="none" spc="15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旗帜</a:t>
              </a:r>
            </a:p>
            <a:p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4B85F43-2B58-674E-7A1A-F5B5A7C9486F}"/>
              </a:ext>
            </a:extLst>
          </p:cNvPr>
          <p:cNvGrpSpPr/>
          <p:nvPr/>
        </p:nvGrpSpPr>
        <p:grpSpPr>
          <a:xfrm>
            <a:off x="962413" y="2420263"/>
            <a:ext cx="3620712" cy="861774"/>
            <a:chOff x="962413" y="2420263"/>
            <a:chExt cx="3620712" cy="861774"/>
          </a:xfrm>
        </p:grpSpPr>
        <p:pic>
          <p:nvPicPr>
            <p:cNvPr id="7" name="图片 6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9890" y="2467610"/>
              <a:ext cx="483235" cy="57340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4DDDACF-BEF1-3A3B-AE9A-B85CEEB81E8D}"/>
                </a:ext>
              </a:extLst>
            </p:cNvPr>
            <p:cNvSpPr txBox="1"/>
            <p:nvPr/>
          </p:nvSpPr>
          <p:spPr>
            <a:xfrm>
              <a:off x="962413" y="2420263"/>
              <a:ext cx="273237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200" spc="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示雷格子</a:t>
              </a:r>
            </a:p>
            <a:p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09703ED-5CA6-42E0-6D0D-2B5310AFA47A}"/>
              </a:ext>
            </a:extLst>
          </p:cNvPr>
          <p:cNvGrpSpPr/>
          <p:nvPr/>
        </p:nvGrpSpPr>
        <p:grpSpPr>
          <a:xfrm>
            <a:off x="962413" y="3807644"/>
            <a:ext cx="3633095" cy="861774"/>
            <a:chOff x="962413" y="3807644"/>
            <a:chExt cx="3633095" cy="861774"/>
          </a:xfrm>
        </p:grpSpPr>
        <p:pic>
          <p:nvPicPr>
            <p:cNvPr id="10" name="图片 9" descr="bloo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6873" y="3851301"/>
              <a:ext cx="508635" cy="50863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F65F104-832C-1B29-7F0C-819313E60569}"/>
                </a:ext>
              </a:extLst>
            </p:cNvPr>
            <p:cNvSpPr txBox="1"/>
            <p:nvPr/>
          </p:nvSpPr>
          <p:spPr>
            <a:xfrm>
              <a:off x="962413" y="3807644"/>
              <a:ext cx="216559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200" spc="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雷</a:t>
              </a:r>
            </a:p>
            <a:p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39041B1-E071-6FB3-5838-4EEA97257387}"/>
              </a:ext>
            </a:extLst>
          </p:cNvPr>
          <p:cNvGrpSpPr/>
          <p:nvPr/>
        </p:nvGrpSpPr>
        <p:grpSpPr>
          <a:xfrm>
            <a:off x="962412" y="4469535"/>
            <a:ext cx="3591186" cy="861774"/>
            <a:chOff x="962412" y="4469535"/>
            <a:chExt cx="3591186" cy="861774"/>
          </a:xfrm>
        </p:grpSpPr>
        <p:pic>
          <p:nvPicPr>
            <p:cNvPr id="11" name="图片 10" descr="question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86873" y="4560454"/>
              <a:ext cx="466725" cy="46672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B850AF-AEBF-6D32-4F84-6A9C010EA6EE}"/>
                </a:ext>
              </a:extLst>
            </p:cNvPr>
            <p:cNvSpPr txBox="1"/>
            <p:nvPr/>
          </p:nvSpPr>
          <p:spPr>
            <a:xfrm>
              <a:off x="962412" y="4469535"/>
              <a:ext cx="216559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3200" spc="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问号</a:t>
              </a:r>
            </a:p>
            <a:p>
              <a:endParaRPr lang="zh-CN" altLang="en-US" dirty="0"/>
            </a:p>
          </p:txBody>
        </p:sp>
      </p:grp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9A0BA748-604F-E58E-0B3F-35D9B7E1C2A7}"/>
              </a:ext>
            </a:extLst>
          </p:cNvPr>
          <p:cNvSpPr/>
          <p:nvPr/>
        </p:nvSpPr>
        <p:spPr>
          <a:xfrm>
            <a:off x="5255172" y="1597572"/>
            <a:ext cx="466725" cy="357351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210FD86-AE7C-07BB-DA9D-957F01C2B80E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033" y="461800"/>
            <a:ext cx="4436565" cy="705600"/>
          </a:xfrm>
        </p:spPr>
        <p:txBody>
          <a:bodyPr/>
          <a:lstStyle/>
          <a:p>
            <a:r>
              <a:rPr lang="zh-CN" altLang="en-US" dirty="0"/>
              <a:t>如何选择数据结构？</a:t>
            </a:r>
          </a:p>
        </p:txBody>
      </p:sp>
      <p:pic>
        <p:nvPicPr>
          <p:cNvPr id="4" name="图片 1" descr="表格&#10;&#10;描述已自动生成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13193" y="780415"/>
            <a:ext cx="2636520" cy="2648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012" y="1463091"/>
            <a:ext cx="508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看到这么一个版面，我们会很自然的想到要使用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二维数组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来存放这个地图。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06304" y="5427892"/>
            <a:ext cx="6774815" cy="6496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C5F7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两个数组是不是可以联系更紧密呢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4CCF66-4248-9CAA-F14E-486389C80ED1}"/>
              </a:ext>
            </a:extLst>
          </p:cNvPr>
          <p:cNvSpPr txBox="1"/>
          <p:nvPr/>
        </p:nvSpPr>
        <p:spPr>
          <a:xfrm>
            <a:off x="476694" y="3931872"/>
            <a:ext cx="5445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因此，我们可以定义两个int数组，map用来存放内容，state来记录格子的状态，即“</a:t>
            </a:r>
            <a:r>
              <a:rPr kumimoji="0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未打开，被打开，旗帜，问号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”等，可以使用不同的数值来区分这些状态</a:t>
            </a: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A202D8-9073-46BD-EF5D-BEBCB346FDED}"/>
              </a:ext>
            </a:extLst>
          </p:cNvPr>
          <p:cNvSpPr txBox="1"/>
          <p:nvPr/>
        </p:nvSpPr>
        <p:spPr>
          <a:xfrm>
            <a:off x="513806" y="2505670"/>
            <a:ext cx="527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而且，无论地图上的格子是否被打开，是否被标以旗帜，而这个格子的内容在游戏开始后就已经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确定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微软雅黑"/>
              </a:rPr>
              <a:t>下来了。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2B8DF0-DE29-9865-2453-B0DDDC5878ED}"/>
              </a:ext>
            </a:extLst>
          </p:cNvPr>
          <p:cNvSpPr/>
          <p:nvPr/>
        </p:nvSpPr>
        <p:spPr>
          <a:xfrm>
            <a:off x="476694" y="1606934"/>
            <a:ext cx="68317" cy="6831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8B3AA6-791F-0836-A9E5-568FA8F17A52}"/>
              </a:ext>
            </a:extLst>
          </p:cNvPr>
          <p:cNvSpPr/>
          <p:nvPr/>
        </p:nvSpPr>
        <p:spPr>
          <a:xfrm>
            <a:off x="445489" y="2632376"/>
            <a:ext cx="68317" cy="6831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ED7A04-249F-0FC2-E072-B0721A8B8E2E}"/>
              </a:ext>
            </a:extLst>
          </p:cNvPr>
          <p:cNvSpPr/>
          <p:nvPr/>
        </p:nvSpPr>
        <p:spPr>
          <a:xfrm>
            <a:off x="442536" y="4078038"/>
            <a:ext cx="68317" cy="6831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827F01-4BE9-6AFA-C520-8DBAE9E2A4E5}"/>
              </a:ext>
            </a:extLst>
          </p:cNvPr>
          <p:cNvGrpSpPr/>
          <p:nvPr/>
        </p:nvGrpSpPr>
        <p:grpSpPr>
          <a:xfrm>
            <a:off x="6270203" y="3940560"/>
            <a:ext cx="5654214" cy="905529"/>
            <a:chOff x="6270203" y="3940560"/>
            <a:chExt cx="5654214" cy="90552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51D3601-1A50-8065-3D48-DFBC2D3643B1}"/>
                </a:ext>
              </a:extLst>
            </p:cNvPr>
            <p:cNvSpPr txBox="1"/>
            <p:nvPr/>
          </p:nvSpPr>
          <p:spPr>
            <a:xfrm>
              <a:off x="6270203" y="3940560"/>
              <a:ext cx="5654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000000"/>
                  </a:solidFill>
                  <a:latin typeface="Consolas" panose="020B0609020204030204" pitchFamily="49" charset="0"/>
                  <a:ea typeface="微软雅黑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</a:rPr>
                <a:t>nt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</a:rPr>
                <a:t>map[10][10]    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</a:rPr>
                <a:t>int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</a:rPr>
                <a:t>state[10][10]  </a:t>
              </a:r>
              <a:endParaRPr lang="zh-CN" altLang="en-US" sz="20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B7711F3-FACA-7937-86FB-B7FE3D6F15D0}"/>
                </a:ext>
              </a:extLst>
            </p:cNvPr>
            <p:cNvGrpSpPr/>
            <p:nvPr/>
          </p:nvGrpSpPr>
          <p:grpSpPr>
            <a:xfrm>
              <a:off x="6405706" y="4488515"/>
              <a:ext cx="2051219" cy="351248"/>
              <a:chOff x="6405706" y="4488515"/>
              <a:chExt cx="2051219" cy="351248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D938F5D9-434D-DC6D-5DFE-24F014F3C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5706" y="4491767"/>
                <a:ext cx="347996" cy="347996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A4347FC-D2DD-C3AC-171D-A1101AAC6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3567" y="4491767"/>
                <a:ext cx="347996" cy="34799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46D1C4A8-75FF-2F43-200E-BA44DAF81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2191" y="4488515"/>
                <a:ext cx="347997" cy="347997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EB9533B-3731-CFBC-F62C-27EBD499C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8928" y="4488515"/>
                <a:ext cx="347997" cy="347997"/>
              </a:xfrm>
              <a:prstGeom prst="rect">
                <a:avLst/>
              </a:prstGeom>
            </p:spPr>
          </p:pic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5D7690F-0711-042A-620F-8AE6ACAC484C}"/>
                </a:ext>
              </a:extLst>
            </p:cNvPr>
            <p:cNvGrpSpPr/>
            <p:nvPr/>
          </p:nvGrpSpPr>
          <p:grpSpPr>
            <a:xfrm>
              <a:off x="9190619" y="4476815"/>
              <a:ext cx="2306800" cy="369274"/>
              <a:chOff x="9190619" y="4476815"/>
              <a:chExt cx="2306800" cy="369274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095C4228-68C1-A254-838B-3C0D5F94A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0619" y="4478937"/>
                <a:ext cx="357574" cy="357574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C72EFA3-D00A-F12A-9513-45295455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0266" y="4476815"/>
                <a:ext cx="367153" cy="367153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C6FBE9CB-CBF7-1CD5-B9A4-10EDBB2FB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4054" y="4478936"/>
                <a:ext cx="367153" cy="36715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5BE042B-BDDF-62DD-1C7F-FB4FC7F8F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0924" y="4478937"/>
                <a:ext cx="357574" cy="357574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DDB1448-A62C-9426-99DE-1D6863F5E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9064" y="4476815"/>
                <a:ext cx="357574" cy="357574"/>
              </a:xfrm>
              <a:prstGeom prst="rect">
                <a:avLst/>
              </a:prstGeom>
            </p:spPr>
          </p:pic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381238-1704-2F67-E3EE-BD55F38BB071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5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503" y="457720"/>
            <a:ext cx="5981587" cy="705600"/>
          </a:xfrm>
        </p:spPr>
        <p:txBody>
          <a:bodyPr/>
          <a:lstStyle/>
          <a:p>
            <a:r>
              <a:rPr lang="zh-CN" altLang="en-US" dirty="0"/>
              <a:t>如何实现两个数组的统一？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1" y="1490400"/>
            <a:ext cx="2323986" cy="482276"/>
          </a:xfrm>
        </p:spPr>
        <p:txBody>
          <a:bodyPr/>
          <a:lstStyle/>
          <a:p>
            <a:r>
              <a:rPr lang="zh-CN" altLang="en-US" dirty="0"/>
              <a:t>当然是结构体啦！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5397" y="1429385"/>
            <a:ext cx="49831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思考：为什么要让它们统一呢？</a:t>
            </a:r>
          </a:p>
        </p:txBody>
      </p:sp>
      <p:pic>
        <p:nvPicPr>
          <p:cNvPr id="100" name="图片 99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5233" y1="29070" x2="85233" y2="29070"/>
                        <a14:foregroundMark x1="82093" y1="42093" x2="82093" y2="420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8825" y="1769058"/>
            <a:ext cx="3345815" cy="3374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054100" y="4895852"/>
            <a:ext cx="158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效 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5F0DAD8-406B-7B6E-CDA2-50C53418C283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E0796B-E088-68B6-7809-9F2D6358689D}"/>
              </a:ext>
            </a:extLst>
          </p:cNvPr>
          <p:cNvSpPr txBox="1"/>
          <p:nvPr/>
        </p:nvSpPr>
        <p:spPr>
          <a:xfrm>
            <a:off x="713503" y="2072492"/>
            <a:ext cx="3607038" cy="1477328"/>
          </a:xfrm>
          <a:prstGeom prst="rect">
            <a:avLst/>
          </a:prstGeom>
          <a:solidFill>
            <a:srgbClr val="FAD960">
              <a:alpha val="36863"/>
            </a:srgb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typedef struct BLOCK{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int num;//记录内容物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int state;//记录状态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}BLOCK;</a:t>
            </a:r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45C5FC6-65FE-9766-9D41-FE618399A046}"/>
              </a:ext>
            </a:extLst>
          </p:cNvPr>
          <p:cNvSpPr txBox="1">
            <a:spLocks/>
          </p:cNvSpPr>
          <p:nvPr/>
        </p:nvSpPr>
        <p:spPr>
          <a:xfrm>
            <a:off x="605741" y="3847520"/>
            <a:ext cx="5703619" cy="1354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然后只需定义地图数组为</a:t>
            </a:r>
            <a:r>
              <a:rPr lang="en-US" altLang="zh-CN" dirty="0">
                <a:latin typeface="Consolas" panose="020B0609020204030204" pitchFamily="49" charset="0"/>
              </a:rPr>
              <a:t>BLOCK map[10][10]</a:t>
            </a:r>
            <a:r>
              <a:rPr lang="zh-CN" altLang="en-US" dirty="0"/>
              <a:t>这样这两个数组就合二为一了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2D73AA-FEF2-7C74-96E6-7727056FD819}"/>
              </a:ext>
            </a:extLst>
          </p:cNvPr>
          <p:cNvSpPr txBox="1"/>
          <p:nvPr/>
        </p:nvSpPr>
        <p:spPr>
          <a:xfrm>
            <a:off x="611504" y="1966389"/>
            <a:ext cx="1100492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当我们选择数据结构时，一个原则是</a:t>
            </a:r>
            <a:r>
              <a:rPr kumimoji="0" lang="zh-CN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选择合适的数据类型</a:t>
            </a:r>
            <a:endParaRPr kumimoji="0" lang="en-US" altLang="zh-CN" sz="2400" b="1" i="0" u="none" strike="noStrike" kern="1200" cap="none" spc="1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只有选择合适的数据类型，才能在保证我们使用的基础上，尽可能提高效率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2F2D6FE-917D-B309-DE5A-88DA353F7D92}"/>
              </a:ext>
            </a:extLst>
          </p:cNvPr>
          <p:cNvSpPr/>
          <p:nvPr/>
        </p:nvSpPr>
        <p:spPr>
          <a:xfrm>
            <a:off x="550675" y="2144809"/>
            <a:ext cx="93214" cy="932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6A2710-EACA-42C4-48D4-30CAFDD85468}"/>
              </a:ext>
            </a:extLst>
          </p:cNvPr>
          <p:cNvSpPr txBox="1"/>
          <p:nvPr/>
        </p:nvSpPr>
        <p:spPr>
          <a:xfrm>
            <a:off x="643889" y="3983671"/>
            <a:ext cx="10859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对于我们要存放的这个扫雷地图，就是要减少冗余的空间，从而减少存放地图消耗的内存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8AEB04-BCDB-4A05-E1FA-AC3305062EA9}"/>
              </a:ext>
            </a:extLst>
          </p:cNvPr>
          <p:cNvSpPr/>
          <p:nvPr/>
        </p:nvSpPr>
        <p:spPr>
          <a:xfrm>
            <a:off x="550675" y="4156973"/>
            <a:ext cx="93214" cy="932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553C120-69B1-A9C7-4BB6-D74A9EA6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72" y="553084"/>
            <a:ext cx="2293857" cy="705600"/>
          </a:xfrm>
        </p:spPr>
        <p:txBody>
          <a:bodyPr/>
          <a:lstStyle/>
          <a:p>
            <a:r>
              <a:rPr lang="zh-CN" altLang="en-US" dirty="0"/>
              <a:t>更进一步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033" y="4131637"/>
            <a:ext cx="8812421" cy="10804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这样，我们只需要0-8以及15这几个数字就能表示出每个格子的内容了，用int来存是不是太浪费了呢？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8AEB04-BCDB-4A05-E1FA-AC3305062EA9}"/>
              </a:ext>
            </a:extLst>
          </p:cNvPr>
          <p:cNvSpPr/>
          <p:nvPr/>
        </p:nvSpPr>
        <p:spPr>
          <a:xfrm>
            <a:off x="533926" y="1668036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5F65BF5-1ECA-43A5-1B79-8E76053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33" y="461800"/>
            <a:ext cx="3166567" cy="705600"/>
          </a:xfrm>
        </p:spPr>
        <p:txBody>
          <a:bodyPr/>
          <a:lstStyle/>
          <a:p>
            <a:r>
              <a:rPr lang="zh-CN" altLang="en-US" dirty="0"/>
              <a:t>减少冗余空间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9F35964-AEFF-6722-7D04-11753B9A6662}"/>
              </a:ext>
            </a:extLst>
          </p:cNvPr>
          <p:cNvCxnSpPr>
            <a:cxnSpLocks/>
          </p:cNvCxnSpPr>
          <p:nvPr/>
        </p:nvCxnSpPr>
        <p:spPr>
          <a:xfrm>
            <a:off x="608400" y="546538"/>
            <a:ext cx="0" cy="48227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D66F5A1-51FF-C0C3-1AE7-5A921B6DD861}"/>
              </a:ext>
            </a:extLst>
          </p:cNvPr>
          <p:cNvSpPr txBox="1"/>
          <p:nvPr/>
        </p:nvSpPr>
        <p:spPr>
          <a:xfrm>
            <a:off x="745033" y="1473200"/>
            <a:ext cx="8920480" cy="125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既然这样，我们考虑一下我们需要存储的内容的范围。对于格子的内容，一个格子周边的雷数只可能是0-8，或者格子本身就是雷，不可能有其他的状态了。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CB6184-8E02-746A-3494-FAD456F5D8E7}"/>
              </a:ext>
            </a:extLst>
          </p:cNvPr>
          <p:cNvSpPr txBox="1"/>
          <p:nvPr/>
        </p:nvSpPr>
        <p:spPr>
          <a:xfrm>
            <a:off x="745033" y="2926080"/>
            <a:ext cx="7901127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那么，我们可以人为规定，当一个格子是雷时，block.num=15对于不是雷的格子，记录其周边的雷数即可</a:t>
            </a:r>
          </a:p>
          <a:p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E6207-46B9-006A-07D8-754FFDE9D433}"/>
              </a:ext>
            </a:extLst>
          </p:cNvPr>
          <p:cNvSpPr/>
          <p:nvPr/>
        </p:nvSpPr>
        <p:spPr>
          <a:xfrm>
            <a:off x="533926" y="4338846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12465B-38AE-E100-532E-5EAE4E962DF7}"/>
              </a:ext>
            </a:extLst>
          </p:cNvPr>
          <p:cNvSpPr/>
          <p:nvPr/>
        </p:nvSpPr>
        <p:spPr>
          <a:xfrm>
            <a:off x="533925" y="3098691"/>
            <a:ext cx="108059" cy="1080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16F9B89-B07F-9FFB-AE83-100CA894FE0A}"/>
              </a:ext>
            </a:extLst>
          </p:cNvPr>
          <p:cNvGrpSpPr/>
          <p:nvPr/>
        </p:nvGrpSpPr>
        <p:grpSpPr>
          <a:xfrm>
            <a:off x="10250029" y="1377065"/>
            <a:ext cx="1022491" cy="1388144"/>
            <a:chOff x="10250029" y="1377065"/>
            <a:chExt cx="1022491" cy="13881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9BDC6F7-DD60-8169-E8B1-C9EE92C81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597" y="1722065"/>
              <a:ext cx="284163" cy="28416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8BEE2F4-A75F-3378-F758-A9EDFEB6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030" y="1377066"/>
              <a:ext cx="290970" cy="29097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3D83030-B634-B7AE-3B54-3D76D0354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837" y="2067063"/>
              <a:ext cx="284163" cy="2841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6C7D2A0-D25B-E528-0D41-E2D2026A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029" y="1722064"/>
              <a:ext cx="290971" cy="29097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D58C7D3-8272-D335-7912-74C83716F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597" y="1377066"/>
              <a:ext cx="284163" cy="284163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12170D9-43F3-375F-0781-85BC2218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8357" y="1377065"/>
              <a:ext cx="284163" cy="284163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1F68875-9758-5538-412E-FDCE77A2E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8356" y="1722064"/>
              <a:ext cx="284163" cy="284163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8D6AEBE-B604-2A57-462B-00C0B0E55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8355" y="2067063"/>
              <a:ext cx="284163" cy="284163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D56FC28-63B1-DC8E-1C14-4C6EF65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596" y="2067063"/>
              <a:ext cx="284163" cy="284163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21C6BF1-E288-6F46-E4F6-BD0149B21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596" y="2481046"/>
              <a:ext cx="284163" cy="28416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76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  <p:bldP spid="11" grpId="0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76,&quot;width&quot;:2664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1971</Words>
  <Application>Microsoft Office PowerPoint</Application>
  <PresentationFormat>宽屏</PresentationFormat>
  <Paragraphs>160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Calibri</vt:lpstr>
      <vt:lpstr>Consolas</vt:lpstr>
      <vt:lpstr>Wingdings</vt:lpstr>
      <vt:lpstr>Office 主题​​</vt:lpstr>
      <vt:lpstr>1_Office 主题​​</vt:lpstr>
      <vt:lpstr>2_Office 主题​​</vt:lpstr>
      <vt:lpstr>Office 主题</vt:lpstr>
      <vt:lpstr>PowerPoint 演示文稿</vt:lpstr>
      <vt:lpstr>PowerPoint 演示文稿</vt:lpstr>
      <vt:lpstr>先来一把简单刺激的扫雷吧</vt:lpstr>
      <vt:lpstr>数据结构的选择</vt:lpstr>
      <vt:lpstr>扫雷里面有什么？</vt:lpstr>
      <vt:lpstr>如何选择数据结构？</vt:lpstr>
      <vt:lpstr>如何实现两个数组的统一？</vt:lpstr>
      <vt:lpstr>更进一步</vt:lpstr>
      <vt:lpstr>减少冗余空间</vt:lpstr>
      <vt:lpstr>结构体的位域</vt:lpstr>
      <vt:lpstr>PowerPoint 演示文稿</vt:lpstr>
      <vt:lpstr>PowerPoint 演示文稿</vt:lpstr>
      <vt:lpstr>PowerPoint 演示文稿</vt:lpstr>
      <vt:lpstr>PowerPoint 演示文稿</vt:lpstr>
      <vt:lpstr>基本算法的实现</vt:lpstr>
      <vt:lpstr>埋雷算法</vt:lpstr>
      <vt:lpstr>是否有可以改进的地方？</vt:lpstr>
      <vt:lpstr>进阶方法</vt:lpstr>
      <vt:lpstr>遍历周边格子</vt:lpstr>
      <vt:lpstr>填数算法</vt:lpstr>
      <vt:lpstr>一种更高明的想法是，在埋雷时就随之更新周边的数字（采用朴素想法埋雷） 实现也很简单，只要对先前的代码进行小小的修改</vt:lpstr>
      <vt:lpstr>打开格子</vt:lpstr>
      <vt:lpstr>我们在游戏过程中会发现，如果我们打开了一个空格，游戏会自动把那一片数字都打开。  这种效果的实现也很简单：当打开了一个空格时，遍历打开这个空格周边的格子即可。实现过程表现出来就是一个递归函数</vt:lpstr>
      <vt:lpstr>改变格子的状态</vt:lpstr>
      <vt:lpstr>基本流程</vt:lpstr>
      <vt:lpstr>进阶算法</vt:lpstr>
      <vt:lpstr>旗帜的作用： 标记已确定雷区  </vt:lpstr>
      <vt:lpstr>PowerPoint 演示文稿</vt:lpstr>
      <vt:lpstr>PowerPoint 演示文稿</vt:lpstr>
      <vt:lpstr>PowerPoint 演示文稿</vt:lpstr>
      <vt:lpstr>图形界面：</vt:lpstr>
      <vt:lpstr>PowerPoint 演示文稿</vt:lpstr>
      <vt:lpstr>通过本次研讨，我们小组 1.对扫雷这个游戏的实现算法有了深入的了解 2.能用代码实现游戏功能 3.对我们的编程能力有了很大的提高</vt:lpstr>
      <vt:lpstr>同时感谢各位老师和同学对本节目的大力赞助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先来一把简单刺激的扫雷吧</dc:title>
  <dc:creator>张 宇杰</dc:creator>
  <cp:lastModifiedBy>张 宇杰</cp:lastModifiedBy>
  <cp:revision>19</cp:revision>
  <dcterms:created xsi:type="dcterms:W3CDTF">2022-11-29T10:39:10Z</dcterms:created>
  <dcterms:modified xsi:type="dcterms:W3CDTF">2022-11-29T12:44:52Z</dcterms:modified>
</cp:coreProperties>
</file>