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6" r:id="rId3"/>
    <p:sldMasterId id="2147483672" r:id="rId4"/>
  </p:sldMasterIdLst>
  <p:notesMasterIdLst>
    <p:notesMasterId r:id="rId70"/>
  </p:notesMasterIdLst>
  <p:handoutMasterIdLst>
    <p:handoutMasterId r:id="rId71"/>
  </p:handoutMasterIdLst>
  <p:sldIdLst>
    <p:sldId id="417" r:id="rId5"/>
    <p:sldId id="324" r:id="rId6"/>
    <p:sldId id="418" r:id="rId7"/>
    <p:sldId id="325" r:id="rId8"/>
    <p:sldId id="326" r:id="rId9"/>
    <p:sldId id="415" r:id="rId10"/>
    <p:sldId id="413" r:id="rId11"/>
    <p:sldId id="331" r:id="rId12"/>
    <p:sldId id="332" r:id="rId13"/>
    <p:sldId id="333" r:id="rId14"/>
    <p:sldId id="414" r:id="rId15"/>
    <p:sldId id="328" r:id="rId16"/>
    <p:sldId id="329" r:id="rId17"/>
    <p:sldId id="330" r:id="rId18"/>
    <p:sldId id="335" r:id="rId19"/>
    <p:sldId id="336" r:id="rId20"/>
    <p:sldId id="334" r:id="rId21"/>
    <p:sldId id="419" r:id="rId22"/>
    <p:sldId id="420" r:id="rId23"/>
    <p:sldId id="421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411" r:id="rId33"/>
    <p:sldId id="412" r:id="rId34"/>
    <p:sldId id="422" r:id="rId35"/>
    <p:sldId id="423" r:id="rId36"/>
    <p:sldId id="345" r:id="rId37"/>
    <p:sldId id="349" r:id="rId38"/>
    <p:sldId id="350" r:id="rId39"/>
    <p:sldId id="351" r:id="rId40"/>
    <p:sldId id="352" r:id="rId41"/>
    <p:sldId id="353" r:id="rId42"/>
    <p:sldId id="377" r:id="rId43"/>
    <p:sldId id="355" r:id="rId44"/>
    <p:sldId id="429" r:id="rId45"/>
    <p:sldId id="424" r:id="rId46"/>
    <p:sldId id="356" r:id="rId47"/>
    <p:sldId id="357" r:id="rId48"/>
    <p:sldId id="426" r:id="rId49"/>
    <p:sldId id="358" r:id="rId50"/>
    <p:sldId id="359" r:id="rId51"/>
    <p:sldId id="360" r:id="rId52"/>
    <p:sldId id="361" r:id="rId53"/>
    <p:sldId id="362" r:id="rId54"/>
    <p:sldId id="363" r:id="rId55"/>
    <p:sldId id="364" r:id="rId56"/>
    <p:sldId id="365" r:id="rId57"/>
    <p:sldId id="366" r:id="rId58"/>
    <p:sldId id="367" r:id="rId59"/>
    <p:sldId id="427" r:id="rId60"/>
    <p:sldId id="368" r:id="rId61"/>
    <p:sldId id="369" r:id="rId62"/>
    <p:sldId id="370" r:id="rId63"/>
    <p:sldId id="371" r:id="rId64"/>
    <p:sldId id="378" r:id="rId65"/>
    <p:sldId id="373" r:id="rId66"/>
    <p:sldId id="374" r:id="rId67"/>
    <p:sldId id="375" r:id="rId68"/>
    <p:sldId id="376" r:id="rId69"/>
  </p:sldIdLst>
  <p:sldSz cx="9144000" cy="6858000" type="screen4x3"/>
  <p:notesSz cx="6669088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667" autoAdjust="0"/>
  </p:normalViewPr>
  <p:slideViewPr>
    <p:cSldViewPr>
      <p:cViewPr varScale="1">
        <p:scale>
          <a:sx n="68" d="100"/>
          <a:sy n="68" d="100"/>
        </p:scale>
        <p:origin x="1874" y="3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DE830-65BA-4C76-8BEA-9F380A84D638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28DBF-70F4-44B5-BA9D-6F78F5D6D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312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13T12:51:31.90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31">
        <inkml:traceFormat>
          <inkml:channel name="X" type="integer" max="32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1" timeString="2020-04-13T12:54:12.010"/>
    </inkml:context>
  </inkml:definitions>
  <inkml:trace contextRef="#ctx0" brushRef="#br0">21755 11399 0 0,'-90'107'0'0,"85"-107"0"0,0 3 0 16,2 2 0-16,3-5 0 16,0 0 0-16,0 0 0 15,0 0 1-15,0 0 14 16,0 0 6-16,0 0 3 16,0 0 1-16,0 0-3 0,0-2-4 15,0-1-2-15,0 3-7 16,0-3-3-16,5-12-3 15,5-6 0-15,38-45-1 16,-38 39 2-16,-4-7 2 16,0 9 0-1,1-1 2-15,6-22 0 0,1-15 1 16,2 3 9-16,-1 11-1 16,1-3-3-16,0 4-2 15,0 1-6-15,-2 12-2 16,-2 4-1-16,-4 10-2 15,1 10 0-15,-5 5-1 16,0 4 0-16,0-1-1 16,-4 3-1-16,0 0 1 15,0 0 1-15,0 0 0 16,0 0 1-16,9 18 0 16,3 7 0-16,18 44 0 0,-20-36-1 15,-1 5 1-15,1 1-1 16,0 4 1-16,1 1 0 15,0-9 2-15,2 4 4 16,0-4 4-16,1-1-1 16,4-7-2-16,0 0-2 0,-1-11-2 15,4-1 1-15,-3-7-1 16,1-3 2-16,-1-7 3 16,-10-1 1-16,7-10 1 15,-9-1 10-15,-1-7 60 16,3-5 313-16,-5 0-260 15,-3-1-66-15,5 0-1 16,-3-2-14-16,-2 1-23 16,4-2-7-16,-4-4-12 15,0 8-3-15,5-4-1 16,-5 7-3-16,7 2 7 16,-4 4 0-16,2 4 16 15,-1 3-6-15,1 5 0 16,0 2-3-16,5 6-7 15,-2-3-7-15,-2 5-2 16,9 8 0-16,-6 1 0 16,3 12 5-16,0 5 12 0,5-1 12 15,-1 4 21-15,3 5 4 16,3 1 14-16,-1-2-1 16,2-2-13-16,1-4-12 15,-5-11-27-15,2 1-5 16,-3-9-7-16,0 0 1 15,-2-8 1-15,-8-2-3 16,-3-3-1-16,-4 0 2 0,-1 0-53 16,0-3-102-1,-1 1-516-15,-1-6-175 0,-3-9 799 16</inkml:trace>
  <inkml:trace contextRef="#ctx0" brushRef="#br0" timeOffset="1574.54">23170 10650 4 0,'37'-17'61'16,"-38"7"-15"-16,1-3-30 15,4 8-15-15,1 1-1 16,-3-4-1-16,1 8-1 0,-3 0-2 16,-1 0 0-16,-1 0 2 15,0 0 2-15,1 0 9 16,-1 0 5-16,0 0 8 15,1 0 2-15,-1 0-5 16,1 0 4-16,-1 0-12 16,-4 0-4-16,-2 4-5 15,1 0 0-15,-1 0-2 16,2 1 1-16,-2 0-1 16,-2-2 1-16,0-1 2 15,4 3 4-15,-4 3 6 16,-1 0 4-16,6-5 27 15,-1 3-5-15,-2-2 32 16,1 0 335-16,4 4-277 16,-11-3-103-16,9 3-3 15,-3 2-4-15,-4 0-1 0,3-2 9 16,-46 43 33-16,41-41 11 16,1-1 16-16,-2 3-30 15,1 2-18-15,-2-1-9 16,3 0-6-16,2-4-4 15,1 8-9-15,2-5-1 16,1 1-1-16,-1 2 0 0,-1 1 4 16,-4-3 4-16,5 1 11 15,0-1 7-15,1 3 4 16,6-1-2-16,-4-3-5 16,2 1-1-16,-2 0-7 15,-1-3-3-15,1 1-5 16,0-1-2-16,2-1-1 15,-1 4-1-15,3 0-1 16,-7 0 3-16,5-3-1 16,-1 6 1-16,3-7-2 15,1 2 1-15,0-4-1 16,0-7-1-16,0 0 3 16,-2 0 2-16,2-2-1 15,-1-1 2-15,1 3-3 16,0-2 0-16,0 2-1 15,0 0-4-15,0 0-3 16,0 0 1-16,0 0-1 0,0 0 0 16,0 0 5-16,0 0 1 15,0 0 6-15,0 0 2 16,1 10 2-16,1 5-5 16,1 1-5-16,10 46-2 15,-10-33-6-15,-1-1-1 16,1 1 1-16,0-2-1 0,0-1-2 15,1 1 2-15,-4-1 2 16,3-4 0-16,0 4 3 16,0-5-2-16,0-4 2 15,2 1-2-15,-2 0 0 16,2-2 0-16,-2-2-3 16,-3-1 0-16,0-5 1 15,0 0 0-15,4-3 1 16,-1-3 0-16,-3-2-1 15,0 0 3-15,0 0-1 16,0 0 2-16,0 0-4 16,0 0 2-16,0 0-4 15,0 0 0-15,0 0-2 16,0 3-2-16,3 7 0 16,2 2-2-16,6 0-1 15,15-3-1-15,48 40-33 16,-39-45-80-16,-3-5-178 0,5-7-396 15,0-18-133-15</inkml:trace>
  <inkml:trace contextRef="#ctx0" brushRef="#br0" timeOffset="2554.17">23370 11017 152 0,'130'38'196'0,"-120"-55"318"0,1 1-1001 15,7-4 398-15,1 3 49 16,-6-4-3-16,-4 6 23 15,-2 4 9-15,-1 1 8 16,-6 7 17-16,2-3 7 16,-5 3 31-16,1-1 43 0,0 3 668 15,-4 1-490-15,-13-5-176 16,1 2-34-16,-38-5-43 16,38 11-16-16,-1 2-11 15,1 3-3-15,-1 5 1 16,-1-4 2-16,3 4 5 15,1 2 0-15,4 1 2 16,3-2 0-16,2 2 4 16,2 2 3-16,2-2-1 15,3-2-1-15,5 4-3 16,0-5-2-16,5 0 2 16,1 0 2-16,2 0 5 15,3 1 2-15,-3-1-2 16,-1-2 4-16,1 7 0 15,2 0 2-15,-2 9 0 16,1-1 0-16,2-1-6 16,0-2-1-16,2-2 1 0,-4-4 0 15,-1 1-1-15,-6 3 3 16,-4-3-2-16,-1-1 2 16,-9 6 0-16,-2-5-3 15,-6-1 3-15,-3 4-2 16,-1-3 0-16,0 4-3 0,-4-4 1 15,2-2-2-15,2-1 2 16,-3-4-3-16,4-5 4 16,0 2-2-16,4-3 4 15,2-2-1-15,3-6-1 16,1-2 0-16,0-9-5 16,1-4 0-16,1-6-3 15,-1 1 0-15,4 1 0 16,3 6 0-16,2 1 6 15,3 3 0-15,6-5 4 16,5 0-3-16,16-11-2 16,8-5-2-16,18-3-1 15,10-7-1-15,-1-2 1 16,-2-6-2-16,-6-1 2 16,-3 4-2-16,-6 4-13 15,-6 4-34-15,-14 13-147 16,-12-2-164-16,-12 6-715 15,-6 1 1030-15</inkml:trace>
  <inkml:trace contextRef="#ctx0" brushRef="#br0" timeOffset="3054.27">23979 11112 132 0,'5'5'129'0,"3"-5"-113"16,0-5-15-16,2 5 0 16,-1 0 0-16,3 3-1 15,2-1 0-15,9-7 0 16,2 0 4-16,8 0 43 0,-1-3 118 15,8 10 615-15,-5-2-531 16,5 0-67-16,-4 0-41 16,-9-2-68-16,4 2-17 0,-4-3-24 15,2 1-9 1,-10-6-17-16,-6 0-9 0,-10-1-56 16,1 0-44-16,-4 0-175 15,-2-4-222-15,-3-5-364 16,0-3 758-16,5 0 77 15</inkml:trace>
  <inkml:trace contextRef="#ctx0" brushRef="#br0" timeOffset="3703.3">24769 11051 148 0,'19'8'184'0,"0"-12"534"16,2 0-552-16,-5-9-37 16,-3 0-59-16,-6-5-51 0,-1-3-10 15,-6-6-9-15,-1-4 0 16,-4 1 0-16,-3 1 2 16,-4 7 7-16,3 4 2 15,-6 5 4-15,1 3 0 16,-2 7 2-16,-2 3-2 0,4 3-8 15,-4 2-1-15,0 8-6 16,-3 5 0-16,-6 4 0 16,3 4 0-16,-2 4 3 15,4 4 5-15,1 2 5 16,0 2 7-16,3-6 10 16,5 12 3-16,5-14-3 15,3 1-2-15,9-1-17 16,0-12-7-16,6-10-1 15,4-3-1-15,-2-5 4 16,7-5 5-16,0-3 0 16,5-10 2-16,5-1-2 15,0-5 2-15,0 1 1 16,-1 3 2-16,-1 2 7 16,0 3 4-16,2 3 1 15,-1-5-3-15,-6 11-5 16,1-2-6-16,-10 5-4 15,-1 6-1-15,-8 7 3 0,-6 2 2 16,-11 17 2-16,-8 4-2 16,-9 20-8-16,-7 3-1 15,-4 18 0-15,-4 5-16 16,-6 12-13-16,4 9-19 16,2-4-60-16,7-9-15 15,10-29-75-15,6-16-24 16,7-33-734-16,7-13 819 0,8-30 24 15,8-14 77-15</inkml:trace>
  <inkml:trace contextRef="#ctx0" brushRef="#br0" timeOffset="4515.35">24753 10528 92 0,'42'-96'97'0,"-39"88"-23"16,3-2-75 0,7 7-1-16,-3 1 2 0,-2 2 0 15,1 0-1-15,-2 0 0 16,1 2 14-16,0 1 19 15,2 0 161-15,4 2 606 16,4-3-593-16,1-2-58 16,10 3-64-16,-5-3-25 15,2 5-39-15,0 4-9 0,-6 4-6 16,5 0-4 0,-5 0 2-16,0-5-1 0,-6-3 1 15,-6 3-1-15,-1-3 2 16,-1 3 1-16,-6-3 1 15,7-1 7-15,2 4 5 16,-6 0 4-16,9 2 0 16,-6-5-5-16,-4 0-4 15,3-2-4-15,-5-3 0 16,0 0 1-16,0 0 4 16,0 0 0-16,0 0 3 15,1 5 2-15,4 8-1 16,0 1 0-16,-2-1-1 15,12 48-2-15,-9-37 2 16,-1-1 1-16,-2 7-4 16,2-2 3-16,-5 7-5 15,0 4-1-15,-2 12 0 16,-1 2-2-16,3 11-1 0,3 2-3 16,0 8 1-16,2-3 0 15,-5-7 8-15,0-8 7 16,0-6-6-16,0-6 2 15,-5-3 0-15,2-5-6 16,0-4 2-16,-2-1-1 0,0-1-7 16,4-4 1-16,-2 0 0 15,-1-4-1-15,6-1 0 16,-2 1 0-16,0-9-4 16,0 5 2-16,-3-7 3 15,1-1-1-15,2 0 7 16,-2-7 2-16,-1 2 4 15,2-5-1-15,-1 0-1 16,0 0-2-16,-10 4-8 16,-27 9-2-16,-70 56-6 15,22-24-21-15,-47 20-16 16,-35 13-490-16</inkml:trace>
  <inkml:trace contextRef="#ctx0" brushRef="#br0" timeOffset="17295.23">11874 14253 0 0,'-1'0'0'16,"-2"3"0"-16,-1 2 0 15,3-5 0-15,-1 0 0 16,0 0 0-16,1 0 0 15</inkml:trace>
  <inkml:trace contextRef="#ctx0" brushRef="#br0" timeOffset="18830.57">11855 14246 0 0,'0'-3'0'0,"0"3"0"16,0-3 0-16,0 1 0 16,0 2 0-16,8-4 0 15,-3 0 0-15,0-1 0 16,0 5 0-16,-5-3 0 15,0 3 0-15,0-1 0 0,0-3 15 16,0 4 0-16,1-1-4 16,1-2-2-16,-2 3-4 15,3-5-1-15,0 2-3 16,5-2 0-16,-1 0-1 16,-1 0 0-16,4-3 1 15,-5 5 1-15,3-2 4 16,-4 0 2-16,1 4 3 15,0-3 1-15,-5 1-2 16,0 3-1-16,0-1-2 16,0-3-1-16,0 4-2 15,0-1-1-15,0 1 0 16,0 0-2-16,0 0 0 16,8 19-1-16,-1 7 0 15,9 43 0-15,-8-37 1 16,-5-1 0-16,0 6 4 15,4-5 1-15,-4 1 1 0,0-5 0 16,-1 2-2-16,-2-1-2 16,1-6-1-16,2 4-1 15,1-16 0-15,-3-1-1 16,1-5 3-16,-1-5 1 16,-1 0 5-16,0-2 3 15,0-1 0-15,0 3-3 0,2-26-7 16,3-48 0-16,-2 34-1 15,-1 2-1-15,1 2 1 16,-3-2 0-16,0 10-1 16,0 6 0-16,0 11 1 15,0 6 1-15,0 10-1 16,-2-5 1-16,1 0-1 16,-6 25-1-16,-14 70 1 15,9-42-1-15,0 16 1 16,-2-3 2-16,-7 0 1 15,0 3 1-15,-5 0 3 16,4 2 0-16,4 0 1 16,4-7 8-16,-1-16-5 15,7-25-3 1,2-1-3-16,-4-1-2 0,2-5 1 16,5-19-1-16,3-18-2 15,9-9-1-15,9-28-1 16,-2-8 0-16,8-13 0 0,-3 0 0 15,-3 7 0-15,4 9 2 16,-4 7-2-16,-2 13 1 16,-9 9 0-16,-1 11 1 15,-4 15-2-15,-2 0 0 0,1 8-1 16,-2 8 0-16,-1-8 0 16,0 23 1-16,-9 70 3 15,0-35 3-15,-2 6 5 16,2 2 6-16,-4 2 108 15,7 4 350-15,-6-14-407 16,-2-10-8-16,9-17-22 16,2-19-12-16,7-8-14 15,4-8-5-15,6-26 1 16,-3-13-5-16,7-20 5 16,7-9-4-16,-2-2-1 15,3 3 1-15,0 10-4 16,-5 0 4-16,-2 4 0 15,-1 8-4-15,-5 10 0 16,-3 16 0-16,-3 12-4 16,-2 6 0-16,-3 10 0 15,-5 6-3-15,-1 22 3 0,-7 10 4 16,-2 18 4-16,-2 5 7 16,-9 3 16-16,-1 5 3 15,-4 0 15-15,-3-11-13 16,7-12 0-16,1-15 1 15,8-20-3-15,6-8-2 16,8-24-13-16,3-7-4 16,4-30-11-16,10-11-2 0,5-10 0 15,2-5 0-15,3 0 2 16,-4 0 0-16,2 6 0 16,-2 7 0-16,-1 11 0 15,-2 18-3-15,-8 16-1 16,-1 5-5-16,-1 24 1 15,-3 10-1-15,-1 17 5 16,-2 15 4-16,-6 13 4 16,-1 7 5-16,-6 3 10 15,-1 1 5-15,-1-13 0 16,-2-11 0-16,5-12-9 16,1-9-2-16,6-16 2 15,-3-11-4-15,8-15-7 16,0-18-4-16,3-25-21 15,12-7-5-15,-5-6 6 16,-1-2 5-16,-4 15 15 16,-7 18 7-16,-2 15 6 0,-4 20-3 15,-5 20-3-15,0 14-3 16,-10 25-6-16,1 10-2 16,-4 11 4-16,-1 2 0 15,3 5 0-15,-1-2 0 0,8-16-7 16,-4-15-60-16,18-28-462 15,6-20-79-15</inkml:trace>
  <inkml:trace contextRef="#ctx0" brushRef="#br0" timeOffset="19877.53">12712 11260 0 0,'8'-4'0'16,"0"4"24"-16,8 0-21 16,7 4-7-16,43 10-1 15,-36-11 0-15,3-6-1 16,-1-7 3-16,1 1 4 15,0-2 7-15,2 1 4 0,-6-3 3 16,6 5-1-16,-4-2-6 16,-9 2-3-16,1 8-5 15,-7 0-9-15,-10 5 6 16</inkml:trace>
  <inkml:trace contextRef="#ctx0" brushRef="#br0" timeOffset="20855.21">14073 14870 0 0,'3'-8'23'0,"8"0"19"16,7-2-24-16,9 2-8 16,1 0-1-16,9 2-2 15,4-2-3-15,11-5-4 16,7-3 1-16,19-2-1 15,-3 1 0-15,6-1 1 16,-4 3-1-16,-13 4 0 16,-1-2-11-16,-10 13 8 15</inkml:trace>
  <inkml:trace contextRef="#ctx0" brushRef="#br0" timeOffset="21975.56">16543 14832 92 0,'-7'4'82'0,"7"4"-76"16,2 0-7-16,1-6 1 16,-3-2 1-16,0 0 0 15,0 0 3-15,-1 0 6 16,-1-2 3-16,0-1 13 16,-1-18 0-16,-8-57-3 15,5 39 23-15,1-9-11 16,5-1 23-16,-2-8 370 15,4 0-277-15,7-4-98 16,3 5-19-16,7 13-30 16,-8 20 3-1,2 2-7-15,6-5 0 0,4 12 8 0,-12 6 14 16,5 21 27-16,-3 9 19 16,0 20 7-16,9 6-25 15,-4 9-11-15,1 1-4 16,2 3-2-16,0-5-5 15,-8-5-4-15,-2-6-5 16,-4-6 3-16,-1-4 0 0,1-12-3 16,2-2-2-16,1-17 1 15,0 1-1-15,4-14 9 16,-1-9 4-16,5-16 1 16,1-9-3-16,0-15-11 15,5-6-7-15,2-15-5 16,5 0-1-16,2-4-2 15,1 5-2-15,0 20 1 16,1 12 1-16,-4 23 3 16,1 6-1-16,-1 15-1 15,-2 7-1-15,4 17-2 16,-5 12 2-16,-1 24 2 16,0 8 3-16,-9 11 7 15,3 3 6-15,-8 2 5 16,3 0 0-16,0-6-10 15,-2-7-7-15,1-13-20 16,-4-11-31-16,-3-21-112 16,5-4-144-16,-6-28-877 0,4-12 1128 15</inkml:trace>
  <inkml:trace contextRef="#ctx0" brushRef="#br0" timeOffset="22382.12">16437 14383 41 0,'-11'35'75'0,"-1"-1"9"16,12 10-92-16,2-1-11 16,-2 5-11-16,0 0-6 15,-2-4-2-15,-1 4 1 16,3-5 5-16,0 1 32 16</inkml:trace>
  <inkml:trace contextRef="#ctx0" brushRef="#br0" timeOffset="23042.46">18482 14020 111 0,'-1'-8'117'15,"-10"-2"-64"-15,-7-1-19 16,-10-2-29-16,-7 0-9 16,-13 7-26-16,-5-2 14 0,-7 8-5 15,-1 1 4-15,-2 7 8 16,-2 5 5-16,3 3 7 16,3 2 4-16,12 0 3 15,7 1 2-15,14 2-3 16,7-4-2-16,6 4-5 15,2 0 0-15,4-2-2 16,6 2 1-16,-1 2-1 16,5-1 2-16,2 4 2 15,-1-5 2-15,2 10 11 16,-3 2 12-16,2 4 6 16,1 7 74-16,-1 7 415 15,2 7-427-15,-4 10-29 16,0 2-11-16,2 1-1 15,-3-2 2-15,1-5-10 16,-2-6 11-16,-1-1 17 16,2-6 10-16,0-11 3 15,2-1-6-15,3-12-33 16,-1-6-21-16,14-3-7 0,4-4-3 16,16 2-5-16,8-3-2 15,10-3-26-15,11-2-61 16,12-8 52-16</inkml:trace>
  <inkml:trace contextRef="#ctx0" brushRef="#br0" timeOffset="23890.38">18656 14526 44 0,'0'-13'58'15,"0"0"-36"-15,7 4-32 16,4 1 2-16,-11-2 4 15,1 7 2-15,-5-2 10 16,2 5 7-16,0-3 15 16,1 3 4-16,-7-2 18 15,-15-4 23-15,-43-6 597 16,40 6-363-16,2 1-202 16,0 4-51-16,-1 1-43 15,-1 1-13-15,2-1-6 16,1 8-10-16,4 5-7 15,3 0 1-15,3 6 2 16,2 2 7-16,6 2 9 16,3 1 4-16,9-2 7 15,6-1 8-15,11 2 19 16,6-1 3-16,2 7-2 16,4-5-5-16,-1 5-17 15,-1-1-2-15,4 5-6 0,-1 7 1 16,-1 4-2-16,-4 2 1 15,-9-4-1-15,-12-3 3 16,-6-9 1-16,-4-4 7 16,-14-10 11-16,0-1 3 15,-20-7-6-15,-7 1-3 16,-9 3-14-16,-5-6-1 0,2 2-3 16,-3-8 2-16,10 0 18 15,8-8 21-15,13-6 5 16,10-3-6-16,9-10-9 15,5 1-15-15,16-14-13 16,10-6-5-16,16-7-3 16,7-7-2-16,17 7 1 15,5 0-3-15,8 5 1 16,1 1-16-16,-9 7-77 16,-5 0-133-16,-6 9 139 15</inkml:trace>
  <inkml:trace contextRef="#ctx0" brushRef="#br0" timeOffset="24221.14">19230 14883 88 0,'5'37'111'0,"-5"-19"812"16,0-2-953-16,6 1-753 16,-1 6 725-16,-6 1 10 15,-9 3 19-15,-16 4 14 16,-3 9 5-16,-12 2 16 15,-3-2 6-15,2 0 6 16,-6-6 0-16,8-7-2 16,-4-6-26-16,17-3 4 15</inkml:trace>
  <inkml:trace contextRef="#ctx0" brushRef="#br0" timeOffset="24703.5">18957 15089 47 0,'0'0'67'16,"0"-4"-20"-16,5 4-49 15,-5 0-2-15,0 0 4 16,0 0 1-16,0 0 0 16,0 0 1-16,0-1 7 15,11-2 6-15,7-7 14 16,44-29 24-16,-28 22 60 16,8-4 778-16,19-2-689 0,7-2-78 15,10-1-85-15,4 0-22 16,-6-1-52-16,-7 1-75 15,-5-4-319-15,-2-1-196 16</inkml:trace>
  <inkml:trace contextRef="#ctx0" brushRef="#br0" timeOffset="25223.23">20324 14526 192 0,'-29'-11'1192'0,"8"0"-1174"15,3-5-140-15,-3-2-164 16,0 0-391-16,-9 0 598 15,1 6 32-15,0 8 28 16,-2 8 11-16,4 8 24 16,-2 3 8-16,3 9 29 15,1 7 24-15,5 17 414 0,1 2-194 16,9 4-207-16,7-1-33 16,6-14-54-16,7-4-14 15,8-7-15-15,1-7-1 16,4-7 12-16,1-1 12 0,-2-8 6 15,4-2 20 1,3-3 45-16,1 0 0 16,4-5-12-16,-3 2-2 0,-6 1-19 15,3-1-9-15,-9 1-13 16,-3 4-2-16,-11 11 6 16,-16 13-4-16,-18 22-2 15,-13 18-6-15,-37 25-10 16,-6 6-1-16,-15 6-5 15,-1-5-4-15,19-8-27 16,13-16-25-16,22-31-232 16,20-17-563-16,22-52 835 15</inkml:trace>
  <inkml:trace contextRef="#ctx0" brushRef="#br0" timeOffset="25722.4">20919 13489 135 0,'0'26'144'0,"11"-5"-35"16,4-3-31-16,4 4-152 15,5-4 68-15,-2 3 4 16,7-7 2-16,0 2 2 16,0-1 4-16,-5-7 414 15,1 8-185-15,-5 1-25 16,-2-2-39-16,-2 11-37 16,0-4-17-16,-4 12-36 15,-3 4-26-15,-2 12-31 16,-1 15-6-16,-1 5-7 15,-2 14-4-15,-1 11-4 16,-2 1-2-16,-5 9 2 16,2 4 11-16,1-5 25 15,2 1 19-15,3-5 34 16,5-14 3-16,2-10-9 16,1-12-13-16,4-7-28 15,-2-12-11-15,-2-10-16 0,-3-1-4 16,-10-12 0-16,-11 4-1 15,-35 8-9-15,-29 9-19 16,-55 23-64-16,-46 10-62 16,-70 28-206-16,-51 26 212 15</inkml:trace>
  <inkml:trace contextRef="#ctx0" brushRef="#br1" timeOffset="61190.52">14787 12190 0 0,'-20'55'25'0,"12"-50"-9"16,-1 3-12-16,1 2-3 15,-4-1-1-15,4-1 1 16,-1 0-1-16,-2-3 1 15,6 0 2-15,-7-5 6 16,4 0 2-16,2-5 7 16,-4 2 0-16,7 3-3 15,0 3-1-15,1-3-6 16,1 0-3-16,-1 0-2 16,0 0 1-16,1 0 1 15,-1 0 2-15,1 0 1 16,-1 0 0-16,-1 5 1 15,-2 0 0-15,3-5 6 16,1 3 0-16,-1-1-2 16,1-2-1-16,-1 0 1 0,0 0-1 15,1 0 10-15,1 0 11 16,0 0 0-16,0 0 100 16,0 0 407-16,0 0-401 15,0 0-7-15,0 0-57 16,0 0-30-16,3 0-8 0,3 0-11 15,2-2-4-15,5-1 6 16,-3-2 5-16,-2 0 12 16,-3 0 9-16,-5 2 7 15,3 1 2-15,-3-1-29 16,2 3-4-16,-2-3-12 16,0 1-2-16,0 2 0 15,0-3-1-15,0 3 5 16,0-1 5-16,0-3 5 15,0 4 0-15,0-1-2 16,0-2-2-16,0 3-7 16,0-4-3-16,0 3-6 15,0 1-2-15,0-4-5 16,0 4 0-16,0-1-1 16,0-2 1-16,0 3 2 0,-2 0 1 15,0 0 3 1,-1 0-1-16,-14 4 2 0,-1 5-4 15,-37 34-2-15,28-25-2 16,-7-6 0-16,-1 9-1 16,-6-1 1-16,1-4-1 15,2 3 2-15,-3 2 0 16,4 0 2-16,0 1 0 16,0-1 1-16,0 2-1 0,-3-2-2 15,0 1-2-15,-3-4 1 16,-1 0 1-16,4-1-1 15,5 1-2-15,9 0 1 16,2-2-1-16,3 1 2 16,-8-4-1-16,3 2-1 15,2-3 2-15,-5 5-2 16,8-5 0-16,-5 1 1 16,1-1 1-16,1 0 0 15,-2 1-1-15,-1 0 2 16,4 0-1-16,1 3 2 15,-3-1 0-15,3-3-1 16,-1 4 1-16,4-3-2 16,0-1-1-16,3 4 1 15,0-2 0-15,-4 2-1 16,3 5-1-16,-4-6 3 0,3-3 0 16,-1 1 1-16,-4 0 0 15,4 0-1-15,1 0 4 16,4-7-1-16,4 6-2 15,2-3 1-15,-10-1-3 16,9 5 1-16,-1 0-2 16,4-3 2-16,6 2 1 0,-4-2-1 15,0-2 1-15,-8-3 1 16,-2 3 0-16,1-3-2 16,-1 0 0-16,4 6-1 15,-5-5 1-15,-2 2-2 16,4 0 2-16,-3-6-1 15,6 6-1-15,2-3 1 16,0 3-2-16,0 0 2 16,-2-3-1-16,-1 3 1 15,0-3-1-15,3 3 1 16,0 0 1-16,-2-2 0 16,4 2 0-16,-2 0 2 15,1-3-2-15,-2 3 0 16,-3-3 0-16,-1 5-1 15,-1 1 2-15,1-2-1 16,-1 1-1-16,1 1-1 0,0-1 2 16,2 0-1-16,-2 2 1 15,2-2 0-15,-1 1 0 16,-1-1-1-16,-1 3 2 16,-4 0 1-16,2 1 0 15,0-1 0-15,0 3 0 16,3-1-1-16,-1 1-2 0,1 1 2 15,-2 1-3-15,-1-2 2 16,2-1-1-16,2 1 1 16,1-2 1-16,-3-1-2 15,3 0 3-15,-2-5-1 16,0 2 0-16,8 6-1 16,-1-2 0-16,-3 7-1 15,3-3 1-15,-2-5-1 16,-2 4 0-16,4-2-1 15,-5 6 1-15,4-1 0 16,2-2 0-16,-1 0 2 16,3-4 0-16,-5 4-2 15,0 0 1-15,0-2-1 16,1 1 1-16,1 1-1 16,-4-5 1-16,4 5 0 15,-4-2 2-15,4-2 2 16,-2 4 1-16,3-2 0 15,0-2-1-15,-3-1 1 0,5 3-1 16,-7-1 1-16,5 1-1 16,0-6 2-16,1 2 0 15,-3 1 2-15,-3 0-1 16,2 0 1-16,-3 1 2 0,5-1-4 16,-2 0-1-16,1 0-2 15,2 0-1-15,2 0 0 16,-2 4-1-16,1-7 0 15,-3 3 1-15,-3 0 0 16,7 0 1-16,-2 0 0 16,1-1 1-16,2-2-4 15,0-2 1-15,1-3-1 16,2 0-1-16,-1-5 1 16,-1 0 0-16,-1 0 6 15,1 0-15-15,-1 0-104 16,0-8-65-16,1-34 97 15</inkml:trace>
  <inkml:trace contextRef="#ctx0" brushRef="#br1" timeOffset="61936.84">14092 12382 0 0,'-2'-2'0'0,"1"-1"0"16,-1 3 0-16,1-2 0 15,-1-1 0-15,0 0 0 16,1 1 0-16,-1-1 0 16,1 3 0-16,-1-2 14 0,0-1 11 15,1 0-2-15,-1 1-2 16,1 2-3-16,-1-3-1 16,0 2 0-16,1-3-1 15,1 1 1-15,0-2 2 16,0 4 2-16,14-12 10 15,4 5-7-15,40-20-1 16,-37 25 34-16,-2-2 118 0,5 2 429 16,2-6-416-16,4 0-103 15,1-3-26-15,1 2-20 16,-3 0-7-16,-3 4-8 16,-5 4-4-16,-7-1-9 15,-6 3-5-15,-5 3 3 16,-1 2 8-16,-4-5 24 15,1 0 13-15,-1 0 29 16,1 0-17-16,-6 13-7 16,-1 0-4-16,0-4-4 15,-37 45 1-15,29-42-3 16,1 4 1-16,-1 12-8 16,-5-4-4-16,-1 26-6 15,-12 9-3-15,-22 30-11 16,-16 28-2-16,-30 49 18 0,-17 30 446 15,-11 5-355-15</inkml:trace>
  <inkml:trace contextRef="#ctx0" brushRef="#br1" timeOffset="63322.7">12006 14139 25 0,'-1'0'57'0,"-1"0"-37"16,0 0-1-16,1 0 5 15,-1 0-2-15,1 0-4 16,-1 0-3-16,0 0 3 16,1 0 2-16,-1 0 4 15,2 0 1-15,0 0 46 16,0-2 534-16,0-1-394 0,0 3-37 15,0-3-75 1,0 3 1-16,0 0 0 0,0 0-5 16,0 0-15-16,0 0-23 15,5 0-10-15,0 0-3 16,3 0-2-16,0 3-3 16,2 0-2-16,-1-1-1 15,1 2-3-15,-4 0-1 0,-1-3-5 16,0 7-4-16,1 8-1 15,-2 4-3-15,42 44 1 16,-41-38 0 0,-2-1-3-16,4-2-1 0,-3 3-2 15,5 1-3-15,-1-1-2 16,1-1-1-16,1 1 0 16,-4-8 0-16,-1 4 1 15,0 4-1-15,-3-7 0 16,-1 5 2-16,1-6 0 15,-1-5-1-15,1 0-2 16,1 1 1-16,2-6-3 16,0 2-1-16,-2-2 1 15,0-3 0-15,-1 0 2 16,-2-5 1-16,0 0 5 16,0 0 7-16,0 0 9 0,0 0 4 15,0-2-3-15,19-11-7 16,71-51-13-16,-29 6-5 15,52-42-40-15,27-22 54 16,74-45-20-16</inkml:trace>
  <inkml:trace contextRef="#ctx0" brushRef="#br1" timeOffset="76525.15">21863 15944 43 0,'-11'10'74'0,"3"2"-18"16,1 1-38-16,9-5-19 15,1 2 1-15,5-5 0 16,0-2 0-16,0 2 2 16,-2-2-1-16,2-3 4 15,2-5 3-15,-3-6 14 16,1-2 5-16,3-9 3 15,0-9 34-15,7-8-6 16,0-9 435-16,4-13-410 16,4-5-65-16,3-9-10 15,4-6-1-15,16 1-3 0,-4-2 0 16,3-6 0-16,-1 1-1 16,-10 10 1-16,-12 33 4 15,1 4 26-15,16-11 18 16,-4 10 12-16,-10 24-3 0,-14 22-9 15,-2 12-17-15,0 22-7 16,1 6 3-16,-1 22 5 16,2 4 3-16,4 11 9 15,-4-2 6-15,2 7 16 16,-3 0 3-16,-3-8 1 16,-2-13-18-16,-5-15-11 15,2-12-3-15,-2-22-8 16,-1 1-6-16,3-18-3 15,-1-8 6-15,1-24 2 16,6-20 1-16,4-18-10 16,4-12-12-16,9-8-9 15,2 4 0-15,7 6-1 16,2 8-2-16,-1 11 0 16,1 9 0-16,-10 22 0 15,-7 9 3-15,-6 21 5 16,-4 3 0-16,1 29 1 15,1 12 0-15,-4 17 1 0,-4 8-2 16,4 5-2-16,-4 0-1 16,12 4-4-16,4 1-1 15,4-10-31-15,6 0-64 16,2-19-209-16,1-16 154 16</inkml:trace>
  <inkml:trace contextRef="#ctx0" brushRef="#br1" timeOffset="77045.95">24069 14605 211 0,'-3'-10'1457'0,"-13"4"-1244"16,0 4-215-16,3 4-68 15,-1 9 40-15,-11 7 13 16,-5 4 6-16,-9 1 11 16,-3-2 2-16,-11-4 13 0,12 1 3 15,-1-2 8 1,6-3-1-16,14-3-6 0,-1-2-4 15,10-4-10-15,1 1-3 16,8 0-2-16,1-2-3 16,6 2-2-16,-3-5 2 15,0 0 1-15,0 5 1 16,-3 25 1-16,-6 44 0 16,-3-22 14-16,6 1 4 0,-7 11 15 15,-2 4 6-15,-1 4 5 16,-1 4 4-16,7-2 10 15,2 4 1-15,6-5-3 16,4-3 0-16,8-4 2 16,6-9 0-16,9-9-13 15,9-2-6-15,2-9-16 16,1-6-8-16,0-10-10 16,4-8-5-16,-2-17-55 15,4-8-39-15,-7-29-140 16,-9-7 136-16</inkml:trace>
  <inkml:trace contextRef="#ctx0" brushRef="#br1" timeOffset="77402.42">24146 15372 182 0,'13'30'1363'0,"-3"2"-740"16,11 12-603-16,6-1-23 16,5 9 7-16,1-7 4 0,-5-2 0 15,0-9-3-15,2-20-2 16,-7-1-2-16,3-26 12 16,1-6 7-16,2-28 11 15,8-11 0-15,1-16-7 16,-1-3-9-16,-1 3-8 15,-6 4-1-15,-7 9 0 16,-7 3 3-16,-14 21 5 16,-9 9 1-16,-17 12-11 15,-8 15-4-15,-20 2-12 16,-7 15-13-16,-2 18-30 16,-10-3-35-16,4 9 598 15,-3 0-408-15</inkml:trace>
  <inkml:trace contextRef="#ctx0" brushRef="#br1" timeOffset="77602.13">24741 15814 1287 0,'4'51'1155'16,"-4"-7"-1095"-16,-4-1-296 16,-2 5-90-16,-21 10 220 15</inkml:trace>
  <inkml:trace contextRef="#ctx0" brushRef="#br1" timeOffset="78531.38">24909 15368 151 0,'3'10'186'0,"11"-2"277"0,6-3-284 16,10 0-74-16,-2 1 19 15,1-4-18-15,-5-4-53 16,0-9-166-16,-5-7-367 16,-8-12-88-16,4-6 541 15</inkml:trace>
  <inkml:trace contextRef="#ctx0" brushRef="#br1" timeOffset="79256.37">25053 14806 132 0,'23'13'151'15,"-9"-9"891"-15,11 0-1046 16,-5 1-18-16,9 4 33 16,2-4 0-16,-4 1 0 15,1-6-6-15,-9-3 3 16,-1-5 5-16,-5-5 16 15,-1-1 7-15,-7-4 3 0,2 2-2 16,-4-2-17-16,-2 4-7 16,3 3-11-16,-4-2-2 15,0 3 0-15,4 5 0 16,-2-3 0-16,-2 7-2 16,0-3-7-16,0 4-4 15,0 0 0-15,0 0 2 0,-2 0 7 16,1 0 4-16,-1 0 6 15,1 0 5-15,-1 0 11 16,0 0 0-16,1 0 4 16,-1 0-2-16,2 0-1 15,0 0-1-15,0 0-5 16,0 0-4-16,0 9-6 16,2-5-3-16,1 6 7 15,2 3 4-15,3 0 13 16,2 4 7-16,35 44 5 15,-29-35-12-15,-2 8-7 16,-1-2-3-16,-5 15-8 16,-6-2 0-16,-2 14-2 15,-4 7-1-15,1 13 7 16,3 4 2-16,3 14 6 16,6 7-2-16,-1-1-6 0,1 3-3 15,-4-1-6-15,-2-10 4 16,-1-7 24-16,-5-9 12 15,-5-5 31-15,-4-5 5 16,-7 0-4-16,-2-3-10 16,-11-5-31-16,-7 0-11 15,-15-17-27-15,-7-4-32 0,-15-32-66 16,-11-16-48-16,-24-37 84 16</inkml:trace>
  <inkml:trace contextRef="#ctx0" brushRef="#br1" timeOffset="79676.12">25357 14931 134 0,'7'18'132'0,"-1"12"-113"16,1 14-18-16,-7 6 1 16,-4 14 2-16,-12 10 3 15,-6 5 1-15,-10 20 12 16,-4 1-11-16,9 14-3 15</inkml:trace>
  <inkml:trace contextRef="#ctx0" brushRef="#br1" timeOffset="80736.84">25291 15216 44 0,'-9'46'57'0,"4"-41"-47"16,0 0-1-16,4 0 11 16,-1-5 5-16,0 0 3 15,1 0 7-15,-1 0-7 16,2 0-6-16,0-3 6 15,0 1 14-15,0 2-12 16,0-3 73-16,2-10 303 16,-1 6-299-16,3-9-73 0,-3 4 3 15,1 2 1 1,-1-6 3-16,1 9 35 0,0-4 14 16,-1 1-18-16,-1 6-11 15,2-4-5-15,-1 3-1 16,-1 2 1-16,0 1 7 15,0-1 15-15,0-2-7 16,4 0-20-16,-4 2-4 0,0 3-19 16,0-2-3-16,1-1-8 15,-1 3-2-15,0 0-4 16,15 34-1-16,6 51-2 16,-21-34 6-16,-4 11 6 15,0 3 5 1,-4 14-2-16,0 6-1 0,-4 9-6 15,-1-8-2-15,-1-7 6 16,-1-13 3-16,4-24-1 16,3-12 9-16,8-25-6 15,5-18 493-15,16-40-389 16</inkml:trace>
  <inkml:trace contextRef="#ctx0" brushRef="#br1" timeOffset="82710.1">12091 14584 0 0,'8'-10'16'0,"-1"7"19"16,-1-3-28-16,2 2-6 15,-3-4-1-15,-3 4 2 16,-1-6 0-16,-1 2 4 16,0 0 2-16,0-11 2 15,0 3-1-15,0-7-2 16,0 2 0-16,0 3 1 16,0-2 2-16,-1 5 3 15,-4 2 1-15,0-4 1 16,-3 4 1-16,0 0 0 15,-3 0 7-15,-4 5-5 16,-2 3-2-16,-4-5 2 0,0 7 18 16,-2-3 37-16,2-1 648 15,2 3-461 1,0 4-106-16,4 8-48 0,-10-4-28 16,-1 14-45-16,11 3-14 0,-9 10-8 15,5-1 0-15,-5 10 16 16,-13-1 3-16,14 1 15 15,-2 7 5-15,1-2-7 16,4-2 1-16,-4 0-7 16,10-4 1-16,7 1-5 15,6-1-4-15,12-1-9 16,2 3-1-16,8-6-5 16,4 4 0-16,4-9-1 15,8-1-6-15,8-2 0 16,-14-17-3-1,1 3-1-15,24 8 1 0,9-7 3 16,-11-6 0-16,-15-9 3 16,1-11 6-16,-6-5 9 15,0-1 5-15,1-13 1 16,-1-4-3-16,-5-12-13 16,0-1-2-16,0 0-5 15,-10 0-2-15,-5 4-1 0,-2 1 1 16,-12 0-1-16,-4 2 2 15,-5 3-2-15,-12-2-2 16,-5 6 1-16,-3 2-1 16,-8-2-2-16,2 8 1 15,-2 1 0-15,2 10-2 16,-4 2 0-16,0 8 0 0,2 5-2 16,-1 8 0-16,4 12-3 15,5 2 0-15,-5 15-1 16,0 8-1-16,4 7 4 15,-9 9 0-15,10 5 2 16,5-5 1-16,-3 5 0 16,4 0 0-16,2 1 0 15,4 1 0-15,14-4 1 16,1-8 2-16,7-11-1 16,1-10 1-16,12-6-1 15,6-8-1-15,5-11 1 16,3-5 0-16,-3-15 4 15,0-6 3-15,5-14 4 16,1-11 0-16,-1-10-1 16,0-5-2-16,-4-12-4 15,-4-1-1-15,0-5-1 0,-9 0-1 16,-4 8 1-16,-6 2 0 16,-10 11 0-16,-6 9-2 15,-7 17-2-15,-6 11-7 16,-13 21-21-16,-11 8-14 15,-5 29-29-15,0-1 41 16,-7 6 10-16</inkml:trace>
  <inkml:trace contextRef="#ctx0" brushRef="#br1" timeOffset="83355.37">14795 12063 99 0,'-5'0'88'0,"0"0"-57"16,4 0-87-16,-1 0 35 16</inkml:trace>
  <inkml:trace contextRef="#ctx1" brushRef="#br1">10663 15600 0,'-31'0'109,"-31"0"-93,-249 0 0,218 0-1,-94 31 16,156 1 94,31-1-109,0 31 31,0-31-47,0 62 47,31 0-32,0-62 1,1 0-16,-1 1 16,-31 30-1,31-31-15,0 0 16,31 31 15,0 0 0,-31-31-31,0-31 16,31 31 15,-62 0-31,218 0 32,-156 1-17,0-32-15,63 31 16,-1 0-1,-62-31 1,94 31 15,-94-31-31,93 62 16,-61-62 0,279 62-1,-62 31 16,-218-93-31,0 0 0,0 0 16,1 31-16,-1-31 16,498 31 15,-249-31 0,-249 32-15,-31-32-16,63 0 15,-32 0-15,62 0 32,-62 0-32,249 0 31,-248 0-31,61 0 16,-30-32-1,154-92 16,-185 93 1,-94-31-32,62 31 15,31-93 17,-31 30-17,-62 63-15,31 0 16,-31 0-16,0-31 15,31 0 1,-31-31 31,32 61-47,-32-30 31,0 31 32,0-31-48,-32 31-15,1 0 16,0-62 0,0 31-16,-218-94 46,125 94-14,93 31-32,31 0 0,-155 0 31,30 0-15,63 31-16,-218-31 31,218 0-31,-62 31 31,93 0-31,-63 0 16,-92 0 15,155 0-31,-31 0 16,30 0-1,-30 0-15,-155 0 31,61 31 1,94-31-17,0 0-15,-31 0 0,-125 0 47,156 0-47,-94 31 31,125-31-15,0 0-16,-62 31 16,-187 31 15,187-31-31,-125 0 31,156-31-15,0 0-16,-63 31 15,94-31 1,-62 31 0,-62-31 15,92 0-31,-30 0 16,-62 0-1,-32 31 16,125-31-31,0 0 16,31 0 15,0 0-31,-32 0 32,32 0-17,0 0 1,0 0-1,0 0 1,0 0 0,0 0 15,0 0 31,0 0 1,0 0-47,0 0 15,-1 0 0</inkml:trace>
  <inkml:trace contextRef="#ctx1" brushRef="#br1" timeOffset="84506.55">18342 14233 0,'0'31'93,"0"0"-77,0 62 0,31-30-16,-31 61 46,0-62-46,0-31 16,0 0 125,0 0-141,0 0 15,0 0-15,0 0 47</inkml:trace>
  <inkml:trace contextRef="#ctx1" brushRef="#br1" timeOffset="88008.17">18436 14326 0,'93'0'141,"0"0"-126,32 0-15,-1-31 16,-31 31-16,342-31 31,-30 0 16,-343 31-47,311 0 31,-280 0-31,31 0 16,187-31 0,-62 31-16,248 0 46,-403-31-46,310 31 32,-311 0-32,-31-31 15,94 31 1,-63 0-16,311 0 31,311 0 0,-466 31 16,-218-31-47,62 0 32,-30 0-17,30 0-15,-62 0 16,31 0-1,0 0 1,156-31 0,62 0 15,-249 31 16,0 0-16,0 0-31,31 0 16,-31 0 15,0 0 94,-31 62-109,0 31-1,0-31 1,0 31-1,-31 63 32,31-125-47,-31 0 32,31 0-1,0 0 78,0 0-93,-31 0-1,31 0 17,-31-31 140,-31 0-157,31 0-15,0 0 0,-63 0 16,32 0-1,-124 0 1,30 0 15,1 31 1,93-31-32,-1 0 15,-30 32 1,31-32-16,-94 0 15,-61 0 17,186 0-17,0 0 1,-94 0 0,-30 0-1,-187 31 16,249-31-15,30 0-16,-185 0 47,186 0-47,-156 0 31,187 0-15,-31 0-16,-63 31 15,63-31-15,-249 31 32,125-31-1,124 0-15,-94 0-16,63 0 15,31 0 1,-125 0-1,-93 0 17,218 0-32,0-31 15,0 31-15,-280 0 47,311 0-16,0 0-31,-32 0 16,32 0-16,-217-31 47,185 31-47,-123 0 31,155 0-31,-31 0 16,-1 0 15,32-31-31,-31 31 16,-31 0 15,62 0-15,0 0 15,-31 0 31,30 0-62,1 0 16,0 0 0,0 0 405,-31 0-421,-31 0 16,31 0-16,-63 0 16,63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04-13T12:58:42.98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13741 13643 0,'0'31'125,"0"0"-110,0 0 1,-31-31 156,0 0-172,-62 31 47,62-31-32,0 0 1,-1 0 15,1 0 47,-155 0-46,-1 0 14</inkml:trace>
  <inkml:trace contextRef="#ctx0" brushRef="#br0" timeOffset="11257.92">13803 14637 0,'-31'0'265,"0"0"-265,-62 0 47,31 0-16,-63 0 16,94 0-47,-155 31 47,155-31 234,0 0-265,-32 0 0,32 0-16,0 0 47,62 0 171,63 0-202,-32 0 0,-31 0-16,0 0 31,0 0-31,62 0 47,-62 0-47,32 0 31,61 0 0,-93 0-31,62 0 47,1 0-16,30 0 1,62 0 14,-155 0-46,125 0 32,-125 0-17,0 0 17,0 0-17,125 0 32,-32 0-16,-93 0 16,0 0-47,62 0 31,-30 0-31,30 0 32,0 31-1,-62-31-31,-31 31 16,156-31 15,-125 0 0,0 0 0,0 0-31,0 0 32,0 0-32,125 0 15,-63 0 1,0 0-1,0 0 17,-62 0-17,1 0 1,30 0 15,-31 0 0,0 0 16,31 31-31,94-31 15</inkml:trace>
  <inkml:trace contextRef="#ctx0" brushRef="#br0" timeOffset="16238.44">20861 10069 0,'31'0'141,"0"0"-126,0 0-15,62 0 16,125 0 31,-187 31-47,31-31 15,249 62 32,-218-31-15,-62-31 30,125 93-31,-1-31 16,-124-30-47,31 61 31,-30-93-31,-32 31 16,31 0-16,0 0 31,-31 31-31,31 0 16,0 156 31,0 62-16,-31-94 16,0-124-47,0 62 31,0 1-15,0-32-1,-93 93 17,93-155-32,-62 311 47,-32-124-1,63-156-30,31-31-16,0 0 0,-93 187 47,62-187-47,0 62 47,-63 31-16,32-62 0,31-30-15,-31-1 15,-62 31 0,61-31-15,-92 0 15,31 0-15,62 0 0,-187 0 15,218 0-31,0-31 0,-187 31 47,156-31-47,-156 0 31,156 0-31,31 31 0,-62-31 31,62 0-31,-63 0 16,63 0-16,-62 0 15,-63 0 17,125 0-17,31 31 32,-31-31 0,-31 0-31,0 63 15,31-63-31,0 31 16,0-31-1,31 31 16,-31-31 16,31 31-31,0 0 0,-32-31-1,1 31 1,0 31 124,0-31-124,-31 0 15,31-31-15,31 31 0,0 0-16,-31-31 15,-31 32 32,31-1-31,31 0-16,-31-31 15,-1 0 1,1 31 0,-62 31 15,62-31-16,0-31 17,0 31-17,0-31 1,31 31 15,-31-31-15,31 31-16,-31-31 15,-1 31 17,1-31-32,0 31 15,0-31 1,0 31 0,0 1-16,0-32 15,0 31 16,0-31 32,0 0-63,31 31 16,-63-31-16,32 31 15,0 0 1,0-31-1,0 0 251,31 31-250,-31-31 15,31-31 297</inkml:trace>
  <inkml:trace contextRef="#ctx0" brushRef="#br0" timeOffset="17742.12">18311 14326 0,'0'31'156,"-31"-31"-140,31 31-16,-31 0 15,0-31 1,0 32 0,31-1 62,-31 0-47,31 0-31,-31 0 47,31 0-16,93 0 282,0 0-298,-31-31-15,94 31 32,-94-31-17,31 31 16,32 0 1,-94-31-32,62 0 31</inkml:trace>
  <inkml:trace contextRef="#ctx0" brushRef="#br0" timeOffset="21651.46">13834 7707 0,'-31'0'125,"-31"0"-109,0 0-16,-373-31 46,217 31-14,156 0-17,-31 0-15,-32 0 32,32-31-32,-373 31 31,-218 0 0,528 0-15,1-31-16,-405 31 47,187 31-1,280-31-46,-156 62 32,63 31-1,92-93-15,63 31-16,-249 187 46,63-1-14,217-155-17,-62 32-15,-63 279 47,94-63-16,0-92 1,31-187-17,0 31 1,0 0 0,0 94 15,31 61 0,0-124-31,31 94 31,-62-156-31,63 124 32,-32-92-32,62 92 31,-62-93-31,62 93 31,-30-92-31,-1 61 16,-31-93-1,218 280 17,-156-187-1,-31-93-31,-31 31 15,0-31-15,62 63 16,-30-32 0,30 31 15,-31-62-15,31 62-1,-31-31 1,-30-31-1,61 1 1,-62-1 15,31 0-15,-62 0-16,31-31 16,62 62-1,-61-62-15,-1 31 31,0-31-31,0 0 16,0 0 0,0 31-1,-31 0-15,93 0 32,-62 0-17,63 0 1,-63 0-16,31 1 15,-31-1 17,0-31-32,31 62 31,-62-31-31,62 0 16,-30-31-1,-1 31 1,0 0-16,0-31 31,-31 31 16,31-31-31,0 0-16,62 62 31,-93-31-31,62 32 15,32-1 1,30 0 0,-62-31-1,63 31 1,-94-31-16,-31 0 16,31-31-16,0 0 15,0 31 16,0-31-31,0 31 16,0 0-16,94 32 31,-94-63-15,-31 31-16,31-31 16,0 31-1,0-31-15,31 31 47,-31-31-31,0 31-16,31 0 15,1-31 17,-1 31-1</inkml:trace>
  <inkml:trace contextRef="#ctx0" brushRef="#br0" timeOffset="23341.07">12902 13207 0,'31'0'141,"0"32"-126,0-1 1,0 0-1,-31 0 1,31-31-16,31 62 63,-62-31-63,63 0 31,-63 0-16,31-31 17,0 31-32,-31 0 31,-62-31 235,30 31-266,1-31 15,-93 63 16,93-63-31,0 0 32,0 0-32,-125 62 31,125-62-15,-31 0 77,31 0-77,31 31-16,-62-31 31,-32 62 0</inkml:trace>
  <inkml:trace contextRef="#ctx0" brushRef="#br0" timeOffset="36126.47">20830 11219 0,'-32'0'203,"1"0"-187,0 0-16,0 0 16,0 0-1,0 31 1,-31 31 31,31-62 15,0 0-15,0-31-31,-32 0 15,32 0-31,-62-32 31,62 63-15,0 0-1,-31 0 17,-1 0-17,-185 125 17,-1 61-32,156-93 15,-218 311 32,311-373-47,-31-31 31,-31-155 1,-156-156 14,187 249-46,-31 0 16,-63-93 31,94 155-47,-31 93 31,0-31-15,0 0-16,-94 125 31,94-156-31,0 124 16,31-248 46,-125-156-31,1 1 16,124 248-15,-94 155-1,63-124-31,-93 125 31,124-188 32,-218-185-32,218 155-16,0 31 1,-93-31 0,61 30-1,32 32 1,-186 63 15,186-32-15,-63 0-16,1 0 15,62-31 17,-31-31-1,31 0-15,-32 0-16,-185-125 46,186 156 1,30 31-47,1 0 0,-93 63 16,-62 61 31,154-124-47,1-31 78,-31-31-62,31 0 15,-249 31 16,218 0-32,-249-31 17,31 31-1,218 31 16,31-31-32,-93 31 17,93 0 14,0-31-30,-1 0 0,-185-31-1,155 0 1,-342 62 15,310 0-31,63-31 16,-31 0 62,0 0-62,31 31-16,-94 31 31,94-62 31,0-31-15,0 0-16,0 31 126,-62 62-157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04-15T11:56:41.95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0-04-15T11:56:52.766"/>
    </inkml:context>
  </inkml:definitions>
  <inkml:trace contextRef="#ctx0" brushRef="#br0">8021 4786 0,'-31'0'125,"0"0"-110,-32 0 1,32 0 0,0 0-1,-31 31 17,0-31-1,-31 0 0,93 31-15,-32-31-1,1 0-15,-93 31 47,62-31-47,-31 31 31,30-31-31,1 31 16,-62 0 0,31 31 15,-94-31 0,156-31-15,0 0-16,-125 31 47,125-31-47,-155 32 47,124-32-47,31 0 0,-32 0 31,1 0-31,-31 0 31,0 0 0,30 0-31,32 0 16,-31 0 0,0 0 15,31 0-31,-156-63 47,156 32-47,0 0 0,-31 31 15,-187-124 32,187 62-16,62 31-31,-31 31 16,0-31-16,-62-63 47,31-30 0,30 93-47,32 0 0,-31-31 31,0 0-15,0-63 15,31 94-15,0 0-1,0-62 32,0 62-47,31-62 31,0 93-31,-31-63 16,63 63-16,247-217 47,-30 62-16,-218 123-15,1 1-16,-1 0 15,280-155 32,62-1-16,-342 187-31,125-62 16,217-62 31,-311 93-47,342-62 31,-373 93-15,1 0-16,-32 0 15,155 0 17,-61 31 15,-94 0-47,0 0 15,31 0 1,93 62 15,-123-31-31,185 187 31,-155-218-15,-62 0-16,156 218 62,-94-32-30,-62-186-32,31 31 31,-31-30-31,0 30 31,0 0 0,-31-31-31,0 0 16,0 31-16,-31-62 16,-1 31 15,-61 31 16,62-62 93</inkml:trace>
  <inkml:trace contextRef="#ctx0" brushRef="#br0" timeOffset="2688.57">7679 6215 0,'0'31'62,"-31"0"-46,0 0 0,31 1-16,-32-1 15,1 0 1,-31 0 15,31 0-31,-187 62 31,94-31-15,-62-31 15,92 0-31,-123 32 31,-1-32 1,187-31-17,-342 31 32,280-31-47,-436 0 31,467-31-15,31 31-16,-280-31 47,249-1-47,-218-30 47,218 31-47,31 0 15,-311-155 32,93 61-31,187 63 0,31 62-16,0-31 15,-156-155 32,63-1-16,93 187-31,31-62 16,-31 62-16,31-124 47,0 62-47,0-1 31,0 1-15,31 31-16,31-62 31,-31 62-31,62-62 31,187-94 0,-218 156-15,94-31 0,30 31 15,63-31 16,-218 62-47,0 0 0,0 0 0,94-31 31,-94 31-31,217-31 31,94 0 1,-280 31-32,-30-32 15,185 32 1,1 0 15,-125 0-31,280 0 47,-311 32-47,1-32 0,527 155 47,-92-93 0,-467-62-47,0 0 15,155 62 32,-123-31-16,-32-31-15,0 31-16,31 0 16,31 32 15,94 61 16,-125-62-47,93 0 31,-93 31-15,1 1 31,-63-63-47,0 0 15,31 93 32,-31 0 0,0-92-47,0-1 0,0 93 62,-31-93-62,0 31 32,31-31-32,-32-31 15,-92 156 32,0-63-16,93-93 1,0 31-17,0-31 1,-63 0 31,63 31 31,-31-31-78,0 0 0</inkml:trace>
  <inkml:trace contextRef="#ctx1" brushRef="#br0">11567 5347 0 0,'61'13'0'16,"12"3"0"-16,17-14 0 15,6-2 0-15,1-5 3 16,2-5 7-16,14-1 4 15,4-2 2-15,15-1 2 16,3-2-1-16,-4 3-2 16,2 2-1-16,12-6-3 15,4 3 1-15,6-10-2 16,1 1-2-16,1 6-3 0,-55 1-1 31,-1 1-2-31,74-6-1 0,13-1-1 0,-33 1 1 16,-39 16 0-16,-1 5-1 15,-21 8 0-15,-14 2 1 16,-24 6-1-16,-11 1 0 16,-16 6-12-16,-13 3-12 15,-19 9 15-15</inkml:trace>
  <inkml:trace contextRef="#ctx1" brushRef="#br0" timeOffset="407.13">12370 5775 74 0,'-18'24'88'0,"-9"-5"-19"15,9 25-67-15,7 15-1 16,-10 21-1-16,-5 7 0 15,-9 18 1-15,-4 7 0 16,-3 12-1-16,0 9 1 16,-1-6-1-16,1-4 1 0,7-17-2 15,1-8-12-15,18-15-52 16,10-13 49-16</inkml:trace>
  <inkml:trace contextRef="#ctx1" brushRef="#br0" timeOffset="823.7">13183 5874 116 0,'4'10'125'0,"-8"-7"-33"15,0 12-94-15,2 28-56 16,-16 12 20-16,-17 20 0 0,-13 3 15 16,-17-4 14-16,1-4 6 15,3-1 5-15,8-3 3 16,8-8 2-16,8-6 2 16,13-12-2-16,8-10-3 15,16-4-3-15,6-5-2 16,21-8 1-16,9-8-1 0,25-5 1 15,13-13 0 1,29-13 1-16,13-1-1 0,9-17 0 16,-8 9 0-16,-2-7 1 15,-9 7-1-15,-7 7 2 16,3 0 1-16,-22 10 4 16,-9 0 1-16,-23 5-2 15,-8 4-2-15,-17 4-2 16,-5 2-6-16,-18 3-17 15,-15 3-12-15,-19 3 22 16</inkml:trace>
  <inkml:trace contextRef="#ctx1" brushRef="#br0" timeOffset="1107.2">13497 6124 104 0,'-3'0'102'15,"4"21"-44"-15,6 9-55 16,2 31-7-16,-5 18 0 0,-14 35-2 16,-8 16 1-16,-19 15 3 15,-8-2 1-15,-3-3 1 16,-3-10 1-16,9-3-1 15,5-14 1-15,11-27-25 16,12-20-9-16,10-35-41 16,12-13 51-16</inkml:trace>
  <inkml:trace contextRef="#ctx1" brushRef="#br0" timeOffset="1598.33">14049 6569 114 0,'-37'59'115'0,"19"-2"-69"0,10 10-48 15,1 15-13-15,1 0 2 16,-10 2-1-16,-2-1 2 15,2-15 11-15,11-10 1 16,9-18 3-16,5-10 3 0,11-9 5 16,-1-6 4-16,7-9 3 15,4-6-1-15,14-16 16 16,2-6-8-16,10-17-12 16,2-9-5-16,5-5-5 15,6-11-1-15,4 2 0 16,-1 1 2-16,-9-8 0 15,-12 7 1-15,-7-8 45 16,-11 6 313-16,-5 3-143 16,-7-2-107-16,-13 15 11 15,-2 0-31-15,-11 9-50 16,-8 6-4-16,-14 2-13 16,-12 5-6-16,-14 17-10 15,-16 7-5-15,-27 26-3 16,-10 20-6-16,-30 28 19 15,1 2-11-15</inkml:trace>
  <inkml:trace contextRef="#ctx1" brushRef="#br0" timeOffset="3086.93">13206 3619 12 0,'-3'0'64'15,"1"5"-1"-15,5 5-59 16,-3-10-3-16,0 0 0 16,5 17 0-16,3 14 4 15,5 46 1-15,-11-34 4 16,-4 10 0-16,4 9-1 16,-6-19 0-1,3 4-2-15,-6 31 1 0,3 11-2 16,-14-20-1-16,8-21-4 15,2-3 0-15,-3-6 1 0,0-4-2 16,1-4 2 0,-1-1-2-16,-2-14 2 0,3 2-1 15,-1-13 1-15,1-5 1 16,4-5-1-16,-2-5 0 16,8-14-2-16,0-3 0 15,5-12-1-15,11-4-1 16,-5-7 0-16,8-5 0 15,7-1-1-15,-3-5 1 0,12 0 0 16,2-2 1-16,8-1 0 16,5 3 1-16,3 3-1 15,0 2 1-15,-5 12 0 16,-1 6-1-16,-12 15 1 16,1 2 0-16,-12 16 1 15,-2 4-1-15,-6 7 1 16,-6 7-1-16,3 13 1 15,-4 8 0-15,1 11 0 16,1 16 1-16,-9 11 0 16,0 7 0-16,-2 4 0 15,-8-4 1-15,4 0-2 16,1 0 1-16,5-10-2 16,1 2 1-16,5-15-1 15,-3-10 1-15,-2-18-1 16,5-11-1-16,-1-8-15 0,-3-14-15 15,0-24 23-15</inkml:trace>
  <inkml:trace contextRef="#ctx1" brushRef="#br0" timeOffset="3548.37">14221 2447 54 0,'22'-13'79'16,"14"-1"8"-16,30 9-108 15,16 5-1-15,0 10-1 16,-10 7 1-16,-19 6 8 15,-18-2 11-15,-15 5 14 16,-6-4 5-16,-12 9 8 16,-2 2 2-16,-20 8-1 15,0 12 1-15,-9 8-14 16,-10 8-5-16,2 5-5 0,-5-8-2 16,8-5 0-16,12 0 0 15,22-15-2-15,11 3 0 16,20-22 1-16,2-6-1 15,25-13 2-15,2-11 0 16,15-5 1-16,7 1 0 0,-14 1 0 16,-7 14-1-1,-25 22 2-15,-17 19-1 0,-48 50 0 16,-39 28 1-16,-73 82-7 16,-47 23-2-16,-57 72 2 15,-19 19 1646-15,-20 27-1407 16</inkml:trace>
  <inkml:trace contextRef="#ctx1" brushRef="#br0" timeOffset="6314.76">7955 4693 13 0,'0'-32'49'0,"8"3"-34"16,8 3-13-16,7 4-4 16,1 7 0-16,-6 4 1 15,-4 3-1-15,-11 3 3 16,-1 5 0-16,-2-2 3 16,0 2-1-16,0 0 0 15,0 0-1-15,0 0-2 16,0 0 0-16,13 28 0 0,59 38 0 15,-28-36 0 1,10 6 0-16,-2 1 1 0,2 3 0 16,3 8 1-16,-7-1 3 15,3 1 2-15,-2 5 2 16,1 8 2-16,2 5 1 16,7 8 1-16,13 5-1 15,5-1-2-15,8 0-2 0,8-9-2 16,1-11-2-16,9-5-1 15,1-2-1-15,11-6-1 16,4 3 0-16,-2-1 0 16,-5 1-1-16,-17-5 1 15,-7 1 1-15,-2-10 0 16,2-2 0-16,-1-6 2 16,1-6-1-16,-11 0 0 15,-9-3-3-15,-9 7-37 16,-11 4 29-16</inkml:trace>
  <inkml:trace contextRef="#ctx1" brushRef="#br0" timeOffset="6814.26">10311 5559 36 0,'5'13'61'16,"-5"2"-27"-16,16 10-30 16,8 3 3-16,0 2 11 15,-3 9 2-15,-5 4 1 16,0 6 10-16,7 7-10 16,1 0-5-16,5 0-9 15,-2-11-1-15,-3-6-4 16,1-12 0-16,-6-11 0 15,-1-1 3-15,-9-10 4 16,-4-2 33-16,-10-3 388 16,-8-5-67-16,-20 2-157 15,-16 3-149-15,-41 13-51 0,-29 17-6 16,-45 26-13-16,-21 10-17 16,-38 20-143-16,-4 2-558 15,-1-4 512-15,-1-20 187 16</inkml:trace>
  <inkml:trace contextRef="#ctx1" brushRef="#br0" timeOffset="7337.58">7864 4444 77 0,'-74'3'88'16,"1"-6"-47"-16,23 0-31 0,-1 3-3 15,-1 0-5-15,-4 0-1 16,-15 0 0-16,23 0-1 31,24 0 1-31,0 0-1 0,-74 3 1 0,0-3-1 16,11 3 1-16,39 2-1 0,11-4 1 15,9-1-1-15,19 4-4 16,7-3 0-16,23 2-2 16,16 2 0-16,18 3 3 15,10 2 0-15,21 11 1 16,7 9 0-16,29 28 1 16,12 11 0-16,14 21 0 15,4 4 1-15,16 26-1 16,10 15 8-16,10 36-4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38C9E-48D8-4917-8B44-3BEAB58757BA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AA740-1B94-4137-908B-06634CD7D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785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 txBox="1">
            <a:spLocks noGrp="1" noChangeArrowheads="1"/>
          </p:cNvSpPr>
          <p:nvPr/>
        </p:nvSpPr>
        <p:spPr bwMode="auto">
          <a:xfrm>
            <a:off x="3852863" y="9432925"/>
            <a:ext cx="294481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85" tIns="46593" rIns="93185" bIns="46593" anchor="b"/>
          <a:lstStyle>
            <a:lvl1pPr defTabSz="9652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7909619F-DE51-47B0-9824-2A304AE31476}" type="slidenum">
              <a:rPr kumimoji="1" lang="zh-CN" altLang="en-US" sz="1300">
                <a:latin typeface="Times New Roman" panose="02020603050405020304" pitchFamily="18" charset="0"/>
              </a:rPr>
              <a:pPr algn="r" eaLnBrk="1" hangingPunct="1"/>
              <a:t>29</a:t>
            </a:fld>
            <a:endParaRPr kumimoji="1"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21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714875"/>
            <a:ext cx="4981575" cy="4468813"/>
          </a:xfrm>
          <a:noFill/>
        </p:spPr>
        <p:txBody>
          <a:bodyPr lIns="93185" tIns="46593" rIns="93185" bIns="46593"/>
          <a:lstStyle/>
          <a:p>
            <a:pPr eaLnBrk="1" hangingPunct="1"/>
            <a:r>
              <a:rPr lang="zh-CN" altLang="en-US"/>
              <a:t>访存过程：</a:t>
            </a:r>
          </a:p>
          <a:p>
            <a:pPr marL="439738" lvl="1" indent="0" eaLnBrk="1" hangingPunct="1"/>
            <a:r>
              <a:rPr lang="en-US" altLang="zh-CN"/>
              <a:t>      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>
                <a:latin typeface="宋体" panose="02010600030101010101" pitchFamily="2" charset="-122"/>
              </a:rPr>
              <a:t>CPU</a:t>
            </a:r>
            <a:r>
              <a:rPr lang="zh-CN" altLang="en-US">
                <a:latin typeface="宋体" panose="02010600030101010101" pitchFamily="2" charset="-122"/>
              </a:rPr>
              <a:t>给出一个20位主存地址，根据高11位的内容同时与</a:t>
            </a:r>
            <a:r>
              <a:rPr lang="en-US" altLang="zh-CN">
                <a:latin typeface="宋体" panose="02010600030101010101" pitchFamily="2" charset="-122"/>
              </a:rPr>
              <a:t>Cache</a:t>
            </a:r>
            <a:r>
              <a:rPr lang="zh-CN" altLang="en-US">
                <a:latin typeface="宋体" panose="02010600030101010101" pitchFamily="2" charset="-122"/>
              </a:rPr>
              <a:t>中各槽的标志位进行比较。</a:t>
            </a:r>
          </a:p>
          <a:p>
            <a:pPr marL="439738" lvl="1" indent="0" eaLnBrk="1" hangingPunct="1"/>
            <a:r>
              <a:rPr lang="zh-CN" altLang="en-US">
                <a:latin typeface="宋体" panose="02010600030101010101" pitchFamily="2" charset="-122"/>
              </a:rPr>
              <a:t>      若能找到相等的槽，则说明要访问的单元在该槽中。再根据后9位字号找到相应的字取到</a:t>
            </a:r>
            <a:r>
              <a:rPr lang="en-US" altLang="zh-CN">
                <a:latin typeface="宋体" panose="02010600030101010101" pitchFamily="2" charset="-122"/>
              </a:rPr>
              <a:t>CPU</a:t>
            </a:r>
            <a:r>
              <a:rPr lang="zh-CN" altLang="en-US">
                <a:latin typeface="宋体" panose="02010600030101010101" pitchFamily="2" charset="-122"/>
              </a:rPr>
              <a:t>中。</a:t>
            </a:r>
          </a:p>
          <a:p>
            <a:pPr marL="439738" lvl="1" indent="0" eaLnBrk="1" hangingPunct="1"/>
            <a:r>
              <a:rPr lang="zh-CN" altLang="en-US">
                <a:latin typeface="宋体" panose="02010600030101010101" pitchFamily="2" charset="-122"/>
              </a:rPr>
              <a:t>      若全都不相等，则说明要访问的单元不在</a:t>
            </a:r>
            <a:r>
              <a:rPr lang="en-US" altLang="zh-CN">
                <a:latin typeface="宋体" panose="02010600030101010101" pitchFamily="2" charset="-122"/>
              </a:rPr>
              <a:t>Cache</a:t>
            </a:r>
            <a:r>
              <a:rPr lang="zh-CN" altLang="en-US">
                <a:latin typeface="宋体" panose="02010600030101010101" pitchFamily="2" charset="-122"/>
              </a:rPr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2168884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stride=1</a:t>
            </a:r>
            <a:r>
              <a:rPr lang="zh-CN" altLang="en-US" dirty="0"/>
              <a:t>时，</a:t>
            </a:r>
            <a:r>
              <a:rPr lang="en-US" altLang="zh-CN" dirty="0"/>
              <a:t>cache</a:t>
            </a:r>
            <a:r>
              <a:rPr lang="zh-CN" altLang="en-US" dirty="0"/>
              <a:t>里的数据都会被连续访问到，空间局部性最好。这时候存储器的性能都很好，这得益于计算机积极的硬件预取机制。</a:t>
            </a:r>
            <a:br>
              <a:rPr lang="en-US" altLang="zh-CN" dirty="0"/>
            </a:br>
            <a:r>
              <a:rPr lang="en-US" altLang="zh-CN" dirty="0"/>
              <a:t>     </a:t>
            </a:r>
            <a:r>
              <a:rPr lang="zh-CN" altLang="en-US" dirty="0"/>
              <a:t>即使</a:t>
            </a:r>
            <a:r>
              <a:rPr lang="en-US" altLang="zh-CN" dirty="0"/>
              <a:t>size</a:t>
            </a:r>
            <a:r>
              <a:rPr lang="zh-CN" altLang="en-US" dirty="0"/>
              <a:t>很大，只是多了</a:t>
            </a:r>
            <a:r>
              <a:rPr lang="en-US" altLang="zh-CN" dirty="0"/>
              <a:t>cache</a:t>
            </a:r>
            <a:r>
              <a:rPr lang="zh-CN" altLang="en-US" dirty="0"/>
              <a:t>加载切换的次数，整体性能都很高。</a:t>
            </a:r>
            <a:br>
              <a:rPr lang="en-US" altLang="zh-CN" dirty="0"/>
            </a:br>
            <a:r>
              <a:rPr lang="en-US" altLang="zh-CN" dirty="0"/>
              <a:t>     </a:t>
            </a:r>
            <a:r>
              <a:rPr lang="zh-CN" altLang="en-US" dirty="0"/>
              <a:t>当然</a:t>
            </a:r>
            <a:r>
              <a:rPr lang="en-US" altLang="zh-CN" dirty="0"/>
              <a:t>size</a:t>
            </a:r>
            <a:r>
              <a:rPr lang="zh-CN" altLang="en-US" dirty="0"/>
              <a:t>很小，如</a:t>
            </a:r>
            <a:r>
              <a:rPr lang="en-US" altLang="zh-CN" dirty="0"/>
              <a:t>L1cache</a:t>
            </a:r>
            <a:r>
              <a:rPr lang="zh-CN" altLang="en-US" dirty="0"/>
              <a:t>能够放下</a:t>
            </a:r>
            <a:r>
              <a:rPr lang="en-US" altLang="zh-CN" dirty="0"/>
              <a:t>,</a:t>
            </a:r>
            <a:r>
              <a:rPr lang="zh-CN" altLang="en-US" dirty="0"/>
              <a:t>那就是最高速度了。</a:t>
            </a:r>
            <a:br>
              <a:rPr lang="en-US" altLang="zh-CN" dirty="0"/>
            </a:br>
            <a:r>
              <a:rPr lang="en-US" altLang="zh-CN" dirty="0"/>
              <a:t>     </a:t>
            </a:r>
            <a:r>
              <a:rPr lang="zh-CN" altLang="en-US" dirty="0"/>
              <a:t>随着</a:t>
            </a:r>
            <a:r>
              <a:rPr lang="en-US" altLang="zh-CN" dirty="0"/>
              <a:t>size</a:t>
            </a:r>
            <a:r>
              <a:rPr lang="zh-CN" altLang="en-US" dirty="0"/>
              <a:t>增加，切换次数增加，速度降低。</a:t>
            </a:r>
            <a:endParaRPr lang="en-US" altLang="zh-CN" dirty="0"/>
          </a:p>
          <a:p>
            <a:r>
              <a:rPr lang="en-US" altLang="zh-CN" dirty="0" err="1"/>
              <a:t>srtide</a:t>
            </a:r>
            <a:r>
              <a:rPr lang="en-US" altLang="zh-CN" dirty="0"/>
              <a:t>=12</a:t>
            </a:r>
            <a:r>
              <a:rPr lang="zh-CN" altLang="en-US" dirty="0"/>
              <a:t>时，</a:t>
            </a:r>
            <a:r>
              <a:rPr lang="en-US" altLang="zh-CN" dirty="0"/>
              <a:t>Cache</a:t>
            </a:r>
            <a:r>
              <a:rPr lang="zh-CN" altLang="en-US" dirty="0"/>
              <a:t>里的数据只有</a:t>
            </a:r>
            <a:r>
              <a:rPr lang="en-US" altLang="zh-CN" dirty="0"/>
              <a:t>1/12</a:t>
            </a:r>
            <a:r>
              <a:rPr lang="zh-CN" altLang="en-US" dirty="0"/>
              <a:t>的利用率，大量被抛弃了，空间局部性最差，存储器性能最差。</a:t>
            </a:r>
            <a:br>
              <a:rPr lang="en-US" altLang="zh-CN" dirty="0"/>
            </a:br>
            <a:r>
              <a:rPr lang="en-US" altLang="zh-CN" dirty="0"/>
              <a:t>     Size</a:t>
            </a:r>
            <a:r>
              <a:rPr lang="zh-CN" altLang="en-US" dirty="0"/>
              <a:t>很小，在</a:t>
            </a:r>
            <a:r>
              <a:rPr lang="en-US" altLang="zh-CN" dirty="0"/>
              <a:t>cache</a:t>
            </a:r>
            <a:r>
              <a:rPr lang="zh-CN" altLang="en-US" dirty="0"/>
              <a:t>里能放下，衡量的是</a:t>
            </a:r>
            <a:r>
              <a:rPr lang="en-US" altLang="zh-CN" dirty="0"/>
              <a:t>cache</a:t>
            </a:r>
            <a:r>
              <a:rPr lang="zh-CN" altLang="en-US" dirty="0"/>
              <a:t>吞吐量，性能当然也很大</a:t>
            </a:r>
            <a:br>
              <a:rPr lang="en-US" altLang="zh-CN" dirty="0"/>
            </a:br>
            <a:r>
              <a:rPr lang="en-US" altLang="zh-CN" dirty="0"/>
              <a:t>     Size</a:t>
            </a:r>
            <a:r>
              <a:rPr lang="zh-CN" altLang="en-US" dirty="0"/>
              <a:t>很大，</a:t>
            </a:r>
            <a:r>
              <a:rPr lang="en-US" altLang="zh-CN" dirty="0"/>
              <a:t>cache</a:t>
            </a:r>
            <a:r>
              <a:rPr lang="zh-CN" altLang="en-US" dirty="0"/>
              <a:t>里放不下，局部性有很差，大量不命中，速度就是下一级</a:t>
            </a:r>
            <a:r>
              <a:rPr lang="en-US" altLang="zh-CN" dirty="0"/>
              <a:t>cache</a:t>
            </a:r>
            <a:r>
              <a:rPr lang="zh-CN" altLang="en-US" dirty="0"/>
              <a:t>的速度了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随着</a:t>
            </a:r>
            <a:r>
              <a:rPr lang="en-US" altLang="zh-CN" dirty="0"/>
              <a:t>size</a:t>
            </a:r>
            <a:r>
              <a:rPr lang="zh-CN" altLang="en-US" dirty="0"/>
              <a:t>增加，速度逐级降低</a:t>
            </a: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SIZE=32K</a:t>
            </a:r>
            <a:br>
              <a:rPr lang="en-US" altLang="zh-CN" dirty="0"/>
            </a:br>
            <a:r>
              <a:rPr lang="en-US" altLang="zh-CN" dirty="0"/>
              <a:t>SIZE=8M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AA740-1B94-4137-908B-06634CD7D258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658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Systems: 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35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373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Systems: 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35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590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Systems: 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35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180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Systems: 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35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740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Systems: 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35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362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38956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5835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39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75615" y="1387983"/>
            <a:ext cx="3185795" cy="3808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170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639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8102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8886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81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75615" y="1387983"/>
            <a:ext cx="3185795" cy="3808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3973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9924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9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8D171A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5758" y="513402"/>
            <a:ext cx="4430395" cy="58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7852" y="1248664"/>
            <a:ext cx="7710805" cy="1802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732" y="6686384"/>
            <a:ext cx="444373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Systems: 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35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96883" y="6668801"/>
            <a:ext cx="17907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9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4939" y="153923"/>
            <a:ext cx="6296025" cy="891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2887" y="1164082"/>
            <a:ext cx="8502015" cy="319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732" y="6686384"/>
            <a:ext cx="444436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96883" y="6668801"/>
            <a:ext cx="17907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5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4939" y="153923"/>
            <a:ext cx="6296025" cy="891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2887" y="1164082"/>
            <a:ext cx="8502015" cy="319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732" y="6686384"/>
            <a:ext cx="444436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96883" y="6668801"/>
            <a:ext cx="17907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77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1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15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image" Target="../media/image15.tmp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image" Target="../media/image16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slideLayout" Target="../slideLayouts/slideLayout17.xml"/><Relationship Id="rId5" Type="http://schemas.openxmlformats.org/officeDocument/2006/relationships/tags" Target="../tags/tag22.xml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slideLayout" Target="../slideLayouts/slideLayout17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tags" Target="../tags/tag44.xml"/><Relationship Id="rId2" Type="http://schemas.openxmlformats.org/officeDocument/2006/relationships/tags" Target="../tags/tag29.xml"/><Relationship Id="rId16" Type="http://schemas.openxmlformats.org/officeDocument/2006/relationships/tags" Target="../tags/tag43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5" Type="http://schemas.openxmlformats.org/officeDocument/2006/relationships/tags" Target="../tags/tag32.xml"/><Relationship Id="rId15" Type="http://schemas.openxmlformats.org/officeDocument/2006/relationships/tags" Target="../tags/tag42.xml"/><Relationship Id="rId10" Type="http://schemas.openxmlformats.org/officeDocument/2006/relationships/tags" Target="../tags/tag37.xml"/><Relationship Id="rId19" Type="http://schemas.openxmlformats.org/officeDocument/2006/relationships/image" Target="../media/image15.tmp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image" Target="../media/image19.jpeg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slideLayout" Target="../slideLayouts/slideLayout1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image" Target="../media/image15.tmp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18" Type="http://schemas.openxmlformats.org/officeDocument/2006/relationships/slideLayout" Target="../slideLayouts/slideLayout17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tags" Target="../tags/tag72.xml"/><Relationship Id="rId2" Type="http://schemas.openxmlformats.org/officeDocument/2006/relationships/tags" Target="../tags/tag57.xml"/><Relationship Id="rId16" Type="http://schemas.openxmlformats.org/officeDocument/2006/relationships/tags" Target="../tags/tag71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5" Type="http://schemas.openxmlformats.org/officeDocument/2006/relationships/tags" Target="../tags/tag70.xml"/><Relationship Id="rId10" Type="http://schemas.openxmlformats.org/officeDocument/2006/relationships/tags" Target="../tags/tag65.xml"/><Relationship Id="rId19" Type="http://schemas.openxmlformats.org/officeDocument/2006/relationships/image" Target="../media/image15.tmp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18" Type="http://schemas.openxmlformats.org/officeDocument/2006/relationships/slideLayout" Target="../slideLayouts/slideLayout17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tags" Target="../tags/tag89.xml"/><Relationship Id="rId2" Type="http://schemas.openxmlformats.org/officeDocument/2006/relationships/tags" Target="../tags/tag74.xml"/><Relationship Id="rId16" Type="http://schemas.openxmlformats.org/officeDocument/2006/relationships/tags" Target="../tags/tag88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5" Type="http://schemas.openxmlformats.org/officeDocument/2006/relationships/tags" Target="../tags/tag87.xml"/><Relationship Id="rId10" Type="http://schemas.openxmlformats.org/officeDocument/2006/relationships/tags" Target="../tags/tag82.xml"/><Relationship Id="rId19" Type="http://schemas.openxmlformats.org/officeDocument/2006/relationships/image" Target="../media/image15.tmp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896883" y="6668801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b="1" spc="-5" dirty="0">
                <a:solidFill>
                  <a:prstClr val="black"/>
                </a:solidFill>
                <a:cs typeface="Calibri"/>
              </a:rPr>
              <a:pPr marL="25400">
                <a:lnSpc>
                  <a:spcPts val="1045"/>
                </a:lnSpc>
              </a:pPr>
              <a:t>1</a:t>
            </a:fld>
            <a:endParaRPr sz="1000">
              <a:solidFill>
                <a:prstClr val="black"/>
              </a:solidFill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3688" y="1124744"/>
            <a:ext cx="6039708" cy="289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第六章 存储器层次结构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第二部分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高速缓冲器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Cache</a:t>
            </a:r>
            <a:endParaRPr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3568" y="5013176"/>
            <a:ext cx="7678738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 b="1" i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kern="0" dirty="0"/>
              <a:t>教师：史先俊 </a:t>
            </a:r>
            <a:endParaRPr lang="en-US" altLang="zh-CN" kern="0" dirty="0"/>
          </a:p>
          <a:p>
            <a:pPr algn="ctr"/>
            <a:r>
              <a:rPr lang="zh-CN" altLang="en-US" kern="0" dirty="0"/>
              <a:t>计算机科学与技术学院</a:t>
            </a:r>
            <a:endParaRPr lang="en-US" altLang="zh-CN" kern="0" dirty="0"/>
          </a:p>
          <a:p>
            <a:pPr algn="ctr"/>
            <a:r>
              <a:rPr lang="zh-CN" altLang="en-US" kern="0" dirty="0"/>
              <a:t>哈尔滨工业大学</a:t>
            </a:r>
          </a:p>
          <a:p>
            <a:pPr algn="ctr"/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403304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440467"/>
            <a:ext cx="458406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实例</a:t>
            </a:r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4473664" y="1143000"/>
            <a:ext cx="4479898" cy="1604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5002" y="1676400"/>
            <a:ext cx="1233701" cy="2895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9740" y="1355594"/>
            <a:ext cx="110363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>
                <a:solidFill>
                  <a:srgbClr val="3E3E3E"/>
                </a:solidFill>
                <a:latin typeface="Calibri"/>
                <a:cs typeface="Calibri"/>
              </a:rPr>
              <a:t>台式机</a:t>
            </a:r>
            <a:r>
              <a:rPr sz="1800" b="1" spc="-9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E3E3E"/>
                </a:solidFill>
                <a:latin typeface="Calibri"/>
                <a:cs typeface="Calibri"/>
              </a:rPr>
              <a:t>PC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37570" y="4173047"/>
            <a:ext cx="2291582" cy="2122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40109" y="3836428"/>
            <a:ext cx="130683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>
                <a:solidFill>
                  <a:srgbClr val="3E3E3E"/>
                </a:solidFill>
                <a:latin typeface="Calibri"/>
                <a:cs typeface="Calibri"/>
              </a:rPr>
              <a:t>主板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19800" y="2768780"/>
            <a:ext cx="900430" cy="1343025"/>
          </a:xfrm>
          <a:custGeom>
            <a:avLst/>
            <a:gdLst/>
            <a:ahLst/>
            <a:cxnLst/>
            <a:rect l="l" t="t" r="r" b="b"/>
            <a:pathLst>
              <a:path w="900429" h="1343025">
                <a:moveTo>
                  <a:pt x="0" y="1343025"/>
                </a:moveTo>
                <a:lnTo>
                  <a:pt x="900391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40852" y="2768776"/>
            <a:ext cx="79375" cy="88265"/>
          </a:xfrm>
          <a:custGeom>
            <a:avLst/>
            <a:gdLst/>
            <a:ahLst/>
            <a:cxnLst/>
            <a:rect l="l" t="t" r="r" b="b"/>
            <a:pathLst>
              <a:path w="79375" h="88264">
                <a:moveTo>
                  <a:pt x="73837" y="88049"/>
                </a:moveTo>
                <a:lnTo>
                  <a:pt x="79349" y="0"/>
                </a:lnTo>
                <a:lnTo>
                  <a:pt x="0" y="38544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84340" y="4009881"/>
            <a:ext cx="7512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latin typeface="Calibri"/>
                <a:cs typeface="Calibri"/>
              </a:rPr>
              <a:t>Source:</a:t>
            </a:r>
            <a:r>
              <a:rPr sz="1200" i="1" spc="-85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Dell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75784" y="3533637"/>
            <a:ext cx="2070096" cy="4968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02909" y="3188769"/>
            <a:ext cx="2172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>
                <a:solidFill>
                  <a:srgbClr val="3E3E3E"/>
                </a:solidFill>
                <a:latin typeface="Calibri"/>
                <a:cs typeface="Calibri"/>
              </a:rPr>
              <a:t>主存</a:t>
            </a:r>
            <a:r>
              <a:rPr sz="1800" b="1" spc="-9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Calibri"/>
                <a:cs typeface="Calibri"/>
              </a:rPr>
              <a:t>(DRAM)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534400" y="2822105"/>
            <a:ext cx="142240" cy="302260"/>
          </a:xfrm>
          <a:custGeom>
            <a:avLst/>
            <a:gdLst/>
            <a:ahLst/>
            <a:cxnLst/>
            <a:rect l="l" t="t" r="r" b="b"/>
            <a:pathLst>
              <a:path w="142240" h="302260">
                <a:moveTo>
                  <a:pt x="0" y="302094"/>
                </a:moveTo>
                <a:lnTo>
                  <a:pt x="141719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03524" y="2822108"/>
            <a:ext cx="80645" cy="88265"/>
          </a:xfrm>
          <a:custGeom>
            <a:avLst/>
            <a:gdLst/>
            <a:ahLst/>
            <a:cxnLst/>
            <a:rect l="l" t="t" r="r" b="b"/>
            <a:pathLst>
              <a:path w="80645" h="88264">
                <a:moveTo>
                  <a:pt x="80479" y="87858"/>
                </a:moveTo>
                <a:lnTo>
                  <a:pt x="72593" y="0"/>
                </a:lnTo>
                <a:lnTo>
                  <a:pt x="0" y="50101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55545" y="3457642"/>
            <a:ext cx="1552574" cy="15525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3819" y="4401760"/>
            <a:ext cx="2969895" cy="680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latin typeface="Calibri"/>
                <a:cs typeface="Calibri"/>
              </a:rPr>
              <a:t>Source:</a:t>
            </a:r>
            <a:r>
              <a:rPr sz="1200" i="1" spc="-85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Dell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664970">
              <a:lnSpc>
                <a:spcPct val="100000"/>
              </a:lnSpc>
              <a:spcBef>
                <a:spcPts val="930"/>
              </a:spcBef>
            </a:pPr>
            <a:r>
              <a:rPr sz="1200" i="1" spc="-5" dirty="0">
                <a:latin typeface="Calibri"/>
                <a:cs typeface="Calibri"/>
              </a:rPr>
              <a:t>Source: </a:t>
            </a:r>
            <a:r>
              <a:rPr sz="1200" i="1" dirty="0">
                <a:latin typeface="Calibri"/>
                <a:cs typeface="Calibri"/>
              </a:rPr>
              <a:t>PC</a:t>
            </a:r>
            <a:r>
              <a:rPr sz="1200" i="1" spc="-60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Magazine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79478" y="6029138"/>
            <a:ext cx="3041650" cy="461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latin typeface="Calibri"/>
                <a:cs typeface="Calibri"/>
              </a:rPr>
              <a:t>Source:</a:t>
            </a:r>
            <a:r>
              <a:rPr sz="1200" i="1" spc="-75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techreport.com</a:t>
            </a:r>
            <a:endParaRPr sz="12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90"/>
              </a:spcBef>
            </a:pPr>
            <a:r>
              <a:rPr sz="1200" i="1" spc="-5" dirty="0">
                <a:latin typeface="Calibri"/>
                <a:cs typeface="Calibri"/>
              </a:rPr>
              <a:t>Source:</a:t>
            </a:r>
            <a:r>
              <a:rPr sz="1200" i="1" spc="-85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Dell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81674" y="3188769"/>
            <a:ext cx="1751964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E3E3E"/>
                </a:solidFill>
                <a:latin typeface="Calibri"/>
                <a:cs typeface="Calibri"/>
              </a:rPr>
              <a:t>CPU (Intel </a:t>
            </a:r>
            <a:r>
              <a:rPr sz="1800" b="1" spc="-10" dirty="0">
                <a:solidFill>
                  <a:srgbClr val="3E3E3E"/>
                </a:solidFill>
                <a:latin typeface="Calibri"/>
                <a:cs typeface="Calibri"/>
              </a:rPr>
              <a:t>Core</a:t>
            </a:r>
            <a:r>
              <a:rPr sz="1800" b="1" spc="-9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Calibri"/>
                <a:cs typeface="Calibri"/>
              </a:rPr>
              <a:t>i7)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66756" y="2073468"/>
            <a:ext cx="1305560" cy="1085215"/>
          </a:xfrm>
          <a:custGeom>
            <a:avLst/>
            <a:gdLst/>
            <a:ahLst/>
            <a:cxnLst/>
            <a:rect l="l" t="t" r="r" b="b"/>
            <a:pathLst>
              <a:path w="1305560" h="1085214">
                <a:moveTo>
                  <a:pt x="0" y="1084821"/>
                </a:moveTo>
                <a:lnTo>
                  <a:pt x="1305356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85100" y="2073470"/>
            <a:ext cx="86995" cy="83185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56819" y="82892"/>
                </a:moveTo>
                <a:lnTo>
                  <a:pt x="87007" y="0"/>
                </a:lnTo>
                <a:lnTo>
                  <a:pt x="0" y="14528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33600" y="5214226"/>
            <a:ext cx="1964624" cy="8048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863617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52800" y="2895600"/>
            <a:ext cx="685800" cy="1371600"/>
          </a:xfrm>
          <a:custGeom>
            <a:avLst/>
            <a:gdLst/>
            <a:ahLst/>
            <a:cxnLst/>
            <a:rect l="l" t="t" r="r" b="b"/>
            <a:pathLst>
              <a:path w="685800" h="1371600">
                <a:moveTo>
                  <a:pt x="685800" y="1028700"/>
                </a:moveTo>
                <a:lnTo>
                  <a:pt x="0" y="1028700"/>
                </a:lnTo>
                <a:lnTo>
                  <a:pt x="342900" y="1371600"/>
                </a:lnTo>
                <a:lnTo>
                  <a:pt x="685800" y="1028700"/>
                </a:lnTo>
                <a:close/>
              </a:path>
              <a:path w="685800" h="1371600">
                <a:moveTo>
                  <a:pt x="514350" y="342900"/>
                </a:moveTo>
                <a:lnTo>
                  <a:pt x="171450" y="342900"/>
                </a:lnTo>
                <a:lnTo>
                  <a:pt x="171450" y="1028700"/>
                </a:lnTo>
                <a:lnTo>
                  <a:pt x="514350" y="1028700"/>
                </a:lnTo>
                <a:lnTo>
                  <a:pt x="514350" y="342900"/>
                </a:lnTo>
                <a:close/>
              </a:path>
              <a:path w="685800" h="1371600">
                <a:moveTo>
                  <a:pt x="342900" y="0"/>
                </a:moveTo>
                <a:lnTo>
                  <a:pt x="0" y="342900"/>
                </a:lnTo>
                <a:lnTo>
                  <a:pt x="685800" y="342900"/>
                </a:lnTo>
                <a:lnTo>
                  <a:pt x="3429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6501" y="522794"/>
            <a:ext cx="460756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高速缓存的基本概念</a:t>
            </a:r>
            <a:endParaRPr spc="-5" dirty="0"/>
          </a:p>
        </p:txBody>
      </p:sp>
      <p:sp>
        <p:nvSpPr>
          <p:cNvPr id="5" name="object 5"/>
          <p:cNvSpPr/>
          <p:nvPr/>
        </p:nvSpPr>
        <p:spPr>
          <a:xfrm>
            <a:off x="1905000" y="4267200"/>
            <a:ext cx="3581400" cy="2057400"/>
          </a:xfrm>
          <a:custGeom>
            <a:avLst/>
            <a:gdLst/>
            <a:ahLst/>
            <a:cxnLst/>
            <a:rect l="l" t="t" r="r" b="b"/>
            <a:pathLst>
              <a:path w="3581400" h="2057400">
                <a:moveTo>
                  <a:pt x="0" y="0"/>
                </a:moveTo>
                <a:lnTo>
                  <a:pt x="3581400" y="0"/>
                </a:lnTo>
                <a:lnTo>
                  <a:pt x="3581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DEDEE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05000" y="4267200"/>
            <a:ext cx="3581400" cy="2057400"/>
          </a:xfrm>
          <a:custGeom>
            <a:avLst/>
            <a:gdLst/>
            <a:ahLst/>
            <a:cxnLst/>
            <a:rect l="l" t="t" r="r" b="b"/>
            <a:pathLst>
              <a:path w="3581400" h="2057400">
                <a:moveTo>
                  <a:pt x="0" y="0"/>
                </a:moveTo>
                <a:lnTo>
                  <a:pt x="3581400" y="0"/>
                </a:lnTo>
                <a:lnTo>
                  <a:pt x="3581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5000" y="2272385"/>
            <a:ext cx="3581400" cy="609600"/>
          </a:xfrm>
          <a:custGeom>
            <a:avLst/>
            <a:gdLst/>
            <a:ahLst/>
            <a:cxnLst/>
            <a:rect l="l" t="t" r="r" b="b"/>
            <a:pathLst>
              <a:path w="3581400" h="609600">
                <a:moveTo>
                  <a:pt x="0" y="0"/>
                </a:moveTo>
                <a:lnTo>
                  <a:pt x="3581400" y="0"/>
                </a:lnTo>
                <a:lnTo>
                  <a:pt x="35814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D6D5E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05000" y="2272385"/>
            <a:ext cx="3581400" cy="609600"/>
          </a:xfrm>
          <a:custGeom>
            <a:avLst/>
            <a:gdLst/>
            <a:ahLst/>
            <a:cxnLst/>
            <a:rect l="l" t="t" r="r" b="b"/>
            <a:pathLst>
              <a:path w="3581400" h="609600">
                <a:moveTo>
                  <a:pt x="0" y="0"/>
                </a:moveTo>
                <a:lnTo>
                  <a:pt x="3581400" y="0"/>
                </a:lnTo>
                <a:lnTo>
                  <a:pt x="35814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574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574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956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956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338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338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720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720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574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57400" y="4800600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dirty="0">
                <a:solidFill>
                  <a:prstClr val="black"/>
                </a:solidFill>
                <a:cs typeface="Calibri"/>
              </a:rPr>
              <a:t>4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956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956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338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7338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720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720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0574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0574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8956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8956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7338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33800" y="5181600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dirty="0">
                <a:solidFill>
                  <a:prstClr val="black"/>
                </a:solidFill>
                <a:cs typeface="Calibri"/>
              </a:rPr>
              <a:t>10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5720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720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0574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0574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8956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8956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59886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/>
            <a:r>
              <a:rPr b="1" dirty="0">
                <a:solidFill>
                  <a:prstClr val="black"/>
                </a:solidFill>
                <a:cs typeface="Calibri"/>
              </a:rPr>
              <a:t>1</a:t>
            </a:r>
            <a:endParaRPr>
              <a:solidFill>
                <a:prstClr val="black"/>
              </a:solidFill>
              <a:cs typeface="Calibri"/>
            </a:endParaRPr>
          </a:p>
          <a:p>
            <a:pPr marL="57785"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5</a:t>
            </a:r>
            <a:endParaRPr>
              <a:solidFill>
                <a:prstClr val="black"/>
              </a:solidFill>
              <a:cs typeface="Calibri"/>
            </a:endParaRPr>
          </a:p>
          <a:p>
            <a:pPr marL="57785"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9</a:t>
            </a:r>
            <a:endParaRPr>
              <a:solidFill>
                <a:prstClr val="black"/>
              </a:solidFill>
              <a:cs typeface="Calibri"/>
            </a:endParaRPr>
          </a:p>
          <a:p>
            <a:pPr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13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7338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7338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5720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5720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836285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/>
            <a:r>
              <a:rPr b="1" dirty="0">
                <a:solidFill>
                  <a:prstClr val="black"/>
                </a:solidFill>
                <a:cs typeface="Calibri"/>
              </a:rPr>
              <a:t>3</a:t>
            </a:r>
            <a:endParaRPr>
              <a:solidFill>
                <a:prstClr val="black"/>
              </a:solidFill>
              <a:cs typeface="Calibri"/>
            </a:endParaRPr>
          </a:p>
          <a:p>
            <a:pPr marL="57785"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7</a:t>
            </a:r>
            <a:endParaRPr>
              <a:solidFill>
                <a:prstClr val="black"/>
              </a:solidFill>
              <a:cs typeface="Calibri"/>
            </a:endParaRPr>
          </a:p>
          <a:p>
            <a:pPr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11</a:t>
            </a:r>
            <a:endParaRPr>
              <a:solidFill>
                <a:prstClr val="black"/>
              </a:solidFill>
              <a:cs typeface="Calibri"/>
            </a:endParaRPr>
          </a:p>
          <a:p>
            <a:pPr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15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286000" y="6096000"/>
            <a:ext cx="3048000" cy="1905"/>
          </a:xfrm>
          <a:custGeom>
            <a:avLst/>
            <a:gdLst/>
            <a:ahLst/>
            <a:cxnLst/>
            <a:rect l="l" t="t" r="r" b="b"/>
            <a:pathLst>
              <a:path w="3048000" h="1904">
                <a:moveTo>
                  <a:pt x="0" y="0"/>
                </a:moveTo>
                <a:lnTo>
                  <a:pt x="3048000" y="1473"/>
                </a:lnTo>
              </a:path>
            </a:pathLst>
          </a:custGeom>
          <a:ln w="889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057400" y="2424785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dirty="0">
                <a:solidFill>
                  <a:prstClr val="black"/>
                </a:solidFill>
                <a:cs typeface="Calibri"/>
              </a:rPr>
              <a:t>8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95600" y="2424785"/>
            <a:ext cx="7620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r>
              <a:rPr b="1" dirty="0">
                <a:solidFill>
                  <a:prstClr val="black"/>
                </a:solidFill>
                <a:cs typeface="Calibri"/>
              </a:rPr>
              <a:t>9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733800" y="2424785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dirty="0">
                <a:solidFill>
                  <a:prstClr val="black"/>
                </a:solidFill>
                <a:cs typeface="Calibri"/>
              </a:rPr>
              <a:t>14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572000" y="2424785"/>
            <a:ext cx="7620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r>
              <a:rPr b="1" dirty="0">
                <a:solidFill>
                  <a:prstClr val="black"/>
                </a:solidFill>
                <a:cs typeface="Calibri"/>
              </a:rPr>
              <a:t>3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04800" y="2374498"/>
            <a:ext cx="1345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CN" altLang="en-US" sz="2400" b="1" dirty="0">
                <a:solidFill>
                  <a:prstClr val="black"/>
                </a:solidFill>
                <a:cs typeface="Calibri"/>
              </a:rPr>
              <a:t>高速缓存</a:t>
            </a:r>
            <a:endParaRPr sz="24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35881" y="4369414"/>
            <a:ext cx="111315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CN" altLang="en-US" sz="2400" b="1" dirty="0">
                <a:solidFill>
                  <a:prstClr val="black"/>
                </a:solidFill>
                <a:cs typeface="Calibri"/>
              </a:rPr>
              <a:t>存储器</a:t>
            </a:r>
            <a:endParaRPr sz="2400" b="1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690419" y="4554080"/>
            <a:ext cx="2989580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870"/>
              </a:lnSpc>
            </a:pPr>
            <a:r>
              <a:rPr lang="zh-CN" altLang="en-US" sz="1600" b="1" spc="-30" dirty="0">
                <a:solidFill>
                  <a:prstClr val="black"/>
                </a:solidFill>
                <a:cs typeface="Calibri"/>
              </a:rPr>
              <a:t>第</a:t>
            </a:r>
            <a:r>
              <a:rPr lang="en-US" altLang="zh-CN" sz="1600" b="1" spc="-30" dirty="0">
                <a:solidFill>
                  <a:prstClr val="black"/>
                </a:solidFill>
                <a:cs typeface="Calibri"/>
              </a:rPr>
              <a:t>K+1</a:t>
            </a:r>
            <a:r>
              <a:rPr lang="zh-CN" altLang="en-US" sz="1600" b="1" spc="-30" dirty="0">
                <a:solidFill>
                  <a:prstClr val="black"/>
                </a:solidFill>
                <a:cs typeface="Calibri"/>
              </a:rPr>
              <a:t>层更大、更慢、更便宜的设备被划分成块</a:t>
            </a:r>
            <a:endParaRPr sz="16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020064" y="3278500"/>
            <a:ext cx="2390140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870"/>
              </a:lnSpc>
            </a:pPr>
            <a:r>
              <a:rPr lang="zh-CN" altLang="en-US" sz="1600" b="1" spc="-10" dirty="0">
                <a:solidFill>
                  <a:prstClr val="black"/>
                </a:solidFill>
                <a:cs typeface="Calibri"/>
              </a:rPr>
              <a:t>数据以块为传输单元</a:t>
            </a:r>
            <a:endParaRPr lang="en-US" altLang="zh-CN" sz="1600" b="1" spc="-10" dirty="0">
              <a:solidFill>
                <a:prstClr val="black"/>
              </a:solidFill>
              <a:cs typeface="Calibri"/>
            </a:endParaRPr>
          </a:p>
          <a:p>
            <a:pPr marL="12700" marR="5080">
              <a:lnSpc>
                <a:spcPts val="1870"/>
              </a:lnSpc>
            </a:pPr>
            <a:r>
              <a:rPr lang="zh-CN" altLang="en-US" sz="1600" b="1" spc="-10" dirty="0">
                <a:solidFill>
                  <a:prstClr val="black"/>
                </a:solidFill>
                <a:cs typeface="Calibri"/>
              </a:rPr>
              <a:t>在层与层之间复制</a:t>
            </a:r>
            <a:endParaRPr sz="16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9776" y="2205307"/>
            <a:ext cx="2640965" cy="7238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7800"/>
              </a:lnSpc>
            </a:pPr>
            <a:r>
              <a:rPr lang="zh-CN" altLang="en-US" sz="1600" b="1" spc="-20" dirty="0">
                <a:solidFill>
                  <a:prstClr val="black"/>
                </a:solidFill>
                <a:cs typeface="Calibri"/>
              </a:rPr>
              <a:t>第</a:t>
            </a:r>
            <a:r>
              <a:rPr lang="en-US" altLang="zh-CN" sz="1600" b="1" spc="-20" dirty="0">
                <a:solidFill>
                  <a:prstClr val="black"/>
                </a:solidFill>
                <a:cs typeface="Calibri"/>
              </a:rPr>
              <a:t>K</a:t>
            </a:r>
            <a:r>
              <a:rPr lang="zh-CN" altLang="en-US" sz="1600" b="1" spc="-20" dirty="0">
                <a:solidFill>
                  <a:prstClr val="black"/>
                </a:solidFill>
                <a:cs typeface="Calibri"/>
              </a:rPr>
              <a:t>层更小、更快、更昂贵的设备缓存着第</a:t>
            </a:r>
            <a:r>
              <a:rPr lang="en-US" altLang="zh-CN" sz="1600" b="1" spc="-20" dirty="0">
                <a:solidFill>
                  <a:prstClr val="black"/>
                </a:solidFill>
                <a:cs typeface="Calibri"/>
              </a:rPr>
              <a:t>K+1</a:t>
            </a:r>
            <a:r>
              <a:rPr lang="zh-CN" altLang="en-US" sz="1600" b="1" spc="-20" dirty="0">
                <a:solidFill>
                  <a:prstClr val="black"/>
                </a:solidFill>
                <a:cs typeface="Calibri"/>
              </a:rPr>
              <a:t>层块的一个子集</a:t>
            </a:r>
            <a:endParaRPr sz="16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0574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59496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0574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321686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/>
            <a:r>
              <a:rPr b="1" dirty="0">
                <a:solidFill>
                  <a:prstClr val="black"/>
                </a:solidFill>
                <a:cs typeface="Calibri"/>
              </a:rPr>
              <a:t>0</a:t>
            </a:r>
            <a:endParaRPr>
              <a:solidFill>
                <a:prstClr val="black"/>
              </a:solidFill>
              <a:cs typeface="Calibri"/>
            </a:endParaRPr>
          </a:p>
          <a:p>
            <a:pPr marL="57785"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4</a:t>
            </a:r>
            <a:endParaRPr>
              <a:solidFill>
                <a:prstClr val="black"/>
              </a:solidFill>
              <a:cs typeface="Calibri"/>
            </a:endParaRPr>
          </a:p>
          <a:p>
            <a:pPr marL="57785"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8</a:t>
            </a:r>
            <a:endParaRPr>
              <a:solidFill>
                <a:prstClr val="black"/>
              </a:solidFill>
              <a:cs typeface="Calibri"/>
            </a:endParaRPr>
          </a:p>
          <a:p>
            <a:pPr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12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590800" y="3429000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dirty="0">
                <a:solidFill>
                  <a:prstClr val="black"/>
                </a:solidFill>
                <a:cs typeface="Calibri"/>
              </a:rPr>
              <a:t>4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057400" y="2424785"/>
            <a:ext cx="762000" cy="304800"/>
          </a:xfrm>
          <a:prstGeom prst="rect">
            <a:avLst/>
          </a:prstGeom>
          <a:solidFill>
            <a:srgbClr val="F59496"/>
          </a:solidFill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dirty="0">
                <a:solidFill>
                  <a:prstClr val="black"/>
                </a:solidFill>
                <a:cs typeface="Calibri"/>
              </a:rPr>
              <a:t>4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7338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AAD69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7338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998085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/>
            <a:r>
              <a:rPr b="1" dirty="0">
                <a:solidFill>
                  <a:prstClr val="black"/>
                </a:solidFill>
                <a:cs typeface="Calibri"/>
              </a:rPr>
              <a:t>2</a:t>
            </a:r>
            <a:endParaRPr>
              <a:solidFill>
                <a:prstClr val="black"/>
              </a:solidFill>
              <a:cs typeface="Calibri"/>
            </a:endParaRPr>
          </a:p>
          <a:p>
            <a:pPr marL="57785"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6</a:t>
            </a:r>
            <a:endParaRPr>
              <a:solidFill>
                <a:prstClr val="black"/>
              </a:solidFill>
              <a:cs typeface="Calibri"/>
            </a:endParaRPr>
          </a:p>
          <a:p>
            <a:pPr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10</a:t>
            </a:r>
            <a:endParaRPr>
              <a:solidFill>
                <a:prstClr val="black"/>
              </a:solidFill>
              <a:cs typeface="Calibri"/>
            </a:endParaRPr>
          </a:p>
          <a:p>
            <a:pPr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14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11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590800" y="3429000"/>
            <a:ext cx="762000" cy="304800"/>
          </a:xfrm>
          <a:prstGeom prst="rect">
            <a:avLst/>
          </a:prstGeom>
          <a:solidFill>
            <a:srgbClr val="AAD698"/>
          </a:solidFill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dirty="0">
                <a:solidFill>
                  <a:prstClr val="black"/>
                </a:solidFill>
                <a:cs typeface="Calibri"/>
              </a:rPr>
              <a:t>10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733800" y="2424785"/>
            <a:ext cx="762000" cy="304800"/>
          </a:xfrm>
          <a:prstGeom prst="rect">
            <a:avLst/>
          </a:prstGeom>
          <a:solidFill>
            <a:srgbClr val="AAD698"/>
          </a:solidFill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dirty="0">
                <a:solidFill>
                  <a:prstClr val="black"/>
                </a:solidFill>
                <a:cs typeface="Calibri"/>
              </a:rPr>
              <a:t>10</a:t>
            </a:r>
            <a:endParaRPr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4437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52800" y="1295400"/>
            <a:ext cx="685800" cy="990600"/>
          </a:xfrm>
          <a:custGeom>
            <a:avLst/>
            <a:gdLst/>
            <a:ahLst/>
            <a:cxnLst/>
            <a:rect l="l" t="t" r="r" b="b"/>
            <a:pathLst>
              <a:path w="685800" h="990600">
                <a:moveTo>
                  <a:pt x="685800" y="647700"/>
                </a:moveTo>
                <a:lnTo>
                  <a:pt x="0" y="647700"/>
                </a:lnTo>
                <a:lnTo>
                  <a:pt x="342900" y="990600"/>
                </a:lnTo>
                <a:lnTo>
                  <a:pt x="685800" y="647700"/>
                </a:lnTo>
                <a:close/>
              </a:path>
              <a:path w="685800" h="990600">
                <a:moveTo>
                  <a:pt x="514350" y="342900"/>
                </a:moveTo>
                <a:lnTo>
                  <a:pt x="171450" y="342900"/>
                </a:lnTo>
                <a:lnTo>
                  <a:pt x="171450" y="647700"/>
                </a:lnTo>
                <a:lnTo>
                  <a:pt x="514350" y="647700"/>
                </a:lnTo>
                <a:lnTo>
                  <a:pt x="514350" y="342900"/>
                </a:lnTo>
                <a:close/>
              </a:path>
              <a:path w="685800" h="990600">
                <a:moveTo>
                  <a:pt x="342900" y="0"/>
                </a:moveTo>
                <a:lnTo>
                  <a:pt x="0" y="342900"/>
                </a:lnTo>
                <a:lnTo>
                  <a:pt x="685800" y="342900"/>
                </a:lnTo>
                <a:lnTo>
                  <a:pt x="3429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2800" y="2895600"/>
            <a:ext cx="685800" cy="1371600"/>
          </a:xfrm>
          <a:custGeom>
            <a:avLst/>
            <a:gdLst/>
            <a:ahLst/>
            <a:cxnLst/>
            <a:rect l="l" t="t" r="r" b="b"/>
            <a:pathLst>
              <a:path w="685800" h="1371600">
                <a:moveTo>
                  <a:pt x="685800" y="1028700"/>
                </a:moveTo>
                <a:lnTo>
                  <a:pt x="0" y="1028700"/>
                </a:lnTo>
                <a:lnTo>
                  <a:pt x="342900" y="1371600"/>
                </a:lnTo>
                <a:lnTo>
                  <a:pt x="685800" y="1028700"/>
                </a:lnTo>
                <a:close/>
              </a:path>
              <a:path w="685800" h="1371600">
                <a:moveTo>
                  <a:pt x="514350" y="342900"/>
                </a:moveTo>
                <a:lnTo>
                  <a:pt x="171450" y="342900"/>
                </a:lnTo>
                <a:lnTo>
                  <a:pt x="171450" y="1028700"/>
                </a:lnTo>
                <a:lnTo>
                  <a:pt x="514350" y="1028700"/>
                </a:lnTo>
                <a:lnTo>
                  <a:pt x="514350" y="342900"/>
                </a:lnTo>
                <a:close/>
              </a:path>
              <a:path w="685800" h="1371600">
                <a:moveTo>
                  <a:pt x="342900" y="0"/>
                </a:moveTo>
                <a:lnTo>
                  <a:pt x="0" y="342900"/>
                </a:lnTo>
                <a:lnTo>
                  <a:pt x="685800" y="342900"/>
                </a:lnTo>
                <a:lnTo>
                  <a:pt x="3429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6501" y="522794"/>
            <a:ext cx="539686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高速缓存概念：缓存命中</a:t>
            </a:r>
            <a:endParaRPr spc="-5" dirty="0"/>
          </a:p>
        </p:txBody>
      </p:sp>
      <p:sp>
        <p:nvSpPr>
          <p:cNvPr id="6" name="object 6"/>
          <p:cNvSpPr/>
          <p:nvPr/>
        </p:nvSpPr>
        <p:spPr>
          <a:xfrm>
            <a:off x="1905000" y="4267200"/>
            <a:ext cx="3581400" cy="2057400"/>
          </a:xfrm>
          <a:custGeom>
            <a:avLst/>
            <a:gdLst/>
            <a:ahLst/>
            <a:cxnLst/>
            <a:rect l="l" t="t" r="r" b="b"/>
            <a:pathLst>
              <a:path w="3581400" h="2057400">
                <a:moveTo>
                  <a:pt x="0" y="0"/>
                </a:moveTo>
                <a:lnTo>
                  <a:pt x="3581400" y="0"/>
                </a:lnTo>
                <a:lnTo>
                  <a:pt x="3581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05000" y="4267200"/>
            <a:ext cx="3581400" cy="2057400"/>
          </a:xfrm>
          <a:custGeom>
            <a:avLst/>
            <a:gdLst/>
            <a:ahLst/>
            <a:cxnLst/>
            <a:rect l="l" t="t" r="r" b="b"/>
            <a:pathLst>
              <a:path w="3581400" h="2057400">
                <a:moveTo>
                  <a:pt x="0" y="0"/>
                </a:moveTo>
                <a:lnTo>
                  <a:pt x="3581400" y="0"/>
                </a:lnTo>
                <a:lnTo>
                  <a:pt x="3581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05000" y="2272385"/>
            <a:ext cx="3581400" cy="609600"/>
          </a:xfrm>
          <a:custGeom>
            <a:avLst/>
            <a:gdLst/>
            <a:ahLst/>
            <a:cxnLst/>
            <a:rect l="l" t="t" r="r" b="b"/>
            <a:pathLst>
              <a:path w="3581400" h="609600">
                <a:moveTo>
                  <a:pt x="0" y="0"/>
                </a:moveTo>
                <a:lnTo>
                  <a:pt x="3581400" y="0"/>
                </a:lnTo>
                <a:lnTo>
                  <a:pt x="35814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05000" y="2272385"/>
            <a:ext cx="3581400" cy="609600"/>
          </a:xfrm>
          <a:custGeom>
            <a:avLst/>
            <a:gdLst/>
            <a:ahLst/>
            <a:cxnLst/>
            <a:rect l="l" t="t" r="r" b="b"/>
            <a:pathLst>
              <a:path w="3581400" h="609600">
                <a:moveTo>
                  <a:pt x="0" y="0"/>
                </a:moveTo>
                <a:lnTo>
                  <a:pt x="3581400" y="0"/>
                </a:lnTo>
                <a:lnTo>
                  <a:pt x="35814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574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574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956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956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338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338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574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574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956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956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338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338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720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720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574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574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956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956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338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338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720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720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574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574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321686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956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956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159886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7338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7338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998085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5720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720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836285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286000" y="6096000"/>
            <a:ext cx="3048000" cy="1905"/>
          </a:xfrm>
          <a:custGeom>
            <a:avLst/>
            <a:gdLst/>
            <a:ahLst/>
            <a:cxnLst/>
            <a:rect l="l" t="t" r="r" b="b"/>
            <a:pathLst>
              <a:path w="3048000" h="1904">
                <a:moveTo>
                  <a:pt x="0" y="0"/>
                </a:moveTo>
                <a:lnTo>
                  <a:pt x="3048000" y="1473"/>
                </a:lnTo>
              </a:path>
            </a:pathLst>
          </a:custGeom>
          <a:ln w="889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057400" y="2424785"/>
            <a:ext cx="7620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r>
              <a:rPr sz="1800" b="1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895600" y="2424785"/>
            <a:ext cx="7620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r>
              <a:rPr sz="1800" b="1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733800" y="2424785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733800" y="2424785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733800" y="2425522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155"/>
              </a:lnSpc>
            </a:pPr>
            <a:r>
              <a:rPr sz="1800" b="1" dirty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572000" y="2424785"/>
            <a:ext cx="7620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r>
              <a:rPr sz="1800" b="1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67504" y="2374498"/>
            <a:ext cx="78295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dirty="0">
                <a:latin typeface="Calibri"/>
                <a:cs typeface="Calibri"/>
              </a:rPr>
              <a:t>高速缓存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881" y="4369414"/>
            <a:ext cx="111315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dirty="0">
                <a:latin typeface="Calibri"/>
                <a:cs typeface="Calibri"/>
              </a:rPr>
              <a:t>内存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997059" y="1607246"/>
            <a:ext cx="26473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b="1" i="1" spc="-10" dirty="0">
                <a:latin typeface="Calibri"/>
                <a:cs typeface="Calibri"/>
              </a:rPr>
              <a:t>需要数据块 </a:t>
            </a:r>
            <a:r>
              <a:rPr lang="en-US" altLang="zh-CN" sz="2000" b="1" i="1" spc="-10" dirty="0">
                <a:latin typeface="Calibri"/>
                <a:cs typeface="Calibri"/>
              </a:rPr>
              <a:t>b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082719" y="1652536"/>
            <a:ext cx="101346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600" b="1" spc="-10" dirty="0">
                <a:latin typeface="Calibri"/>
                <a:cs typeface="Calibri"/>
              </a:rPr>
              <a:t>请求</a:t>
            </a:r>
            <a:r>
              <a:rPr sz="1600" b="1" spc="-10" dirty="0">
                <a:latin typeface="Calibri"/>
                <a:cs typeface="Calibri"/>
              </a:rPr>
              <a:t>:</a:t>
            </a:r>
            <a:r>
              <a:rPr sz="1600" b="1" spc="-8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14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733800" y="2425522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33800" y="2425522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3733800" y="2425522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896883" y="6668801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b="1" spc="-5" dirty="0">
                <a:latin typeface="Calibri"/>
                <a:cs typeface="Calibri"/>
              </a:rPr>
              <a:t>12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013394" y="2252861"/>
            <a:ext cx="198247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50"/>
              </a:lnSpc>
            </a:pPr>
            <a:r>
              <a:rPr lang="zh-CN" altLang="en-US" sz="2000" b="1" i="1" spc="-5" dirty="0">
                <a:latin typeface="Calibri"/>
                <a:cs typeface="Calibri"/>
              </a:rPr>
              <a:t>块 </a:t>
            </a:r>
            <a:r>
              <a:rPr lang="en-US" altLang="zh-CN" sz="2000" b="1" i="1" spc="-5" dirty="0">
                <a:latin typeface="Calibri"/>
                <a:cs typeface="Calibri"/>
              </a:rPr>
              <a:t>b </a:t>
            </a:r>
            <a:r>
              <a:rPr lang="zh-CN" altLang="en-US" sz="2000" b="1" i="1" spc="-5" dirty="0">
                <a:latin typeface="Calibri"/>
                <a:cs typeface="Calibri"/>
              </a:rPr>
              <a:t>在缓存中</a:t>
            </a:r>
            <a:r>
              <a:rPr sz="2000" b="1" i="1" spc="-5" dirty="0">
                <a:latin typeface="Calibri"/>
                <a:cs typeface="Calibri"/>
              </a:rPr>
              <a:t>:  </a:t>
            </a:r>
            <a:endParaRPr lang="en-US" sz="2000" b="1" i="1" spc="-5" dirty="0">
              <a:latin typeface="Calibri"/>
              <a:cs typeface="Calibri"/>
            </a:endParaRPr>
          </a:p>
          <a:p>
            <a:pPr marL="12700" marR="5080">
              <a:lnSpc>
                <a:spcPts val="2350"/>
              </a:lnSpc>
            </a:pPr>
            <a:r>
              <a:rPr lang="zh-CN" altLang="en-US" sz="2000" b="1" i="1" spc="-5" dirty="0">
                <a:solidFill>
                  <a:srgbClr val="C00000"/>
                </a:solidFill>
                <a:latin typeface="Calibri"/>
                <a:cs typeface="Calibri"/>
              </a:rPr>
              <a:t>命中！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8921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52800" y="1295400"/>
            <a:ext cx="685800" cy="990600"/>
          </a:xfrm>
          <a:custGeom>
            <a:avLst/>
            <a:gdLst/>
            <a:ahLst/>
            <a:cxnLst/>
            <a:rect l="l" t="t" r="r" b="b"/>
            <a:pathLst>
              <a:path w="685800" h="990600">
                <a:moveTo>
                  <a:pt x="685800" y="647700"/>
                </a:moveTo>
                <a:lnTo>
                  <a:pt x="0" y="647700"/>
                </a:lnTo>
                <a:lnTo>
                  <a:pt x="342900" y="990600"/>
                </a:lnTo>
                <a:lnTo>
                  <a:pt x="685800" y="647700"/>
                </a:lnTo>
                <a:close/>
              </a:path>
              <a:path w="685800" h="990600">
                <a:moveTo>
                  <a:pt x="514350" y="342900"/>
                </a:moveTo>
                <a:lnTo>
                  <a:pt x="171450" y="342900"/>
                </a:lnTo>
                <a:lnTo>
                  <a:pt x="171450" y="647700"/>
                </a:lnTo>
                <a:lnTo>
                  <a:pt x="514350" y="647700"/>
                </a:lnTo>
                <a:lnTo>
                  <a:pt x="514350" y="342900"/>
                </a:lnTo>
                <a:close/>
              </a:path>
              <a:path w="685800" h="990600">
                <a:moveTo>
                  <a:pt x="342900" y="0"/>
                </a:moveTo>
                <a:lnTo>
                  <a:pt x="0" y="342900"/>
                </a:lnTo>
                <a:lnTo>
                  <a:pt x="685800" y="342900"/>
                </a:lnTo>
                <a:lnTo>
                  <a:pt x="3429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2800" y="2895600"/>
            <a:ext cx="685800" cy="1371600"/>
          </a:xfrm>
          <a:custGeom>
            <a:avLst/>
            <a:gdLst/>
            <a:ahLst/>
            <a:cxnLst/>
            <a:rect l="l" t="t" r="r" b="b"/>
            <a:pathLst>
              <a:path w="685800" h="1371600">
                <a:moveTo>
                  <a:pt x="685800" y="1028700"/>
                </a:moveTo>
                <a:lnTo>
                  <a:pt x="0" y="1028700"/>
                </a:lnTo>
                <a:lnTo>
                  <a:pt x="342900" y="1371600"/>
                </a:lnTo>
                <a:lnTo>
                  <a:pt x="685800" y="1028700"/>
                </a:lnTo>
                <a:close/>
              </a:path>
              <a:path w="685800" h="1371600">
                <a:moveTo>
                  <a:pt x="514350" y="342900"/>
                </a:moveTo>
                <a:lnTo>
                  <a:pt x="171450" y="342900"/>
                </a:lnTo>
                <a:lnTo>
                  <a:pt x="171450" y="1028700"/>
                </a:lnTo>
                <a:lnTo>
                  <a:pt x="514350" y="1028700"/>
                </a:lnTo>
                <a:lnTo>
                  <a:pt x="514350" y="342900"/>
                </a:lnTo>
                <a:close/>
              </a:path>
              <a:path w="685800" h="1371600">
                <a:moveTo>
                  <a:pt x="342900" y="0"/>
                </a:moveTo>
                <a:lnTo>
                  <a:pt x="0" y="342900"/>
                </a:lnTo>
                <a:lnTo>
                  <a:pt x="685800" y="342900"/>
                </a:lnTo>
                <a:lnTo>
                  <a:pt x="3429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6500" y="522794"/>
            <a:ext cx="8655111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高速缓存概念：缓存不命中</a:t>
            </a:r>
            <a:br>
              <a:rPr lang="en-US" altLang="zh-CN" spc="-5" dirty="0"/>
            </a:br>
            <a:r>
              <a:rPr lang="en-US" altLang="zh-CN" spc="-5" dirty="0"/>
              <a:t>                                          —</a:t>
            </a:r>
            <a:r>
              <a:rPr lang="zh-CN" altLang="en-US" spc="-5" dirty="0"/>
              <a:t>不命中代价太高了</a:t>
            </a:r>
            <a:endParaRPr spc="-5" dirty="0"/>
          </a:p>
        </p:txBody>
      </p:sp>
      <p:sp>
        <p:nvSpPr>
          <p:cNvPr id="6" name="object 6"/>
          <p:cNvSpPr/>
          <p:nvPr/>
        </p:nvSpPr>
        <p:spPr>
          <a:xfrm>
            <a:off x="1905000" y="4267200"/>
            <a:ext cx="3581400" cy="2057400"/>
          </a:xfrm>
          <a:custGeom>
            <a:avLst/>
            <a:gdLst/>
            <a:ahLst/>
            <a:cxnLst/>
            <a:rect l="l" t="t" r="r" b="b"/>
            <a:pathLst>
              <a:path w="3581400" h="2057400">
                <a:moveTo>
                  <a:pt x="0" y="0"/>
                </a:moveTo>
                <a:lnTo>
                  <a:pt x="3581400" y="0"/>
                </a:lnTo>
                <a:lnTo>
                  <a:pt x="3581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05000" y="4267200"/>
            <a:ext cx="3581400" cy="2057400"/>
          </a:xfrm>
          <a:custGeom>
            <a:avLst/>
            <a:gdLst/>
            <a:ahLst/>
            <a:cxnLst/>
            <a:rect l="l" t="t" r="r" b="b"/>
            <a:pathLst>
              <a:path w="3581400" h="2057400">
                <a:moveTo>
                  <a:pt x="0" y="0"/>
                </a:moveTo>
                <a:lnTo>
                  <a:pt x="3581400" y="0"/>
                </a:lnTo>
                <a:lnTo>
                  <a:pt x="3581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05000" y="2272385"/>
            <a:ext cx="3581400" cy="609600"/>
          </a:xfrm>
          <a:custGeom>
            <a:avLst/>
            <a:gdLst/>
            <a:ahLst/>
            <a:cxnLst/>
            <a:rect l="l" t="t" r="r" b="b"/>
            <a:pathLst>
              <a:path w="3581400" h="609600">
                <a:moveTo>
                  <a:pt x="0" y="0"/>
                </a:moveTo>
                <a:lnTo>
                  <a:pt x="3581400" y="0"/>
                </a:lnTo>
                <a:lnTo>
                  <a:pt x="35814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05000" y="2272385"/>
            <a:ext cx="3581400" cy="609600"/>
          </a:xfrm>
          <a:custGeom>
            <a:avLst/>
            <a:gdLst/>
            <a:ahLst/>
            <a:cxnLst/>
            <a:rect l="l" t="t" r="r" b="b"/>
            <a:pathLst>
              <a:path w="3581400" h="609600">
                <a:moveTo>
                  <a:pt x="0" y="0"/>
                </a:moveTo>
                <a:lnTo>
                  <a:pt x="3581400" y="0"/>
                </a:lnTo>
                <a:lnTo>
                  <a:pt x="35814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574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574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956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956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338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338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574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574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956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956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338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338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720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720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574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574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956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956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338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338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720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720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574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057400" y="5562600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8956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956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59886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7338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7338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998085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5720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720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836285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286000" y="6096000"/>
            <a:ext cx="3048000" cy="1905"/>
          </a:xfrm>
          <a:custGeom>
            <a:avLst/>
            <a:gdLst/>
            <a:ahLst/>
            <a:cxnLst/>
            <a:rect l="l" t="t" r="r" b="b"/>
            <a:pathLst>
              <a:path w="3048000" h="1904">
                <a:moveTo>
                  <a:pt x="0" y="0"/>
                </a:moveTo>
                <a:lnTo>
                  <a:pt x="3048000" y="1473"/>
                </a:lnTo>
              </a:path>
            </a:pathLst>
          </a:custGeom>
          <a:ln w="889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057400" y="2424785"/>
            <a:ext cx="7620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r>
              <a:rPr sz="1800" b="1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895600" y="2424785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95600" y="2424785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895600" y="2425522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155"/>
              </a:lnSpc>
            </a:pPr>
            <a:r>
              <a:rPr sz="1800" b="1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733800" y="2424785"/>
            <a:ext cx="7620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r>
              <a:rPr sz="1800" b="1" dirty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572000" y="2424785"/>
            <a:ext cx="7620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r>
              <a:rPr sz="1800" b="1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67504" y="2374498"/>
            <a:ext cx="78295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CN" altLang="en-US" sz="2400" b="1" dirty="0">
                <a:cs typeface="Calibri"/>
              </a:rPr>
              <a:t>高速缓存</a:t>
            </a:r>
            <a:endParaRPr lang="zh-CN" altLang="en-US" sz="2400" dirty="0"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881" y="4369414"/>
            <a:ext cx="111315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CN" altLang="en-US" sz="2400" b="1" dirty="0">
                <a:cs typeface="Calibri"/>
              </a:rPr>
              <a:t>内存</a:t>
            </a:r>
            <a:endParaRPr lang="zh-CN" altLang="en-US" sz="2400" dirty="0"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020792" y="1744868"/>
            <a:ext cx="26473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b="1" i="1" spc="-10" dirty="0">
                <a:cs typeface="Calibri"/>
              </a:rPr>
              <a:t>需要数据块 </a:t>
            </a:r>
            <a:r>
              <a:rPr lang="en-US" altLang="zh-CN" sz="2000" b="1" i="1" spc="-10" dirty="0">
                <a:cs typeface="Calibri"/>
              </a:rPr>
              <a:t>b</a:t>
            </a:r>
            <a:endParaRPr lang="en-US" altLang="zh-CN" sz="2000" dirty="0"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082719" y="1652536"/>
            <a:ext cx="101346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600" b="1" spc="-10" dirty="0">
                <a:latin typeface="Calibri"/>
                <a:cs typeface="Calibri"/>
              </a:rPr>
              <a:t>请求</a:t>
            </a:r>
            <a:r>
              <a:rPr sz="1600" b="1" spc="-10" dirty="0">
                <a:latin typeface="Calibri"/>
                <a:cs typeface="Calibri"/>
              </a:rPr>
              <a:t>:</a:t>
            </a:r>
            <a:r>
              <a:rPr sz="1600" b="1" spc="-8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12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013394" y="2252861"/>
            <a:ext cx="239458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50"/>
              </a:lnSpc>
            </a:pPr>
            <a:r>
              <a:rPr lang="zh-CN" altLang="en-US" sz="2000" b="1" i="1" spc="-5" dirty="0">
                <a:cs typeface="Calibri"/>
              </a:rPr>
              <a:t>块 </a:t>
            </a:r>
            <a:r>
              <a:rPr lang="en-US" altLang="zh-CN" sz="2000" b="1" i="1" spc="-5" dirty="0">
                <a:cs typeface="Calibri"/>
              </a:rPr>
              <a:t>b</a:t>
            </a:r>
            <a:r>
              <a:rPr lang="zh-CN" altLang="en-US" sz="2000" b="1" i="1" spc="-5" dirty="0">
                <a:cs typeface="Calibri"/>
              </a:rPr>
              <a:t>不在缓存中</a:t>
            </a:r>
            <a:r>
              <a:rPr sz="2000" b="1" i="1" spc="-5" dirty="0">
                <a:latin typeface="Calibri"/>
                <a:cs typeface="Calibri"/>
              </a:rPr>
              <a:t>: </a:t>
            </a:r>
            <a:endParaRPr lang="en-US" sz="2000" b="1" i="1" spc="-5" dirty="0">
              <a:latin typeface="Calibri"/>
              <a:cs typeface="Calibri"/>
            </a:endParaRPr>
          </a:p>
          <a:p>
            <a:pPr marL="12700" marR="5080">
              <a:lnSpc>
                <a:spcPts val="2350"/>
              </a:lnSpc>
            </a:pPr>
            <a:r>
              <a:rPr sz="2000" b="1" i="1" spc="-5" dirty="0">
                <a:latin typeface="Calibri"/>
                <a:cs typeface="Calibri"/>
              </a:rPr>
              <a:t> </a:t>
            </a:r>
            <a:r>
              <a:rPr lang="zh-CN" altLang="en-US" sz="2000" b="1" i="1" dirty="0">
                <a:solidFill>
                  <a:srgbClr val="C00000"/>
                </a:solidFill>
                <a:latin typeface="Calibri"/>
                <a:cs typeface="Calibri"/>
              </a:rPr>
              <a:t>不命中！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021029" y="3243661"/>
            <a:ext cx="240665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50"/>
              </a:lnSpc>
            </a:pPr>
            <a:r>
              <a:rPr lang="zh-CN" altLang="en-US" sz="2000" b="1" i="1" spc="-5" dirty="0">
                <a:cs typeface="Calibri"/>
              </a:rPr>
              <a:t>块 </a:t>
            </a:r>
            <a:r>
              <a:rPr lang="en-US" altLang="zh-CN" sz="2000" b="1" i="1" spc="-5" dirty="0">
                <a:cs typeface="Calibri"/>
              </a:rPr>
              <a:t>b</a:t>
            </a:r>
            <a:r>
              <a:rPr lang="zh-CN" altLang="en-US" sz="2000" b="1" i="1" spc="-5" dirty="0">
                <a:cs typeface="Calibri"/>
              </a:rPr>
              <a:t>是从内存中提取出来</a:t>
            </a:r>
            <a:endParaRPr sz="2000" b="1" i="1" spc="-5" dirty="0"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082718" y="3428265"/>
            <a:ext cx="101346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600" b="1" spc="-10" dirty="0">
                <a:latin typeface="Calibri"/>
                <a:cs typeface="Calibri"/>
              </a:rPr>
              <a:t>请求</a:t>
            </a:r>
            <a:r>
              <a:rPr sz="1600" b="1" spc="-10" dirty="0">
                <a:latin typeface="Calibri"/>
                <a:cs typeface="Calibri"/>
              </a:rPr>
              <a:t>:</a:t>
            </a:r>
            <a:r>
              <a:rPr sz="1600" b="1" spc="-8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12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0574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574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2321686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590800" y="3429000"/>
            <a:ext cx="762000" cy="304800"/>
          </a:xfrm>
          <a:prstGeom prst="rect">
            <a:avLst/>
          </a:prstGeom>
          <a:solidFill>
            <a:srgbClr val="FF9999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45"/>
              </a:lnSpc>
            </a:pPr>
            <a:r>
              <a:rPr sz="1800" b="1" dirty="0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895600" y="2425522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895600" y="2425522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2895600" y="2425522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12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896883" y="6668801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b="1" spc="-5" dirty="0">
                <a:latin typeface="Calibri"/>
                <a:cs typeface="Calibri"/>
              </a:rPr>
              <a:t>13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940152" y="4293096"/>
            <a:ext cx="3015597" cy="1949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5"/>
              </a:lnSpc>
            </a:pPr>
            <a:r>
              <a:rPr lang="zh-CN" altLang="en-US" sz="2000" b="1" i="1" spc="-5" dirty="0">
                <a:latin typeface="Calibri"/>
                <a:cs typeface="Calibri"/>
              </a:rPr>
              <a:t>块 </a:t>
            </a:r>
            <a:r>
              <a:rPr lang="en-US" altLang="zh-CN" sz="2000" b="1" i="1" spc="-5" dirty="0">
                <a:latin typeface="Calibri"/>
                <a:cs typeface="Calibri"/>
              </a:rPr>
              <a:t>b </a:t>
            </a:r>
            <a:r>
              <a:rPr lang="zh-CN" altLang="en-US" sz="2000" b="1" i="1" spc="-5" dirty="0">
                <a:latin typeface="Calibri"/>
                <a:cs typeface="Calibri"/>
              </a:rPr>
              <a:t>被存储到缓存</a:t>
            </a:r>
            <a:endParaRPr sz="2000" dirty="0">
              <a:latin typeface="Calibri"/>
              <a:cs typeface="Calibri"/>
            </a:endParaRPr>
          </a:p>
          <a:p>
            <a:pPr marL="128270" marR="136525" indent="-115570">
              <a:lnSpc>
                <a:spcPts val="2110"/>
              </a:lnSpc>
              <a:spcBef>
                <a:spcPts val="95"/>
              </a:spcBef>
              <a:buFont typeface="Arial"/>
              <a:buChar char="•"/>
              <a:tabLst>
                <a:tab pos="128905" algn="l"/>
              </a:tabLst>
            </a:pPr>
            <a:r>
              <a:rPr lang="zh-CN" altLang="en-US" spc="-5" dirty="0">
                <a:solidFill>
                  <a:srgbClr val="C00000"/>
                </a:solidFill>
                <a:cs typeface="Calibri"/>
              </a:rPr>
              <a:t>放置</a:t>
            </a:r>
            <a:r>
              <a:rPr lang="zh-CN" altLang="en-US" spc="-5" dirty="0">
                <a:solidFill>
                  <a:srgbClr val="C00000"/>
                </a:solidFill>
                <a:latin typeface="Calibri"/>
                <a:cs typeface="Calibri"/>
              </a:rPr>
              <a:t>策略</a:t>
            </a:r>
            <a:r>
              <a:rPr lang="en-US" altLang="zh-CN" spc="-5" dirty="0">
                <a:solidFill>
                  <a:srgbClr val="BC1E24"/>
                </a:solidFill>
                <a:cs typeface="Calibri"/>
              </a:rPr>
              <a:t> (Placement policy)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  </a:t>
            </a:r>
            <a:r>
              <a:rPr lang="zh-CN" altLang="en-US" sz="1800" spc="-5" dirty="0">
                <a:solidFill>
                  <a:srgbClr val="C00000"/>
                </a:solidFill>
                <a:latin typeface="Calibri"/>
                <a:cs typeface="Calibri"/>
              </a:rPr>
              <a:t>：</a:t>
            </a:r>
            <a:r>
              <a:rPr lang="zh-CN" altLang="en-US" spc="-10" dirty="0">
                <a:latin typeface="Calibri"/>
                <a:cs typeface="Calibri"/>
              </a:rPr>
              <a:t>确定</a:t>
            </a:r>
            <a:r>
              <a:rPr lang="zh-CN" altLang="en-US" spc="-5" dirty="0">
                <a:solidFill>
                  <a:prstClr val="black"/>
                </a:solidFill>
                <a:cs typeface="Calibri"/>
              </a:rPr>
              <a:t>块</a:t>
            </a:r>
            <a:r>
              <a:rPr lang="en-US" altLang="zh-CN" spc="-5" dirty="0">
                <a:solidFill>
                  <a:prstClr val="black"/>
                </a:solidFill>
                <a:cs typeface="Calibri"/>
              </a:rPr>
              <a:t>b</a:t>
            </a:r>
            <a:r>
              <a:rPr lang="zh-CN" altLang="en-US" spc="-5" dirty="0">
                <a:solidFill>
                  <a:prstClr val="black"/>
                </a:solidFill>
                <a:cs typeface="Calibri"/>
              </a:rPr>
              <a:t>放在缓存中的位置</a:t>
            </a:r>
            <a:r>
              <a:rPr lang="en-US" altLang="zh-CN" spc="-5" dirty="0">
                <a:solidFill>
                  <a:prstClr val="black"/>
                </a:solidFill>
                <a:cs typeface="Calibri"/>
              </a:rPr>
              <a:t>—</a:t>
            </a:r>
            <a:r>
              <a:rPr lang="zh-CN" altLang="en-US" spc="-5" dirty="0">
                <a:solidFill>
                  <a:prstClr val="black"/>
                </a:solidFill>
                <a:cs typeface="Calibri"/>
              </a:rPr>
              <a:t>有空闲的吗？</a:t>
            </a:r>
            <a:endParaRPr lang="zh-CN" altLang="en-US" dirty="0">
              <a:solidFill>
                <a:prstClr val="black"/>
              </a:solidFill>
              <a:cs typeface="Calibri"/>
            </a:endParaRPr>
          </a:p>
          <a:p>
            <a:pPr marL="128270" marR="137160" indent="-115570">
              <a:lnSpc>
                <a:spcPts val="2110"/>
              </a:lnSpc>
              <a:spcBef>
                <a:spcPts val="95"/>
              </a:spcBef>
              <a:buFont typeface="Arial"/>
              <a:buChar char="•"/>
              <a:tabLst>
                <a:tab pos="128905" algn="l"/>
              </a:tabLst>
            </a:pPr>
            <a:r>
              <a:rPr lang="zh-CN" altLang="en-US" spc="-5" dirty="0">
                <a:solidFill>
                  <a:srgbClr val="C00000"/>
                </a:solidFill>
                <a:cs typeface="Calibri"/>
              </a:rPr>
              <a:t>替换</a:t>
            </a:r>
            <a:r>
              <a:rPr lang="zh-CN" altLang="en-US" sz="1800" spc="-5" dirty="0">
                <a:solidFill>
                  <a:srgbClr val="C00000"/>
                </a:solidFill>
                <a:latin typeface="Calibri"/>
                <a:cs typeface="Calibri"/>
              </a:rPr>
              <a:t>策略</a:t>
            </a:r>
            <a:r>
              <a:rPr lang="en-US" altLang="zh-CN" spc="-10" dirty="0">
                <a:solidFill>
                  <a:srgbClr val="BC1E24"/>
                </a:solidFill>
                <a:cs typeface="Calibri"/>
              </a:rPr>
              <a:t>(Replacement </a:t>
            </a:r>
            <a:r>
              <a:rPr lang="en-US" altLang="zh-CN" spc="-5" dirty="0">
                <a:solidFill>
                  <a:srgbClr val="BC1E24"/>
                </a:solidFill>
                <a:cs typeface="Calibri"/>
              </a:rPr>
              <a:t>policy):  </a:t>
            </a:r>
            <a:r>
              <a:rPr lang="zh-CN" altLang="en-US" spc="-5" dirty="0">
                <a:solidFill>
                  <a:prstClr val="black"/>
                </a:solidFill>
                <a:cs typeface="Calibri"/>
              </a:rPr>
              <a:t>决定该替换</a:t>
            </a:r>
            <a:r>
              <a:rPr lang="en-US" altLang="zh-CN" spc="-5" dirty="0">
                <a:solidFill>
                  <a:prstClr val="black"/>
                </a:solidFill>
                <a:cs typeface="Calibri"/>
              </a:rPr>
              <a:t>-</a:t>
            </a:r>
            <a:r>
              <a:rPr lang="zh-CN" altLang="en-US" spc="-10" dirty="0">
                <a:cs typeface="Calibri"/>
              </a:rPr>
              <a:t>驱逐</a:t>
            </a:r>
            <a:r>
              <a:rPr lang="zh-CN" altLang="en-US" spc="-5" dirty="0">
                <a:solidFill>
                  <a:prstClr val="black"/>
                </a:solidFill>
                <a:cs typeface="Calibri"/>
              </a:rPr>
              <a:t>存储器中的哪一块</a:t>
            </a:r>
            <a:r>
              <a:rPr lang="zh-CN" altLang="en-US" spc="-10" dirty="0">
                <a:latin typeface="Calibri"/>
                <a:cs typeface="Calibri"/>
              </a:rPr>
              <a:t>（牺牲块）</a:t>
            </a:r>
            <a:endParaRPr spc="-1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0891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6883" y="6668801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b="1" spc="-5" dirty="0">
                <a:latin typeface="Calibri"/>
                <a:cs typeface="Calibri"/>
              </a:rPr>
              <a:t>14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239081"/>
            <a:ext cx="8096682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445" marR="5080" indent="-119380">
              <a:lnSpc>
                <a:spcPct val="100000"/>
              </a:lnSpc>
            </a:pPr>
            <a:r>
              <a:rPr lang="zh-CN" altLang="en-US" spc="-5" dirty="0"/>
              <a:t>高速缓存概念： </a:t>
            </a:r>
            <a:br>
              <a:rPr lang="en-US" altLang="zh-CN" spc="-5" dirty="0"/>
            </a:br>
            <a:r>
              <a:rPr lang="zh-CN" altLang="en-US" spc="-5" dirty="0"/>
              <a:t>缓存不命中的种类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759458"/>
            <a:ext cx="8354695" cy="4390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dirty="0">
                <a:solidFill>
                  <a:srgbClr val="C00000"/>
                </a:solidFill>
                <a:latin typeface="Calibri"/>
                <a:cs typeface="Calibri"/>
              </a:rPr>
              <a:t>冷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(</a:t>
            </a:r>
            <a:r>
              <a:rPr lang="zh-CN" altLang="en-US" sz="2400" b="1" spc="-5" dirty="0">
                <a:solidFill>
                  <a:srgbClr val="C00000"/>
                </a:solidFill>
                <a:latin typeface="Calibri"/>
                <a:cs typeface="Calibri"/>
              </a:rPr>
              <a:t>强制性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r>
              <a:rPr sz="2400" b="1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zh-CN" altLang="en-US" sz="2400" b="1" spc="-5" dirty="0">
                <a:solidFill>
                  <a:srgbClr val="C00000"/>
                </a:solidFill>
                <a:latin typeface="Calibri"/>
                <a:cs typeface="Calibri"/>
              </a:rPr>
              <a:t>不命中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spcBef>
                <a:spcPts val="505"/>
              </a:spcBef>
              <a:buClr>
                <a:srgbClr val="8D171A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solidFill>
                  <a:prstClr val="black"/>
                </a:solidFill>
                <a:cs typeface="Calibri"/>
              </a:rPr>
              <a:t>当缓存为空时，对任何数据的请求都会不命中，此类不命中称为冷不命中</a:t>
            </a:r>
            <a:endParaRPr lang="zh-CN" altLang="en-US" sz="2000" dirty="0">
              <a:solidFill>
                <a:prstClr val="black"/>
              </a:solidFill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solidFill>
                  <a:srgbClr val="C00000"/>
                </a:solidFill>
                <a:latin typeface="Calibri"/>
                <a:cs typeface="Calibri"/>
              </a:rPr>
              <a:t>冲突不命中</a:t>
            </a:r>
            <a:endParaRPr sz="2400" dirty="0">
              <a:latin typeface="Calibri"/>
              <a:cs typeface="Calibri"/>
            </a:endParaRPr>
          </a:p>
          <a:p>
            <a:pPr marL="756285" marR="58864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大多数缓存将第</a:t>
            </a:r>
            <a:r>
              <a:rPr lang="en-US" altLang="zh-CN" sz="2000" dirty="0">
                <a:latin typeface="Calibri"/>
                <a:cs typeface="Calibri"/>
              </a:rPr>
              <a:t>k+1</a:t>
            </a:r>
            <a:r>
              <a:rPr lang="zh-CN" altLang="en-US" sz="2000" dirty="0">
                <a:latin typeface="Calibri"/>
                <a:cs typeface="Calibri"/>
              </a:rPr>
              <a:t>层的某个块限制放置在第</a:t>
            </a:r>
            <a:r>
              <a:rPr lang="en-US" altLang="zh-CN" sz="2000" dirty="0">
                <a:latin typeface="Calibri"/>
                <a:cs typeface="Calibri"/>
              </a:rPr>
              <a:t>k</a:t>
            </a:r>
            <a:r>
              <a:rPr lang="zh-CN" altLang="en-US" sz="2000" dirty="0">
                <a:latin typeface="Calibri"/>
                <a:cs typeface="Calibri"/>
              </a:rPr>
              <a:t>层块的一个小的子集中（有时只是一个块）</a:t>
            </a:r>
            <a:r>
              <a:rPr sz="2000" dirty="0">
                <a:latin typeface="Calibri"/>
                <a:cs typeface="Calibri"/>
              </a:rPr>
              <a:t>.</a:t>
            </a:r>
          </a:p>
          <a:p>
            <a:pPr marL="1155700" lvl="2" indent="-228600">
              <a:lnSpc>
                <a:spcPct val="100000"/>
              </a:lnSpc>
              <a:spcBef>
                <a:spcPts val="47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例如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lang="zh-CN" altLang="en-US" sz="2000" dirty="0">
                <a:latin typeface="Calibri"/>
                <a:cs typeface="Calibri"/>
              </a:rPr>
              <a:t>第</a:t>
            </a:r>
            <a:r>
              <a:rPr lang="en-US" altLang="zh-CN" sz="2000" dirty="0">
                <a:latin typeface="Calibri"/>
                <a:cs typeface="Calibri"/>
              </a:rPr>
              <a:t>k+1</a:t>
            </a:r>
            <a:r>
              <a:rPr lang="zh-CN" altLang="en-US" sz="2000" dirty="0">
                <a:latin typeface="Calibri"/>
                <a:cs typeface="Calibri"/>
              </a:rPr>
              <a:t>层的块</a:t>
            </a:r>
            <a:r>
              <a:rPr lang="en-US" altLang="zh-CN" sz="2000" dirty="0" err="1">
                <a:latin typeface="Calibri"/>
                <a:cs typeface="Calibri"/>
              </a:rPr>
              <a:t>i</a:t>
            </a:r>
            <a:r>
              <a:rPr lang="zh-CN" altLang="en-US" sz="2000" dirty="0">
                <a:latin typeface="Calibri"/>
                <a:cs typeface="Calibri"/>
              </a:rPr>
              <a:t>必须放置在第</a:t>
            </a:r>
            <a:r>
              <a:rPr lang="en-US" altLang="zh-CN" sz="2000" dirty="0">
                <a:latin typeface="Calibri"/>
                <a:cs typeface="Calibri"/>
              </a:rPr>
              <a:t>k</a:t>
            </a:r>
            <a:r>
              <a:rPr lang="zh-CN" altLang="en-US" sz="2000" dirty="0">
                <a:latin typeface="Calibri"/>
                <a:cs typeface="Calibri"/>
              </a:rPr>
              <a:t>层的块（</a:t>
            </a:r>
            <a:r>
              <a:rPr lang="en-US" altLang="zh-CN" sz="2000" dirty="0" err="1">
                <a:latin typeface="Calibri"/>
                <a:cs typeface="Calibri"/>
              </a:rPr>
              <a:t>i</a:t>
            </a:r>
            <a:r>
              <a:rPr lang="en-US" altLang="zh-CN" sz="2000" dirty="0">
                <a:latin typeface="Calibri"/>
                <a:cs typeface="Calibri"/>
              </a:rPr>
              <a:t> mod 4</a:t>
            </a:r>
            <a:r>
              <a:rPr lang="zh-CN" altLang="en-US" sz="2000" dirty="0">
                <a:latin typeface="Calibri"/>
                <a:cs typeface="Calibri"/>
              </a:rPr>
              <a:t>）中</a:t>
            </a:r>
            <a:r>
              <a:rPr sz="2000" dirty="0">
                <a:latin typeface="Calibri"/>
                <a:cs typeface="Calibri"/>
              </a:rPr>
              <a:t>.</a:t>
            </a:r>
          </a:p>
          <a:p>
            <a:pPr marL="756285" marR="5080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冲突不命中发生在缓存足够大，但是这些多个数据对象会映射到同一个缓存块</a:t>
            </a:r>
            <a:r>
              <a:rPr sz="2000" dirty="0">
                <a:latin typeface="Calibri"/>
                <a:cs typeface="Calibri"/>
              </a:rPr>
              <a:t>.</a:t>
            </a:r>
          </a:p>
          <a:p>
            <a:pPr marL="1155700" lvl="2" indent="-228600">
              <a:lnSpc>
                <a:spcPct val="100000"/>
              </a:lnSpc>
              <a:spcBef>
                <a:spcPts val="47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例如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lang="zh-CN" altLang="en-US" sz="2000" dirty="0">
                <a:latin typeface="Calibri"/>
                <a:cs typeface="Calibri"/>
              </a:rPr>
              <a:t>如果程序请求块</a:t>
            </a:r>
            <a:r>
              <a:rPr lang="en-US" altLang="zh-CN" sz="2000" dirty="0">
                <a:latin typeface="Calibri"/>
                <a:cs typeface="Calibri"/>
              </a:rPr>
              <a:t>0,8,0,8,0,8,…</a:t>
            </a:r>
            <a:r>
              <a:rPr lang="zh-CN" altLang="en-US" sz="2000" dirty="0">
                <a:latin typeface="Calibri"/>
                <a:cs typeface="Calibri"/>
              </a:rPr>
              <a:t>这样每次引用都会不命中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solidFill>
                  <a:srgbClr val="C00000"/>
                </a:solidFill>
                <a:latin typeface="Calibri"/>
                <a:cs typeface="Calibri"/>
              </a:rPr>
              <a:t>容量不命中</a:t>
            </a:r>
            <a:endParaRPr sz="2400" dirty="0">
              <a:latin typeface="Calibri"/>
              <a:cs typeface="Calibri"/>
            </a:endParaRPr>
          </a:p>
          <a:p>
            <a:pPr marL="756285" marR="351790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发生在当活跃块集合（工作集</a:t>
            </a:r>
            <a:r>
              <a:rPr lang="en-US" altLang="zh-CN" sz="2000" dirty="0">
                <a:solidFill>
                  <a:srgbClr val="C00000"/>
                </a:solidFill>
                <a:cs typeface="Calibri"/>
              </a:rPr>
              <a:t>working set)</a:t>
            </a:r>
            <a:r>
              <a:rPr lang="zh-CN" altLang="en-US" sz="2000" dirty="0">
                <a:latin typeface="Calibri"/>
                <a:cs typeface="Calibri"/>
              </a:rPr>
              <a:t>）的大小比缓存大</a:t>
            </a:r>
            <a:r>
              <a:rPr sz="2000" dirty="0"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668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683387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高速缓存通用组织</a:t>
            </a:r>
            <a:r>
              <a:rPr spc="-5" dirty="0"/>
              <a:t>(S, E,</a:t>
            </a:r>
            <a:r>
              <a:rPr spc="-20" dirty="0"/>
              <a:t> </a:t>
            </a:r>
            <a:r>
              <a:rPr spc="-5" dirty="0"/>
              <a:t>B)</a:t>
            </a:r>
          </a:p>
        </p:txBody>
      </p:sp>
      <p:sp>
        <p:nvSpPr>
          <p:cNvPr id="4" name="object 4"/>
          <p:cNvSpPr/>
          <p:nvPr/>
        </p:nvSpPr>
        <p:spPr>
          <a:xfrm>
            <a:off x="1905000" y="1713965"/>
            <a:ext cx="4648200" cy="228600"/>
          </a:xfrm>
          <a:custGeom>
            <a:avLst/>
            <a:gdLst/>
            <a:ahLst/>
            <a:cxnLst/>
            <a:rect l="l" t="t" r="r" b="b"/>
            <a:pathLst>
              <a:path w="4648200" h="228600">
                <a:moveTo>
                  <a:pt x="0" y="228600"/>
                </a:moveTo>
                <a:lnTo>
                  <a:pt x="33079" y="161093"/>
                </a:lnTo>
                <a:lnTo>
                  <a:pt x="70193" y="136351"/>
                </a:lnTo>
                <a:lnTo>
                  <a:pt x="117257" y="120126"/>
                </a:lnTo>
                <a:lnTo>
                  <a:pt x="171450" y="114300"/>
                </a:lnTo>
                <a:lnTo>
                  <a:pt x="2152650" y="114300"/>
                </a:lnTo>
                <a:lnTo>
                  <a:pt x="2206842" y="108473"/>
                </a:lnTo>
                <a:lnTo>
                  <a:pt x="2253906" y="92248"/>
                </a:lnTo>
                <a:lnTo>
                  <a:pt x="2291020" y="67506"/>
                </a:lnTo>
                <a:lnTo>
                  <a:pt x="2315359" y="36129"/>
                </a:lnTo>
                <a:lnTo>
                  <a:pt x="2324100" y="0"/>
                </a:lnTo>
                <a:lnTo>
                  <a:pt x="2332840" y="36129"/>
                </a:lnTo>
                <a:lnTo>
                  <a:pt x="2357179" y="67506"/>
                </a:lnTo>
                <a:lnTo>
                  <a:pt x="2394293" y="92248"/>
                </a:lnTo>
                <a:lnTo>
                  <a:pt x="2441357" y="108473"/>
                </a:lnTo>
                <a:lnTo>
                  <a:pt x="2495550" y="114300"/>
                </a:lnTo>
                <a:lnTo>
                  <a:pt x="4476750" y="114300"/>
                </a:lnTo>
                <a:lnTo>
                  <a:pt x="4530942" y="120126"/>
                </a:lnTo>
                <a:lnTo>
                  <a:pt x="4578006" y="136351"/>
                </a:lnTo>
                <a:lnTo>
                  <a:pt x="4615120" y="161093"/>
                </a:lnTo>
                <a:lnTo>
                  <a:pt x="4639459" y="192470"/>
                </a:lnTo>
                <a:lnTo>
                  <a:pt x="464820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5000" y="2079002"/>
            <a:ext cx="4648200" cy="492759"/>
          </a:xfrm>
          <a:custGeom>
            <a:avLst/>
            <a:gdLst/>
            <a:ahLst/>
            <a:cxnLst/>
            <a:rect l="l" t="t" r="r" b="b"/>
            <a:pathLst>
              <a:path w="4648200" h="492760">
                <a:moveTo>
                  <a:pt x="0" y="0"/>
                </a:moveTo>
                <a:lnTo>
                  <a:pt x="4648200" y="0"/>
                </a:lnTo>
                <a:lnTo>
                  <a:pt x="4648200" y="492480"/>
                </a:lnTo>
                <a:lnTo>
                  <a:pt x="0" y="49248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52027" y="2174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52027" y="2174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15233" y="2174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15233" y="2174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8972" y="2339376"/>
            <a:ext cx="641350" cy="0"/>
          </a:xfrm>
          <a:custGeom>
            <a:avLst/>
            <a:gdLst/>
            <a:ahLst/>
            <a:cxnLst/>
            <a:rect l="l" t="t" r="r" b="b"/>
            <a:pathLst>
              <a:path w="641350">
                <a:moveTo>
                  <a:pt x="0" y="0"/>
                </a:moveTo>
                <a:lnTo>
                  <a:pt x="641261" y="0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20233" y="2174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20233" y="2174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33600" y="4019283"/>
            <a:ext cx="4267200" cy="11430"/>
          </a:xfrm>
          <a:custGeom>
            <a:avLst/>
            <a:gdLst/>
            <a:ahLst/>
            <a:cxnLst/>
            <a:rect l="l" t="t" r="r" b="b"/>
            <a:pathLst>
              <a:path w="4267200" h="11429">
                <a:moveTo>
                  <a:pt x="0" y="0"/>
                </a:moveTo>
                <a:lnTo>
                  <a:pt x="4267200" y="11112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24000" y="2067737"/>
            <a:ext cx="228600" cy="2733040"/>
          </a:xfrm>
          <a:custGeom>
            <a:avLst/>
            <a:gdLst/>
            <a:ahLst/>
            <a:cxnLst/>
            <a:rect l="l" t="t" r="r" b="b"/>
            <a:pathLst>
              <a:path w="228600" h="2733040">
                <a:moveTo>
                  <a:pt x="228600" y="2732862"/>
                </a:moveTo>
                <a:lnTo>
                  <a:pt x="161093" y="2699782"/>
                </a:lnTo>
                <a:lnTo>
                  <a:pt x="136351" y="2662669"/>
                </a:lnTo>
                <a:lnTo>
                  <a:pt x="120126" y="2615604"/>
                </a:lnTo>
                <a:lnTo>
                  <a:pt x="114300" y="2561412"/>
                </a:lnTo>
                <a:lnTo>
                  <a:pt x="114300" y="1537881"/>
                </a:lnTo>
                <a:lnTo>
                  <a:pt x="108473" y="1483688"/>
                </a:lnTo>
                <a:lnTo>
                  <a:pt x="92248" y="1436624"/>
                </a:lnTo>
                <a:lnTo>
                  <a:pt x="67506" y="1399510"/>
                </a:lnTo>
                <a:lnTo>
                  <a:pt x="36129" y="1375171"/>
                </a:lnTo>
                <a:lnTo>
                  <a:pt x="0" y="1366431"/>
                </a:lnTo>
                <a:lnTo>
                  <a:pt x="36129" y="1357690"/>
                </a:lnTo>
                <a:lnTo>
                  <a:pt x="67506" y="1333351"/>
                </a:lnTo>
                <a:lnTo>
                  <a:pt x="92248" y="1296238"/>
                </a:lnTo>
                <a:lnTo>
                  <a:pt x="108473" y="1249173"/>
                </a:lnTo>
                <a:lnTo>
                  <a:pt x="114300" y="1194981"/>
                </a:lnTo>
                <a:lnTo>
                  <a:pt x="114300" y="171450"/>
                </a:lnTo>
                <a:lnTo>
                  <a:pt x="120126" y="117257"/>
                </a:lnTo>
                <a:lnTo>
                  <a:pt x="136351" y="70193"/>
                </a:lnTo>
                <a:lnTo>
                  <a:pt x="161093" y="33079"/>
                </a:lnTo>
                <a:lnTo>
                  <a:pt x="192470" y="8740"/>
                </a:lnTo>
                <a:lnTo>
                  <a:pt x="2286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06145" y="3274779"/>
            <a:ext cx="9582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S = </a:t>
            </a:r>
            <a:r>
              <a:rPr sz="1800" b="1" spc="-5" dirty="0">
                <a:latin typeface="Calibri"/>
                <a:cs typeface="Calibri"/>
              </a:rPr>
              <a:t>2</a:t>
            </a:r>
            <a:r>
              <a:rPr sz="1800" b="1" spc="-7" baseline="25462" dirty="0">
                <a:latin typeface="Calibri"/>
                <a:cs typeface="Calibri"/>
              </a:rPr>
              <a:t>s</a:t>
            </a:r>
            <a:r>
              <a:rPr sz="1800" b="1" spc="-104" baseline="25462" dirty="0">
                <a:latin typeface="Calibri"/>
                <a:cs typeface="Calibri"/>
              </a:rPr>
              <a:t> </a:t>
            </a:r>
            <a:r>
              <a:rPr lang="zh-CN" altLang="en-US" b="1" spc="-5" dirty="0">
                <a:latin typeface="Calibri"/>
                <a:cs typeface="Calibri"/>
              </a:rPr>
              <a:t>组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15756" y="2070355"/>
            <a:ext cx="534670" cy="93345"/>
          </a:xfrm>
          <a:custGeom>
            <a:avLst/>
            <a:gdLst/>
            <a:ahLst/>
            <a:cxnLst/>
            <a:rect l="l" t="t" r="r" b="b"/>
            <a:pathLst>
              <a:path w="534670" h="93344">
                <a:moveTo>
                  <a:pt x="0" y="93243"/>
                </a:moveTo>
                <a:lnTo>
                  <a:pt x="53423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53201" y="2123884"/>
            <a:ext cx="81915" cy="75565"/>
          </a:xfrm>
          <a:custGeom>
            <a:avLst/>
            <a:gdLst/>
            <a:ahLst/>
            <a:cxnLst/>
            <a:rect l="l" t="t" r="r" b="b"/>
            <a:pathLst>
              <a:path w="81915" h="75564">
                <a:moveTo>
                  <a:pt x="68516" y="0"/>
                </a:moveTo>
                <a:lnTo>
                  <a:pt x="0" y="50634"/>
                </a:lnTo>
                <a:lnTo>
                  <a:pt x="81610" y="75069"/>
                </a:lnTo>
                <a:lnTo>
                  <a:pt x="685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784" y="2348089"/>
            <a:ext cx="852169" cy="129539"/>
          </a:xfrm>
          <a:custGeom>
            <a:avLst/>
            <a:gdLst/>
            <a:ahLst/>
            <a:cxnLst/>
            <a:rect l="l" t="t" r="r" b="b"/>
            <a:pathLst>
              <a:path w="852170" h="129539">
                <a:moveTo>
                  <a:pt x="0" y="0"/>
                </a:moveTo>
                <a:lnTo>
                  <a:pt x="851611" y="12894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96006" y="2312320"/>
            <a:ext cx="81280" cy="75565"/>
          </a:xfrm>
          <a:custGeom>
            <a:avLst/>
            <a:gdLst/>
            <a:ahLst/>
            <a:cxnLst/>
            <a:rect l="l" t="t" r="r" b="b"/>
            <a:pathLst>
              <a:path w="81279" h="75564">
                <a:moveTo>
                  <a:pt x="81038" y="0"/>
                </a:moveTo>
                <a:lnTo>
                  <a:pt x="0" y="26263"/>
                </a:lnTo>
                <a:lnTo>
                  <a:pt x="69634" y="75336"/>
                </a:lnTo>
                <a:lnTo>
                  <a:pt x="810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964940" y="1375114"/>
            <a:ext cx="4999548" cy="13344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800" b="1" dirty="0">
                <a:latin typeface="Calibri"/>
                <a:cs typeface="Calibri"/>
              </a:rPr>
              <a:t>每组</a:t>
            </a:r>
            <a:r>
              <a:rPr sz="1800" b="1" dirty="0">
                <a:latin typeface="Calibri"/>
                <a:cs typeface="Calibri"/>
              </a:rPr>
              <a:t>E = </a:t>
            </a:r>
            <a:r>
              <a:rPr sz="1800" b="1" spc="-5" dirty="0">
                <a:latin typeface="Calibri"/>
                <a:cs typeface="Calibri"/>
              </a:rPr>
              <a:t>2</a:t>
            </a:r>
            <a:r>
              <a:rPr sz="1800" b="1" spc="-7" baseline="25462" dirty="0">
                <a:latin typeface="Calibri"/>
                <a:cs typeface="Calibri"/>
              </a:rPr>
              <a:t>e </a:t>
            </a:r>
            <a:r>
              <a:rPr lang="zh-CN" altLang="en-US" b="1" dirty="0">
                <a:latin typeface="Calibri"/>
                <a:cs typeface="Calibri"/>
              </a:rPr>
              <a:t>行</a:t>
            </a:r>
            <a:endParaRPr sz="1800" dirty="0">
              <a:latin typeface="Calibri"/>
              <a:cs typeface="Calibri"/>
            </a:endParaRPr>
          </a:p>
          <a:p>
            <a:pPr marL="3098165" marR="5080" indent="177800">
              <a:lnSpc>
                <a:spcPct val="142500"/>
              </a:lnSpc>
              <a:spcBef>
                <a:spcPts val="1195"/>
              </a:spcBef>
            </a:pPr>
            <a:r>
              <a:rPr lang="zh-CN" altLang="en-US" b="1" dirty="0">
                <a:solidFill>
                  <a:srgbClr val="8585E0"/>
                </a:solidFill>
                <a:latin typeface="Calibri"/>
                <a:cs typeface="Calibri"/>
              </a:rPr>
              <a:t>组</a:t>
            </a:r>
            <a:r>
              <a:rPr sz="1800" b="1" spc="-10" dirty="0">
                <a:solidFill>
                  <a:srgbClr val="8585E0"/>
                </a:solidFill>
                <a:latin typeface="Calibri"/>
                <a:cs typeface="Calibri"/>
              </a:rPr>
              <a:t>  </a:t>
            </a:r>
            <a:endParaRPr lang="en-US" sz="1800" b="1" spc="-10" dirty="0">
              <a:solidFill>
                <a:srgbClr val="8585E0"/>
              </a:solidFill>
              <a:latin typeface="Calibri"/>
              <a:cs typeface="Calibri"/>
            </a:endParaRPr>
          </a:p>
          <a:p>
            <a:pPr marL="3098165" marR="5080" indent="177800">
              <a:lnSpc>
                <a:spcPct val="142500"/>
              </a:lnSpc>
              <a:spcBef>
                <a:spcPts val="1195"/>
              </a:spcBef>
            </a:pPr>
            <a:r>
              <a:rPr lang="zh-CN" altLang="en-US" b="1" dirty="0">
                <a:solidFill>
                  <a:srgbClr val="8585E0"/>
                </a:solidFill>
                <a:latin typeface="Calibri"/>
                <a:cs typeface="Calibri"/>
              </a:rPr>
              <a:t>行</a:t>
            </a:r>
            <a:r>
              <a:rPr lang="en-US" altLang="zh-CN" b="1" dirty="0">
                <a:solidFill>
                  <a:srgbClr val="8585E0"/>
                </a:solidFill>
                <a:latin typeface="Calibri"/>
                <a:cs typeface="Calibri"/>
              </a:rPr>
              <a:t>/</a:t>
            </a:r>
            <a:r>
              <a:rPr lang="zh-CN" altLang="en-US" b="1" dirty="0">
                <a:solidFill>
                  <a:srgbClr val="8585E0"/>
                </a:solidFill>
                <a:latin typeface="Calibri"/>
                <a:cs typeface="Calibri"/>
              </a:rPr>
              <a:t>路</a:t>
            </a:r>
            <a:r>
              <a:rPr lang="en-US" altLang="zh-CN" b="1" dirty="0">
                <a:solidFill>
                  <a:srgbClr val="8585E0"/>
                </a:solidFill>
                <a:latin typeface="Calibri"/>
                <a:cs typeface="Calibri"/>
              </a:rPr>
              <a:t>/</a:t>
            </a:r>
            <a:r>
              <a:rPr lang="zh-CN" altLang="en-US" b="1" dirty="0">
                <a:solidFill>
                  <a:srgbClr val="8585E0"/>
                </a:solidFill>
                <a:latin typeface="Calibri"/>
                <a:cs typeface="Calibri"/>
              </a:rPr>
              <a:t>槽</a:t>
            </a:r>
            <a:r>
              <a:rPr lang="en-US" altLang="zh-CN" b="1" dirty="0">
                <a:solidFill>
                  <a:srgbClr val="8585E0"/>
                </a:solidFill>
                <a:latin typeface="Calibri"/>
                <a:cs typeface="Calibri"/>
              </a:rPr>
              <a:t>/</a:t>
            </a:r>
            <a:r>
              <a:rPr lang="zh-CN" altLang="en-US" b="1" dirty="0">
                <a:solidFill>
                  <a:srgbClr val="8585E0"/>
                </a:solidFill>
                <a:latin typeface="Calibri"/>
                <a:cs typeface="Calibri"/>
              </a:rPr>
              <a:t>块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05000" y="2647683"/>
            <a:ext cx="4648200" cy="492759"/>
          </a:xfrm>
          <a:custGeom>
            <a:avLst/>
            <a:gdLst/>
            <a:ahLst/>
            <a:cxnLst/>
            <a:rect l="l" t="t" r="r" b="b"/>
            <a:pathLst>
              <a:path w="4648200" h="492760">
                <a:moveTo>
                  <a:pt x="0" y="0"/>
                </a:moveTo>
                <a:lnTo>
                  <a:pt x="4648200" y="0"/>
                </a:lnTo>
                <a:lnTo>
                  <a:pt x="4648200" y="492480"/>
                </a:lnTo>
                <a:lnTo>
                  <a:pt x="0" y="49248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52027" y="2743200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52027" y="2743200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15233" y="2743200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15233" y="2743200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8972" y="2908061"/>
            <a:ext cx="641350" cy="0"/>
          </a:xfrm>
          <a:custGeom>
            <a:avLst/>
            <a:gdLst/>
            <a:ahLst/>
            <a:cxnLst/>
            <a:rect l="l" t="t" r="r" b="b"/>
            <a:pathLst>
              <a:path w="641350">
                <a:moveTo>
                  <a:pt x="0" y="0"/>
                </a:moveTo>
                <a:lnTo>
                  <a:pt x="641261" y="0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20233" y="2743200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20233" y="2743200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05000" y="3222002"/>
            <a:ext cx="4648200" cy="492759"/>
          </a:xfrm>
          <a:custGeom>
            <a:avLst/>
            <a:gdLst/>
            <a:ahLst/>
            <a:cxnLst/>
            <a:rect l="l" t="t" r="r" b="b"/>
            <a:pathLst>
              <a:path w="4648200" h="492760">
                <a:moveTo>
                  <a:pt x="0" y="0"/>
                </a:moveTo>
                <a:lnTo>
                  <a:pt x="4648200" y="0"/>
                </a:lnTo>
                <a:lnTo>
                  <a:pt x="4648200" y="492480"/>
                </a:lnTo>
                <a:lnTo>
                  <a:pt x="0" y="49248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52027" y="3317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52027" y="3317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15233" y="3317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15233" y="3317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78972" y="3482376"/>
            <a:ext cx="641350" cy="0"/>
          </a:xfrm>
          <a:custGeom>
            <a:avLst/>
            <a:gdLst/>
            <a:ahLst/>
            <a:cxnLst/>
            <a:rect l="l" t="t" r="r" b="b"/>
            <a:pathLst>
              <a:path w="641350">
                <a:moveTo>
                  <a:pt x="0" y="0"/>
                </a:moveTo>
                <a:lnTo>
                  <a:pt x="641261" y="0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20233" y="3317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20233" y="3317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05000" y="4288802"/>
            <a:ext cx="4648200" cy="492759"/>
          </a:xfrm>
          <a:custGeom>
            <a:avLst/>
            <a:gdLst/>
            <a:ahLst/>
            <a:cxnLst/>
            <a:rect l="l" t="t" r="r" b="b"/>
            <a:pathLst>
              <a:path w="4648200" h="492760">
                <a:moveTo>
                  <a:pt x="0" y="0"/>
                </a:moveTo>
                <a:lnTo>
                  <a:pt x="4648200" y="0"/>
                </a:lnTo>
                <a:lnTo>
                  <a:pt x="4648200" y="492480"/>
                </a:lnTo>
                <a:lnTo>
                  <a:pt x="0" y="49248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52027" y="43843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052027" y="43843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15233" y="43843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15233" y="43843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78972" y="4549176"/>
            <a:ext cx="641350" cy="0"/>
          </a:xfrm>
          <a:custGeom>
            <a:avLst/>
            <a:gdLst/>
            <a:ahLst/>
            <a:cxnLst/>
            <a:rect l="l" t="t" r="r" b="b"/>
            <a:pathLst>
              <a:path w="641350">
                <a:moveTo>
                  <a:pt x="0" y="0"/>
                </a:moveTo>
                <a:lnTo>
                  <a:pt x="641261" y="0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20233" y="43843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20233" y="43843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146823" y="4709566"/>
            <a:ext cx="3523615" cy="866140"/>
          </a:xfrm>
          <a:custGeom>
            <a:avLst/>
            <a:gdLst/>
            <a:ahLst/>
            <a:cxnLst/>
            <a:rect l="l" t="t" r="r" b="b"/>
            <a:pathLst>
              <a:path w="3523615" h="866139">
                <a:moveTo>
                  <a:pt x="2353932" y="0"/>
                </a:moveTo>
                <a:lnTo>
                  <a:pt x="1169517" y="0"/>
                </a:lnTo>
                <a:lnTo>
                  <a:pt x="0" y="865911"/>
                </a:lnTo>
                <a:lnTo>
                  <a:pt x="3523449" y="865911"/>
                </a:lnTo>
                <a:lnTo>
                  <a:pt x="2353932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146823" y="4709566"/>
            <a:ext cx="3523615" cy="866140"/>
          </a:xfrm>
          <a:custGeom>
            <a:avLst/>
            <a:gdLst/>
            <a:ahLst/>
            <a:cxnLst/>
            <a:rect l="l" t="t" r="r" b="b"/>
            <a:pathLst>
              <a:path w="3523615" h="866139">
                <a:moveTo>
                  <a:pt x="0" y="865911"/>
                </a:moveTo>
                <a:lnTo>
                  <a:pt x="1169517" y="0"/>
                </a:lnTo>
                <a:lnTo>
                  <a:pt x="2353932" y="0"/>
                </a:lnTo>
                <a:lnTo>
                  <a:pt x="3523449" y="865911"/>
                </a:lnTo>
                <a:lnTo>
                  <a:pt x="0" y="86591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146820" y="5575477"/>
            <a:ext cx="3523615" cy="533400"/>
          </a:xfrm>
          <a:custGeom>
            <a:avLst/>
            <a:gdLst/>
            <a:ahLst/>
            <a:cxnLst/>
            <a:rect l="l" t="t" r="r" b="b"/>
            <a:pathLst>
              <a:path w="3523615" h="533400">
                <a:moveTo>
                  <a:pt x="0" y="0"/>
                </a:moveTo>
                <a:lnTo>
                  <a:pt x="3523449" y="0"/>
                </a:lnTo>
                <a:lnTo>
                  <a:pt x="3523449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46820" y="5575477"/>
            <a:ext cx="3523615" cy="533400"/>
          </a:xfrm>
          <a:custGeom>
            <a:avLst/>
            <a:gdLst/>
            <a:ahLst/>
            <a:cxnLst/>
            <a:rect l="l" t="t" r="r" b="b"/>
            <a:pathLst>
              <a:path w="3523615" h="533400">
                <a:moveTo>
                  <a:pt x="0" y="0"/>
                </a:moveTo>
                <a:lnTo>
                  <a:pt x="3523449" y="0"/>
                </a:lnTo>
                <a:lnTo>
                  <a:pt x="3523449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3645065" y="5675490"/>
          <a:ext cx="1904996" cy="47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2400">
                <a:tc row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R w="28574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39687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500" b="1" spc="-5" dirty="0">
                          <a:latin typeface="Calibri"/>
                          <a:cs typeface="Calibri"/>
                        </a:rPr>
                        <a:t>B-1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780" marB="0">
                    <a:lnR w="28574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39687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97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" name="object 50"/>
          <p:cNvSpPr txBox="1"/>
          <p:nvPr/>
        </p:nvSpPr>
        <p:spPr>
          <a:xfrm>
            <a:off x="2742476" y="5689777"/>
            <a:ext cx="718185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25"/>
              </a:spcBef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273465" y="5702122"/>
            <a:ext cx="27305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25"/>
              </a:spcBef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657945" y="6171666"/>
            <a:ext cx="1905000" cy="228600"/>
          </a:xfrm>
          <a:custGeom>
            <a:avLst/>
            <a:gdLst/>
            <a:ahLst/>
            <a:cxnLst/>
            <a:rect l="l" t="t" r="r" b="b"/>
            <a:pathLst>
              <a:path w="1905000" h="228600">
                <a:moveTo>
                  <a:pt x="0" y="0"/>
                </a:moveTo>
                <a:lnTo>
                  <a:pt x="24605" y="44493"/>
                </a:lnTo>
                <a:lnTo>
                  <a:pt x="91708" y="80824"/>
                </a:lnTo>
                <a:lnTo>
                  <a:pt x="138048" y="94780"/>
                </a:lnTo>
                <a:lnTo>
                  <a:pt x="191236" y="105318"/>
                </a:lnTo>
                <a:lnTo>
                  <a:pt x="250012" y="111978"/>
                </a:lnTo>
                <a:lnTo>
                  <a:pt x="313118" y="114300"/>
                </a:lnTo>
                <a:lnTo>
                  <a:pt x="639381" y="114300"/>
                </a:lnTo>
                <a:lnTo>
                  <a:pt x="702487" y="116621"/>
                </a:lnTo>
                <a:lnTo>
                  <a:pt x="761263" y="123281"/>
                </a:lnTo>
                <a:lnTo>
                  <a:pt x="814451" y="133819"/>
                </a:lnTo>
                <a:lnTo>
                  <a:pt x="860791" y="147775"/>
                </a:lnTo>
                <a:lnTo>
                  <a:pt x="899025" y="164691"/>
                </a:lnTo>
                <a:lnTo>
                  <a:pt x="946138" y="205562"/>
                </a:lnTo>
                <a:lnTo>
                  <a:pt x="952500" y="228600"/>
                </a:lnTo>
                <a:lnTo>
                  <a:pt x="958861" y="205562"/>
                </a:lnTo>
                <a:lnTo>
                  <a:pt x="1005974" y="164691"/>
                </a:lnTo>
                <a:lnTo>
                  <a:pt x="1044208" y="147775"/>
                </a:lnTo>
                <a:lnTo>
                  <a:pt x="1090548" y="133819"/>
                </a:lnTo>
                <a:lnTo>
                  <a:pt x="1143736" y="123281"/>
                </a:lnTo>
                <a:lnTo>
                  <a:pt x="1202512" y="116621"/>
                </a:lnTo>
                <a:lnTo>
                  <a:pt x="1265618" y="114300"/>
                </a:lnTo>
                <a:lnTo>
                  <a:pt x="1591881" y="114300"/>
                </a:lnTo>
                <a:lnTo>
                  <a:pt x="1654987" y="111978"/>
                </a:lnTo>
                <a:lnTo>
                  <a:pt x="1713763" y="105318"/>
                </a:lnTo>
                <a:lnTo>
                  <a:pt x="1766951" y="94780"/>
                </a:lnTo>
                <a:lnTo>
                  <a:pt x="1813291" y="80824"/>
                </a:lnTo>
                <a:lnTo>
                  <a:pt x="1851525" y="63908"/>
                </a:lnTo>
                <a:lnTo>
                  <a:pt x="1898638" y="23037"/>
                </a:lnTo>
                <a:lnTo>
                  <a:pt x="1905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090798" y="6405380"/>
            <a:ext cx="364109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800" b="1" dirty="0">
                <a:latin typeface="Calibri"/>
                <a:cs typeface="Calibri"/>
              </a:rPr>
              <a:t>每个高速缓存块有</a:t>
            </a:r>
            <a:r>
              <a:rPr sz="1800" b="1" dirty="0">
                <a:latin typeface="Calibri"/>
                <a:cs typeface="Calibri"/>
              </a:rPr>
              <a:t>B = </a:t>
            </a:r>
            <a:r>
              <a:rPr sz="1800" b="1" spc="-5" dirty="0">
                <a:latin typeface="Calibri"/>
                <a:cs typeface="Calibri"/>
              </a:rPr>
              <a:t>2</a:t>
            </a:r>
            <a:r>
              <a:rPr sz="1800" b="1" spc="-7" baseline="25462" dirty="0">
                <a:latin typeface="Calibri"/>
                <a:cs typeface="Calibri"/>
              </a:rPr>
              <a:t>b </a:t>
            </a:r>
            <a:r>
              <a:rPr lang="zh-CN" altLang="en-US" sz="1800" b="1" spc="-5" dirty="0">
                <a:latin typeface="Calibri"/>
                <a:cs typeface="Calibri"/>
              </a:rPr>
              <a:t>字节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174740" y="5138510"/>
            <a:ext cx="288417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i="1" spc="-5" dirty="0">
                <a:solidFill>
                  <a:srgbClr val="C00000"/>
                </a:solidFill>
                <a:latin typeface="Calibri"/>
                <a:cs typeface="Calibri"/>
              </a:rPr>
              <a:t>高速缓存大小</a:t>
            </a:r>
            <a:r>
              <a:rPr sz="2400" b="1" i="1" spc="-10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i="1" dirty="0">
                <a:latin typeface="Calibri"/>
                <a:cs typeface="Calibri"/>
              </a:rPr>
              <a:t>C = S x E x B </a:t>
            </a:r>
            <a:r>
              <a:rPr lang="zh-CN" altLang="en-US" sz="2400" b="1" i="1" spc="-5" dirty="0">
                <a:latin typeface="Calibri"/>
                <a:cs typeface="Calibri"/>
              </a:rPr>
              <a:t>数据字节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022027" y="6366747"/>
            <a:ext cx="7880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10" dirty="0">
                <a:latin typeface="Calibri"/>
                <a:cs typeface="Calibri"/>
              </a:rPr>
              <a:t>有效位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436812" y="6070422"/>
            <a:ext cx="1270" cy="241300"/>
          </a:xfrm>
          <a:custGeom>
            <a:avLst/>
            <a:gdLst/>
            <a:ahLst/>
            <a:cxnLst/>
            <a:rect l="l" t="t" r="r" b="b"/>
            <a:pathLst>
              <a:path w="1269" h="241300">
                <a:moveTo>
                  <a:pt x="0" y="241300"/>
                </a:moveTo>
                <a:lnTo>
                  <a:pt x="125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399900" y="6006923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38506" y="0"/>
                </a:moveTo>
                <a:lnTo>
                  <a:pt x="0" y="75996"/>
                </a:lnTo>
                <a:lnTo>
                  <a:pt x="76200" y="76403"/>
                </a:lnTo>
                <a:lnTo>
                  <a:pt x="385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627987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2403682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高速缓存读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1553867" y="1713965"/>
            <a:ext cx="4237355" cy="228600"/>
          </a:xfrm>
          <a:custGeom>
            <a:avLst/>
            <a:gdLst/>
            <a:ahLst/>
            <a:cxnLst/>
            <a:rect l="l" t="t" r="r" b="b"/>
            <a:pathLst>
              <a:path w="4237355" h="228600">
                <a:moveTo>
                  <a:pt x="0" y="228600"/>
                </a:moveTo>
                <a:lnTo>
                  <a:pt x="33079" y="161093"/>
                </a:lnTo>
                <a:lnTo>
                  <a:pt x="70193" y="136351"/>
                </a:lnTo>
                <a:lnTo>
                  <a:pt x="117257" y="120126"/>
                </a:lnTo>
                <a:lnTo>
                  <a:pt x="171450" y="114300"/>
                </a:lnTo>
                <a:lnTo>
                  <a:pt x="1947214" y="114300"/>
                </a:lnTo>
                <a:lnTo>
                  <a:pt x="2001407" y="108473"/>
                </a:lnTo>
                <a:lnTo>
                  <a:pt x="2048471" y="92248"/>
                </a:lnTo>
                <a:lnTo>
                  <a:pt x="2085585" y="67506"/>
                </a:lnTo>
                <a:lnTo>
                  <a:pt x="2109924" y="36129"/>
                </a:lnTo>
                <a:lnTo>
                  <a:pt x="2118664" y="0"/>
                </a:lnTo>
                <a:lnTo>
                  <a:pt x="2127405" y="36129"/>
                </a:lnTo>
                <a:lnTo>
                  <a:pt x="2151744" y="67506"/>
                </a:lnTo>
                <a:lnTo>
                  <a:pt x="2188857" y="92248"/>
                </a:lnTo>
                <a:lnTo>
                  <a:pt x="2235922" y="108473"/>
                </a:lnTo>
                <a:lnTo>
                  <a:pt x="2290114" y="114300"/>
                </a:lnTo>
                <a:lnTo>
                  <a:pt x="4065879" y="114300"/>
                </a:lnTo>
                <a:lnTo>
                  <a:pt x="4120071" y="120126"/>
                </a:lnTo>
                <a:lnTo>
                  <a:pt x="4167136" y="136351"/>
                </a:lnTo>
                <a:lnTo>
                  <a:pt x="4204250" y="161093"/>
                </a:lnTo>
                <a:lnTo>
                  <a:pt x="4228589" y="192470"/>
                </a:lnTo>
                <a:lnTo>
                  <a:pt x="4237329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3870" y="2079002"/>
            <a:ext cx="4237355" cy="492759"/>
          </a:xfrm>
          <a:custGeom>
            <a:avLst/>
            <a:gdLst/>
            <a:ahLst/>
            <a:cxnLst/>
            <a:rect l="l" t="t" r="r" b="b"/>
            <a:pathLst>
              <a:path w="4237355" h="492760">
                <a:moveTo>
                  <a:pt x="0" y="0"/>
                </a:moveTo>
                <a:lnTo>
                  <a:pt x="4237329" y="0"/>
                </a:lnTo>
                <a:lnTo>
                  <a:pt x="4237329" y="492480"/>
                </a:lnTo>
                <a:lnTo>
                  <a:pt x="0" y="49248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87906" y="2174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87906" y="2174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9440" y="2174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9440" y="2174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6064" y="2174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6064" y="2174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26212" y="2338583"/>
            <a:ext cx="556260" cy="1905"/>
          </a:xfrm>
          <a:custGeom>
            <a:avLst/>
            <a:gdLst/>
            <a:ahLst/>
            <a:cxnLst/>
            <a:rect l="l" t="t" r="r" b="b"/>
            <a:pathLst>
              <a:path w="556260" h="1905">
                <a:moveTo>
                  <a:pt x="0" y="0"/>
                </a:moveTo>
                <a:lnTo>
                  <a:pt x="555713" y="1587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82466" y="4019283"/>
            <a:ext cx="3876040" cy="10160"/>
          </a:xfrm>
          <a:custGeom>
            <a:avLst/>
            <a:gdLst/>
            <a:ahLst/>
            <a:cxnLst/>
            <a:rect l="l" t="t" r="r" b="b"/>
            <a:pathLst>
              <a:path w="3876040" h="10160">
                <a:moveTo>
                  <a:pt x="0" y="0"/>
                </a:moveTo>
                <a:lnTo>
                  <a:pt x="3875671" y="10096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72866" y="2067737"/>
            <a:ext cx="228600" cy="2733040"/>
          </a:xfrm>
          <a:custGeom>
            <a:avLst/>
            <a:gdLst/>
            <a:ahLst/>
            <a:cxnLst/>
            <a:rect l="l" t="t" r="r" b="b"/>
            <a:pathLst>
              <a:path w="228600" h="2733040">
                <a:moveTo>
                  <a:pt x="228600" y="2732862"/>
                </a:moveTo>
                <a:lnTo>
                  <a:pt x="161093" y="2699782"/>
                </a:lnTo>
                <a:lnTo>
                  <a:pt x="136351" y="2662669"/>
                </a:lnTo>
                <a:lnTo>
                  <a:pt x="120126" y="2615604"/>
                </a:lnTo>
                <a:lnTo>
                  <a:pt x="114300" y="2561412"/>
                </a:lnTo>
                <a:lnTo>
                  <a:pt x="114300" y="1537881"/>
                </a:lnTo>
                <a:lnTo>
                  <a:pt x="108473" y="1483688"/>
                </a:lnTo>
                <a:lnTo>
                  <a:pt x="92248" y="1436624"/>
                </a:lnTo>
                <a:lnTo>
                  <a:pt x="67506" y="1399510"/>
                </a:lnTo>
                <a:lnTo>
                  <a:pt x="36129" y="1375171"/>
                </a:lnTo>
                <a:lnTo>
                  <a:pt x="0" y="1366431"/>
                </a:lnTo>
                <a:lnTo>
                  <a:pt x="36129" y="1357690"/>
                </a:lnTo>
                <a:lnTo>
                  <a:pt x="67506" y="1333351"/>
                </a:lnTo>
                <a:lnTo>
                  <a:pt x="92248" y="1296238"/>
                </a:lnTo>
                <a:lnTo>
                  <a:pt x="108473" y="1249173"/>
                </a:lnTo>
                <a:lnTo>
                  <a:pt x="114300" y="1194981"/>
                </a:lnTo>
                <a:lnTo>
                  <a:pt x="114300" y="171450"/>
                </a:lnTo>
                <a:lnTo>
                  <a:pt x="120126" y="117257"/>
                </a:lnTo>
                <a:lnTo>
                  <a:pt x="136351" y="70193"/>
                </a:lnTo>
                <a:lnTo>
                  <a:pt x="161093" y="33079"/>
                </a:lnTo>
                <a:lnTo>
                  <a:pt x="192470" y="8740"/>
                </a:lnTo>
                <a:lnTo>
                  <a:pt x="2286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78953" y="1375114"/>
            <a:ext cx="174688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dirty="0">
                <a:latin typeface="Calibri"/>
                <a:cs typeface="Calibri"/>
              </a:rPr>
              <a:t>每组</a:t>
            </a:r>
            <a:r>
              <a:rPr sz="1800" b="1" dirty="0">
                <a:latin typeface="Calibri"/>
                <a:cs typeface="Calibri"/>
              </a:rPr>
              <a:t>E = </a:t>
            </a:r>
            <a:r>
              <a:rPr sz="1800" b="1" spc="-5" dirty="0">
                <a:latin typeface="Calibri"/>
                <a:cs typeface="Calibri"/>
              </a:rPr>
              <a:t>2</a:t>
            </a:r>
            <a:r>
              <a:rPr sz="1800" b="1" spc="-7" baseline="25462" dirty="0">
                <a:latin typeface="Calibri"/>
                <a:cs typeface="Calibri"/>
              </a:rPr>
              <a:t>e </a:t>
            </a:r>
            <a:r>
              <a:rPr lang="zh-CN" altLang="en-US" b="1" dirty="0">
                <a:latin typeface="Calibri"/>
                <a:cs typeface="Calibri"/>
              </a:rPr>
              <a:t>行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4931" y="3274779"/>
            <a:ext cx="9582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S = </a:t>
            </a:r>
            <a:r>
              <a:rPr sz="1800" b="1" spc="-5" dirty="0">
                <a:latin typeface="Calibri"/>
                <a:cs typeface="Calibri"/>
              </a:rPr>
              <a:t>2</a:t>
            </a:r>
            <a:r>
              <a:rPr sz="1800" b="1" spc="-7" baseline="25462" dirty="0">
                <a:latin typeface="Calibri"/>
                <a:cs typeface="Calibri"/>
              </a:rPr>
              <a:t>s</a:t>
            </a:r>
            <a:r>
              <a:rPr sz="1800" b="1" spc="-104" baseline="25462" dirty="0">
                <a:latin typeface="Calibri"/>
                <a:cs typeface="Calibri"/>
              </a:rPr>
              <a:t> </a:t>
            </a:r>
            <a:r>
              <a:rPr lang="zh-CN" altLang="en-US" b="1" spc="-5" dirty="0">
                <a:latin typeface="Calibri"/>
                <a:cs typeface="Calibri"/>
              </a:rPr>
              <a:t>组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53870" y="2647683"/>
            <a:ext cx="4237355" cy="492759"/>
          </a:xfrm>
          <a:custGeom>
            <a:avLst/>
            <a:gdLst/>
            <a:ahLst/>
            <a:cxnLst/>
            <a:rect l="l" t="t" r="r" b="b"/>
            <a:pathLst>
              <a:path w="4237355" h="492760">
                <a:moveTo>
                  <a:pt x="0" y="0"/>
                </a:moveTo>
                <a:lnTo>
                  <a:pt x="4237329" y="0"/>
                </a:lnTo>
                <a:lnTo>
                  <a:pt x="4237329" y="492480"/>
                </a:lnTo>
                <a:lnTo>
                  <a:pt x="0" y="49248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87906" y="2743200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87906" y="2743200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39440" y="2743200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39440" y="2743200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76064" y="2743200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76064" y="2743200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26212" y="2907267"/>
            <a:ext cx="556260" cy="1905"/>
          </a:xfrm>
          <a:custGeom>
            <a:avLst/>
            <a:gdLst/>
            <a:ahLst/>
            <a:cxnLst/>
            <a:rect l="l" t="t" r="r" b="b"/>
            <a:pathLst>
              <a:path w="556260" h="1905">
                <a:moveTo>
                  <a:pt x="0" y="0"/>
                </a:moveTo>
                <a:lnTo>
                  <a:pt x="555713" y="1587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53870" y="3222002"/>
            <a:ext cx="4237355" cy="492759"/>
          </a:xfrm>
          <a:custGeom>
            <a:avLst/>
            <a:gdLst/>
            <a:ahLst/>
            <a:cxnLst/>
            <a:rect l="l" t="t" r="r" b="b"/>
            <a:pathLst>
              <a:path w="4237355" h="492760">
                <a:moveTo>
                  <a:pt x="0" y="0"/>
                </a:moveTo>
                <a:lnTo>
                  <a:pt x="4237329" y="0"/>
                </a:lnTo>
                <a:lnTo>
                  <a:pt x="4237329" y="492480"/>
                </a:lnTo>
                <a:lnTo>
                  <a:pt x="0" y="49248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87906" y="3317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87906" y="3317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39440" y="3317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39440" y="3317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6064" y="3317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76064" y="3317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26212" y="3481583"/>
            <a:ext cx="556260" cy="1905"/>
          </a:xfrm>
          <a:custGeom>
            <a:avLst/>
            <a:gdLst/>
            <a:ahLst/>
            <a:cxnLst/>
            <a:rect l="l" t="t" r="r" b="b"/>
            <a:pathLst>
              <a:path w="556260" h="1904">
                <a:moveTo>
                  <a:pt x="0" y="0"/>
                </a:moveTo>
                <a:lnTo>
                  <a:pt x="555713" y="1587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3870" y="4288802"/>
            <a:ext cx="4237355" cy="492759"/>
          </a:xfrm>
          <a:custGeom>
            <a:avLst/>
            <a:gdLst/>
            <a:ahLst/>
            <a:cxnLst/>
            <a:rect l="l" t="t" r="r" b="b"/>
            <a:pathLst>
              <a:path w="4237355" h="492760">
                <a:moveTo>
                  <a:pt x="0" y="0"/>
                </a:moveTo>
                <a:lnTo>
                  <a:pt x="4237329" y="0"/>
                </a:lnTo>
                <a:lnTo>
                  <a:pt x="4237329" y="492480"/>
                </a:lnTo>
                <a:lnTo>
                  <a:pt x="0" y="49248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87906" y="43843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87906" y="43843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839440" y="43843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39440" y="43843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76064" y="43843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76064" y="43843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26212" y="4548383"/>
            <a:ext cx="556260" cy="1905"/>
          </a:xfrm>
          <a:custGeom>
            <a:avLst/>
            <a:gdLst/>
            <a:ahLst/>
            <a:cxnLst/>
            <a:rect l="l" t="t" r="r" b="b"/>
            <a:pathLst>
              <a:path w="556260" h="1904">
                <a:moveTo>
                  <a:pt x="0" y="0"/>
                </a:moveTo>
                <a:lnTo>
                  <a:pt x="555713" y="1587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619863" y="4709566"/>
            <a:ext cx="3523615" cy="866140"/>
          </a:xfrm>
          <a:custGeom>
            <a:avLst/>
            <a:gdLst/>
            <a:ahLst/>
            <a:cxnLst/>
            <a:rect l="l" t="t" r="r" b="b"/>
            <a:pathLst>
              <a:path w="3523615" h="866139">
                <a:moveTo>
                  <a:pt x="2295982" y="0"/>
                </a:moveTo>
                <a:lnTo>
                  <a:pt x="1227467" y="0"/>
                </a:lnTo>
                <a:lnTo>
                  <a:pt x="0" y="865911"/>
                </a:lnTo>
                <a:lnTo>
                  <a:pt x="3523449" y="865911"/>
                </a:lnTo>
                <a:lnTo>
                  <a:pt x="2295982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619863" y="4709566"/>
            <a:ext cx="3523615" cy="866140"/>
          </a:xfrm>
          <a:custGeom>
            <a:avLst/>
            <a:gdLst/>
            <a:ahLst/>
            <a:cxnLst/>
            <a:rect l="l" t="t" r="r" b="b"/>
            <a:pathLst>
              <a:path w="3523615" h="866139">
                <a:moveTo>
                  <a:pt x="0" y="865911"/>
                </a:moveTo>
                <a:lnTo>
                  <a:pt x="1227467" y="0"/>
                </a:lnTo>
                <a:lnTo>
                  <a:pt x="2295982" y="0"/>
                </a:lnTo>
                <a:lnTo>
                  <a:pt x="3523449" y="865911"/>
                </a:lnTo>
                <a:lnTo>
                  <a:pt x="0" y="86591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619859" y="5575477"/>
            <a:ext cx="3523615" cy="533400"/>
          </a:xfrm>
          <a:custGeom>
            <a:avLst/>
            <a:gdLst/>
            <a:ahLst/>
            <a:cxnLst/>
            <a:rect l="l" t="t" r="r" b="b"/>
            <a:pathLst>
              <a:path w="3523615" h="533400">
                <a:moveTo>
                  <a:pt x="0" y="0"/>
                </a:moveTo>
                <a:lnTo>
                  <a:pt x="3523449" y="0"/>
                </a:lnTo>
                <a:lnTo>
                  <a:pt x="3523449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19859" y="5575477"/>
            <a:ext cx="3523615" cy="533400"/>
          </a:xfrm>
          <a:custGeom>
            <a:avLst/>
            <a:gdLst/>
            <a:ahLst/>
            <a:cxnLst/>
            <a:rect l="l" t="t" r="r" b="b"/>
            <a:pathLst>
              <a:path w="3523615" h="533400">
                <a:moveTo>
                  <a:pt x="0" y="0"/>
                </a:moveTo>
                <a:lnTo>
                  <a:pt x="3523449" y="0"/>
                </a:lnTo>
                <a:lnTo>
                  <a:pt x="3523449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18104" y="5689777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18104" y="5689777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90709" y="5689777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90709" y="5689777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51503" y="5689777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51503" y="5689777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191131" y="5707557"/>
            <a:ext cx="66167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5115" algn="l"/>
                <a:tab pos="545465" algn="l"/>
              </a:tabLst>
            </a:pPr>
            <a:r>
              <a:rPr sz="1600" b="1" spc="-5" dirty="0">
                <a:latin typeface="Calibri"/>
                <a:cs typeface="Calibri"/>
              </a:rPr>
              <a:t>0	1	2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565903" y="5689777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0"/>
                </a:moveTo>
                <a:lnTo>
                  <a:pt x="457200" y="0"/>
                </a:lnTo>
                <a:lnTo>
                  <a:pt x="45720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565903" y="5689777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0"/>
                </a:moveTo>
                <a:lnTo>
                  <a:pt x="457200" y="0"/>
                </a:lnTo>
                <a:lnTo>
                  <a:pt x="45720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651409" y="5704255"/>
            <a:ext cx="287020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-5" dirty="0">
                <a:latin typeface="Calibri"/>
                <a:cs typeface="Calibri"/>
              </a:rPr>
              <a:t>B-</a:t>
            </a:r>
            <a:r>
              <a:rPr sz="1500" b="1" dirty="0">
                <a:latin typeface="Calibri"/>
                <a:cs typeface="Calibri"/>
              </a:rPr>
              <a:t>1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924109" y="5689777"/>
            <a:ext cx="641985" cy="304800"/>
          </a:xfrm>
          <a:custGeom>
            <a:avLst/>
            <a:gdLst/>
            <a:ahLst/>
            <a:cxnLst/>
            <a:rect l="l" t="t" r="r" b="b"/>
            <a:pathLst>
              <a:path w="641985" h="304800">
                <a:moveTo>
                  <a:pt x="0" y="0"/>
                </a:moveTo>
                <a:lnTo>
                  <a:pt x="641794" y="0"/>
                </a:lnTo>
                <a:lnTo>
                  <a:pt x="641794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24109" y="5689777"/>
            <a:ext cx="641985" cy="304800"/>
          </a:xfrm>
          <a:custGeom>
            <a:avLst/>
            <a:gdLst/>
            <a:ahLst/>
            <a:cxnLst/>
            <a:rect l="l" t="t" r="r" b="b"/>
            <a:pathLst>
              <a:path w="641985" h="304800">
                <a:moveTo>
                  <a:pt x="0" y="0"/>
                </a:moveTo>
                <a:lnTo>
                  <a:pt x="641794" y="0"/>
                </a:lnTo>
                <a:lnTo>
                  <a:pt x="641794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058263" y="5841384"/>
            <a:ext cx="457200" cy="1905"/>
          </a:xfrm>
          <a:custGeom>
            <a:avLst/>
            <a:gdLst/>
            <a:ahLst/>
            <a:cxnLst/>
            <a:rect l="l" t="t" r="r" b="b"/>
            <a:pathLst>
              <a:path w="457200" h="1904">
                <a:moveTo>
                  <a:pt x="0" y="0"/>
                </a:moveTo>
                <a:lnTo>
                  <a:pt x="457200" y="1587"/>
                </a:lnTo>
              </a:path>
            </a:pathLst>
          </a:custGeom>
          <a:ln w="381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215514" y="5689777"/>
            <a:ext cx="718185" cy="304800"/>
          </a:xfrm>
          <a:prstGeom prst="rect">
            <a:avLst/>
          </a:prstGeom>
          <a:solidFill>
            <a:srgbClr val="FF9999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0345">
              <a:lnSpc>
                <a:spcPct val="100000"/>
              </a:lnSpc>
            </a:pPr>
            <a:r>
              <a:rPr sz="1500" b="1" spc="-10" dirty="0">
                <a:latin typeface="Calibri"/>
                <a:cs typeface="Calibri"/>
              </a:rPr>
              <a:t>tag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746504" y="5689777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746504" y="5689777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822579" y="5707557"/>
            <a:ext cx="12192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019112" y="5986395"/>
            <a:ext cx="1905" cy="304800"/>
          </a:xfrm>
          <a:custGeom>
            <a:avLst/>
            <a:gdLst/>
            <a:ahLst/>
            <a:cxnLst/>
            <a:rect l="l" t="t" r="r" b="b"/>
            <a:pathLst>
              <a:path w="1905" h="304800">
                <a:moveTo>
                  <a:pt x="0" y="304800"/>
                </a:moveTo>
                <a:lnTo>
                  <a:pt x="158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130983" y="6171666"/>
            <a:ext cx="1905000" cy="228600"/>
          </a:xfrm>
          <a:custGeom>
            <a:avLst/>
            <a:gdLst/>
            <a:ahLst/>
            <a:cxnLst/>
            <a:rect l="l" t="t" r="r" b="b"/>
            <a:pathLst>
              <a:path w="1905000" h="228600">
                <a:moveTo>
                  <a:pt x="0" y="0"/>
                </a:moveTo>
                <a:lnTo>
                  <a:pt x="24605" y="44493"/>
                </a:lnTo>
                <a:lnTo>
                  <a:pt x="91708" y="80824"/>
                </a:lnTo>
                <a:lnTo>
                  <a:pt x="138048" y="94780"/>
                </a:lnTo>
                <a:lnTo>
                  <a:pt x="191236" y="105318"/>
                </a:lnTo>
                <a:lnTo>
                  <a:pt x="250012" y="111978"/>
                </a:lnTo>
                <a:lnTo>
                  <a:pt x="313118" y="114300"/>
                </a:lnTo>
                <a:lnTo>
                  <a:pt x="639381" y="114300"/>
                </a:lnTo>
                <a:lnTo>
                  <a:pt x="702487" y="116621"/>
                </a:lnTo>
                <a:lnTo>
                  <a:pt x="761263" y="123281"/>
                </a:lnTo>
                <a:lnTo>
                  <a:pt x="814451" y="133819"/>
                </a:lnTo>
                <a:lnTo>
                  <a:pt x="860791" y="147775"/>
                </a:lnTo>
                <a:lnTo>
                  <a:pt x="899025" y="164691"/>
                </a:lnTo>
                <a:lnTo>
                  <a:pt x="946138" y="205562"/>
                </a:lnTo>
                <a:lnTo>
                  <a:pt x="952500" y="228600"/>
                </a:lnTo>
                <a:lnTo>
                  <a:pt x="958861" y="205562"/>
                </a:lnTo>
                <a:lnTo>
                  <a:pt x="1005974" y="164691"/>
                </a:lnTo>
                <a:lnTo>
                  <a:pt x="1044208" y="147775"/>
                </a:lnTo>
                <a:lnTo>
                  <a:pt x="1090548" y="133819"/>
                </a:lnTo>
                <a:lnTo>
                  <a:pt x="1143736" y="123281"/>
                </a:lnTo>
                <a:lnTo>
                  <a:pt x="1202512" y="116621"/>
                </a:lnTo>
                <a:lnTo>
                  <a:pt x="1265618" y="114300"/>
                </a:lnTo>
                <a:lnTo>
                  <a:pt x="1591881" y="114300"/>
                </a:lnTo>
                <a:lnTo>
                  <a:pt x="1654987" y="111978"/>
                </a:lnTo>
                <a:lnTo>
                  <a:pt x="1713763" y="105318"/>
                </a:lnTo>
                <a:lnTo>
                  <a:pt x="1766951" y="94780"/>
                </a:lnTo>
                <a:lnTo>
                  <a:pt x="1813291" y="80824"/>
                </a:lnTo>
                <a:lnTo>
                  <a:pt x="1851525" y="63908"/>
                </a:lnTo>
                <a:lnTo>
                  <a:pt x="1898638" y="23037"/>
                </a:lnTo>
                <a:lnTo>
                  <a:pt x="1905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171295" y="6138147"/>
            <a:ext cx="6033770" cy="546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lang="zh-CN" altLang="en-US" b="1" spc="-10" dirty="0">
                <a:latin typeface="Calibri"/>
                <a:cs typeface="Calibri"/>
              </a:rPr>
              <a:t>有效位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altLang="zh-CN" b="1" dirty="0">
                <a:cs typeface="Calibri"/>
              </a:rPr>
              <a:t>		          </a:t>
            </a:r>
            <a:r>
              <a:rPr lang="zh-CN" altLang="en-US" b="1" dirty="0">
                <a:cs typeface="Calibri"/>
              </a:rPr>
              <a:t>每个高速缓存块有</a:t>
            </a:r>
            <a:r>
              <a:rPr lang="en-US" altLang="zh-CN" b="1" dirty="0">
                <a:cs typeface="Calibri"/>
              </a:rPr>
              <a:t>B = </a:t>
            </a:r>
            <a:r>
              <a:rPr lang="en-US" altLang="zh-CN" b="1" spc="-5" dirty="0">
                <a:cs typeface="Calibri"/>
              </a:rPr>
              <a:t>2</a:t>
            </a:r>
            <a:r>
              <a:rPr lang="en-US" altLang="zh-CN" b="1" spc="-7" baseline="25462" dirty="0">
                <a:cs typeface="Calibri"/>
              </a:rPr>
              <a:t>b </a:t>
            </a:r>
            <a:r>
              <a:rPr lang="zh-CN" altLang="en-US" b="1" spc="-5" dirty="0">
                <a:cs typeface="Calibri"/>
              </a:rPr>
              <a:t>字节</a:t>
            </a:r>
            <a:endParaRPr lang="zh-CN" altLang="en-US" dirty="0">
              <a:cs typeface="Calibri"/>
            </a:endParaRPr>
          </a:p>
        </p:txBody>
      </p:sp>
      <p:graphicFrame>
        <p:nvGraphicFramePr>
          <p:cNvPr id="65" name="object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167288"/>
              </p:ext>
            </p:extLst>
          </p:nvPr>
        </p:nvGraphicFramePr>
        <p:xfrm>
          <a:off x="6331127" y="2846997"/>
          <a:ext cx="2438400" cy="2708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852">
                <a:tc>
                  <a:txBody>
                    <a:bodyPr/>
                    <a:lstStyle/>
                    <a:p>
                      <a:pPr marL="276225">
                        <a:lnSpc>
                          <a:spcPts val="1875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b="1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10" dirty="0">
                          <a:latin typeface="Calibri"/>
                          <a:cs typeface="Calibri"/>
                        </a:rPr>
                        <a:t>位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1875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b="1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5" dirty="0">
                          <a:latin typeface="Calibri"/>
                          <a:cs typeface="Calibri"/>
                        </a:rPr>
                        <a:t>位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1875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600" b="1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5" dirty="0">
                          <a:latin typeface="Calibri"/>
                          <a:cs typeface="Calibri"/>
                        </a:rPr>
                        <a:t>位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object 66"/>
          <p:cNvSpPr txBox="1"/>
          <p:nvPr/>
        </p:nvSpPr>
        <p:spPr>
          <a:xfrm>
            <a:off x="6327140" y="2543869"/>
            <a:ext cx="163957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800" b="1" spc="-10" dirty="0">
                <a:latin typeface="Calibri"/>
                <a:cs typeface="Calibri"/>
              </a:rPr>
              <a:t>字地址</a:t>
            </a:r>
            <a:r>
              <a:rPr sz="1800" b="1" spc="-10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337479" y="3203216"/>
            <a:ext cx="990600" cy="228600"/>
          </a:xfrm>
          <a:custGeom>
            <a:avLst/>
            <a:gdLst/>
            <a:ahLst/>
            <a:cxnLst/>
            <a:rect l="l" t="t" r="r" b="b"/>
            <a:pathLst>
              <a:path w="990600" h="228600">
                <a:moveTo>
                  <a:pt x="0" y="0"/>
                </a:moveTo>
                <a:lnTo>
                  <a:pt x="33079" y="67506"/>
                </a:lnTo>
                <a:lnTo>
                  <a:pt x="70193" y="92248"/>
                </a:lnTo>
                <a:lnTo>
                  <a:pt x="117257" y="108473"/>
                </a:lnTo>
                <a:lnTo>
                  <a:pt x="171450" y="114300"/>
                </a:lnTo>
                <a:lnTo>
                  <a:pt x="323850" y="114300"/>
                </a:lnTo>
                <a:lnTo>
                  <a:pt x="378042" y="120126"/>
                </a:lnTo>
                <a:lnTo>
                  <a:pt x="425106" y="136351"/>
                </a:lnTo>
                <a:lnTo>
                  <a:pt x="462220" y="161093"/>
                </a:lnTo>
                <a:lnTo>
                  <a:pt x="486559" y="192470"/>
                </a:lnTo>
                <a:lnTo>
                  <a:pt x="495300" y="228600"/>
                </a:lnTo>
                <a:lnTo>
                  <a:pt x="504040" y="192470"/>
                </a:lnTo>
                <a:lnTo>
                  <a:pt x="528379" y="161093"/>
                </a:lnTo>
                <a:lnTo>
                  <a:pt x="565493" y="136351"/>
                </a:lnTo>
                <a:lnTo>
                  <a:pt x="612557" y="120126"/>
                </a:lnTo>
                <a:lnTo>
                  <a:pt x="666750" y="114300"/>
                </a:lnTo>
                <a:lnTo>
                  <a:pt x="819150" y="114300"/>
                </a:lnTo>
                <a:lnTo>
                  <a:pt x="873342" y="108473"/>
                </a:lnTo>
                <a:lnTo>
                  <a:pt x="920406" y="92248"/>
                </a:lnTo>
                <a:lnTo>
                  <a:pt x="957520" y="67506"/>
                </a:lnTo>
                <a:lnTo>
                  <a:pt x="981859" y="36129"/>
                </a:lnTo>
                <a:lnTo>
                  <a:pt x="990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328080" y="3200401"/>
            <a:ext cx="762000" cy="228600"/>
          </a:xfrm>
          <a:custGeom>
            <a:avLst/>
            <a:gdLst/>
            <a:ahLst/>
            <a:cxnLst/>
            <a:rect l="l" t="t" r="r" b="b"/>
            <a:pathLst>
              <a:path w="762000" h="228600">
                <a:moveTo>
                  <a:pt x="0" y="0"/>
                </a:moveTo>
                <a:lnTo>
                  <a:pt x="33079" y="67506"/>
                </a:lnTo>
                <a:lnTo>
                  <a:pt x="70193" y="92248"/>
                </a:lnTo>
                <a:lnTo>
                  <a:pt x="117257" y="108473"/>
                </a:lnTo>
                <a:lnTo>
                  <a:pt x="171450" y="114300"/>
                </a:lnTo>
                <a:lnTo>
                  <a:pt x="209550" y="114300"/>
                </a:lnTo>
                <a:lnTo>
                  <a:pt x="263742" y="120126"/>
                </a:lnTo>
                <a:lnTo>
                  <a:pt x="310806" y="136351"/>
                </a:lnTo>
                <a:lnTo>
                  <a:pt x="347920" y="161093"/>
                </a:lnTo>
                <a:lnTo>
                  <a:pt x="372259" y="192470"/>
                </a:lnTo>
                <a:lnTo>
                  <a:pt x="381000" y="228600"/>
                </a:lnTo>
                <a:lnTo>
                  <a:pt x="389740" y="192470"/>
                </a:lnTo>
                <a:lnTo>
                  <a:pt x="414079" y="161093"/>
                </a:lnTo>
                <a:lnTo>
                  <a:pt x="451193" y="136351"/>
                </a:lnTo>
                <a:lnTo>
                  <a:pt x="498257" y="120126"/>
                </a:lnTo>
                <a:lnTo>
                  <a:pt x="552450" y="114300"/>
                </a:lnTo>
                <a:lnTo>
                  <a:pt x="590550" y="114300"/>
                </a:lnTo>
                <a:lnTo>
                  <a:pt x="644742" y="108473"/>
                </a:lnTo>
                <a:lnTo>
                  <a:pt x="691806" y="92248"/>
                </a:lnTo>
                <a:lnTo>
                  <a:pt x="728920" y="67506"/>
                </a:lnTo>
                <a:lnTo>
                  <a:pt x="753259" y="36129"/>
                </a:lnTo>
                <a:lnTo>
                  <a:pt x="7620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090077" y="3200401"/>
            <a:ext cx="609600" cy="228600"/>
          </a:xfrm>
          <a:custGeom>
            <a:avLst/>
            <a:gdLst/>
            <a:ahLst/>
            <a:cxnLst/>
            <a:rect l="l" t="t" r="r" b="b"/>
            <a:pathLst>
              <a:path w="609600" h="228600">
                <a:moveTo>
                  <a:pt x="0" y="0"/>
                </a:moveTo>
                <a:lnTo>
                  <a:pt x="29405" y="67506"/>
                </a:lnTo>
                <a:lnTo>
                  <a:pt x="62396" y="92248"/>
                </a:lnTo>
                <a:lnTo>
                  <a:pt x="104231" y="108473"/>
                </a:lnTo>
                <a:lnTo>
                  <a:pt x="152400" y="114300"/>
                </a:lnTo>
                <a:lnTo>
                  <a:pt x="200568" y="120126"/>
                </a:lnTo>
                <a:lnTo>
                  <a:pt x="242403" y="136351"/>
                </a:lnTo>
                <a:lnTo>
                  <a:pt x="275394" y="161093"/>
                </a:lnTo>
                <a:lnTo>
                  <a:pt x="297030" y="192470"/>
                </a:lnTo>
                <a:lnTo>
                  <a:pt x="304800" y="228600"/>
                </a:lnTo>
                <a:lnTo>
                  <a:pt x="312569" y="192470"/>
                </a:lnTo>
                <a:lnTo>
                  <a:pt x="334205" y="161093"/>
                </a:lnTo>
                <a:lnTo>
                  <a:pt x="367196" y="136351"/>
                </a:lnTo>
                <a:lnTo>
                  <a:pt x="409031" y="120126"/>
                </a:lnTo>
                <a:lnTo>
                  <a:pt x="457200" y="114300"/>
                </a:lnTo>
                <a:lnTo>
                  <a:pt x="505368" y="108473"/>
                </a:lnTo>
                <a:lnTo>
                  <a:pt x="547203" y="92248"/>
                </a:lnTo>
                <a:lnTo>
                  <a:pt x="580194" y="67506"/>
                </a:lnTo>
                <a:lnTo>
                  <a:pt x="601830" y="36129"/>
                </a:lnTo>
                <a:lnTo>
                  <a:pt x="609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6673512" y="3396157"/>
            <a:ext cx="47886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15" dirty="0">
                <a:latin typeface="Calibri"/>
                <a:cs typeface="Calibri"/>
              </a:rPr>
              <a:t>标记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152373" y="3395014"/>
            <a:ext cx="96292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6839">
              <a:lnSpc>
                <a:spcPct val="100000"/>
              </a:lnSpc>
            </a:pPr>
            <a:r>
              <a:rPr lang="zh-CN" altLang="en-US" b="1" spc="-10" dirty="0">
                <a:latin typeface="Calibri"/>
                <a:cs typeface="Calibri"/>
              </a:rPr>
              <a:t>组索引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115291" y="3395014"/>
            <a:ext cx="81489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9050">
              <a:lnSpc>
                <a:spcPct val="100000"/>
              </a:lnSpc>
            </a:pPr>
            <a:r>
              <a:rPr lang="zh-CN" altLang="en-US" b="1" dirty="0">
                <a:latin typeface="Calibri"/>
                <a:cs typeface="Calibri"/>
              </a:rPr>
              <a:t>块偏移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791201" y="4010798"/>
            <a:ext cx="1922145" cy="524510"/>
          </a:xfrm>
          <a:custGeom>
            <a:avLst/>
            <a:gdLst/>
            <a:ahLst/>
            <a:cxnLst/>
            <a:rect l="l" t="t" r="r" b="b"/>
            <a:pathLst>
              <a:path w="1922145" h="524510">
                <a:moveTo>
                  <a:pt x="1921700" y="0"/>
                </a:moveTo>
                <a:lnTo>
                  <a:pt x="1921700" y="524243"/>
                </a:lnTo>
                <a:lnTo>
                  <a:pt x="0" y="524243"/>
                </a:lnTo>
              </a:path>
            </a:pathLst>
          </a:custGeom>
          <a:ln w="25400">
            <a:solidFill>
              <a:srgbClr val="262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787804" y="4010798"/>
            <a:ext cx="4615180" cy="1679575"/>
          </a:xfrm>
          <a:custGeom>
            <a:avLst/>
            <a:gdLst/>
            <a:ahLst/>
            <a:cxnLst/>
            <a:rect l="l" t="t" r="r" b="b"/>
            <a:pathLst>
              <a:path w="4615180" h="1679575">
                <a:moveTo>
                  <a:pt x="4614722" y="0"/>
                </a:moveTo>
                <a:lnTo>
                  <a:pt x="4614722" y="1071308"/>
                </a:lnTo>
                <a:lnTo>
                  <a:pt x="0" y="1071308"/>
                </a:lnTo>
                <a:lnTo>
                  <a:pt x="0" y="1678978"/>
                </a:lnTo>
              </a:path>
            </a:pathLst>
          </a:custGeom>
          <a:ln w="25400">
            <a:solidFill>
              <a:srgbClr val="262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6550037" y="5088991"/>
            <a:ext cx="18415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400" b="1" spc="-5" dirty="0">
                <a:solidFill>
                  <a:srgbClr val="262699"/>
                </a:solidFill>
                <a:latin typeface="Calibri"/>
                <a:cs typeface="Calibri"/>
              </a:rPr>
              <a:t>数据从这个偏移开始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76" name="object 76"/>
          <p:cNvSpPr txBox="1"/>
          <p:nvPr/>
        </p:nvSpPr>
        <p:spPr>
          <a:xfrm>
            <a:off x="6311010" y="531672"/>
            <a:ext cx="2416175" cy="1692771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30480" rIns="0" bIns="0" rtlCol="0">
            <a:spAutoFit/>
          </a:bodyPr>
          <a:lstStyle/>
          <a:p>
            <a:pPr marL="207010" indent="-11557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207645" algn="l"/>
              </a:tabLst>
            </a:pPr>
            <a:r>
              <a:rPr lang="zh-CN" altLang="en-US" b="1" i="1" spc="-10" dirty="0">
                <a:solidFill>
                  <a:srgbClr val="C00000"/>
                </a:solidFill>
                <a:latin typeface="Calibri"/>
                <a:cs typeface="Calibri"/>
              </a:rPr>
              <a:t>定位组</a:t>
            </a:r>
            <a:endParaRPr sz="1800" dirty="0">
              <a:latin typeface="Calibri"/>
              <a:cs typeface="Calibri"/>
            </a:endParaRPr>
          </a:p>
          <a:p>
            <a:pPr marL="207010" marR="107950" indent="-115570">
              <a:lnSpc>
                <a:spcPct val="100000"/>
              </a:lnSpc>
              <a:buFont typeface="Arial"/>
              <a:buChar char="•"/>
              <a:tabLst>
                <a:tab pos="207645" algn="l"/>
              </a:tabLst>
            </a:pPr>
            <a:r>
              <a:rPr lang="zh-CN" altLang="en-US" b="1" i="1" spc="-5" dirty="0">
                <a:solidFill>
                  <a:srgbClr val="C00000"/>
                </a:solidFill>
                <a:latin typeface="Calibri"/>
                <a:cs typeface="Calibri"/>
              </a:rPr>
              <a:t>检查集合中的任何行是否有匹配的标记</a:t>
            </a:r>
            <a:endParaRPr lang="en-US" altLang="zh-CN" b="1" i="1" spc="-5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207010" marR="107950" indent="-115570">
              <a:lnSpc>
                <a:spcPct val="100000"/>
              </a:lnSpc>
              <a:buFont typeface="Arial"/>
              <a:buChar char="•"/>
              <a:tabLst>
                <a:tab pos="207645" algn="l"/>
              </a:tabLst>
            </a:pPr>
            <a:r>
              <a:rPr lang="zh-CN" altLang="en-US" b="1" i="1" spc="-50" dirty="0">
                <a:solidFill>
                  <a:srgbClr val="C00000"/>
                </a:solidFill>
                <a:latin typeface="Calibri"/>
                <a:cs typeface="Calibri"/>
              </a:rPr>
              <a:t>是 </a:t>
            </a:r>
            <a:r>
              <a:rPr lang="en-US" altLang="zh-CN" b="1" i="1" spc="-50" dirty="0">
                <a:solidFill>
                  <a:srgbClr val="C00000"/>
                </a:solidFill>
                <a:latin typeface="Calibri"/>
                <a:cs typeface="Calibri"/>
              </a:rPr>
              <a:t>+ </a:t>
            </a:r>
            <a:r>
              <a:rPr lang="zh-CN" altLang="en-US" b="1" i="1" spc="-50" dirty="0">
                <a:solidFill>
                  <a:srgbClr val="C00000"/>
                </a:solidFill>
                <a:latin typeface="Calibri"/>
                <a:cs typeface="Calibri"/>
              </a:rPr>
              <a:t>行有效</a:t>
            </a:r>
            <a:r>
              <a:rPr sz="1800" b="1" i="1" spc="-5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r>
              <a:rPr sz="1800" b="1" i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zh-CN" altLang="en-US" b="1" i="1" spc="-5" dirty="0">
                <a:solidFill>
                  <a:srgbClr val="C00000"/>
                </a:solidFill>
                <a:latin typeface="Calibri"/>
                <a:cs typeface="Calibri"/>
              </a:rPr>
              <a:t>命中</a:t>
            </a:r>
            <a:endParaRPr lang="en-US" sz="1800" b="1" i="1" spc="-5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207010" indent="-115570">
              <a:lnSpc>
                <a:spcPct val="100000"/>
              </a:lnSpc>
              <a:buFont typeface="Arial"/>
              <a:buChar char="•"/>
              <a:tabLst>
                <a:tab pos="207645" algn="l"/>
              </a:tabLst>
            </a:pPr>
            <a:r>
              <a:rPr lang="zh-CN" altLang="en-US" b="1" i="1" spc="-5" dirty="0">
                <a:solidFill>
                  <a:srgbClr val="C00000"/>
                </a:solidFill>
                <a:latin typeface="Calibri"/>
                <a:cs typeface="Calibri"/>
              </a:rPr>
              <a:t>定位从偏移开始的数据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6521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440467"/>
            <a:ext cx="615442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实例</a:t>
            </a:r>
            <a:r>
              <a:rPr spc="-5" dirty="0"/>
              <a:t>(Cont.)</a:t>
            </a:r>
            <a:r>
              <a:rPr lang="en-US" spc="-5" dirty="0"/>
              <a:t>     </a:t>
            </a:r>
            <a:r>
              <a:rPr lang="en-US" spc="-5" dirty="0" err="1"/>
              <a:t>cpuZ</a:t>
            </a:r>
            <a:r>
              <a:rPr lang="zh-CN" altLang="en-US" spc="-5" dirty="0"/>
              <a:t>工具可查看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304800" y="1030287"/>
            <a:ext cx="5575298" cy="555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58840" y="3717032"/>
            <a:ext cx="3185160" cy="151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5800" marR="371475">
              <a:lnSpc>
                <a:spcPct val="100000"/>
              </a:lnSpc>
            </a:pPr>
            <a:r>
              <a:rPr sz="1800" b="1" spc="-10" dirty="0">
                <a:solidFill>
                  <a:srgbClr val="3E3E3E"/>
                </a:solidFill>
                <a:latin typeface="Calibri"/>
                <a:cs typeface="Calibri"/>
              </a:rPr>
              <a:t>Intel </a:t>
            </a:r>
            <a:r>
              <a:rPr sz="1800" b="1" dirty="0">
                <a:solidFill>
                  <a:srgbClr val="3E3E3E"/>
                </a:solidFill>
                <a:latin typeface="Calibri"/>
                <a:cs typeface="Calibri"/>
              </a:rPr>
              <a:t>Sandy</a:t>
            </a:r>
            <a:r>
              <a:rPr sz="1800" b="1" spc="-9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3E3E3E"/>
                </a:solidFill>
                <a:latin typeface="Calibri"/>
                <a:cs typeface="Calibri"/>
              </a:rPr>
              <a:t>Bridge  </a:t>
            </a:r>
            <a:r>
              <a:rPr sz="1800" b="1" spc="-5" dirty="0">
                <a:solidFill>
                  <a:srgbClr val="3E3E3E"/>
                </a:solidFill>
                <a:latin typeface="Calibri"/>
                <a:cs typeface="Calibri"/>
              </a:rPr>
              <a:t>Processor</a:t>
            </a:r>
            <a:r>
              <a:rPr sz="1800" b="1" spc="-114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E3E3E"/>
                </a:solidFill>
                <a:latin typeface="Calibri"/>
                <a:cs typeface="Calibri"/>
              </a:rPr>
              <a:t>Die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L1: 32KB </a:t>
            </a:r>
            <a:r>
              <a:rPr lang="zh-CN" altLang="en-US" sz="1600" b="1" spc="-10" dirty="0">
                <a:latin typeface="Calibri"/>
                <a:cs typeface="Calibri"/>
              </a:rPr>
              <a:t>指令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+ 32KB </a:t>
            </a:r>
            <a:r>
              <a:rPr lang="zh-CN" altLang="en-US" sz="1600" b="1" spc="-10" dirty="0">
                <a:latin typeface="Calibri"/>
                <a:cs typeface="Calibri"/>
              </a:rPr>
              <a:t>数据</a:t>
            </a:r>
            <a:r>
              <a:rPr sz="1600" b="1" spc="-10" dirty="0">
                <a:latin typeface="Calibri"/>
                <a:cs typeface="Calibri"/>
              </a:rPr>
              <a:t>  </a:t>
            </a:r>
            <a:endParaRPr lang="en-US" sz="1600" b="1" spc="-1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L2: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256KB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L3: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3–20MB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00136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1676400"/>
            <a:ext cx="6172200" cy="3886200"/>
          </a:xfrm>
          <a:custGeom>
            <a:avLst/>
            <a:gdLst/>
            <a:ahLst/>
            <a:cxnLst/>
            <a:rect l="l" t="t" r="r" b="b"/>
            <a:pathLst>
              <a:path w="6172200" h="3886200">
                <a:moveTo>
                  <a:pt x="0" y="0"/>
                </a:moveTo>
                <a:lnTo>
                  <a:pt x="6172200" y="0"/>
                </a:lnTo>
                <a:lnTo>
                  <a:pt x="6172200" y="3886200"/>
                </a:lnTo>
                <a:lnTo>
                  <a:pt x="0" y="3886200"/>
                </a:lnTo>
                <a:lnTo>
                  <a:pt x="0" y="0"/>
                </a:lnTo>
                <a:close/>
              </a:path>
            </a:pathLst>
          </a:custGeom>
          <a:solidFill>
            <a:srgbClr val="D5F1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676400"/>
            <a:ext cx="6172200" cy="3886200"/>
          </a:xfrm>
          <a:custGeom>
            <a:avLst/>
            <a:gdLst/>
            <a:ahLst/>
            <a:cxnLst/>
            <a:rect l="l" t="t" r="r" b="b"/>
            <a:pathLst>
              <a:path w="6172200" h="3886200">
                <a:moveTo>
                  <a:pt x="0" y="0"/>
                </a:moveTo>
                <a:lnTo>
                  <a:pt x="6172200" y="0"/>
                </a:lnTo>
                <a:lnTo>
                  <a:pt x="6172200" y="3886200"/>
                </a:lnTo>
                <a:lnTo>
                  <a:pt x="0" y="3886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" y="1981200"/>
            <a:ext cx="2122805" cy="2438400"/>
          </a:xfrm>
          <a:custGeom>
            <a:avLst/>
            <a:gdLst/>
            <a:ahLst/>
            <a:cxnLst/>
            <a:rect l="l" t="t" r="r" b="b"/>
            <a:pathLst>
              <a:path w="2122805" h="2438400">
                <a:moveTo>
                  <a:pt x="0" y="0"/>
                </a:moveTo>
                <a:lnTo>
                  <a:pt x="2122487" y="0"/>
                </a:lnTo>
                <a:lnTo>
                  <a:pt x="2122487" y="2438400"/>
                </a:lnTo>
                <a:lnTo>
                  <a:pt x="0" y="2438400"/>
                </a:lnTo>
                <a:lnTo>
                  <a:pt x="0" y="0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" y="1981200"/>
            <a:ext cx="2122805" cy="2438400"/>
          </a:xfrm>
          <a:custGeom>
            <a:avLst/>
            <a:gdLst/>
            <a:ahLst/>
            <a:cxnLst/>
            <a:rect l="l" t="t" r="r" b="b"/>
            <a:pathLst>
              <a:path w="2122805" h="2438400">
                <a:moveTo>
                  <a:pt x="0" y="0"/>
                </a:moveTo>
                <a:lnTo>
                  <a:pt x="2122487" y="0"/>
                </a:lnTo>
                <a:lnTo>
                  <a:pt x="2122487" y="2438400"/>
                </a:lnTo>
                <a:lnTo>
                  <a:pt x="0" y="2438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14800" y="1981200"/>
            <a:ext cx="2122805" cy="2438400"/>
          </a:xfrm>
          <a:custGeom>
            <a:avLst/>
            <a:gdLst/>
            <a:ahLst/>
            <a:cxnLst/>
            <a:rect l="l" t="t" r="r" b="b"/>
            <a:pathLst>
              <a:path w="2122804" h="2438400">
                <a:moveTo>
                  <a:pt x="0" y="0"/>
                </a:moveTo>
                <a:lnTo>
                  <a:pt x="2122487" y="0"/>
                </a:lnTo>
                <a:lnTo>
                  <a:pt x="2122487" y="2438400"/>
                </a:lnTo>
                <a:lnTo>
                  <a:pt x="0" y="2438400"/>
                </a:lnTo>
                <a:lnTo>
                  <a:pt x="0" y="0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14800" y="1981200"/>
            <a:ext cx="2122805" cy="2438400"/>
          </a:xfrm>
          <a:custGeom>
            <a:avLst/>
            <a:gdLst/>
            <a:ahLst/>
            <a:cxnLst/>
            <a:rect l="l" t="t" r="r" b="b"/>
            <a:pathLst>
              <a:path w="2122804" h="2438400">
                <a:moveTo>
                  <a:pt x="0" y="0"/>
                </a:moveTo>
                <a:lnTo>
                  <a:pt x="2122487" y="0"/>
                </a:lnTo>
                <a:lnTo>
                  <a:pt x="2122487" y="2438400"/>
                </a:lnTo>
                <a:lnTo>
                  <a:pt x="0" y="2438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6196182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Intel </a:t>
            </a:r>
            <a:r>
              <a:rPr spc="-5" dirty="0"/>
              <a:t>Core </a:t>
            </a:r>
            <a:r>
              <a:rPr dirty="0"/>
              <a:t>i7</a:t>
            </a:r>
            <a:r>
              <a:rPr lang="zh-CN" altLang="en-US" dirty="0"/>
              <a:t>高速缓存层次结构</a:t>
            </a:r>
            <a:endParaRPr spc="-5" dirty="0"/>
          </a:p>
        </p:txBody>
      </p:sp>
      <p:sp>
        <p:nvSpPr>
          <p:cNvPr id="10" name="object 10"/>
          <p:cNvSpPr/>
          <p:nvPr/>
        </p:nvSpPr>
        <p:spPr>
          <a:xfrm>
            <a:off x="546100" y="2133600"/>
            <a:ext cx="977900" cy="304800"/>
          </a:xfrm>
          <a:custGeom>
            <a:avLst/>
            <a:gdLst/>
            <a:ahLst/>
            <a:cxnLst/>
            <a:rect l="l" t="t" r="r" b="b"/>
            <a:pathLst>
              <a:path w="977900" h="304800">
                <a:moveTo>
                  <a:pt x="0" y="0"/>
                </a:moveTo>
                <a:lnTo>
                  <a:pt x="977900" y="0"/>
                </a:lnTo>
                <a:lnTo>
                  <a:pt x="9779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6100" y="2133600"/>
            <a:ext cx="977900" cy="304800"/>
          </a:xfrm>
          <a:custGeom>
            <a:avLst/>
            <a:gdLst/>
            <a:ahLst/>
            <a:cxnLst/>
            <a:rect l="l" t="t" r="r" b="b"/>
            <a:pathLst>
              <a:path w="977900" h="304800">
                <a:moveTo>
                  <a:pt x="0" y="0"/>
                </a:moveTo>
                <a:lnTo>
                  <a:pt x="977900" y="0"/>
                </a:lnTo>
                <a:lnTo>
                  <a:pt x="9779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8962" y="2781300"/>
            <a:ext cx="782955" cy="571500"/>
          </a:xfrm>
          <a:custGeom>
            <a:avLst/>
            <a:gdLst/>
            <a:ahLst/>
            <a:cxnLst/>
            <a:rect l="l" t="t" r="r" b="b"/>
            <a:pathLst>
              <a:path w="782955" h="571500">
                <a:moveTo>
                  <a:pt x="0" y="0"/>
                </a:moveTo>
                <a:lnTo>
                  <a:pt x="782637" y="0"/>
                </a:lnTo>
                <a:lnTo>
                  <a:pt x="7826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1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8962" y="2781300"/>
            <a:ext cx="782955" cy="571500"/>
          </a:xfrm>
          <a:custGeom>
            <a:avLst/>
            <a:gdLst/>
            <a:ahLst/>
            <a:cxnLst/>
            <a:rect l="l" t="t" r="r" b="b"/>
            <a:pathLst>
              <a:path w="782955" h="571500">
                <a:moveTo>
                  <a:pt x="0" y="0"/>
                </a:moveTo>
                <a:lnTo>
                  <a:pt x="782637" y="0"/>
                </a:lnTo>
                <a:lnTo>
                  <a:pt x="7826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01122" y="2777490"/>
            <a:ext cx="761365" cy="57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165" algn="ctr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L1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d-cache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24000" y="2781300"/>
            <a:ext cx="795655" cy="571500"/>
          </a:xfrm>
          <a:custGeom>
            <a:avLst/>
            <a:gdLst/>
            <a:ahLst/>
            <a:cxnLst/>
            <a:rect l="l" t="t" r="r" b="b"/>
            <a:pathLst>
              <a:path w="795655" h="571500">
                <a:moveTo>
                  <a:pt x="0" y="0"/>
                </a:moveTo>
                <a:lnTo>
                  <a:pt x="795337" y="0"/>
                </a:lnTo>
                <a:lnTo>
                  <a:pt x="7953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DED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24000" y="2781300"/>
            <a:ext cx="795655" cy="571500"/>
          </a:xfrm>
          <a:custGeom>
            <a:avLst/>
            <a:gdLst/>
            <a:ahLst/>
            <a:cxnLst/>
            <a:rect l="l" t="t" r="r" b="b"/>
            <a:pathLst>
              <a:path w="795655" h="571500">
                <a:moveTo>
                  <a:pt x="0" y="0"/>
                </a:moveTo>
                <a:lnTo>
                  <a:pt x="795337" y="0"/>
                </a:lnTo>
                <a:lnTo>
                  <a:pt x="7953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574260" y="2777490"/>
            <a:ext cx="694055" cy="57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6990" algn="ctr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L1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i-</a:t>
            </a:r>
            <a:r>
              <a:rPr sz="1800" b="1" spc="-10" dirty="0">
                <a:latin typeface="Calibri"/>
                <a:cs typeface="Calibri"/>
              </a:rPr>
              <a:t>c</a:t>
            </a:r>
            <a:r>
              <a:rPr sz="1800" b="1" spc="-5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5" dirty="0">
                <a:latin typeface="Calibri"/>
                <a:cs typeface="Calibri"/>
              </a:rPr>
              <a:t>h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9600" y="3695700"/>
            <a:ext cx="1710055" cy="571500"/>
          </a:xfrm>
          <a:custGeom>
            <a:avLst/>
            <a:gdLst/>
            <a:ahLst/>
            <a:cxnLst/>
            <a:rect l="l" t="t" r="r" b="b"/>
            <a:pathLst>
              <a:path w="1710055" h="571500">
                <a:moveTo>
                  <a:pt x="0" y="0"/>
                </a:moveTo>
                <a:lnTo>
                  <a:pt x="1709737" y="0"/>
                </a:lnTo>
                <a:lnTo>
                  <a:pt x="17097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1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9600" y="3695700"/>
            <a:ext cx="1710055" cy="571500"/>
          </a:xfrm>
          <a:custGeom>
            <a:avLst/>
            <a:gdLst/>
            <a:ahLst/>
            <a:cxnLst/>
            <a:rect l="l" t="t" r="r" b="b"/>
            <a:pathLst>
              <a:path w="1710055" h="571500">
                <a:moveTo>
                  <a:pt x="0" y="0"/>
                </a:moveTo>
                <a:lnTo>
                  <a:pt x="1709737" y="0"/>
                </a:lnTo>
                <a:lnTo>
                  <a:pt x="17097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88816" y="3829050"/>
            <a:ext cx="155194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L2 </a:t>
            </a:r>
            <a:r>
              <a:rPr sz="1800" b="1" dirty="0">
                <a:latin typeface="Calibri"/>
                <a:cs typeface="Calibri"/>
              </a:rPr>
              <a:t>unified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cache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66800" y="24384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66800" y="33528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05000" y="33528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79900" y="2133600"/>
            <a:ext cx="977900" cy="304800"/>
          </a:xfrm>
          <a:custGeom>
            <a:avLst/>
            <a:gdLst/>
            <a:ahLst/>
            <a:cxnLst/>
            <a:rect l="l" t="t" r="r" b="b"/>
            <a:pathLst>
              <a:path w="977900" h="304800">
                <a:moveTo>
                  <a:pt x="0" y="0"/>
                </a:moveTo>
                <a:lnTo>
                  <a:pt x="977900" y="0"/>
                </a:lnTo>
                <a:lnTo>
                  <a:pt x="9779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79900" y="2133600"/>
            <a:ext cx="977900" cy="304800"/>
          </a:xfrm>
          <a:custGeom>
            <a:avLst/>
            <a:gdLst/>
            <a:ahLst/>
            <a:cxnLst/>
            <a:rect l="l" t="t" r="r" b="b"/>
            <a:pathLst>
              <a:path w="977900" h="304800">
                <a:moveTo>
                  <a:pt x="0" y="0"/>
                </a:moveTo>
                <a:lnTo>
                  <a:pt x="977900" y="0"/>
                </a:lnTo>
                <a:lnTo>
                  <a:pt x="9779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22762" y="2781300"/>
            <a:ext cx="782955" cy="571500"/>
          </a:xfrm>
          <a:custGeom>
            <a:avLst/>
            <a:gdLst/>
            <a:ahLst/>
            <a:cxnLst/>
            <a:rect l="l" t="t" r="r" b="b"/>
            <a:pathLst>
              <a:path w="782954" h="571500">
                <a:moveTo>
                  <a:pt x="0" y="0"/>
                </a:moveTo>
                <a:lnTo>
                  <a:pt x="782637" y="0"/>
                </a:lnTo>
                <a:lnTo>
                  <a:pt x="7826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1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22762" y="2781300"/>
            <a:ext cx="782955" cy="571500"/>
          </a:xfrm>
          <a:custGeom>
            <a:avLst/>
            <a:gdLst/>
            <a:ahLst/>
            <a:cxnLst/>
            <a:rect l="l" t="t" r="r" b="b"/>
            <a:pathLst>
              <a:path w="782954" h="571500">
                <a:moveTo>
                  <a:pt x="0" y="0"/>
                </a:moveTo>
                <a:lnTo>
                  <a:pt x="782637" y="0"/>
                </a:lnTo>
                <a:lnTo>
                  <a:pt x="7826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334922" y="2777490"/>
            <a:ext cx="761365" cy="57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165" algn="ctr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L1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d-cache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257800" y="2781300"/>
            <a:ext cx="795655" cy="571500"/>
          </a:xfrm>
          <a:custGeom>
            <a:avLst/>
            <a:gdLst/>
            <a:ahLst/>
            <a:cxnLst/>
            <a:rect l="l" t="t" r="r" b="b"/>
            <a:pathLst>
              <a:path w="795654" h="571500">
                <a:moveTo>
                  <a:pt x="0" y="0"/>
                </a:moveTo>
                <a:lnTo>
                  <a:pt x="795337" y="0"/>
                </a:lnTo>
                <a:lnTo>
                  <a:pt x="7953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DED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57800" y="2781300"/>
            <a:ext cx="795655" cy="571500"/>
          </a:xfrm>
          <a:custGeom>
            <a:avLst/>
            <a:gdLst/>
            <a:ahLst/>
            <a:cxnLst/>
            <a:rect l="l" t="t" r="r" b="b"/>
            <a:pathLst>
              <a:path w="795654" h="571500">
                <a:moveTo>
                  <a:pt x="0" y="0"/>
                </a:moveTo>
                <a:lnTo>
                  <a:pt x="795337" y="0"/>
                </a:lnTo>
                <a:lnTo>
                  <a:pt x="7953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308060" y="2777490"/>
            <a:ext cx="694055" cy="57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6990" algn="ctr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L1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i-</a:t>
            </a:r>
            <a:r>
              <a:rPr sz="1800" b="1" spc="-10" dirty="0">
                <a:latin typeface="Calibri"/>
                <a:cs typeface="Calibri"/>
              </a:rPr>
              <a:t>c</a:t>
            </a:r>
            <a:r>
              <a:rPr sz="1800" b="1" spc="-5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5" dirty="0">
                <a:latin typeface="Calibri"/>
                <a:cs typeface="Calibri"/>
              </a:rPr>
              <a:t>h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343400" y="3695700"/>
            <a:ext cx="1710055" cy="571500"/>
          </a:xfrm>
          <a:custGeom>
            <a:avLst/>
            <a:gdLst/>
            <a:ahLst/>
            <a:cxnLst/>
            <a:rect l="l" t="t" r="r" b="b"/>
            <a:pathLst>
              <a:path w="1710054" h="571500">
                <a:moveTo>
                  <a:pt x="0" y="0"/>
                </a:moveTo>
                <a:lnTo>
                  <a:pt x="1709737" y="0"/>
                </a:lnTo>
                <a:lnTo>
                  <a:pt x="17097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1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43400" y="3695700"/>
            <a:ext cx="1710055" cy="571500"/>
          </a:xfrm>
          <a:custGeom>
            <a:avLst/>
            <a:gdLst/>
            <a:ahLst/>
            <a:cxnLst/>
            <a:rect l="l" t="t" r="r" b="b"/>
            <a:pathLst>
              <a:path w="1710054" h="571500">
                <a:moveTo>
                  <a:pt x="0" y="0"/>
                </a:moveTo>
                <a:lnTo>
                  <a:pt x="1709737" y="0"/>
                </a:lnTo>
                <a:lnTo>
                  <a:pt x="17097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422616" y="3829050"/>
            <a:ext cx="155194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L2 </a:t>
            </a:r>
            <a:r>
              <a:rPr sz="1800" b="1" dirty="0">
                <a:latin typeface="Calibri"/>
                <a:cs typeface="Calibri"/>
              </a:rPr>
              <a:t>unified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cache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800600" y="24384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00600" y="33528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38800" y="33528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57886" y="3000231"/>
            <a:ext cx="35115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latin typeface="Calibri"/>
                <a:cs typeface="Calibri"/>
              </a:rPr>
              <a:t>…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447800" y="42672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81600" y="42672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98550" y="4800600"/>
            <a:ext cx="4387850" cy="571500"/>
          </a:xfrm>
          <a:custGeom>
            <a:avLst/>
            <a:gdLst/>
            <a:ahLst/>
            <a:cxnLst/>
            <a:rect l="l" t="t" r="r" b="b"/>
            <a:pathLst>
              <a:path w="4387850" h="571500">
                <a:moveTo>
                  <a:pt x="0" y="0"/>
                </a:moveTo>
                <a:lnTo>
                  <a:pt x="4387850" y="0"/>
                </a:lnTo>
                <a:lnTo>
                  <a:pt x="438785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1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98550" y="4800600"/>
            <a:ext cx="4387850" cy="571500"/>
          </a:xfrm>
          <a:custGeom>
            <a:avLst/>
            <a:gdLst/>
            <a:ahLst/>
            <a:cxnLst/>
            <a:rect l="l" t="t" r="r" b="b"/>
            <a:pathLst>
              <a:path w="4387850" h="571500">
                <a:moveTo>
                  <a:pt x="0" y="0"/>
                </a:moveTo>
                <a:lnTo>
                  <a:pt x="4387850" y="0"/>
                </a:lnTo>
                <a:lnTo>
                  <a:pt x="438785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331516" y="4796790"/>
            <a:ext cx="1921510" cy="57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415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L3 </a:t>
            </a:r>
            <a:r>
              <a:rPr sz="1800" b="1" dirty="0">
                <a:latin typeface="Calibri"/>
                <a:cs typeface="Calibri"/>
              </a:rPr>
              <a:t>unified </a:t>
            </a:r>
            <a:r>
              <a:rPr sz="1800" b="1" spc="-5" dirty="0">
                <a:latin typeface="Calibri"/>
                <a:cs typeface="Calibri"/>
              </a:rPr>
              <a:t>cache  (shared by all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cores)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28600" y="6057900"/>
            <a:ext cx="6172200" cy="571500"/>
          </a:xfrm>
          <a:custGeom>
            <a:avLst/>
            <a:gdLst/>
            <a:ahLst/>
            <a:cxnLst/>
            <a:rect l="l" t="t" r="r" b="b"/>
            <a:pathLst>
              <a:path w="6172200" h="571500">
                <a:moveTo>
                  <a:pt x="0" y="0"/>
                </a:moveTo>
                <a:lnTo>
                  <a:pt x="6172200" y="0"/>
                </a:lnTo>
                <a:lnTo>
                  <a:pt x="61722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D5F1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8600" y="6057900"/>
            <a:ext cx="6172200" cy="571500"/>
          </a:xfrm>
          <a:custGeom>
            <a:avLst/>
            <a:gdLst/>
            <a:ahLst/>
            <a:cxnLst/>
            <a:rect l="l" t="t" r="r" b="b"/>
            <a:pathLst>
              <a:path w="6172200" h="571500">
                <a:moveTo>
                  <a:pt x="0" y="0"/>
                </a:moveTo>
                <a:lnTo>
                  <a:pt x="6172200" y="0"/>
                </a:lnTo>
                <a:lnTo>
                  <a:pt x="61722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629026" y="6191250"/>
            <a:ext cx="136969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Main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371850" y="5372100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31140" y="1325879"/>
            <a:ext cx="4770755" cy="1082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>
                <a:latin typeface="Calibri"/>
                <a:cs typeface="Calibri"/>
              </a:rPr>
              <a:t>处理器封装</a:t>
            </a:r>
            <a:endParaRPr sz="1800" dirty="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840"/>
              </a:spcBef>
              <a:tabLst>
                <a:tab pos="3898265" algn="l"/>
              </a:tabLst>
            </a:pPr>
            <a:r>
              <a:rPr sz="1800" b="1" spc="-10" dirty="0">
                <a:latin typeface="Calibri"/>
                <a:cs typeface="Calibri"/>
              </a:rPr>
              <a:t>Core </a:t>
            </a:r>
            <a:r>
              <a:rPr sz="1800" b="1" dirty="0">
                <a:latin typeface="Calibri"/>
                <a:cs typeface="Calibri"/>
              </a:rPr>
              <a:t>0	</a:t>
            </a:r>
            <a:r>
              <a:rPr sz="1800" b="1" spc="-10" dirty="0">
                <a:latin typeface="Calibri"/>
                <a:cs typeface="Calibri"/>
              </a:rPr>
              <a:t>Core</a:t>
            </a:r>
            <a:r>
              <a:rPr sz="1800" b="1" spc="-10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3</a:t>
            </a:r>
            <a:endParaRPr sz="1800" dirty="0">
              <a:latin typeface="Calibri"/>
              <a:cs typeface="Calibri"/>
            </a:endParaRPr>
          </a:p>
          <a:p>
            <a:pPr marL="583565">
              <a:lnSpc>
                <a:spcPct val="100000"/>
              </a:lnSpc>
              <a:spcBef>
                <a:spcPts val="1200"/>
              </a:spcBef>
              <a:tabLst>
                <a:tab pos="4317365" algn="l"/>
              </a:tabLst>
            </a:pP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s	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49" name="object 49"/>
          <p:cNvSpPr txBox="1"/>
          <p:nvPr/>
        </p:nvSpPr>
        <p:spPr>
          <a:xfrm>
            <a:off x="6631940" y="1706956"/>
            <a:ext cx="221488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L1 </a:t>
            </a:r>
            <a:r>
              <a:rPr lang="zh-CN" altLang="en-US" b="1" spc="-5" dirty="0">
                <a:latin typeface="Calibri"/>
                <a:cs typeface="Calibri"/>
              </a:rPr>
              <a:t>指令高速缓存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lang="zh-CN" altLang="en-US" b="1" dirty="0">
                <a:latin typeface="Calibri"/>
                <a:cs typeface="Calibri"/>
              </a:rPr>
              <a:t>和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lang="zh-CN" altLang="en-US" b="1" spc="-5" dirty="0">
                <a:latin typeface="Calibri"/>
                <a:cs typeface="Calibri"/>
              </a:rPr>
              <a:t>数据高速缓存</a:t>
            </a:r>
            <a:r>
              <a:rPr sz="1800" b="1" spc="-5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32 </a:t>
            </a:r>
            <a:r>
              <a:rPr sz="1800" spc="-10" dirty="0">
                <a:latin typeface="Calibri"/>
                <a:cs typeface="Calibri"/>
              </a:rPr>
              <a:t>KB,</a:t>
            </a:r>
            <a:r>
              <a:rPr sz="1800" spc="340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8-way,</a:t>
            </a:r>
            <a:endParaRPr sz="1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lang="zh-CN" altLang="en-US" spc="-5" dirty="0">
                <a:latin typeface="Calibri"/>
                <a:cs typeface="Calibri"/>
              </a:rPr>
              <a:t>访问时间</a:t>
            </a:r>
            <a:r>
              <a:rPr sz="1800" spc="-5" dirty="0">
                <a:latin typeface="Calibri"/>
                <a:cs typeface="Calibri"/>
              </a:rPr>
              <a:t>: </a:t>
            </a:r>
            <a:r>
              <a:rPr sz="1800" dirty="0">
                <a:latin typeface="Calibri"/>
                <a:cs typeface="Calibri"/>
              </a:rPr>
              <a:t>4</a:t>
            </a:r>
            <a:r>
              <a:rPr lang="zh-CN" altLang="en-US" sz="1800" dirty="0">
                <a:latin typeface="Calibri"/>
                <a:cs typeface="Calibri"/>
              </a:rPr>
              <a:t>周期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632168" y="2804236"/>
            <a:ext cx="204787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L2 </a:t>
            </a:r>
            <a:r>
              <a:rPr lang="zh-CN" altLang="en-US" b="1" dirty="0">
                <a:latin typeface="Calibri"/>
                <a:cs typeface="Calibri"/>
              </a:rPr>
              <a:t>统一的高速缓存</a:t>
            </a:r>
            <a:r>
              <a:rPr sz="1800" b="1" spc="-10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521334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256 </a:t>
            </a:r>
            <a:r>
              <a:rPr sz="1800" spc="-10" dirty="0">
                <a:latin typeface="Calibri"/>
                <a:cs typeface="Calibri"/>
              </a:rPr>
              <a:t>KB,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8-way,</a:t>
            </a:r>
            <a:endParaRPr sz="1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lang="zh-CN" altLang="en-US" spc="-5" dirty="0">
                <a:cs typeface="Calibri"/>
              </a:rPr>
              <a:t>访问时间</a:t>
            </a:r>
            <a:r>
              <a:rPr sz="1800" spc="-5" dirty="0">
                <a:latin typeface="Calibri"/>
                <a:cs typeface="Calibri"/>
              </a:rPr>
              <a:t>: 10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lang="zh-CN" altLang="en-US" sz="1800" spc="-10" dirty="0">
                <a:latin typeface="Calibri"/>
                <a:cs typeface="Calibri"/>
              </a:rPr>
              <a:t>周期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632168" y="3901516"/>
            <a:ext cx="23495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L3 </a:t>
            </a:r>
            <a:r>
              <a:rPr lang="zh-CN" altLang="en-US" b="1" dirty="0">
                <a:latin typeface="Calibri"/>
                <a:cs typeface="Calibri"/>
              </a:rPr>
              <a:t>统一的高速缓存</a:t>
            </a:r>
            <a:r>
              <a:rPr sz="1800" b="1" spc="-10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8 </a:t>
            </a:r>
            <a:r>
              <a:rPr sz="1800" spc="-10" dirty="0">
                <a:latin typeface="Calibri"/>
                <a:cs typeface="Calibri"/>
              </a:rPr>
              <a:t>MB,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16-way,</a:t>
            </a:r>
            <a:endParaRPr sz="1800" dirty="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lang="zh-CN" altLang="en-US" spc="-5" dirty="0">
                <a:latin typeface="Calibri"/>
                <a:cs typeface="Calibri"/>
              </a:rPr>
              <a:t>访问时间</a:t>
            </a:r>
            <a:r>
              <a:rPr sz="1800" spc="-5" dirty="0">
                <a:latin typeface="Calibri"/>
                <a:cs typeface="Calibri"/>
              </a:rPr>
              <a:t>: 40-75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lang="zh-CN" altLang="en-US" spc="-10" dirty="0">
                <a:latin typeface="Calibri"/>
                <a:cs typeface="Calibri"/>
              </a:rPr>
              <a:t>周期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632168" y="4998796"/>
            <a:ext cx="215392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b="1" dirty="0">
                <a:latin typeface="Calibri"/>
                <a:cs typeface="Calibri"/>
              </a:rPr>
              <a:t>块大小</a:t>
            </a:r>
            <a:r>
              <a:rPr sz="1800" spc="-10" dirty="0">
                <a:latin typeface="Calibri"/>
                <a:cs typeface="Calibri"/>
              </a:rPr>
              <a:t>: </a:t>
            </a:r>
            <a:r>
              <a:rPr lang="zh-CN" altLang="en-US" sz="1800" spc="-10" dirty="0">
                <a:latin typeface="Calibri"/>
                <a:cs typeface="Calibri"/>
              </a:rPr>
              <a:t>所有缓存都是</a:t>
            </a:r>
            <a:r>
              <a:rPr sz="1800" spc="-5" dirty="0">
                <a:latin typeface="Calibri"/>
                <a:cs typeface="Calibri"/>
              </a:rPr>
              <a:t>64 </a:t>
            </a:r>
            <a:r>
              <a:rPr lang="zh-CN" altLang="en-US" spc="-10" dirty="0">
                <a:latin typeface="Calibri"/>
                <a:cs typeface="Calibri"/>
              </a:rPr>
              <a:t>字节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2325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7759" y="4112069"/>
            <a:ext cx="2690495" cy="2441575"/>
          </a:xfrm>
          <a:custGeom>
            <a:avLst/>
            <a:gdLst/>
            <a:ahLst/>
            <a:cxnLst/>
            <a:rect l="l" t="t" r="r" b="b"/>
            <a:pathLst>
              <a:path w="2690495" h="2441575">
                <a:moveTo>
                  <a:pt x="0" y="0"/>
                </a:moveTo>
                <a:lnTo>
                  <a:pt x="2690241" y="0"/>
                </a:lnTo>
                <a:lnTo>
                  <a:pt x="2690241" y="2441143"/>
                </a:lnTo>
                <a:lnTo>
                  <a:pt x="0" y="2441143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00107" y="4800600"/>
            <a:ext cx="5791835" cy="1752600"/>
          </a:xfrm>
          <a:custGeom>
            <a:avLst/>
            <a:gdLst/>
            <a:ahLst/>
            <a:cxnLst/>
            <a:rect l="l" t="t" r="r" b="b"/>
            <a:pathLst>
              <a:path w="5791834" h="1752600">
                <a:moveTo>
                  <a:pt x="0" y="0"/>
                </a:moveTo>
                <a:lnTo>
                  <a:pt x="5791492" y="0"/>
                </a:lnTo>
                <a:lnTo>
                  <a:pt x="5791492" y="1752600"/>
                </a:lnTo>
                <a:lnTo>
                  <a:pt x="0" y="1752600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6501" y="522794"/>
            <a:ext cx="596836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例子</a:t>
            </a:r>
            <a:r>
              <a:rPr spc="-5" dirty="0"/>
              <a:t>: Core </a:t>
            </a:r>
            <a:r>
              <a:rPr dirty="0"/>
              <a:t>i7 L1 </a:t>
            </a:r>
            <a:r>
              <a:rPr lang="zh-CN" altLang="en-US" spc="-5" dirty="0"/>
              <a:t>数据缓存</a:t>
            </a:r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57759" y="1188161"/>
            <a:ext cx="7338059" cy="2871470"/>
          </a:xfrm>
          <a:custGeom>
            <a:avLst/>
            <a:gdLst/>
            <a:ahLst/>
            <a:cxnLst/>
            <a:rect l="l" t="t" r="r" b="b"/>
            <a:pathLst>
              <a:path w="7338059" h="2871470">
                <a:moveTo>
                  <a:pt x="0" y="0"/>
                </a:moveTo>
                <a:lnTo>
                  <a:pt x="7337526" y="0"/>
                </a:lnTo>
                <a:lnTo>
                  <a:pt x="7337526" y="2871431"/>
                </a:lnTo>
                <a:lnTo>
                  <a:pt x="0" y="2871431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8000" y="1188162"/>
            <a:ext cx="4648199" cy="2871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7759" y="5507949"/>
            <a:ext cx="269049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65" marR="710565">
              <a:lnSpc>
                <a:spcPct val="100000"/>
              </a:lnSpc>
            </a:pPr>
            <a:r>
              <a:rPr lang="zh-CN" altLang="en-US" b="1" spc="-5" dirty="0">
                <a:latin typeface="Calibri"/>
                <a:cs typeface="Calibri"/>
              </a:rPr>
              <a:t>块偏移</a:t>
            </a:r>
            <a:r>
              <a:rPr sz="1800" b="1" spc="-10" dirty="0">
                <a:latin typeface="Calibri"/>
                <a:cs typeface="Calibri"/>
              </a:rPr>
              <a:t>: </a:t>
            </a:r>
            <a:r>
              <a:rPr sz="1800" b="1" dirty="0">
                <a:latin typeface="Calibri"/>
                <a:cs typeface="Calibri"/>
              </a:rPr>
              <a:t>. </a:t>
            </a:r>
            <a:r>
              <a:rPr lang="zh-CN" altLang="en-US" b="1" dirty="0">
                <a:latin typeface="Calibri"/>
                <a:cs typeface="Calibri"/>
              </a:rPr>
              <a:t>位</a:t>
            </a:r>
            <a:r>
              <a:rPr sz="1800" b="1" dirty="0">
                <a:latin typeface="Calibri"/>
                <a:cs typeface="Calibri"/>
              </a:rPr>
              <a:t>  </a:t>
            </a:r>
            <a:endParaRPr lang="en-US" sz="1800" b="1" dirty="0">
              <a:latin typeface="Calibri"/>
              <a:cs typeface="Calibri"/>
            </a:endParaRPr>
          </a:p>
          <a:p>
            <a:pPr marL="227965" marR="710565">
              <a:lnSpc>
                <a:spcPct val="100000"/>
              </a:lnSpc>
            </a:pPr>
            <a:r>
              <a:rPr lang="zh-CN" altLang="en-US" b="1" spc="-5" dirty="0">
                <a:latin typeface="Calibri"/>
                <a:cs typeface="Calibri"/>
              </a:rPr>
              <a:t>组索引</a:t>
            </a:r>
            <a:r>
              <a:rPr sz="1800" b="1" spc="-5" dirty="0">
                <a:latin typeface="Calibri"/>
                <a:cs typeface="Calibri"/>
              </a:rPr>
              <a:t>: </a:t>
            </a:r>
            <a:r>
              <a:rPr sz="1800" b="1" dirty="0">
                <a:latin typeface="Calibri"/>
                <a:cs typeface="Calibri"/>
              </a:rPr>
              <a:t>. </a:t>
            </a:r>
            <a:r>
              <a:rPr lang="zh-CN" altLang="en-US" b="1" dirty="0">
                <a:latin typeface="Calibri"/>
                <a:cs typeface="Calibri"/>
              </a:rPr>
              <a:t>位</a:t>
            </a:r>
            <a:r>
              <a:rPr sz="1800" b="1" dirty="0">
                <a:latin typeface="Calibri"/>
                <a:cs typeface="Calibri"/>
              </a:rPr>
              <a:t>  </a:t>
            </a:r>
            <a:endParaRPr lang="en-US" b="1" spc="-40" dirty="0">
              <a:latin typeface="Calibri"/>
              <a:cs typeface="Calibri"/>
            </a:endParaRPr>
          </a:p>
          <a:p>
            <a:pPr marL="227965" marR="710565">
              <a:lnSpc>
                <a:spcPct val="100000"/>
              </a:lnSpc>
            </a:pPr>
            <a:r>
              <a:rPr lang="zh-CN" altLang="en-US" sz="1800" b="1" spc="-40" dirty="0">
                <a:latin typeface="Calibri"/>
                <a:cs typeface="Calibri"/>
              </a:rPr>
              <a:t>标记</a:t>
            </a:r>
            <a:r>
              <a:rPr sz="1800" b="1" spc="-40" dirty="0">
                <a:latin typeface="Calibri"/>
                <a:cs typeface="Calibri"/>
              </a:rPr>
              <a:t>: </a:t>
            </a:r>
            <a:r>
              <a:rPr sz="1800" b="1" dirty="0">
                <a:latin typeface="Calibri"/>
                <a:cs typeface="Calibri"/>
              </a:rPr>
              <a:t>.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lang="zh-CN" altLang="en-US" b="1" dirty="0">
                <a:latin typeface="Calibri"/>
                <a:cs typeface="Calibri"/>
              </a:rPr>
              <a:t>位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4550" y="4179874"/>
            <a:ext cx="2044519" cy="1265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3278842" y="4983479"/>
            <a:ext cx="248412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lang="zh-CN" altLang="en-US" b="1" spc="-5" dirty="0">
                <a:latin typeface="Calibri"/>
                <a:cs typeface="Calibri"/>
              </a:rPr>
              <a:t>栈地址</a:t>
            </a:r>
            <a:r>
              <a:rPr sz="1800" b="1" spc="-5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ts val="2110"/>
              </a:lnSpc>
            </a:pP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0x00007f7262a1e010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65857" y="4974335"/>
            <a:ext cx="120332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b="1" spc="-5" dirty="0">
                <a:solidFill>
                  <a:srgbClr val="C00000"/>
                </a:solidFill>
                <a:latin typeface="Calibri"/>
                <a:cs typeface="Calibri"/>
              </a:rPr>
              <a:t>块偏移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:  </a:t>
            </a:r>
            <a:endParaRPr lang="en-US" sz="1800" b="1" spc="-1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zh-CN" altLang="en-US" b="1" spc="-5" dirty="0">
                <a:solidFill>
                  <a:srgbClr val="C00000"/>
                </a:solidFill>
                <a:latin typeface="Calibri"/>
                <a:cs typeface="Calibri"/>
              </a:rPr>
              <a:t>组索引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:  </a:t>
            </a:r>
            <a:endParaRPr lang="en-US" b="1" spc="-4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zh-CN" altLang="en-US" sz="1800" b="1" spc="-40" dirty="0">
                <a:solidFill>
                  <a:srgbClr val="C00000"/>
                </a:solidFill>
                <a:latin typeface="Calibri"/>
                <a:cs typeface="Calibri"/>
              </a:rPr>
              <a:t>标记</a:t>
            </a:r>
            <a:r>
              <a:rPr sz="1800" b="1" spc="-40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65624" y="4974335"/>
            <a:ext cx="572770" cy="859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0x</a:t>
            </a:r>
            <a:r>
              <a:rPr sz="1800" b="1" spc="-20" dirty="0">
                <a:solidFill>
                  <a:srgbClr val="C00000"/>
                </a:solidFill>
                <a:latin typeface="Courier New"/>
                <a:cs typeface="Courier New"/>
              </a:rPr>
              <a:t>?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?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0</a:t>
            </a:r>
            <a:r>
              <a:rPr sz="1800" b="1" spc="-20" dirty="0">
                <a:solidFill>
                  <a:srgbClr val="C00000"/>
                </a:solidFill>
                <a:latin typeface="Courier New"/>
                <a:cs typeface="Courier New"/>
              </a:rPr>
              <a:t>x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??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0x</a:t>
            </a:r>
            <a:r>
              <a:rPr sz="1800" b="1" spc="-20" dirty="0">
                <a:solidFill>
                  <a:srgbClr val="C00000"/>
                </a:solidFill>
                <a:latin typeface="Courier New"/>
                <a:cs typeface="Courier New"/>
              </a:rPr>
              <a:t>?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?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71489" y="750887"/>
            <a:ext cx="1372510" cy="34401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7759" y="1188161"/>
            <a:ext cx="7338059" cy="2366674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27965" marR="4530725">
              <a:lnSpc>
                <a:spcPct val="100000"/>
              </a:lnSpc>
              <a:spcBef>
                <a:spcPts val="795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32 kB </a:t>
            </a:r>
            <a:r>
              <a:rPr lang="zh-CN" altLang="en-US" sz="1800" b="1" dirty="0">
                <a:solidFill>
                  <a:srgbClr val="C00000"/>
                </a:solidFill>
                <a:latin typeface="Calibri"/>
                <a:cs typeface="Calibri"/>
              </a:rPr>
              <a:t>的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8</a:t>
            </a:r>
            <a:r>
              <a:rPr lang="zh-CN" altLang="en-US" sz="1800" b="1" spc="-15" dirty="0">
                <a:solidFill>
                  <a:srgbClr val="C00000"/>
                </a:solidFill>
                <a:latin typeface="Calibri"/>
                <a:cs typeface="Calibri"/>
              </a:rPr>
              <a:t>路组相联</a:t>
            </a:r>
            <a:endParaRPr lang="en-US" altLang="zh-CN" b="1" spc="-15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227965" marR="4530725">
              <a:lnSpc>
                <a:spcPct val="100000"/>
              </a:lnSpc>
              <a:spcBef>
                <a:spcPts val="795"/>
              </a:spcBef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64</a:t>
            </a:r>
            <a:r>
              <a:rPr sz="1800" b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zh-CN" altLang="en-US" b="1" spc="-5" dirty="0">
                <a:solidFill>
                  <a:srgbClr val="C00000"/>
                </a:solidFill>
                <a:latin typeface="Calibri"/>
                <a:cs typeface="Calibri"/>
              </a:rPr>
              <a:t>字节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/</a:t>
            </a:r>
            <a:r>
              <a:rPr lang="zh-CN" altLang="en-US" sz="1800" b="1" spc="-5" dirty="0">
                <a:solidFill>
                  <a:srgbClr val="C00000"/>
                </a:solidFill>
                <a:latin typeface="Calibri"/>
                <a:cs typeface="Calibri"/>
              </a:rPr>
              <a:t>块</a:t>
            </a:r>
            <a:endParaRPr sz="1800" dirty="0">
              <a:latin typeface="Calibri"/>
              <a:cs typeface="Calibri"/>
            </a:endParaRPr>
          </a:p>
          <a:p>
            <a:pPr marL="227965">
              <a:lnSpc>
                <a:spcPct val="100000"/>
              </a:lnSpc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47 </a:t>
            </a:r>
            <a:r>
              <a:rPr lang="zh-CN" altLang="en-US" b="1" dirty="0">
                <a:solidFill>
                  <a:srgbClr val="C00000"/>
                </a:solidFill>
                <a:latin typeface="Calibri"/>
                <a:cs typeface="Calibri"/>
              </a:rPr>
              <a:t>位地址范围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22796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B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endParaRPr sz="1800" dirty="0">
              <a:latin typeface="Calibri"/>
              <a:cs typeface="Calibri"/>
            </a:endParaRPr>
          </a:p>
          <a:p>
            <a:pPr marL="227965">
              <a:lnSpc>
                <a:spcPct val="100000"/>
              </a:lnSpc>
              <a:tabLst>
                <a:tab pos="712470" algn="l"/>
              </a:tabLst>
            </a:pPr>
            <a:r>
              <a:rPr sz="1800" b="1" dirty="0">
                <a:latin typeface="Calibri"/>
                <a:cs typeface="Calibri"/>
              </a:rPr>
              <a:t>S =	, s</a:t>
            </a:r>
            <a:r>
              <a:rPr sz="1800" b="1" spc="-10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endParaRPr sz="1800" dirty="0">
              <a:latin typeface="Calibri"/>
              <a:cs typeface="Calibri"/>
            </a:endParaRPr>
          </a:p>
          <a:p>
            <a:pPr marL="227965" marR="6222365">
              <a:lnSpc>
                <a:spcPct val="100000"/>
              </a:lnSpc>
              <a:tabLst>
                <a:tab pos="715645" algn="l"/>
              </a:tabLst>
            </a:pP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	,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  C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841767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6883" y="6668801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b="1" spc="-5" dirty="0">
                <a:latin typeface="Calibri"/>
                <a:cs typeface="Calibri"/>
              </a:rPr>
              <a:t>2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1600" y="1412776"/>
            <a:ext cx="7056784" cy="28546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3600" b="1" spc="-5" dirty="0">
                <a:latin typeface="Calibri"/>
                <a:cs typeface="Calibri"/>
              </a:rPr>
              <a:t>高速缓存存储器组织结构和操作</a:t>
            </a:r>
            <a:endParaRPr sz="36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3600" b="1" spc="-5" dirty="0">
                <a:solidFill>
                  <a:srgbClr val="C0C0C0"/>
                </a:solidFill>
                <a:latin typeface="Calibri"/>
                <a:cs typeface="Calibri"/>
              </a:rPr>
              <a:t>高速缓存对程序性能的影响</a:t>
            </a:r>
            <a:endParaRPr sz="36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3200" dirty="0">
                <a:solidFill>
                  <a:srgbClr val="C0C0C0"/>
                </a:solidFill>
                <a:latin typeface="Calibri"/>
                <a:cs typeface="Calibri"/>
              </a:rPr>
              <a:t>存储器山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3200" spc="-5" dirty="0">
                <a:solidFill>
                  <a:srgbClr val="C0C0C0"/>
                </a:solidFill>
                <a:latin typeface="Calibri"/>
                <a:cs typeface="Calibri"/>
              </a:rPr>
              <a:t>重新排列循环以提高空间局部性</a:t>
            </a:r>
            <a:endParaRPr lang="en-US" altLang="zh-CN" sz="3200" spc="-5" dirty="0">
              <a:solidFill>
                <a:srgbClr val="C0C0C0"/>
              </a:solidFill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3200" spc="-5" dirty="0">
                <a:solidFill>
                  <a:srgbClr val="C0C0C0"/>
                </a:solidFill>
                <a:latin typeface="Calibri"/>
                <a:cs typeface="Calibri"/>
              </a:rPr>
              <a:t>使用分块来提高时间局部性</a:t>
            </a:r>
            <a:endParaRPr lang="en-US" altLang="zh-CN" sz="3200" spc="-5" dirty="0">
              <a:solidFill>
                <a:srgbClr val="C0C0C0"/>
              </a:solidFill>
              <a:latin typeface="Calibri"/>
              <a:cs typeface="Calibri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758" y="513402"/>
            <a:ext cx="4430395" cy="553998"/>
          </a:xfrm>
        </p:spPr>
        <p:txBody>
          <a:bodyPr/>
          <a:lstStyle/>
          <a:p>
            <a:r>
              <a:rPr lang="zh-CN" altLang="en-US" dirty="0"/>
              <a:t>要点</a:t>
            </a:r>
          </a:p>
        </p:txBody>
      </p:sp>
    </p:spTree>
    <p:extLst>
      <p:ext uri="{BB962C8B-B14F-4D97-AF65-F5344CB8AC3E}">
        <p14:creationId xmlns:p14="http://schemas.microsoft.com/office/powerpoint/2010/main" val="3863947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7759" y="4112069"/>
            <a:ext cx="2690495" cy="2441575"/>
          </a:xfrm>
          <a:custGeom>
            <a:avLst/>
            <a:gdLst/>
            <a:ahLst/>
            <a:cxnLst/>
            <a:rect l="l" t="t" r="r" b="b"/>
            <a:pathLst>
              <a:path w="2690495" h="2441575">
                <a:moveTo>
                  <a:pt x="0" y="0"/>
                </a:moveTo>
                <a:lnTo>
                  <a:pt x="2690241" y="0"/>
                </a:lnTo>
                <a:lnTo>
                  <a:pt x="2690241" y="2441143"/>
                </a:lnTo>
                <a:lnTo>
                  <a:pt x="0" y="2441143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00107" y="4800600"/>
            <a:ext cx="5791835" cy="1752600"/>
          </a:xfrm>
          <a:custGeom>
            <a:avLst/>
            <a:gdLst/>
            <a:ahLst/>
            <a:cxnLst/>
            <a:rect l="l" t="t" r="r" b="b"/>
            <a:pathLst>
              <a:path w="5791834" h="1752600">
                <a:moveTo>
                  <a:pt x="0" y="0"/>
                </a:moveTo>
                <a:lnTo>
                  <a:pt x="5791492" y="0"/>
                </a:lnTo>
                <a:lnTo>
                  <a:pt x="5791492" y="1752600"/>
                </a:lnTo>
                <a:lnTo>
                  <a:pt x="0" y="1752600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6501" y="522794"/>
            <a:ext cx="596836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例子</a:t>
            </a:r>
            <a:r>
              <a:rPr lang="en-US" altLang="zh-CN" spc="-5" dirty="0"/>
              <a:t>: Core </a:t>
            </a:r>
            <a:r>
              <a:rPr lang="en-US" altLang="zh-CN" dirty="0"/>
              <a:t>i7 L1 </a:t>
            </a:r>
            <a:r>
              <a:rPr lang="zh-CN" altLang="en-US" spc="-5" dirty="0"/>
              <a:t>数据缓存</a:t>
            </a:r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57759" y="1188161"/>
            <a:ext cx="7338059" cy="2871470"/>
          </a:xfrm>
          <a:custGeom>
            <a:avLst/>
            <a:gdLst/>
            <a:ahLst/>
            <a:cxnLst/>
            <a:rect l="l" t="t" r="r" b="b"/>
            <a:pathLst>
              <a:path w="7338059" h="2871470">
                <a:moveTo>
                  <a:pt x="0" y="0"/>
                </a:moveTo>
                <a:lnTo>
                  <a:pt x="7337526" y="0"/>
                </a:lnTo>
                <a:lnTo>
                  <a:pt x="7337526" y="2871431"/>
                </a:lnTo>
                <a:lnTo>
                  <a:pt x="0" y="2871431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8000" y="1188162"/>
            <a:ext cx="4648199" cy="2871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7759" y="5507949"/>
            <a:ext cx="269049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65" marR="654050">
              <a:lnSpc>
                <a:spcPct val="100000"/>
              </a:lnSpc>
            </a:pPr>
            <a:r>
              <a:rPr lang="zh-CN" altLang="en-US" b="1" spc="-5" dirty="0">
                <a:latin typeface="Calibri"/>
                <a:cs typeface="Calibri"/>
              </a:rPr>
              <a:t>块偏移</a:t>
            </a:r>
            <a:r>
              <a:rPr sz="1800" b="1" spc="-10" dirty="0">
                <a:latin typeface="Calibri"/>
                <a:cs typeface="Calibri"/>
              </a:rPr>
              <a:t>: </a:t>
            </a:r>
            <a:r>
              <a:rPr sz="1800" b="1" dirty="0">
                <a:latin typeface="Calibri"/>
                <a:cs typeface="Calibri"/>
              </a:rPr>
              <a:t>6 bits  </a:t>
            </a:r>
            <a:endParaRPr lang="en-US" sz="1800" b="1" dirty="0">
              <a:latin typeface="Calibri"/>
              <a:cs typeface="Calibri"/>
            </a:endParaRPr>
          </a:p>
          <a:p>
            <a:pPr marL="227965" marR="654050">
              <a:lnSpc>
                <a:spcPct val="100000"/>
              </a:lnSpc>
            </a:pPr>
            <a:r>
              <a:rPr lang="zh-CN" altLang="en-US" b="1" spc="-5" dirty="0">
                <a:latin typeface="Calibri"/>
                <a:cs typeface="Calibri"/>
              </a:rPr>
              <a:t>组索引</a:t>
            </a:r>
            <a:r>
              <a:rPr sz="1800" b="1" spc="-5" dirty="0">
                <a:latin typeface="Calibri"/>
                <a:cs typeface="Calibri"/>
              </a:rPr>
              <a:t>: </a:t>
            </a:r>
            <a:r>
              <a:rPr sz="1800" b="1" dirty="0">
                <a:latin typeface="Calibri"/>
                <a:cs typeface="Calibri"/>
              </a:rPr>
              <a:t>6 bits  </a:t>
            </a:r>
            <a:endParaRPr lang="en-US" sz="1800" b="1" dirty="0">
              <a:latin typeface="Calibri"/>
              <a:cs typeface="Calibri"/>
            </a:endParaRPr>
          </a:p>
          <a:p>
            <a:pPr marL="227965" marR="654050">
              <a:lnSpc>
                <a:spcPct val="100000"/>
              </a:lnSpc>
            </a:pPr>
            <a:r>
              <a:rPr lang="zh-CN" altLang="en-US" b="1" spc="-40" dirty="0">
                <a:latin typeface="Calibri"/>
                <a:cs typeface="Calibri"/>
              </a:rPr>
              <a:t>标记</a:t>
            </a:r>
            <a:r>
              <a:rPr sz="1800" b="1" spc="-40" dirty="0">
                <a:latin typeface="Calibri"/>
                <a:cs typeface="Calibri"/>
              </a:rPr>
              <a:t>: </a:t>
            </a:r>
            <a:r>
              <a:rPr sz="1800" b="1" dirty="0">
                <a:latin typeface="Calibri"/>
                <a:cs typeface="Calibri"/>
              </a:rPr>
              <a:t>35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bits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4550" y="4179874"/>
            <a:ext cx="2044519" cy="1265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91542" y="4983479"/>
            <a:ext cx="2471420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b="1" spc="-5" dirty="0">
                <a:cs typeface="Calibri"/>
              </a:rPr>
              <a:t>栈地址</a:t>
            </a:r>
            <a:r>
              <a:rPr sz="1800" b="1" spc="-5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ts val="2110"/>
              </a:lnSpc>
            </a:pP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0x00007f7262a1e</a:t>
            </a:r>
            <a:r>
              <a:rPr sz="1800" b="1" u="heavy" spc="-10" dirty="0">
                <a:solidFill>
                  <a:srgbClr val="C00000"/>
                </a:solidFill>
                <a:latin typeface="Courier New"/>
                <a:cs typeface="Courier New"/>
              </a:rPr>
              <a:t>010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78394" y="4974335"/>
            <a:ext cx="119062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>
              <a:lnSpc>
                <a:spcPct val="100000"/>
              </a:lnSpc>
            </a:pPr>
            <a:r>
              <a:rPr lang="zh-CN" altLang="en-US" b="1" spc="-5" dirty="0">
                <a:solidFill>
                  <a:srgbClr val="C00000"/>
                </a:solidFill>
                <a:latin typeface="Calibri"/>
                <a:cs typeface="Calibri"/>
              </a:rPr>
              <a:t>块偏移</a:t>
            </a:r>
            <a:r>
              <a:rPr lang="zh-CN" altLang="en-US" b="1" spc="-10" dirty="0">
                <a:solidFill>
                  <a:srgbClr val="C00000"/>
                </a:solidFill>
                <a:latin typeface="Calibri"/>
                <a:cs typeface="Calibri"/>
              </a:rPr>
              <a:t>：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  </a:t>
            </a:r>
            <a:r>
              <a:rPr lang="zh-CN" altLang="en-US" b="1" spc="-5" dirty="0">
                <a:solidFill>
                  <a:srgbClr val="C00000"/>
                </a:solidFill>
                <a:latin typeface="Calibri"/>
                <a:cs typeface="Calibri"/>
              </a:rPr>
              <a:t>组索引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78162" y="4974335"/>
            <a:ext cx="560070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solidFill>
                  <a:srgbClr val="0070C0"/>
                </a:solidFill>
                <a:latin typeface="Courier New"/>
                <a:cs typeface="Courier New"/>
              </a:rPr>
              <a:t>0x</a:t>
            </a:r>
            <a:r>
              <a:rPr sz="1800" b="1" spc="-20" dirty="0">
                <a:solidFill>
                  <a:srgbClr val="0070C0"/>
                </a:solidFill>
                <a:latin typeface="Courier New"/>
                <a:cs typeface="Courier New"/>
              </a:rPr>
              <a:t>1</a:t>
            </a:r>
            <a:r>
              <a:rPr sz="1800" b="1" spc="-5" dirty="0">
                <a:solidFill>
                  <a:srgbClr val="0070C0"/>
                </a:solidFill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  <a:p>
            <a:pPr marL="137160">
              <a:lnSpc>
                <a:spcPct val="100000"/>
              </a:lnSpc>
            </a:pPr>
            <a:r>
              <a:rPr sz="1800" b="1" spc="-5" dirty="0">
                <a:solidFill>
                  <a:srgbClr val="00B050"/>
                </a:solidFill>
                <a:latin typeface="Courier New"/>
                <a:cs typeface="Courier New"/>
              </a:rPr>
              <a:t>0</a:t>
            </a:r>
            <a:r>
              <a:rPr sz="1800" b="1" spc="-20" dirty="0">
                <a:solidFill>
                  <a:srgbClr val="00B050"/>
                </a:solidFill>
                <a:latin typeface="Courier New"/>
                <a:cs typeface="Courier New"/>
              </a:rPr>
              <a:t>x0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78394" y="5522976"/>
            <a:ext cx="236029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843915" algn="l"/>
              </a:tabLst>
            </a:pPr>
            <a:r>
              <a:rPr lang="zh-CN" altLang="en-US" b="1" spc="-40" dirty="0">
                <a:solidFill>
                  <a:srgbClr val="C00000"/>
                </a:solidFill>
                <a:latin typeface="Calibri"/>
                <a:cs typeface="Calibri"/>
              </a:rPr>
              <a:t>标记</a:t>
            </a:r>
            <a:r>
              <a:rPr sz="1800" b="1" spc="-40" dirty="0">
                <a:solidFill>
                  <a:srgbClr val="C00000"/>
                </a:solidFill>
                <a:latin typeface="Calibri"/>
                <a:cs typeface="Calibri"/>
              </a:rPr>
              <a:t>:	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0x7f7262a1e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771489" y="750887"/>
            <a:ext cx="1372510" cy="34401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7759" y="1188161"/>
            <a:ext cx="7338059" cy="228460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27965" marR="4530725">
              <a:lnSpc>
                <a:spcPct val="100000"/>
              </a:lnSpc>
              <a:spcBef>
                <a:spcPts val="795"/>
              </a:spcBef>
            </a:pPr>
            <a:r>
              <a:rPr lang="en-US" altLang="zh-CN" b="1" dirty="0">
                <a:solidFill>
                  <a:srgbClr val="C00000"/>
                </a:solidFill>
                <a:cs typeface="Calibri"/>
              </a:rPr>
              <a:t>32 kB </a:t>
            </a:r>
            <a:r>
              <a:rPr lang="zh-CN" altLang="en-US" b="1" dirty="0">
                <a:solidFill>
                  <a:srgbClr val="C00000"/>
                </a:solidFill>
                <a:cs typeface="Calibri"/>
              </a:rPr>
              <a:t>的</a:t>
            </a:r>
            <a:r>
              <a:rPr lang="en-US" altLang="zh-CN" b="1" spc="-15" dirty="0">
                <a:solidFill>
                  <a:srgbClr val="C00000"/>
                </a:solidFill>
                <a:cs typeface="Calibri"/>
              </a:rPr>
              <a:t>8</a:t>
            </a:r>
            <a:r>
              <a:rPr lang="zh-CN" altLang="en-US" b="1" spc="-15" dirty="0">
                <a:solidFill>
                  <a:srgbClr val="C00000"/>
                </a:solidFill>
                <a:cs typeface="Calibri"/>
              </a:rPr>
              <a:t>路组相联</a:t>
            </a:r>
          </a:p>
          <a:p>
            <a:pPr marL="227965" marR="4530725">
              <a:lnSpc>
                <a:spcPct val="100000"/>
              </a:lnSpc>
              <a:spcBef>
                <a:spcPts val="795"/>
              </a:spcBef>
            </a:pPr>
            <a:r>
              <a:rPr lang="en-US" altLang="zh-CN" b="1" spc="-5" dirty="0">
                <a:solidFill>
                  <a:srgbClr val="C00000"/>
                </a:solidFill>
                <a:cs typeface="Calibri"/>
              </a:rPr>
              <a:t>64</a:t>
            </a:r>
            <a:r>
              <a:rPr lang="zh-CN" altLang="en-US" b="1" spc="-70" dirty="0">
                <a:solidFill>
                  <a:srgbClr val="C00000"/>
                </a:solidFill>
                <a:cs typeface="Calibri"/>
              </a:rPr>
              <a:t> </a:t>
            </a:r>
            <a:r>
              <a:rPr lang="zh-CN" altLang="en-US" b="1" spc="-5" dirty="0">
                <a:solidFill>
                  <a:srgbClr val="C00000"/>
                </a:solidFill>
                <a:cs typeface="Calibri"/>
              </a:rPr>
              <a:t>字节</a:t>
            </a:r>
            <a:r>
              <a:rPr lang="en-US" altLang="zh-CN" b="1" spc="-5" dirty="0">
                <a:solidFill>
                  <a:srgbClr val="C00000"/>
                </a:solidFill>
                <a:cs typeface="Calibri"/>
              </a:rPr>
              <a:t>/</a:t>
            </a:r>
            <a:r>
              <a:rPr lang="zh-CN" altLang="en-US" b="1" spc="-5" dirty="0">
                <a:solidFill>
                  <a:srgbClr val="C00000"/>
                </a:solidFill>
                <a:cs typeface="Calibri"/>
              </a:rPr>
              <a:t>块</a:t>
            </a:r>
            <a:endParaRPr lang="zh-CN" altLang="en-US" dirty="0">
              <a:cs typeface="Calibri"/>
            </a:endParaRPr>
          </a:p>
          <a:p>
            <a:pPr marL="227965">
              <a:lnSpc>
                <a:spcPct val="100000"/>
              </a:lnSpc>
            </a:pPr>
            <a:r>
              <a:rPr lang="en-US" altLang="zh-CN" b="1" dirty="0">
                <a:solidFill>
                  <a:srgbClr val="C00000"/>
                </a:solidFill>
                <a:cs typeface="Calibri"/>
              </a:rPr>
              <a:t>47 </a:t>
            </a:r>
            <a:r>
              <a:rPr lang="zh-CN" altLang="en-US" b="1" dirty="0">
                <a:solidFill>
                  <a:srgbClr val="C00000"/>
                </a:solidFill>
                <a:cs typeface="Calibri"/>
              </a:rPr>
              <a:t>位地址范围</a:t>
            </a:r>
            <a:endParaRPr lang="zh-CN" altLang="en-US" dirty="0">
              <a:cs typeface="Calibri"/>
            </a:endParaRPr>
          </a:p>
          <a:p>
            <a:pPr marL="227965">
              <a:lnSpc>
                <a:spcPct val="100000"/>
              </a:lnSpc>
              <a:spcBef>
                <a:spcPts val="1095"/>
              </a:spcBef>
            </a:pPr>
            <a:r>
              <a:rPr sz="1800" b="1" dirty="0">
                <a:latin typeface="Calibri"/>
                <a:cs typeface="Calibri"/>
              </a:rPr>
              <a:t>B =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64</a:t>
            </a:r>
            <a:endParaRPr sz="1800" dirty="0">
              <a:latin typeface="Calibri"/>
              <a:cs typeface="Calibri"/>
            </a:endParaRPr>
          </a:p>
          <a:p>
            <a:pPr marL="22796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S = 64, s =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6</a:t>
            </a:r>
            <a:endParaRPr sz="1800" dirty="0">
              <a:latin typeface="Calibri"/>
              <a:cs typeface="Calibri"/>
            </a:endParaRPr>
          </a:p>
          <a:p>
            <a:pPr marL="22796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E = </a:t>
            </a:r>
            <a:r>
              <a:rPr sz="1800" b="1" spc="-5" dirty="0">
                <a:latin typeface="Calibri"/>
                <a:cs typeface="Calibri"/>
              </a:rPr>
              <a:t>8, </a:t>
            </a:r>
            <a:r>
              <a:rPr sz="1800" b="1" dirty="0">
                <a:latin typeface="Calibri"/>
                <a:cs typeface="Calibri"/>
              </a:rPr>
              <a:t>e =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3</a:t>
            </a:r>
            <a:endParaRPr sz="1800" dirty="0">
              <a:latin typeface="Calibri"/>
              <a:cs typeface="Calibri"/>
            </a:endParaRPr>
          </a:p>
          <a:p>
            <a:pPr marL="22796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C = 64 x 64 x 8 =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32,768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84482" y="6049743"/>
            <a:ext cx="192532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solidFill>
                  <a:srgbClr val="00B050"/>
                </a:solidFill>
                <a:latin typeface="Courier New"/>
                <a:cs typeface="Courier New"/>
              </a:rPr>
              <a:t>0000 00</a:t>
            </a:r>
            <a:r>
              <a:rPr sz="1800" b="1" spc="-5" dirty="0">
                <a:solidFill>
                  <a:srgbClr val="0070C0"/>
                </a:solidFill>
                <a:latin typeface="Courier New"/>
                <a:cs typeface="Courier New"/>
              </a:rPr>
              <a:t>01</a:t>
            </a:r>
            <a:r>
              <a:rPr sz="1800" b="1" spc="-114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70C0"/>
                </a:solidFill>
                <a:latin typeface="Courier New"/>
                <a:cs typeface="Courier New"/>
              </a:rPr>
              <a:t>0000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14800" y="5557314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533400"/>
                </a:moveTo>
                <a:lnTo>
                  <a:pt x="1219200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70055" y="5562600"/>
            <a:ext cx="152400" cy="533400"/>
          </a:xfrm>
          <a:custGeom>
            <a:avLst/>
            <a:gdLst/>
            <a:ahLst/>
            <a:cxnLst/>
            <a:rect l="l" t="t" r="r" b="b"/>
            <a:pathLst>
              <a:path w="152400" h="533400">
                <a:moveTo>
                  <a:pt x="152400" y="533400"/>
                </a:moveTo>
                <a:lnTo>
                  <a:pt x="0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438421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722757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示例：直接映射高速缓存</a:t>
            </a:r>
            <a:r>
              <a:rPr dirty="0"/>
              <a:t> </a:t>
            </a:r>
            <a:r>
              <a:rPr spc="-5" dirty="0"/>
              <a:t>(E </a:t>
            </a:r>
            <a:r>
              <a:rPr dirty="0"/>
              <a:t>=</a:t>
            </a:r>
            <a:r>
              <a:rPr spc="-40" dirty="0"/>
              <a:t> </a:t>
            </a:r>
            <a:r>
              <a:rPr dirty="0"/>
              <a:t>1)</a:t>
            </a:r>
          </a:p>
        </p:txBody>
      </p:sp>
      <p:sp>
        <p:nvSpPr>
          <p:cNvPr id="4" name="object 4"/>
          <p:cNvSpPr/>
          <p:nvPr/>
        </p:nvSpPr>
        <p:spPr>
          <a:xfrm>
            <a:off x="1172866" y="2448737"/>
            <a:ext cx="228600" cy="2961640"/>
          </a:xfrm>
          <a:custGeom>
            <a:avLst/>
            <a:gdLst/>
            <a:ahLst/>
            <a:cxnLst/>
            <a:rect l="l" t="t" r="r" b="b"/>
            <a:pathLst>
              <a:path w="228600" h="2961640">
                <a:moveTo>
                  <a:pt x="228600" y="2961462"/>
                </a:moveTo>
                <a:lnTo>
                  <a:pt x="161093" y="2928382"/>
                </a:lnTo>
                <a:lnTo>
                  <a:pt x="136351" y="2891269"/>
                </a:lnTo>
                <a:lnTo>
                  <a:pt x="120126" y="2844204"/>
                </a:lnTo>
                <a:lnTo>
                  <a:pt x="114300" y="2790012"/>
                </a:lnTo>
                <a:lnTo>
                  <a:pt x="114300" y="1652181"/>
                </a:lnTo>
                <a:lnTo>
                  <a:pt x="108473" y="1597988"/>
                </a:lnTo>
                <a:lnTo>
                  <a:pt x="92248" y="1550924"/>
                </a:lnTo>
                <a:lnTo>
                  <a:pt x="67506" y="1513810"/>
                </a:lnTo>
                <a:lnTo>
                  <a:pt x="36129" y="1489471"/>
                </a:lnTo>
                <a:lnTo>
                  <a:pt x="0" y="1480731"/>
                </a:lnTo>
                <a:lnTo>
                  <a:pt x="36129" y="1471990"/>
                </a:lnTo>
                <a:lnTo>
                  <a:pt x="67506" y="1447651"/>
                </a:lnTo>
                <a:lnTo>
                  <a:pt x="92248" y="1410538"/>
                </a:lnTo>
                <a:lnTo>
                  <a:pt x="108473" y="1363473"/>
                </a:lnTo>
                <a:lnTo>
                  <a:pt x="114300" y="1309281"/>
                </a:lnTo>
                <a:lnTo>
                  <a:pt x="114300" y="171450"/>
                </a:lnTo>
                <a:lnTo>
                  <a:pt x="120126" y="117257"/>
                </a:lnTo>
                <a:lnTo>
                  <a:pt x="136351" y="70193"/>
                </a:lnTo>
                <a:lnTo>
                  <a:pt x="161093" y="33079"/>
                </a:lnTo>
                <a:lnTo>
                  <a:pt x="192470" y="8740"/>
                </a:lnTo>
                <a:lnTo>
                  <a:pt x="2286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4939" y="3655884"/>
            <a:ext cx="9582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S = </a:t>
            </a:r>
            <a:r>
              <a:rPr sz="1800" b="1" spc="-5" dirty="0">
                <a:latin typeface="Calibri"/>
                <a:cs typeface="Calibri"/>
              </a:rPr>
              <a:t>2</a:t>
            </a:r>
            <a:r>
              <a:rPr sz="1800" b="1" spc="-7" baseline="25462" dirty="0">
                <a:latin typeface="Calibri"/>
                <a:cs typeface="Calibri"/>
              </a:rPr>
              <a:t>s</a:t>
            </a:r>
            <a:r>
              <a:rPr sz="1800" b="1" spc="-104" baseline="25462" dirty="0">
                <a:latin typeface="Calibri"/>
                <a:cs typeface="Calibri"/>
              </a:rPr>
              <a:t> </a:t>
            </a:r>
            <a:r>
              <a:rPr lang="zh-CN" altLang="en-US" b="1" spc="-5" dirty="0">
                <a:latin typeface="Calibri"/>
                <a:cs typeface="Calibri"/>
              </a:rPr>
              <a:t>组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05001" y="4640061"/>
            <a:ext cx="3124200" cy="8255"/>
          </a:xfrm>
          <a:custGeom>
            <a:avLst/>
            <a:gdLst/>
            <a:ahLst/>
            <a:cxnLst/>
            <a:rect l="l" t="t" r="r" b="b"/>
            <a:pathLst>
              <a:path w="3124200" h="8254">
                <a:moveTo>
                  <a:pt x="0" y="0"/>
                </a:moveTo>
                <a:lnTo>
                  <a:pt x="3124200" y="8140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9740" y="1185147"/>
            <a:ext cx="311277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b="1" spc="-5" dirty="0">
                <a:latin typeface="Calibri"/>
                <a:cs typeface="Calibri"/>
              </a:rPr>
              <a:t>直接映射</a:t>
            </a:r>
            <a:r>
              <a:rPr sz="1800" b="1" spc="-5" dirty="0">
                <a:latin typeface="Calibri"/>
                <a:cs typeface="Calibri"/>
              </a:rPr>
              <a:t>: </a:t>
            </a:r>
            <a:r>
              <a:rPr lang="zh-CN" altLang="en-US" sz="1800" b="1" spc="-5" dirty="0">
                <a:latin typeface="Calibri"/>
                <a:cs typeface="Calibri"/>
              </a:rPr>
              <a:t>每一组只有一行</a:t>
            </a:r>
            <a:r>
              <a:rPr sz="1800" b="1" spc="-5" dirty="0">
                <a:latin typeface="Calibri"/>
                <a:cs typeface="Calibri"/>
              </a:rPr>
              <a:t>  </a:t>
            </a:r>
            <a:endParaRPr lang="en-US" sz="1800" b="1" spc="-5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zh-CN" altLang="en-US" b="1" spc="-5" dirty="0">
                <a:latin typeface="Calibri"/>
                <a:cs typeface="Calibri"/>
              </a:rPr>
              <a:t>假设</a:t>
            </a:r>
            <a:r>
              <a:rPr sz="1800" b="1" spc="-5" dirty="0">
                <a:latin typeface="Calibri"/>
                <a:cs typeface="Calibri"/>
              </a:rPr>
              <a:t>: </a:t>
            </a:r>
            <a:r>
              <a:rPr lang="zh-CN" altLang="en-US" sz="1800" b="1" spc="-5" dirty="0">
                <a:latin typeface="Calibri"/>
                <a:cs typeface="Calibri"/>
              </a:rPr>
              <a:t>缓存块大小为</a:t>
            </a:r>
            <a:r>
              <a:rPr lang="en-US" altLang="zh-CN" sz="1800" b="1" spc="-5" dirty="0">
                <a:latin typeface="Calibri"/>
                <a:cs typeface="Calibri"/>
              </a:rPr>
              <a:t>8</a:t>
            </a:r>
            <a:r>
              <a:rPr lang="zh-CN" altLang="en-US" sz="1800" b="1" spc="-5" dirty="0">
                <a:latin typeface="Calibri"/>
                <a:cs typeface="Calibri"/>
              </a:rPr>
              <a:t>字节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61277" y="2702166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61277" y="2702166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51877" y="2702166"/>
            <a:ext cx="762000" cy="271145"/>
          </a:xfrm>
          <a:custGeom>
            <a:avLst/>
            <a:gdLst/>
            <a:ahLst/>
            <a:cxnLst/>
            <a:rect l="l" t="t" r="r" b="b"/>
            <a:pathLst>
              <a:path w="762000" h="271144">
                <a:moveTo>
                  <a:pt x="0" y="0"/>
                </a:moveTo>
                <a:lnTo>
                  <a:pt x="762000" y="0"/>
                </a:lnTo>
                <a:lnTo>
                  <a:pt x="7620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13877" y="2702166"/>
            <a:ext cx="520700" cy="271145"/>
          </a:xfrm>
          <a:custGeom>
            <a:avLst/>
            <a:gdLst/>
            <a:ahLst/>
            <a:cxnLst/>
            <a:rect l="l" t="t" r="r" b="b"/>
            <a:pathLst>
              <a:path w="520700" h="271144">
                <a:moveTo>
                  <a:pt x="0" y="0"/>
                </a:moveTo>
                <a:lnTo>
                  <a:pt x="520522" y="0"/>
                </a:lnTo>
                <a:lnTo>
                  <a:pt x="520522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4000" y="38100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4000" y="38100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19655" y="3924300"/>
            <a:ext cx="718185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25"/>
              </a:spcBef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50644" y="3924300"/>
            <a:ext cx="27305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25"/>
              </a:spcBef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022244" y="3924300"/>
          <a:ext cx="2248087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9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1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19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1524000" y="31242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24000" y="31242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119655" y="3238500"/>
            <a:ext cx="718185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25"/>
              </a:spcBef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50644" y="3238500"/>
            <a:ext cx="27305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25"/>
              </a:spcBef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3022244" y="3238500"/>
          <a:ext cx="2248087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9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1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19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1524000" y="24384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24000" y="24384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119655" y="2552700"/>
            <a:ext cx="718185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25"/>
              </a:spcBef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50644" y="2552700"/>
            <a:ext cx="27305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25"/>
              </a:spcBef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3022244" y="2552700"/>
          <a:ext cx="2248087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9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1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19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1524000" y="48768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24000" y="48768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119655" y="4991100"/>
            <a:ext cx="718185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9710">
              <a:lnSpc>
                <a:spcPct val="100000"/>
              </a:lnSpc>
            </a:pPr>
            <a:r>
              <a:rPr sz="1500" b="1" spc="-10" dirty="0">
                <a:latin typeface="Calibri"/>
                <a:cs typeface="Calibri"/>
              </a:rPr>
              <a:t>tag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50644" y="4991100"/>
            <a:ext cx="27305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25"/>
              </a:spcBef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3022244" y="4991100"/>
          <a:ext cx="2248087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9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1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19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5372290" y="2973010"/>
            <a:ext cx="2260600" cy="418465"/>
          </a:xfrm>
          <a:custGeom>
            <a:avLst/>
            <a:gdLst/>
            <a:ahLst/>
            <a:cxnLst/>
            <a:rect l="l" t="t" r="r" b="b"/>
            <a:pathLst>
              <a:path w="2260600" h="418464">
                <a:moveTo>
                  <a:pt x="2260587" y="0"/>
                </a:moveTo>
                <a:lnTo>
                  <a:pt x="2260587" y="417893"/>
                </a:lnTo>
                <a:lnTo>
                  <a:pt x="0" y="4178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250940" y="2392679"/>
            <a:ext cx="2189480" cy="1280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b="1" spc="-5" dirty="0" err="1">
                <a:latin typeface="Calibri"/>
                <a:cs typeface="Calibri"/>
              </a:rPr>
              <a:t>I</a:t>
            </a:r>
            <a:r>
              <a:rPr sz="1800" b="1" spc="-5" dirty="0" err="1">
                <a:latin typeface="Calibri"/>
                <a:cs typeface="Calibri"/>
              </a:rPr>
              <a:t>nt</a:t>
            </a:r>
            <a:r>
              <a:rPr lang="zh-CN" altLang="en-US" sz="1800" b="1" spc="-5" dirty="0">
                <a:latin typeface="Calibri"/>
                <a:cs typeface="Calibri"/>
              </a:rPr>
              <a:t>地址</a:t>
            </a:r>
            <a:r>
              <a:rPr sz="1800" b="1" spc="-5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292735">
              <a:lnSpc>
                <a:spcPct val="100000"/>
              </a:lnSpc>
              <a:spcBef>
                <a:spcPts val="280"/>
              </a:spcBef>
              <a:tabLst>
                <a:tab pos="1155065" algn="l"/>
                <a:tab pos="1870075" algn="l"/>
              </a:tabLst>
            </a:pPr>
            <a:r>
              <a:rPr sz="1600" b="1" spc="-5" dirty="0">
                <a:latin typeface="Calibri"/>
                <a:cs typeface="Calibri"/>
              </a:rPr>
              <a:t>t </a:t>
            </a:r>
            <a:r>
              <a:rPr lang="zh-CN" altLang="en-US" sz="1600" b="1" spc="-10" dirty="0">
                <a:latin typeface="Calibri"/>
                <a:cs typeface="Calibri"/>
              </a:rPr>
              <a:t>位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…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1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100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715645">
              <a:lnSpc>
                <a:spcPct val="100000"/>
              </a:lnSpc>
            </a:pPr>
            <a:r>
              <a:rPr lang="zh-CN" altLang="en-US" b="1" spc="-5" dirty="0">
                <a:latin typeface="Calibri"/>
                <a:cs typeface="Calibri"/>
              </a:rPr>
              <a:t>选择的组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351024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501" y="522794"/>
            <a:ext cx="722757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示例：直接映射高速缓存 </a:t>
            </a:r>
            <a:r>
              <a:rPr spc="-5" dirty="0"/>
              <a:t>(E </a:t>
            </a:r>
            <a:r>
              <a:rPr dirty="0"/>
              <a:t>=</a:t>
            </a:r>
            <a:r>
              <a:rPr spc="-40" dirty="0"/>
              <a:t> </a:t>
            </a:r>
            <a:r>
              <a:rPr dirty="0"/>
              <a:t>1)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185147"/>
            <a:ext cx="311277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b="1" spc="-5" dirty="0">
                <a:cs typeface="Calibri"/>
              </a:rPr>
              <a:t>直接映射</a:t>
            </a:r>
            <a:r>
              <a:rPr lang="en-US" altLang="zh-CN" b="1" spc="-5" dirty="0">
                <a:cs typeface="Calibri"/>
              </a:rPr>
              <a:t>: </a:t>
            </a:r>
            <a:r>
              <a:rPr lang="zh-CN" altLang="en-US" b="1" spc="-5" dirty="0">
                <a:cs typeface="Calibri"/>
              </a:rPr>
              <a:t>每一组只有一行  </a:t>
            </a:r>
          </a:p>
          <a:p>
            <a:pPr marL="12700" marR="5080">
              <a:lnSpc>
                <a:spcPct val="100000"/>
              </a:lnSpc>
            </a:pPr>
            <a:r>
              <a:rPr lang="zh-CN" altLang="en-US" b="1" spc="-5" dirty="0">
                <a:cs typeface="Calibri"/>
              </a:rPr>
              <a:t>假设</a:t>
            </a:r>
            <a:r>
              <a:rPr lang="en-US" altLang="zh-CN" b="1" spc="-5" dirty="0">
                <a:cs typeface="Calibri"/>
              </a:rPr>
              <a:t>: </a:t>
            </a:r>
            <a:r>
              <a:rPr lang="zh-CN" altLang="en-US" b="1" spc="-5" dirty="0">
                <a:cs typeface="Calibri"/>
              </a:rPr>
              <a:t>缓存块大小为</a:t>
            </a:r>
            <a:r>
              <a:rPr lang="en-US" altLang="zh-CN" b="1" spc="-5" dirty="0">
                <a:cs typeface="Calibri"/>
              </a:rPr>
              <a:t>8</a:t>
            </a:r>
            <a:r>
              <a:rPr lang="zh-CN" altLang="en-US" b="1" spc="-5" dirty="0">
                <a:cs typeface="Calibri"/>
              </a:rPr>
              <a:t>字节</a:t>
            </a:r>
            <a:endParaRPr lang="zh-CN" altLang="en-US" dirty="0"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61277" y="2702166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61277" y="2702166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51877" y="2702166"/>
            <a:ext cx="762000" cy="271145"/>
          </a:xfrm>
          <a:custGeom>
            <a:avLst/>
            <a:gdLst/>
            <a:ahLst/>
            <a:cxnLst/>
            <a:rect l="l" t="t" r="r" b="b"/>
            <a:pathLst>
              <a:path w="762000" h="271144">
                <a:moveTo>
                  <a:pt x="0" y="0"/>
                </a:moveTo>
                <a:lnTo>
                  <a:pt x="762000" y="0"/>
                </a:lnTo>
                <a:lnTo>
                  <a:pt x="7620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13877" y="2702166"/>
            <a:ext cx="520700" cy="271145"/>
          </a:xfrm>
          <a:custGeom>
            <a:avLst/>
            <a:gdLst/>
            <a:ahLst/>
            <a:cxnLst/>
            <a:rect l="l" t="t" r="r" b="b"/>
            <a:pathLst>
              <a:path w="520700" h="271144">
                <a:moveTo>
                  <a:pt x="0" y="0"/>
                </a:moveTo>
                <a:lnTo>
                  <a:pt x="520522" y="0"/>
                </a:lnTo>
                <a:lnTo>
                  <a:pt x="520522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50940" y="2392679"/>
            <a:ext cx="2189480" cy="577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b="1" spc="-5" dirty="0" err="1">
                <a:latin typeface="Calibri"/>
                <a:cs typeface="Calibri"/>
              </a:rPr>
              <a:t>I</a:t>
            </a:r>
            <a:r>
              <a:rPr sz="1800" b="1" spc="-5" dirty="0" err="1">
                <a:latin typeface="Calibri"/>
                <a:cs typeface="Calibri"/>
              </a:rPr>
              <a:t>nt</a:t>
            </a:r>
            <a:r>
              <a:rPr lang="zh-CN" altLang="en-US" sz="1800" b="1" spc="-5" dirty="0">
                <a:latin typeface="Calibri"/>
                <a:cs typeface="Calibri"/>
              </a:rPr>
              <a:t>地址</a:t>
            </a:r>
            <a:r>
              <a:rPr sz="1800" b="1" spc="-5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292735">
              <a:lnSpc>
                <a:spcPct val="100000"/>
              </a:lnSpc>
              <a:spcBef>
                <a:spcPts val="280"/>
              </a:spcBef>
              <a:tabLst>
                <a:tab pos="1155065" algn="l"/>
                <a:tab pos="1870075" algn="l"/>
              </a:tabLst>
            </a:pPr>
            <a:r>
              <a:rPr sz="1600" b="1" spc="-5" dirty="0">
                <a:latin typeface="Calibri"/>
                <a:cs typeface="Calibri"/>
              </a:rPr>
              <a:t>t </a:t>
            </a:r>
            <a:r>
              <a:rPr sz="1600" b="1" spc="-10" dirty="0">
                <a:latin typeface="Calibri"/>
                <a:cs typeface="Calibri"/>
              </a:rPr>
              <a:t>b</a:t>
            </a:r>
            <a:r>
              <a:rPr sz="1600" b="1" spc="-5" dirty="0">
                <a:latin typeface="Calibri"/>
                <a:cs typeface="Calibri"/>
              </a:rPr>
              <a:t>i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…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1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100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24000" y="31242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4000" y="31242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222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222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94850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94850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556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556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77688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77688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19655" y="3238500"/>
            <a:ext cx="718185" cy="3810"/>
          </a:xfrm>
          <a:custGeom>
            <a:avLst/>
            <a:gdLst/>
            <a:ahLst/>
            <a:cxnLst/>
            <a:rect l="l" t="t" r="r" b="b"/>
            <a:pathLst>
              <a:path w="718185" h="3810">
                <a:moveTo>
                  <a:pt x="0" y="3594"/>
                </a:moveTo>
                <a:lnTo>
                  <a:pt x="717994" y="3594"/>
                </a:lnTo>
                <a:lnTo>
                  <a:pt x="717994" y="0"/>
                </a:lnTo>
                <a:lnTo>
                  <a:pt x="0" y="0"/>
                </a:lnTo>
                <a:lnTo>
                  <a:pt x="0" y="35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19655" y="3238500"/>
            <a:ext cx="718185" cy="304800"/>
          </a:xfrm>
          <a:custGeom>
            <a:avLst/>
            <a:gdLst/>
            <a:ahLst/>
            <a:cxnLst/>
            <a:rect l="l" t="t" r="r" b="b"/>
            <a:pathLst>
              <a:path w="718185" h="304800">
                <a:moveTo>
                  <a:pt x="0" y="0"/>
                </a:moveTo>
                <a:lnTo>
                  <a:pt x="717994" y="0"/>
                </a:lnTo>
                <a:lnTo>
                  <a:pt x="71799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124976" y="3242094"/>
            <a:ext cx="718185" cy="304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10"/>
              </a:spcBef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6506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506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726714" y="3256279"/>
            <a:ext cx="12192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828973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28973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86490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86490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94568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94568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02646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02646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095266" y="3256279"/>
            <a:ext cx="209232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5115" algn="l"/>
                <a:tab pos="545465" algn="l"/>
                <a:tab pos="819150" algn="l"/>
                <a:tab pos="1101725" algn="l"/>
                <a:tab pos="1393190" algn="l"/>
                <a:tab pos="1685289" algn="l"/>
                <a:tab pos="1976755" algn="l"/>
              </a:tabLst>
            </a:pPr>
            <a:r>
              <a:rPr sz="1600" b="1" spc="-5" dirty="0">
                <a:latin typeface="Calibri"/>
                <a:cs typeface="Calibri"/>
              </a:rPr>
              <a:t>0	1	2	3	4	5	6	7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372290" y="2973010"/>
            <a:ext cx="2260600" cy="418465"/>
          </a:xfrm>
          <a:custGeom>
            <a:avLst/>
            <a:gdLst/>
            <a:ahLst/>
            <a:cxnLst/>
            <a:rect l="l" t="t" r="r" b="b"/>
            <a:pathLst>
              <a:path w="2260600" h="418464">
                <a:moveTo>
                  <a:pt x="2260587" y="0"/>
                </a:moveTo>
                <a:lnTo>
                  <a:pt x="2260587" y="417893"/>
                </a:lnTo>
                <a:lnTo>
                  <a:pt x="0" y="4178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78647" y="2837586"/>
            <a:ext cx="3782695" cy="401320"/>
          </a:xfrm>
          <a:custGeom>
            <a:avLst/>
            <a:gdLst/>
            <a:ahLst/>
            <a:cxnLst/>
            <a:rect l="l" t="t" r="r" b="b"/>
            <a:pathLst>
              <a:path w="3782695" h="401319">
                <a:moveTo>
                  <a:pt x="3782631" y="0"/>
                </a:moveTo>
                <a:lnTo>
                  <a:pt x="0" y="0"/>
                </a:lnTo>
                <a:lnTo>
                  <a:pt x="0" y="40091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82138" y="2838380"/>
            <a:ext cx="1905" cy="401320"/>
          </a:xfrm>
          <a:custGeom>
            <a:avLst/>
            <a:gdLst/>
            <a:ahLst/>
            <a:cxnLst/>
            <a:rect l="l" t="t" r="r" b="b"/>
            <a:pathLst>
              <a:path w="1905" h="401319">
                <a:moveTo>
                  <a:pt x="1587" y="0"/>
                </a:moveTo>
                <a:lnTo>
                  <a:pt x="0" y="40091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481466" y="2545079"/>
            <a:ext cx="58610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25" dirty="0">
                <a:latin typeface="Calibri"/>
                <a:cs typeface="Calibri"/>
              </a:rPr>
              <a:t>有效</a:t>
            </a:r>
            <a:r>
              <a:rPr sz="1800" b="1" dirty="0">
                <a:latin typeface="Calibri"/>
                <a:cs typeface="Calibri"/>
              </a:rPr>
              <a:t>?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96298" y="2545079"/>
            <a:ext cx="25400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3525" algn="l"/>
              </a:tabLst>
            </a:pPr>
            <a:r>
              <a:rPr sz="1800" b="1" dirty="0">
                <a:latin typeface="Calibri"/>
                <a:cs typeface="Calibri"/>
              </a:rPr>
              <a:t>+	</a:t>
            </a:r>
            <a:r>
              <a:rPr lang="zh-CN" altLang="en-US" b="1" spc="-10" dirty="0">
                <a:latin typeface="Calibri"/>
                <a:cs typeface="Calibri"/>
              </a:rPr>
              <a:t>匹配</a:t>
            </a:r>
            <a:r>
              <a:rPr sz="1800" b="1" spc="-10" dirty="0">
                <a:latin typeface="Calibri"/>
                <a:cs typeface="Calibri"/>
              </a:rPr>
              <a:t>: </a:t>
            </a:r>
            <a:r>
              <a:rPr lang="zh-CN" altLang="en-US" b="1" spc="-5" dirty="0">
                <a:latin typeface="Calibri"/>
                <a:cs typeface="Calibri"/>
              </a:rPr>
              <a:t>假设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lang="zh-CN" altLang="en-US" b="1" spc="-10" dirty="0">
                <a:latin typeface="Calibri"/>
                <a:cs typeface="Calibri"/>
              </a:rPr>
              <a:t>是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lang="zh-CN" altLang="en-US" b="1" dirty="0">
                <a:latin typeface="Calibri"/>
                <a:cs typeface="Calibri"/>
              </a:rPr>
              <a:t>命中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248963" y="2973010"/>
            <a:ext cx="4025265" cy="998855"/>
          </a:xfrm>
          <a:custGeom>
            <a:avLst/>
            <a:gdLst/>
            <a:ahLst/>
            <a:cxnLst/>
            <a:rect l="l" t="t" r="r" b="b"/>
            <a:pathLst>
              <a:path w="4025265" h="998854">
                <a:moveTo>
                  <a:pt x="4025176" y="0"/>
                </a:moveTo>
                <a:lnTo>
                  <a:pt x="4025176" y="998512"/>
                </a:lnTo>
                <a:lnTo>
                  <a:pt x="0" y="998512"/>
                </a:lnTo>
                <a:lnTo>
                  <a:pt x="0" y="5702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793740" y="3992879"/>
            <a:ext cx="113347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dirty="0">
                <a:latin typeface="Calibri"/>
                <a:cs typeface="Calibri"/>
              </a:rPr>
              <a:t>块偏移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124976" y="3242094"/>
            <a:ext cx="718185" cy="304800"/>
          </a:xfrm>
          <a:custGeom>
            <a:avLst/>
            <a:gdLst/>
            <a:ahLst/>
            <a:cxnLst/>
            <a:rect l="l" t="t" r="r" b="b"/>
            <a:pathLst>
              <a:path w="718185" h="304800">
                <a:moveTo>
                  <a:pt x="0" y="0"/>
                </a:moveTo>
                <a:lnTo>
                  <a:pt x="717994" y="0"/>
                </a:lnTo>
                <a:lnTo>
                  <a:pt x="71799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24976" y="3242094"/>
            <a:ext cx="718185" cy="304800"/>
          </a:xfrm>
          <a:custGeom>
            <a:avLst/>
            <a:gdLst/>
            <a:ahLst/>
            <a:cxnLst/>
            <a:rect l="l" t="t" r="r" b="b"/>
            <a:pathLst>
              <a:path w="718185" h="304800">
                <a:moveTo>
                  <a:pt x="0" y="0"/>
                </a:moveTo>
                <a:lnTo>
                  <a:pt x="717994" y="0"/>
                </a:lnTo>
                <a:lnTo>
                  <a:pt x="71799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337762" y="3259875"/>
            <a:ext cx="29083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848043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501" y="522794"/>
            <a:ext cx="722757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示例：直接映射高速缓存 </a:t>
            </a:r>
            <a:r>
              <a:rPr spc="-5" dirty="0"/>
              <a:t>(E </a:t>
            </a:r>
            <a:r>
              <a:rPr dirty="0"/>
              <a:t>=</a:t>
            </a:r>
            <a:r>
              <a:rPr spc="-40" dirty="0"/>
              <a:t> </a:t>
            </a:r>
            <a:r>
              <a:rPr dirty="0"/>
              <a:t>1)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185147"/>
            <a:ext cx="311277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b="1" spc="-5" dirty="0">
                <a:cs typeface="Calibri"/>
              </a:rPr>
              <a:t>直接映射</a:t>
            </a:r>
            <a:r>
              <a:rPr lang="en-US" altLang="zh-CN" b="1" spc="-5" dirty="0">
                <a:cs typeface="Calibri"/>
              </a:rPr>
              <a:t>: </a:t>
            </a:r>
            <a:r>
              <a:rPr lang="zh-CN" altLang="en-US" b="1" spc="-5" dirty="0">
                <a:cs typeface="Calibri"/>
              </a:rPr>
              <a:t>每一组只有一行  </a:t>
            </a:r>
          </a:p>
          <a:p>
            <a:pPr marL="12700" marR="5080">
              <a:lnSpc>
                <a:spcPct val="100000"/>
              </a:lnSpc>
            </a:pPr>
            <a:r>
              <a:rPr lang="zh-CN" altLang="en-US" b="1" spc="-5" dirty="0">
                <a:cs typeface="Calibri"/>
              </a:rPr>
              <a:t>假设</a:t>
            </a:r>
            <a:r>
              <a:rPr lang="en-US" altLang="zh-CN" b="1" spc="-5" dirty="0">
                <a:cs typeface="Calibri"/>
              </a:rPr>
              <a:t>: </a:t>
            </a:r>
            <a:r>
              <a:rPr lang="zh-CN" altLang="en-US" b="1" spc="-5" dirty="0">
                <a:cs typeface="Calibri"/>
              </a:rPr>
              <a:t>缓存块大小为</a:t>
            </a:r>
            <a:r>
              <a:rPr lang="en-US" altLang="zh-CN" b="1" spc="-5" dirty="0">
                <a:cs typeface="Calibri"/>
              </a:rPr>
              <a:t>8</a:t>
            </a:r>
            <a:r>
              <a:rPr lang="zh-CN" altLang="en-US" b="1" spc="-5" dirty="0">
                <a:cs typeface="Calibri"/>
              </a:rPr>
              <a:t>字节</a:t>
            </a:r>
            <a:endParaRPr lang="zh-CN" altLang="en-US" dirty="0"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61277" y="2702166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61277" y="2702166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51877" y="2702166"/>
            <a:ext cx="762000" cy="271145"/>
          </a:xfrm>
          <a:custGeom>
            <a:avLst/>
            <a:gdLst/>
            <a:ahLst/>
            <a:cxnLst/>
            <a:rect l="l" t="t" r="r" b="b"/>
            <a:pathLst>
              <a:path w="762000" h="271144">
                <a:moveTo>
                  <a:pt x="0" y="0"/>
                </a:moveTo>
                <a:lnTo>
                  <a:pt x="762000" y="0"/>
                </a:lnTo>
                <a:lnTo>
                  <a:pt x="7620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13877" y="2702166"/>
            <a:ext cx="520700" cy="271145"/>
          </a:xfrm>
          <a:custGeom>
            <a:avLst/>
            <a:gdLst/>
            <a:ahLst/>
            <a:cxnLst/>
            <a:rect l="l" t="t" r="r" b="b"/>
            <a:pathLst>
              <a:path w="520700" h="271144">
                <a:moveTo>
                  <a:pt x="0" y="0"/>
                </a:moveTo>
                <a:lnTo>
                  <a:pt x="520522" y="0"/>
                </a:lnTo>
                <a:lnTo>
                  <a:pt x="520522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50940" y="2392679"/>
            <a:ext cx="2189480" cy="577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b="1" spc="-5" dirty="0" err="1">
                <a:latin typeface="Calibri"/>
                <a:cs typeface="Calibri"/>
              </a:rPr>
              <a:t>I</a:t>
            </a:r>
            <a:r>
              <a:rPr sz="1800" b="1" spc="-5" dirty="0" err="1">
                <a:latin typeface="Calibri"/>
                <a:cs typeface="Calibri"/>
              </a:rPr>
              <a:t>nt</a:t>
            </a:r>
            <a:r>
              <a:rPr lang="zh-CN" altLang="en-US" sz="1800" b="1" spc="-5" dirty="0">
                <a:latin typeface="Calibri"/>
                <a:cs typeface="Calibri"/>
              </a:rPr>
              <a:t>地址</a:t>
            </a:r>
            <a:r>
              <a:rPr sz="1800" b="1" spc="-5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292735">
              <a:lnSpc>
                <a:spcPct val="100000"/>
              </a:lnSpc>
              <a:spcBef>
                <a:spcPts val="280"/>
              </a:spcBef>
              <a:tabLst>
                <a:tab pos="1155065" algn="l"/>
                <a:tab pos="1870075" algn="l"/>
              </a:tabLst>
            </a:pPr>
            <a:r>
              <a:rPr sz="1600" b="1" spc="-5" dirty="0">
                <a:latin typeface="Calibri"/>
                <a:cs typeface="Calibri"/>
              </a:rPr>
              <a:t>t </a:t>
            </a:r>
            <a:r>
              <a:rPr sz="1600" b="1" spc="-10" dirty="0">
                <a:latin typeface="Calibri"/>
                <a:cs typeface="Calibri"/>
              </a:rPr>
              <a:t>b</a:t>
            </a:r>
            <a:r>
              <a:rPr sz="1600" b="1" spc="-5" dirty="0">
                <a:latin typeface="Calibri"/>
                <a:cs typeface="Calibri"/>
              </a:rPr>
              <a:t>i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…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1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100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24000" y="31242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4000" y="31242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222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222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94850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94850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556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556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77688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A9E3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77688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19655" y="3238500"/>
            <a:ext cx="718185" cy="304800"/>
          </a:xfrm>
          <a:custGeom>
            <a:avLst/>
            <a:gdLst/>
            <a:ahLst/>
            <a:cxnLst/>
            <a:rect l="l" t="t" r="r" b="b"/>
            <a:pathLst>
              <a:path w="718185" h="304800">
                <a:moveTo>
                  <a:pt x="0" y="0"/>
                </a:moveTo>
                <a:lnTo>
                  <a:pt x="717994" y="0"/>
                </a:lnTo>
                <a:lnTo>
                  <a:pt x="71799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19655" y="3238500"/>
            <a:ext cx="718185" cy="304800"/>
          </a:xfrm>
          <a:custGeom>
            <a:avLst/>
            <a:gdLst/>
            <a:ahLst/>
            <a:cxnLst/>
            <a:rect l="l" t="t" r="r" b="b"/>
            <a:pathLst>
              <a:path w="718185" h="304800">
                <a:moveTo>
                  <a:pt x="0" y="0"/>
                </a:moveTo>
                <a:lnTo>
                  <a:pt x="717994" y="0"/>
                </a:lnTo>
                <a:lnTo>
                  <a:pt x="71799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332441" y="3256279"/>
            <a:ext cx="29083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6506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506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726714" y="3256279"/>
            <a:ext cx="12192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828973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28973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86490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A9E3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86490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94568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A9E3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94568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02646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A9E3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02646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095266" y="3256279"/>
            <a:ext cx="209232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5115" algn="l"/>
                <a:tab pos="545465" algn="l"/>
                <a:tab pos="819150" algn="l"/>
                <a:tab pos="1101725" algn="l"/>
                <a:tab pos="1393190" algn="l"/>
                <a:tab pos="1685289" algn="l"/>
                <a:tab pos="1976755" algn="l"/>
              </a:tabLst>
            </a:pPr>
            <a:r>
              <a:rPr sz="1600" b="1" spc="-5" dirty="0">
                <a:latin typeface="Calibri"/>
                <a:cs typeface="Calibri"/>
              </a:rPr>
              <a:t>0	1	2	3	4	5	6	7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372290" y="2973010"/>
            <a:ext cx="2260600" cy="418465"/>
          </a:xfrm>
          <a:custGeom>
            <a:avLst/>
            <a:gdLst/>
            <a:ahLst/>
            <a:cxnLst/>
            <a:rect l="l" t="t" r="r" b="b"/>
            <a:pathLst>
              <a:path w="2260600" h="418464">
                <a:moveTo>
                  <a:pt x="2260587" y="0"/>
                </a:moveTo>
                <a:lnTo>
                  <a:pt x="2260587" y="417893"/>
                </a:lnTo>
                <a:lnTo>
                  <a:pt x="0" y="4178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78647" y="2837586"/>
            <a:ext cx="3782695" cy="401320"/>
          </a:xfrm>
          <a:custGeom>
            <a:avLst/>
            <a:gdLst/>
            <a:ahLst/>
            <a:cxnLst/>
            <a:rect l="l" t="t" r="r" b="b"/>
            <a:pathLst>
              <a:path w="3782695" h="401319">
                <a:moveTo>
                  <a:pt x="3782631" y="0"/>
                </a:moveTo>
                <a:lnTo>
                  <a:pt x="0" y="0"/>
                </a:lnTo>
                <a:lnTo>
                  <a:pt x="0" y="40091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82138" y="2838380"/>
            <a:ext cx="1905" cy="401320"/>
          </a:xfrm>
          <a:custGeom>
            <a:avLst/>
            <a:gdLst/>
            <a:ahLst/>
            <a:cxnLst/>
            <a:rect l="l" t="t" r="r" b="b"/>
            <a:pathLst>
              <a:path w="1905" h="401319">
                <a:moveTo>
                  <a:pt x="1587" y="0"/>
                </a:moveTo>
                <a:lnTo>
                  <a:pt x="0" y="40091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481466" y="2545079"/>
            <a:ext cx="58610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25" dirty="0">
                <a:latin typeface="Calibri"/>
                <a:cs typeface="Calibri"/>
              </a:rPr>
              <a:t>有效</a:t>
            </a:r>
            <a:r>
              <a:rPr sz="1800" b="1" dirty="0">
                <a:latin typeface="Calibri"/>
                <a:cs typeface="Calibri"/>
              </a:rPr>
              <a:t>?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96298" y="2545079"/>
            <a:ext cx="25400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3525" algn="l"/>
              </a:tabLst>
            </a:pPr>
            <a:r>
              <a:rPr sz="1800" b="1" dirty="0">
                <a:latin typeface="Calibri"/>
                <a:cs typeface="Calibri"/>
              </a:rPr>
              <a:t>+	</a:t>
            </a:r>
            <a:r>
              <a:rPr lang="zh-CN" altLang="en-US" b="1" spc="-10" dirty="0">
                <a:latin typeface="Calibri"/>
                <a:cs typeface="Calibri"/>
              </a:rPr>
              <a:t>匹配</a:t>
            </a:r>
            <a:r>
              <a:rPr sz="1800" b="1" spc="-10" dirty="0">
                <a:latin typeface="Calibri"/>
                <a:cs typeface="Calibri"/>
              </a:rPr>
              <a:t>: </a:t>
            </a:r>
            <a:r>
              <a:rPr lang="zh-CN" altLang="en-US" b="1" spc="-5" dirty="0">
                <a:latin typeface="Calibri"/>
                <a:cs typeface="Calibri"/>
              </a:rPr>
              <a:t>假设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lang="zh-CN" altLang="en-US" b="1" spc="-10" dirty="0">
                <a:latin typeface="Calibri"/>
                <a:cs typeface="Calibri"/>
              </a:rPr>
              <a:t>是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lang="en-US" sz="1800" b="1" dirty="0">
                <a:latin typeface="Calibri"/>
                <a:cs typeface="Calibri"/>
              </a:rPr>
              <a:t> </a:t>
            </a:r>
            <a:r>
              <a:rPr lang="zh-CN" altLang="en-US" sz="1800" b="1" dirty="0">
                <a:latin typeface="Calibri"/>
                <a:cs typeface="Calibri"/>
              </a:rPr>
              <a:t>命中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248963" y="2973010"/>
            <a:ext cx="4025265" cy="998855"/>
          </a:xfrm>
          <a:custGeom>
            <a:avLst/>
            <a:gdLst/>
            <a:ahLst/>
            <a:cxnLst/>
            <a:rect l="l" t="t" r="r" b="b"/>
            <a:pathLst>
              <a:path w="4025265" h="998854">
                <a:moveTo>
                  <a:pt x="4025176" y="0"/>
                </a:moveTo>
                <a:lnTo>
                  <a:pt x="4025176" y="998512"/>
                </a:lnTo>
                <a:lnTo>
                  <a:pt x="0" y="998512"/>
                </a:lnTo>
                <a:lnTo>
                  <a:pt x="0" y="5702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30520" y="3581402"/>
            <a:ext cx="734060" cy="1066800"/>
          </a:xfrm>
          <a:custGeom>
            <a:avLst/>
            <a:gdLst/>
            <a:ahLst/>
            <a:cxnLst/>
            <a:rect l="l" t="t" r="r" b="b"/>
            <a:pathLst>
              <a:path w="734060" h="1066800">
                <a:moveTo>
                  <a:pt x="550240" y="366826"/>
                </a:moveTo>
                <a:lnTo>
                  <a:pt x="183413" y="366826"/>
                </a:lnTo>
                <a:lnTo>
                  <a:pt x="183413" y="1066799"/>
                </a:lnTo>
                <a:lnTo>
                  <a:pt x="550240" y="1066799"/>
                </a:lnTo>
                <a:lnTo>
                  <a:pt x="550240" y="366826"/>
                </a:lnTo>
                <a:close/>
              </a:path>
              <a:path w="734060" h="1066800">
                <a:moveTo>
                  <a:pt x="366826" y="0"/>
                </a:moveTo>
                <a:lnTo>
                  <a:pt x="0" y="366826"/>
                </a:lnTo>
                <a:lnTo>
                  <a:pt x="733653" y="366826"/>
                </a:lnTo>
                <a:lnTo>
                  <a:pt x="366826" y="0"/>
                </a:lnTo>
                <a:close/>
              </a:path>
            </a:pathLst>
          </a:custGeom>
          <a:solidFill>
            <a:srgbClr val="A7A8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619395" y="3992888"/>
            <a:ext cx="3307715" cy="996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86940">
              <a:lnSpc>
                <a:spcPct val="100000"/>
              </a:lnSpc>
            </a:pPr>
            <a:r>
              <a:rPr lang="zh-CN" altLang="en-US" b="1" dirty="0">
                <a:latin typeface="Calibri"/>
                <a:cs typeface="Calibri"/>
              </a:rPr>
              <a:t>块偏移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800" b="1" spc="-5" dirty="0">
                <a:latin typeface="Calibri"/>
                <a:cs typeface="Calibri"/>
              </a:rPr>
              <a:t>int </a:t>
            </a:r>
            <a:r>
              <a:rPr sz="1800" b="1" dirty="0">
                <a:latin typeface="Calibri"/>
                <a:cs typeface="Calibri"/>
              </a:rPr>
              <a:t>(4 </a:t>
            </a:r>
            <a:r>
              <a:rPr lang="zh-CN" altLang="en-US" b="1" spc="-5" dirty="0">
                <a:latin typeface="Calibri"/>
                <a:cs typeface="Calibri"/>
              </a:rPr>
              <a:t>字节</a:t>
            </a:r>
            <a:r>
              <a:rPr sz="1800" b="1" spc="-5" dirty="0">
                <a:latin typeface="Calibri"/>
                <a:cs typeface="Calibri"/>
              </a:rPr>
              <a:t>)</a:t>
            </a:r>
            <a:r>
              <a:rPr lang="zh-CN" altLang="en-US" b="1" spc="-5" dirty="0">
                <a:latin typeface="Calibri"/>
                <a:cs typeface="Calibri"/>
              </a:rPr>
              <a:t>在这里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43" name="object 43"/>
          <p:cNvSpPr txBox="1"/>
          <p:nvPr/>
        </p:nvSpPr>
        <p:spPr>
          <a:xfrm>
            <a:off x="535940" y="5740908"/>
            <a:ext cx="659638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15" dirty="0">
                <a:solidFill>
                  <a:srgbClr val="C00000"/>
                </a:solidFill>
                <a:latin typeface="Calibri"/>
                <a:cs typeface="Calibri"/>
              </a:rPr>
              <a:t>如果标记不匹配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: </a:t>
            </a:r>
            <a:r>
              <a:rPr lang="zh-CN" altLang="en-US" sz="2400" b="1" dirty="0">
                <a:latin typeface="Calibri"/>
                <a:cs typeface="Calibri"/>
              </a:rPr>
              <a:t>旧的行被驱逐和替换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7492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629285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直接映射高速缓存模拟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289300" y="1419960"/>
            <a:ext cx="4867275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M=16 </a:t>
            </a:r>
            <a:r>
              <a:rPr lang="zh-CN" altLang="en-US" sz="2000" spc="-5" dirty="0">
                <a:latin typeface="Calibri"/>
                <a:cs typeface="Calibri"/>
              </a:rPr>
              <a:t>字节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(4-</a:t>
            </a:r>
            <a:r>
              <a:rPr lang="zh-CN" altLang="en-US" sz="2000" dirty="0">
                <a:latin typeface="Calibri"/>
                <a:cs typeface="Calibri"/>
              </a:rPr>
              <a:t>位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lang="zh-CN" altLang="en-US" sz="2000" spc="-5" dirty="0">
                <a:latin typeface="Calibri"/>
                <a:cs typeface="Calibri"/>
              </a:rPr>
              <a:t>地址</a:t>
            </a:r>
            <a:r>
              <a:rPr sz="2000" spc="-5" dirty="0">
                <a:latin typeface="Calibri"/>
                <a:cs typeface="Calibri"/>
              </a:rPr>
              <a:t>), </a:t>
            </a:r>
            <a:r>
              <a:rPr sz="2000" dirty="0">
                <a:latin typeface="Calibri"/>
                <a:cs typeface="Calibri"/>
              </a:rPr>
              <a:t>B=2 </a:t>
            </a:r>
            <a:r>
              <a:rPr lang="zh-CN" altLang="en-US" sz="2000" spc="-5" dirty="0">
                <a:latin typeface="Calibri"/>
                <a:cs typeface="Calibri"/>
              </a:rPr>
              <a:t>字节</a:t>
            </a:r>
            <a:r>
              <a:rPr sz="2000" spc="-5" dirty="0">
                <a:latin typeface="Calibri"/>
                <a:cs typeface="Calibri"/>
              </a:rPr>
              <a:t>/</a:t>
            </a:r>
            <a:r>
              <a:rPr lang="zh-CN" altLang="en-US" sz="2000" spc="-5" dirty="0">
                <a:latin typeface="Calibri"/>
                <a:cs typeface="Calibri"/>
              </a:rPr>
              <a:t>块</a:t>
            </a:r>
            <a:r>
              <a:rPr sz="2000" spc="-5" dirty="0">
                <a:latin typeface="Calibri"/>
                <a:cs typeface="Calibri"/>
              </a:rPr>
              <a:t>,  </a:t>
            </a:r>
            <a:r>
              <a:rPr sz="2000" dirty="0">
                <a:latin typeface="Calibri"/>
                <a:cs typeface="Calibri"/>
              </a:rPr>
              <a:t>S=4 </a:t>
            </a:r>
            <a:r>
              <a:rPr lang="zh-CN" altLang="en-US" sz="2000" spc="-5" dirty="0">
                <a:latin typeface="Calibri"/>
                <a:cs typeface="Calibri"/>
              </a:rPr>
              <a:t>组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dirty="0">
                <a:latin typeface="Calibri"/>
                <a:cs typeface="Calibri"/>
              </a:rPr>
              <a:t>E=1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lang="zh-CN" altLang="en-US" sz="2000" spc="-10" dirty="0">
                <a:latin typeface="Calibri"/>
                <a:cs typeface="Calibri"/>
              </a:rPr>
              <a:t>块</a:t>
            </a:r>
            <a:r>
              <a:rPr sz="2000" spc="-10" dirty="0">
                <a:latin typeface="Calibri"/>
                <a:cs typeface="Calibri"/>
              </a:rPr>
              <a:t>/</a:t>
            </a:r>
            <a:r>
              <a:rPr lang="zh-CN" altLang="en-US" sz="2000" spc="-10" dirty="0">
                <a:latin typeface="Calibri"/>
                <a:cs typeface="Calibri"/>
              </a:rPr>
              <a:t>组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84697" y="3007079"/>
          <a:ext cx="1811575" cy="15148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3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228">
                <a:tc>
                  <a:txBody>
                    <a:bodyPr/>
                    <a:lstStyle/>
                    <a:p>
                      <a:pPr marL="31750">
                        <a:lnSpc>
                          <a:spcPts val="190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05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[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b="1" u="heavy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00</a:t>
                      </a:r>
                      <a:r>
                        <a:rPr sz="2000" b="1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950" b="1" spc="-7" baseline="-21367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]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,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L="31750">
                        <a:lnSpc>
                          <a:spcPts val="1939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39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[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b="1" u="heavy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00</a:t>
                      </a:r>
                      <a:r>
                        <a:rPr sz="2000" b="1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950" b="1" spc="-7" baseline="-21367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]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,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L="31750">
                        <a:lnSpc>
                          <a:spcPts val="1939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7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39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[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b="1" u="heavy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11</a:t>
                      </a:r>
                      <a:r>
                        <a:rPr sz="2000" b="1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950" b="1" spc="-7" baseline="-21367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]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,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1939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39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[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000" b="1" u="heavy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00</a:t>
                      </a:r>
                      <a:r>
                        <a:rPr sz="2000" b="1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950" b="1" spc="-7" baseline="-21367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]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,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228">
                <a:tc>
                  <a:txBody>
                    <a:bodyPr/>
                    <a:lstStyle/>
                    <a:p>
                      <a:pPr marL="31750">
                        <a:lnSpc>
                          <a:spcPts val="1939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0" algn="r">
                        <a:lnSpc>
                          <a:spcPts val="1939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[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b="1" u="heavy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00</a:t>
                      </a:r>
                      <a:r>
                        <a:rPr sz="2000" b="1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950" b="1" spc="-7" baseline="-21367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]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61979" y="1323669"/>
            <a:ext cx="178308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40715" algn="l"/>
                <a:tab pos="1380490" algn="l"/>
              </a:tabLst>
            </a:pP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=</a:t>
            </a:r>
            <a:r>
              <a:rPr sz="2000" dirty="0">
                <a:latin typeface="Calibri"/>
                <a:cs typeface="Calibri"/>
              </a:rPr>
              <a:t>1	</a:t>
            </a:r>
            <a:r>
              <a:rPr sz="2000" spc="-5" dirty="0">
                <a:latin typeface="Calibri"/>
                <a:cs typeface="Calibri"/>
              </a:rPr>
              <a:t>s=</a:t>
            </a:r>
            <a:r>
              <a:rPr sz="2000" dirty="0">
                <a:latin typeface="Calibri"/>
                <a:cs typeface="Calibri"/>
              </a:rPr>
              <a:t>2	b</a:t>
            </a:r>
            <a:r>
              <a:rPr sz="2000" spc="-5" dirty="0">
                <a:latin typeface="Calibri"/>
                <a:cs typeface="Calibri"/>
              </a:rPr>
              <a:t>=1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58787" y="1627390"/>
          <a:ext cx="2136774" cy="285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0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>
                        <a:lnSpc>
                          <a:spcPts val="2145"/>
                        </a:lnSpc>
                      </a:pPr>
                      <a:r>
                        <a:rPr sz="20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6987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2145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xx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6987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5"/>
                        </a:lnSpc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352800" y="5140325"/>
            <a:ext cx="55753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55"/>
              </a:lnSpc>
            </a:pPr>
            <a:r>
              <a:rPr sz="2000" dirty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27475" y="5140325"/>
            <a:ext cx="65278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55"/>
              </a:lnSpc>
            </a:pPr>
            <a:r>
              <a:rPr sz="2000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5812" y="5140325"/>
            <a:ext cx="141922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2255"/>
              </a:lnSpc>
            </a:pPr>
            <a:r>
              <a:rPr sz="2000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52800" y="5140325"/>
            <a:ext cx="55753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27475" y="5140325"/>
            <a:ext cx="65278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95812" y="5140325"/>
            <a:ext cx="141922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M[0-1]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52800" y="5140325"/>
            <a:ext cx="55753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27475" y="5140325"/>
            <a:ext cx="65278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95812" y="5140325"/>
            <a:ext cx="141922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M[8-9]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346450" y="5132387"/>
          <a:ext cx="2662236" cy="1262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7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6387"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0162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0162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M[0-1]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12"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0162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0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0162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0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0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643"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0162">
                      <a:solidFill>
                        <a:srgbClr val="000000"/>
                      </a:solidFill>
                      <a:prstDash val="solid"/>
                    </a:lnR>
                    <a:lnT w="31750">
                      <a:solidFill>
                        <a:srgbClr val="000000"/>
                      </a:solidFill>
                      <a:prstDash val="solid"/>
                    </a:lnT>
                    <a:lnB w="33337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0162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1750">
                      <a:solidFill>
                        <a:srgbClr val="000000"/>
                      </a:solidFill>
                      <a:prstDash val="solid"/>
                    </a:lnT>
                    <a:lnB w="33337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0">
                      <a:solidFill>
                        <a:srgbClr val="000000"/>
                      </a:solidFill>
                      <a:prstDash val="solid"/>
                    </a:lnT>
                    <a:lnB w="33337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118">
                <a:tc>
                  <a:txBody>
                    <a:bodyPr/>
                    <a:lstStyle/>
                    <a:p>
                      <a:pPr algn="ctr">
                        <a:lnSpc>
                          <a:spcPts val="223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0162">
                      <a:solidFill>
                        <a:srgbClr val="000000"/>
                      </a:solidFill>
                      <a:prstDash val="solid"/>
                    </a:lnR>
                    <a:lnT w="33337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0162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3337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M[6-7]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3337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2745738" y="2639562"/>
            <a:ext cx="5102861" cy="3734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5625">
              <a:lnSpc>
                <a:spcPts val="226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地址跟踪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lang="zh-CN" altLang="en-US" sz="2000" spc="-5" dirty="0">
                <a:latin typeface="Calibri"/>
                <a:cs typeface="Calibri"/>
              </a:rPr>
              <a:t>读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lang="zh-CN" altLang="en-US" sz="2000" dirty="0">
                <a:latin typeface="Calibri"/>
                <a:cs typeface="Calibri"/>
              </a:rPr>
              <a:t>每读一个字节</a:t>
            </a:r>
            <a:r>
              <a:rPr sz="2000" spc="-5" dirty="0">
                <a:latin typeface="Calibri"/>
                <a:cs typeface="Calibri"/>
              </a:rPr>
              <a:t>):</a:t>
            </a:r>
            <a:endParaRPr sz="2000" dirty="0">
              <a:latin typeface="Calibri"/>
              <a:cs typeface="Calibri"/>
            </a:endParaRPr>
          </a:p>
          <a:p>
            <a:pPr marL="3674745" algn="ctr">
              <a:lnSpc>
                <a:spcPts val="226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不命中</a:t>
            </a:r>
            <a:endParaRPr sz="2000" dirty="0">
              <a:latin typeface="Calibri"/>
              <a:cs typeface="Calibri"/>
            </a:endParaRPr>
          </a:p>
          <a:p>
            <a:pPr marL="4002404" marR="319405" indent="-635" algn="ctr"/>
            <a:r>
              <a:rPr lang="zh-CN" altLang="en-US" sz="2000" spc="-5" dirty="0">
                <a:latin typeface="Calibri"/>
                <a:cs typeface="Calibri"/>
              </a:rPr>
              <a:t>命中</a:t>
            </a:r>
            <a:endParaRPr lang="en-US" altLang="zh-CN" sz="2000" spc="-5" dirty="0">
              <a:latin typeface="Calibri"/>
              <a:cs typeface="Calibri"/>
            </a:endParaRPr>
          </a:p>
          <a:p>
            <a:pPr marL="4002404" marR="319405" indent="-635" algn="ctr"/>
            <a:r>
              <a:rPr lang="zh-CN" altLang="en-US" sz="2000" spc="-5" dirty="0">
                <a:cs typeface="Calibri"/>
              </a:rPr>
              <a:t>不命中</a:t>
            </a:r>
            <a:endParaRPr lang="zh-CN" altLang="en-US" sz="2000" dirty="0">
              <a:cs typeface="Calibri"/>
            </a:endParaRPr>
          </a:p>
          <a:p>
            <a:pPr marL="4002404" marR="319405" indent="-635" algn="ctr"/>
            <a:r>
              <a:rPr lang="zh-CN" altLang="en-US" sz="2000" spc="-5" dirty="0">
                <a:cs typeface="Calibri"/>
              </a:rPr>
              <a:t>不命中</a:t>
            </a:r>
            <a:endParaRPr lang="zh-CN" altLang="en-US" sz="2000" dirty="0">
              <a:cs typeface="Calibri"/>
            </a:endParaRPr>
          </a:p>
          <a:p>
            <a:pPr marL="3674745" algn="ctr">
              <a:lnSpc>
                <a:spcPts val="2260"/>
              </a:lnSpc>
            </a:pPr>
            <a:r>
              <a:rPr lang="zh-CN" altLang="en-US" sz="2000" spc="-5" dirty="0">
                <a:cs typeface="Calibri"/>
              </a:rPr>
              <a:t>不命中</a:t>
            </a:r>
            <a:endParaRPr lang="zh-CN" altLang="en-US" sz="2000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846455">
              <a:lnSpc>
                <a:spcPct val="100000"/>
              </a:lnSpc>
              <a:tabLst>
                <a:tab pos="1323975" algn="l"/>
                <a:tab pos="2281555" algn="l"/>
              </a:tabLst>
            </a:pPr>
            <a:r>
              <a:rPr sz="2000" dirty="0">
                <a:latin typeface="Calibri"/>
                <a:cs typeface="Calibri"/>
              </a:rPr>
              <a:t>v	</a:t>
            </a:r>
            <a:r>
              <a:rPr lang="zh-CN" altLang="en-US" sz="2000" spc="-55" dirty="0">
                <a:solidFill>
                  <a:srgbClr val="C00000"/>
                </a:solidFill>
                <a:latin typeface="Calibri"/>
                <a:cs typeface="Calibri"/>
              </a:rPr>
              <a:t>标记</a:t>
            </a:r>
            <a:r>
              <a:rPr sz="2000" spc="-55" dirty="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lang="zh-CN" altLang="en-US" sz="2000" spc="-5" dirty="0">
                <a:latin typeface="Calibri"/>
                <a:cs typeface="Calibri"/>
              </a:rPr>
              <a:t>块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lang="zh-CN" altLang="en-US" b="1" spc="-5" dirty="0">
                <a:solidFill>
                  <a:srgbClr val="0070C0"/>
                </a:solidFill>
                <a:latin typeface="Calibri"/>
                <a:cs typeface="Calibri"/>
              </a:rPr>
              <a:t>组</a:t>
            </a:r>
            <a:r>
              <a:rPr sz="1800" b="1" spc="-1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0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lang="zh-CN" altLang="en-US" b="1" spc="-5" dirty="0">
                <a:solidFill>
                  <a:srgbClr val="0070C0"/>
                </a:solidFill>
                <a:cs typeface="Calibri"/>
              </a:rPr>
              <a:t>组</a:t>
            </a: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lang="zh-CN" altLang="en-US" b="1" spc="-5" dirty="0">
                <a:solidFill>
                  <a:srgbClr val="0070C0"/>
                </a:solidFill>
                <a:cs typeface="Calibri"/>
              </a:rPr>
              <a:t>组</a:t>
            </a: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2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lang="zh-CN" altLang="en-US" b="1" spc="-5" dirty="0">
                <a:solidFill>
                  <a:srgbClr val="0070C0"/>
                </a:solidFill>
                <a:cs typeface="Calibri"/>
              </a:rPr>
              <a:t>组</a:t>
            </a: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3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0" name="object 3"/>
          <p:cNvSpPr txBox="1">
            <a:spLocks/>
          </p:cNvSpPr>
          <p:nvPr/>
        </p:nvSpPr>
        <p:spPr>
          <a:xfrm>
            <a:off x="395536" y="2780928"/>
            <a:ext cx="2232248" cy="36317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algn="just"/>
            <a:r>
              <a:rPr lang="zh-CN" altLang="en-US" kern="0" spc="-5" dirty="0"/>
              <a:t>抖动：</a:t>
            </a:r>
            <a:r>
              <a:rPr lang="zh-CN" altLang="en-US" sz="3200" kern="0" spc="-5" dirty="0"/>
              <a:t>频繁间距访问的数据映射到同一个</a:t>
            </a:r>
            <a:r>
              <a:rPr lang="en-US" altLang="zh-CN" sz="3200" kern="0" spc="-5" dirty="0"/>
              <a:t>Cache </a:t>
            </a:r>
            <a:r>
              <a:rPr lang="zh-CN" altLang="en-US" sz="3200" kern="0" spc="-5" dirty="0"/>
              <a:t>组。</a:t>
            </a:r>
            <a:endParaRPr lang="en-US" altLang="zh-CN" sz="3200" kern="0" spc="-5" dirty="0"/>
          </a:p>
          <a:p>
            <a:pPr marL="12700" algn="just"/>
            <a:r>
              <a:rPr lang="zh-CN" altLang="en-US" sz="3200" kern="0" spc="-5" dirty="0"/>
              <a:t>解决：填充</a:t>
            </a:r>
            <a:r>
              <a:rPr lang="en-US" altLang="zh-CN" sz="3200" kern="0" spc="-5" dirty="0"/>
              <a:t>-</a:t>
            </a:r>
            <a:r>
              <a:rPr lang="zh-CN" altLang="en-US" sz="3200" kern="0" spc="-5" dirty="0"/>
              <a:t>浪费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71C69B85-FD5A-43A7-B62A-836BD2AC2792}"/>
                  </a:ext>
                </a:extLst>
              </p14:cNvPr>
              <p14:cNvContentPartPr/>
              <p14:nvPr/>
            </p14:nvContentPartPr>
            <p14:xfrm>
              <a:off x="3581280" y="3747240"/>
              <a:ext cx="5592960" cy="232812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71C69B85-FD5A-43A7-B62A-836BD2AC27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71920" y="3737880"/>
                <a:ext cx="5611680" cy="234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3518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7773670" cy="548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pc="-5" dirty="0"/>
              <a:t>E</a:t>
            </a:r>
            <a:r>
              <a:rPr lang="en-US" altLang="zh-CN" spc="-5" dirty="0"/>
              <a:t>-</a:t>
            </a:r>
            <a:r>
              <a:rPr lang="zh-CN" altLang="en-US" spc="-5" dirty="0"/>
              <a:t>路</a:t>
            </a:r>
            <a:r>
              <a:rPr spc="-5" dirty="0"/>
              <a:t> </a:t>
            </a:r>
            <a:r>
              <a:rPr lang="zh-CN" altLang="en-US" dirty="0"/>
              <a:t>组相联高速缓存</a:t>
            </a:r>
            <a:r>
              <a:rPr dirty="0"/>
              <a:t> </a:t>
            </a:r>
            <a:r>
              <a:rPr spc="-5" dirty="0"/>
              <a:t>(</a:t>
            </a:r>
            <a:r>
              <a:rPr dirty="0"/>
              <a:t>E =</a:t>
            </a:r>
            <a:r>
              <a:rPr spc="-65" dirty="0"/>
              <a:t> </a:t>
            </a:r>
            <a:r>
              <a:rPr dirty="0"/>
              <a:t>2)</a:t>
            </a:r>
          </a:p>
        </p:txBody>
      </p:sp>
      <p:sp>
        <p:nvSpPr>
          <p:cNvPr id="4" name="object 4"/>
          <p:cNvSpPr/>
          <p:nvPr/>
        </p:nvSpPr>
        <p:spPr>
          <a:xfrm>
            <a:off x="990600" y="4800600"/>
            <a:ext cx="6598920" cy="17780"/>
          </a:xfrm>
          <a:custGeom>
            <a:avLst/>
            <a:gdLst/>
            <a:ahLst/>
            <a:cxnLst/>
            <a:rect l="l" t="t" r="r" b="b"/>
            <a:pathLst>
              <a:path w="6598920" h="17779">
                <a:moveTo>
                  <a:pt x="0" y="0"/>
                </a:moveTo>
                <a:lnTo>
                  <a:pt x="6598920" y="17183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9740" y="1061295"/>
            <a:ext cx="8275955" cy="807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b="1" dirty="0">
                <a:latin typeface="Calibri"/>
                <a:cs typeface="Calibri"/>
              </a:rPr>
              <a:t>E = </a:t>
            </a:r>
            <a:r>
              <a:rPr sz="1800" b="1" spc="-5" dirty="0">
                <a:latin typeface="Calibri"/>
                <a:cs typeface="Calibri"/>
              </a:rPr>
              <a:t>2: </a:t>
            </a:r>
            <a:r>
              <a:rPr lang="zh-CN" altLang="en-US" sz="1800" b="1" spc="-5" dirty="0">
                <a:latin typeface="Calibri"/>
                <a:cs typeface="Calibri"/>
              </a:rPr>
              <a:t>每组两行</a:t>
            </a:r>
            <a:endParaRPr lang="en-US" sz="1800" b="1" spc="-5" dirty="0">
              <a:latin typeface="Calibri"/>
              <a:cs typeface="Calibri"/>
            </a:endParaRPr>
          </a:p>
          <a:p>
            <a:pPr marL="12700">
              <a:lnSpc>
                <a:spcPts val="2155"/>
              </a:lnSpc>
            </a:pPr>
            <a:r>
              <a:rPr lang="zh-CN" altLang="en-US" b="1" spc="-5" dirty="0">
                <a:latin typeface="Calibri"/>
                <a:cs typeface="Calibri"/>
              </a:rPr>
              <a:t>假设</a:t>
            </a:r>
            <a:r>
              <a:rPr sz="1800" b="1" spc="-5" dirty="0">
                <a:latin typeface="Calibri"/>
                <a:cs typeface="Calibri"/>
              </a:rPr>
              <a:t>:</a:t>
            </a:r>
            <a:r>
              <a:rPr lang="zh-CN" altLang="en-US" b="1" spc="-5" dirty="0">
                <a:cs typeface="Calibri"/>
              </a:rPr>
              <a:t>缓存块大小为</a:t>
            </a:r>
            <a:r>
              <a:rPr lang="en-US" altLang="zh-CN" b="1" spc="-5" dirty="0">
                <a:cs typeface="Calibri"/>
              </a:rPr>
              <a:t>8</a:t>
            </a:r>
            <a:r>
              <a:rPr lang="zh-CN" altLang="en-US" b="1" spc="-5" dirty="0">
                <a:cs typeface="Calibri"/>
              </a:rPr>
              <a:t>字节</a:t>
            </a:r>
            <a:endParaRPr sz="1800" dirty="0">
              <a:latin typeface="Calibri"/>
              <a:cs typeface="Calibri"/>
            </a:endParaRPr>
          </a:p>
          <a:p>
            <a:pPr marR="5080" algn="r">
              <a:lnSpc>
                <a:spcPts val="1939"/>
              </a:lnSpc>
            </a:pPr>
            <a:r>
              <a:rPr sz="1800" b="1" dirty="0">
                <a:latin typeface="Calibri"/>
                <a:cs typeface="Calibri"/>
              </a:rPr>
              <a:t> short</a:t>
            </a:r>
            <a:r>
              <a:rPr sz="1800" b="1" spc="-120" dirty="0">
                <a:latin typeface="Calibri"/>
                <a:cs typeface="Calibri"/>
              </a:rPr>
              <a:t> </a:t>
            </a:r>
            <a:r>
              <a:rPr sz="1800" b="1" spc="-5" dirty="0" err="1">
                <a:latin typeface="Calibri"/>
                <a:cs typeface="Calibri"/>
              </a:rPr>
              <a:t>int</a:t>
            </a:r>
            <a:r>
              <a:rPr lang="zh-CN" altLang="en-US" sz="1800" b="1" spc="-5" dirty="0">
                <a:latin typeface="Calibri"/>
                <a:cs typeface="Calibri"/>
              </a:rPr>
              <a:t>地址</a:t>
            </a:r>
            <a:r>
              <a:rPr sz="1800" b="1" spc="-5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5800" y="2514600"/>
            <a:ext cx="7086600" cy="613410"/>
          </a:xfrm>
          <a:custGeom>
            <a:avLst/>
            <a:gdLst/>
            <a:ahLst/>
            <a:cxnLst/>
            <a:rect l="l" t="t" r="r" b="b"/>
            <a:pathLst>
              <a:path w="7086600" h="613410">
                <a:moveTo>
                  <a:pt x="0" y="0"/>
                </a:moveTo>
                <a:lnTo>
                  <a:pt x="7086600" y="0"/>
                </a:lnTo>
                <a:lnTo>
                  <a:pt x="7086600" y="612838"/>
                </a:lnTo>
                <a:lnTo>
                  <a:pt x="0" y="612838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5202" y="25908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5202" y="25908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9387" y="2689466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1785"/>
              </a:lnSpc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44524" y="26894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4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44524" y="2689466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128520" y="2689466"/>
          <a:ext cx="1940594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4309529" y="25940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09529" y="25940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23714" y="2692717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1785"/>
              </a:lnSpc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18850" y="2692717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418850" y="2692717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602846" y="2692717"/>
          <a:ext cx="1940595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685800" y="3200400"/>
            <a:ext cx="7086600" cy="613410"/>
          </a:xfrm>
          <a:custGeom>
            <a:avLst/>
            <a:gdLst/>
            <a:ahLst/>
            <a:cxnLst/>
            <a:rect l="l" t="t" r="r" b="b"/>
            <a:pathLst>
              <a:path w="7086600" h="613410">
                <a:moveTo>
                  <a:pt x="0" y="0"/>
                </a:moveTo>
                <a:lnTo>
                  <a:pt x="7086600" y="0"/>
                </a:lnTo>
                <a:lnTo>
                  <a:pt x="7086600" y="612838"/>
                </a:lnTo>
                <a:lnTo>
                  <a:pt x="0" y="612838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5202" y="32766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5202" y="32766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349387" y="3375266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1785"/>
              </a:lnSpc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44524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4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44524" y="3375266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2128520" y="3375266"/>
          <a:ext cx="1940594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4309529" y="32798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09529" y="32798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823714" y="3378517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1785"/>
              </a:lnSpc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418850" y="3378517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418850" y="3378517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5602846" y="3378517"/>
          <a:ext cx="1940595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685800" y="3886200"/>
            <a:ext cx="7086600" cy="613410"/>
          </a:xfrm>
          <a:custGeom>
            <a:avLst/>
            <a:gdLst/>
            <a:ahLst/>
            <a:cxnLst/>
            <a:rect l="l" t="t" r="r" b="b"/>
            <a:pathLst>
              <a:path w="7086600" h="613410">
                <a:moveTo>
                  <a:pt x="0" y="0"/>
                </a:moveTo>
                <a:lnTo>
                  <a:pt x="7086600" y="0"/>
                </a:lnTo>
                <a:lnTo>
                  <a:pt x="7086600" y="612838"/>
                </a:lnTo>
                <a:lnTo>
                  <a:pt x="0" y="612838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5202" y="39624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5202" y="39624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349387" y="4061066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1785"/>
              </a:lnSpc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44524" y="40610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4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944524" y="4061066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2128520" y="4061066"/>
          <a:ext cx="1940594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object 39"/>
          <p:cNvSpPr/>
          <p:nvPr/>
        </p:nvSpPr>
        <p:spPr>
          <a:xfrm>
            <a:off x="4309529" y="39656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09529" y="39656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823714" y="4064317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1785"/>
              </a:lnSpc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418850" y="4064317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418850" y="4064317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5602846" y="4064317"/>
          <a:ext cx="1940595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object 45"/>
          <p:cNvSpPr/>
          <p:nvPr/>
        </p:nvSpPr>
        <p:spPr>
          <a:xfrm>
            <a:off x="685800" y="5102161"/>
            <a:ext cx="7086600" cy="613410"/>
          </a:xfrm>
          <a:custGeom>
            <a:avLst/>
            <a:gdLst/>
            <a:ahLst/>
            <a:cxnLst/>
            <a:rect l="l" t="t" r="r" b="b"/>
            <a:pathLst>
              <a:path w="7086600" h="613410">
                <a:moveTo>
                  <a:pt x="0" y="0"/>
                </a:moveTo>
                <a:lnTo>
                  <a:pt x="7086600" y="0"/>
                </a:lnTo>
                <a:lnTo>
                  <a:pt x="7086600" y="612838"/>
                </a:lnTo>
                <a:lnTo>
                  <a:pt x="0" y="612838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35202" y="517836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35202" y="517836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349387" y="5277027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1785"/>
              </a:lnSpc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944524" y="5277027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4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944524" y="5277027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2128520" y="5277027"/>
          <a:ext cx="1940594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object 52"/>
          <p:cNvSpPr/>
          <p:nvPr/>
        </p:nvSpPr>
        <p:spPr>
          <a:xfrm>
            <a:off x="4309529" y="51816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309529" y="51816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823714" y="5280266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1785"/>
              </a:lnSpc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418850" y="5280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4418850" y="5280266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5602846" y="5280266"/>
          <a:ext cx="1940595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object 58"/>
          <p:cNvGraphicFramePr>
            <a:graphicFrameLocks noGrp="1"/>
          </p:cNvGraphicFramePr>
          <p:nvPr/>
        </p:nvGraphicFramePr>
        <p:xfrm>
          <a:off x="6788327" y="1856397"/>
          <a:ext cx="2273121" cy="16440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7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852">
                <a:tc>
                  <a:txBody>
                    <a:bodyPr/>
                    <a:lstStyle/>
                    <a:p>
                      <a:pPr marL="276225">
                        <a:lnSpc>
                          <a:spcPts val="1875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b="1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bits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60655">
                        <a:lnSpc>
                          <a:spcPts val="1875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0…01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1875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100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3225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object 59"/>
          <p:cNvSpPr txBox="1"/>
          <p:nvPr/>
        </p:nvSpPr>
        <p:spPr>
          <a:xfrm>
            <a:off x="8232140" y="3277052"/>
            <a:ext cx="98806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800" b="1" dirty="0">
                <a:latin typeface="Calibri"/>
                <a:cs typeface="Calibri"/>
              </a:rPr>
              <a:t>选择的组</a:t>
            </a:r>
            <a:endParaRPr sz="1800" b="1" dirty="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05618" y="2259812"/>
            <a:ext cx="7063105" cy="228600"/>
          </a:xfrm>
          <a:custGeom>
            <a:avLst/>
            <a:gdLst/>
            <a:ahLst/>
            <a:cxnLst/>
            <a:rect l="l" t="t" r="r" b="b"/>
            <a:pathLst>
              <a:path w="7063105" h="228600">
                <a:moveTo>
                  <a:pt x="0" y="228600"/>
                </a:moveTo>
                <a:lnTo>
                  <a:pt x="33079" y="161093"/>
                </a:lnTo>
                <a:lnTo>
                  <a:pt x="70193" y="136351"/>
                </a:lnTo>
                <a:lnTo>
                  <a:pt x="117257" y="120126"/>
                </a:lnTo>
                <a:lnTo>
                  <a:pt x="171450" y="114300"/>
                </a:lnTo>
                <a:lnTo>
                  <a:pt x="3360051" y="114300"/>
                </a:lnTo>
                <a:lnTo>
                  <a:pt x="3414243" y="108473"/>
                </a:lnTo>
                <a:lnTo>
                  <a:pt x="3461308" y="92248"/>
                </a:lnTo>
                <a:lnTo>
                  <a:pt x="3498422" y="67506"/>
                </a:lnTo>
                <a:lnTo>
                  <a:pt x="3522761" y="36129"/>
                </a:lnTo>
                <a:lnTo>
                  <a:pt x="3531501" y="0"/>
                </a:lnTo>
                <a:lnTo>
                  <a:pt x="3540242" y="36129"/>
                </a:lnTo>
                <a:lnTo>
                  <a:pt x="3564581" y="67506"/>
                </a:lnTo>
                <a:lnTo>
                  <a:pt x="3601694" y="92248"/>
                </a:lnTo>
                <a:lnTo>
                  <a:pt x="3648759" y="108473"/>
                </a:lnTo>
                <a:lnTo>
                  <a:pt x="3702951" y="114300"/>
                </a:lnTo>
                <a:lnTo>
                  <a:pt x="6891540" y="114300"/>
                </a:lnTo>
                <a:lnTo>
                  <a:pt x="6945732" y="120126"/>
                </a:lnTo>
                <a:lnTo>
                  <a:pt x="6992797" y="136351"/>
                </a:lnTo>
                <a:lnTo>
                  <a:pt x="7029911" y="161093"/>
                </a:lnTo>
                <a:lnTo>
                  <a:pt x="7054250" y="192470"/>
                </a:lnTo>
                <a:lnTo>
                  <a:pt x="7062990" y="228600"/>
                </a:lnTo>
              </a:path>
            </a:pathLst>
          </a:custGeom>
          <a:ln w="25400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74771" y="2561437"/>
            <a:ext cx="228600" cy="3154045"/>
          </a:xfrm>
          <a:custGeom>
            <a:avLst/>
            <a:gdLst/>
            <a:ahLst/>
            <a:cxnLst/>
            <a:rect l="l" t="t" r="r" b="b"/>
            <a:pathLst>
              <a:path w="228600" h="3154045">
                <a:moveTo>
                  <a:pt x="228600" y="3153562"/>
                </a:moveTo>
                <a:lnTo>
                  <a:pt x="161093" y="3120483"/>
                </a:lnTo>
                <a:lnTo>
                  <a:pt x="136351" y="3083369"/>
                </a:lnTo>
                <a:lnTo>
                  <a:pt x="120126" y="3036304"/>
                </a:lnTo>
                <a:lnTo>
                  <a:pt x="114300" y="2982112"/>
                </a:lnTo>
                <a:lnTo>
                  <a:pt x="114300" y="1748231"/>
                </a:lnTo>
                <a:lnTo>
                  <a:pt x="108473" y="1694038"/>
                </a:lnTo>
                <a:lnTo>
                  <a:pt x="92248" y="1646974"/>
                </a:lnTo>
                <a:lnTo>
                  <a:pt x="67506" y="1609860"/>
                </a:lnTo>
                <a:lnTo>
                  <a:pt x="36129" y="1585521"/>
                </a:lnTo>
                <a:lnTo>
                  <a:pt x="0" y="1576781"/>
                </a:lnTo>
                <a:lnTo>
                  <a:pt x="36129" y="1568040"/>
                </a:lnTo>
                <a:lnTo>
                  <a:pt x="67506" y="1543701"/>
                </a:lnTo>
                <a:lnTo>
                  <a:pt x="92248" y="1506588"/>
                </a:lnTo>
                <a:lnTo>
                  <a:pt x="108473" y="1459523"/>
                </a:lnTo>
                <a:lnTo>
                  <a:pt x="114300" y="1405331"/>
                </a:lnTo>
                <a:lnTo>
                  <a:pt x="114300" y="171450"/>
                </a:lnTo>
                <a:lnTo>
                  <a:pt x="120126" y="117257"/>
                </a:lnTo>
                <a:lnTo>
                  <a:pt x="136351" y="70193"/>
                </a:lnTo>
                <a:lnTo>
                  <a:pt x="161093" y="33079"/>
                </a:lnTo>
                <a:lnTo>
                  <a:pt x="192470" y="8740"/>
                </a:lnTo>
                <a:lnTo>
                  <a:pt x="228600" y="0"/>
                </a:lnTo>
              </a:path>
            </a:pathLst>
          </a:custGeom>
          <a:ln w="25400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3411159" y="1848497"/>
            <a:ext cx="133985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b="1" spc="-5" dirty="0">
                <a:cs typeface="Calibri"/>
              </a:rPr>
              <a:t>每组两行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63" name="object 63"/>
          <p:cNvSpPr txBox="1"/>
          <p:nvPr/>
        </p:nvSpPr>
        <p:spPr>
          <a:xfrm>
            <a:off x="277510" y="5897918"/>
            <a:ext cx="56197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606060"/>
                </a:solidFill>
                <a:latin typeface="Calibri"/>
                <a:cs typeface="Calibri"/>
              </a:rPr>
              <a:t>S</a:t>
            </a:r>
            <a:r>
              <a:rPr lang="zh-CN" altLang="en-US" b="1" spc="-95" dirty="0">
                <a:solidFill>
                  <a:srgbClr val="606060"/>
                </a:solidFill>
                <a:latin typeface="Calibri"/>
                <a:cs typeface="Calibri"/>
              </a:rPr>
              <a:t>组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5654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501" y="522794"/>
            <a:ext cx="777367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E-</a:t>
            </a:r>
            <a:r>
              <a:rPr lang="zh-CN" altLang="en-US" spc="-5" dirty="0"/>
              <a:t>路 </a:t>
            </a:r>
            <a:r>
              <a:rPr lang="zh-CN" altLang="en-US" dirty="0"/>
              <a:t>组相联高速缓存</a:t>
            </a:r>
            <a:r>
              <a:rPr spc="-5" dirty="0"/>
              <a:t>(</a:t>
            </a:r>
            <a:r>
              <a:rPr dirty="0"/>
              <a:t>E =</a:t>
            </a:r>
            <a:r>
              <a:rPr spc="-65" dirty="0"/>
              <a:t> </a:t>
            </a:r>
            <a:r>
              <a:rPr dirty="0"/>
              <a:t>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185147"/>
            <a:ext cx="2181860" cy="559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00" b="1" dirty="0">
                <a:latin typeface="Calibri"/>
                <a:cs typeface="Calibri"/>
              </a:rPr>
              <a:t>E = </a:t>
            </a:r>
            <a:r>
              <a:rPr sz="1800" b="1" spc="-5" dirty="0">
                <a:latin typeface="Calibri"/>
                <a:cs typeface="Calibri"/>
              </a:rPr>
              <a:t>2:</a:t>
            </a:r>
            <a:r>
              <a:rPr lang="zh-CN" altLang="en-US" b="1" spc="-5" dirty="0">
                <a:cs typeface="Calibri"/>
              </a:rPr>
              <a:t>每组两行</a:t>
            </a:r>
            <a:endParaRPr lang="en-US" altLang="zh-CN" b="1" spc="-5" dirty="0">
              <a:cs typeface="Calibri"/>
            </a:endParaRPr>
          </a:p>
          <a:p>
            <a:pPr marL="12700"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1459467"/>
            <a:ext cx="3112770" cy="268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lang="zh-CN" altLang="en-US" b="1" spc="-5" dirty="0">
                <a:cs typeface="Calibri"/>
              </a:rPr>
              <a:t>假设</a:t>
            </a:r>
            <a:r>
              <a:rPr lang="en-US" altLang="zh-CN" b="1" spc="-5" dirty="0">
                <a:cs typeface="Calibri"/>
              </a:rPr>
              <a:t>:</a:t>
            </a:r>
            <a:r>
              <a:rPr lang="zh-CN" altLang="en-US" b="1" spc="-5" dirty="0">
                <a:cs typeface="Calibri"/>
              </a:rPr>
              <a:t>缓存块大小为</a:t>
            </a:r>
            <a:r>
              <a:rPr lang="en-US" altLang="zh-CN" b="1" spc="-5" dirty="0">
                <a:cs typeface="Calibri"/>
              </a:rPr>
              <a:t>8</a:t>
            </a:r>
            <a:r>
              <a:rPr lang="zh-CN" altLang="en-US" b="1" spc="-5" dirty="0">
                <a:cs typeface="Calibri"/>
              </a:rPr>
              <a:t>字节</a:t>
            </a:r>
            <a:endParaRPr lang="zh-CN" altLang="en-US" dirty="0"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66077" y="1862747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66077" y="1862747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56677" y="1862747"/>
            <a:ext cx="762000" cy="271145"/>
          </a:xfrm>
          <a:custGeom>
            <a:avLst/>
            <a:gdLst/>
            <a:ahLst/>
            <a:cxnLst/>
            <a:rect l="l" t="t" r="r" b="b"/>
            <a:pathLst>
              <a:path w="762000" h="271144">
                <a:moveTo>
                  <a:pt x="0" y="0"/>
                </a:moveTo>
                <a:lnTo>
                  <a:pt x="762000" y="0"/>
                </a:lnTo>
                <a:lnTo>
                  <a:pt x="7620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18677" y="1862747"/>
            <a:ext cx="520700" cy="271145"/>
          </a:xfrm>
          <a:custGeom>
            <a:avLst/>
            <a:gdLst/>
            <a:ahLst/>
            <a:cxnLst/>
            <a:rect l="l" t="t" r="r" b="b"/>
            <a:pathLst>
              <a:path w="520700" h="271144">
                <a:moveTo>
                  <a:pt x="0" y="0"/>
                </a:moveTo>
                <a:lnTo>
                  <a:pt x="520522" y="0"/>
                </a:lnTo>
                <a:lnTo>
                  <a:pt x="520522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55740" y="1553269"/>
            <a:ext cx="2189480" cy="577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b="1" dirty="0">
                <a:cs typeface="Calibri"/>
              </a:rPr>
              <a:t>short</a:t>
            </a:r>
            <a:r>
              <a:rPr lang="en-US" altLang="zh-CN" b="1" spc="-120" dirty="0">
                <a:cs typeface="Calibri"/>
              </a:rPr>
              <a:t> </a:t>
            </a:r>
            <a:r>
              <a:rPr lang="en-US" altLang="zh-CN" b="1" spc="-5" dirty="0" err="1">
                <a:cs typeface="Calibri"/>
              </a:rPr>
              <a:t>int</a:t>
            </a:r>
            <a:r>
              <a:rPr lang="zh-CN" altLang="en-US" b="1" spc="-5" dirty="0">
                <a:cs typeface="Calibri"/>
              </a:rPr>
              <a:t>地址</a:t>
            </a:r>
            <a:r>
              <a:rPr sz="1800" b="1" spc="-5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292735">
              <a:lnSpc>
                <a:spcPct val="100000"/>
              </a:lnSpc>
              <a:spcBef>
                <a:spcPts val="280"/>
              </a:spcBef>
              <a:tabLst>
                <a:tab pos="1155065" algn="l"/>
                <a:tab pos="1870075" algn="l"/>
              </a:tabLst>
            </a:pPr>
            <a:r>
              <a:rPr sz="1600" b="1" spc="-5" dirty="0">
                <a:latin typeface="Calibri"/>
                <a:cs typeface="Calibri"/>
              </a:rPr>
              <a:t>t </a:t>
            </a:r>
            <a:r>
              <a:rPr sz="1600" b="1" spc="-10" dirty="0">
                <a:latin typeface="Calibri"/>
                <a:cs typeface="Calibri"/>
              </a:rPr>
              <a:t>b</a:t>
            </a:r>
            <a:r>
              <a:rPr sz="1600" b="1" spc="-5" dirty="0">
                <a:latin typeface="Calibri"/>
                <a:cs typeface="Calibri"/>
              </a:rPr>
              <a:t>i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…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1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100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200" y="3200400"/>
            <a:ext cx="7086600" cy="613410"/>
          </a:xfrm>
          <a:custGeom>
            <a:avLst/>
            <a:gdLst/>
            <a:ahLst/>
            <a:cxnLst/>
            <a:rect l="l" t="t" r="r" b="b"/>
            <a:pathLst>
              <a:path w="7086600" h="613410">
                <a:moveTo>
                  <a:pt x="0" y="0"/>
                </a:moveTo>
                <a:lnTo>
                  <a:pt x="7086600" y="0"/>
                </a:lnTo>
                <a:lnTo>
                  <a:pt x="7086600" y="612838"/>
                </a:lnTo>
                <a:lnTo>
                  <a:pt x="0" y="612838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6602" y="32766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6602" y="32766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9920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99920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35238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35238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60371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60371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87902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87902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20787" y="3375266"/>
            <a:ext cx="3810" cy="263525"/>
          </a:xfrm>
          <a:custGeom>
            <a:avLst/>
            <a:gdLst/>
            <a:ahLst/>
            <a:cxnLst/>
            <a:rect l="l" t="t" r="r" b="b"/>
            <a:pathLst>
              <a:path w="3809" h="263525">
                <a:moveTo>
                  <a:pt x="0" y="263105"/>
                </a:moveTo>
                <a:lnTo>
                  <a:pt x="3403" y="263105"/>
                </a:lnTo>
                <a:lnTo>
                  <a:pt x="3403" y="0"/>
                </a:lnTo>
                <a:lnTo>
                  <a:pt x="0" y="0"/>
                </a:lnTo>
                <a:lnTo>
                  <a:pt x="0" y="2631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20787" y="3375266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4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124191" y="3377234"/>
            <a:ext cx="620395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355">
              <a:lnSpc>
                <a:spcPts val="1880"/>
              </a:lnSpc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15924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4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15924" y="3375266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96311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96311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36531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36531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84537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84537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32544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30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32544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30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954115" y="3372204"/>
            <a:ext cx="1824989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7650" algn="l"/>
                <a:tab pos="708660" algn="l"/>
                <a:tab pos="953135" algn="l"/>
                <a:tab pos="1205230" algn="l"/>
                <a:tab pos="1457325" algn="l"/>
                <a:tab pos="1708785" algn="l"/>
              </a:tabLst>
            </a:pPr>
            <a:r>
              <a:rPr sz="1600" b="1" spc="-5" dirty="0">
                <a:latin typeface="Calibri"/>
                <a:cs typeface="Calibri"/>
              </a:rPr>
              <a:t>0	1  </a:t>
            </a:r>
            <a:r>
              <a:rPr sz="1600" b="1" spc="-1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2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3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4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5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6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7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080929" y="32798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80929" y="32798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95114" y="3378517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5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95114" y="3378517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5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759246" y="3375446"/>
            <a:ext cx="29083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190250" y="3378517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190250" y="3378517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5374246" y="3378517"/>
          <a:ext cx="1940594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object 44"/>
          <p:cNvSpPr/>
          <p:nvPr/>
        </p:nvSpPr>
        <p:spPr>
          <a:xfrm>
            <a:off x="7543800" y="2133600"/>
            <a:ext cx="394335" cy="1373505"/>
          </a:xfrm>
          <a:custGeom>
            <a:avLst/>
            <a:gdLst/>
            <a:ahLst/>
            <a:cxnLst/>
            <a:rect l="l" t="t" r="r" b="b"/>
            <a:pathLst>
              <a:path w="394334" h="1373504">
                <a:moveTo>
                  <a:pt x="393877" y="0"/>
                </a:moveTo>
                <a:lnTo>
                  <a:pt x="393877" y="1373225"/>
                </a:lnTo>
                <a:lnTo>
                  <a:pt x="0" y="13732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905007" y="1998176"/>
            <a:ext cx="1661160" cy="1380490"/>
          </a:xfrm>
          <a:custGeom>
            <a:avLst/>
            <a:gdLst/>
            <a:ahLst/>
            <a:cxnLst/>
            <a:rect l="l" t="t" r="r" b="b"/>
            <a:pathLst>
              <a:path w="1661159" h="1380489">
                <a:moveTo>
                  <a:pt x="1661071" y="0"/>
                </a:moveTo>
                <a:lnTo>
                  <a:pt x="0" y="0"/>
                </a:lnTo>
                <a:lnTo>
                  <a:pt x="0" y="138033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30681" y="1998174"/>
            <a:ext cx="5135880" cy="1377315"/>
          </a:xfrm>
          <a:custGeom>
            <a:avLst/>
            <a:gdLst/>
            <a:ahLst/>
            <a:cxnLst/>
            <a:rect l="l" t="t" r="r" b="b"/>
            <a:pathLst>
              <a:path w="5135880" h="1377314">
                <a:moveTo>
                  <a:pt x="5135397" y="0"/>
                </a:moveTo>
                <a:lnTo>
                  <a:pt x="0" y="0"/>
                </a:lnTo>
                <a:lnTo>
                  <a:pt x="0" y="13770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507740" y="2011679"/>
            <a:ext cx="135699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b="1" spc="-10" dirty="0">
                <a:latin typeface="Calibri"/>
                <a:cs typeface="Calibri"/>
              </a:rPr>
              <a:t>比较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36612" y="2971800"/>
            <a:ext cx="1905" cy="401320"/>
          </a:xfrm>
          <a:custGeom>
            <a:avLst/>
            <a:gdLst/>
            <a:ahLst/>
            <a:cxnLst/>
            <a:rect l="l" t="t" r="r" b="b"/>
            <a:pathLst>
              <a:path w="1905" h="401320">
                <a:moveTo>
                  <a:pt x="1587" y="0"/>
                </a:moveTo>
                <a:lnTo>
                  <a:pt x="0" y="40091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35940" y="2658586"/>
            <a:ext cx="80137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>
                <a:latin typeface="Calibri"/>
                <a:cs typeface="Calibri"/>
              </a:rPr>
              <a:t>有效</a:t>
            </a:r>
            <a:r>
              <a:rPr sz="1800" b="1" spc="-5" dirty="0">
                <a:latin typeface="Calibri"/>
                <a:cs typeface="Calibri"/>
              </a:rPr>
              <a:t>?</a:t>
            </a:r>
            <a:r>
              <a:rPr sz="1800" b="1" spc="2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+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97431" y="2672073"/>
            <a:ext cx="152082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10" dirty="0">
                <a:latin typeface="Calibri"/>
                <a:cs typeface="Calibri"/>
              </a:rPr>
              <a:t>匹配</a:t>
            </a:r>
            <a:r>
              <a:rPr sz="1800" b="1" spc="-10" dirty="0">
                <a:latin typeface="Calibri"/>
                <a:cs typeface="Calibri"/>
              </a:rPr>
              <a:t>: </a:t>
            </a:r>
            <a:r>
              <a:rPr lang="zh-CN" altLang="en-US" sz="1800" b="1" spc="-10" dirty="0">
                <a:latin typeface="Calibri"/>
                <a:cs typeface="Calibri"/>
              </a:rPr>
              <a:t>是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lang="zh-CN" altLang="en-US" b="1" dirty="0">
                <a:latin typeface="Calibri"/>
                <a:cs typeface="Calibri"/>
              </a:rPr>
              <a:t>命中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958859" y="2133598"/>
            <a:ext cx="5620385" cy="2233295"/>
          </a:xfrm>
          <a:custGeom>
            <a:avLst/>
            <a:gdLst/>
            <a:ahLst/>
            <a:cxnLst/>
            <a:rect l="l" t="t" r="r" b="b"/>
            <a:pathLst>
              <a:path w="5620384" h="2233295">
                <a:moveTo>
                  <a:pt x="5620080" y="0"/>
                </a:moveTo>
                <a:lnTo>
                  <a:pt x="5620080" y="2232914"/>
                </a:lnTo>
                <a:lnTo>
                  <a:pt x="0" y="2232914"/>
                </a:lnTo>
                <a:lnTo>
                  <a:pt x="0" y="150478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5184140" y="4385547"/>
            <a:ext cx="113347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dirty="0">
                <a:latin typeface="Calibri"/>
                <a:cs typeface="Calibri"/>
              </a:rPr>
              <a:t>块偏移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124191" y="3377234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4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24178" y="3377234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4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288314" y="3374172"/>
            <a:ext cx="29083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909583" y="6668801"/>
            <a:ext cx="1536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10" dirty="0">
                <a:latin typeface="Calibri"/>
                <a:cs typeface="Calibri"/>
              </a:rPr>
              <a:t>20</a:t>
            </a:r>
            <a:endParaRPr sz="1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5166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501" y="522794"/>
            <a:ext cx="777367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E-</a:t>
            </a:r>
            <a:r>
              <a:rPr lang="zh-CN" altLang="en-US" spc="-5" dirty="0"/>
              <a:t>路 </a:t>
            </a:r>
            <a:r>
              <a:rPr lang="zh-CN" altLang="en-US" dirty="0"/>
              <a:t>组相联高速缓存</a:t>
            </a:r>
            <a:r>
              <a:rPr spc="-5" dirty="0"/>
              <a:t>(</a:t>
            </a:r>
            <a:r>
              <a:rPr dirty="0"/>
              <a:t>E =</a:t>
            </a:r>
            <a:r>
              <a:rPr spc="-65" dirty="0"/>
              <a:t> </a:t>
            </a:r>
            <a:r>
              <a:rPr dirty="0"/>
              <a:t>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185147"/>
            <a:ext cx="2181860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zh-CN" b="1" dirty="0">
                <a:cs typeface="Calibri"/>
              </a:rPr>
              <a:t>E = </a:t>
            </a:r>
            <a:r>
              <a:rPr lang="en-US" altLang="zh-CN" b="1" spc="-5" dirty="0">
                <a:cs typeface="Calibri"/>
              </a:rPr>
              <a:t>2:</a:t>
            </a:r>
            <a:r>
              <a:rPr lang="zh-CN" altLang="en-US" b="1" spc="-5" dirty="0">
                <a:cs typeface="Calibri"/>
              </a:rPr>
              <a:t>每组两行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9740" y="1459467"/>
            <a:ext cx="3112770" cy="268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lang="zh-CN" altLang="en-US" b="1" spc="-5" dirty="0">
                <a:cs typeface="Calibri"/>
              </a:rPr>
              <a:t>假设</a:t>
            </a:r>
            <a:r>
              <a:rPr lang="en-US" altLang="zh-CN" b="1" spc="-5" dirty="0">
                <a:cs typeface="Calibri"/>
              </a:rPr>
              <a:t>:</a:t>
            </a:r>
            <a:r>
              <a:rPr lang="zh-CN" altLang="en-US" b="1" spc="-5" dirty="0">
                <a:cs typeface="Calibri"/>
              </a:rPr>
              <a:t>缓存块大小为</a:t>
            </a:r>
            <a:r>
              <a:rPr lang="en-US" altLang="zh-CN" b="1" spc="-5" dirty="0">
                <a:cs typeface="Calibri"/>
              </a:rPr>
              <a:t>8</a:t>
            </a:r>
            <a:r>
              <a:rPr lang="zh-CN" altLang="en-US" b="1" spc="-5" dirty="0">
                <a:cs typeface="Calibri"/>
              </a:rPr>
              <a:t>字节</a:t>
            </a:r>
            <a:endParaRPr lang="zh-CN" altLang="en-US" dirty="0"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66077" y="1862747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66077" y="1862747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56677" y="1862747"/>
            <a:ext cx="762000" cy="271145"/>
          </a:xfrm>
          <a:custGeom>
            <a:avLst/>
            <a:gdLst/>
            <a:ahLst/>
            <a:cxnLst/>
            <a:rect l="l" t="t" r="r" b="b"/>
            <a:pathLst>
              <a:path w="762000" h="271144">
                <a:moveTo>
                  <a:pt x="0" y="0"/>
                </a:moveTo>
                <a:lnTo>
                  <a:pt x="762000" y="0"/>
                </a:lnTo>
                <a:lnTo>
                  <a:pt x="7620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18677" y="1862747"/>
            <a:ext cx="520700" cy="271145"/>
          </a:xfrm>
          <a:custGeom>
            <a:avLst/>
            <a:gdLst/>
            <a:ahLst/>
            <a:cxnLst/>
            <a:rect l="l" t="t" r="r" b="b"/>
            <a:pathLst>
              <a:path w="520700" h="271144">
                <a:moveTo>
                  <a:pt x="0" y="0"/>
                </a:moveTo>
                <a:lnTo>
                  <a:pt x="520522" y="0"/>
                </a:lnTo>
                <a:lnTo>
                  <a:pt x="520522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55740" y="1553269"/>
            <a:ext cx="2189480" cy="577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short</a:t>
            </a:r>
            <a:r>
              <a:rPr sz="1800" b="1" spc="-120" dirty="0">
                <a:latin typeface="Calibri"/>
                <a:cs typeface="Calibri"/>
              </a:rPr>
              <a:t> </a:t>
            </a:r>
            <a:r>
              <a:rPr sz="1800" b="1" spc="-5" dirty="0" err="1">
                <a:latin typeface="Calibri"/>
                <a:cs typeface="Calibri"/>
              </a:rPr>
              <a:t>int</a:t>
            </a:r>
            <a:r>
              <a:rPr lang="zh-CN" altLang="en-US" sz="1800" b="1" spc="-5" dirty="0">
                <a:latin typeface="Calibri"/>
                <a:cs typeface="Calibri"/>
              </a:rPr>
              <a:t>地址</a:t>
            </a:r>
            <a:r>
              <a:rPr sz="1800" b="1" spc="-5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292735">
              <a:lnSpc>
                <a:spcPct val="100000"/>
              </a:lnSpc>
              <a:spcBef>
                <a:spcPts val="280"/>
              </a:spcBef>
              <a:tabLst>
                <a:tab pos="1155065" algn="l"/>
                <a:tab pos="1870075" algn="l"/>
              </a:tabLst>
            </a:pPr>
            <a:r>
              <a:rPr sz="1600" b="1" spc="-5" dirty="0">
                <a:latin typeface="Calibri"/>
                <a:cs typeface="Calibri"/>
              </a:rPr>
              <a:t>t </a:t>
            </a:r>
            <a:r>
              <a:rPr sz="1600" b="1" spc="-10" dirty="0">
                <a:latin typeface="Calibri"/>
                <a:cs typeface="Calibri"/>
              </a:rPr>
              <a:t>b</a:t>
            </a:r>
            <a:r>
              <a:rPr sz="1600" b="1" spc="-5" dirty="0">
                <a:latin typeface="Calibri"/>
                <a:cs typeface="Calibri"/>
              </a:rPr>
              <a:t>i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…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1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100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200" y="3200400"/>
            <a:ext cx="7086600" cy="613410"/>
          </a:xfrm>
          <a:custGeom>
            <a:avLst/>
            <a:gdLst/>
            <a:ahLst/>
            <a:cxnLst/>
            <a:rect l="l" t="t" r="r" b="b"/>
            <a:pathLst>
              <a:path w="7086600" h="613410">
                <a:moveTo>
                  <a:pt x="0" y="0"/>
                </a:moveTo>
                <a:lnTo>
                  <a:pt x="7086600" y="0"/>
                </a:lnTo>
                <a:lnTo>
                  <a:pt x="7086600" y="612838"/>
                </a:lnTo>
                <a:lnTo>
                  <a:pt x="0" y="612838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6602" y="32766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6602" y="32766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9920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99920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35238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35238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60371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60371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87902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87902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20787" y="3375266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4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20787" y="3375266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4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284917" y="3372204"/>
            <a:ext cx="29083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15924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4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15924" y="3375266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96311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96311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36531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36531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84537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A9E3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84537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32544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30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A9E3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32544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30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954115" y="3372204"/>
            <a:ext cx="1824989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7650" algn="l"/>
                <a:tab pos="708660" algn="l"/>
                <a:tab pos="953135" algn="l"/>
                <a:tab pos="1205230" algn="l"/>
                <a:tab pos="1457325" algn="l"/>
                <a:tab pos="1708785" algn="l"/>
              </a:tabLst>
            </a:pPr>
            <a:r>
              <a:rPr sz="1600" b="1" spc="-5" dirty="0">
                <a:latin typeface="Calibri"/>
                <a:cs typeface="Calibri"/>
              </a:rPr>
              <a:t>0	1  </a:t>
            </a:r>
            <a:r>
              <a:rPr sz="1600" b="1" spc="-1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2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3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4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5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6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7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080929" y="32798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80929" y="32798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95114" y="3378517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5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95114" y="3378517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5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759246" y="3375446"/>
            <a:ext cx="29083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190250" y="3378517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190250" y="3378517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5374246" y="3378517"/>
          <a:ext cx="1940594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object 44"/>
          <p:cNvSpPr/>
          <p:nvPr/>
        </p:nvSpPr>
        <p:spPr>
          <a:xfrm>
            <a:off x="7543800" y="2133600"/>
            <a:ext cx="394335" cy="1373505"/>
          </a:xfrm>
          <a:custGeom>
            <a:avLst/>
            <a:gdLst/>
            <a:ahLst/>
            <a:cxnLst/>
            <a:rect l="l" t="t" r="r" b="b"/>
            <a:pathLst>
              <a:path w="394334" h="1373504">
                <a:moveTo>
                  <a:pt x="393877" y="0"/>
                </a:moveTo>
                <a:lnTo>
                  <a:pt x="393877" y="1373225"/>
                </a:lnTo>
                <a:lnTo>
                  <a:pt x="0" y="13732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905007" y="1998176"/>
            <a:ext cx="1661160" cy="1380490"/>
          </a:xfrm>
          <a:custGeom>
            <a:avLst/>
            <a:gdLst/>
            <a:ahLst/>
            <a:cxnLst/>
            <a:rect l="l" t="t" r="r" b="b"/>
            <a:pathLst>
              <a:path w="1661159" h="1380489">
                <a:moveTo>
                  <a:pt x="1661071" y="0"/>
                </a:moveTo>
                <a:lnTo>
                  <a:pt x="0" y="0"/>
                </a:lnTo>
                <a:lnTo>
                  <a:pt x="0" y="138033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30681" y="1998174"/>
            <a:ext cx="5135880" cy="1377315"/>
          </a:xfrm>
          <a:custGeom>
            <a:avLst/>
            <a:gdLst/>
            <a:ahLst/>
            <a:cxnLst/>
            <a:rect l="l" t="t" r="r" b="b"/>
            <a:pathLst>
              <a:path w="5135880" h="1377314">
                <a:moveTo>
                  <a:pt x="5135397" y="0"/>
                </a:moveTo>
                <a:lnTo>
                  <a:pt x="0" y="0"/>
                </a:lnTo>
                <a:lnTo>
                  <a:pt x="0" y="13770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507740" y="2011679"/>
            <a:ext cx="135699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b="1" spc="-10" dirty="0">
                <a:latin typeface="Calibri"/>
                <a:cs typeface="Calibri"/>
              </a:rPr>
              <a:t>两个比较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36612" y="2971800"/>
            <a:ext cx="1905" cy="401320"/>
          </a:xfrm>
          <a:custGeom>
            <a:avLst/>
            <a:gdLst/>
            <a:ahLst/>
            <a:cxnLst/>
            <a:rect l="l" t="t" r="r" b="b"/>
            <a:pathLst>
              <a:path w="1905" h="401320">
                <a:moveTo>
                  <a:pt x="1587" y="0"/>
                </a:moveTo>
                <a:lnTo>
                  <a:pt x="0" y="40091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35940" y="2672078"/>
            <a:ext cx="80137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>
                <a:latin typeface="Calibri"/>
                <a:cs typeface="Calibri"/>
              </a:rPr>
              <a:t>有效</a:t>
            </a:r>
            <a:r>
              <a:rPr sz="1800" b="1" spc="-5" dirty="0">
                <a:latin typeface="Calibri"/>
                <a:cs typeface="Calibri"/>
              </a:rPr>
              <a:t>?</a:t>
            </a:r>
            <a:r>
              <a:rPr sz="1800" b="1" spc="2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+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97431" y="2672078"/>
            <a:ext cx="152082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10" dirty="0">
                <a:latin typeface="Calibri"/>
                <a:cs typeface="Calibri"/>
              </a:rPr>
              <a:t>匹配</a:t>
            </a:r>
            <a:r>
              <a:rPr sz="1800" b="1" spc="-10" dirty="0">
                <a:latin typeface="Calibri"/>
                <a:cs typeface="Calibri"/>
              </a:rPr>
              <a:t>: </a:t>
            </a:r>
            <a:r>
              <a:rPr lang="zh-CN" altLang="en-US" sz="1800" b="1" spc="-10" dirty="0">
                <a:latin typeface="Calibri"/>
                <a:cs typeface="Calibri"/>
              </a:rPr>
              <a:t>是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lang="zh-CN" altLang="en-US" b="1" dirty="0">
                <a:latin typeface="Calibri"/>
                <a:cs typeface="Calibri"/>
              </a:rPr>
              <a:t>命中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958859" y="2133598"/>
            <a:ext cx="5620385" cy="2233295"/>
          </a:xfrm>
          <a:custGeom>
            <a:avLst/>
            <a:gdLst/>
            <a:ahLst/>
            <a:cxnLst/>
            <a:rect l="l" t="t" r="r" b="b"/>
            <a:pathLst>
              <a:path w="5620384" h="2233295">
                <a:moveTo>
                  <a:pt x="5620080" y="0"/>
                </a:moveTo>
                <a:lnTo>
                  <a:pt x="5620080" y="2232914"/>
                </a:lnTo>
                <a:lnTo>
                  <a:pt x="0" y="2232914"/>
                </a:lnTo>
                <a:lnTo>
                  <a:pt x="0" y="150478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17407" y="3733802"/>
            <a:ext cx="734060" cy="1066800"/>
          </a:xfrm>
          <a:custGeom>
            <a:avLst/>
            <a:gdLst/>
            <a:ahLst/>
            <a:cxnLst/>
            <a:rect l="l" t="t" r="r" b="b"/>
            <a:pathLst>
              <a:path w="734060" h="1066800">
                <a:moveTo>
                  <a:pt x="550240" y="366826"/>
                </a:moveTo>
                <a:lnTo>
                  <a:pt x="183413" y="366826"/>
                </a:lnTo>
                <a:lnTo>
                  <a:pt x="183413" y="1066799"/>
                </a:lnTo>
                <a:lnTo>
                  <a:pt x="550240" y="1066799"/>
                </a:lnTo>
                <a:lnTo>
                  <a:pt x="550240" y="366826"/>
                </a:lnTo>
                <a:close/>
              </a:path>
              <a:path w="734060" h="1066800">
                <a:moveTo>
                  <a:pt x="366826" y="0"/>
                </a:moveTo>
                <a:lnTo>
                  <a:pt x="0" y="366826"/>
                </a:lnTo>
                <a:lnTo>
                  <a:pt x="733653" y="366826"/>
                </a:lnTo>
                <a:lnTo>
                  <a:pt x="366826" y="0"/>
                </a:lnTo>
                <a:close/>
              </a:path>
            </a:pathLst>
          </a:custGeom>
          <a:solidFill>
            <a:srgbClr val="A7A8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35940" y="4385547"/>
            <a:ext cx="7717790" cy="209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60900">
              <a:lnSpc>
                <a:spcPct val="100000"/>
              </a:lnSpc>
            </a:pPr>
            <a:r>
              <a:rPr lang="zh-CN" altLang="en-US" b="1" dirty="0">
                <a:latin typeface="Calibri"/>
                <a:cs typeface="Calibri"/>
              </a:rPr>
              <a:t>块偏移</a:t>
            </a:r>
            <a:endParaRPr sz="1800" dirty="0">
              <a:latin typeface="Calibri"/>
              <a:cs typeface="Calibri"/>
            </a:endParaRPr>
          </a:p>
          <a:p>
            <a:pPr marL="1358265">
              <a:lnSpc>
                <a:spcPct val="100000"/>
              </a:lnSpc>
              <a:spcBef>
                <a:spcPts val="1440"/>
              </a:spcBef>
            </a:pPr>
            <a:r>
              <a:rPr sz="1800" b="1" dirty="0">
                <a:latin typeface="Calibri"/>
                <a:cs typeface="Calibri"/>
              </a:rPr>
              <a:t>short </a:t>
            </a:r>
            <a:r>
              <a:rPr sz="1800" b="1" spc="-5" dirty="0">
                <a:latin typeface="Calibri"/>
                <a:cs typeface="Calibri"/>
              </a:rPr>
              <a:t>int </a:t>
            </a:r>
            <a:r>
              <a:rPr sz="1800" b="1" dirty="0">
                <a:latin typeface="Calibri"/>
                <a:cs typeface="Calibri"/>
              </a:rPr>
              <a:t>(2 </a:t>
            </a:r>
            <a:r>
              <a:rPr lang="zh-CN" altLang="en-US" b="1" spc="-5" dirty="0">
                <a:latin typeface="Calibri"/>
                <a:cs typeface="Calibri"/>
              </a:rPr>
              <a:t>字节</a:t>
            </a:r>
            <a:r>
              <a:rPr sz="1800" b="1" spc="-5" dirty="0">
                <a:latin typeface="Calibri"/>
                <a:cs typeface="Calibri"/>
              </a:rPr>
              <a:t>) </a:t>
            </a:r>
            <a:r>
              <a:rPr lang="zh-CN" altLang="en-US" b="1" dirty="0">
                <a:latin typeface="Calibri"/>
                <a:cs typeface="Calibri"/>
              </a:rPr>
              <a:t>在这里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Calibri"/>
                <a:cs typeface="Calibri"/>
              </a:rPr>
              <a:t>不匹配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zh-CN" altLang="en-US" sz="2400" b="1" spc="-5">
                <a:latin typeface="Calibri"/>
                <a:cs typeface="Calibri"/>
              </a:rPr>
              <a:t>在</a:t>
            </a:r>
            <a:r>
              <a:rPr lang="zh-CN" altLang="en-US" sz="2400" b="1" spc="-5" dirty="0">
                <a:latin typeface="Calibri"/>
                <a:cs typeface="Calibri"/>
              </a:rPr>
              <a:t>组中选择</a:t>
            </a:r>
            <a:r>
              <a:rPr lang="en-US" altLang="zh-CN" sz="2400" b="1" spc="-5" dirty="0">
                <a:latin typeface="Calibri"/>
                <a:cs typeface="Calibri"/>
              </a:rPr>
              <a:t>1</a:t>
            </a:r>
            <a:r>
              <a:rPr lang="zh-CN" altLang="en-US" sz="2400" b="1" spc="-5" dirty="0">
                <a:latin typeface="Calibri"/>
                <a:cs typeface="Calibri"/>
              </a:rPr>
              <a:t>行用于驱逐和替换</a:t>
            </a:r>
            <a:endParaRPr lang="en-US" sz="2400" b="1" spc="-5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替换策略</a:t>
            </a:r>
            <a:r>
              <a:rPr sz="2400" b="1" spc="-5" dirty="0">
                <a:latin typeface="Calibri"/>
                <a:cs typeface="Calibri"/>
              </a:rPr>
              <a:t>: </a:t>
            </a:r>
            <a:r>
              <a:rPr lang="zh-CN" altLang="en-US" sz="2400" b="1" spc="-5" dirty="0">
                <a:latin typeface="Calibri"/>
                <a:cs typeface="Calibri"/>
              </a:rPr>
              <a:t>随机</a:t>
            </a:r>
            <a:r>
              <a:rPr sz="2400" b="1" spc="-10" dirty="0">
                <a:latin typeface="Calibri"/>
                <a:cs typeface="Calibri"/>
              </a:rPr>
              <a:t>, </a:t>
            </a:r>
            <a:r>
              <a:rPr lang="zh-CN" altLang="en-US" sz="2400" b="1" spc="-10" dirty="0">
                <a:latin typeface="Calibri"/>
                <a:cs typeface="Calibri"/>
              </a:rPr>
              <a:t>最不常使用</a:t>
            </a:r>
            <a:r>
              <a:rPr lang="en-US" altLang="zh-CN" sz="2400" b="1" spc="-10" dirty="0">
                <a:latin typeface="Calibri"/>
                <a:cs typeface="Calibri"/>
              </a:rPr>
              <a:t>LFU</a:t>
            </a:r>
            <a:r>
              <a:rPr lang="zh-CN" altLang="en-US" sz="2400" b="1" spc="-10" dirty="0">
                <a:latin typeface="Calibri"/>
                <a:cs typeface="Calibri"/>
              </a:rPr>
              <a:t>、最近最少使用</a:t>
            </a:r>
            <a:r>
              <a:rPr sz="2400" b="1" dirty="0">
                <a:latin typeface="Calibri"/>
                <a:cs typeface="Calibri"/>
              </a:rPr>
              <a:t>(LRU),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…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092456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758888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2</a:t>
            </a:r>
            <a:r>
              <a:rPr lang="en-US" altLang="zh-CN" spc="-5" dirty="0"/>
              <a:t>-</a:t>
            </a:r>
            <a:r>
              <a:rPr lang="zh-CN" altLang="en-US" spc="-5" dirty="0"/>
              <a:t>路 组相联缓存模拟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289300" y="1371600"/>
            <a:ext cx="4635500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M=16 </a:t>
            </a:r>
            <a:r>
              <a:rPr lang="zh-CN" altLang="en-US" sz="2000" spc="-5" dirty="0">
                <a:latin typeface="Calibri"/>
                <a:cs typeface="Calibri"/>
              </a:rPr>
              <a:t>字节地址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dirty="0">
                <a:latin typeface="Calibri"/>
                <a:cs typeface="Calibri"/>
              </a:rPr>
              <a:t>B=2 </a:t>
            </a:r>
            <a:r>
              <a:rPr lang="zh-CN" altLang="en-US" sz="2000" spc="-5" dirty="0">
                <a:latin typeface="Calibri"/>
                <a:cs typeface="Calibri"/>
              </a:rPr>
              <a:t>字节</a:t>
            </a:r>
            <a:r>
              <a:rPr sz="2000" spc="-5" dirty="0">
                <a:latin typeface="Calibri"/>
                <a:cs typeface="Calibri"/>
              </a:rPr>
              <a:t>/</a:t>
            </a:r>
            <a:r>
              <a:rPr lang="zh-CN" altLang="en-US" sz="2000" spc="-5" dirty="0">
                <a:latin typeface="Calibri"/>
                <a:cs typeface="Calibri"/>
              </a:rPr>
              <a:t>块</a:t>
            </a:r>
            <a:r>
              <a:rPr sz="2000" spc="-5" dirty="0">
                <a:latin typeface="Calibri"/>
                <a:cs typeface="Calibri"/>
              </a:rPr>
              <a:t>,  </a:t>
            </a:r>
            <a:r>
              <a:rPr sz="2000" dirty="0">
                <a:latin typeface="Calibri"/>
                <a:cs typeface="Calibri"/>
              </a:rPr>
              <a:t>S=2 </a:t>
            </a:r>
            <a:r>
              <a:rPr lang="zh-CN" altLang="en-US" sz="2000" spc="-5" dirty="0">
                <a:latin typeface="Calibri"/>
                <a:cs typeface="Calibri"/>
              </a:rPr>
              <a:t>组</a:t>
            </a:r>
            <a:r>
              <a:rPr sz="2000" spc="-5" dirty="0">
                <a:latin typeface="Calibri"/>
                <a:cs typeface="Calibri"/>
              </a:rPr>
              <a:t>, </a:t>
            </a:r>
            <a:endParaRPr lang="en-US" sz="2000" spc="-5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E=2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lang="zh-CN" altLang="en-US" sz="2000" spc="-10" dirty="0">
                <a:latin typeface="Calibri"/>
                <a:cs typeface="Calibri"/>
              </a:rPr>
              <a:t>块</a:t>
            </a:r>
            <a:r>
              <a:rPr sz="2000" spc="-10" dirty="0">
                <a:latin typeface="Calibri"/>
                <a:cs typeface="Calibri"/>
              </a:rPr>
              <a:t>/</a:t>
            </a:r>
            <a:r>
              <a:rPr lang="zh-CN" altLang="en-US" sz="2000" spc="-10" dirty="0">
                <a:latin typeface="Calibri"/>
                <a:cs typeface="Calibri"/>
              </a:rPr>
              <a:t>组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89300" y="2286302"/>
            <a:ext cx="424497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5625">
              <a:lnSpc>
                <a:spcPts val="2260"/>
              </a:lnSpc>
            </a:pPr>
            <a:r>
              <a:rPr lang="zh-CN" altLang="en-US" sz="2000" spc="-5" dirty="0">
                <a:cs typeface="Calibri"/>
              </a:rPr>
              <a:t>地址跟踪</a:t>
            </a:r>
            <a:r>
              <a:rPr lang="en-US" altLang="zh-CN" sz="2000" spc="-5" dirty="0">
                <a:cs typeface="Calibri"/>
              </a:rPr>
              <a:t>(</a:t>
            </a:r>
            <a:r>
              <a:rPr lang="zh-CN" altLang="en-US" sz="2000" spc="-5" dirty="0">
                <a:cs typeface="Calibri"/>
              </a:rPr>
              <a:t>读</a:t>
            </a:r>
            <a:r>
              <a:rPr lang="en-US" altLang="zh-CN" sz="2000" spc="-5" dirty="0">
                <a:cs typeface="Calibri"/>
              </a:rPr>
              <a:t>, </a:t>
            </a:r>
            <a:r>
              <a:rPr lang="zh-CN" altLang="en-US" sz="2000" dirty="0">
                <a:cs typeface="Calibri"/>
              </a:rPr>
              <a:t>每读一个字节</a:t>
            </a:r>
            <a:r>
              <a:rPr lang="en-US" altLang="zh-CN" sz="2000" spc="-5" dirty="0">
                <a:cs typeface="Calibri"/>
              </a:rPr>
              <a:t>):</a:t>
            </a:r>
            <a:endParaRPr lang="zh-CN" altLang="en-US" sz="2000" dirty="0"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03747" y="2590800"/>
            <a:ext cx="154940" cy="155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0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0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18194" y="2590800"/>
            <a:ext cx="859155" cy="1590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[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00</a:t>
            </a:r>
            <a:r>
              <a:rPr sz="2000" b="1" u="heavy" dirty="0">
                <a:solidFill>
                  <a:srgbClr val="0070C0"/>
                </a:solidFill>
                <a:latin typeface="Calibri"/>
                <a:cs typeface="Calibri"/>
              </a:rPr>
              <a:t>0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0</a:t>
            </a:r>
            <a:r>
              <a:rPr sz="1950" b="1" spc="15" baseline="-21367" dirty="0">
                <a:latin typeface="Calibri"/>
                <a:cs typeface="Calibri"/>
              </a:rPr>
              <a:t>2</a:t>
            </a:r>
            <a:r>
              <a:rPr sz="2000" b="1" spc="-5" dirty="0">
                <a:latin typeface="Calibri"/>
                <a:cs typeface="Calibri"/>
              </a:rPr>
              <a:t>]</a:t>
            </a:r>
            <a:r>
              <a:rPr sz="2000" b="1" dirty="0">
                <a:latin typeface="Calibri"/>
                <a:cs typeface="Calibri"/>
              </a:rPr>
              <a:t>,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[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00</a:t>
            </a:r>
            <a:r>
              <a:rPr sz="2000" b="1" u="heavy" dirty="0">
                <a:solidFill>
                  <a:srgbClr val="0070C0"/>
                </a:solidFill>
                <a:latin typeface="Calibri"/>
                <a:cs typeface="Calibri"/>
              </a:rPr>
              <a:t>0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1</a:t>
            </a:r>
            <a:r>
              <a:rPr sz="1950" b="1" spc="15" baseline="-21367" dirty="0">
                <a:latin typeface="Calibri"/>
                <a:cs typeface="Calibri"/>
              </a:rPr>
              <a:t>2</a:t>
            </a:r>
            <a:r>
              <a:rPr sz="2000" b="1" spc="-5" dirty="0">
                <a:latin typeface="Calibri"/>
                <a:cs typeface="Calibri"/>
              </a:rPr>
              <a:t>]</a:t>
            </a:r>
            <a:r>
              <a:rPr sz="2000" b="1" dirty="0">
                <a:latin typeface="Calibri"/>
                <a:cs typeface="Calibri"/>
              </a:rPr>
              <a:t>,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[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01</a:t>
            </a:r>
            <a:r>
              <a:rPr sz="2000" b="1" u="heavy" dirty="0">
                <a:solidFill>
                  <a:srgbClr val="0070C0"/>
                </a:solidFill>
                <a:latin typeface="Calibri"/>
                <a:cs typeface="Calibri"/>
              </a:rPr>
              <a:t>1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1</a:t>
            </a:r>
            <a:r>
              <a:rPr sz="1950" b="1" spc="15" baseline="-21367" dirty="0">
                <a:latin typeface="Calibri"/>
                <a:cs typeface="Calibri"/>
              </a:rPr>
              <a:t>2</a:t>
            </a:r>
            <a:r>
              <a:rPr sz="2000" b="1" spc="-5" dirty="0">
                <a:latin typeface="Calibri"/>
                <a:cs typeface="Calibri"/>
              </a:rPr>
              <a:t>]</a:t>
            </a:r>
            <a:r>
              <a:rPr sz="2000" b="1" dirty="0">
                <a:latin typeface="Calibri"/>
                <a:cs typeface="Calibri"/>
              </a:rPr>
              <a:t>,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[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10</a:t>
            </a:r>
            <a:r>
              <a:rPr sz="2000" b="1" u="heavy" dirty="0">
                <a:solidFill>
                  <a:srgbClr val="0070C0"/>
                </a:solidFill>
                <a:latin typeface="Calibri"/>
                <a:cs typeface="Calibri"/>
              </a:rPr>
              <a:t>0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0</a:t>
            </a:r>
            <a:r>
              <a:rPr sz="1950" b="1" spc="15" baseline="-21367" dirty="0">
                <a:latin typeface="Calibri"/>
                <a:cs typeface="Calibri"/>
              </a:rPr>
              <a:t>2</a:t>
            </a:r>
            <a:r>
              <a:rPr sz="2000" b="1" spc="-5" dirty="0">
                <a:latin typeface="Calibri"/>
                <a:cs typeface="Calibri"/>
              </a:rPr>
              <a:t>]</a:t>
            </a:r>
            <a:r>
              <a:rPr sz="2000" b="1" dirty="0">
                <a:latin typeface="Calibri"/>
                <a:cs typeface="Calibri"/>
              </a:rPr>
              <a:t>,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[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00</a:t>
            </a:r>
            <a:r>
              <a:rPr sz="2000" b="1" u="heavy" dirty="0">
                <a:solidFill>
                  <a:srgbClr val="0070C0"/>
                </a:solidFill>
                <a:latin typeface="Calibri"/>
                <a:cs typeface="Calibri"/>
              </a:rPr>
              <a:t>0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0</a:t>
            </a:r>
            <a:r>
              <a:rPr sz="1950" b="1" baseline="-21367" dirty="0">
                <a:latin typeface="Calibri"/>
                <a:cs typeface="Calibri"/>
              </a:rPr>
              <a:t>2</a:t>
            </a:r>
            <a:r>
              <a:rPr sz="2000" b="1" dirty="0">
                <a:latin typeface="Calibri"/>
                <a:cs typeface="Calibri"/>
              </a:rPr>
              <a:t>]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4159" y="1535760"/>
            <a:ext cx="178308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40715" algn="l"/>
                <a:tab pos="1380490" algn="l"/>
              </a:tabLst>
            </a:pP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=</a:t>
            </a:r>
            <a:r>
              <a:rPr sz="2000" dirty="0">
                <a:latin typeface="Calibri"/>
                <a:cs typeface="Calibri"/>
              </a:rPr>
              <a:t>2	</a:t>
            </a:r>
            <a:r>
              <a:rPr sz="2000" spc="-5" dirty="0">
                <a:latin typeface="Calibri"/>
                <a:cs typeface="Calibri"/>
              </a:rPr>
              <a:t>s=</a:t>
            </a:r>
            <a:r>
              <a:rPr sz="2000" dirty="0">
                <a:latin typeface="Calibri"/>
                <a:cs typeface="Calibri"/>
              </a:rPr>
              <a:t>1	b</a:t>
            </a:r>
            <a:r>
              <a:rPr sz="2000" spc="-5" dirty="0">
                <a:latin typeface="Calibri"/>
                <a:cs typeface="Calibri"/>
              </a:rPr>
              <a:t>=1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74750" y="1841500"/>
            <a:ext cx="703580" cy="285750"/>
          </a:xfrm>
          <a:custGeom>
            <a:avLst/>
            <a:gdLst/>
            <a:ahLst/>
            <a:cxnLst/>
            <a:rect l="l" t="t" r="r" b="b"/>
            <a:pathLst>
              <a:path w="703580" h="285750">
                <a:moveTo>
                  <a:pt x="0" y="0"/>
                </a:moveTo>
                <a:lnTo>
                  <a:pt x="703262" y="0"/>
                </a:lnTo>
                <a:lnTo>
                  <a:pt x="703262" y="285750"/>
                </a:lnTo>
                <a:lnTo>
                  <a:pt x="0" y="2857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90712" y="1841500"/>
            <a:ext cx="703580" cy="285750"/>
          </a:xfrm>
          <a:custGeom>
            <a:avLst/>
            <a:gdLst/>
            <a:ahLst/>
            <a:cxnLst/>
            <a:rect l="l" t="t" r="r" b="b"/>
            <a:pathLst>
              <a:path w="703580" h="285750">
                <a:moveTo>
                  <a:pt x="0" y="0"/>
                </a:moveTo>
                <a:lnTo>
                  <a:pt x="703262" y="0"/>
                </a:lnTo>
                <a:lnTo>
                  <a:pt x="703262" y="285750"/>
                </a:lnTo>
                <a:lnTo>
                  <a:pt x="0" y="2857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50850" y="1835150"/>
          <a:ext cx="2136774" cy="285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0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226695">
                        <a:lnSpc>
                          <a:spcPts val="2145"/>
                        </a:lnSpc>
                      </a:pPr>
                      <a:r>
                        <a:rPr sz="20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xx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6987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5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6987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5"/>
                        </a:lnSpc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15" name="object 15"/>
          <p:cNvSpPr txBox="1"/>
          <p:nvPr/>
        </p:nvSpPr>
        <p:spPr>
          <a:xfrm>
            <a:off x="4149634" y="4383683"/>
            <a:ext cx="96855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90220" algn="l"/>
              </a:tabLst>
            </a:pPr>
            <a:r>
              <a:rPr sz="2000" b="1" dirty="0">
                <a:latin typeface="Calibri"/>
                <a:cs typeface="Calibri"/>
              </a:rPr>
              <a:t>v	</a:t>
            </a:r>
            <a:r>
              <a:rPr lang="zh-CN" altLang="en-US" sz="2000" b="1" spc="-155" dirty="0">
                <a:solidFill>
                  <a:srgbClr val="C00000"/>
                </a:solidFill>
                <a:latin typeface="Calibri"/>
                <a:cs typeface="Calibri"/>
              </a:rPr>
              <a:t>标记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87839" y="4383683"/>
            <a:ext cx="5981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b="1" dirty="0">
                <a:latin typeface="Calibri"/>
                <a:cs typeface="Calibri"/>
              </a:rPr>
              <a:t>块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35691" y="2559016"/>
            <a:ext cx="960509" cy="1523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ct val="9890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不命中</a:t>
            </a:r>
            <a:endParaRPr lang="en-US" sz="2000" spc="-5" dirty="0">
              <a:latin typeface="Calibri"/>
              <a:cs typeface="Calibri"/>
            </a:endParaRPr>
          </a:p>
          <a:p>
            <a:pPr marL="12700" marR="5080" indent="-635" algn="ctr">
              <a:lnSpc>
                <a:spcPct val="98900"/>
              </a:lnSpc>
            </a:pPr>
            <a:r>
              <a:rPr sz="2000" spc="-5" dirty="0">
                <a:latin typeface="Calibri"/>
                <a:cs typeface="Calibri"/>
              </a:rPr>
              <a:t>  </a:t>
            </a:r>
            <a:r>
              <a:rPr lang="zh-CN" altLang="en-US" sz="2000" spc="-5" dirty="0">
                <a:latin typeface="Calibri"/>
                <a:cs typeface="Calibri"/>
              </a:rPr>
              <a:t>命中</a:t>
            </a:r>
            <a:r>
              <a:rPr sz="2000" spc="-5" dirty="0">
                <a:latin typeface="Calibri"/>
                <a:cs typeface="Calibri"/>
              </a:rPr>
              <a:t>  </a:t>
            </a:r>
            <a:endParaRPr lang="en-US" sz="2000" spc="-5" dirty="0">
              <a:latin typeface="Calibri"/>
              <a:cs typeface="Calibri"/>
            </a:endParaRPr>
          </a:p>
          <a:p>
            <a:pPr marL="12700" marR="5080" indent="-635" algn="ctr">
              <a:lnSpc>
                <a:spcPct val="9890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不命中</a:t>
            </a:r>
            <a:r>
              <a:rPr sz="2000" spc="-5" dirty="0">
                <a:latin typeface="Calibri"/>
                <a:cs typeface="Calibri"/>
              </a:rPr>
              <a:t>  </a:t>
            </a:r>
            <a:endParaRPr lang="en-US" sz="2000" spc="-5" dirty="0">
              <a:latin typeface="Calibri"/>
              <a:cs typeface="Calibri"/>
            </a:endParaRPr>
          </a:p>
          <a:p>
            <a:pPr marL="12700" marR="5080" indent="-635" algn="ctr">
              <a:lnSpc>
                <a:spcPct val="9890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不命中</a:t>
            </a:r>
            <a:r>
              <a:rPr sz="2000" spc="-5" dirty="0">
                <a:latin typeface="Calibri"/>
                <a:cs typeface="Calibri"/>
              </a:rPr>
              <a:t>  </a:t>
            </a:r>
            <a:endParaRPr lang="en-US" sz="2000" spc="-5" dirty="0">
              <a:latin typeface="Calibri"/>
              <a:cs typeface="Calibri"/>
            </a:endParaRPr>
          </a:p>
          <a:p>
            <a:pPr marL="12700" marR="5080" indent="-635" algn="ctr">
              <a:lnSpc>
                <a:spcPct val="9890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命中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05784" y="4843242"/>
            <a:ext cx="493395" cy="1148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>
                <a:solidFill>
                  <a:srgbClr val="0070C0"/>
                </a:solidFill>
                <a:latin typeface="Calibri"/>
                <a:cs typeface="Calibri"/>
              </a:rPr>
              <a:t>组</a:t>
            </a:r>
            <a:r>
              <a:rPr sz="1800" b="1" spc="-1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0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zh-CN" altLang="en-US" b="1" spc="-5" dirty="0">
                <a:solidFill>
                  <a:srgbClr val="0070C0"/>
                </a:solidFill>
                <a:latin typeface="Calibri"/>
                <a:cs typeface="Calibri"/>
              </a:rPr>
              <a:t>组</a:t>
            </a:r>
            <a:r>
              <a:rPr sz="1800" b="1" spc="-1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598" y="4786882"/>
            <a:ext cx="2506626" cy="133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2BFA1608-4BFD-4AD4-923F-BACB38DEF7F0}"/>
                  </a:ext>
                </a:extLst>
              </p14:cNvPr>
              <p14:cNvContentPartPr/>
              <p14:nvPr/>
            </p14:nvContentPartPr>
            <p14:xfrm>
              <a:off x="3189600" y="2741040"/>
              <a:ext cx="4869000" cy="257328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2BFA1608-4BFD-4AD4-923F-BACB38DEF7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0240" y="2731680"/>
                <a:ext cx="4887720" cy="259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2890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250" name="Picture 2" descr="全相联映射的Cache组织示意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725" y="1487488"/>
            <a:ext cx="5741988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051720" y="250825"/>
            <a:ext cx="6992268" cy="361950"/>
          </a:xfrm>
          <a:noFill/>
        </p:spPr>
        <p:txBody>
          <a:bodyPr lIns="91440" tIns="45720" rIns="91440" bIns="45720" anchor="ctr"/>
          <a:lstStyle/>
          <a:p>
            <a:pPr eaLnBrk="1" hangingPunct="1"/>
            <a:r>
              <a:rPr lang="zh-CN" altLang="en-US" dirty="0"/>
              <a:t>       全相联映射</a:t>
            </a:r>
            <a:r>
              <a:rPr lang="en-US" altLang="zh-CN" dirty="0"/>
              <a:t>Cache</a:t>
            </a:r>
            <a:r>
              <a:rPr lang="zh-CN" altLang="en-US" dirty="0"/>
              <a:t>组织示意图</a:t>
            </a:r>
          </a:p>
        </p:txBody>
      </p:sp>
      <p:sp>
        <p:nvSpPr>
          <p:cNvPr id="437254" name="Text Box 6"/>
          <p:cNvSpPr txBox="1">
            <a:spLocks noChangeArrowheads="1"/>
          </p:cNvSpPr>
          <p:nvPr/>
        </p:nvSpPr>
        <p:spPr bwMode="auto">
          <a:xfrm>
            <a:off x="161925" y="3429000"/>
            <a:ext cx="28019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Cache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标记</a:t>
            </a: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主存块号</a:t>
            </a:r>
          </a:p>
        </p:txBody>
      </p:sp>
      <p:sp>
        <p:nvSpPr>
          <p:cNvPr id="437255" name="Line 7"/>
          <p:cNvSpPr>
            <a:spLocks noChangeShapeType="1"/>
          </p:cNvSpPr>
          <p:nvPr/>
        </p:nvSpPr>
        <p:spPr bwMode="auto">
          <a:xfrm flipV="1">
            <a:off x="986632" y="2802515"/>
            <a:ext cx="2801938" cy="60960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37256" name="Line 8"/>
          <p:cNvSpPr>
            <a:spLocks noChangeShapeType="1"/>
          </p:cNvSpPr>
          <p:nvPr/>
        </p:nvSpPr>
        <p:spPr bwMode="auto">
          <a:xfrm>
            <a:off x="2123728" y="3736778"/>
            <a:ext cx="1997422" cy="165754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37260" name="Text Box 12"/>
          <p:cNvSpPr txBox="1">
            <a:spLocks noChangeArrowheads="1"/>
          </p:cNvSpPr>
          <p:nvPr/>
        </p:nvSpPr>
        <p:spPr bwMode="auto">
          <a:xfrm>
            <a:off x="0" y="5399976"/>
            <a:ext cx="35115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CC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如何对</a:t>
            </a:r>
            <a:r>
              <a:rPr kumimoji="1" lang="en-US" altLang="zh-CN" sz="2000" b="1" dirty="0">
                <a:solidFill>
                  <a:srgbClr val="CC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01E0CH</a:t>
            </a:r>
            <a:r>
              <a:rPr kumimoji="1" lang="zh-CN" altLang="en-US" sz="2000" b="1" dirty="0">
                <a:solidFill>
                  <a:srgbClr val="CC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单元进行访问？</a:t>
            </a:r>
          </a:p>
        </p:txBody>
      </p:sp>
      <p:sp>
        <p:nvSpPr>
          <p:cNvPr id="437261" name="Text Box 13"/>
          <p:cNvSpPr txBox="1">
            <a:spLocks noChangeArrowheads="1"/>
          </p:cNvSpPr>
          <p:nvPr/>
        </p:nvSpPr>
        <p:spPr bwMode="auto">
          <a:xfrm>
            <a:off x="250825" y="5859463"/>
            <a:ext cx="351155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FF0000"/>
                </a:solidFill>
                <a:ea typeface="黑体" panose="02010609060101010101" pitchFamily="49" charset="-122"/>
              </a:rPr>
              <a:t>0000 0001 111</a:t>
            </a: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</a:rPr>
              <a:t>0 0000 1100B  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</a:rPr>
              <a:t>是第</a:t>
            </a: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</a:rPr>
              <a:t>15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</a:rPr>
              <a:t>块中的第</a:t>
            </a: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</a:rPr>
              <a:t>12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</a:rPr>
              <a:t>个单元！</a:t>
            </a:r>
          </a:p>
        </p:txBody>
      </p:sp>
      <p:sp>
        <p:nvSpPr>
          <p:cNvPr id="437262" name="Rectangle 14"/>
          <p:cNvSpPr>
            <a:spLocks noChangeArrowheads="1"/>
          </p:cNvSpPr>
          <p:nvPr/>
        </p:nvSpPr>
        <p:spPr bwMode="auto">
          <a:xfrm>
            <a:off x="7858125" y="3924300"/>
            <a:ext cx="900113" cy="360363"/>
          </a:xfrm>
          <a:prstGeom prst="rect">
            <a:avLst/>
          </a:prstGeom>
          <a:solidFill>
            <a:srgbClr val="0080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anose="02010800040101010101" pitchFamily="2" charset="-122"/>
            </a:endParaRPr>
          </a:p>
        </p:txBody>
      </p:sp>
      <p:sp>
        <p:nvSpPr>
          <p:cNvPr id="74762" name="Rectangle 17"/>
          <p:cNvSpPr>
            <a:spLocks noChangeArrowheads="1"/>
          </p:cNvSpPr>
          <p:nvPr/>
        </p:nvSpPr>
        <p:spPr bwMode="auto">
          <a:xfrm>
            <a:off x="22640" y="1121943"/>
            <a:ext cx="7835485" cy="35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3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000" b="1" dirty="0">
                <a:ea typeface="黑体" panose="02010609060101010101" pitchFamily="49" charset="-122"/>
              </a:rPr>
              <a:t>每个主存块可装到</a:t>
            </a:r>
            <a:r>
              <a:rPr kumimoji="1" lang="en-US" altLang="zh-CN" sz="2000" b="1" dirty="0">
                <a:ea typeface="黑体" panose="02010609060101010101" pitchFamily="49" charset="-122"/>
              </a:rPr>
              <a:t>Cache</a:t>
            </a:r>
            <a:r>
              <a:rPr kumimoji="1" lang="zh-CN" altLang="en-US" sz="2000" b="1" dirty="0">
                <a:ea typeface="黑体" panose="02010609060101010101" pitchFamily="49" charset="-122"/>
              </a:rPr>
              <a:t>任一行中。   是多对多的映射关系</a:t>
            </a:r>
          </a:p>
        </p:txBody>
      </p:sp>
      <p:sp>
        <p:nvSpPr>
          <p:cNvPr id="437267" name="Rectangle 19"/>
          <p:cNvSpPr>
            <a:spLocks noChangeArrowheads="1"/>
          </p:cNvSpPr>
          <p:nvPr/>
        </p:nvSpPr>
        <p:spPr bwMode="auto">
          <a:xfrm>
            <a:off x="2997200" y="3429000"/>
            <a:ext cx="1574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1">
                <a:solidFill>
                  <a:srgbClr val="FF0000"/>
                </a:solidFill>
                <a:ea typeface="黑体" panose="02010609060101010101" pitchFamily="49" charset="-122"/>
              </a:rPr>
              <a:t>0000 0001 111</a:t>
            </a:r>
            <a:endParaRPr kumimoji="1" lang="zh-CN" altLang="en-US" sz="1800" b="1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437268" name="Text Box 20"/>
          <p:cNvSpPr txBox="1">
            <a:spLocks noChangeArrowheads="1"/>
          </p:cNvSpPr>
          <p:nvPr/>
        </p:nvSpPr>
        <p:spPr bwMode="auto">
          <a:xfrm>
            <a:off x="71438" y="2122085"/>
            <a:ext cx="38703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CC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按内容访问，是相联存取方式！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4032250" y="6129338"/>
            <a:ext cx="409575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000" b="1" dirty="0">
                <a:solidFill>
                  <a:srgbClr val="FF0000"/>
                </a:solidFill>
                <a:ea typeface="黑体" panose="02010609060101010101" pitchFamily="49" charset="-122"/>
              </a:rPr>
              <a:t>为何地址中没有</a:t>
            </a:r>
            <a:r>
              <a:rPr kumimoji="1" lang="en-US" altLang="zh-CN" sz="2000" b="1" dirty="0">
                <a:solidFill>
                  <a:srgbClr val="FF0000"/>
                </a:solidFill>
                <a:ea typeface="黑体" panose="02010609060101010101" pitchFamily="49" charset="-122"/>
              </a:rPr>
              <a:t>cache</a:t>
            </a:r>
            <a:r>
              <a:rPr kumimoji="1" lang="zh-CN" altLang="en-US" sz="2000" b="1" dirty="0">
                <a:solidFill>
                  <a:srgbClr val="FF0000"/>
                </a:solidFill>
                <a:ea typeface="黑体" panose="02010609060101010101" pitchFamily="49" charset="-122"/>
              </a:rPr>
              <a:t>索引字段？</a:t>
            </a:r>
            <a:endParaRPr kumimoji="1" lang="en-US" altLang="zh-CN" sz="2000" b="1" dirty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eaLnBrk="1" hangingPunct="1"/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</a:rPr>
              <a:t>因为可映射到任意一个</a:t>
            </a: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</a:rPr>
              <a:t>cache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</a:rPr>
              <a:t>行中！</a:t>
            </a:r>
          </a:p>
        </p:txBody>
      </p:sp>
    </p:spTree>
    <p:extLst>
      <p:ext uri="{BB962C8B-B14F-4D97-AF65-F5344CB8AC3E}">
        <p14:creationId xmlns:p14="http://schemas.microsoft.com/office/powerpoint/2010/main" val="304247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7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3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3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3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5" grpId="0" animBg="1"/>
      <p:bldP spid="437256" grpId="0" animBg="1"/>
      <p:bldP spid="437260" grpId="0"/>
      <p:bldP spid="437261" grpId="0" animBg="1"/>
      <p:bldP spid="437262" grpId="0" animBg="1"/>
      <p:bldP spid="437267" grpId="0"/>
      <p:bldP spid="4372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3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320548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局部性举例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5616" y="2972050"/>
            <a:ext cx="237871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8D171A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solidFill>
                  <a:prstClr val="black"/>
                </a:solidFill>
                <a:cs typeface="Calibri"/>
              </a:rPr>
              <a:t>对数据的引用</a:t>
            </a:r>
            <a:endParaRPr sz="24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2816" y="3402326"/>
            <a:ext cx="4705984" cy="12824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buClr>
                <a:srgbClr val="8D171A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000" spc="-5" dirty="0">
                <a:solidFill>
                  <a:prstClr val="black"/>
                </a:solidFill>
                <a:cs typeface="Calibri"/>
              </a:rPr>
              <a:t>顺序访问数组元素</a:t>
            </a:r>
            <a:endParaRPr lang="en-US" altLang="zh-CN" sz="2000" spc="-5" dirty="0">
              <a:solidFill>
                <a:prstClr val="black"/>
              </a:solidFill>
              <a:cs typeface="Calibri"/>
            </a:endParaRPr>
          </a:p>
          <a:p>
            <a:pPr marL="12700" marR="5080">
              <a:buClr>
                <a:srgbClr val="8D171A"/>
              </a:buClr>
              <a:buSzPct val="110000"/>
              <a:tabLst>
                <a:tab pos="299085" algn="l"/>
                <a:tab pos="299720" algn="l"/>
              </a:tabLst>
            </a:pPr>
            <a:r>
              <a:rPr lang="en-US" sz="2000" spc="-5" dirty="0">
                <a:solidFill>
                  <a:prstClr val="black"/>
                </a:solidFill>
                <a:cs typeface="Calibri"/>
              </a:rPr>
              <a:t>	</a:t>
            </a:r>
            <a:r>
              <a:rPr sz="2000" spc="-5" dirty="0">
                <a:solidFill>
                  <a:prstClr val="black"/>
                </a:solidFill>
                <a:cs typeface="Calibri"/>
              </a:rPr>
              <a:t>(</a:t>
            </a:r>
            <a:r>
              <a:rPr lang="zh-CN" altLang="en-US" sz="2000" spc="-5" dirty="0">
                <a:solidFill>
                  <a:prstClr val="black"/>
                </a:solidFill>
                <a:cs typeface="Calibri"/>
              </a:rPr>
              <a:t>步长为</a:t>
            </a:r>
            <a:r>
              <a:rPr lang="en-US" altLang="zh-CN" sz="2000" spc="-5" dirty="0">
                <a:solidFill>
                  <a:prstClr val="black"/>
                </a:solidFill>
                <a:cs typeface="Calibri"/>
              </a:rPr>
              <a:t>1</a:t>
            </a:r>
            <a:r>
              <a:rPr lang="zh-CN" altLang="en-US" sz="2000" spc="-5" dirty="0">
                <a:solidFill>
                  <a:prstClr val="black"/>
                </a:solidFill>
                <a:cs typeface="Calibri"/>
              </a:rPr>
              <a:t>的引用模式</a:t>
            </a:r>
            <a:r>
              <a:rPr sz="2000" dirty="0">
                <a:solidFill>
                  <a:prstClr val="black"/>
                </a:solidFill>
                <a:cs typeface="Calibri"/>
              </a:rPr>
              <a:t>)</a:t>
            </a:r>
          </a:p>
          <a:p>
            <a:pPr marL="299085" indent="-286385">
              <a:spcBef>
                <a:spcPts val="395"/>
              </a:spcBef>
              <a:buClr>
                <a:srgbClr val="8D171A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000" spc="-5" dirty="0">
                <a:solidFill>
                  <a:prstClr val="black"/>
                </a:solidFill>
                <a:cs typeface="Courier New"/>
              </a:rPr>
              <a:t>变量</a:t>
            </a:r>
            <a:r>
              <a:rPr sz="2000" b="1" spc="-5" dirty="0">
                <a:solidFill>
                  <a:prstClr val="black"/>
                </a:solidFill>
                <a:latin typeface="Courier New"/>
                <a:cs typeface="Courier New"/>
              </a:rPr>
              <a:t>sum</a:t>
            </a:r>
            <a:r>
              <a:rPr lang="zh-CN" altLang="en-US" sz="2000" b="1" spc="-5" dirty="0">
                <a:solidFill>
                  <a:prstClr val="black"/>
                </a:solidFill>
                <a:latin typeface="Courier New"/>
                <a:cs typeface="Courier New"/>
              </a:rPr>
              <a:t>、</a:t>
            </a:r>
            <a:r>
              <a:rPr lang="en-US" altLang="zh-CN" sz="2000" b="1" spc="-5" dirty="0" err="1">
                <a:solidFill>
                  <a:prstClr val="black"/>
                </a:solidFill>
                <a:latin typeface="Courier New"/>
                <a:cs typeface="Courier New"/>
              </a:rPr>
              <a:t>i</a:t>
            </a:r>
            <a:r>
              <a:rPr lang="zh-CN" altLang="en-US" sz="2000" b="1" spc="-5" dirty="0">
                <a:solidFill>
                  <a:prstClr val="black"/>
                </a:solidFill>
                <a:latin typeface="Courier New"/>
                <a:cs typeface="Courier New"/>
              </a:rPr>
              <a:t>、</a:t>
            </a:r>
            <a:r>
              <a:rPr lang="en-US" altLang="zh-CN" sz="2000" b="1" spc="-5" dirty="0">
                <a:solidFill>
                  <a:prstClr val="black"/>
                </a:solidFill>
                <a:latin typeface="Courier New"/>
                <a:cs typeface="Courier New"/>
              </a:rPr>
              <a:t>n</a:t>
            </a:r>
            <a:r>
              <a:rPr lang="zh-CN" altLang="en-US" sz="2000" spc="-5" dirty="0">
                <a:solidFill>
                  <a:prstClr val="black"/>
                </a:solidFill>
                <a:latin typeface="Courier New"/>
                <a:cs typeface="Courier New"/>
              </a:rPr>
              <a:t>在每次循环迭代中被引用一次</a:t>
            </a:r>
            <a:endParaRPr sz="20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616" y="4447282"/>
            <a:ext cx="31572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8D171A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solidFill>
                  <a:prstClr val="black"/>
                </a:solidFill>
                <a:cs typeface="Calibri"/>
              </a:rPr>
              <a:t>对指令的引用</a:t>
            </a:r>
            <a:endParaRPr sz="24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2816" y="4877558"/>
            <a:ext cx="4001135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buClr>
                <a:srgbClr val="8D171A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000" spc="-5" dirty="0">
                <a:solidFill>
                  <a:prstClr val="black"/>
                </a:solidFill>
                <a:cs typeface="Calibri"/>
              </a:rPr>
              <a:t>顺序读取指令</a:t>
            </a:r>
            <a:endParaRPr sz="2000" dirty="0">
              <a:solidFill>
                <a:prstClr val="black"/>
              </a:solidFill>
              <a:cs typeface="Calibri"/>
            </a:endParaRPr>
          </a:p>
          <a:p>
            <a:pPr marL="299085" indent="-286385">
              <a:spcBef>
                <a:spcPts val="480"/>
              </a:spcBef>
              <a:buClr>
                <a:srgbClr val="8D171A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000" spc="-5" dirty="0">
                <a:solidFill>
                  <a:prstClr val="black"/>
                </a:solidFill>
                <a:cs typeface="Calibri"/>
              </a:rPr>
              <a:t>重复循环执行</a:t>
            </a:r>
            <a:r>
              <a:rPr lang="en-US" altLang="zh-CN" sz="2000" spc="-5" dirty="0">
                <a:solidFill>
                  <a:prstClr val="black"/>
                </a:solidFill>
                <a:cs typeface="Calibri"/>
              </a:rPr>
              <a:t>for</a:t>
            </a:r>
            <a:r>
              <a:rPr lang="zh-CN" altLang="en-US" sz="2000" spc="-5" dirty="0">
                <a:solidFill>
                  <a:prstClr val="black"/>
                </a:solidFill>
                <a:cs typeface="Calibri"/>
              </a:rPr>
              <a:t>循环体</a:t>
            </a:r>
            <a:endParaRPr sz="20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9587" y="1651000"/>
            <a:ext cx="3044825" cy="1092200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83820">
              <a:spcBef>
                <a:spcPts val="114"/>
              </a:spcBef>
            </a:pPr>
            <a:r>
              <a:rPr sz="1600" b="1" spc="-5" dirty="0">
                <a:solidFill>
                  <a:prstClr val="black"/>
                </a:solidFill>
                <a:latin typeface="Courier New"/>
                <a:cs typeface="Courier New"/>
              </a:rPr>
              <a:t>sum =</a:t>
            </a:r>
            <a:r>
              <a:rPr sz="1600" b="1" spc="-8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prstClr val="black"/>
                </a:solidFill>
                <a:latin typeface="Courier New"/>
                <a:cs typeface="Courier New"/>
              </a:rPr>
              <a:t>0;</a:t>
            </a:r>
            <a:endParaRPr sz="16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41655" marR="131445" indent="-457834"/>
            <a:r>
              <a:rPr sz="1600" b="1" spc="-5" dirty="0">
                <a:solidFill>
                  <a:prstClr val="black"/>
                </a:solidFill>
                <a:latin typeface="Courier New"/>
                <a:cs typeface="Courier New"/>
              </a:rPr>
              <a:t>for (i = 0; i &lt; n; i++)  sum +=</a:t>
            </a:r>
            <a:r>
              <a:rPr sz="1600" b="1" spc="-5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prstClr val="black"/>
                </a:solidFill>
                <a:latin typeface="Courier New"/>
                <a:cs typeface="Courier New"/>
              </a:rPr>
              <a:t>a[i];</a:t>
            </a:r>
            <a:endParaRPr sz="16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84455"/>
            <a:r>
              <a:rPr sz="1600" b="1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600" b="1" spc="-6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prstClr val="black"/>
                </a:solidFill>
                <a:latin typeface="Courier New"/>
                <a:cs typeface="Courier New"/>
              </a:rPr>
              <a:t>sum;</a:t>
            </a:r>
            <a:endParaRPr sz="16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68144" y="3429000"/>
            <a:ext cx="2189480" cy="930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6299"/>
              </a:lnSpc>
            </a:pPr>
            <a:r>
              <a:rPr lang="zh-CN" altLang="en-US" sz="2400" b="1" spc="-5" dirty="0">
                <a:solidFill>
                  <a:srgbClr val="BC1E24"/>
                </a:solidFill>
                <a:cs typeface="Calibri"/>
              </a:rPr>
              <a:t>空间局部性</a:t>
            </a:r>
            <a:r>
              <a:rPr sz="2400" b="1" spc="-5" dirty="0">
                <a:solidFill>
                  <a:srgbClr val="BC1E24"/>
                </a:solidFill>
                <a:cs typeface="Calibri"/>
              </a:rPr>
              <a:t>  </a:t>
            </a:r>
            <a:endParaRPr lang="en-US" sz="2400" b="1" spc="-35" dirty="0">
              <a:solidFill>
                <a:srgbClr val="BC1E24"/>
              </a:solidFill>
              <a:cs typeface="Calibri"/>
            </a:endParaRPr>
          </a:p>
          <a:p>
            <a:pPr marL="12700" marR="5080">
              <a:lnSpc>
                <a:spcPct val="126299"/>
              </a:lnSpc>
            </a:pPr>
            <a:r>
              <a:rPr lang="zh-CN" altLang="en-US" sz="2400" b="1" spc="-35" dirty="0">
                <a:solidFill>
                  <a:srgbClr val="BC1E24"/>
                </a:solidFill>
                <a:cs typeface="Calibri"/>
              </a:rPr>
              <a:t>时间局部性</a:t>
            </a:r>
            <a:endParaRPr sz="24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93740" y="4795180"/>
            <a:ext cx="2189480" cy="805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600"/>
              </a:lnSpc>
            </a:pPr>
            <a:r>
              <a:rPr lang="zh-CN" altLang="en-US" sz="2400" b="1" spc="-5" dirty="0">
                <a:solidFill>
                  <a:srgbClr val="BC1E24"/>
                </a:solidFill>
                <a:cs typeface="Calibri"/>
              </a:rPr>
              <a:t>空间局部性</a:t>
            </a:r>
            <a:r>
              <a:rPr sz="2400" b="1" spc="-5" dirty="0">
                <a:solidFill>
                  <a:srgbClr val="BC1E24"/>
                </a:solidFill>
                <a:cs typeface="Calibri"/>
              </a:rPr>
              <a:t>  </a:t>
            </a:r>
            <a:endParaRPr lang="en-US" sz="2400" b="1" spc="-5" dirty="0">
              <a:solidFill>
                <a:srgbClr val="BC1E24"/>
              </a:solidFill>
              <a:cs typeface="Calibri"/>
            </a:endParaRPr>
          </a:p>
          <a:p>
            <a:pPr marL="12700" marR="5080">
              <a:lnSpc>
                <a:spcPct val="108600"/>
              </a:lnSpc>
            </a:pPr>
            <a:r>
              <a:rPr lang="zh-CN" altLang="en-US" sz="2400" b="1" spc="-35" dirty="0">
                <a:solidFill>
                  <a:srgbClr val="BC1E24"/>
                </a:solidFill>
                <a:cs typeface="Calibri"/>
              </a:rPr>
              <a:t>时间局部性</a:t>
            </a:r>
            <a:endParaRPr sz="2400" dirty="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3765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35696" y="188640"/>
            <a:ext cx="4430395" cy="584200"/>
          </a:xfrm>
        </p:spPr>
        <p:txBody>
          <a:bodyPr lIns="91440" tIns="45720" rIns="91440" bIns="45720" anchor="ctr"/>
          <a:lstStyle/>
          <a:p>
            <a:pPr eaLnBrk="1" hangingPunct="1"/>
            <a:r>
              <a:rPr lang="zh-CN" altLang="en-US" sz="3200" dirty="0"/>
              <a:t>举例：</a:t>
            </a:r>
            <a:r>
              <a:rPr lang="en-US" altLang="zh-CN" sz="3200" dirty="0"/>
              <a:t>Fully Associative</a:t>
            </a:r>
            <a:endParaRPr lang="zh-CN" altLang="en-US" sz="3200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8288" y="820738"/>
            <a:ext cx="8596312" cy="2109787"/>
          </a:xfrm>
          <a:noFill/>
        </p:spPr>
        <p:txBody>
          <a:bodyPr/>
          <a:lstStyle/>
          <a:p>
            <a:pPr eaLnBrk="1" hangingPunct="1">
              <a:spcBef>
                <a:spcPct val="15000"/>
              </a:spcBef>
            </a:pPr>
            <a:r>
              <a:rPr lang="en-US" altLang="zh-CN" sz="2000" dirty="0">
                <a:ea typeface="黑体" panose="02010609060101010101" pitchFamily="49" charset="-122"/>
              </a:rPr>
              <a:t>Fully Associative Cache </a:t>
            </a:r>
          </a:p>
          <a:p>
            <a:pPr lvl="1" eaLnBrk="1" hangingPunct="1">
              <a:spcBef>
                <a:spcPct val="15000"/>
              </a:spcBef>
            </a:pPr>
            <a:r>
              <a:rPr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无需</a:t>
            </a:r>
            <a:r>
              <a:rPr lang="en-US" altLang="zh-CN" sz="2000" dirty="0">
                <a:solidFill>
                  <a:srgbClr val="CC3300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索引，为什么？  </a:t>
            </a:r>
            <a:r>
              <a:rPr lang="zh-CN" altLang="en-US" sz="2000" dirty="0">
                <a:solidFill>
                  <a:srgbClr val="0000FF"/>
                </a:solidFill>
                <a:ea typeface="黑体" panose="02010609060101010101" pitchFamily="49" charset="-122"/>
              </a:rPr>
              <a:t>因为同时比较所有</a:t>
            </a:r>
            <a:r>
              <a:rPr lang="en-US" altLang="zh-CN" sz="2000" dirty="0">
                <a:solidFill>
                  <a:srgbClr val="0000FF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000" dirty="0">
                <a:solidFill>
                  <a:srgbClr val="0000FF"/>
                </a:solidFill>
                <a:ea typeface="黑体" panose="02010609060101010101" pitchFamily="49" charset="-122"/>
              </a:rPr>
              <a:t>项的标志</a:t>
            </a:r>
            <a:endParaRPr lang="en-US" altLang="zh-CN" sz="2000" dirty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2000" dirty="0">
                <a:ea typeface="黑体" panose="02010609060101010101" pitchFamily="49" charset="-122"/>
              </a:rPr>
              <a:t>By definition: </a:t>
            </a:r>
            <a:r>
              <a:rPr lang="en-US" altLang="zh-CN" sz="2000" dirty="0">
                <a:solidFill>
                  <a:srgbClr val="CC0000"/>
                </a:solidFill>
                <a:ea typeface="黑体" panose="02010609060101010101" pitchFamily="49" charset="-122"/>
              </a:rPr>
              <a:t>Conflict Miss</a:t>
            </a:r>
            <a:r>
              <a:rPr lang="en-US" altLang="zh-CN" sz="2000" dirty="0">
                <a:ea typeface="黑体" panose="02010609060101010101" pitchFamily="49" charset="-122"/>
              </a:rPr>
              <a:t> = 0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zh-CN" sz="2000" dirty="0">
                <a:ea typeface="黑体" panose="02010609060101010101" pitchFamily="49" charset="-122"/>
              </a:rPr>
              <a:t>(</a:t>
            </a:r>
            <a:r>
              <a:rPr lang="zh-CN" altLang="en-US" sz="2000" dirty="0">
                <a:ea typeface="黑体" panose="02010609060101010101" pitchFamily="49" charset="-122"/>
              </a:rPr>
              <a:t>没有</a:t>
            </a:r>
            <a:r>
              <a:rPr lang="zh-CN" altLang="en-US" sz="2000" dirty="0">
                <a:solidFill>
                  <a:srgbClr val="CC0000"/>
                </a:solidFill>
                <a:ea typeface="黑体" panose="02010609060101010101" pitchFamily="49" charset="-122"/>
              </a:rPr>
              <a:t>冲突缺失</a:t>
            </a:r>
            <a:r>
              <a:rPr lang="zh-CN" altLang="en-US" sz="2000" dirty="0">
                <a:ea typeface="黑体" panose="02010609060101010101" pitchFamily="49" charset="-122"/>
              </a:rPr>
              <a:t>，因为只要有空闲</a:t>
            </a:r>
            <a:r>
              <a:rPr lang="en-US" altLang="zh-CN" sz="2000" dirty="0">
                <a:ea typeface="黑体" panose="02010609060101010101" pitchFamily="49" charset="-122"/>
              </a:rPr>
              <a:t>Cache</a:t>
            </a:r>
            <a:r>
              <a:rPr lang="zh-CN" altLang="en-US" sz="2000" dirty="0">
                <a:ea typeface="黑体" panose="02010609060101010101" pitchFamily="49" charset="-122"/>
              </a:rPr>
              <a:t>块，都不会发生冲突</a:t>
            </a:r>
            <a:r>
              <a:rPr lang="en-US" altLang="zh-CN" sz="2000" dirty="0">
                <a:ea typeface="黑体" panose="02010609060101010101" pitchFamily="49" charset="-122"/>
              </a:rPr>
              <a:t>)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CN" sz="2000" dirty="0">
                <a:ea typeface="黑体" panose="02010609060101010101" pitchFamily="49" charset="-122"/>
              </a:rPr>
              <a:t>Example: 32bits memory address,</a:t>
            </a:r>
            <a:r>
              <a:rPr lang="zh-CN" altLang="en-US" sz="2000" dirty="0"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ea typeface="黑体" panose="02010609060101010101" pitchFamily="49" charset="-122"/>
              </a:rPr>
              <a:t>32 B blocks.</a:t>
            </a:r>
            <a:r>
              <a:rPr lang="en-US" altLang="zh-CN" sz="2000" b="0" dirty="0"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ea typeface="黑体" panose="02010609060101010101" pitchFamily="49" charset="-122"/>
              </a:rPr>
              <a:t>比较器位数多长？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zh-CN" sz="2000" b="0" dirty="0"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ea typeface="黑体" panose="02010609060101010101" pitchFamily="49" charset="-122"/>
              </a:rPr>
              <a:t>we need N </a:t>
            </a:r>
            <a:r>
              <a:rPr lang="en-US" altLang="zh-CN" sz="2000" dirty="0">
                <a:solidFill>
                  <a:srgbClr val="CC0000"/>
                </a:solidFill>
                <a:ea typeface="黑体" panose="02010609060101010101" pitchFamily="49" charset="-122"/>
              </a:rPr>
              <a:t>27-bit </a:t>
            </a:r>
            <a:r>
              <a:rPr lang="en-US" altLang="zh-CN" sz="2000" dirty="0">
                <a:ea typeface="黑体" panose="02010609060101010101" pitchFamily="49" charset="-122"/>
              </a:rPr>
              <a:t>comparators</a:t>
            </a:r>
          </a:p>
        </p:txBody>
      </p:sp>
      <p:grpSp>
        <p:nvGrpSpPr>
          <p:cNvPr id="75780" name="Group 71"/>
          <p:cNvGrpSpPr>
            <a:grpSpLocks/>
          </p:cNvGrpSpPr>
          <p:nvPr/>
        </p:nvGrpSpPr>
        <p:grpSpPr bwMode="auto">
          <a:xfrm>
            <a:off x="566738" y="3122613"/>
            <a:ext cx="7932737" cy="3432175"/>
            <a:chOff x="563" y="2020"/>
            <a:chExt cx="4997" cy="1997"/>
          </a:xfrm>
        </p:grpSpPr>
        <p:sp>
          <p:nvSpPr>
            <p:cNvPr id="75783" name="Rectangle 13"/>
            <p:cNvSpPr>
              <a:spLocks noChangeArrowheads="1"/>
            </p:cNvSpPr>
            <p:nvPr/>
          </p:nvSpPr>
          <p:spPr bwMode="auto">
            <a:xfrm>
              <a:off x="5123" y="2020"/>
              <a:ext cx="20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000" b="1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5784" name="Rectangle 14"/>
            <p:cNvSpPr>
              <a:spLocks noChangeArrowheads="1"/>
            </p:cNvSpPr>
            <p:nvPr/>
          </p:nvSpPr>
          <p:spPr bwMode="auto">
            <a:xfrm>
              <a:off x="4355" y="2020"/>
              <a:ext cx="20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000" b="1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75785" name="Rectangle 15"/>
            <p:cNvSpPr>
              <a:spLocks noChangeArrowheads="1"/>
            </p:cNvSpPr>
            <p:nvPr/>
          </p:nvSpPr>
          <p:spPr bwMode="auto">
            <a:xfrm>
              <a:off x="563" y="2020"/>
              <a:ext cx="29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000" b="1">
                  <a:ea typeface="宋体" panose="02010600030101010101" pitchFamily="2" charset="-122"/>
                </a:rPr>
                <a:t>31</a:t>
              </a:r>
            </a:p>
          </p:txBody>
        </p:sp>
        <p:grpSp>
          <p:nvGrpSpPr>
            <p:cNvPr id="75786" name="Group 70"/>
            <p:cNvGrpSpPr>
              <a:grpSpLocks/>
            </p:cNvGrpSpPr>
            <p:nvPr/>
          </p:nvGrpSpPr>
          <p:grpSpPr bwMode="auto">
            <a:xfrm>
              <a:off x="584" y="2212"/>
              <a:ext cx="4976" cy="1805"/>
              <a:chOff x="584" y="2212"/>
              <a:chExt cx="4976" cy="1805"/>
            </a:xfrm>
          </p:grpSpPr>
          <p:sp>
            <p:nvSpPr>
              <p:cNvPr id="75787" name="Rectangle 4"/>
              <p:cNvSpPr>
                <a:spLocks noChangeArrowheads="1"/>
              </p:cNvSpPr>
              <p:nvPr/>
            </p:nvSpPr>
            <p:spPr bwMode="auto">
              <a:xfrm>
                <a:off x="3800" y="2840"/>
                <a:ext cx="1760" cy="11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anose="02010800040101010101" pitchFamily="2" charset="-122"/>
                </a:endParaRPr>
              </a:p>
            </p:txBody>
          </p:sp>
          <p:sp>
            <p:nvSpPr>
              <p:cNvPr id="75788" name="Line 5"/>
              <p:cNvSpPr>
                <a:spLocks noChangeShapeType="1"/>
              </p:cNvSpPr>
              <p:nvPr/>
            </p:nvSpPr>
            <p:spPr bwMode="auto">
              <a:xfrm>
                <a:off x="3800" y="3024"/>
                <a:ext cx="17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89" name="Line 6"/>
              <p:cNvSpPr>
                <a:spLocks noChangeShapeType="1"/>
              </p:cNvSpPr>
              <p:nvPr/>
            </p:nvSpPr>
            <p:spPr bwMode="auto">
              <a:xfrm>
                <a:off x="3800" y="3216"/>
                <a:ext cx="17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90" name="Line 7"/>
              <p:cNvSpPr>
                <a:spLocks noChangeShapeType="1"/>
              </p:cNvSpPr>
              <p:nvPr/>
            </p:nvSpPr>
            <p:spPr bwMode="auto">
              <a:xfrm>
                <a:off x="3800" y="3408"/>
                <a:ext cx="17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91" name="Line 8"/>
              <p:cNvSpPr>
                <a:spLocks noChangeShapeType="1"/>
              </p:cNvSpPr>
              <p:nvPr/>
            </p:nvSpPr>
            <p:spPr bwMode="auto">
              <a:xfrm>
                <a:off x="3800" y="3600"/>
                <a:ext cx="17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92" name="Rectangle 9"/>
              <p:cNvSpPr>
                <a:spLocks noChangeArrowheads="1"/>
              </p:cNvSpPr>
              <p:nvPr/>
            </p:nvSpPr>
            <p:spPr bwMode="auto">
              <a:xfrm>
                <a:off x="4643" y="3635"/>
                <a:ext cx="178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en-US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:</a:t>
                </a:r>
              </a:p>
            </p:txBody>
          </p:sp>
          <p:sp>
            <p:nvSpPr>
              <p:cNvPr id="75793" name="Rectangle 10"/>
              <p:cNvSpPr>
                <a:spLocks noChangeArrowheads="1"/>
              </p:cNvSpPr>
              <p:nvPr/>
            </p:nvSpPr>
            <p:spPr bwMode="auto">
              <a:xfrm>
                <a:off x="3923" y="2636"/>
                <a:ext cx="9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en-US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1800" b="1">
                    <a:solidFill>
                      <a:srgbClr val="0000FF"/>
                    </a:solidFill>
                    <a:ea typeface="宋体" panose="02010600030101010101" pitchFamily="2" charset="-122"/>
                  </a:rPr>
                  <a:t>Cache Data</a:t>
                </a:r>
              </a:p>
            </p:txBody>
          </p:sp>
          <p:sp>
            <p:nvSpPr>
              <p:cNvPr id="75794" name="Rectangle 11"/>
              <p:cNvSpPr>
                <a:spLocks noChangeArrowheads="1"/>
              </p:cNvSpPr>
              <p:nvPr/>
            </p:nvSpPr>
            <p:spPr bwMode="auto">
              <a:xfrm>
                <a:off x="5075" y="2828"/>
                <a:ext cx="3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B</a:t>
                </a: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75795" name="Rectangle 12"/>
              <p:cNvSpPr>
                <a:spLocks noChangeArrowheads="1"/>
              </p:cNvSpPr>
              <p:nvPr/>
            </p:nvSpPr>
            <p:spPr bwMode="auto">
              <a:xfrm>
                <a:off x="584" y="2224"/>
                <a:ext cx="4688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anose="02010800040101010101" pitchFamily="2" charset="-122"/>
                </a:endParaRPr>
              </a:p>
            </p:txBody>
          </p:sp>
          <p:sp>
            <p:nvSpPr>
              <p:cNvPr id="75796" name="Rectangle 16"/>
              <p:cNvSpPr>
                <a:spLocks noChangeArrowheads="1"/>
              </p:cNvSpPr>
              <p:nvPr/>
            </p:nvSpPr>
            <p:spPr bwMode="auto">
              <a:xfrm>
                <a:off x="1688" y="2840"/>
                <a:ext cx="1856" cy="11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anose="02010800040101010101" pitchFamily="2" charset="-122"/>
                </a:endParaRPr>
              </a:p>
            </p:txBody>
          </p:sp>
          <p:sp>
            <p:nvSpPr>
              <p:cNvPr id="75797" name="Line 17"/>
              <p:cNvSpPr>
                <a:spLocks noChangeShapeType="1"/>
              </p:cNvSpPr>
              <p:nvPr/>
            </p:nvSpPr>
            <p:spPr bwMode="auto">
              <a:xfrm flipH="1">
                <a:off x="1672" y="3024"/>
                <a:ext cx="18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98" name="Line 18"/>
              <p:cNvSpPr>
                <a:spLocks noChangeShapeType="1"/>
              </p:cNvSpPr>
              <p:nvPr/>
            </p:nvSpPr>
            <p:spPr bwMode="auto">
              <a:xfrm flipH="1">
                <a:off x="1672" y="3216"/>
                <a:ext cx="18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99" name="Line 19"/>
              <p:cNvSpPr>
                <a:spLocks noChangeShapeType="1"/>
              </p:cNvSpPr>
              <p:nvPr/>
            </p:nvSpPr>
            <p:spPr bwMode="auto">
              <a:xfrm flipH="1">
                <a:off x="1672" y="3408"/>
                <a:ext cx="18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00" name="Line 20"/>
              <p:cNvSpPr>
                <a:spLocks noChangeShapeType="1"/>
              </p:cNvSpPr>
              <p:nvPr/>
            </p:nvSpPr>
            <p:spPr bwMode="auto">
              <a:xfrm flipH="1">
                <a:off x="1672" y="3600"/>
                <a:ext cx="18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01" name="Rectangle 21"/>
              <p:cNvSpPr>
                <a:spLocks noChangeArrowheads="1"/>
              </p:cNvSpPr>
              <p:nvPr/>
            </p:nvSpPr>
            <p:spPr bwMode="auto">
              <a:xfrm>
                <a:off x="2435" y="3635"/>
                <a:ext cx="178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en-US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:</a:t>
                </a:r>
              </a:p>
            </p:txBody>
          </p:sp>
          <p:sp>
            <p:nvSpPr>
              <p:cNvPr id="75802" name="Rectangle 22"/>
              <p:cNvSpPr>
                <a:spLocks noChangeArrowheads="1"/>
              </p:cNvSpPr>
              <p:nvPr/>
            </p:nvSpPr>
            <p:spPr bwMode="auto">
              <a:xfrm>
                <a:off x="2147" y="2212"/>
                <a:ext cx="177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Cache Tag (27 bits long)</a:t>
                </a:r>
              </a:p>
            </p:txBody>
          </p:sp>
          <p:sp>
            <p:nvSpPr>
              <p:cNvPr id="75803" name="Rectangle 23"/>
              <p:cNvSpPr>
                <a:spLocks noChangeArrowheads="1"/>
              </p:cNvSpPr>
              <p:nvPr/>
            </p:nvSpPr>
            <p:spPr bwMode="auto">
              <a:xfrm>
                <a:off x="3608" y="2840"/>
                <a:ext cx="128" cy="11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anose="02010800040101010101" pitchFamily="2" charset="-122"/>
                </a:endParaRPr>
              </a:p>
            </p:txBody>
          </p:sp>
          <p:sp>
            <p:nvSpPr>
              <p:cNvPr id="75804" name="Rectangle 24"/>
              <p:cNvSpPr>
                <a:spLocks noChangeArrowheads="1"/>
              </p:cNvSpPr>
              <p:nvPr/>
            </p:nvSpPr>
            <p:spPr bwMode="auto">
              <a:xfrm>
                <a:off x="3347" y="2636"/>
                <a:ext cx="4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kumimoji="1" lang="en-US" altLang="zh-CN" sz="1800" b="1">
                    <a:solidFill>
                      <a:srgbClr val="0000FF"/>
                    </a:solidFill>
                    <a:ea typeface="宋体" panose="02010600030101010101" pitchFamily="2" charset="-122"/>
                  </a:rPr>
                  <a:t>     V</a:t>
                </a:r>
              </a:p>
            </p:txBody>
          </p:sp>
          <p:sp>
            <p:nvSpPr>
              <p:cNvPr id="75805" name="Line 25"/>
              <p:cNvSpPr>
                <a:spLocks noChangeShapeType="1"/>
              </p:cNvSpPr>
              <p:nvPr/>
            </p:nvSpPr>
            <p:spPr bwMode="auto">
              <a:xfrm flipH="1">
                <a:off x="3592" y="3024"/>
                <a:ext cx="1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06" name="Line 26"/>
              <p:cNvSpPr>
                <a:spLocks noChangeShapeType="1"/>
              </p:cNvSpPr>
              <p:nvPr/>
            </p:nvSpPr>
            <p:spPr bwMode="auto">
              <a:xfrm flipH="1">
                <a:off x="3592" y="3216"/>
                <a:ext cx="1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07" name="Line 27"/>
              <p:cNvSpPr>
                <a:spLocks noChangeShapeType="1"/>
              </p:cNvSpPr>
              <p:nvPr/>
            </p:nvSpPr>
            <p:spPr bwMode="auto">
              <a:xfrm flipH="1">
                <a:off x="3592" y="3408"/>
                <a:ext cx="1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08" name="Line 28"/>
              <p:cNvSpPr>
                <a:spLocks noChangeShapeType="1"/>
              </p:cNvSpPr>
              <p:nvPr/>
            </p:nvSpPr>
            <p:spPr bwMode="auto">
              <a:xfrm flipH="1">
                <a:off x="3592" y="3600"/>
                <a:ext cx="1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09" name="Rectangle 29"/>
              <p:cNvSpPr>
                <a:spLocks noChangeArrowheads="1"/>
              </p:cNvSpPr>
              <p:nvPr/>
            </p:nvSpPr>
            <p:spPr bwMode="auto">
              <a:xfrm>
                <a:off x="3587" y="3635"/>
                <a:ext cx="178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en-US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:</a:t>
                </a:r>
              </a:p>
            </p:txBody>
          </p:sp>
          <p:sp>
            <p:nvSpPr>
              <p:cNvPr id="75810" name="Line 30"/>
              <p:cNvSpPr>
                <a:spLocks noChangeShapeType="1"/>
              </p:cNvSpPr>
              <p:nvPr/>
            </p:nvSpPr>
            <p:spPr bwMode="auto">
              <a:xfrm>
                <a:off x="5088" y="2840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11" name="Rectangle 31"/>
              <p:cNvSpPr>
                <a:spLocks noChangeArrowheads="1"/>
              </p:cNvSpPr>
              <p:nvPr/>
            </p:nvSpPr>
            <p:spPr bwMode="auto">
              <a:xfrm>
                <a:off x="4595" y="2828"/>
                <a:ext cx="3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B</a:t>
                </a: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75812" name="Line 32"/>
              <p:cNvSpPr>
                <a:spLocks noChangeShapeType="1"/>
              </p:cNvSpPr>
              <p:nvPr/>
            </p:nvSpPr>
            <p:spPr bwMode="auto">
              <a:xfrm>
                <a:off x="4608" y="2840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13" name="Rectangle 33"/>
              <p:cNvSpPr>
                <a:spLocks noChangeArrowheads="1"/>
              </p:cNvSpPr>
              <p:nvPr/>
            </p:nvSpPr>
            <p:spPr bwMode="auto">
              <a:xfrm>
                <a:off x="3779" y="2828"/>
                <a:ext cx="4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B</a:t>
                </a: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31</a:t>
                </a:r>
              </a:p>
            </p:txBody>
          </p:sp>
          <p:sp>
            <p:nvSpPr>
              <p:cNvPr id="75814" name="Line 34"/>
              <p:cNvSpPr>
                <a:spLocks noChangeShapeType="1"/>
              </p:cNvSpPr>
              <p:nvPr/>
            </p:nvSpPr>
            <p:spPr bwMode="auto">
              <a:xfrm>
                <a:off x="4272" y="2840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15" name="Rectangle 35"/>
              <p:cNvSpPr>
                <a:spLocks noChangeArrowheads="1"/>
              </p:cNvSpPr>
              <p:nvPr/>
            </p:nvSpPr>
            <p:spPr bwMode="auto">
              <a:xfrm rot="-5400000">
                <a:off x="4365" y="2781"/>
                <a:ext cx="164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en-US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:</a:t>
                </a:r>
              </a:p>
            </p:txBody>
          </p:sp>
          <p:sp>
            <p:nvSpPr>
              <p:cNvPr id="75816" name="Rectangle 36"/>
              <p:cNvSpPr>
                <a:spLocks noChangeArrowheads="1"/>
              </p:cNvSpPr>
              <p:nvPr/>
            </p:nvSpPr>
            <p:spPr bwMode="auto">
              <a:xfrm>
                <a:off x="5075" y="3020"/>
                <a:ext cx="4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B</a:t>
                </a: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32</a:t>
                </a:r>
              </a:p>
            </p:txBody>
          </p:sp>
          <p:sp>
            <p:nvSpPr>
              <p:cNvPr id="75817" name="Line 37"/>
              <p:cNvSpPr>
                <a:spLocks noChangeShapeType="1"/>
              </p:cNvSpPr>
              <p:nvPr/>
            </p:nvSpPr>
            <p:spPr bwMode="auto">
              <a:xfrm>
                <a:off x="5088" y="3032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18" name="Rectangle 38"/>
              <p:cNvSpPr>
                <a:spLocks noChangeArrowheads="1"/>
              </p:cNvSpPr>
              <p:nvPr/>
            </p:nvSpPr>
            <p:spPr bwMode="auto">
              <a:xfrm>
                <a:off x="4595" y="3020"/>
                <a:ext cx="37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B33</a:t>
                </a:r>
              </a:p>
            </p:txBody>
          </p:sp>
          <p:sp>
            <p:nvSpPr>
              <p:cNvPr id="75819" name="Line 39"/>
              <p:cNvSpPr>
                <a:spLocks noChangeShapeType="1"/>
              </p:cNvSpPr>
              <p:nvPr/>
            </p:nvSpPr>
            <p:spPr bwMode="auto">
              <a:xfrm>
                <a:off x="4608" y="3032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20" name="Rectangle 40"/>
              <p:cNvSpPr>
                <a:spLocks noChangeArrowheads="1"/>
              </p:cNvSpPr>
              <p:nvPr/>
            </p:nvSpPr>
            <p:spPr bwMode="auto">
              <a:xfrm>
                <a:off x="3779" y="3020"/>
                <a:ext cx="41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B 63</a:t>
                </a:r>
              </a:p>
            </p:txBody>
          </p:sp>
          <p:sp>
            <p:nvSpPr>
              <p:cNvPr id="75821" name="Line 41"/>
              <p:cNvSpPr>
                <a:spLocks noChangeShapeType="1"/>
              </p:cNvSpPr>
              <p:nvPr/>
            </p:nvSpPr>
            <p:spPr bwMode="auto">
              <a:xfrm>
                <a:off x="4272" y="3032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22" name="Rectangle 42"/>
              <p:cNvSpPr>
                <a:spLocks noChangeArrowheads="1"/>
              </p:cNvSpPr>
              <p:nvPr/>
            </p:nvSpPr>
            <p:spPr bwMode="auto">
              <a:xfrm rot="-5400000">
                <a:off x="4364" y="2973"/>
                <a:ext cx="165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en-US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:</a:t>
                </a:r>
              </a:p>
            </p:txBody>
          </p:sp>
          <p:sp>
            <p:nvSpPr>
              <p:cNvPr id="75823" name="Rectangle 43"/>
              <p:cNvSpPr>
                <a:spLocks noChangeArrowheads="1"/>
              </p:cNvSpPr>
              <p:nvPr/>
            </p:nvSpPr>
            <p:spPr bwMode="auto">
              <a:xfrm>
                <a:off x="1667" y="2636"/>
                <a:ext cx="87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en-US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1800" b="1">
                    <a:solidFill>
                      <a:srgbClr val="0000FF"/>
                    </a:solidFill>
                    <a:ea typeface="宋体" panose="02010600030101010101" pitchFamily="2" charset="-122"/>
                  </a:rPr>
                  <a:t>Cache Tag</a:t>
                </a:r>
              </a:p>
            </p:txBody>
          </p:sp>
          <p:sp>
            <p:nvSpPr>
              <p:cNvPr id="75824" name="Line 44"/>
              <p:cNvSpPr>
                <a:spLocks noChangeShapeType="1"/>
              </p:cNvSpPr>
              <p:nvPr/>
            </p:nvSpPr>
            <p:spPr bwMode="auto">
              <a:xfrm>
                <a:off x="4368" y="2224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25" name="Rectangle 45"/>
              <p:cNvSpPr>
                <a:spLocks noChangeArrowheads="1"/>
              </p:cNvSpPr>
              <p:nvPr/>
            </p:nvSpPr>
            <p:spPr bwMode="auto">
              <a:xfrm>
                <a:off x="4403" y="2212"/>
                <a:ext cx="88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Byte</a:t>
                </a: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Select</a:t>
                </a:r>
              </a:p>
            </p:txBody>
          </p:sp>
          <p:sp>
            <p:nvSpPr>
              <p:cNvPr id="75826" name="Rectangle 46"/>
              <p:cNvSpPr>
                <a:spLocks noChangeArrowheads="1"/>
              </p:cNvSpPr>
              <p:nvPr/>
            </p:nvSpPr>
            <p:spPr bwMode="auto">
              <a:xfrm>
                <a:off x="4499" y="2404"/>
                <a:ext cx="763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000" b="1">
                    <a:solidFill>
                      <a:srgbClr val="CC0000"/>
                    </a:solidFill>
                    <a:ea typeface="宋体" panose="02010600030101010101" pitchFamily="2" charset="-122"/>
                  </a:rPr>
                  <a:t>Ex: 0x01</a:t>
                </a:r>
              </a:p>
            </p:txBody>
          </p:sp>
          <p:sp>
            <p:nvSpPr>
              <p:cNvPr id="75827" name="Oval 47"/>
              <p:cNvSpPr>
                <a:spLocks noChangeArrowheads="1"/>
              </p:cNvSpPr>
              <p:nvPr/>
            </p:nvSpPr>
            <p:spPr bwMode="auto">
              <a:xfrm>
                <a:off x="1256" y="2840"/>
                <a:ext cx="176" cy="17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anose="02010800040101010101" pitchFamily="2" charset="-122"/>
                </a:endParaRPr>
              </a:p>
            </p:txBody>
          </p:sp>
          <p:sp>
            <p:nvSpPr>
              <p:cNvPr id="75828" name="Rectangle 48"/>
              <p:cNvSpPr>
                <a:spLocks noChangeArrowheads="1"/>
              </p:cNvSpPr>
              <p:nvPr/>
            </p:nvSpPr>
            <p:spPr bwMode="auto">
              <a:xfrm>
                <a:off x="1264" y="2829"/>
                <a:ext cx="207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000" b="1">
                    <a:ea typeface="宋体" panose="02010600030101010101" pitchFamily="2" charset="-122"/>
                  </a:rPr>
                  <a:t>=</a:t>
                </a:r>
              </a:p>
            </p:txBody>
          </p:sp>
          <p:sp>
            <p:nvSpPr>
              <p:cNvPr id="75829" name="Line 49"/>
              <p:cNvSpPr>
                <a:spLocks noChangeShapeType="1"/>
              </p:cNvSpPr>
              <p:nvPr/>
            </p:nvSpPr>
            <p:spPr bwMode="auto">
              <a:xfrm flipH="1">
                <a:off x="1432" y="2928"/>
                <a:ext cx="2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30" name="Oval 50"/>
              <p:cNvSpPr>
                <a:spLocks noChangeArrowheads="1"/>
              </p:cNvSpPr>
              <p:nvPr/>
            </p:nvSpPr>
            <p:spPr bwMode="auto">
              <a:xfrm>
                <a:off x="1256" y="3224"/>
                <a:ext cx="176" cy="17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anose="02010800040101010101" pitchFamily="2" charset="-122"/>
                </a:endParaRPr>
              </a:p>
            </p:txBody>
          </p:sp>
          <p:sp>
            <p:nvSpPr>
              <p:cNvPr id="75831" name="Rectangle 51"/>
              <p:cNvSpPr>
                <a:spLocks noChangeArrowheads="1"/>
              </p:cNvSpPr>
              <p:nvPr/>
            </p:nvSpPr>
            <p:spPr bwMode="auto">
              <a:xfrm>
                <a:off x="1247" y="3212"/>
                <a:ext cx="20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000" b="1">
                    <a:ea typeface="宋体" panose="02010600030101010101" pitchFamily="2" charset="-122"/>
                  </a:rPr>
                  <a:t>=</a:t>
                </a:r>
              </a:p>
            </p:txBody>
          </p:sp>
          <p:sp>
            <p:nvSpPr>
              <p:cNvPr id="75832" name="Line 52"/>
              <p:cNvSpPr>
                <a:spLocks noChangeShapeType="1"/>
              </p:cNvSpPr>
              <p:nvPr/>
            </p:nvSpPr>
            <p:spPr bwMode="auto">
              <a:xfrm flipH="1">
                <a:off x="1432" y="3312"/>
                <a:ext cx="2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33" name="Oval 53"/>
              <p:cNvSpPr>
                <a:spLocks noChangeArrowheads="1"/>
              </p:cNvSpPr>
              <p:nvPr/>
            </p:nvSpPr>
            <p:spPr bwMode="auto">
              <a:xfrm>
                <a:off x="1016" y="3032"/>
                <a:ext cx="176" cy="17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anose="02010800040101010101" pitchFamily="2" charset="-122"/>
                </a:endParaRPr>
              </a:p>
            </p:txBody>
          </p:sp>
          <p:sp>
            <p:nvSpPr>
              <p:cNvPr id="75834" name="Rectangle 54"/>
              <p:cNvSpPr>
                <a:spLocks noChangeArrowheads="1"/>
              </p:cNvSpPr>
              <p:nvPr/>
            </p:nvSpPr>
            <p:spPr bwMode="auto">
              <a:xfrm>
                <a:off x="1020" y="3020"/>
                <a:ext cx="207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000" b="1">
                    <a:ea typeface="宋体" panose="02010600030101010101" pitchFamily="2" charset="-122"/>
                  </a:rPr>
                  <a:t>=</a:t>
                </a:r>
              </a:p>
            </p:txBody>
          </p:sp>
          <p:sp>
            <p:nvSpPr>
              <p:cNvPr id="75835" name="Line 55"/>
              <p:cNvSpPr>
                <a:spLocks noChangeShapeType="1"/>
              </p:cNvSpPr>
              <p:nvPr/>
            </p:nvSpPr>
            <p:spPr bwMode="auto">
              <a:xfrm flipH="1">
                <a:off x="1192" y="3120"/>
                <a:ext cx="4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36" name="Oval 56"/>
              <p:cNvSpPr>
                <a:spLocks noChangeArrowheads="1"/>
              </p:cNvSpPr>
              <p:nvPr/>
            </p:nvSpPr>
            <p:spPr bwMode="auto">
              <a:xfrm>
                <a:off x="1016" y="3416"/>
                <a:ext cx="176" cy="17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anose="02010800040101010101" pitchFamily="2" charset="-122"/>
                </a:endParaRPr>
              </a:p>
            </p:txBody>
          </p:sp>
          <p:sp>
            <p:nvSpPr>
              <p:cNvPr id="75837" name="Line 57"/>
              <p:cNvSpPr>
                <a:spLocks noChangeShapeType="1"/>
              </p:cNvSpPr>
              <p:nvPr/>
            </p:nvSpPr>
            <p:spPr bwMode="auto">
              <a:xfrm flipH="1">
                <a:off x="1192" y="3504"/>
                <a:ext cx="4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38" name="Rectangle 58"/>
              <p:cNvSpPr>
                <a:spLocks noChangeArrowheads="1"/>
              </p:cNvSpPr>
              <p:nvPr/>
            </p:nvSpPr>
            <p:spPr bwMode="auto">
              <a:xfrm>
                <a:off x="1020" y="3404"/>
                <a:ext cx="207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000" b="1">
                    <a:ea typeface="宋体" panose="02010600030101010101" pitchFamily="2" charset="-122"/>
                  </a:rPr>
                  <a:t>=</a:t>
                </a:r>
              </a:p>
            </p:txBody>
          </p:sp>
          <p:sp>
            <p:nvSpPr>
              <p:cNvPr id="75839" name="Line 59"/>
              <p:cNvSpPr>
                <a:spLocks noChangeShapeType="1"/>
              </p:cNvSpPr>
              <p:nvPr/>
            </p:nvSpPr>
            <p:spPr bwMode="auto">
              <a:xfrm>
                <a:off x="672" y="2404"/>
                <a:ext cx="0" cy="14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40" name="Line 60"/>
              <p:cNvSpPr>
                <a:spLocks noChangeShapeType="1"/>
              </p:cNvSpPr>
              <p:nvPr/>
            </p:nvSpPr>
            <p:spPr bwMode="auto">
              <a:xfrm>
                <a:off x="680" y="3504"/>
                <a:ext cx="3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41" name="Line 61"/>
              <p:cNvSpPr>
                <a:spLocks noChangeShapeType="1"/>
              </p:cNvSpPr>
              <p:nvPr/>
            </p:nvSpPr>
            <p:spPr bwMode="auto">
              <a:xfrm>
                <a:off x="680" y="3120"/>
                <a:ext cx="3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42" name="Line 62"/>
              <p:cNvSpPr>
                <a:spLocks noChangeShapeType="1"/>
              </p:cNvSpPr>
              <p:nvPr/>
            </p:nvSpPr>
            <p:spPr bwMode="auto">
              <a:xfrm>
                <a:off x="680" y="3312"/>
                <a:ext cx="5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43" name="Line 63"/>
              <p:cNvSpPr>
                <a:spLocks noChangeShapeType="1"/>
              </p:cNvSpPr>
              <p:nvPr/>
            </p:nvSpPr>
            <p:spPr bwMode="auto">
              <a:xfrm>
                <a:off x="680" y="2928"/>
                <a:ext cx="5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44" name="Oval 64"/>
              <p:cNvSpPr>
                <a:spLocks noChangeArrowheads="1"/>
              </p:cNvSpPr>
              <p:nvPr/>
            </p:nvSpPr>
            <p:spPr bwMode="auto">
              <a:xfrm>
                <a:off x="1016" y="3800"/>
                <a:ext cx="176" cy="17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anose="02010800040101010101" pitchFamily="2" charset="-122"/>
                </a:endParaRPr>
              </a:p>
            </p:txBody>
          </p:sp>
          <p:sp>
            <p:nvSpPr>
              <p:cNvPr id="75845" name="Line 65"/>
              <p:cNvSpPr>
                <a:spLocks noChangeShapeType="1"/>
              </p:cNvSpPr>
              <p:nvPr/>
            </p:nvSpPr>
            <p:spPr bwMode="auto">
              <a:xfrm flipH="1">
                <a:off x="1192" y="3888"/>
                <a:ext cx="4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46" name="Rectangle 66"/>
              <p:cNvSpPr>
                <a:spLocks noChangeArrowheads="1"/>
              </p:cNvSpPr>
              <p:nvPr/>
            </p:nvSpPr>
            <p:spPr bwMode="auto">
              <a:xfrm>
                <a:off x="1020" y="3788"/>
                <a:ext cx="207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000" b="1">
                    <a:ea typeface="宋体" panose="02010600030101010101" pitchFamily="2" charset="-122"/>
                  </a:rPr>
                  <a:t>=</a:t>
                </a:r>
              </a:p>
            </p:txBody>
          </p:sp>
          <p:sp>
            <p:nvSpPr>
              <p:cNvPr id="75847" name="Line 67"/>
              <p:cNvSpPr>
                <a:spLocks noChangeShapeType="1"/>
              </p:cNvSpPr>
              <p:nvPr/>
            </p:nvSpPr>
            <p:spPr bwMode="auto">
              <a:xfrm>
                <a:off x="680" y="3888"/>
                <a:ext cx="3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48" name="Line 68"/>
              <p:cNvSpPr>
                <a:spLocks noChangeShapeType="1"/>
              </p:cNvSpPr>
              <p:nvPr/>
            </p:nvSpPr>
            <p:spPr bwMode="auto">
              <a:xfrm>
                <a:off x="4848" y="2614"/>
                <a:ext cx="0" cy="2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49" name="Rectangle 69"/>
              <p:cNvSpPr>
                <a:spLocks noChangeArrowheads="1"/>
              </p:cNvSpPr>
              <p:nvPr/>
            </p:nvSpPr>
            <p:spPr bwMode="auto">
              <a:xfrm>
                <a:off x="1323" y="3587"/>
                <a:ext cx="178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en-US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:</a:t>
                </a:r>
              </a:p>
            </p:txBody>
          </p:sp>
        </p:grpSp>
      </p:grpSp>
      <p:sp>
        <p:nvSpPr>
          <p:cNvPr id="75781" name="Text Box 72"/>
          <p:cNvSpPr txBox="1">
            <a:spLocks noChangeArrowheads="1"/>
          </p:cNvSpPr>
          <p:nvPr/>
        </p:nvSpPr>
        <p:spPr bwMode="auto">
          <a:xfrm>
            <a:off x="971550" y="3878263"/>
            <a:ext cx="3195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ea typeface="黑体" panose="02010609060101010101" pitchFamily="49" charset="-122"/>
              </a:rPr>
              <a:t>问题：需要多少个比较器？</a:t>
            </a:r>
          </a:p>
        </p:txBody>
      </p:sp>
      <p:sp>
        <p:nvSpPr>
          <p:cNvPr id="75782" name="Text Box 74"/>
          <p:cNvSpPr txBox="1">
            <a:spLocks noChangeArrowheads="1"/>
          </p:cNvSpPr>
          <p:nvPr/>
        </p:nvSpPr>
        <p:spPr bwMode="auto">
          <a:xfrm>
            <a:off x="3986213" y="3878263"/>
            <a:ext cx="2114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800" b="1">
                <a:solidFill>
                  <a:srgbClr val="0000FF"/>
                </a:solidFill>
                <a:ea typeface="黑体" panose="02010609060101010101" pitchFamily="49" charset="-122"/>
              </a:rPr>
              <a:t>每行一个比较器！</a:t>
            </a:r>
          </a:p>
        </p:txBody>
      </p:sp>
    </p:spTree>
    <p:extLst>
      <p:ext uri="{BB962C8B-B14F-4D97-AF65-F5344CB8AC3E}">
        <p14:creationId xmlns:p14="http://schemas.microsoft.com/office/powerpoint/2010/main" val="403384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85EEC70-B9C1-406B-ADF2-13988A69C15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访问存储器的物理地址，在组相联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Cache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访问时，包含如下部分：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B92F60-60AF-4339-99C5-2321766D4A5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919664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组索引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-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组编号：用以表示是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Cache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的第几组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73E414B-A95B-4318-ACB9-5745900C0B4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路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/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行索引：用以表示是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Cache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的第几路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9E6B63-9539-4B9C-ABEB-6F70D3BCB00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块偏移：用以表示访问数据块的起始位置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FD5B94-B9A1-4E44-A79B-56D4755EB4C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标记：用以行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/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路命中比较的高部分地址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59D35B-5F3C-4A46-BDD0-CCDFF313FCEE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7016A40-112F-42B5-A65D-3D94C4EBDC13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708CBED-7F3F-46D2-A663-7EFB5507F4C5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8FA8F27-1D21-48D3-BFE4-F02B1A2CF3F7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10AE876-11D2-4498-8E6E-52C52294946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3242EF3-61AF-423B-B57B-CDCA0EAC9D7A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E65D4ED8-6111-440B-A62B-521059DB9745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1ED9869D-AAEA-474B-BD54-AB2BA2D4906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DF415320-5579-4FAF-A8DC-9C94B96D9903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2A884EBB-92C8-4A59-B494-9712E1A7F97A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5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4148614-B79A-4A33-9DFD-386DB2C44DE2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5712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87BB58F-226D-4522-812F-1DC10522639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23528" y="967070"/>
            <a:ext cx="4963806" cy="483819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目前的通用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CPU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Intel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为什么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将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L1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L2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L3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都设计为组相联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Cache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？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从直接映射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Cache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、组相联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Cache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、全相联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Cache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的组成特征以及优缺点来论述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Intel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的选择理由。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想象一下：你当前计算机几个典型应用场景，你的这么多进程在这些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Cache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里是怎么分布的？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A7AAA5F-6A94-432F-863E-EE3D8485E2D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306902-DC8F-4FD2-8A55-E8C8C282497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2A54A0C-8A87-4CDA-8DCE-39B46F974A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87334" y="967071"/>
            <a:ext cx="3698937" cy="2304256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83B31C66-5F8E-4CE1-9255-B3F041530397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442B4E75-145A-457A-9D96-9663E681C81B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3B3C707F-D5D1-4B74-9319-3A107D8A62C5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B6527846-0BCA-4366-A43D-A2570D1F7ED2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0D502720-914D-4BA8-B6E1-FB5337E4D4A1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0114C5C-8A97-401F-8C71-73D9A698D24D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84967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552" y="398082"/>
            <a:ext cx="379984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关于怎么写</a:t>
            </a:r>
            <a:r>
              <a:rPr dirty="0"/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273" y="1245256"/>
            <a:ext cx="8610727" cy="5016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存在多个数据副本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L1, L2, L3,</a:t>
            </a:r>
            <a:r>
              <a:rPr lang="zh-CN" altLang="en-US" sz="2000" spc="-5" dirty="0">
                <a:latin typeface="Calibri"/>
                <a:cs typeface="Calibri"/>
              </a:rPr>
              <a:t>主存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lang="zh-CN" altLang="en-US" sz="2000" spc="-5" dirty="0">
                <a:latin typeface="Calibri"/>
                <a:cs typeface="Calibri"/>
              </a:rPr>
              <a:t>磁盘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在写命中时要做什么</a:t>
            </a:r>
            <a:r>
              <a:rPr sz="2400" b="1" spc="-5" dirty="0">
                <a:latin typeface="Calibri"/>
                <a:cs typeface="Calibri"/>
              </a:rPr>
              <a:t>?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solidFill>
                  <a:srgbClr val="C00000"/>
                </a:solidFill>
                <a:latin typeface="Calibri"/>
                <a:cs typeface="Calibri"/>
              </a:rPr>
              <a:t>直写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lang="zh-CN" altLang="en-US" sz="2000" spc="-5" dirty="0">
                <a:latin typeface="Calibri"/>
                <a:cs typeface="Calibri"/>
              </a:rPr>
              <a:t>立即写入存储器</a:t>
            </a:r>
            <a:r>
              <a:rPr sz="2000" spc="-5" dirty="0">
                <a:latin typeface="Calibri"/>
                <a:cs typeface="Calibri"/>
              </a:rPr>
              <a:t>)</a:t>
            </a:r>
            <a:r>
              <a:rPr lang="zh-CN" altLang="en-US" sz="2000" spc="-5" dirty="0">
                <a:latin typeface="Calibri"/>
                <a:cs typeface="Calibri"/>
              </a:rPr>
              <a:t>，将</a:t>
            </a:r>
            <a:r>
              <a:rPr lang="en-US" altLang="zh-CN" sz="2000" spc="-5" dirty="0">
                <a:latin typeface="Calibri"/>
                <a:cs typeface="Calibri"/>
              </a:rPr>
              <a:t>V=0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solidFill>
                  <a:srgbClr val="C00000"/>
                </a:solidFill>
                <a:latin typeface="Calibri"/>
                <a:cs typeface="Calibri"/>
              </a:rPr>
              <a:t>写回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lang="zh-CN" altLang="en-US" sz="2000" dirty="0">
                <a:latin typeface="Calibri"/>
                <a:cs typeface="Calibri"/>
              </a:rPr>
              <a:t>推迟写入内存直到行要替换</a:t>
            </a:r>
            <a:r>
              <a:rPr sz="2000" spc="-5" dirty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7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需要一个修改位</a:t>
            </a:r>
            <a:r>
              <a:rPr sz="2000" spc="-5" dirty="0">
                <a:latin typeface="Calibri"/>
                <a:cs typeface="Calibri"/>
              </a:rPr>
              <a:t> (</a:t>
            </a:r>
            <a:r>
              <a:rPr lang="zh-CN" altLang="en-US" sz="2000" spc="-5" dirty="0">
                <a:latin typeface="Calibri"/>
                <a:cs typeface="Calibri"/>
              </a:rPr>
              <a:t>和内存相同或不同的行</a:t>
            </a:r>
            <a:r>
              <a:rPr sz="2000" spc="-5" dirty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写不命中时要做什么</a:t>
            </a:r>
            <a:r>
              <a:rPr sz="2400" b="1" spc="-5" dirty="0">
                <a:latin typeface="Calibri"/>
                <a:cs typeface="Calibri"/>
              </a:rPr>
              <a:t>?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solidFill>
                  <a:srgbClr val="C00000"/>
                </a:solidFill>
                <a:latin typeface="Calibri"/>
                <a:cs typeface="Calibri"/>
              </a:rPr>
              <a:t>写分配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lang="zh-CN" altLang="en-US" sz="2000" spc="-5" dirty="0">
                <a:latin typeface="Calibri"/>
                <a:cs typeface="Calibri"/>
              </a:rPr>
              <a:t>加载到缓存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lang="zh-CN" altLang="en-US" sz="2000" dirty="0">
                <a:latin typeface="Calibri"/>
                <a:cs typeface="Calibri"/>
              </a:rPr>
              <a:t>更新这个缓存行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1155700" lvl="2" indent="-228600">
              <a:lnSpc>
                <a:spcPct val="100000"/>
              </a:lnSpc>
              <a:spcBef>
                <a:spcPts val="47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好处是更多的写遵循局部性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solidFill>
                  <a:srgbClr val="C00000"/>
                </a:solidFill>
                <a:latin typeface="Calibri"/>
                <a:cs typeface="Calibri"/>
              </a:rPr>
              <a:t>非写分配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lang="zh-CN" altLang="en-US" sz="2000" spc="-5" dirty="0">
                <a:latin typeface="Calibri"/>
                <a:cs typeface="Calibri"/>
              </a:rPr>
              <a:t>直接写到主存中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lang="zh-CN" altLang="en-US" sz="2000" spc="-5" dirty="0">
                <a:latin typeface="Calibri"/>
                <a:cs typeface="Calibri"/>
              </a:rPr>
              <a:t>不加载到缓存中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典型的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直写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 </a:t>
            </a:r>
            <a:r>
              <a:rPr lang="zh-CN" altLang="en-US" sz="2000" spc="-5" dirty="0">
                <a:latin typeface="Calibri"/>
                <a:cs typeface="Calibri"/>
              </a:rPr>
              <a:t>非写分配                         </a:t>
            </a:r>
            <a:r>
              <a:rPr lang="en-US" altLang="zh-CN" sz="2000" spc="-5" dirty="0">
                <a:latin typeface="Calibri"/>
                <a:cs typeface="Calibri"/>
              </a:rPr>
              <a:t>--</a:t>
            </a:r>
            <a:r>
              <a:rPr lang="zh-CN" altLang="en-US" sz="2000" spc="-5" dirty="0">
                <a:latin typeface="Calibri"/>
                <a:cs typeface="Calibri"/>
              </a:rPr>
              <a:t>高层</a:t>
            </a:r>
            <a:r>
              <a:rPr lang="en-US" altLang="zh-CN" sz="2000" spc="-5" dirty="0">
                <a:latin typeface="Calibri"/>
                <a:cs typeface="Calibri"/>
              </a:rPr>
              <a:t>-</a:t>
            </a:r>
            <a:r>
              <a:rPr lang="zh-CN" altLang="en-US" sz="2000" spc="-5" dirty="0">
                <a:latin typeface="Calibri"/>
                <a:cs typeface="Calibri"/>
              </a:rPr>
              <a:t>成本低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b="1" spc="-5" dirty="0">
                <a:latin typeface="Calibri"/>
                <a:cs typeface="Calibri"/>
              </a:rPr>
              <a:t>写回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+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lang="zh-CN" altLang="en-US" sz="2000" b="1" spc="-5" dirty="0">
                <a:latin typeface="Calibri"/>
                <a:cs typeface="Calibri"/>
              </a:rPr>
              <a:t>写分配</a:t>
            </a:r>
            <a:r>
              <a:rPr lang="en-US" altLang="zh-CN" sz="2000" b="1" spc="-5" dirty="0">
                <a:latin typeface="Calibri"/>
                <a:cs typeface="Calibri"/>
              </a:rPr>
              <a:t>-----</a:t>
            </a:r>
            <a:r>
              <a:rPr lang="zh-CN" altLang="en-US" sz="2000" b="1" spc="-5" dirty="0">
                <a:latin typeface="Calibri"/>
                <a:cs typeface="Calibri"/>
              </a:rPr>
              <a:t>建议       </a:t>
            </a:r>
            <a:r>
              <a:rPr lang="en-US" altLang="zh-CN" sz="2000" b="1" spc="-5" dirty="0">
                <a:latin typeface="Calibri"/>
                <a:cs typeface="Calibri"/>
              </a:rPr>
              <a:t>---</a:t>
            </a:r>
            <a:r>
              <a:rPr lang="zh-CN" altLang="en-US" sz="2000" b="1" spc="-5" dirty="0">
                <a:latin typeface="Calibri"/>
                <a:cs typeface="Calibri"/>
              </a:rPr>
              <a:t>低层如虚拟内存  </a:t>
            </a:r>
            <a:r>
              <a:rPr lang="en-US" altLang="zh-CN" sz="2000" b="1" spc="-5" dirty="0">
                <a:latin typeface="Calibri"/>
                <a:cs typeface="Calibri"/>
              </a:rPr>
              <a:t>---</a:t>
            </a:r>
            <a:r>
              <a:rPr lang="zh-CN" altLang="en-US" sz="2000" b="1" spc="-5" dirty="0">
                <a:latin typeface="Calibri"/>
                <a:cs typeface="Calibri"/>
              </a:rPr>
              <a:t>高层也用（集成度提高）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4693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525780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高速缓存性能指标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356995"/>
            <a:ext cx="7582534" cy="48500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9090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200" b="1" spc="-10" dirty="0">
                <a:latin typeface="Calibri"/>
                <a:cs typeface="Calibri"/>
              </a:rPr>
              <a:t>不命中率</a:t>
            </a:r>
            <a:endParaRPr sz="2200" dirty="0">
              <a:latin typeface="Calibri"/>
              <a:cs typeface="Calibri"/>
            </a:endParaRPr>
          </a:p>
          <a:p>
            <a:pPr marL="756285" lvl="1" indent="-286385">
              <a:lnSpc>
                <a:spcPts val="2165"/>
              </a:lnSpc>
              <a:spcBef>
                <a:spcPts val="240"/>
              </a:spcBef>
              <a:buClr>
                <a:srgbClr val="990000"/>
              </a:buClr>
              <a:buSzPct val="107894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1900" spc="-5" dirty="0">
                <a:latin typeface="Calibri"/>
                <a:cs typeface="Calibri"/>
              </a:rPr>
              <a:t>一部分内存引用在缓存中没有找到</a:t>
            </a:r>
            <a:r>
              <a:rPr sz="1900" spc="-5" dirty="0">
                <a:latin typeface="Calibri"/>
                <a:cs typeface="Calibri"/>
              </a:rPr>
              <a:t> (</a:t>
            </a:r>
            <a:r>
              <a:rPr lang="zh-CN" altLang="en-US" sz="1900" spc="-5" dirty="0">
                <a:latin typeface="Calibri"/>
                <a:cs typeface="Calibri"/>
              </a:rPr>
              <a:t>不命中</a:t>
            </a:r>
            <a:r>
              <a:rPr sz="1900" spc="-5" dirty="0">
                <a:latin typeface="Calibri"/>
                <a:cs typeface="Calibri"/>
              </a:rPr>
              <a:t> /</a:t>
            </a:r>
            <a:r>
              <a:rPr sz="1900" spc="105" dirty="0">
                <a:latin typeface="Calibri"/>
                <a:cs typeface="Calibri"/>
              </a:rPr>
              <a:t> </a:t>
            </a:r>
            <a:r>
              <a:rPr lang="zh-CN" altLang="en-US" sz="1900" spc="-5" dirty="0">
                <a:latin typeface="Calibri"/>
                <a:cs typeface="Calibri"/>
              </a:rPr>
              <a:t>访问</a:t>
            </a:r>
            <a:r>
              <a:rPr sz="1900" spc="-5" dirty="0">
                <a:latin typeface="Calibri"/>
                <a:cs typeface="Calibri"/>
              </a:rPr>
              <a:t>)</a:t>
            </a:r>
            <a:endParaRPr sz="1900" dirty="0">
              <a:latin typeface="Calibri"/>
              <a:cs typeface="Calibri"/>
            </a:endParaRPr>
          </a:p>
          <a:p>
            <a:pPr marL="756285">
              <a:lnSpc>
                <a:spcPts val="2165"/>
              </a:lnSpc>
            </a:pPr>
            <a:r>
              <a:rPr sz="1900" spc="-5" dirty="0">
                <a:latin typeface="Calibri"/>
                <a:cs typeface="Calibri"/>
              </a:rPr>
              <a:t>= 1 – </a:t>
            </a:r>
            <a:r>
              <a:rPr lang="zh-CN" altLang="en-US" sz="1900" spc="-5" dirty="0">
                <a:latin typeface="Calibri"/>
                <a:cs typeface="Calibri"/>
              </a:rPr>
              <a:t>命中率</a:t>
            </a:r>
            <a:endParaRPr sz="19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25"/>
              </a:spcBef>
              <a:buClr>
                <a:srgbClr val="990000"/>
              </a:buClr>
              <a:buSzPct val="107894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1900" spc="-5" dirty="0">
                <a:latin typeface="Calibri"/>
                <a:cs typeface="Calibri"/>
              </a:rPr>
              <a:t>典型的数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(</a:t>
            </a:r>
            <a:r>
              <a:rPr lang="zh-CN" altLang="en-US" sz="1900" spc="-5" dirty="0">
                <a:latin typeface="Calibri"/>
                <a:cs typeface="Calibri"/>
              </a:rPr>
              <a:t>百分比</a:t>
            </a:r>
            <a:r>
              <a:rPr sz="1900" spc="-5" dirty="0">
                <a:latin typeface="Calibri"/>
                <a:cs typeface="Calibri"/>
              </a:rPr>
              <a:t>):</a:t>
            </a:r>
            <a:endParaRPr sz="19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225"/>
              </a:spcBef>
            </a:pPr>
            <a:r>
              <a:rPr sz="1500" spc="10" dirty="0">
                <a:latin typeface="Wingdings"/>
                <a:cs typeface="Wingdings"/>
              </a:rPr>
              <a:t></a:t>
            </a:r>
            <a:r>
              <a:rPr sz="1500" spc="10" dirty="0">
                <a:latin typeface="Times New Roman"/>
                <a:cs typeface="Times New Roman"/>
              </a:rPr>
              <a:t>  </a:t>
            </a:r>
            <a:r>
              <a:rPr sz="1900" spc="-10" dirty="0">
                <a:latin typeface="Calibri"/>
                <a:cs typeface="Calibri"/>
              </a:rPr>
              <a:t>3-10% </a:t>
            </a:r>
            <a:r>
              <a:rPr sz="1900" spc="6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L1</a:t>
            </a:r>
            <a:endParaRPr sz="19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25"/>
              </a:spcBef>
              <a:buSzPct val="78947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1900" spc="-5" dirty="0">
                <a:latin typeface="Calibri"/>
                <a:cs typeface="Calibri"/>
              </a:rPr>
              <a:t>可以相当小</a:t>
            </a:r>
            <a:r>
              <a:rPr sz="1900" spc="-5" dirty="0">
                <a:latin typeface="Calibri"/>
                <a:cs typeface="Calibri"/>
              </a:rPr>
              <a:t>(e.g., &lt; 1%)  </a:t>
            </a:r>
            <a:r>
              <a:rPr lang="zh-CN" altLang="en-US" sz="1900" spc="-10" dirty="0">
                <a:latin typeface="Calibri"/>
                <a:cs typeface="Calibri"/>
              </a:rPr>
              <a:t>根据大小</a:t>
            </a:r>
            <a:r>
              <a:rPr sz="1900" spc="-5" dirty="0">
                <a:latin typeface="Calibri"/>
                <a:cs typeface="Calibri"/>
              </a:rPr>
              <a:t>,</a:t>
            </a:r>
            <a:r>
              <a:rPr sz="1900" spc="110" dirty="0">
                <a:latin typeface="Calibri"/>
                <a:cs typeface="Calibri"/>
              </a:rPr>
              <a:t> </a:t>
            </a:r>
            <a:r>
              <a:rPr lang="zh-CN" altLang="en-US" sz="1900" spc="-5" dirty="0">
                <a:latin typeface="Calibri"/>
                <a:cs typeface="Calibri"/>
              </a:rPr>
              <a:t>等等</a:t>
            </a:r>
            <a:r>
              <a:rPr sz="1900" spc="-5" dirty="0">
                <a:latin typeface="Calibri"/>
                <a:cs typeface="Calibri"/>
              </a:rPr>
              <a:t>.</a:t>
            </a:r>
            <a:endParaRPr sz="19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45"/>
              </a:spcBef>
              <a:buClr>
                <a:srgbClr val="990000"/>
              </a:buClr>
              <a:buSzPct val="59090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200" b="1" spc="-5" dirty="0">
                <a:latin typeface="Calibri"/>
                <a:cs typeface="Calibri"/>
              </a:rPr>
              <a:t>命中时间</a:t>
            </a:r>
            <a:endParaRPr sz="2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35"/>
              </a:spcBef>
              <a:buClr>
                <a:srgbClr val="990000"/>
              </a:buClr>
              <a:buSzPct val="107894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/>
              <a:t>从高速缓存向处理器发送一行的时间</a:t>
            </a:r>
            <a:endParaRPr sz="19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25"/>
              </a:spcBef>
              <a:buSzPct val="78947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1900" spc="-5" dirty="0">
                <a:latin typeface="Calibri"/>
                <a:cs typeface="Calibri"/>
              </a:rPr>
              <a:t>时间包括行是否在缓存中</a:t>
            </a:r>
            <a:endParaRPr sz="19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25"/>
              </a:spcBef>
              <a:buClr>
                <a:srgbClr val="990000"/>
              </a:buClr>
              <a:buSzPct val="107894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1900" spc="-5" dirty="0">
                <a:latin typeface="Calibri"/>
                <a:cs typeface="Calibri"/>
              </a:rPr>
              <a:t>典型的数</a:t>
            </a:r>
            <a:r>
              <a:rPr sz="1900" spc="-5" dirty="0">
                <a:latin typeface="Calibri"/>
                <a:cs typeface="Calibri"/>
              </a:rPr>
              <a:t>:</a:t>
            </a:r>
            <a:endParaRPr sz="19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25"/>
              </a:spcBef>
              <a:buSzPct val="78947"/>
              <a:buFont typeface="Wingdings"/>
              <a:buChar char=""/>
              <a:tabLst>
                <a:tab pos="1155700" algn="l"/>
              </a:tabLst>
            </a:pPr>
            <a:r>
              <a:rPr sz="1900" spc="-10" dirty="0">
                <a:latin typeface="Calibri"/>
                <a:cs typeface="Calibri"/>
              </a:rPr>
              <a:t>L1</a:t>
            </a:r>
            <a:r>
              <a:rPr lang="en-US" sz="1900" spc="-10" dirty="0">
                <a:latin typeface="Calibri"/>
                <a:cs typeface="Calibri"/>
              </a:rPr>
              <a:t>  4</a:t>
            </a:r>
            <a:r>
              <a:rPr lang="zh-CN" altLang="en-US" sz="1900" spc="-10" dirty="0">
                <a:latin typeface="Calibri"/>
                <a:cs typeface="Calibri"/>
              </a:rPr>
              <a:t>个时钟周期</a:t>
            </a:r>
            <a:endParaRPr sz="19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25"/>
              </a:spcBef>
              <a:buSzPct val="78947"/>
              <a:buFont typeface="Wingdings"/>
              <a:buChar char=""/>
              <a:tabLst>
                <a:tab pos="1155700" algn="l"/>
              </a:tabLst>
            </a:pPr>
            <a:r>
              <a:rPr sz="1900" spc="-10" dirty="0">
                <a:latin typeface="Calibri"/>
                <a:cs typeface="Calibri"/>
              </a:rPr>
              <a:t>L2</a:t>
            </a:r>
            <a:r>
              <a:rPr lang="en-US" sz="1900" spc="-10" dirty="0">
                <a:latin typeface="Calibri"/>
                <a:cs typeface="Calibri"/>
              </a:rPr>
              <a:t>  10</a:t>
            </a:r>
            <a:r>
              <a:rPr lang="zh-CN" altLang="en-US" sz="1900" spc="-10" dirty="0">
                <a:latin typeface="Calibri"/>
                <a:cs typeface="Calibri"/>
              </a:rPr>
              <a:t>个时钟周期</a:t>
            </a:r>
            <a:endParaRPr sz="19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Clr>
                <a:srgbClr val="990000"/>
              </a:buClr>
              <a:buSzPct val="59090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200" dirty="0">
                <a:latin typeface="Calibri"/>
                <a:cs typeface="Calibri"/>
              </a:rPr>
              <a:t>不命中处罚</a:t>
            </a:r>
            <a:endParaRPr sz="2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40"/>
              </a:spcBef>
              <a:buClr>
                <a:srgbClr val="990000"/>
              </a:buClr>
              <a:buSzPct val="107894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1900" spc="-5" dirty="0">
                <a:latin typeface="Calibri"/>
                <a:cs typeface="Calibri"/>
              </a:rPr>
              <a:t>由于不命中需要额外的时间</a:t>
            </a:r>
            <a:endParaRPr sz="19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25"/>
              </a:spcBef>
              <a:buSzPct val="78947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1900" spc="-5" dirty="0">
                <a:latin typeface="Calibri"/>
                <a:cs typeface="Calibri"/>
              </a:rPr>
              <a:t>通常主存为</a:t>
            </a:r>
            <a:r>
              <a:rPr lang="en-US" altLang="zh-CN" sz="1900" spc="-5" dirty="0">
                <a:latin typeface="Calibri"/>
                <a:cs typeface="Calibri"/>
              </a:rPr>
              <a:t>50-200</a:t>
            </a:r>
            <a:r>
              <a:rPr lang="zh-CN" altLang="en-US" sz="1900" spc="-5" dirty="0">
                <a:latin typeface="Calibri"/>
                <a:cs typeface="Calibri"/>
              </a:rPr>
              <a:t>周期</a:t>
            </a:r>
            <a:r>
              <a:rPr sz="1900" spc="-5" dirty="0">
                <a:latin typeface="Calibri"/>
                <a:cs typeface="Calibri"/>
              </a:rPr>
              <a:t>(</a:t>
            </a:r>
            <a:r>
              <a:rPr lang="zh-CN" altLang="en-US" sz="1900" spc="-5" dirty="0">
                <a:latin typeface="Calibri"/>
                <a:cs typeface="Calibri"/>
              </a:rPr>
              <a:t>趋势</a:t>
            </a:r>
            <a:r>
              <a:rPr sz="1900" spc="-5" dirty="0">
                <a:latin typeface="Calibri"/>
                <a:cs typeface="Calibri"/>
              </a:rPr>
              <a:t>:</a:t>
            </a:r>
            <a:r>
              <a:rPr sz="1900" spc="70" dirty="0">
                <a:latin typeface="Calibri"/>
                <a:cs typeface="Calibri"/>
              </a:rPr>
              <a:t> </a:t>
            </a:r>
            <a:r>
              <a:rPr lang="zh-CN" altLang="en-US" sz="1900" spc="-5" dirty="0">
                <a:latin typeface="Calibri"/>
                <a:cs typeface="Calibri"/>
              </a:rPr>
              <a:t>增加！</a:t>
            </a:r>
            <a:r>
              <a:rPr sz="1900" spc="-5" dirty="0">
                <a:latin typeface="Calibri"/>
                <a:cs typeface="Calibri"/>
              </a:rPr>
              <a:t>)</a:t>
            </a:r>
            <a:endParaRPr sz="19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5654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4806" y="575631"/>
            <a:ext cx="617474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让我们想想那些数字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4662" y="1386713"/>
            <a:ext cx="7018655" cy="4585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在命中和不命中之间差距巨大</a:t>
            </a:r>
            <a:endParaRPr sz="2400" b="1" spc="-5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65"/>
              </a:spcBef>
              <a:buClr>
                <a:srgbClr val="990000"/>
              </a:buClr>
              <a:buSzPct val="108333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pc="-5" dirty="0">
                <a:latin typeface="Calibri"/>
                <a:cs typeface="Calibri"/>
              </a:rPr>
              <a:t>如果只有</a:t>
            </a:r>
            <a:r>
              <a:rPr lang="en-US" altLang="zh-CN" spc="-5" dirty="0">
                <a:latin typeface="Calibri"/>
                <a:cs typeface="Calibri"/>
              </a:rPr>
              <a:t>L1 </a:t>
            </a:r>
            <a:r>
              <a:rPr lang="zh-CN" altLang="en-US" spc="-5" dirty="0">
                <a:latin typeface="Calibri"/>
                <a:cs typeface="Calibri"/>
              </a:rPr>
              <a:t>和 主存，那么可以差</a:t>
            </a:r>
            <a:r>
              <a:rPr lang="en-US" altLang="zh-CN" spc="-5" dirty="0">
                <a:latin typeface="Calibri"/>
                <a:cs typeface="Calibri"/>
              </a:rPr>
              <a:t>100</a:t>
            </a:r>
            <a:r>
              <a:rPr lang="zh-CN" altLang="en-US" spc="-5" dirty="0">
                <a:latin typeface="Calibri"/>
                <a:cs typeface="Calibri"/>
              </a:rPr>
              <a:t>倍</a:t>
            </a:r>
            <a:endParaRPr sz="18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990000"/>
              </a:buClr>
              <a:buFont typeface="Wingdings"/>
              <a:buChar char=""/>
            </a:pPr>
            <a:endParaRPr sz="2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60"/>
              </a:spcBef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你会相信</a:t>
            </a:r>
            <a:r>
              <a:rPr lang="en-US" altLang="zh-CN" sz="2400" b="1" spc="-5" dirty="0">
                <a:latin typeface="Calibri"/>
                <a:cs typeface="Calibri"/>
              </a:rPr>
              <a:t>99%</a:t>
            </a:r>
            <a:r>
              <a:rPr lang="zh-CN" altLang="en-US" sz="2400" b="1" spc="-5" dirty="0">
                <a:latin typeface="Calibri"/>
                <a:cs typeface="Calibri"/>
              </a:rPr>
              <a:t>命中率要比</a:t>
            </a:r>
            <a:r>
              <a:rPr lang="en-US" altLang="zh-CN" sz="2400" b="1" spc="-5" dirty="0">
                <a:latin typeface="Calibri"/>
                <a:cs typeface="Calibri"/>
              </a:rPr>
              <a:t>97%</a:t>
            </a:r>
            <a:r>
              <a:rPr lang="zh-CN" altLang="en-US" sz="2400" b="1" spc="-5" dirty="0">
                <a:latin typeface="Calibri"/>
                <a:cs typeface="Calibri"/>
              </a:rPr>
              <a:t>好两倍</a:t>
            </a:r>
            <a:r>
              <a:rPr sz="2400" b="1" spc="-5" dirty="0">
                <a:latin typeface="Calibri"/>
                <a:cs typeface="Calibri"/>
              </a:rPr>
              <a:t>?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64"/>
              </a:spcBef>
              <a:buClr>
                <a:srgbClr val="990000"/>
              </a:buClr>
              <a:buSzPct val="108333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pc="-5" dirty="0">
                <a:latin typeface="Calibri"/>
                <a:cs typeface="Calibri"/>
              </a:rPr>
              <a:t>思考</a:t>
            </a:r>
            <a:r>
              <a:rPr sz="1800" spc="-5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756285" marR="3845560">
              <a:lnSpc>
                <a:spcPct val="100000"/>
              </a:lnSpc>
            </a:pPr>
            <a:r>
              <a:rPr lang="zh-CN" altLang="en-US" spc="-5" dirty="0">
                <a:latin typeface="Calibri"/>
                <a:cs typeface="Calibri"/>
              </a:rPr>
              <a:t>缓存命中时间为</a:t>
            </a:r>
            <a:r>
              <a:rPr lang="en-US" altLang="zh-CN" spc="-5" dirty="0">
                <a:latin typeface="Calibri"/>
                <a:cs typeface="Calibri"/>
              </a:rPr>
              <a:t>1</a:t>
            </a:r>
            <a:r>
              <a:rPr lang="zh-CN" altLang="en-US" spc="-5" dirty="0">
                <a:latin typeface="Calibri"/>
                <a:cs typeface="Calibri"/>
              </a:rPr>
              <a:t>个周期</a:t>
            </a:r>
            <a:r>
              <a:rPr sz="1800" spc="-5" dirty="0">
                <a:latin typeface="Calibri"/>
                <a:cs typeface="Calibri"/>
              </a:rPr>
              <a:t> </a:t>
            </a:r>
            <a:endParaRPr lang="en-US" sz="1800" spc="-5" dirty="0">
              <a:latin typeface="Calibri"/>
              <a:cs typeface="Calibri"/>
            </a:endParaRPr>
          </a:p>
          <a:p>
            <a:pPr marL="756285" marR="3845560">
              <a:lnSpc>
                <a:spcPct val="100000"/>
              </a:lnSpc>
            </a:pPr>
            <a:r>
              <a:rPr lang="zh-CN" altLang="en-US" spc="-5" dirty="0">
                <a:latin typeface="Calibri"/>
                <a:cs typeface="Calibri"/>
              </a:rPr>
              <a:t>不命中处罚要</a:t>
            </a:r>
            <a:r>
              <a:rPr lang="en-US" altLang="zh-CN" spc="-5" dirty="0">
                <a:latin typeface="Calibri"/>
                <a:cs typeface="Calibri"/>
              </a:rPr>
              <a:t>100</a:t>
            </a:r>
            <a:r>
              <a:rPr lang="zh-CN" altLang="en-US" spc="-5" dirty="0">
                <a:latin typeface="Calibri"/>
                <a:cs typeface="Calibri"/>
              </a:rPr>
              <a:t>个周期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Clr>
                <a:srgbClr val="990000"/>
              </a:buClr>
              <a:buSzPct val="108333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pc="-5" dirty="0">
                <a:latin typeface="Calibri"/>
                <a:cs typeface="Calibri"/>
              </a:rPr>
              <a:t>平均访问时间</a:t>
            </a:r>
            <a:r>
              <a:rPr sz="1800" spc="-5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80772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alibri"/>
                <a:cs typeface="Calibri"/>
              </a:rPr>
              <a:t>97% </a:t>
            </a:r>
            <a:r>
              <a:rPr lang="zh-CN" altLang="en-US" spc="-5" dirty="0">
                <a:latin typeface="Calibri"/>
                <a:cs typeface="Calibri"/>
              </a:rPr>
              <a:t>命中率</a:t>
            </a:r>
            <a:r>
              <a:rPr sz="1800" spc="-5" dirty="0">
                <a:latin typeface="Calibri"/>
                <a:cs typeface="Calibri"/>
              </a:rPr>
              <a:t>:  </a:t>
            </a:r>
            <a:r>
              <a:rPr sz="1800" dirty="0">
                <a:latin typeface="Calibri"/>
                <a:cs typeface="Calibri"/>
              </a:rPr>
              <a:t>1 </a:t>
            </a:r>
            <a:r>
              <a:rPr lang="zh-CN" altLang="en-US" spc="-10" dirty="0">
                <a:latin typeface="Calibri"/>
                <a:cs typeface="Calibri"/>
              </a:rPr>
              <a:t>周期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+ 0.03 x 100 </a:t>
            </a:r>
            <a:r>
              <a:rPr lang="zh-CN" altLang="en-US" spc="-5" dirty="0">
                <a:latin typeface="Calibri"/>
                <a:cs typeface="Calibri"/>
              </a:rPr>
              <a:t>周期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4</a:t>
            </a:r>
            <a:r>
              <a:rPr sz="1800" b="1" spc="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Calibri"/>
                <a:cs typeface="Calibri"/>
              </a:rPr>
              <a:t>周期</a:t>
            </a:r>
            <a:endParaRPr sz="1800" dirty="0">
              <a:latin typeface="Calibri"/>
              <a:cs typeface="Calibri"/>
            </a:endParaRPr>
          </a:p>
          <a:p>
            <a:pPr marL="80772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alibri"/>
                <a:cs typeface="Calibri"/>
              </a:rPr>
              <a:t>99% </a:t>
            </a:r>
            <a:r>
              <a:rPr lang="zh-CN" altLang="en-US" spc="-5" dirty="0">
                <a:latin typeface="Calibri"/>
                <a:cs typeface="Calibri"/>
              </a:rPr>
              <a:t>命中率</a:t>
            </a:r>
            <a:r>
              <a:rPr sz="1800" spc="-5" dirty="0">
                <a:latin typeface="Calibri"/>
                <a:cs typeface="Calibri"/>
              </a:rPr>
              <a:t>:  </a:t>
            </a:r>
            <a:r>
              <a:rPr sz="1800" dirty="0">
                <a:latin typeface="Calibri"/>
                <a:cs typeface="Calibri"/>
              </a:rPr>
              <a:t>1 </a:t>
            </a:r>
            <a:r>
              <a:rPr lang="zh-CN" altLang="en-US" spc="-10" dirty="0">
                <a:latin typeface="Calibri"/>
                <a:cs typeface="Calibri"/>
              </a:rPr>
              <a:t>周期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+ 0.01 x 100 </a:t>
            </a:r>
            <a:r>
              <a:rPr lang="zh-CN" altLang="en-US" spc="-5" dirty="0">
                <a:latin typeface="Calibri"/>
                <a:cs typeface="Calibri"/>
              </a:rPr>
              <a:t>周期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1800" b="1" spc="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Calibri"/>
                <a:cs typeface="Calibri"/>
              </a:rPr>
              <a:t>周期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solidFill>
                  <a:srgbClr val="C00000"/>
                </a:solidFill>
                <a:latin typeface="Calibri"/>
                <a:cs typeface="Calibri"/>
              </a:rPr>
              <a:t>这就是为什么用“不命中率”而不是“命中率”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56253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539432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编写高速缓存友好的代码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387983"/>
            <a:ext cx="7116445" cy="2308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dirty="0">
                <a:latin typeface="Calibri"/>
                <a:cs typeface="Calibri"/>
              </a:rPr>
              <a:t>让通用或共享的功能或函数</a:t>
            </a:r>
            <a:r>
              <a:rPr lang="en-US" altLang="zh-CN" sz="2400" b="1" dirty="0">
                <a:latin typeface="Calibri"/>
                <a:cs typeface="Calibri"/>
              </a:rPr>
              <a:t>—</a:t>
            </a:r>
            <a:r>
              <a:rPr lang="zh-CN" altLang="en-US" sz="2400" b="1" dirty="0">
                <a:latin typeface="Calibri"/>
                <a:cs typeface="Calibri"/>
              </a:rPr>
              <a:t>最常见情况运行得快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专注在核心函数和内循环上</a:t>
            </a:r>
            <a:endParaRPr sz="20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990000"/>
              </a:buClr>
              <a:buFont typeface="Wingdings"/>
              <a:buChar char=""/>
            </a:pPr>
            <a:endParaRPr sz="29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尽量减少每个循环内部的缓存不命中数量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反复引用变量是好的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lang="zh-CN" altLang="en-US" sz="2000" spc="-5" dirty="0">
                <a:solidFill>
                  <a:srgbClr val="C00000"/>
                </a:solidFill>
                <a:latin typeface="Calibri"/>
                <a:cs typeface="Calibri"/>
              </a:rPr>
              <a:t>时间局部性</a:t>
            </a:r>
            <a:r>
              <a:rPr sz="2000" spc="-5" dirty="0">
                <a:latin typeface="Calibri"/>
                <a:cs typeface="Calibri"/>
              </a:rPr>
              <a:t>)</a:t>
            </a:r>
            <a:r>
              <a:rPr lang="en-US" altLang="zh-CN" sz="2000" spc="-5" dirty="0">
                <a:latin typeface="Calibri"/>
                <a:cs typeface="Calibri"/>
              </a:rPr>
              <a:t>—</a:t>
            </a:r>
            <a:r>
              <a:rPr lang="zh-CN" altLang="en-US" sz="2000" spc="-5" dirty="0">
                <a:latin typeface="Calibri"/>
                <a:cs typeface="Calibri"/>
              </a:rPr>
              <a:t>寄存器</a:t>
            </a:r>
            <a:r>
              <a:rPr lang="en-US" altLang="zh-CN" sz="2000" spc="-5" dirty="0">
                <a:latin typeface="Calibri"/>
                <a:cs typeface="Calibri"/>
              </a:rPr>
              <a:t>-</a:t>
            </a:r>
            <a:r>
              <a:rPr lang="zh-CN" altLang="en-US" sz="2000" spc="-5" dirty="0">
                <a:latin typeface="Calibri"/>
                <a:cs typeface="Calibri"/>
              </a:rPr>
              <a:t>编译器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步长为</a:t>
            </a:r>
            <a:r>
              <a:rPr lang="en-US" altLang="zh-CN" sz="2000" spc="-5" dirty="0">
                <a:latin typeface="Calibri"/>
                <a:cs typeface="Calibri"/>
              </a:rPr>
              <a:t>1</a:t>
            </a:r>
            <a:r>
              <a:rPr lang="zh-CN" altLang="en-US" sz="2000" spc="-5" dirty="0">
                <a:latin typeface="Calibri"/>
                <a:cs typeface="Calibri"/>
              </a:rPr>
              <a:t>的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lang="zh-CN" altLang="en-US" sz="2000" spc="-5" dirty="0">
                <a:latin typeface="Calibri"/>
                <a:cs typeface="Calibri"/>
              </a:rPr>
              <a:t>参考模式是好的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lang="zh-CN" altLang="en-US" sz="2000" spc="-5" dirty="0">
                <a:solidFill>
                  <a:srgbClr val="C00000"/>
                </a:solidFill>
                <a:latin typeface="Calibri"/>
                <a:cs typeface="Calibri"/>
              </a:rPr>
              <a:t>空间局部性</a:t>
            </a:r>
            <a:r>
              <a:rPr sz="2000" spc="-5" dirty="0">
                <a:latin typeface="Calibri"/>
                <a:cs typeface="Calibri"/>
              </a:rPr>
              <a:t>)</a:t>
            </a:r>
            <a:r>
              <a:rPr lang="en-US" altLang="zh-CN" sz="2000" spc="-5" dirty="0">
                <a:latin typeface="Calibri"/>
                <a:cs typeface="Calibri"/>
              </a:rPr>
              <a:t>---</a:t>
            </a:r>
            <a:r>
              <a:rPr lang="zh-CN" altLang="en-US" sz="2000" spc="-5" dirty="0">
                <a:latin typeface="Calibri"/>
                <a:cs typeface="Calibri"/>
              </a:rPr>
              <a:t>缓存是连续块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616" y="4822952"/>
            <a:ext cx="817118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sz="2800" b="1" spc="-35" dirty="0">
                <a:latin typeface="Calibri"/>
                <a:cs typeface="Calibri"/>
              </a:rPr>
              <a:t>关键思想</a:t>
            </a:r>
            <a:r>
              <a:rPr lang="zh-CN" altLang="en-US" sz="2800" b="1" spc="-10" dirty="0">
                <a:latin typeface="Calibri"/>
                <a:cs typeface="Calibri"/>
              </a:rPr>
              <a:t>：</a:t>
            </a:r>
            <a:r>
              <a:rPr lang="zh-CN" altLang="en-US" sz="2800" b="1" spc="-35" dirty="0">
                <a:latin typeface="Calibri"/>
                <a:cs typeface="Calibri"/>
              </a:rPr>
              <a:t>通过我们对高速缓冲器的理解来量化</a:t>
            </a:r>
            <a:r>
              <a:rPr lang="zh-CN" altLang="en-US" sz="2800" b="1" spc="-35" dirty="0">
                <a:cs typeface="Calibri"/>
              </a:rPr>
              <a:t>我们对原有局部</a:t>
            </a:r>
            <a:r>
              <a:rPr lang="zh-CN" altLang="en-US" sz="2800" b="1" spc="-35" dirty="0">
                <a:latin typeface="Calibri"/>
                <a:cs typeface="Calibri"/>
              </a:rPr>
              <a:t>性的定性概念</a:t>
            </a:r>
            <a:endParaRPr sz="2800" b="1" spc="-35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5218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09583" y="6668801"/>
            <a:ext cx="1536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10" dirty="0">
                <a:latin typeface="Calibri"/>
                <a:cs typeface="Calibri"/>
              </a:rPr>
              <a:t>30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615" y="1387983"/>
            <a:ext cx="5361940" cy="1931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solidFill>
                  <a:srgbClr val="C0C0C0"/>
                </a:solidFill>
                <a:latin typeface="Calibri"/>
                <a:cs typeface="Calibri"/>
              </a:rPr>
              <a:t>高速缓存的组织结构和运算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高速缓存对程序性能的影响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存储器山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solidFill>
                  <a:srgbClr val="C0C0C0"/>
                </a:solidFill>
                <a:latin typeface="Calibri"/>
                <a:cs typeface="Calibri"/>
              </a:rPr>
              <a:t>重新排列以提升空间局部性</a:t>
            </a:r>
            <a:endParaRPr lang="en-US" altLang="zh-CN" sz="2000" dirty="0">
              <a:solidFill>
                <a:srgbClr val="C0C0C0"/>
              </a:solidFill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solidFill>
                  <a:srgbClr val="C0C0C0"/>
                </a:solidFill>
                <a:latin typeface="Calibri"/>
                <a:cs typeface="Calibri"/>
              </a:rPr>
              <a:t>使用块来提高时间局部性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115616" y="4362021"/>
            <a:ext cx="7540794" cy="1107996"/>
          </a:xfrm>
        </p:spPr>
        <p:txBody>
          <a:bodyPr/>
          <a:lstStyle/>
          <a:p>
            <a:pPr algn="ctr"/>
            <a:r>
              <a:rPr lang="zh-CN" altLang="en-US" dirty="0"/>
              <a:t>面向存储器</a:t>
            </a:r>
            <a:r>
              <a:rPr lang="en-US" altLang="zh-CN" dirty="0"/>
              <a:t>-Cache</a:t>
            </a:r>
            <a:r>
              <a:rPr lang="zh-CN" altLang="en-US" dirty="0"/>
              <a:t>的程序优化</a:t>
            </a:r>
            <a:br>
              <a:rPr lang="en-US" altLang="zh-CN" dirty="0"/>
            </a:br>
            <a:r>
              <a:rPr lang="zh-CN" altLang="en-US" dirty="0"/>
              <a:t>编写面向</a:t>
            </a:r>
            <a:r>
              <a:rPr lang="en-US" altLang="zh-CN" dirty="0"/>
              <a:t>Cache</a:t>
            </a:r>
            <a:r>
              <a:rPr lang="zh-CN" altLang="en-US" dirty="0"/>
              <a:t>有好的程序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FAD9716C-87C9-481B-B66E-DA354E7A1978}"/>
              </a:ext>
            </a:extLst>
          </p:cNvPr>
          <p:cNvSpPr/>
          <p:nvPr/>
        </p:nvSpPr>
        <p:spPr>
          <a:xfrm>
            <a:off x="5580112" y="1163831"/>
            <a:ext cx="2736304" cy="2664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3398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09583" y="6668801"/>
            <a:ext cx="1536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10" dirty="0">
                <a:latin typeface="Calibri"/>
                <a:cs typeface="Calibri"/>
              </a:rPr>
              <a:t>31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443992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存储器山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971600" y="1484784"/>
            <a:ext cx="6945630" cy="44371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3600" b="1" dirty="0">
                <a:solidFill>
                  <a:srgbClr val="C00000"/>
                </a:solidFill>
                <a:latin typeface="Calibri"/>
                <a:cs typeface="Calibri"/>
              </a:rPr>
              <a:t>读吞吐量</a:t>
            </a:r>
            <a:r>
              <a:rPr sz="36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(</a:t>
            </a:r>
            <a:r>
              <a:rPr lang="zh-CN" altLang="en-US" sz="3600" b="1" spc="-5" dirty="0">
                <a:latin typeface="Calibri"/>
                <a:cs typeface="Calibri"/>
              </a:rPr>
              <a:t>读带宽</a:t>
            </a:r>
            <a:r>
              <a:rPr sz="3600" b="1" spc="-5" dirty="0">
                <a:latin typeface="Calibri"/>
                <a:cs typeface="Calibri"/>
              </a:rPr>
              <a:t>)</a:t>
            </a:r>
            <a:endParaRPr sz="36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3200" dirty="0"/>
              <a:t>程序运行时 每秒从存储系统中读取的字节数</a:t>
            </a:r>
            <a:r>
              <a:rPr sz="3200" dirty="0">
                <a:latin typeface="Calibri"/>
                <a:cs typeface="Calibri"/>
              </a:rPr>
              <a:t>(MB/s)</a:t>
            </a: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990000"/>
              </a:buClr>
              <a:buFont typeface="Wingdings"/>
              <a:buChar char=""/>
            </a:pPr>
            <a:endParaRPr sz="4400" dirty="0">
              <a:latin typeface="Times New Roman"/>
              <a:cs typeface="Times New Roman"/>
            </a:endParaRPr>
          </a:p>
          <a:p>
            <a:pPr marL="355600" marR="41275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3600" b="1" dirty="0">
                <a:solidFill>
                  <a:srgbClr val="C00000"/>
                </a:solidFill>
                <a:latin typeface="Calibri"/>
                <a:cs typeface="Calibri"/>
              </a:rPr>
              <a:t>存储器山</a:t>
            </a:r>
            <a:r>
              <a:rPr lang="zh-CN" altLang="en-US" sz="3600" b="1" spc="-5" dirty="0">
                <a:solidFill>
                  <a:srgbClr val="C00000"/>
                </a:solidFill>
                <a:latin typeface="Calibri"/>
                <a:cs typeface="Calibri"/>
              </a:rPr>
              <a:t>：</a:t>
            </a:r>
            <a:r>
              <a:rPr lang="zh-CN" altLang="en-US" sz="3600" b="1" dirty="0"/>
              <a:t>测量读取吞吐量作为空间和时间局部性的函数</a:t>
            </a:r>
            <a:endParaRPr sz="3600" b="1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3200" spc="-5" dirty="0">
                <a:latin typeface="Calibri"/>
                <a:cs typeface="Calibri"/>
              </a:rPr>
              <a:t>通过二维函数图</a:t>
            </a:r>
            <a:r>
              <a:rPr lang="en-US" altLang="zh-CN" sz="3200" spc="-5" dirty="0">
                <a:latin typeface="Calibri"/>
                <a:cs typeface="Calibri"/>
              </a:rPr>
              <a:t>-</a:t>
            </a:r>
            <a:r>
              <a:rPr lang="zh-CN" altLang="en-US" sz="3200" spc="-5" dirty="0">
                <a:latin typeface="Calibri"/>
                <a:cs typeface="Calibri"/>
              </a:rPr>
              <a:t>存储器山 描述存储系统性能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11395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09583" y="6649370"/>
            <a:ext cx="15367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b="1" spc="-10" dirty="0">
                <a:solidFill>
                  <a:prstClr val="black"/>
                </a:solidFill>
                <a:cs typeface="Calibri"/>
              </a:rPr>
              <a:t>32</a:t>
            </a:r>
            <a:endParaRPr sz="1000">
              <a:solidFill>
                <a:prstClr val="black"/>
              </a:solidFill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32" y="762012"/>
            <a:ext cx="6319520" cy="62170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1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00" y="762012"/>
            <a:ext cx="6318885" cy="6094095"/>
          </a:xfrm>
          <a:custGeom>
            <a:avLst/>
            <a:gdLst/>
            <a:ahLst/>
            <a:cxnLst/>
            <a:rect l="l" t="t" r="r" b="b"/>
            <a:pathLst>
              <a:path w="6318885" h="6094095">
                <a:moveTo>
                  <a:pt x="0" y="6093968"/>
                </a:moveTo>
                <a:lnTo>
                  <a:pt x="6318389" y="6093968"/>
                </a:lnTo>
                <a:lnTo>
                  <a:pt x="6318389" y="0"/>
                </a:lnTo>
                <a:lnTo>
                  <a:pt x="0" y="0"/>
                </a:lnTo>
                <a:lnTo>
                  <a:pt x="0" y="6093968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200" y="762000"/>
            <a:ext cx="6318885" cy="6094095"/>
          </a:xfrm>
          <a:custGeom>
            <a:avLst/>
            <a:gdLst/>
            <a:ahLst/>
            <a:cxnLst/>
            <a:rect l="l" t="t" r="r" b="b"/>
            <a:pathLst>
              <a:path w="6318885" h="6094095">
                <a:moveTo>
                  <a:pt x="0" y="0"/>
                </a:moveTo>
                <a:lnTo>
                  <a:pt x="6318389" y="0"/>
                </a:lnTo>
                <a:lnTo>
                  <a:pt x="6318389" y="6093980"/>
                </a:lnTo>
                <a:lnTo>
                  <a:pt x="0" y="609398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存储器山测试函数</a:t>
            </a:r>
            <a:endParaRPr dirty="0"/>
          </a:p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2526665" algn="l"/>
              </a:tabLst>
            </a:pPr>
            <a:r>
              <a:rPr sz="1500" spc="-5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sz="1500" spc="40" dirty="0">
                <a:solidFill>
                  <a:srgbClr val="2D961E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C1651C"/>
                </a:solidFill>
                <a:latin typeface="Courier New"/>
                <a:cs typeface="Courier New"/>
              </a:rPr>
              <a:t>data</a:t>
            </a:r>
            <a:r>
              <a:rPr sz="1500" spc="-5" dirty="0">
                <a:latin typeface="Courier New"/>
                <a:cs typeface="Courier New"/>
              </a:rPr>
              <a:t>[MAXELEMS];	</a:t>
            </a:r>
            <a:r>
              <a:rPr sz="1500" spc="-5" dirty="0">
                <a:solidFill>
                  <a:srgbClr val="CB2418"/>
                </a:solidFill>
                <a:latin typeface="Courier New"/>
                <a:cs typeface="Courier New"/>
              </a:rPr>
              <a:t>/* Global array to traverse</a:t>
            </a:r>
            <a:r>
              <a:rPr sz="1500" spc="15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CB2418"/>
                </a:solidFill>
                <a:latin typeface="Courier New"/>
                <a:cs typeface="Courier New"/>
              </a:rPr>
              <a:t>*/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4939" y="1242059"/>
            <a:ext cx="5511800" cy="26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b="1" spc="-5" dirty="0">
                <a:solidFill>
                  <a:srgbClr val="9D0003"/>
                </a:solidFill>
                <a:latin typeface="Courier New"/>
                <a:cs typeface="Courier New"/>
              </a:rPr>
              <a:t>/* test - Iterate over first "elems" elements</a:t>
            </a:r>
            <a:r>
              <a:rPr sz="1500" b="1" spc="85" dirty="0">
                <a:solidFill>
                  <a:srgbClr val="9D0003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9D0003"/>
                </a:solidFill>
                <a:latin typeface="Courier New"/>
                <a:cs typeface="Courier New"/>
              </a:rPr>
              <a:t>of</a:t>
            </a:r>
            <a:endParaRPr sz="15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7940" y="1470659"/>
            <a:ext cx="4940300" cy="489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1500" b="1" spc="-5" dirty="0">
                <a:solidFill>
                  <a:srgbClr val="9D0003"/>
                </a:solidFill>
                <a:latin typeface="Courier New"/>
                <a:cs typeface="Courier New"/>
              </a:rPr>
              <a:t>array "data" with stride of "stride", using  using 4x4 loop</a:t>
            </a:r>
            <a:r>
              <a:rPr sz="1500" b="1" dirty="0">
                <a:solidFill>
                  <a:srgbClr val="9D0003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9D0003"/>
                </a:solidFill>
                <a:latin typeface="Courier New"/>
                <a:cs typeface="Courier New"/>
              </a:rPr>
              <a:t>unrolling.</a:t>
            </a:r>
            <a:endParaRPr sz="1500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9240" y="1470659"/>
            <a:ext cx="254000" cy="718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b="1" spc="-5" dirty="0">
                <a:solidFill>
                  <a:srgbClr val="9D0003"/>
                </a:solidFill>
                <a:latin typeface="Courier New"/>
                <a:cs typeface="Courier New"/>
              </a:rPr>
              <a:t>*</a:t>
            </a:r>
            <a:endParaRPr sz="15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/>
            <a:r>
              <a:rPr sz="1500" b="1" spc="-5" dirty="0">
                <a:solidFill>
                  <a:srgbClr val="9D0003"/>
                </a:solidFill>
                <a:latin typeface="Courier New"/>
                <a:cs typeface="Courier New"/>
              </a:rPr>
              <a:t>*</a:t>
            </a:r>
            <a:endParaRPr sz="15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/>
            <a:r>
              <a:rPr sz="1500" b="1" spc="-5" dirty="0">
                <a:solidFill>
                  <a:srgbClr val="9D0003"/>
                </a:solidFill>
                <a:latin typeface="Courier New"/>
                <a:cs typeface="Courier New"/>
              </a:rPr>
              <a:t>*/</a:t>
            </a:r>
            <a:endParaRPr sz="15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4939" y="2156459"/>
            <a:ext cx="6083300" cy="946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b="1" spc="-5" dirty="0">
                <a:solidFill>
                  <a:srgbClr val="2D961E"/>
                </a:solidFill>
                <a:latin typeface="Courier New"/>
                <a:cs typeface="Courier New"/>
              </a:rPr>
              <a:t>int </a:t>
            </a:r>
            <a:r>
              <a:rPr sz="1500" b="1" spc="-5" dirty="0">
                <a:solidFill>
                  <a:srgbClr val="4A00FF"/>
                </a:solidFill>
                <a:latin typeface="Courier New"/>
                <a:cs typeface="Courier New"/>
              </a:rPr>
              <a:t>test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sz="1500" b="1" spc="-5" dirty="0">
                <a:solidFill>
                  <a:srgbClr val="2D961E"/>
                </a:solidFill>
                <a:latin typeface="Courier New"/>
                <a:cs typeface="Courier New"/>
              </a:rPr>
              <a:t>int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elems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, </a:t>
            </a:r>
            <a:r>
              <a:rPr sz="1500" b="1" spc="-5" dirty="0">
                <a:solidFill>
                  <a:srgbClr val="2D961E"/>
                </a:solidFill>
                <a:latin typeface="Courier New"/>
                <a:cs typeface="Courier New"/>
              </a:rPr>
              <a:t>int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stride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r>
              <a:rPr sz="1500" b="1" spc="3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5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69900" marR="5080"/>
            <a:r>
              <a:rPr sz="1500" b="1" spc="-5" dirty="0">
                <a:solidFill>
                  <a:srgbClr val="2D961E"/>
                </a:solidFill>
                <a:latin typeface="Courier New"/>
                <a:cs typeface="Courier New"/>
              </a:rPr>
              <a:t>long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,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sx2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=stride*2,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sx3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=stride*3,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sx4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=stride*4;  </a:t>
            </a:r>
            <a:r>
              <a:rPr sz="1500" b="1" spc="-5" dirty="0">
                <a:solidFill>
                  <a:srgbClr val="2D961E"/>
                </a:solidFill>
                <a:latin typeface="Courier New"/>
                <a:cs typeface="Courier New"/>
              </a:rPr>
              <a:t>long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acc0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= 0,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acc1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= 0,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acc2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= 0,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acc3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500" b="1" spc="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0;</a:t>
            </a:r>
            <a:endParaRPr sz="15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69900"/>
            <a:r>
              <a:rPr sz="1500" b="1" spc="-5" dirty="0">
                <a:solidFill>
                  <a:srgbClr val="2D961E"/>
                </a:solidFill>
                <a:latin typeface="Courier New"/>
                <a:cs typeface="Courier New"/>
              </a:rPr>
              <a:t>long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length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= elems,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limit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= length -</a:t>
            </a:r>
            <a:r>
              <a:rPr sz="1500" b="1" spc="6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sx4;</a:t>
            </a:r>
            <a:endParaRPr sz="1500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2140" y="3299459"/>
            <a:ext cx="3911600" cy="26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b="1" spc="-5" dirty="0">
                <a:solidFill>
                  <a:srgbClr val="CB2418"/>
                </a:solidFill>
                <a:latin typeface="Courier New"/>
                <a:cs typeface="Courier New"/>
              </a:rPr>
              <a:t>/* Combine 4 elements at a time</a:t>
            </a:r>
            <a:r>
              <a:rPr sz="1500" b="1" spc="25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CB2418"/>
                </a:solidFill>
                <a:latin typeface="Courier New"/>
                <a:cs typeface="Courier New"/>
              </a:rPr>
              <a:t>*/</a:t>
            </a:r>
            <a:endParaRPr sz="15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93090" y="3559964"/>
          <a:ext cx="3949700" cy="1130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200">
                <a:tc>
                  <a:txBody>
                    <a:bodyPr/>
                    <a:lstStyle/>
                    <a:p>
                      <a:pPr marR="49530" algn="r">
                        <a:lnSpc>
                          <a:spcPts val="1550"/>
                        </a:lnSpc>
                      </a:pPr>
                      <a:r>
                        <a:rPr sz="1500" b="1" spc="-5" dirty="0">
                          <a:solidFill>
                            <a:srgbClr val="C200F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(i</a:t>
                      </a:r>
                      <a:r>
                        <a:rPr sz="1500" b="1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=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55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0; i</a:t>
                      </a:r>
                      <a:r>
                        <a:rPr sz="1500" b="1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&lt;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55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limit; i += sx4)</a:t>
                      </a:r>
                      <a:r>
                        <a:rPr sz="15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{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49530" algn="r">
                        <a:lnSpc>
                          <a:spcPts val="1600"/>
                        </a:lnSpc>
                      </a:pPr>
                      <a:r>
                        <a:rPr sz="1500" b="1" dirty="0">
                          <a:latin typeface="Courier New"/>
                          <a:cs typeface="Courier New"/>
                        </a:rPr>
                        <a:t>acc0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60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500" b="1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acc0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60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5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data[i];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49530" algn="r">
                        <a:lnSpc>
                          <a:spcPts val="1600"/>
                        </a:lnSpc>
                      </a:pPr>
                      <a:r>
                        <a:rPr sz="1500" b="1" dirty="0">
                          <a:latin typeface="Courier New"/>
                          <a:cs typeface="Courier New"/>
                        </a:rPr>
                        <a:t>acc1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60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500" b="1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acc1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60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500" b="1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data[i+stride];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49530" algn="r">
                        <a:lnSpc>
                          <a:spcPts val="1600"/>
                        </a:lnSpc>
                      </a:pPr>
                      <a:r>
                        <a:rPr sz="1500" b="1" dirty="0">
                          <a:latin typeface="Courier New"/>
                          <a:cs typeface="Courier New"/>
                        </a:rPr>
                        <a:t>acc2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60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500" b="1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acc2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60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500" b="1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data[i+sx2];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200">
                <a:tc>
                  <a:txBody>
                    <a:bodyPr/>
                    <a:lstStyle/>
                    <a:p>
                      <a:pPr marR="49530" algn="r">
                        <a:lnSpc>
                          <a:spcPts val="1600"/>
                        </a:lnSpc>
                      </a:pPr>
                      <a:r>
                        <a:rPr sz="1500" b="1" dirty="0">
                          <a:latin typeface="Courier New"/>
                          <a:cs typeface="Courier New"/>
                        </a:rPr>
                        <a:t>acc3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60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500" b="1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acc3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60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500" b="1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data[i+sx3];</a:t>
                      </a:r>
                      <a:endParaRPr sz="15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612140" y="4671059"/>
            <a:ext cx="139700" cy="26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5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4939" y="6271259"/>
            <a:ext cx="139700" cy="26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5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55513" y="1469135"/>
            <a:ext cx="2299970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/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test()</a:t>
            </a:r>
            <a:r>
              <a:rPr lang="zh-CN" altLang="en-US" b="1" spc="-5" dirty="0">
                <a:solidFill>
                  <a:prstClr val="black"/>
                </a:solidFill>
                <a:latin typeface="Courier New"/>
                <a:cs typeface="Courier New"/>
              </a:rPr>
              <a:t>函数有许多</a:t>
            </a:r>
            <a:r>
              <a:rPr b="1" spc="-77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spc="-5" dirty="0" err="1">
                <a:solidFill>
                  <a:prstClr val="black"/>
                </a:solidFill>
                <a:latin typeface="Courier New"/>
                <a:cs typeface="Courier New"/>
              </a:rPr>
              <a:t>elems</a:t>
            </a:r>
            <a:r>
              <a:rPr lang="en-US" b="1" spc="-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prstClr val="black"/>
                </a:solidFill>
                <a:cs typeface="Calibri"/>
              </a:rPr>
              <a:t>and</a:t>
            </a:r>
            <a:r>
              <a:rPr b="1" spc="-80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stride</a:t>
            </a:r>
            <a:r>
              <a:rPr lang="en-US" b="1" spc="-5" dirty="0">
                <a:solidFill>
                  <a:prstClr val="black"/>
                </a:solidFill>
                <a:latin typeface="Courier New"/>
                <a:cs typeface="Courier New"/>
              </a:rPr>
              <a:t>-</a:t>
            </a:r>
            <a:r>
              <a:rPr lang="zh-CN" altLang="en-US" b="1" spc="-5" dirty="0">
                <a:solidFill>
                  <a:prstClr val="black"/>
                </a:solidFill>
                <a:latin typeface="Courier New"/>
                <a:cs typeface="Courier New"/>
              </a:rPr>
              <a:t>步幅 组合</a:t>
            </a:r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.</a:t>
            </a:r>
            <a:endParaRPr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55513" y="2566415"/>
            <a:ext cx="197485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CN" altLang="en-US" b="1" spc="-10" dirty="0">
                <a:solidFill>
                  <a:prstClr val="black"/>
                </a:solidFill>
                <a:cs typeface="Calibri"/>
              </a:rPr>
              <a:t>对于每个</a:t>
            </a:r>
            <a:r>
              <a:rPr b="1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5" dirty="0" err="1">
                <a:solidFill>
                  <a:prstClr val="black"/>
                </a:solidFill>
                <a:latin typeface="Courier New"/>
                <a:cs typeface="Courier New"/>
              </a:rPr>
              <a:t>elems</a:t>
            </a:r>
            <a:r>
              <a:rPr b="1" spc="-78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prstClr val="black"/>
                </a:solidFill>
                <a:cs typeface="Calibri"/>
              </a:rPr>
              <a:t>and</a:t>
            </a:r>
            <a:r>
              <a:rPr lang="en-US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stride</a:t>
            </a:r>
            <a:r>
              <a:rPr b="1" spc="-5" dirty="0">
                <a:solidFill>
                  <a:prstClr val="black"/>
                </a:solidFill>
                <a:cs typeface="Calibri"/>
              </a:rPr>
              <a:t>: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55513" y="3380323"/>
            <a:ext cx="2099310" cy="570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299"/>
              </a:lnSpc>
            </a:pPr>
            <a:r>
              <a:rPr b="1" dirty="0">
                <a:solidFill>
                  <a:prstClr val="black"/>
                </a:solidFill>
                <a:cs typeface="Calibri"/>
              </a:rPr>
              <a:t>1. </a:t>
            </a:r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test</a:t>
            </a:r>
            <a:r>
              <a:rPr b="1" spc="-5" dirty="0">
                <a:solidFill>
                  <a:prstClr val="black"/>
                </a:solidFill>
                <a:cs typeface="Calibri"/>
              </a:rPr>
              <a:t>()</a:t>
            </a:r>
            <a:r>
              <a:rPr lang="zh-CN" altLang="en-US" b="1" spc="-5" dirty="0">
                <a:solidFill>
                  <a:prstClr val="black"/>
                </a:solidFill>
                <a:cs typeface="Calibri"/>
              </a:rPr>
              <a:t>函数开始预热缓存</a:t>
            </a:r>
            <a:r>
              <a:rPr b="1" spc="-5" dirty="0">
                <a:solidFill>
                  <a:prstClr val="black"/>
                </a:solidFill>
                <a:cs typeface="Calibri"/>
              </a:rPr>
              <a:t>.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55513" y="4207672"/>
            <a:ext cx="2310765" cy="5650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699"/>
              </a:lnSpc>
            </a:pPr>
            <a:r>
              <a:rPr b="1" dirty="0">
                <a:solidFill>
                  <a:prstClr val="black"/>
                </a:solidFill>
                <a:cs typeface="Calibri"/>
              </a:rPr>
              <a:t>2. </a:t>
            </a:r>
            <a:r>
              <a:rPr b="1" spc="-5" dirty="0">
                <a:solidFill>
                  <a:prstClr val="black"/>
                </a:solidFill>
                <a:cs typeface="Calibri"/>
              </a:rPr>
              <a:t>Call </a:t>
            </a:r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test</a:t>
            </a:r>
            <a:r>
              <a:rPr b="1" spc="-5" dirty="0">
                <a:solidFill>
                  <a:prstClr val="black"/>
                </a:solidFill>
                <a:cs typeface="Calibri"/>
              </a:rPr>
              <a:t>() </a:t>
            </a:r>
            <a:r>
              <a:rPr lang="zh-CN" altLang="en-US" b="1" spc="-5" dirty="0">
                <a:solidFill>
                  <a:prstClr val="black"/>
                </a:solidFill>
                <a:cs typeface="Calibri"/>
              </a:rPr>
              <a:t>函数之后测量读吞吐量</a:t>
            </a:r>
            <a:r>
              <a:rPr b="1" spc="-10" dirty="0">
                <a:solidFill>
                  <a:prstClr val="black"/>
                </a:solidFill>
                <a:cs typeface="Calibri"/>
              </a:rPr>
              <a:t>(MB/s)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2140" y="5128259"/>
            <a:ext cx="5667375" cy="151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45920"/>
            <a:r>
              <a:rPr sz="1500" b="1" spc="-5" dirty="0">
                <a:solidFill>
                  <a:srgbClr val="CB2418"/>
                </a:solidFill>
                <a:latin typeface="Courier New"/>
                <a:cs typeface="Courier New"/>
              </a:rPr>
              <a:t>/* Finish any remaining elements */  </a:t>
            </a:r>
            <a:r>
              <a:rPr sz="1500" b="1" spc="-5" dirty="0">
                <a:solidFill>
                  <a:srgbClr val="C200FF"/>
                </a:solidFill>
                <a:latin typeface="Courier New"/>
                <a:cs typeface="Courier New"/>
              </a:rPr>
              <a:t>for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(; i &lt; length; i++)</a:t>
            </a:r>
            <a:r>
              <a:rPr sz="1500" b="1" spc="-1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5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69900"/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acc0 = acc0 +</a:t>
            </a:r>
            <a:r>
              <a:rPr sz="1500" b="1" spc="-2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data[i];</a:t>
            </a:r>
            <a:endParaRPr sz="15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/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5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/>
            <a:r>
              <a:rPr sz="1500" b="1" spc="-5" dirty="0">
                <a:solidFill>
                  <a:srgbClr val="C200FF"/>
                </a:solidFill>
                <a:latin typeface="Courier New"/>
                <a:cs typeface="Courier New"/>
              </a:rPr>
              <a:t>return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((acc0 + acc1) + (acc2 +</a:t>
            </a:r>
            <a:r>
              <a:rPr sz="1500" b="1" spc="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acc3));</a:t>
            </a:r>
            <a:endParaRPr sz="15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058795">
              <a:spcBef>
                <a:spcPts val="475"/>
              </a:spcBef>
            </a:pPr>
            <a:r>
              <a:rPr b="1" i="1" spc="-10" dirty="0">
                <a:solidFill>
                  <a:srgbClr val="808080"/>
                </a:solidFill>
                <a:latin typeface="Courier New"/>
                <a:cs typeface="Courier New"/>
              </a:rPr>
              <a:t>mountain/mountain.c</a:t>
            </a:r>
            <a:endParaRPr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pic>
        <p:nvPicPr>
          <p:cNvPr id="21" name="图片 20"/>
          <p:cNvPicPr/>
          <p:nvPr/>
        </p:nvPicPr>
        <p:blipFill rotWithShape="1">
          <a:blip r:embed="rId2"/>
          <a:srcRect l="29054" t="34542" r="19227" b="30168"/>
          <a:stretch/>
        </p:blipFill>
        <p:spPr bwMode="auto">
          <a:xfrm>
            <a:off x="1403648" y="2204864"/>
            <a:ext cx="6696744" cy="38164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6714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9552" y="404664"/>
            <a:ext cx="148336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局部性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67544" y="1196752"/>
            <a:ext cx="8200841" cy="52142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3200" b="1" spc="-5" dirty="0">
                <a:solidFill>
                  <a:srgbClr val="C00000"/>
                </a:solidFill>
                <a:latin typeface="Calibri"/>
                <a:cs typeface="Calibri"/>
              </a:rPr>
              <a:t>局部性原理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: </a:t>
            </a:r>
            <a:r>
              <a:rPr lang="zh-CN" altLang="en-US" sz="3200" b="1" spc="-5" dirty="0">
                <a:latin typeface="Calibri"/>
                <a:cs typeface="Calibri"/>
              </a:rPr>
              <a:t>程序倾向于使用与</a:t>
            </a:r>
            <a:r>
              <a:rPr lang="zh-CN" altLang="en-US" sz="3200" b="1" spc="-5" dirty="0">
                <a:cs typeface="Calibri"/>
              </a:rPr>
              <a:t>最近使用过数据的</a:t>
            </a:r>
            <a:r>
              <a:rPr lang="zh-CN" altLang="en-US" sz="3200" b="1" spc="-5" dirty="0">
                <a:latin typeface="Calibri"/>
                <a:cs typeface="Calibri"/>
              </a:rPr>
              <a:t>地址接近或是相同的的数据和指令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"/>
            </a:pPr>
            <a:endParaRPr sz="4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3200" b="1" spc="-5" dirty="0">
                <a:solidFill>
                  <a:srgbClr val="C00000"/>
                </a:solidFill>
                <a:latin typeface="Calibri"/>
                <a:cs typeface="Calibri"/>
              </a:rPr>
              <a:t>时间局部性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800" spc="-5" dirty="0">
                <a:latin typeface="Calibri"/>
                <a:cs typeface="Calibri"/>
              </a:rPr>
              <a:t>最近引用的项很可能在不久的</a:t>
            </a:r>
            <a:endParaRPr lang="en-US" altLang="zh-CN" sz="2800" spc="-5" dirty="0">
              <a:latin typeface="Calibri"/>
              <a:cs typeface="Calibri"/>
            </a:endParaRPr>
          </a:p>
          <a:p>
            <a:pPr marL="469900" lvl="1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tabLst>
                <a:tab pos="756285" algn="l"/>
                <a:tab pos="756920" algn="l"/>
              </a:tabLst>
            </a:pPr>
            <a:r>
              <a:rPr lang="en-US" altLang="zh-CN" sz="2800" spc="-5" dirty="0">
                <a:latin typeface="Calibri"/>
                <a:cs typeface="Calibri"/>
              </a:rPr>
              <a:t>	</a:t>
            </a:r>
            <a:r>
              <a:rPr lang="zh-CN" altLang="en-US" sz="2800" spc="-5" dirty="0">
                <a:latin typeface="Calibri"/>
                <a:cs typeface="Calibri"/>
              </a:rPr>
              <a:t>将来再次被引用</a:t>
            </a:r>
            <a:r>
              <a:rPr sz="2800" spc="-35" dirty="0">
                <a:latin typeface="Calibri"/>
                <a:cs typeface="Calibri"/>
              </a:rPr>
              <a:t> 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00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3200" b="1" spc="-5" dirty="0">
                <a:solidFill>
                  <a:srgbClr val="C00000"/>
                </a:solidFill>
                <a:latin typeface="Calibri"/>
                <a:cs typeface="Calibri"/>
              </a:rPr>
              <a:t>空间局部性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800" spc="-5" dirty="0">
                <a:latin typeface="Calibri"/>
                <a:cs typeface="Calibri"/>
              </a:rPr>
              <a:t>与被引用项相邻的项有可能在</a:t>
            </a:r>
            <a:endParaRPr lang="en-US" altLang="zh-CN" sz="2800" spc="-5" dirty="0">
              <a:latin typeface="Calibri"/>
              <a:cs typeface="Calibri"/>
            </a:endParaRPr>
          </a:p>
          <a:p>
            <a:pPr marL="469900" lvl="1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tabLst>
                <a:tab pos="756285" algn="l"/>
                <a:tab pos="756920" algn="l"/>
              </a:tabLst>
            </a:pPr>
            <a:r>
              <a:rPr lang="en-US" sz="2800" spc="-5" dirty="0">
                <a:latin typeface="Calibri"/>
                <a:cs typeface="Calibri"/>
              </a:rPr>
              <a:t>      </a:t>
            </a:r>
            <a:r>
              <a:rPr lang="zh-CN" altLang="en-US" sz="2800" spc="-5" dirty="0">
                <a:latin typeface="Calibri"/>
                <a:cs typeface="Calibri"/>
              </a:rPr>
              <a:t>不久的将来再次被引用</a:t>
            </a:r>
            <a:endParaRPr sz="2800" dirty="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081712" y="3109912"/>
          <a:ext cx="19050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356912" y="2634644"/>
            <a:ext cx="546735" cy="413384"/>
          </a:xfrm>
          <a:custGeom>
            <a:avLst/>
            <a:gdLst/>
            <a:ahLst/>
            <a:cxnLst/>
            <a:rect l="l" t="t" r="r" b="b"/>
            <a:pathLst>
              <a:path w="546734" h="413385">
                <a:moveTo>
                  <a:pt x="252990" y="413355"/>
                </a:moveTo>
                <a:lnTo>
                  <a:pt x="209553" y="368686"/>
                </a:lnTo>
                <a:lnTo>
                  <a:pt x="167267" y="324540"/>
                </a:lnTo>
                <a:lnTo>
                  <a:pt x="127280" y="281437"/>
                </a:lnTo>
                <a:lnTo>
                  <a:pt x="90741" y="239899"/>
                </a:lnTo>
                <a:lnTo>
                  <a:pt x="58800" y="200449"/>
                </a:lnTo>
                <a:lnTo>
                  <a:pt x="32607" y="163607"/>
                </a:lnTo>
                <a:lnTo>
                  <a:pt x="13309" y="129894"/>
                </a:lnTo>
                <a:lnTo>
                  <a:pt x="0" y="73945"/>
                </a:lnTo>
                <a:lnTo>
                  <a:pt x="8286" y="52751"/>
                </a:lnTo>
                <a:lnTo>
                  <a:pt x="65719" y="24019"/>
                </a:lnTo>
                <a:lnTo>
                  <a:pt x="113732" y="13703"/>
                </a:lnTo>
                <a:lnTo>
                  <a:pt x="170256" y="6203"/>
                </a:lnTo>
                <a:lnTo>
                  <a:pt x="232023" y="1606"/>
                </a:lnTo>
                <a:lnTo>
                  <a:pt x="295769" y="0"/>
                </a:lnTo>
                <a:lnTo>
                  <a:pt x="358229" y="1470"/>
                </a:lnTo>
                <a:lnTo>
                  <a:pt x="416136" y="6104"/>
                </a:lnTo>
                <a:lnTo>
                  <a:pt x="466226" y="13989"/>
                </a:lnTo>
                <a:lnTo>
                  <a:pt x="505231" y="25212"/>
                </a:lnTo>
                <a:lnTo>
                  <a:pt x="543468" y="62170"/>
                </a:lnTo>
                <a:lnTo>
                  <a:pt x="546723" y="90322"/>
                </a:lnTo>
                <a:lnTo>
                  <a:pt x="540879" y="123624"/>
                </a:lnTo>
                <a:lnTo>
                  <a:pt x="527165" y="161381"/>
                </a:lnTo>
                <a:lnTo>
                  <a:pt x="506808" y="202898"/>
                </a:lnTo>
                <a:lnTo>
                  <a:pt x="481033" y="247481"/>
                </a:lnTo>
                <a:lnTo>
                  <a:pt x="451070" y="294435"/>
                </a:lnTo>
                <a:lnTo>
                  <a:pt x="418143" y="343066"/>
                </a:lnTo>
                <a:lnTo>
                  <a:pt x="383482" y="39267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40298" y="2939561"/>
            <a:ext cx="80645" cy="88265"/>
          </a:xfrm>
          <a:custGeom>
            <a:avLst/>
            <a:gdLst/>
            <a:ahLst/>
            <a:cxnLst/>
            <a:rect l="l" t="t" r="r" b="b"/>
            <a:pathLst>
              <a:path w="80645" h="88264">
                <a:moveTo>
                  <a:pt x="80238" y="51219"/>
                </a:moveTo>
                <a:lnTo>
                  <a:pt x="0" y="87884"/>
                </a:lnTo>
                <a:lnTo>
                  <a:pt x="758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087973" y="4602657"/>
          <a:ext cx="1904998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6472449" y="4202252"/>
            <a:ext cx="729615" cy="337820"/>
          </a:xfrm>
          <a:custGeom>
            <a:avLst/>
            <a:gdLst/>
            <a:ahLst/>
            <a:cxnLst/>
            <a:rect l="l" t="t" r="r" b="b"/>
            <a:pathLst>
              <a:path w="729615" h="337820">
                <a:moveTo>
                  <a:pt x="144964" y="337414"/>
                </a:moveTo>
                <a:lnTo>
                  <a:pt x="107709" y="291473"/>
                </a:lnTo>
                <a:lnTo>
                  <a:pt x="72698" y="246382"/>
                </a:lnTo>
                <a:lnTo>
                  <a:pt x="42177" y="202988"/>
                </a:lnTo>
                <a:lnTo>
                  <a:pt x="18389" y="162141"/>
                </a:lnTo>
                <a:lnTo>
                  <a:pt x="3582" y="124690"/>
                </a:lnTo>
                <a:lnTo>
                  <a:pt x="0" y="91483"/>
                </a:lnTo>
                <a:lnTo>
                  <a:pt x="9887" y="63370"/>
                </a:lnTo>
                <a:lnTo>
                  <a:pt x="62959" y="30345"/>
                </a:lnTo>
                <a:lnTo>
                  <a:pt x="101881" y="21089"/>
                </a:lnTo>
                <a:lnTo>
                  <a:pt x="150179" y="13465"/>
                </a:lnTo>
                <a:lnTo>
                  <a:pt x="205778" y="7509"/>
                </a:lnTo>
                <a:lnTo>
                  <a:pt x="266603" y="3256"/>
                </a:lnTo>
                <a:lnTo>
                  <a:pt x="330580" y="741"/>
                </a:lnTo>
                <a:lnTo>
                  <a:pt x="395632" y="0"/>
                </a:lnTo>
                <a:lnTo>
                  <a:pt x="459684" y="1067"/>
                </a:lnTo>
                <a:lnTo>
                  <a:pt x="520662" y="3977"/>
                </a:lnTo>
                <a:lnTo>
                  <a:pt x="576490" y="8767"/>
                </a:lnTo>
                <a:lnTo>
                  <a:pt x="625093" y="15470"/>
                </a:lnTo>
                <a:lnTo>
                  <a:pt x="664395" y="24123"/>
                </a:lnTo>
                <a:lnTo>
                  <a:pt x="717873" y="55858"/>
                </a:lnTo>
                <a:lnTo>
                  <a:pt x="729463" y="82803"/>
                </a:lnTo>
                <a:lnTo>
                  <a:pt x="728967" y="114810"/>
                </a:lnTo>
                <a:lnTo>
                  <a:pt x="699214" y="190872"/>
                </a:lnTo>
                <a:lnTo>
                  <a:pt x="673707" y="233356"/>
                </a:lnTo>
                <a:lnTo>
                  <a:pt x="643610" y="277762"/>
                </a:lnTo>
                <a:lnTo>
                  <a:pt x="610800" y="32330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83043" y="4438094"/>
            <a:ext cx="81280" cy="88265"/>
          </a:xfrm>
          <a:custGeom>
            <a:avLst/>
            <a:gdLst/>
            <a:ahLst/>
            <a:cxnLst/>
            <a:rect l="l" t="t" r="r" b="b"/>
            <a:pathLst>
              <a:path w="81279" h="88264">
                <a:moveTo>
                  <a:pt x="80911" y="52577"/>
                </a:moveTo>
                <a:lnTo>
                  <a:pt x="0" y="87731"/>
                </a:lnTo>
                <a:lnTo>
                  <a:pt x="922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896883" y="6668801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b="1" spc="-5" dirty="0">
                <a:latin typeface="Calibri"/>
                <a:cs typeface="Calibri"/>
              </a:rPr>
              <a:t>4</a:t>
            </a:fld>
            <a:endParaRPr sz="1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61798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6840" y="1040892"/>
            <a:ext cx="5999987" cy="5372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3473" y="6033515"/>
            <a:ext cx="0" cy="46355"/>
          </a:xfrm>
          <a:custGeom>
            <a:avLst/>
            <a:gdLst/>
            <a:ahLst/>
            <a:cxnLst/>
            <a:rect l="l" t="t" r="r" b="b"/>
            <a:pathLst>
              <a:path h="46354">
                <a:moveTo>
                  <a:pt x="0" y="0"/>
                </a:moveTo>
                <a:lnTo>
                  <a:pt x="0" y="46101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40173" y="5935979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4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99253" y="5841491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4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53761" y="5750052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00650" y="5660135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41441" y="557174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77661" y="5486400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07785" y="5402579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31814" y="532028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52794" y="5239511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3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66154" y="5161788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76466" y="5085588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82206" y="5010911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83449" y="4937759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970765" y="6174522"/>
            <a:ext cx="40767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1</a:t>
            </a:r>
            <a:r>
              <a:rPr sz="1200" spc="-15" dirty="0">
                <a:latin typeface="Arial"/>
                <a:cs typeface="Arial"/>
              </a:rPr>
              <a:t>2</a:t>
            </a:r>
            <a:r>
              <a:rPr sz="1200" dirty="0">
                <a:latin typeface="Arial"/>
                <a:cs typeface="Arial"/>
              </a:rPr>
              <a:t>8m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38912" y="5967563"/>
            <a:ext cx="32067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3</a:t>
            </a:r>
            <a:r>
              <a:rPr sz="1200" spc="-10" dirty="0">
                <a:latin typeface="Arial"/>
                <a:cs typeface="Arial"/>
              </a:rPr>
              <a:t>2m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81761" y="5769748"/>
            <a:ext cx="23876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8m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58773" y="5596012"/>
            <a:ext cx="23876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2m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54403" y="5451842"/>
            <a:ext cx="35687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5</a:t>
            </a:r>
            <a:r>
              <a:rPr sz="1200" spc="-15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2k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89048" y="5293498"/>
            <a:ext cx="35687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1</a:t>
            </a:r>
            <a:r>
              <a:rPr sz="1200" spc="-15" dirty="0">
                <a:latin typeface="Arial"/>
                <a:cs typeface="Arial"/>
              </a:rPr>
              <a:t>2</a:t>
            </a:r>
            <a:r>
              <a:rPr sz="1200" dirty="0">
                <a:latin typeface="Arial"/>
                <a:cs typeface="Arial"/>
              </a:rPr>
              <a:t>8k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47010" y="5126620"/>
            <a:ext cx="26987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3</a:t>
            </a:r>
            <a:r>
              <a:rPr sz="1200" spc="-10" dirty="0">
                <a:latin typeface="Arial"/>
                <a:cs typeface="Arial"/>
              </a:rPr>
              <a:t>2k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47619" y="507387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4641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33903" y="4703065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4571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20187" y="4329685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4571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06471" y="3951733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4571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91231" y="3570733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47243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77515" y="3185161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4571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62275" y="2796541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4724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48559" y="2403349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4571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33319" y="2005585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4572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365100" y="4974890"/>
            <a:ext cx="110489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97028" y="4604711"/>
            <a:ext cx="36576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2</a:t>
            </a:r>
            <a:r>
              <a:rPr sz="1200" spc="-15" dirty="0">
                <a:latin typeface="Arial"/>
                <a:cs typeface="Arial"/>
              </a:rPr>
              <a:t>0</a:t>
            </a:r>
            <a:r>
              <a:rPr sz="1200" spc="-5" dirty="0">
                <a:latin typeface="Arial"/>
                <a:cs typeface="Arial"/>
              </a:rPr>
              <a:t>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83007" y="4230874"/>
            <a:ext cx="36576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4</a:t>
            </a:r>
            <a:r>
              <a:rPr sz="1200" spc="-15" dirty="0">
                <a:latin typeface="Arial"/>
                <a:cs typeface="Arial"/>
              </a:rPr>
              <a:t>0</a:t>
            </a:r>
            <a:r>
              <a:rPr sz="1200" spc="-5" dirty="0">
                <a:latin typeface="Arial"/>
                <a:cs typeface="Arial"/>
              </a:rPr>
              <a:t>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68834" y="3853226"/>
            <a:ext cx="36576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6</a:t>
            </a:r>
            <a:r>
              <a:rPr sz="1200" spc="-15" dirty="0">
                <a:latin typeface="Arial"/>
                <a:cs typeface="Arial"/>
              </a:rPr>
              <a:t>0</a:t>
            </a:r>
            <a:r>
              <a:rPr sz="1200" spc="-5" dirty="0">
                <a:latin typeface="Arial"/>
                <a:cs typeface="Arial"/>
              </a:rPr>
              <a:t>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54661" y="3471769"/>
            <a:ext cx="36576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8</a:t>
            </a:r>
            <a:r>
              <a:rPr sz="1200" spc="-15" dirty="0">
                <a:latin typeface="Arial"/>
                <a:cs typeface="Arial"/>
              </a:rPr>
              <a:t>0</a:t>
            </a:r>
            <a:r>
              <a:rPr sz="1200" spc="-5" dirty="0">
                <a:latin typeface="Arial"/>
                <a:cs typeface="Arial"/>
              </a:rPr>
              <a:t>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40970" y="2697425"/>
            <a:ext cx="465455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12000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2667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10000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26340" y="2304233"/>
            <a:ext cx="45085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1</a:t>
            </a:r>
            <a:r>
              <a:rPr sz="1200" spc="-15" dirty="0">
                <a:latin typeface="Arial"/>
                <a:cs typeface="Arial"/>
              </a:rPr>
              <a:t>4</a:t>
            </a:r>
            <a:r>
              <a:rPr sz="1200" spc="-5" dirty="0">
                <a:latin typeface="Arial"/>
                <a:cs typeface="Arial"/>
              </a:rPr>
              <a:t>000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593341" y="5074920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02129" y="5151120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3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13966" y="5230367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31898" y="5311140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4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54401" y="5394959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83001" y="5478779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4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16173" y="5565647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155442" y="565556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400805" y="5745479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4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52265" y="5839967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909821" y="5935979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174096" y="6033515"/>
            <a:ext cx="0" cy="46355"/>
          </a:xfrm>
          <a:custGeom>
            <a:avLst/>
            <a:gdLst/>
            <a:ahLst/>
            <a:cxnLst/>
            <a:rect l="l" t="t" r="r" b="b"/>
            <a:pathLst>
              <a:path h="46354">
                <a:moveTo>
                  <a:pt x="0" y="0"/>
                </a:moveTo>
                <a:lnTo>
                  <a:pt x="0" y="46101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500869" y="5182566"/>
            <a:ext cx="1866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s1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921493" y="5338928"/>
            <a:ext cx="1866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s3</a:t>
            </a:r>
            <a:endParaRPr sz="12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361929" y="5502606"/>
            <a:ext cx="1866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s5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823549" y="5674208"/>
            <a:ext cx="1866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s7</a:t>
            </a:r>
            <a:endParaRPr sz="12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307876" y="5854345"/>
            <a:ext cx="1866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s9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774372" y="6059323"/>
            <a:ext cx="27178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s1</a:t>
            </a:r>
            <a:r>
              <a:rPr sz="1200" spc="-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841526" y="5874005"/>
            <a:ext cx="2075651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1200" b="1" dirty="0">
                <a:latin typeface="Arial"/>
                <a:cs typeface="Arial"/>
              </a:rPr>
              <a:t>Size:</a:t>
            </a:r>
            <a:r>
              <a:rPr lang="zh-CN" altLang="en-US" sz="1200" b="1" dirty="0">
                <a:latin typeface="Arial"/>
                <a:cs typeface="Arial"/>
              </a:rPr>
              <a:t>大小</a:t>
            </a:r>
            <a:r>
              <a:rPr sz="1200" b="1" spc="-9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(</a:t>
            </a:r>
            <a:r>
              <a:rPr lang="zh-CN" altLang="en-US" sz="1200" b="1" spc="-10" dirty="0">
                <a:latin typeface="Arial"/>
                <a:cs typeface="Arial"/>
              </a:rPr>
              <a:t>字节</a:t>
            </a:r>
            <a:r>
              <a:rPr sz="1200" b="1" spc="-1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49656" y="2427272"/>
            <a:ext cx="179536" cy="17602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zh-CN" altLang="en-US" sz="1200" b="1" spc="-5" dirty="0">
                <a:latin typeface="Arial"/>
                <a:cs typeface="Arial"/>
              </a:rPr>
              <a:t>读吞吐量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(MB</a:t>
            </a:r>
            <a:r>
              <a:rPr sz="1200" b="1" dirty="0">
                <a:latin typeface="Arial"/>
                <a:cs typeface="Arial"/>
              </a:rPr>
              <a:t>/</a:t>
            </a:r>
            <a:r>
              <a:rPr sz="1200" b="1" spc="5" dirty="0">
                <a:latin typeface="Arial"/>
                <a:cs typeface="Arial"/>
              </a:rPr>
              <a:t>s</a:t>
            </a:r>
            <a:r>
              <a:rPr sz="1200" b="1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483549" y="5835829"/>
            <a:ext cx="120967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200" b="1" spc="-5" dirty="0">
                <a:latin typeface="Arial"/>
                <a:cs typeface="Arial"/>
              </a:rPr>
              <a:t>步长</a:t>
            </a:r>
            <a:r>
              <a:rPr sz="1200" b="1" spc="-5" dirty="0">
                <a:latin typeface="Arial"/>
                <a:cs typeface="Arial"/>
              </a:rPr>
              <a:t> (x8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lang="zh-CN" altLang="en-US" sz="1200" b="1" spc="-10" dirty="0">
                <a:latin typeface="Arial"/>
                <a:cs typeface="Arial"/>
              </a:rPr>
              <a:t>字节</a:t>
            </a:r>
            <a:r>
              <a:rPr sz="1200" b="1" spc="-1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165340" y="335279"/>
            <a:ext cx="1910613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Core </a:t>
            </a:r>
            <a:r>
              <a:rPr sz="1800" b="1" dirty="0">
                <a:latin typeface="Calibri"/>
                <a:cs typeface="Calibri"/>
              </a:rPr>
              <a:t>i7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Haswell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2.1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GHz</a:t>
            </a:r>
            <a:endParaRPr sz="18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32 KB </a:t>
            </a:r>
            <a:r>
              <a:rPr sz="1800" b="1" spc="-5" dirty="0">
                <a:latin typeface="Calibri"/>
                <a:cs typeface="Calibri"/>
              </a:rPr>
              <a:t>L1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lang="zh-CN" altLang="en-US" b="1" spc="-5" dirty="0">
                <a:latin typeface="Calibri"/>
                <a:cs typeface="Calibri"/>
              </a:rPr>
              <a:t>高速缓存</a:t>
            </a:r>
            <a:r>
              <a:rPr sz="1800" b="1" spc="-5" dirty="0">
                <a:latin typeface="Calibri"/>
                <a:cs typeface="Calibri"/>
              </a:rPr>
              <a:t>  </a:t>
            </a:r>
            <a:endParaRPr lang="en-US" sz="1800" b="1" spc="-5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256 KB </a:t>
            </a:r>
            <a:r>
              <a:rPr sz="1800" b="1" spc="-5" dirty="0">
                <a:latin typeface="Calibri"/>
                <a:cs typeface="Calibri"/>
              </a:rPr>
              <a:t>L2</a:t>
            </a:r>
            <a:r>
              <a:rPr lang="zh-CN" altLang="en-US" b="1" spc="-5" dirty="0">
                <a:cs typeface="Calibri"/>
              </a:rPr>
              <a:t>高速缓存</a:t>
            </a:r>
            <a:endParaRPr lang="en-US" sz="1800" b="1" spc="-5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8 </a:t>
            </a:r>
            <a:r>
              <a:rPr sz="1800" b="1" spc="-5" dirty="0">
                <a:latin typeface="Calibri"/>
                <a:cs typeface="Calibri"/>
              </a:rPr>
              <a:t>MB L3 </a:t>
            </a:r>
            <a:r>
              <a:rPr lang="zh-CN" altLang="en-US" b="1" spc="-5" dirty="0">
                <a:latin typeface="Calibri"/>
                <a:cs typeface="Calibri"/>
              </a:rPr>
              <a:t>高速缓存</a:t>
            </a:r>
            <a:r>
              <a:rPr sz="1800" b="1" spc="-5" dirty="0">
                <a:latin typeface="Calibri"/>
                <a:cs typeface="Calibri"/>
              </a:rPr>
              <a:t>  </a:t>
            </a:r>
            <a:r>
              <a:rPr sz="1800" b="1" dirty="0">
                <a:latin typeface="Calibri"/>
                <a:cs typeface="Calibri"/>
              </a:rPr>
              <a:t>64 B </a:t>
            </a:r>
            <a:r>
              <a:rPr lang="zh-CN" altLang="en-US" b="1" dirty="0">
                <a:latin typeface="Calibri"/>
                <a:cs typeface="Calibri"/>
              </a:rPr>
              <a:t>块大小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31140" y="4777754"/>
            <a:ext cx="75692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sz="1600" b="1" i="1" spc="-5" dirty="0">
                <a:solidFill>
                  <a:srgbClr val="C00000"/>
                </a:solidFill>
                <a:latin typeface="Arial Narrow"/>
                <a:cs typeface="Arial Narrow"/>
              </a:rPr>
              <a:t>空间局部性的斜坡</a:t>
            </a:r>
            <a:endParaRPr sz="1600" dirty="0">
              <a:latin typeface="Arial Narrow"/>
              <a:cs typeface="Arial Narrow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143000" y="2883402"/>
            <a:ext cx="3495040" cy="2269490"/>
          </a:xfrm>
          <a:custGeom>
            <a:avLst/>
            <a:gdLst/>
            <a:ahLst/>
            <a:cxnLst/>
            <a:rect l="l" t="t" r="r" b="b"/>
            <a:pathLst>
              <a:path w="3495040" h="2269490">
                <a:moveTo>
                  <a:pt x="0" y="2269210"/>
                </a:moveTo>
                <a:lnTo>
                  <a:pt x="349465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549545" y="2883400"/>
            <a:ext cx="88265" cy="79375"/>
          </a:xfrm>
          <a:custGeom>
            <a:avLst/>
            <a:gdLst/>
            <a:ahLst/>
            <a:cxnLst/>
            <a:rect l="l" t="t" r="r" b="b"/>
            <a:pathLst>
              <a:path w="88264" h="79375">
                <a:moveTo>
                  <a:pt x="48412" y="78778"/>
                </a:moveTo>
                <a:lnTo>
                  <a:pt x="88112" y="0"/>
                </a:lnTo>
                <a:lnTo>
                  <a:pt x="0" y="4216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43000" y="4528967"/>
            <a:ext cx="1379220" cy="624205"/>
          </a:xfrm>
          <a:custGeom>
            <a:avLst/>
            <a:gdLst/>
            <a:ahLst/>
            <a:cxnLst/>
            <a:rect l="l" t="t" r="r" b="b"/>
            <a:pathLst>
              <a:path w="1379220" h="624204">
                <a:moveTo>
                  <a:pt x="0" y="623646"/>
                </a:moveTo>
                <a:lnTo>
                  <a:pt x="137919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34452" y="4519862"/>
            <a:ext cx="88265" cy="81280"/>
          </a:xfrm>
          <a:custGeom>
            <a:avLst/>
            <a:gdLst/>
            <a:ahLst/>
            <a:cxnLst/>
            <a:rect l="l" t="t" r="r" b="b"/>
            <a:pathLst>
              <a:path w="88264" h="81279">
                <a:moveTo>
                  <a:pt x="36626" y="81000"/>
                </a:moveTo>
                <a:lnTo>
                  <a:pt x="87744" y="9105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143000" y="3597511"/>
            <a:ext cx="2580640" cy="1555115"/>
          </a:xfrm>
          <a:custGeom>
            <a:avLst/>
            <a:gdLst/>
            <a:ahLst/>
            <a:cxnLst/>
            <a:rect l="l" t="t" r="r" b="b"/>
            <a:pathLst>
              <a:path w="2580640" h="1555114">
                <a:moveTo>
                  <a:pt x="0" y="1555102"/>
                </a:moveTo>
                <a:lnTo>
                  <a:pt x="258003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634822" y="3597508"/>
            <a:ext cx="88265" cy="77470"/>
          </a:xfrm>
          <a:custGeom>
            <a:avLst/>
            <a:gdLst/>
            <a:ahLst/>
            <a:cxnLst/>
            <a:rect l="l" t="t" r="r" b="b"/>
            <a:pathLst>
              <a:path w="88264" h="77470">
                <a:moveTo>
                  <a:pt x="45897" y="77406"/>
                </a:moveTo>
                <a:lnTo>
                  <a:pt x="88214" y="0"/>
                </a:lnTo>
                <a:lnTo>
                  <a:pt x="0" y="12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242306" y="3447613"/>
            <a:ext cx="93218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600" b="1" i="1" spc="-5" dirty="0">
                <a:solidFill>
                  <a:srgbClr val="C00000"/>
                </a:solidFill>
                <a:latin typeface="Arial Narrow"/>
                <a:cs typeface="Arial Narrow"/>
              </a:rPr>
              <a:t>时间局部性山脊</a:t>
            </a:r>
            <a:endParaRPr sz="1600" dirty="0">
              <a:latin typeface="Arial Narrow"/>
              <a:cs typeface="Arial Narrow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928728" y="2180056"/>
            <a:ext cx="470534" cy="46228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70"/>
              </a:spcBef>
            </a:pPr>
            <a:r>
              <a:rPr sz="2400" spc="-5" dirty="0">
                <a:latin typeface="Calibri"/>
                <a:cs typeface="Calibri"/>
              </a:rPr>
              <a:t>L1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770147" y="5312955"/>
            <a:ext cx="847090" cy="46228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70"/>
              </a:spcBef>
            </a:pPr>
            <a:r>
              <a:rPr sz="2400" dirty="0">
                <a:latin typeface="Calibri"/>
                <a:cs typeface="Calibri"/>
              </a:rPr>
              <a:t>Mem</a:t>
            </a:r>
          </a:p>
        </p:txBody>
      </p:sp>
      <p:sp>
        <p:nvSpPr>
          <p:cNvPr id="73" name="object 73"/>
          <p:cNvSpPr/>
          <p:nvPr/>
        </p:nvSpPr>
        <p:spPr>
          <a:xfrm>
            <a:off x="5424652" y="3653193"/>
            <a:ext cx="470534" cy="462280"/>
          </a:xfrm>
          <a:custGeom>
            <a:avLst/>
            <a:gdLst/>
            <a:ahLst/>
            <a:cxnLst/>
            <a:rect l="l" t="t" r="r" b="b"/>
            <a:pathLst>
              <a:path w="470535" h="462279">
                <a:moveTo>
                  <a:pt x="0" y="0"/>
                </a:moveTo>
                <a:lnTo>
                  <a:pt x="470001" y="0"/>
                </a:lnTo>
                <a:lnTo>
                  <a:pt x="470001" y="461670"/>
                </a:lnTo>
                <a:lnTo>
                  <a:pt x="0" y="46167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424652" y="3653193"/>
            <a:ext cx="470534" cy="462280"/>
          </a:xfrm>
          <a:custGeom>
            <a:avLst/>
            <a:gdLst/>
            <a:ahLst/>
            <a:cxnLst/>
            <a:rect l="l" t="t" r="r" b="b"/>
            <a:pathLst>
              <a:path w="470535" h="462279">
                <a:moveTo>
                  <a:pt x="0" y="0"/>
                </a:moveTo>
                <a:lnTo>
                  <a:pt x="470001" y="0"/>
                </a:lnTo>
                <a:lnTo>
                  <a:pt x="470001" y="461670"/>
                </a:lnTo>
                <a:lnTo>
                  <a:pt x="0" y="46167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5505598" y="3681334"/>
            <a:ext cx="30797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L2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619650" y="4460735"/>
            <a:ext cx="470534" cy="46228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70"/>
              </a:spcBef>
            </a:pPr>
            <a:r>
              <a:rPr sz="2400" spc="-5" dirty="0">
                <a:latin typeface="Calibri"/>
                <a:cs typeface="Calibri"/>
              </a:rPr>
              <a:t>L3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404717" y="2421942"/>
            <a:ext cx="759460" cy="1400810"/>
          </a:xfrm>
          <a:custGeom>
            <a:avLst/>
            <a:gdLst/>
            <a:ahLst/>
            <a:cxnLst/>
            <a:rect l="l" t="t" r="r" b="b"/>
            <a:pathLst>
              <a:path w="759459" h="1400810">
                <a:moveTo>
                  <a:pt x="758850" y="140053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401937" y="2421935"/>
            <a:ext cx="78740" cy="88265"/>
          </a:xfrm>
          <a:custGeom>
            <a:avLst/>
            <a:gdLst/>
            <a:ahLst/>
            <a:cxnLst/>
            <a:rect l="l" t="t" r="r" b="b"/>
            <a:pathLst>
              <a:path w="78739" h="88264">
                <a:moveTo>
                  <a:pt x="0" y="88176"/>
                </a:moveTo>
                <a:lnTo>
                  <a:pt x="2781" y="0"/>
                </a:lnTo>
                <a:lnTo>
                  <a:pt x="78168" y="4583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907208" y="3822471"/>
            <a:ext cx="1256665" cy="60960"/>
          </a:xfrm>
          <a:custGeom>
            <a:avLst/>
            <a:gdLst/>
            <a:ahLst/>
            <a:cxnLst/>
            <a:rect l="l" t="t" r="r" b="b"/>
            <a:pathLst>
              <a:path w="1256665" h="60960">
                <a:moveTo>
                  <a:pt x="1256360" y="0"/>
                </a:moveTo>
                <a:lnTo>
                  <a:pt x="0" y="6094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907211" y="3835323"/>
            <a:ext cx="78740" cy="88900"/>
          </a:xfrm>
          <a:custGeom>
            <a:avLst/>
            <a:gdLst/>
            <a:ahLst/>
            <a:cxnLst/>
            <a:rect l="l" t="t" r="r" b="b"/>
            <a:pathLst>
              <a:path w="78739" h="88900">
                <a:moveTo>
                  <a:pt x="73952" y="0"/>
                </a:moveTo>
                <a:lnTo>
                  <a:pt x="0" y="48094"/>
                </a:lnTo>
                <a:lnTo>
                  <a:pt x="78270" y="8879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101240" y="3822471"/>
            <a:ext cx="2062480" cy="864869"/>
          </a:xfrm>
          <a:custGeom>
            <a:avLst/>
            <a:gdLst/>
            <a:ahLst/>
            <a:cxnLst/>
            <a:rect l="l" t="t" r="r" b="b"/>
            <a:pathLst>
              <a:path w="2062479" h="864870">
                <a:moveTo>
                  <a:pt x="2062327" y="0"/>
                </a:moveTo>
                <a:lnTo>
                  <a:pt x="0" y="86424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101239" y="4616263"/>
            <a:ext cx="87630" cy="82550"/>
          </a:xfrm>
          <a:custGeom>
            <a:avLst/>
            <a:gdLst/>
            <a:ahLst/>
            <a:cxnLst/>
            <a:rect l="l" t="t" r="r" b="b"/>
            <a:pathLst>
              <a:path w="87629" h="82550">
                <a:moveTo>
                  <a:pt x="53098" y="0"/>
                </a:moveTo>
                <a:lnTo>
                  <a:pt x="0" y="70446"/>
                </a:lnTo>
                <a:lnTo>
                  <a:pt x="87464" y="8199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627276" y="3822471"/>
            <a:ext cx="2536825" cy="1714500"/>
          </a:xfrm>
          <a:custGeom>
            <a:avLst/>
            <a:gdLst/>
            <a:ahLst/>
            <a:cxnLst/>
            <a:rect l="l" t="t" r="r" b="b"/>
            <a:pathLst>
              <a:path w="2536825" h="1714500">
                <a:moveTo>
                  <a:pt x="2536291" y="0"/>
                </a:moveTo>
                <a:lnTo>
                  <a:pt x="0" y="17142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627271" y="5457245"/>
            <a:ext cx="88265" cy="80010"/>
          </a:xfrm>
          <a:custGeom>
            <a:avLst/>
            <a:gdLst/>
            <a:ahLst/>
            <a:cxnLst/>
            <a:rect l="l" t="t" r="r" b="b"/>
            <a:pathLst>
              <a:path w="88264" h="80010">
                <a:moveTo>
                  <a:pt x="38239" y="0"/>
                </a:moveTo>
                <a:lnTo>
                  <a:pt x="0" y="79501"/>
                </a:lnTo>
                <a:lnTo>
                  <a:pt x="88023" y="7364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136237" y="513402"/>
            <a:ext cx="4739005" cy="1603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785">
              <a:lnSpc>
                <a:spcPct val="100000"/>
              </a:lnSpc>
            </a:pPr>
            <a:r>
              <a:rPr lang="zh-CN" altLang="en-US" sz="3600" b="1" spc="-5" dirty="0">
                <a:latin typeface="Calibri"/>
                <a:cs typeface="Calibri"/>
              </a:rPr>
              <a:t>存储器山</a:t>
            </a:r>
            <a:endParaRPr sz="3600" dirty="0">
              <a:latin typeface="Calibri"/>
              <a:cs typeface="Calibri"/>
            </a:endParaRPr>
          </a:p>
          <a:p>
            <a:pPr marL="12700" marR="3811270">
              <a:lnSpc>
                <a:spcPct val="100000"/>
              </a:lnSpc>
              <a:spcBef>
                <a:spcPts val="2755"/>
              </a:spcBef>
            </a:pPr>
            <a:r>
              <a:rPr lang="zh-CN" altLang="en-US" sz="1600" b="1" i="1" spc="-5" dirty="0">
                <a:solidFill>
                  <a:srgbClr val="C00000"/>
                </a:solidFill>
                <a:latin typeface="Arial Narrow"/>
                <a:cs typeface="Arial Narrow"/>
              </a:rPr>
              <a:t>积极硬件预取机制</a:t>
            </a:r>
            <a:endParaRPr sz="1600" dirty="0">
              <a:latin typeface="Arial Narrow"/>
              <a:cs typeface="Arial Narrow"/>
            </a:endParaRPr>
          </a:p>
          <a:p>
            <a:pPr marL="787400">
              <a:lnSpc>
                <a:spcPct val="100000"/>
              </a:lnSpc>
              <a:spcBef>
                <a:spcPts val="50"/>
              </a:spcBef>
            </a:pPr>
            <a:r>
              <a:rPr sz="1200" spc="-5" dirty="0">
                <a:latin typeface="Arial"/>
                <a:cs typeface="Arial"/>
              </a:rPr>
              <a:t>16000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1295400" y="1663988"/>
            <a:ext cx="2197735" cy="636905"/>
          </a:xfrm>
          <a:custGeom>
            <a:avLst/>
            <a:gdLst/>
            <a:ahLst/>
            <a:cxnLst/>
            <a:rect l="l" t="t" r="r" b="b"/>
            <a:pathLst>
              <a:path w="2197735" h="636905">
                <a:moveTo>
                  <a:pt x="0" y="0"/>
                </a:moveTo>
                <a:lnTo>
                  <a:pt x="2197722" y="6366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407564" y="223674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24739" y="0"/>
                </a:moveTo>
                <a:lnTo>
                  <a:pt x="85559" y="63906"/>
                </a:lnTo>
                <a:lnTo>
                  <a:pt x="0" y="853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6696972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A21EE46-E0FB-4E8B-AB2B-0DC95F8B4FB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61804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存储器山反映了读吞吐量是时间局部性与空间局部性的函数，关于存储器山的局部性描述正确的是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8DA7D5-5268-4961-9C02-3FF14BAA681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size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反映的是程序的时间局部性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870835-5E61-4733-A65F-69BF1CA3700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size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反映的是程序的空间局部性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6EB6DC-4EBD-454C-AA6C-2BAAFD07952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stride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反映的是程序的时间局部性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B68F9F-8154-4500-849F-A5400A243F9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stride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反映的是程序的空间局部性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269323E-616B-4EC3-ABBF-D9DEBE8BEE8E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75A10C0-A285-4EF1-9C6C-B22B1D5F806A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CBBE518-7B36-4716-B1FE-0A3DA46B31AF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43A121D-23AC-473B-9714-797F3A9FAEA7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719D1B4-1209-4FA3-9775-E3B9DED4D755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B2BA8B3-F388-45E0-976F-3AF3F474A201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7EFC0CE0-D187-4AE5-8084-8EB6FA79225F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B22CA474-0924-40C0-A501-28CFC5D460B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1493E055-A1B2-49D4-B92D-C4EEAFD41984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  <a:endPara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21" name="TipText">
              <a:extLst>
                <a:ext uri="{FF2B5EF4-FFF2-40B4-BE49-F238E27FC236}">
                  <a16:creationId xmlns:a16="http://schemas.microsoft.com/office/drawing/2014/main" id="{8A6928C4-8DB6-493E-9B2A-ADD27C05F98E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B279930-EAE1-4F71-89A4-55A33B5834A4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294294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B5DF82-3131-43B9-A25A-E8F87312F1F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99592" y="178680"/>
            <a:ext cx="6897960" cy="259691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请简述存储器山的特征 ，并讨论为什么？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0573221-63BD-44D6-8323-95B309D5E91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305DF8-0F14-4687-8CEB-6BF75693FF3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7855460-CB54-4E0D-9132-B4BE6E78326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64620" y="2775590"/>
            <a:ext cx="6897960" cy="245361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相同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stride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size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越小，吞吐量越大？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相同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size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stride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越小，吞吐量越大？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Stride=1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时为什么相差不大？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Stride=11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时为什么相差特别大呢？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落脊线是怎么产生的？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6922C4-A738-4ACF-91EB-128E3A5C6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762" y="4082410"/>
            <a:ext cx="2681992" cy="178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444E1456-0AF9-4DD8-837D-062E5B16F7E6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A93955ED-4850-4995-A663-0E572C8C9554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46C35C87-09ED-41C2-86E1-D87A1271C109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7BFF1969-60CD-478F-BB5E-30053C225FE2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E8260A1C-0EF7-4868-B4B5-03D06F71C15E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F83B5F8-CE7F-4381-8B3F-558B34E38548}"/>
              </a:ext>
            </a:extLst>
          </p:cNvPr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449903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387983"/>
            <a:ext cx="5361940" cy="193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solidFill>
                  <a:srgbClr val="C0C0C0"/>
                </a:solidFill>
                <a:cs typeface="Calibri"/>
              </a:rPr>
              <a:t>高速缓存的组织结构和运算</a:t>
            </a:r>
            <a:endParaRPr lang="zh-CN" altLang="en-US" sz="2400" dirty="0"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solidFill>
                  <a:srgbClr val="C0C0C0"/>
                </a:solidFill>
                <a:cs typeface="Calibri"/>
              </a:rPr>
              <a:t>高速缓存对程序性能的影响</a:t>
            </a: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solidFill>
                  <a:srgbClr val="C0C0C0"/>
                </a:solidFill>
                <a:cs typeface="Calibri"/>
              </a:rPr>
              <a:t>存储器山</a:t>
            </a:r>
          </a:p>
          <a:p>
            <a:pPr marL="756285" lvl="1" indent="-286385"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b="1" dirty="0">
                <a:latin typeface="Calibri"/>
                <a:cs typeface="Calibri"/>
              </a:rPr>
              <a:t>重新排列以提升空间局部性</a:t>
            </a: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solidFill>
                  <a:srgbClr val="C0C0C0"/>
                </a:solidFill>
                <a:cs typeface="Calibri"/>
              </a:rPr>
              <a:t>使用块来提高时间局部性</a:t>
            </a:r>
            <a:endParaRPr lang="zh-CN" alt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89926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580263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矩阵乘法的例子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475614" y="1387983"/>
            <a:ext cx="3952370" cy="4078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spc="-5" dirty="0"/>
              <a:t>描述</a:t>
            </a:r>
            <a:r>
              <a:rPr sz="2400" spc="-5" dirty="0"/>
              <a:t>:</a:t>
            </a: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i="1" dirty="0">
                <a:latin typeface="Calibri"/>
                <a:cs typeface="Calibri"/>
              </a:rPr>
              <a:t>N </a:t>
            </a:r>
            <a:r>
              <a:rPr sz="2400" dirty="0">
                <a:latin typeface="Calibri"/>
                <a:cs typeface="Calibri"/>
              </a:rPr>
              <a:t>x 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lang="zh-CN" altLang="en-US" sz="2400" spc="-5" dirty="0">
                <a:latin typeface="Calibri"/>
                <a:cs typeface="Calibri"/>
              </a:rPr>
              <a:t>矩阵相乘</a:t>
            </a:r>
            <a:endParaRPr sz="2400" dirty="0">
              <a:latin typeface="Calibri"/>
              <a:cs typeface="Calibri"/>
            </a:endParaRPr>
          </a:p>
          <a:p>
            <a:pPr marL="756285" marR="325120" lvl="1" indent="-286385">
              <a:lnSpc>
                <a:spcPct val="100499"/>
              </a:lnSpc>
              <a:spcBef>
                <a:spcPts val="464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400" spc="-50" dirty="0">
                <a:latin typeface="Calibri"/>
                <a:cs typeface="Calibri"/>
              </a:rPr>
              <a:t>矩阵元素类型是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double</a:t>
            </a:r>
            <a:r>
              <a:rPr sz="2400" spc="-5" dirty="0">
                <a:latin typeface="Arial Narrow"/>
                <a:cs typeface="Arial Narrow"/>
              </a:rPr>
              <a:t>s </a:t>
            </a:r>
            <a:r>
              <a:rPr sz="2400" dirty="0">
                <a:latin typeface="Calibri"/>
                <a:cs typeface="Calibri"/>
              </a:rPr>
              <a:t>(8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lang="zh-CN" altLang="en-US" sz="2400" dirty="0">
                <a:latin typeface="Calibri"/>
                <a:cs typeface="Calibri"/>
              </a:rPr>
              <a:t>字节</a:t>
            </a:r>
            <a:r>
              <a:rPr sz="2400" dirty="0">
                <a:latin typeface="Calibri"/>
                <a:cs typeface="Calibri"/>
              </a:rPr>
              <a:t>)</a:t>
            </a:r>
          </a:p>
          <a:p>
            <a:pPr marL="756285" lvl="1" indent="-286385">
              <a:lnSpc>
                <a:spcPct val="100000"/>
              </a:lnSpc>
              <a:spcBef>
                <a:spcPts val="46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400" dirty="0">
                <a:latin typeface="Calibri"/>
                <a:cs typeface="Calibri"/>
              </a:rPr>
              <a:t>总共</a:t>
            </a:r>
            <a:r>
              <a:rPr sz="2400" dirty="0">
                <a:latin typeface="Calibri"/>
                <a:cs typeface="Calibri"/>
              </a:rPr>
              <a:t>O(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000" baseline="25641" dirty="0">
                <a:latin typeface="Calibri"/>
                <a:cs typeface="Calibri"/>
              </a:rPr>
              <a:t>3</a:t>
            </a:r>
            <a:r>
              <a:rPr sz="2400" dirty="0">
                <a:latin typeface="Calibri"/>
                <a:cs typeface="Calibri"/>
              </a:rPr>
              <a:t>) </a:t>
            </a:r>
            <a:r>
              <a:rPr lang="zh-CN" altLang="en-US" sz="2400" dirty="0">
                <a:latin typeface="Calibri"/>
                <a:cs typeface="Calibri"/>
              </a:rPr>
              <a:t>个操作</a:t>
            </a:r>
            <a:r>
              <a:rPr sz="2400" spc="-40" dirty="0">
                <a:latin typeface="Calibri"/>
                <a:cs typeface="Calibri"/>
              </a:rPr>
              <a:t> </a:t>
            </a:r>
            <a:endParaRPr sz="2400" dirty="0">
              <a:latin typeface="Calibri"/>
              <a:cs typeface="Calibri"/>
            </a:endParaRPr>
          </a:p>
          <a:p>
            <a:pPr marL="756285" marR="47434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400" spc="-50" dirty="0">
                <a:latin typeface="Calibri"/>
                <a:cs typeface="Calibri"/>
              </a:rPr>
              <a:t>每个元素都要读</a:t>
            </a:r>
            <a:r>
              <a:rPr lang="en-US" altLang="zh-CN" sz="2400" i="1" dirty="0">
                <a:cs typeface="Calibri"/>
              </a:rPr>
              <a:t>N</a:t>
            </a:r>
            <a:r>
              <a:rPr lang="zh-CN" altLang="en-US" sz="2400" spc="-50" dirty="0">
                <a:latin typeface="Calibri"/>
                <a:cs typeface="Calibri"/>
              </a:rPr>
              <a:t>次</a:t>
            </a:r>
            <a:endParaRPr sz="2400" spc="-50" dirty="0">
              <a:latin typeface="Calibri"/>
              <a:cs typeface="Calibri"/>
            </a:endParaRPr>
          </a:p>
          <a:p>
            <a:pPr marL="756285" marR="180340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400" spc="-50" dirty="0">
                <a:latin typeface="Calibri"/>
                <a:cs typeface="Calibri"/>
              </a:rPr>
              <a:t>每个目标中都要对</a:t>
            </a:r>
            <a:r>
              <a:rPr lang="en-US" altLang="zh-CN" sz="2400" i="1" dirty="0">
                <a:latin typeface="Calibri"/>
                <a:cs typeface="Calibri"/>
              </a:rPr>
              <a:t>N</a:t>
            </a:r>
            <a:r>
              <a:rPr lang="zh-CN" altLang="en-US" sz="2400" spc="-50" dirty="0">
                <a:latin typeface="Calibri"/>
                <a:cs typeface="Calibri"/>
              </a:rPr>
              <a:t>个值求和</a:t>
            </a:r>
            <a:endParaRPr sz="2400" spc="-50" dirty="0">
              <a:latin typeface="Calibri"/>
              <a:cs typeface="Calibri"/>
            </a:endParaRPr>
          </a:p>
          <a:p>
            <a:pPr marL="1155700" marR="80010" lvl="2" indent="-228600">
              <a:lnSpc>
                <a:spcPct val="100000"/>
              </a:lnSpc>
              <a:spcBef>
                <a:spcPts val="47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400" dirty="0">
                <a:latin typeface="Calibri"/>
                <a:cs typeface="Calibri"/>
              </a:rPr>
              <a:t>但也可以保持在寄存器中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74820" y="1549908"/>
            <a:ext cx="4636007" cy="2979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3671" y="1461528"/>
            <a:ext cx="4773167" cy="31348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70375" y="1479170"/>
            <a:ext cx="4492625" cy="2834640"/>
          </a:xfrm>
          <a:custGeom>
            <a:avLst/>
            <a:gdLst/>
            <a:ahLst/>
            <a:cxnLst/>
            <a:rect l="l" t="t" r="r" b="b"/>
            <a:pathLst>
              <a:path w="4492625" h="2834640">
                <a:moveTo>
                  <a:pt x="0" y="0"/>
                </a:moveTo>
                <a:lnTo>
                  <a:pt x="4492625" y="0"/>
                </a:lnTo>
                <a:lnTo>
                  <a:pt x="4492625" y="2834360"/>
                </a:lnTo>
                <a:lnTo>
                  <a:pt x="0" y="2834360"/>
                </a:lnTo>
                <a:lnTo>
                  <a:pt x="0" y="0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70375" y="1546225"/>
            <a:ext cx="4492625" cy="2834640"/>
          </a:xfrm>
          <a:custGeom>
            <a:avLst/>
            <a:gdLst/>
            <a:ahLst/>
            <a:cxnLst/>
            <a:rect l="l" t="t" r="r" b="b"/>
            <a:pathLst>
              <a:path w="4492625" h="2834640">
                <a:moveTo>
                  <a:pt x="0" y="0"/>
                </a:moveTo>
                <a:lnTo>
                  <a:pt x="4492625" y="0"/>
                </a:lnTo>
                <a:lnTo>
                  <a:pt x="4492625" y="2834360"/>
                </a:lnTo>
                <a:lnTo>
                  <a:pt x="0" y="283436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60861" y="1491615"/>
            <a:ext cx="2608580" cy="612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/* </a:t>
            </a:r>
            <a:r>
              <a:rPr sz="1800" b="1" spc="-10" dirty="0">
                <a:latin typeface="Courier New"/>
                <a:cs typeface="Courier New"/>
              </a:rPr>
              <a:t>ijk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*/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latin typeface="Courier New"/>
                <a:cs typeface="Courier New"/>
              </a:rPr>
              <a:t>for </a:t>
            </a:r>
            <a:r>
              <a:rPr sz="1800" b="1" spc="-10" dirty="0">
                <a:latin typeface="Courier New"/>
                <a:cs typeface="Courier New"/>
              </a:rPr>
              <a:t>(i=0; </a:t>
            </a:r>
            <a:r>
              <a:rPr sz="1800" b="1" spc="-5" dirty="0">
                <a:latin typeface="Courier New"/>
                <a:cs typeface="Courier New"/>
              </a:rPr>
              <a:t>i&lt;n;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i++)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57554" y="1471994"/>
            <a:ext cx="2527365" cy="306493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29209" rIns="0" bIns="0" rtlCol="0">
            <a:spAutoFit/>
          </a:bodyPr>
          <a:lstStyle/>
          <a:p>
            <a:pPr marL="90170">
              <a:spcBef>
                <a:spcPts val="229"/>
              </a:spcBef>
            </a:pPr>
            <a:r>
              <a:rPr lang="zh-CN" altLang="en-US" i="1" spc="-15" dirty="0">
                <a:solidFill>
                  <a:srgbClr val="C00000"/>
                </a:solidFill>
                <a:latin typeface="Calibri"/>
                <a:cs typeface="Calibri"/>
              </a:rPr>
              <a:t>变量和</a:t>
            </a:r>
            <a:r>
              <a:rPr lang="zh-CN" altLang="en-US" i="1" spc="-5" dirty="0">
                <a:solidFill>
                  <a:srgbClr val="C00000"/>
                </a:solidFill>
                <a:cs typeface="Calibri"/>
              </a:rPr>
              <a:t>保持在寄存器中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11913" y="2628900"/>
            <a:ext cx="1384300" cy="0"/>
          </a:xfrm>
          <a:custGeom>
            <a:avLst/>
            <a:gdLst/>
            <a:ahLst/>
            <a:cxnLst/>
            <a:rect l="l" t="t" r="r" b="b"/>
            <a:pathLst>
              <a:path w="1384300">
                <a:moveTo>
                  <a:pt x="13843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48411" y="25907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96214" y="1933575"/>
            <a:ext cx="228600" cy="676275"/>
          </a:xfrm>
          <a:custGeom>
            <a:avLst/>
            <a:gdLst/>
            <a:ahLst/>
            <a:cxnLst/>
            <a:rect l="l" t="t" r="r" b="b"/>
            <a:pathLst>
              <a:path w="228600" h="676275">
                <a:moveTo>
                  <a:pt x="228600" y="0"/>
                </a:moveTo>
                <a:lnTo>
                  <a:pt x="0" y="67600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360861" y="2081402"/>
            <a:ext cx="4244975" cy="2245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735" marR="1097915" indent="-273050">
              <a:lnSpc>
                <a:spcPct val="114999"/>
              </a:lnSpc>
            </a:pPr>
            <a:r>
              <a:rPr sz="1800" b="1" spc="-10" dirty="0">
                <a:latin typeface="Courier New"/>
                <a:cs typeface="Courier New"/>
              </a:rPr>
              <a:t>for (j=0; </a:t>
            </a:r>
            <a:r>
              <a:rPr sz="1800" b="1" spc="-5" dirty="0">
                <a:latin typeface="Courier New"/>
                <a:cs typeface="Courier New"/>
              </a:rPr>
              <a:t>j&lt;n; j++)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{  </a:t>
            </a:r>
            <a:r>
              <a:rPr sz="1800" b="1" spc="-10" dirty="0">
                <a:latin typeface="Courier New"/>
                <a:cs typeface="Courier New"/>
              </a:rPr>
              <a:t>sum </a:t>
            </a:r>
            <a:r>
              <a:rPr sz="1800" b="1" spc="-5" dirty="0">
                <a:latin typeface="Courier New"/>
                <a:cs typeface="Courier New"/>
              </a:rPr>
              <a:t>=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0.0;</a:t>
            </a:r>
            <a:endParaRPr sz="1800" dirty="0">
              <a:latin typeface="Courier New"/>
              <a:cs typeface="Courier New"/>
            </a:endParaRPr>
          </a:p>
          <a:p>
            <a:pPr marL="546735">
              <a:lnSpc>
                <a:spcPct val="100000"/>
              </a:lnSpc>
              <a:spcBef>
                <a:spcPts val="320"/>
              </a:spcBef>
            </a:pPr>
            <a:r>
              <a:rPr sz="1800" b="1" spc="-10" dirty="0">
                <a:latin typeface="Courier New"/>
                <a:cs typeface="Courier New"/>
              </a:rPr>
              <a:t>for (k=0; </a:t>
            </a:r>
            <a:r>
              <a:rPr sz="1800" b="1" spc="-5" dirty="0">
                <a:latin typeface="Courier New"/>
                <a:cs typeface="Courier New"/>
              </a:rPr>
              <a:t>k&lt;n;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k++)</a:t>
            </a:r>
            <a:endParaRPr sz="1800" dirty="0">
              <a:latin typeface="Courier New"/>
              <a:cs typeface="Courier New"/>
            </a:endParaRPr>
          </a:p>
          <a:p>
            <a:pPr marL="546735" marR="5080" indent="272415">
              <a:lnSpc>
                <a:spcPct val="114999"/>
              </a:lnSpc>
            </a:pPr>
            <a:r>
              <a:rPr sz="1800" b="1" spc="-10" dirty="0">
                <a:latin typeface="Courier New"/>
                <a:cs typeface="Courier New"/>
              </a:rPr>
              <a:t>sum += a[i][k] </a:t>
            </a:r>
            <a:r>
              <a:rPr sz="1800" b="1" spc="-5" dirty="0">
                <a:latin typeface="Courier New"/>
                <a:cs typeface="Courier New"/>
              </a:rPr>
              <a:t>* </a:t>
            </a:r>
            <a:r>
              <a:rPr sz="1800" b="1" spc="-10" dirty="0">
                <a:latin typeface="Courier New"/>
                <a:cs typeface="Courier New"/>
              </a:rPr>
              <a:t>b[k][j];  c[i][j] </a:t>
            </a:r>
            <a:r>
              <a:rPr sz="1800" b="1" spc="-5" dirty="0">
                <a:latin typeface="Courier New"/>
                <a:cs typeface="Courier New"/>
              </a:rPr>
              <a:t>=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sum;</a:t>
            </a:r>
            <a:endParaRPr sz="1800" dirty="0">
              <a:latin typeface="Courier New"/>
              <a:cs typeface="Courier New"/>
            </a:endParaRPr>
          </a:p>
          <a:p>
            <a:pPr marL="274320">
              <a:lnSpc>
                <a:spcPct val="100000"/>
              </a:lnSpc>
              <a:spcBef>
                <a:spcPts val="325"/>
              </a:spcBef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34"/>
              </a:spcBef>
              <a:tabLst>
                <a:tab pos="2586990" algn="l"/>
              </a:tabLst>
            </a:pPr>
            <a:r>
              <a:rPr sz="2700" b="1" spc="-7" baseline="3086" dirty="0">
                <a:latin typeface="Courier New"/>
                <a:cs typeface="Courier New"/>
              </a:rPr>
              <a:t>}	</a:t>
            </a: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matmult/mm.c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1D9ECF38-638B-472D-91A0-61FC5A81717C}"/>
              </a:ext>
            </a:extLst>
          </p:cNvPr>
          <p:cNvSpPr txBox="1">
            <a:spLocks/>
          </p:cNvSpPr>
          <p:nvPr/>
        </p:nvSpPr>
        <p:spPr>
          <a:xfrm>
            <a:off x="3204208" y="5620572"/>
            <a:ext cx="5472248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/>
            <a:r>
              <a:rPr lang="zh-CN" altLang="en-US" kern="0" dirty="0"/>
              <a:t>怎么提高空间局部性呢？</a:t>
            </a:r>
            <a:endParaRPr lang="en-US" altLang="zh-CN" kern="0" dirty="0"/>
          </a:p>
          <a:p>
            <a:pPr marL="12700"/>
            <a:r>
              <a:rPr lang="en-US" altLang="zh-CN" kern="0" spc="-5" dirty="0"/>
              <a:t>B[k][j]   !!!!!!!!</a:t>
            </a:r>
            <a:endParaRPr lang="zh-CN" altLang="en-US" kern="0" spc="-5" dirty="0"/>
          </a:p>
        </p:txBody>
      </p:sp>
    </p:spTree>
    <p:extLst>
      <p:ext uri="{BB962C8B-B14F-4D97-AF65-F5344CB8AC3E}">
        <p14:creationId xmlns:p14="http://schemas.microsoft.com/office/powerpoint/2010/main" val="22506693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D3B9140-C196-41A2-A2E1-B1EBD6594A4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mm.c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中的矩阵相乘方法，是否可以面向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CPU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进一步优化？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47D620-6DB8-4728-BBE7-977B7D6F75C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4AC1FF-E3C8-4973-AA4A-1BB572CC6E0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不可以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B1212B-AD93-41F2-833F-CECA0801249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看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CPU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类型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5A80D9-C384-4AB4-B9BE-61AADECB359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不一定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65A234A-1DAE-484D-B9D4-1A188E07E509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705B74B-FF6C-44A0-91F1-A2B9E8446B49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D7CFF39-B8CC-484F-8371-91AB33868935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5D18984-E1E2-48D5-B91F-54ECB896D91C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542B9B7-4252-4E4B-9A20-E3A3D6FE21C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7C92842-1CDC-4CBD-A994-C326AA1DA6BD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A1EF708D-6670-4383-83DC-F1A41CADD043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8F94B477-D418-49B1-90B0-4CE4A4BB8355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8D0FCF21-86C8-470C-B9A7-5E55C89BB1DC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投票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E0625923-1741-492F-9463-43153DF317A6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1957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最多可选</a:t>
              </a: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项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6E9C9C74-D264-4ED4-8A1B-622E70834DA3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579049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727265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矩阵相乘不命中率分析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387983"/>
            <a:ext cx="6052185" cy="266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假设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块大小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32B (</a:t>
            </a:r>
            <a:r>
              <a:rPr lang="zh-CN" altLang="en-US" sz="2000" dirty="0">
                <a:latin typeface="Calibri"/>
                <a:cs typeface="Calibri"/>
              </a:rPr>
              <a:t>足够大</a:t>
            </a:r>
            <a:r>
              <a:rPr lang="en-US" altLang="zh-CN" sz="2000" dirty="0">
                <a:latin typeface="Calibri"/>
                <a:cs typeface="Calibri"/>
              </a:rPr>
              <a:t>4</a:t>
            </a:r>
            <a:r>
              <a:rPr lang="zh-CN" altLang="en-US" sz="2000" dirty="0">
                <a:latin typeface="Calibri"/>
                <a:cs typeface="Calibri"/>
              </a:rPr>
              <a:t>倍</a:t>
            </a:r>
            <a:r>
              <a:rPr sz="2000" spc="-5" dirty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矩阵的维数</a:t>
            </a:r>
            <a:r>
              <a:rPr sz="2000" dirty="0">
                <a:latin typeface="Calibri"/>
                <a:cs typeface="Calibri"/>
              </a:rPr>
              <a:t>(N)</a:t>
            </a:r>
            <a:r>
              <a:rPr lang="zh-CN" altLang="en-US" sz="2000" dirty="0">
                <a:latin typeface="Calibri"/>
                <a:cs typeface="Calibri"/>
              </a:rPr>
              <a:t>是非常大的</a:t>
            </a:r>
            <a:endParaRPr sz="20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7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大约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1/N </a:t>
            </a:r>
            <a:r>
              <a:rPr lang="zh-CN" altLang="en-US" sz="2000" dirty="0">
                <a:latin typeface="Calibri"/>
                <a:cs typeface="Calibri"/>
              </a:rPr>
              <a:t>为 </a:t>
            </a:r>
            <a:r>
              <a:rPr sz="2000" dirty="0">
                <a:latin typeface="Calibri"/>
                <a:cs typeface="Calibri"/>
              </a:rPr>
              <a:t>0.0</a:t>
            </a: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缓存不是大到足够容纳多行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分析方法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看内循环的的访问模式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80319" y="5111750"/>
            <a:ext cx="908050" cy="742950"/>
          </a:xfrm>
          <a:custGeom>
            <a:avLst/>
            <a:gdLst/>
            <a:ahLst/>
            <a:cxnLst/>
            <a:rect l="l" t="t" r="r" b="b"/>
            <a:pathLst>
              <a:path w="908050" h="742950">
                <a:moveTo>
                  <a:pt x="0" y="0"/>
                </a:moveTo>
                <a:lnTo>
                  <a:pt x="908050" y="0"/>
                </a:lnTo>
                <a:lnTo>
                  <a:pt x="90805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80319" y="5111750"/>
            <a:ext cx="908050" cy="742950"/>
          </a:xfrm>
          <a:custGeom>
            <a:avLst/>
            <a:gdLst/>
            <a:ahLst/>
            <a:cxnLst/>
            <a:rect l="l" t="t" r="r" b="b"/>
            <a:pathLst>
              <a:path w="908050" h="742950">
                <a:moveTo>
                  <a:pt x="0" y="0"/>
                </a:moveTo>
                <a:lnTo>
                  <a:pt x="908050" y="0"/>
                </a:lnTo>
                <a:lnTo>
                  <a:pt x="90805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36807" y="5978530"/>
            <a:ext cx="229235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86671" y="4648200"/>
            <a:ext cx="673100" cy="0"/>
          </a:xfrm>
          <a:custGeom>
            <a:avLst/>
            <a:gdLst/>
            <a:ahLst/>
            <a:cxnLst/>
            <a:rect l="l" t="t" r="r" b="b"/>
            <a:pathLst>
              <a:path w="673100">
                <a:moveTo>
                  <a:pt x="0" y="0"/>
                </a:moveTo>
                <a:lnTo>
                  <a:pt x="6731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47072" y="46100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89871" y="4679504"/>
            <a:ext cx="16256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k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92971" y="5130800"/>
            <a:ext cx="0" cy="673100"/>
          </a:xfrm>
          <a:custGeom>
            <a:avLst/>
            <a:gdLst/>
            <a:ahLst/>
            <a:cxnLst/>
            <a:rect l="l" t="t" r="r" b="b"/>
            <a:pathLst>
              <a:path h="673100">
                <a:moveTo>
                  <a:pt x="0" y="0"/>
                </a:moveTo>
                <a:lnTo>
                  <a:pt x="0" y="6731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54875" y="57912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30494" y="5222431"/>
            <a:ext cx="16256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44361" y="5978530"/>
            <a:ext cx="229235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56975" y="5118101"/>
            <a:ext cx="0" cy="673100"/>
          </a:xfrm>
          <a:custGeom>
            <a:avLst/>
            <a:gdLst/>
            <a:ahLst/>
            <a:cxnLst/>
            <a:rect l="l" t="t" r="r" b="b"/>
            <a:pathLst>
              <a:path h="673100">
                <a:moveTo>
                  <a:pt x="0" y="0"/>
                </a:moveTo>
                <a:lnTo>
                  <a:pt x="0" y="6731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18879" y="577850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096675" y="5222431"/>
            <a:ext cx="16256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k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77675" y="4665217"/>
            <a:ext cx="16256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j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304216" y="5111750"/>
            <a:ext cx="908050" cy="742950"/>
          </a:xfrm>
          <a:custGeom>
            <a:avLst/>
            <a:gdLst/>
            <a:ahLst/>
            <a:cxnLst/>
            <a:rect l="l" t="t" r="r" b="b"/>
            <a:pathLst>
              <a:path w="908050" h="742950">
                <a:moveTo>
                  <a:pt x="0" y="0"/>
                </a:moveTo>
                <a:lnTo>
                  <a:pt x="908050" y="0"/>
                </a:lnTo>
                <a:lnTo>
                  <a:pt x="90805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04216" y="5111750"/>
            <a:ext cx="908050" cy="742950"/>
          </a:xfrm>
          <a:custGeom>
            <a:avLst/>
            <a:gdLst/>
            <a:ahLst/>
            <a:cxnLst/>
            <a:rect l="l" t="t" r="r" b="b"/>
            <a:pathLst>
              <a:path w="908050" h="742950">
                <a:moveTo>
                  <a:pt x="0" y="0"/>
                </a:moveTo>
                <a:lnTo>
                  <a:pt x="908050" y="0"/>
                </a:lnTo>
                <a:lnTo>
                  <a:pt x="90805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04220" y="4648200"/>
            <a:ext cx="673100" cy="0"/>
          </a:xfrm>
          <a:custGeom>
            <a:avLst/>
            <a:gdLst/>
            <a:ahLst/>
            <a:cxnLst/>
            <a:rect l="l" t="t" r="r" b="b"/>
            <a:pathLst>
              <a:path w="673100">
                <a:moveTo>
                  <a:pt x="0" y="0"/>
                </a:moveTo>
                <a:lnTo>
                  <a:pt x="6731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64621" y="46100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702686" y="5924553"/>
            <a:ext cx="245745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39100" y="5118100"/>
            <a:ext cx="0" cy="673100"/>
          </a:xfrm>
          <a:custGeom>
            <a:avLst/>
            <a:gdLst/>
            <a:ahLst/>
            <a:cxnLst/>
            <a:rect l="l" t="t" r="r" b="b"/>
            <a:pathLst>
              <a:path h="673100">
                <a:moveTo>
                  <a:pt x="0" y="0"/>
                </a:moveTo>
                <a:lnTo>
                  <a:pt x="0" y="6731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01004" y="57785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78800" y="5222430"/>
            <a:ext cx="16256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36000" y="4665217"/>
            <a:ext cx="16256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j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32801" y="5053419"/>
            <a:ext cx="908050" cy="742950"/>
          </a:xfrm>
          <a:custGeom>
            <a:avLst/>
            <a:gdLst/>
            <a:ahLst/>
            <a:cxnLst/>
            <a:rect l="l" t="t" r="r" b="b"/>
            <a:pathLst>
              <a:path w="908050" h="742950">
                <a:moveTo>
                  <a:pt x="0" y="0"/>
                </a:moveTo>
                <a:lnTo>
                  <a:pt x="908050" y="0"/>
                </a:lnTo>
                <a:lnTo>
                  <a:pt x="908050" y="742949"/>
                </a:lnTo>
                <a:lnTo>
                  <a:pt x="0" y="742949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32801" y="5053419"/>
            <a:ext cx="908050" cy="742950"/>
          </a:xfrm>
          <a:custGeom>
            <a:avLst/>
            <a:gdLst/>
            <a:ahLst/>
            <a:cxnLst/>
            <a:rect l="l" t="t" r="r" b="b"/>
            <a:pathLst>
              <a:path w="908050" h="742950">
                <a:moveTo>
                  <a:pt x="0" y="0"/>
                </a:moveTo>
                <a:lnTo>
                  <a:pt x="908050" y="0"/>
                </a:lnTo>
                <a:lnTo>
                  <a:pt x="908050" y="742949"/>
                </a:lnTo>
                <a:lnTo>
                  <a:pt x="0" y="74294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32800" y="4662487"/>
            <a:ext cx="673100" cy="0"/>
          </a:xfrm>
          <a:custGeom>
            <a:avLst/>
            <a:gdLst/>
            <a:ahLst/>
            <a:cxnLst/>
            <a:rect l="l" t="t" r="r" b="b"/>
            <a:pathLst>
              <a:path w="673100">
                <a:moveTo>
                  <a:pt x="0" y="0"/>
                </a:moveTo>
                <a:lnTo>
                  <a:pt x="6731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93201" y="462438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669539" y="4937136"/>
            <a:ext cx="329565" cy="77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dirty="0">
                <a:latin typeface="Calibri"/>
                <a:cs typeface="Calibri"/>
              </a:rPr>
              <a:t>=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  <p:sp>
        <p:nvSpPr>
          <p:cNvPr id="33" name="object 33"/>
          <p:cNvSpPr txBox="1"/>
          <p:nvPr/>
        </p:nvSpPr>
        <p:spPr>
          <a:xfrm>
            <a:off x="5183530" y="4937136"/>
            <a:ext cx="289560" cy="77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dirty="0">
                <a:latin typeface="Calibri"/>
                <a:cs typeface="Calibri"/>
              </a:rPr>
              <a:t>x</a:t>
            </a:r>
            <a:endParaRPr sz="4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73235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7350759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内存中</a:t>
            </a:r>
            <a:r>
              <a:rPr lang="en-US" altLang="zh-CN" spc="-5" dirty="0"/>
              <a:t>C</a:t>
            </a:r>
            <a:r>
              <a:rPr lang="zh-CN" altLang="en-US" spc="-5" dirty="0"/>
              <a:t>数组的布局</a:t>
            </a:r>
            <a:r>
              <a:rPr spc="-5" dirty="0"/>
              <a:t>(</a:t>
            </a:r>
            <a:r>
              <a:rPr lang="zh-CN" altLang="en-US" spc="-5" dirty="0"/>
              <a:t>回顾</a:t>
            </a:r>
            <a:r>
              <a:rPr spc="-5"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5615" y="1336166"/>
            <a:ext cx="6480175" cy="4991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C </a:t>
            </a:r>
            <a:r>
              <a:rPr lang="zh-CN" altLang="en-US" sz="2400" b="1" spc="-5" dirty="0">
                <a:latin typeface="Calibri"/>
                <a:cs typeface="Calibri"/>
              </a:rPr>
              <a:t>数组分配按行顺序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44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每行在连续的内存位置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0"/>
              </a:spcBef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按行扫描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95"/>
              </a:spcBef>
              <a:tabLst>
                <a:tab pos="756285" algn="l"/>
              </a:tabLst>
            </a:pPr>
            <a:r>
              <a:rPr sz="2200" spc="-5" dirty="0">
                <a:solidFill>
                  <a:srgbClr val="990000"/>
                </a:solidFill>
                <a:latin typeface="Wingdings"/>
                <a:cs typeface="Wingdings"/>
              </a:rPr>
              <a:t></a:t>
            </a:r>
            <a:r>
              <a:rPr sz="2200" spc="-5" dirty="0">
                <a:solidFill>
                  <a:srgbClr val="990000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latin typeface="Courier New"/>
                <a:cs typeface="Courier New"/>
              </a:rPr>
              <a:t>for (i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0; </a:t>
            </a:r>
            <a:r>
              <a:rPr sz="2000" b="1" dirty="0">
                <a:latin typeface="Courier New"/>
                <a:cs typeface="Courier New"/>
              </a:rPr>
              <a:t>i &lt; </a:t>
            </a:r>
            <a:r>
              <a:rPr sz="2000" b="1" spc="-5" dirty="0">
                <a:latin typeface="Courier New"/>
                <a:cs typeface="Courier New"/>
              </a:rPr>
              <a:t>N;</a:t>
            </a:r>
            <a:r>
              <a:rPr sz="2000" b="1" spc="-6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i++)</a:t>
            </a:r>
            <a:endParaRPr sz="20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370"/>
              </a:spcBef>
            </a:pPr>
            <a:r>
              <a:rPr sz="2000" b="1" spc="-5" dirty="0">
                <a:latin typeface="Courier New"/>
                <a:cs typeface="Courier New"/>
              </a:rPr>
              <a:t>sum +=</a:t>
            </a:r>
            <a:r>
              <a:rPr sz="2000" b="1" spc="-7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a[0][i];</a:t>
            </a:r>
            <a:endParaRPr sz="2000" dirty="0">
              <a:latin typeface="Courier New"/>
              <a:cs typeface="Courier New"/>
            </a:endParaRPr>
          </a:p>
          <a:p>
            <a:pPr marL="756285" lvl="1" indent="-286385">
              <a:lnSpc>
                <a:spcPct val="100000"/>
              </a:lnSpc>
              <a:spcBef>
                <a:spcPts val="32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访问连续的元素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3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如果块大小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(B) &gt; </a:t>
            </a:r>
            <a:r>
              <a:rPr sz="2000" spc="-5" dirty="0" err="1">
                <a:latin typeface="Calibri"/>
                <a:cs typeface="Calibri"/>
              </a:rPr>
              <a:t>sizeof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sz="2000" spc="-5" dirty="0" err="1">
                <a:latin typeface="Calibri"/>
                <a:cs typeface="Calibri"/>
              </a:rPr>
              <a:t>a</a:t>
            </a:r>
            <a:r>
              <a:rPr sz="1950" spc="-7" baseline="-21367" dirty="0" err="1">
                <a:latin typeface="Calibri"/>
                <a:cs typeface="Calibri"/>
              </a:rPr>
              <a:t>ij</a:t>
            </a:r>
            <a:r>
              <a:rPr sz="2000" spc="-5" dirty="0">
                <a:latin typeface="Calibri"/>
                <a:cs typeface="Calibri"/>
              </a:rPr>
              <a:t>)</a:t>
            </a:r>
            <a:r>
              <a:rPr lang="zh-CN" altLang="en-US" sz="2000" spc="-5" dirty="0">
                <a:latin typeface="Calibri"/>
                <a:cs typeface="Calibri"/>
              </a:rPr>
              <a:t>字节</a:t>
            </a:r>
            <a:r>
              <a:rPr sz="2000" dirty="0">
                <a:latin typeface="Calibri"/>
                <a:cs typeface="Calibri"/>
              </a:rPr>
              <a:t>, </a:t>
            </a:r>
            <a:r>
              <a:rPr lang="zh-CN" altLang="en-US" sz="2000" spc="-5" dirty="0">
                <a:latin typeface="Calibri"/>
                <a:cs typeface="Calibri"/>
              </a:rPr>
              <a:t>利用空间局部性</a:t>
            </a:r>
            <a:endParaRPr sz="20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0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不命中率</a:t>
            </a:r>
            <a:r>
              <a:rPr sz="2000" dirty="0">
                <a:latin typeface="Calibri"/>
                <a:cs typeface="Calibri"/>
              </a:rPr>
              <a:t> = </a:t>
            </a:r>
            <a:r>
              <a:rPr sz="2000" spc="-5" dirty="0">
                <a:latin typeface="Calibri"/>
                <a:cs typeface="Calibri"/>
              </a:rPr>
              <a:t>sizeof(a</a:t>
            </a:r>
            <a:r>
              <a:rPr sz="1950" spc="-7" baseline="-21367" dirty="0">
                <a:latin typeface="Calibri"/>
                <a:cs typeface="Calibri"/>
              </a:rPr>
              <a:t>ij</a:t>
            </a:r>
            <a:r>
              <a:rPr sz="2000" spc="-5" dirty="0">
                <a:latin typeface="Calibri"/>
                <a:cs typeface="Calibri"/>
              </a:rPr>
              <a:t>) </a:t>
            </a:r>
            <a:r>
              <a:rPr sz="2000" dirty="0">
                <a:latin typeface="Calibri"/>
                <a:cs typeface="Calibri"/>
              </a:rPr>
              <a:t>/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</a:p>
          <a:p>
            <a:pPr marL="355600" indent="-342900">
              <a:lnSpc>
                <a:spcPct val="100000"/>
              </a:lnSpc>
              <a:spcBef>
                <a:spcPts val="140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按列扫描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95"/>
              </a:spcBef>
              <a:tabLst>
                <a:tab pos="756285" algn="l"/>
              </a:tabLst>
            </a:pPr>
            <a:r>
              <a:rPr sz="2200" spc="-5" dirty="0">
                <a:solidFill>
                  <a:srgbClr val="990000"/>
                </a:solidFill>
                <a:latin typeface="Wingdings"/>
                <a:cs typeface="Wingdings"/>
              </a:rPr>
              <a:t></a:t>
            </a:r>
            <a:r>
              <a:rPr sz="2200" spc="-5" dirty="0">
                <a:solidFill>
                  <a:srgbClr val="990000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latin typeface="Courier New"/>
                <a:cs typeface="Courier New"/>
              </a:rPr>
              <a:t>for (i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0; </a:t>
            </a:r>
            <a:r>
              <a:rPr sz="2000" b="1" dirty="0">
                <a:latin typeface="Courier New"/>
                <a:cs typeface="Courier New"/>
              </a:rPr>
              <a:t>i &lt; </a:t>
            </a:r>
            <a:r>
              <a:rPr sz="2000" b="1" spc="-5" dirty="0">
                <a:latin typeface="Courier New"/>
                <a:cs typeface="Courier New"/>
              </a:rPr>
              <a:t>n;</a:t>
            </a:r>
            <a:r>
              <a:rPr sz="2000" b="1" spc="-6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i++)</a:t>
            </a:r>
            <a:endParaRPr sz="20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370"/>
              </a:spcBef>
            </a:pPr>
            <a:r>
              <a:rPr sz="2000" b="1" spc="-5" dirty="0">
                <a:latin typeface="Courier New"/>
                <a:cs typeface="Courier New"/>
              </a:rPr>
              <a:t>sum +=</a:t>
            </a:r>
            <a:r>
              <a:rPr sz="2000" b="1" spc="-7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a[i][0];</a:t>
            </a:r>
            <a:endParaRPr sz="2000" dirty="0">
              <a:latin typeface="Courier New"/>
              <a:cs typeface="Courier New"/>
            </a:endParaRPr>
          </a:p>
          <a:p>
            <a:pPr marL="756285" lvl="1" indent="-286385">
              <a:lnSpc>
                <a:spcPct val="100000"/>
              </a:lnSpc>
              <a:spcBef>
                <a:spcPts val="32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访问远隔的元素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4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没有空间局部性</a:t>
            </a:r>
            <a:r>
              <a:rPr sz="2000" spc="-5" dirty="0">
                <a:latin typeface="Calibri"/>
                <a:cs typeface="Calibri"/>
              </a:rPr>
              <a:t>!</a:t>
            </a:r>
            <a:endParaRPr sz="20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0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spc="-5" dirty="0">
                <a:cs typeface="Calibri"/>
              </a:rPr>
              <a:t>不命中率</a:t>
            </a:r>
            <a:r>
              <a:rPr lang="zh-CN" altLang="en-US" sz="2000" dirty="0"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1 </a:t>
            </a:r>
            <a:r>
              <a:rPr sz="2000" spc="-5" dirty="0">
                <a:latin typeface="Calibri"/>
                <a:cs typeface="Calibri"/>
              </a:rPr>
              <a:t>(i.e.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100%)</a:t>
            </a:r>
          </a:p>
        </p:txBody>
      </p:sp>
    </p:spTree>
    <p:extLst>
      <p:ext uri="{BB962C8B-B14F-4D97-AF65-F5344CB8AC3E}">
        <p14:creationId xmlns:p14="http://schemas.microsoft.com/office/powerpoint/2010/main" val="35712863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495114"/>
            <a:ext cx="529018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矩阵乘法</a:t>
            </a:r>
            <a:r>
              <a:rPr spc="-5" dirty="0"/>
              <a:t>(</a:t>
            </a:r>
            <a:r>
              <a:rPr spc="-5" dirty="0">
                <a:latin typeface="Courier New"/>
                <a:cs typeface="Courier New"/>
              </a:rPr>
              <a:t>ijk</a:t>
            </a:r>
            <a:r>
              <a:rPr spc="-5"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531876" y="1769364"/>
            <a:ext cx="4636007" cy="29778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727" y="1679448"/>
            <a:ext cx="4773167" cy="31348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7050" y="1765300"/>
            <a:ext cx="4492625" cy="2834640"/>
          </a:xfrm>
          <a:custGeom>
            <a:avLst/>
            <a:gdLst/>
            <a:ahLst/>
            <a:cxnLst/>
            <a:rect l="l" t="t" r="r" b="b"/>
            <a:pathLst>
              <a:path w="4492625" h="2834640">
                <a:moveTo>
                  <a:pt x="0" y="0"/>
                </a:moveTo>
                <a:lnTo>
                  <a:pt x="4492625" y="0"/>
                </a:lnTo>
                <a:lnTo>
                  <a:pt x="4492625" y="2834360"/>
                </a:lnTo>
                <a:lnTo>
                  <a:pt x="0" y="2834360"/>
                </a:lnTo>
                <a:lnTo>
                  <a:pt x="0" y="0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050" y="1765300"/>
            <a:ext cx="4492625" cy="2834640"/>
          </a:xfrm>
          <a:custGeom>
            <a:avLst/>
            <a:gdLst/>
            <a:ahLst/>
            <a:cxnLst/>
            <a:rect l="l" t="t" r="r" b="b"/>
            <a:pathLst>
              <a:path w="4492625" h="2834640">
                <a:moveTo>
                  <a:pt x="0" y="0"/>
                </a:moveTo>
                <a:lnTo>
                  <a:pt x="4492625" y="0"/>
                </a:lnTo>
                <a:lnTo>
                  <a:pt x="4492625" y="2834360"/>
                </a:lnTo>
                <a:lnTo>
                  <a:pt x="0" y="283436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92750" y="2587625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11950" y="2587625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02300" y="3196844"/>
            <a:ext cx="172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21648" y="3196844"/>
            <a:ext cx="16383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64643" y="3196844"/>
            <a:ext cx="1612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34200" y="2593975"/>
            <a:ext cx="0" cy="508000"/>
          </a:xfrm>
          <a:custGeom>
            <a:avLst/>
            <a:gdLst/>
            <a:ahLst/>
            <a:cxnLst/>
            <a:rect l="l" t="t" r="r" b="b"/>
            <a:pathLst>
              <a:path h="508000">
                <a:moveTo>
                  <a:pt x="0" y="0"/>
                </a:moveTo>
                <a:lnTo>
                  <a:pt x="0" y="50800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99100" y="2962275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59500" y="2815844"/>
            <a:ext cx="42862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013700" y="289877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50800" y="0"/>
                </a:lnTo>
                <a:lnTo>
                  <a:pt x="50800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854950" y="2587625"/>
            <a:ext cx="596900" cy="5207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2345"/>
              </a:lnSpc>
            </a:pPr>
            <a:r>
              <a:rPr sz="2000" dirty="0">
                <a:latin typeface="Calibri"/>
                <a:cs typeface="Calibri"/>
              </a:rPr>
              <a:t>(i,j)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73658" y="1825247"/>
            <a:ext cx="1727200" cy="788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内部循环</a:t>
            </a:r>
            <a:r>
              <a:rPr sz="2000" spc="-5" dirty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,j)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511797" y="4284303"/>
            <a:ext cx="9023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列式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991351" y="3656013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53255" y="359251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199"/>
                </a:lnTo>
                <a:lnTo>
                  <a:pt x="76200" y="761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292725" y="4284281"/>
            <a:ext cx="1016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2000" spc="-35" dirty="0">
                <a:latin typeface="Calibri"/>
                <a:cs typeface="Calibri"/>
              </a:rPr>
              <a:t>行式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772150" y="3656012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34053" y="359251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199"/>
                </a:lnTo>
                <a:lnTo>
                  <a:pt x="76200" y="761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886051" y="4284281"/>
            <a:ext cx="77598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dirty="0">
                <a:latin typeface="Calibri"/>
                <a:cs typeface="Calibri"/>
              </a:rPr>
              <a:t>固定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147051" y="3656012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08955" y="359251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199"/>
                </a:lnTo>
                <a:lnTo>
                  <a:pt x="76200" y="761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72388" y="5354510"/>
            <a:ext cx="56388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970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A  </a:t>
            </a:r>
            <a:r>
              <a:rPr sz="2400" spc="-5" dirty="0">
                <a:latin typeface="Calibri"/>
                <a:cs typeface="Calibri"/>
              </a:rPr>
              <a:t>0.25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48</a:t>
            </a:fld>
            <a:endParaRPr spc="-5" dirty="0"/>
          </a:p>
        </p:txBody>
      </p:sp>
      <p:sp>
        <p:nvSpPr>
          <p:cNvPr id="29" name="object 29"/>
          <p:cNvSpPr txBox="1"/>
          <p:nvPr/>
        </p:nvSpPr>
        <p:spPr>
          <a:xfrm>
            <a:off x="2520188" y="535451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9220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B  </a:t>
            </a:r>
            <a:r>
              <a:rPr sz="2400" spc="-5" dirty="0">
                <a:latin typeface="Calibri"/>
                <a:cs typeface="Calibri"/>
              </a:rPr>
              <a:t>1.0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33876" y="535451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112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C  </a:t>
            </a:r>
            <a:r>
              <a:rPr sz="2400" spc="-5" dirty="0">
                <a:latin typeface="Calibri"/>
                <a:cs typeface="Calibri"/>
              </a:rPr>
              <a:t>0.0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8300" y="1710690"/>
            <a:ext cx="4492625" cy="3672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892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/* </a:t>
            </a:r>
            <a:r>
              <a:rPr sz="1800" b="1" spc="-10" dirty="0">
                <a:latin typeface="Courier New"/>
                <a:cs typeface="Courier New"/>
              </a:rPr>
              <a:t>ijk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*/</a:t>
            </a:r>
            <a:endParaRPr sz="1800" dirty="0">
              <a:latin typeface="Courier New"/>
              <a:cs typeface="Courier New"/>
            </a:endParaRPr>
          </a:p>
          <a:p>
            <a:pPr marL="523240" marR="1096010" indent="-274955">
              <a:lnSpc>
                <a:spcPct val="114999"/>
              </a:lnSpc>
              <a:tabLst>
                <a:tab pos="3115310" algn="l"/>
              </a:tabLst>
            </a:pPr>
            <a:r>
              <a:rPr sz="1800" b="1" spc="-5" dirty="0">
                <a:latin typeface="Courier New"/>
                <a:cs typeface="Courier New"/>
              </a:rPr>
              <a:t>for </a:t>
            </a:r>
            <a:r>
              <a:rPr sz="1800" b="1" spc="-10" dirty="0">
                <a:latin typeface="Courier New"/>
                <a:cs typeface="Courier New"/>
              </a:rPr>
              <a:t>(i=0;</a:t>
            </a:r>
            <a:r>
              <a:rPr sz="1800" b="1" spc="-5" dirty="0">
                <a:latin typeface="Courier New"/>
                <a:cs typeface="Courier New"/>
              </a:rPr>
              <a:t> i&lt;n; i++)	{  </a:t>
            </a:r>
            <a:r>
              <a:rPr sz="1800" b="1" spc="-10" dirty="0">
                <a:latin typeface="Courier New"/>
                <a:cs typeface="Courier New"/>
              </a:rPr>
              <a:t>for (j=0; </a:t>
            </a:r>
            <a:r>
              <a:rPr sz="1800" b="1" spc="-5" dirty="0">
                <a:latin typeface="Courier New"/>
                <a:cs typeface="Courier New"/>
              </a:rPr>
              <a:t>j&lt;n; j++)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{</a:t>
            </a:r>
            <a:endParaRPr sz="1800" dirty="0">
              <a:latin typeface="Courier New"/>
              <a:cs typeface="Courier New"/>
            </a:endParaRPr>
          </a:p>
          <a:p>
            <a:pPr marL="796290">
              <a:lnSpc>
                <a:spcPct val="100000"/>
              </a:lnSpc>
              <a:spcBef>
                <a:spcPts val="325"/>
              </a:spcBef>
            </a:pPr>
            <a:r>
              <a:rPr sz="1800" b="1" spc="-10" dirty="0">
                <a:latin typeface="Courier New"/>
                <a:cs typeface="Courier New"/>
              </a:rPr>
              <a:t>sum </a:t>
            </a:r>
            <a:r>
              <a:rPr sz="1800" b="1" spc="-5" dirty="0">
                <a:latin typeface="Courier New"/>
                <a:cs typeface="Courier New"/>
              </a:rPr>
              <a:t>=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0.0;</a:t>
            </a:r>
            <a:endParaRPr sz="1800" dirty="0">
              <a:latin typeface="Courier New"/>
              <a:cs typeface="Courier New"/>
            </a:endParaRPr>
          </a:p>
          <a:p>
            <a:pPr marL="796290">
              <a:lnSpc>
                <a:spcPct val="100000"/>
              </a:lnSpc>
              <a:spcBef>
                <a:spcPts val="325"/>
              </a:spcBef>
            </a:pPr>
            <a:r>
              <a:rPr sz="1800" b="1" spc="-10" dirty="0">
                <a:latin typeface="Courier New"/>
                <a:cs typeface="Courier New"/>
              </a:rPr>
              <a:t>for (k=0; </a:t>
            </a:r>
            <a:r>
              <a:rPr sz="1800" b="1" spc="-5" dirty="0">
                <a:latin typeface="Courier New"/>
                <a:cs typeface="Courier New"/>
              </a:rPr>
              <a:t>k&lt;n;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k++)</a:t>
            </a:r>
            <a:endParaRPr sz="1800" dirty="0">
              <a:latin typeface="Courier New"/>
              <a:cs typeface="Courier New"/>
            </a:endParaRPr>
          </a:p>
          <a:p>
            <a:pPr marL="796290" marR="5080" indent="272415">
              <a:lnSpc>
                <a:spcPct val="114999"/>
              </a:lnSpc>
            </a:pP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sum += a[i][k]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*</a:t>
            </a:r>
            <a:r>
              <a:rPr sz="1800" b="1" spc="-5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b[k][j];  </a:t>
            </a:r>
            <a:r>
              <a:rPr sz="1800" b="1" spc="-10" dirty="0">
                <a:latin typeface="Courier New"/>
                <a:cs typeface="Courier New"/>
              </a:rPr>
              <a:t>c[i][j] </a:t>
            </a:r>
            <a:r>
              <a:rPr sz="1800" b="1" spc="-5" dirty="0">
                <a:latin typeface="Courier New"/>
                <a:cs typeface="Courier New"/>
              </a:rPr>
              <a:t>=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sum;</a:t>
            </a:r>
            <a:endParaRPr sz="1800" dirty="0">
              <a:latin typeface="Courier New"/>
              <a:cs typeface="Courier New"/>
            </a:endParaRPr>
          </a:p>
          <a:p>
            <a:pPr marL="523240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  <a:p>
            <a:pPr marL="248920">
              <a:lnSpc>
                <a:spcPct val="100000"/>
              </a:lnSpc>
              <a:spcBef>
                <a:spcPts val="320"/>
              </a:spcBef>
              <a:tabLst>
                <a:tab pos="2842895" algn="l"/>
              </a:tabLst>
            </a:pPr>
            <a:r>
              <a:rPr sz="1800" b="1" spc="-5" dirty="0">
                <a:latin typeface="Courier New"/>
                <a:cs typeface="Courier New"/>
              </a:rPr>
              <a:t>}	</a:t>
            </a:r>
            <a:r>
              <a:rPr sz="2700" b="1" i="1" spc="-15" baseline="1543" dirty="0">
                <a:solidFill>
                  <a:srgbClr val="808080"/>
                </a:solidFill>
                <a:latin typeface="Courier New"/>
                <a:cs typeface="Courier New"/>
              </a:rPr>
              <a:t>matmult/mm.c</a:t>
            </a:r>
            <a:endParaRPr sz="2700" baseline="1543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lang="zh-CN" altLang="en-US" sz="2400" u="heavy" spc="-5" dirty="0">
                <a:latin typeface="Calibri"/>
                <a:cs typeface="Calibri"/>
              </a:rPr>
              <a:t>每个内部循环迭代不命中</a:t>
            </a:r>
            <a:r>
              <a:rPr sz="2400" u="heavy" spc="-1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22227" y="6054958"/>
            <a:ext cx="374459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latin typeface="Arial Narrow"/>
                <a:cs typeface="Arial Narrow"/>
              </a:rPr>
              <a:t>块大小</a:t>
            </a:r>
            <a:r>
              <a:rPr sz="2400" b="1" spc="-5" dirty="0">
                <a:latin typeface="Arial Narrow"/>
                <a:cs typeface="Arial Narrow"/>
              </a:rPr>
              <a:t> </a:t>
            </a:r>
            <a:r>
              <a:rPr sz="2400" b="1" dirty="0">
                <a:latin typeface="Arial Narrow"/>
                <a:cs typeface="Arial Narrow"/>
              </a:rPr>
              <a:t>= </a:t>
            </a:r>
            <a:r>
              <a:rPr sz="2400" b="1" spc="-5" dirty="0">
                <a:latin typeface="Arial Narrow"/>
                <a:cs typeface="Arial Narrow"/>
              </a:rPr>
              <a:t>32B </a:t>
            </a:r>
            <a:r>
              <a:rPr sz="2400" b="1" dirty="0">
                <a:latin typeface="Arial Narrow"/>
                <a:cs typeface="Arial Narrow"/>
              </a:rPr>
              <a:t>(</a:t>
            </a:r>
            <a:r>
              <a:rPr lang="en-US" sz="2400" b="1" dirty="0">
                <a:latin typeface="Arial Narrow"/>
                <a:cs typeface="Arial Narrow"/>
              </a:rPr>
              <a:t>4 </a:t>
            </a:r>
            <a:r>
              <a:rPr sz="2400" b="1" spc="-5" dirty="0">
                <a:latin typeface="Arial Narrow"/>
                <a:cs typeface="Arial Narrow"/>
              </a:rPr>
              <a:t>doubles)</a:t>
            </a:r>
            <a:endParaRPr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6946753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495114"/>
            <a:ext cx="529018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矩阵乘法</a:t>
            </a:r>
            <a:r>
              <a:rPr spc="-5" dirty="0"/>
              <a:t>(</a:t>
            </a:r>
            <a:r>
              <a:rPr spc="-5" dirty="0">
                <a:latin typeface="Courier New"/>
                <a:cs typeface="Courier New"/>
              </a:rPr>
              <a:t>jik</a:t>
            </a:r>
            <a:r>
              <a:rPr spc="-5"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304800" y="1784604"/>
            <a:ext cx="4864607" cy="29778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3652" y="1694700"/>
            <a:ext cx="4773167" cy="31348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68950" y="2654300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88150" y="2654300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78500" y="3263519"/>
            <a:ext cx="172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97848" y="3263519"/>
            <a:ext cx="16383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55096" y="3263519"/>
            <a:ext cx="1612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10400" y="2660650"/>
            <a:ext cx="0" cy="508000"/>
          </a:xfrm>
          <a:custGeom>
            <a:avLst/>
            <a:gdLst/>
            <a:ahLst/>
            <a:cxnLst/>
            <a:rect l="l" t="t" r="r" b="b"/>
            <a:pathLst>
              <a:path h="508000">
                <a:moveTo>
                  <a:pt x="0" y="0"/>
                </a:moveTo>
                <a:lnTo>
                  <a:pt x="0" y="50800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75300" y="3028950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35700" y="2882519"/>
            <a:ext cx="42862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89900" y="296545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50800" y="0"/>
                </a:lnTo>
                <a:lnTo>
                  <a:pt x="50800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931150" y="2654300"/>
            <a:ext cx="596900" cy="5207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2345"/>
              </a:lnSpc>
            </a:pPr>
            <a:r>
              <a:rPr sz="2000" dirty="0">
                <a:latin typeface="Calibri"/>
                <a:cs typeface="Calibri"/>
              </a:rPr>
              <a:t>(i,j)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26211" y="1815824"/>
            <a:ext cx="1651000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spc="-5" dirty="0">
                <a:cs typeface="Calibri"/>
              </a:rPr>
              <a:t>内部循环</a:t>
            </a:r>
            <a:r>
              <a:rPr sz="2000" spc="-5" dirty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795"/>
              </a:spcBef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,j)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413951" y="4273353"/>
            <a:ext cx="1016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2000" spc="-35" dirty="0">
                <a:cs typeface="Calibri"/>
              </a:rPr>
              <a:t>行式</a:t>
            </a:r>
            <a:endParaRPr lang="zh-CN" altLang="en-US" sz="2000" dirty="0"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91212" y="364490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53116" y="358139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199"/>
                </a:lnTo>
                <a:lnTo>
                  <a:pt x="76200" y="761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618527" y="4273169"/>
            <a:ext cx="9023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804" marR="5080" indent="-205740" algn="ctr">
              <a:lnSpc>
                <a:spcPct val="10000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列式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092951" y="364490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54855" y="358139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199"/>
                </a:lnTo>
                <a:lnTo>
                  <a:pt x="76200" y="761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965497" y="4273169"/>
            <a:ext cx="5645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dirty="0">
                <a:latin typeface="Calibri"/>
                <a:cs typeface="Calibri"/>
              </a:rPr>
              <a:t>固定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223251" y="365125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85155" y="358774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199"/>
                </a:lnTo>
                <a:lnTo>
                  <a:pt x="76200" y="761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22287" y="4893500"/>
            <a:ext cx="389762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u="heavy" spc="-5" dirty="0">
                <a:cs typeface="Calibri"/>
              </a:rPr>
              <a:t>每个内部循环迭代不命中</a:t>
            </a:r>
            <a:r>
              <a:rPr sz="2400" u="heavy" spc="-1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49</a:t>
            </a:fld>
            <a:endParaRPr spc="-5" dirty="0"/>
          </a:p>
        </p:txBody>
      </p:sp>
      <p:sp>
        <p:nvSpPr>
          <p:cNvPr id="27" name="object 27"/>
          <p:cNvSpPr txBox="1"/>
          <p:nvPr/>
        </p:nvSpPr>
        <p:spPr>
          <a:xfrm>
            <a:off x="1226375" y="5259260"/>
            <a:ext cx="56388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970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A  </a:t>
            </a:r>
            <a:r>
              <a:rPr sz="2400" spc="-5" dirty="0">
                <a:latin typeface="Calibri"/>
                <a:cs typeface="Calibri"/>
              </a:rPr>
              <a:t>0.25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74175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9220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B  </a:t>
            </a:r>
            <a:r>
              <a:rPr sz="2400" spc="-5" dirty="0">
                <a:latin typeface="Calibri"/>
                <a:cs typeface="Calibri"/>
              </a:rPr>
              <a:t>1.0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87863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112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C  </a:t>
            </a:r>
            <a:r>
              <a:rPr sz="2400" spc="-5" dirty="0">
                <a:latin typeface="Calibri"/>
                <a:cs typeface="Calibri"/>
              </a:rPr>
              <a:t>0.0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0037" y="1779587"/>
            <a:ext cx="4721225" cy="283464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680"/>
              </a:lnSpc>
            </a:pPr>
            <a:r>
              <a:rPr sz="1800" b="1" spc="-5" dirty="0">
                <a:latin typeface="Courier New"/>
                <a:cs typeface="Courier New"/>
              </a:rPr>
              <a:t>/* </a:t>
            </a:r>
            <a:r>
              <a:rPr sz="1800" b="1" spc="-10" dirty="0">
                <a:latin typeface="Courier New"/>
                <a:cs typeface="Courier New"/>
              </a:rPr>
              <a:t>jik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358140" marR="1477645" indent="-274320">
              <a:lnSpc>
                <a:spcPct val="114999"/>
              </a:lnSpc>
            </a:pPr>
            <a:r>
              <a:rPr sz="1800" b="1" spc="-5" dirty="0">
                <a:latin typeface="Courier New"/>
                <a:cs typeface="Courier New"/>
              </a:rPr>
              <a:t>for </a:t>
            </a:r>
            <a:r>
              <a:rPr sz="1800" b="1" spc="-10" dirty="0">
                <a:latin typeface="Courier New"/>
                <a:cs typeface="Courier New"/>
              </a:rPr>
              <a:t>(j=0; </a:t>
            </a:r>
            <a:r>
              <a:rPr sz="1800" b="1" spc="-5" dirty="0">
                <a:latin typeface="Courier New"/>
                <a:cs typeface="Courier New"/>
              </a:rPr>
              <a:t>j&lt;n; j++) {  </a:t>
            </a:r>
            <a:r>
              <a:rPr sz="1800" b="1" spc="-10" dirty="0">
                <a:latin typeface="Courier New"/>
                <a:cs typeface="Courier New"/>
              </a:rPr>
              <a:t>for (i=0; </a:t>
            </a:r>
            <a:r>
              <a:rPr sz="1800" b="1" spc="-5" dirty="0">
                <a:latin typeface="Courier New"/>
                <a:cs typeface="Courier New"/>
              </a:rPr>
              <a:t>i&lt;n; i++)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30555">
              <a:lnSpc>
                <a:spcPct val="100000"/>
              </a:lnSpc>
              <a:spcBef>
                <a:spcPts val="325"/>
              </a:spcBef>
            </a:pPr>
            <a:r>
              <a:rPr sz="1800" b="1" spc="-10" dirty="0">
                <a:latin typeface="Courier New"/>
                <a:cs typeface="Courier New"/>
              </a:rPr>
              <a:t>sum </a:t>
            </a:r>
            <a:r>
              <a:rPr sz="1800" b="1" spc="-5" dirty="0">
                <a:latin typeface="Courier New"/>
                <a:cs typeface="Courier New"/>
              </a:rPr>
              <a:t>=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0.0;</a:t>
            </a:r>
            <a:endParaRPr sz="1800">
              <a:latin typeface="Courier New"/>
              <a:cs typeface="Courier New"/>
            </a:endParaRPr>
          </a:p>
          <a:p>
            <a:pPr marL="630555">
              <a:lnSpc>
                <a:spcPct val="100000"/>
              </a:lnSpc>
              <a:spcBef>
                <a:spcPts val="325"/>
              </a:spcBef>
            </a:pPr>
            <a:r>
              <a:rPr sz="1800" b="1" spc="-10" dirty="0">
                <a:latin typeface="Courier New"/>
                <a:cs typeface="Courier New"/>
              </a:rPr>
              <a:t>for (k=0; </a:t>
            </a:r>
            <a:r>
              <a:rPr sz="1800" b="1" spc="-5" dirty="0">
                <a:latin typeface="Courier New"/>
                <a:cs typeface="Courier New"/>
              </a:rPr>
              <a:t>k&lt;n;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k++)</a:t>
            </a:r>
            <a:endParaRPr sz="1800">
              <a:latin typeface="Courier New"/>
              <a:cs typeface="Courier New"/>
            </a:endParaRPr>
          </a:p>
          <a:p>
            <a:pPr marL="630555" marR="384810" indent="272415">
              <a:lnSpc>
                <a:spcPct val="114999"/>
              </a:lnSpc>
            </a:pP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sum += a[i][k]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*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b[k][j];  </a:t>
            </a:r>
            <a:r>
              <a:rPr sz="1800" b="1" spc="-10" dirty="0">
                <a:latin typeface="Courier New"/>
                <a:cs typeface="Courier New"/>
              </a:rPr>
              <a:t>c[i][j] </a:t>
            </a:r>
            <a:r>
              <a:rPr sz="1800" b="1" spc="-5" dirty="0">
                <a:latin typeface="Courier New"/>
                <a:cs typeface="Courier New"/>
              </a:rPr>
              <a:t>=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sum</a:t>
            </a:r>
            <a:endParaRPr sz="1800">
              <a:latin typeface="Courier New"/>
              <a:cs typeface="Courier New"/>
            </a:endParaRPr>
          </a:p>
          <a:p>
            <a:pPr marL="358140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83820">
              <a:lnSpc>
                <a:spcPct val="100000"/>
              </a:lnSpc>
              <a:spcBef>
                <a:spcPts val="434"/>
              </a:spcBef>
              <a:tabLst>
                <a:tab pos="2906395" algn="l"/>
              </a:tabLst>
            </a:pPr>
            <a:r>
              <a:rPr sz="2700" b="1" spc="-7" baseline="3086" dirty="0">
                <a:latin typeface="Courier New"/>
                <a:cs typeface="Courier New"/>
              </a:rPr>
              <a:t>}	</a:t>
            </a: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matmult/mm.c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22227" y="6054958"/>
            <a:ext cx="374459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latin typeface="Arial Narrow"/>
                <a:cs typeface="Arial Narrow"/>
              </a:rPr>
              <a:t>块大小 </a:t>
            </a:r>
            <a:r>
              <a:rPr sz="2400" b="1" dirty="0">
                <a:latin typeface="Arial Narrow"/>
                <a:cs typeface="Arial Narrow"/>
              </a:rPr>
              <a:t>= </a:t>
            </a:r>
            <a:r>
              <a:rPr sz="2400" b="1" spc="-5" dirty="0">
                <a:latin typeface="Arial Narrow"/>
                <a:cs typeface="Arial Narrow"/>
              </a:rPr>
              <a:t>32B </a:t>
            </a:r>
            <a:r>
              <a:rPr sz="2400" b="1" dirty="0">
                <a:latin typeface="Arial Narrow"/>
                <a:cs typeface="Arial Narrow"/>
              </a:rPr>
              <a:t>(</a:t>
            </a:r>
            <a:r>
              <a:rPr lang="en-US" sz="2400" b="1" dirty="0">
                <a:latin typeface="Arial Narrow"/>
                <a:cs typeface="Arial Narrow"/>
              </a:rPr>
              <a:t>4</a:t>
            </a:r>
            <a:r>
              <a:rPr sz="2400" b="1" spc="-20" dirty="0">
                <a:latin typeface="Arial Narrow"/>
                <a:cs typeface="Arial Narrow"/>
              </a:rPr>
              <a:t> </a:t>
            </a:r>
            <a:r>
              <a:rPr sz="2400" b="1" spc="-5" dirty="0">
                <a:latin typeface="Arial Narrow"/>
                <a:cs typeface="Arial Narrow"/>
              </a:rPr>
              <a:t>doubles)</a:t>
            </a:r>
            <a:endParaRPr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006022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6" y="287133"/>
            <a:ext cx="30035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1820" marR="5080" indent="-579755">
              <a:lnSpc>
                <a:spcPct val="100000"/>
              </a:lnSpc>
            </a:pPr>
            <a:r>
              <a:rPr lang="zh-CN" altLang="en-US" sz="3200" dirty="0"/>
              <a:t>存储器层次结构</a:t>
            </a:r>
            <a:endParaRPr sz="3200" dirty="0"/>
          </a:p>
        </p:txBody>
      </p:sp>
      <p:sp>
        <p:nvSpPr>
          <p:cNvPr id="4" name="object 4"/>
          <p:cNvSpPr/>
          <p:nvPr/>
        </p:nvSpPr>
        <p:spPr>
          <a:xfrm>
            <a:off x="552450" y="342900"/>
            <a:ext cx="6902450" cy="6456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2450" y="342901"/>
            <a:ext cx="6902450" cy="6456680"/>
          </a:xfrm>
          <a:custGeom>
            <a:avLst/>
            <a:gdLst/>
            <a:ahLst/>
            <a:cxnLst/>
            <a:rect l="l" t="t" r="r" b="b"/>
            <a:pathLst>
              <a:path w="6902450" h="6456680">
                <a:moveTo>
                  <a:pt x="0" y="6456362"/>
                </a:moveTo>
                <a:lnTo>
                  <a:pt x="3451225" y="0"/>
                </a:lnTo>
                <a:lnTo>
                  <a:pt x="6902450" y="6456362"/>
                </a:lnTo>
                <a:lnTo>
                  <a:pt x="0" y="64563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36015" y="878130"/>
            <a:ext cx="58040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400" spc="-10" dirty="0">
                <a:latin typeface="Calibri"/>
                <a:cs typeface="Calibri"/>
              </a:rPr>
              <a:t>寄存器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15311" y="1252669"/>
            <a:ext cx="826769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345" marR="5080" indent="-81280" algn="ctr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L1</a:t>
            </a:r>
            <a:r>
              <a:rPr sz="1400" spc="-75" dirty="0">
                <a:latin typeface="Calibri"/>
                <a:cs typeface="Calibri"/>
              </a:rPr>
              <a:t> </a:t>
            </a:r>
            <a:endParaRPr lang="en-US" sz="1400" spc="-75" dirty="0">
              <a:latin typeface="Calibri"/>
              <a:cs typeface="Calibri"/>
            </a:endParaRPr>
          </a:p>
          <a:p>
            <a:pPr marL="93345" marR="5080" indent="-81280">
              <a:lnSpc>
                <a:spcPct val="100000"/>
              </a:lnSpc>
            </a:pPr>
            <a:r>
              <a:rPr lang="zh-CN" altLang="en-US" sz="1400" spc="-5" dirty="0">
                <a:latin typeface="Calibri"/>
                <a:cs typeface="Calibri"/>
              </a:rPr>
              <a:t>高速缓存</a:t>
            </a:r>
            <a:r>
              <a:rPr sz="1400" spc="-5" dirty="0">
                <a:latin typeface="Calibri"/>
                <a:cs typeface="Calibri"/>
              </a:rPr>
              <a:t>  (SRAM</a:t>
            </a:r>
            <a:r>
              <a:rPr sz="1800" spc="-5" dirty="0">
                <a:latin typeface="Calibri"/>
                <a:cs typeface="Calibri"/>
              </a:rPr>
              <a:t>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4767" y="3992957"/>
            <a:ext cx="13392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 marR="5080" indent="-292735">
              <a:lnSpc>
                <a:spcPct val="100000"/>
              </a:lnSpc>
            </a:pPr>
            <a:r>
              <a:rPr lang="zh-CN" altLang="en-US" spc="-5" dirty="0">
                <a:latin typeface="Calibri"/>
                <a:cs typeface="Calibri"/>
              </a:rPr>
              <a:t>主存</a:t>
            </a:r>
            <a:r>
              <a:rPr sz="1800" spc="-5" dirty="0">
                <a:latin typeface="Calibri"/>
                <a:cs typeface="Calibri"/>
              </a:rPr>
              <a:t>  (DRAM)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08424" y="5044576"/>
            <a:ext cx="263558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8645" marR="5080" indent="-576580">
              <a:lnSpc>
                <a:spcPct val="100000"/>
              </a:lnSpc>
            </a:pPr>
            <a:r>
              <a:rPr lang="zh-CN" altLang="en-US" spc="-5" dirty="0">
                <a:latin typeface="Calibri"/>
                <a:cs typeface="Calibri"/>
              </a:rPr>
              <a:t>本地二级存储</a:t>
            </a:r>
            <a:r>
              <a:rPr sz="1800" spc="-5" dirty="0">
                <a:latin typeface="Calibri"/>
                <a:cs typeface="Calibri"/>
              </a:rPr>
              <a:t>  (</a:t>
            </a:r>
            <a:r>
              <a:rPr lang="zh-CN" altLang="en-US" spc="-5" dirty="0">
                <a:latin typeface="Calibri"/>
                <a:cs typeface="Calibri"/>
              </a:rPr>
              <a:t>本地磁盘</a:t>
            </a:r>
            <a:r>
              <a:rPr sz="1800" spc="-5" dirty="0">
                <a:latin typeface="Calibri"/>
                <a:cs typeface="Calibri"/>
              </a:rPr>
              <a:t>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13137" y="1265237"/>
            <a:ext cx="981075" cy="0"/>
          </a:xfrm>
          <a:custGeom>
            <a:avLst/>
            <a:gdLst/>
            <a:ahLst/>
            <a:cxnLst/>
            <a:rect l="l" t="t" r="r" b="b"/>
            <a:pathLst>
              <a:path w="981075">
                <a:moveTo>
                  <a:pt x="0" y="0"/>
                </a:moveTo>
                <a:lnTo>
                  <a:pt x="9810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62300" y="1903412"/>
            <a:ext cx="1671955" cy="0"/>
          </a:xfrm>
          <a:custGeom>
            <a:avLst/>
            <a:gdLst/>
            <a:ahLst/>
            <a:cxnLst/>
            <a:rect l="l" t="t" r="r" b="b"/>
            <a:pathLst>
              <a:path w="1671954">
                <a:moveTo>
                  <a:pt x="0" y="0"/>
                </a:moveTo>
                <a:lnTo>
                  <a:pt x="167163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200" y="3473450"/>
            <a:ext cx="0" cy="2249805"/>
          </a:xfrm>
          <a:custGeom>
            <a:avLst/>
            <a:gdLst/>
            <a:ahLst/>
            <a:cxnLst/>
            <a:rect l="l" t="t" r="r" b="b"/>
            <a:pathLst>
              <a:path h="2249804">
                <a:moveTo>
                  <a:pt x="0" y="0"/>
                </a:moveTo>
                <a:lnTo>
                  <a:pt x="0" y="2249487"/>
                </a:lnTo>
              </a:path>
            </a:pathLst>
          </a:custGeom>
          <a:ln w="38100">
            <a:solidFill>
              <a:srgbClr val="2222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056" y="570389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2222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95450" y="4398481"/>
            <a:ext cx="460248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589145" algn="l"/>
              </a:tabLst>
            </a:pPr>
            <a:r>
              <a:rPr sz="1600" u="sng" spc="-5" dirty="0">
                <a:latin typeface="Calibri"/>
                <a:cs typeface="Calibri"/>
              </a:rPr>
              <a:t> 	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2564" y="3666966"/>
            <a:ext cx="915036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sz="1600" spc="-5" dirty="0">
                <a:latin typeface="Calibri"/>
                <a:cs typeface="Calibri"/>
              </a:rPr>
              <a:t>更大</a:t>
            </a:r>
            <a:r>
              <a:rPr sz="1600" spc="-5" dirty="0">
                <a:latin typeface="Calibri"/>
                <a:cs typeface="Calibri"/>
              </a:rPr>
              <a:t>  </a:t>
            </a:r>
            <a:endParaRPr lang="en-US" sz="1600" spc="-5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zh-CN" altLang="en-US" sz="1600" spc="-5" dirty="0">
                <a:latin typeface="Calibri"/>
                <a:cs typeface="Calibri"/>
              </a:rPr>
              <a:t>更慢和</a:t>
            </a:r>
            <a:r>
              <a:rPr sz="1600" spc="-5" dirty="0">
                <a:latin typeface="Calibri"/>
                <a:cs typeface="Calibri"/>
              </a:rPr>
              <a:t>  </a:t>
            </a:r>
            <a:endParaRPr lang="en-US" sz="1600" spc="-5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 </a:t>
            </a:r>
            <a:r>
              <a:rPr lang="zh-CN" altLang="en-US" sz="1600" spc="-5" dirty="0">
                <a:latin typeface="Calibri"/>
                <a:cs typeface="Calibri"/>
              </a:rPr>
              <a:t>（</a:t>
            </a:r>
            <a:r>
              <a:rPr lang="zh-CN" altLang="en-US" sz="1600" spc="-5" dirty="0">
                <a:cs typeface="Calibri"/>
              </a:rPr>
              <a:t>每字节</a:t>
            </a:r>
            <a:r>
              <a:rPr lang="zh-CN" altLang="en-US" sz="1600" spc="-5" dirty="0">
                <a:latin typeface="Calibri"/>
                <a:cs typeface="Calibri"/>
              </a:rPr>
              <a:t>）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3234" y="4398481"/>
            <a:ext cx="64516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sz="1600" spc="-10" dirty="0">
                <a:latin typeface="Calibri"/>
                <a:cs typeface="Calibri"/>
              </a:rPr>
              <a:t>成本更低的存储设备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55837" y="3586162"/>
            <a:ext cx="3475354" cy="0"/>
          </a:xfrm>
          <a:custGeom>
            <a:avLst/>
            <a:gdLst/>
            <a:ahLst/>
            <a:cxnLst/>
            <a:rect l="l" t="t" r="r" b="b"/>
            <a:pathLst>
              <a:path w="3475354">
                <a:moveTo>
                  <a:pt x="0" y="0"/>
                </a:moveTo>
                <a:lnTo>
                  <a:pt x="347503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244057" y="5936211"/>
            <a:ext cx="349891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175" marR="5080" indent="-372110" algn="ctr">
              <a:lnSpc>
                <a:spcPct val="100000"/>
              </a:lnSpc>
            </a:pPr>
            <a:r>
              <a:rPr lang="zh-CN" altLang="en-US" spc="-5" dirty="0">
                <a:latin typeface="Calibri"/>
                <a:cs typeface="Calibri"/>
              </a:rPr>
              <a:t>远程二级存储</a:t>
            </a:r>
            <a:endParaRPr lang="en-US" altLang="zh-CN" spc="-5" dirty="0">
              <a:latin typeface="Calibri"/>
              <a:cs typeface="Calibri"/>
            </a:endParaRPr>
          </a:p>
          <a:p>
            <a:pPr marL="384175" marR="5080" indent="-372110"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  (</a:t>
            </a:r>
            <a:r>
              <a:rPr lang="zh-CN" altLang="en-US" spc="-5" dirty="0">
                <a:latin typeface="Calibri"/>
                <a:cs typeface="Calibri"/>
              </a:rPr>
              <a:t>分布式文件存储，</a:t>
            </a:r>
            <a:r>
              <a:rPr sz="1800" spc="-5" dirty="0">
                <a:latin typeface="Calibri"/>
                <a:cs typeface="Calibri"/>
              </a:rPr>
              <a:t>Web</a:t>
            </a:r>
            <a:r>
              <a:rPr lang="zh-CN" altLang="en-US" spc="-30" dirty="0">
                <a:latin typeface="Calibri"/>
                <a:cs typeface="Calibri"/>
              </a:rPr>
              <a:t>服务器</a:t>
            </a:r>
            <a:r>
              <a:rPr sz="1800" spc="-5" dirty="0">
                <a:latin typeface="Calibri"/>
                <a:cs typeface="Calibri"/>
              </a:rPr>
              <a:t>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52045" y="5412657"/>
            <a:ext cx="1744838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zh-CN" altLang="en-US" sz="1400" b="1" spc="-5" dirty="0">
                <a:solidFill>
                  <a:srgbClr val="C00000"/>
                </a:solidFill>
                <a:latin typeface="Calibri"/>
                <a:cs typeface="Calibri"/>
              </a:rPr>
              <a:t>本地磁盘保存着从远程网络服务器磁盘上取出的文件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41266" y="1678369"/>
            <a:ext cx="266065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</a:rPr>
              <a:t>L1</a:t>
            </a:r>
            <a:r>
              <a:rPr lang="zh-CN" altLang="en-US" sz="1400" b="1" spc="-5" dirty="0">
                <a:solidFill>
                  <a:srgbClr val="C00000"/>
                </a:solidFill>
                <a:latin typeface="Calibri"/>
                <a:cs typeface="Calibri"/>
              </a:rPr>
              <a:t>高速缓存保存着从</a:t>
            </a:r>
            <a:r>
              <a:rPr lang="en-US" altLang="zh-CN" sz="1400" b="1" spc="-5" dirty="0">
                <a:solidFill>
                  <a:srgbClr val="C00000"/>
                </a:solidFill>
                <a:latin typeface="Calibri"/>
                <a:cs typeface="Calibri"/>
              </a:rPr>
              <a:t>L2</a:t>
            </a:r>
            <a:r>
              <a:rPr lang="zh-CN" altLang="en-US" sz="1400" b="1" spc="-5" dirty="0">
                <a:solidFill>
                  <a:srgbClr val="C00000"/>
                </a:solidFill>
                <a:latin typeface="Calibri"/>
                <a:cs typeface="Calibri"/>
              </a:rPr>
              <a:t>高速缓存取出的缓存行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52376" y="1010071"/>
            <a:ext cx="259905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altLang="zh-CN" sz="1400" b="1" dirty="0">
                <a:solidFill>
                  <a:srgbClr val="C00000"/>
                </a:solidFill>
                <a:latin typeface="Calibri"/>
                <a:cs typeface="Calibri"/>
              </a:rPr>
              <a:t>CPU</a:t>
            </a:r>
            <a:r>
              <a:rPr lang="zh-CN" altLang="en-US" sz="1400" b="1" dirty="0">
                <a:solidFill>
                  <a:srgbClr val="C00000"/>
                </a:solidFill>
                <a:latin typeface="Calibri"/>
                <a:cs typeface="Calibri"/>
              </a:rPr>
              <a:t>寄存器保存着从高速缓存存储器取出的字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86400" y="2440458"/>
            <a:ext cx="1896427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59990" algn="l"/>
                <a:tab pos="2689860" algn="l"/>
              </a:tabLst>
            </a:pP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lang="en-US" sz="1400" b="1" spc="-5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lang="zh-CN" altLang="en-US" sz="1400" b="1" spc="-5" dirty="0">
                <a:solidFill>
                  <a:srgbClr val="C00000"/>
                </a:solidFill>
                <a:latin typeface="Calibri"/>
                <a:cs typeface="Calibri"/>
              </a:rPr>
              <a:t>高速缓存保存着从</a:t>
            </a:r>
            <a:r>
              <a:rPr lang="en-US" altLang="zh-CN" sz="1400" b="1" spc="-5" dirty="0">
                <a:solidFill>
                  <a:srgbClr val="C00000"/>
                </a:solidFill>
                <a:latin typeface="Calibri"/>
                <a:cs typeface="Calibri"/>
              </a:rPr>
              <a:t>L3</a:t>
            </a:r>
            <a:r>
              <a:rPr lang="zh-CN" altLang="en-US" sz="1400" b="1" spc="-5" dirty="0">
                <a:solidFill>
                  <a:srgbClr val="C00000"/>
                </a:solidFill>
                <a:latin typeface="Calibri"/>
                <a:cs typeface="Calibri"/>
              </a:rPr>
              <a:t>高速缓存取出的缓存行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14065" y="676275"/>
            <a:ext cx="30035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22228B"/>
                </a:solidFill>
                <a:latin typeface="Calibri"/>
                <a:cs typeface="Calibri"/>
              </a:rPr>
              <a:t>L</a:t>
            </a:r>
            <a:r>
              <a:rPr sz="1800" b="1" spc="-5" dirty="0">
                <a:solidFill>
                  <a:srgbClr val="22228B"/>
                </a:solidFill>
                <a:latin typeface="Calibri"/>
                <a:cs typeface="Calibri"/>
              </a:rPr>
              <a:t>0</a:t>
            </a:r>
            <a:r>
              <a:rPr sz="1800" b="1" dirty="0">
                <a:solidFill>
                  <a:srgbClr val="22228B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45790" y="1385849"/>
            <a:ext cx="30035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22228B"/>
                </a:solidFill>
                <a:latin typeface="Calibri"/>
                <a:cs typeface="Calibri"/>
              </a:rPr>
              <a:t>L</a:t>
            </a:r>
            <a:r>
              <a:rPr sz="1800" b="1" spc="-5" dirty="0">
                <a:solidFill>
                  <a:srgbClr val="22228B"/>
                </a:solidFill>
                <a:latin typeface="Calibri"/>
                <a:cs typeface="Calibri"/>
              </a:rPr>
              <a:t>1</a:t>
            </a:r>
            <a:r>
              <a:rPr sz="1800" b="1" dirty="0">
                <a:solidFill>
                  <a:srgbClr val="22228B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64714" y="2073249"/>
            <a:ext cx="30035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22228B"/>
                </a:solidFill>
                <a:latin typeface="Calibri"/>
                <a:cs typeface="Calibri"/>
              </a:rPr>
              <a:t>L</a:t>
            </a:r>
            <a:r>
              <a:rPr sz="1800" b="1" spc="-5" dirty="0">
                <a:solidFill>
                  <a:srgbClr val="22228B"/>
                </a:solidFill>
                <a:latin typeface="Calibri"/>
                <a:cs typeface="Calibri"/>
              </a:rPr>
              <a:t>2</a:t>
            </a:r>
            <a:r>
              <a:rPr sz="1800" b="1" dirty="0">
                <a:solidFill>
                  <a:srgbClr val="22228B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58263" y="2829001"/>
            <a:ext cx="30035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22228B"/>
                </a:solidFill>
                <a:latin typeface="Calibri"/>
                <a:cs typeface="Calibri"/>
              </a:rPr>
              <a:t>L</a:t>
            </a:r>
            <a:r>
              <a:rPr sz="1800" b="1" spc="-5" dirty="0">
                <a:solidFill>
                  <a:srgbClr val="22228B"/>
                </a:solidFill>
                <a:latin typeface="Calibri"/>
                <a:cs typeface="Calibri"/>
              </a:rPr>
              <a:t>3</a:t>
            </a:r>
            <a:r>
              <a:rPr sz="1800" b="1" dirty="0">
                <a:solidFill>
                  <a:srgbClr val="22228B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32711" y="3827526"/>
            <a:ext cx="30035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22228B"/>
                </a:solidFill>
                <a:latin typeface="Calibri"/>
                <a:cs typeface="Calibri"/>
              </a:rPr>
              <a:t>L</a:t>
            </a:r>
            <a:r>
              <a:rPr sz="1800" b="1" spc="-5" dirty="0">
                <a:solidFill>
                  <a:srgbClr val="22228B"/>
                </a:solidFill>
                <a:latin typeface="Calibri"/>
                <a:cs typeface="Calibri"/>
              </a:rPr>
              <a:t>4</a:t>
            </a:r>
            <a:r>
              <a:rPr sz="1800" b="1" dirty="0">
                <a:solidFill>
                  <a:srgbClr val="22228B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12063" y="4945151"/>
            <a:ext cx="30035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22228B"/>
                </a:solidFill>
                <a:latin typeface="Calibri"/>
                <a:cs typeface="Calibri"/>
              </a:rPr>
              <a:t>L</a:t>
            </a:r>
            <a:r>
              <a:rPr sz="1800" b="1" spc="-5" dirty="0">
                <a:solidFill>
                  <a:srgbClr val="22228B"/>
                </a:solidFill>
                <a:latin typeface="Calibri"/>
                <a:cs typeface="Calibri"/>
              </a:rPr>
              <a:t>5</a:t>
            </a:r>
            <a:r>
              <a:rPr sz="1800" b="1" dirty="0">
                <a:solidFill>
                  <a:srgbClr val="22228B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8915" y="1179353"/>
            <a:ext cx="69342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600" spc="-10" dirty="0">
                <a:latin typeface="Calibri"/>
                <a:cs typeface="Calibri"/>
              </a:rPr>
              <a:t>更小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8915" y="1423192"/>
            <a:ext cx="84137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sz="1600" spc="-5" dirty="0">
                <a:latin typeface="Calibri"/>
                <a:cs typeface="Calibri"/>
              </a:rPr>
              <a:t>更快和</a:t>
            </a:r>
            <a:endParaRPr lang="en-US" altLang="zh-CN" sz="1600" spc="-5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zh-CN" altLang="en-US" sz="1600" spc="-5" dirty="0">
                <a:latin typeface="Calibri"/>
                <a:cs typeface="Calibri"/>
              </a:rPr>
              <a:t>（每字节）</a:t>
            </a:r>
            <a:endParaRPr lang="en-US" altLang="zh-CN" sz="1600" spc="-5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zh-CN" altLang="en-US" sz="1600" spc="-5" dirty="0">
                <a:latin typeface="Calibri"/>
                <a:cs typeface="Calibri"/>
              </a:rPr>
              <a:t>成本更高的存储</a:t>
            </a:r>
            <a:endParaRPr lang="en-US" altLang="zh-CN" sz="1600" spc="-5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zh-CN" altLang="en-US" sz="1600" spc="-5" dirty="0">
                <a:latin typeface="Calibri"/>
                <a:cs typeface="Calibri"/>
              </a:rPr>
              <a:t>设备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0487" y="1049337"/>
            <a:ext cx="0" cy="2059305"/>
          </a:xfrm>
          <a:custGeom>
            <a:avLst/>
            <a:gdLst/>
            <a:ahLst/>
            <a:cxnLst/>
            <a:rect l="l" t="t" r="r" b="b"/>
            <a:pathLst>
              <a:path h="2059305">
                <a:moveTo>
                  <a:pt x="0" y="2058987"/>
                </a:moveTo>
                <a:lnTo>
                  <a:pt x="0" y="0"/>
                </a:lnTo>
              </a:path>
            </a:pathLst>
          </a:custGeom>
          <a:ln w="38100">
            <a:solidFill>
              <a:srgbClr val="2222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331" y="954084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0"/>
                </a:moveTo>
                <a:lnTo>
                  <a:pt x="0" y="114300"/>
                </a:lnTo>
                <a:lnTo>
                  <a:pt x="114300" y="114300"/>
                </a:lnTo>
                <a:lnTo>
                  <a:pt x="57150" y="0"/>
                </a:lnTo>
                <a:close/>
              </a:path>
            </a:pathLst>
          </a:custGeom>
          <a:solidFill>
            <a:srgbClr val="2222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17600" y="5743575"/>
            <a:ext cx="5765800" cy="0"/>
          </a:xfrm>
          <a:custGeom>
            <a:avLst/>
            <a:gdLst/>
            <a:ahLst/>
            <a:cxnLst/>
            <a:rect l="l" t="t" r="r" b="b"/>
            <a:pathLst>
              <a:path w="5765800">
                <a:moveTo>
                  <a:pt x="0" y="0"/>
                </a:moveTo>
                <a:lnTo>
                  <a:pt x="5765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896883" y="6668801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b="1" spc="-5" dirty="0">
                <a:latin typeface="Calibri"/>
                <a:cs typeface="Calibri"/>
              </a:rPr>
              <a:t>5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888990" y="3342067"/>
            <a:ext cx="226504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69" marR="5080" indent="-40005">
              <a:lnSpc>
                <a:spcPct val="100000"/>
              </a:lnSpc>
            </a:pP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</a:rPr>
              <a:t>L3 </a:t>
            </a:r>
            <a:r>
              <a:rPr lang="zh-CN" altLang="en-US" sz="1400" b="1" dirty="0">
                <a:solidFill>
                  <a:srgbClr val="C00000"/>
                </a:solidFill>
                <a:latin typeface="Calibri"/>
                <a:cs typeface="Calibri"/>
              </a:rPr>
              <a:t>高速缓存保存着从主存高速缓存取出的缓存行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6090" y="5995987"/>
            <a:ext cx="30035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22228B"/>
                </a:solidFill>
                <a:latin typeface="Calibri"/>
                <a:cs typeface="Calibri"/>
              </a:rPr>
              <a:t>L</a:t>
            </a:r>
            <a:r>
              <a:rPr sz="1800" b="1" spc="-5" dirty="0">
                <a:solidFill>
                  <a:srgbClr val="22228B"/>
                </a:solidFill>
                <a:latin typeface="Calibri"/>
                <a:cs typeface="Calibri"/>
              </a:rPr>
              <a:t>6</a:t>
            </a:r>
            <a:r>
              <a:rPr sz="1800" b="1" dirty="0">
                <a:solidFill>
                  <a:srgbClr val="22228B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478430" y="4276007"/>
            <a:ext cx="199707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69" marR="5080" indent="-40005"/>
            <a:r>
              <a:rPr lang="zh-CN" altLang="en-US" sz="1400" b="1" dirty="0">
                <a:solidFill>
                  <a:srgbClr val="C00000"/>
                </a:solidFill>
                <a:latin typeface="Calibri"/>
                <a:cs typeface="Calibri"/>
              </a:rPr>
              <a:t>主存保存着从本地磁盘取出的磁盘块</a:t>
            </a:r>
            <a:endParaRPr sz="1400" b="1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42" name="object 7"/>
          <p:cNvSpPr txBox="1"/>
          <p:nvPr/>
        </p:nvSpPr>
        <p:spPr>
          <a:xfrm>
            <a:off x="3615311" y="1960874"/>
            <a:ext cx="826769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345" marR="5080" indent="-81280" algn="ctr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L</a:t>
            </a:r>
            <a:r>
              <a:rPr lang="en-US" sz="1400" spc="-5" dirty="0">
                <a:latin typeface="Calibri"/>
                <a:cs typeface="Calibri"/>
              </a:rPr>
              <a:t>2</a:t>
            </a:r>
            <a:r>
              <a:rPr sz="1400" spc="-75" dirty="0">
                <a:latin typeface="Calibri"/>
                <a:cs typeface="Calibri"/>
              </a:rPr>
              <a:t> </a:t>
            </a:r>
            <a:endParaRPr lang="en-US" sz="1400" spc="-75" dirty="0">
              <a:latin typeface="Calibri"/>
              <a:cs typeface="Calibri"/>
            </a:endParaRPr>
          </a:p>
          <a:p>
            <a:pPr marL="93345" marR="5080" indent="-81280">
              <a:lnSpc>
                <a:spcPct val="100000"/>
              </a:lnSpc>
            </a:pPr>
            <a:r>
              <a:rPr lang="zh-CN" altLang="en-US" sz="1400" spc="-5" dirty="0">
                <a:latin typeface="Calibri"/>
                <a:cs typeface="Calibri"/>
              </a:rPr>
              <a:t>高速缓存</a:t>
            </a:r>
            <a:r>
              <a:rPr sz="1400" spc="-5" dirty="0">
                <a:latin typeface="Calibri"/>
                <a:cs typeface="Calibri"/>
              </a:rPr>
              <a:t>  (SRAM</a:t>
            </a:r>
            <a:r>
              <a:rPr sz="1800" spc="-5" dirty="0">
                <a:latin typeface="Calibri"/>
                <a:cs typeface="Calibri"/>
              </a:rPr>
              <a:t>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4" name="object 7"/>
          <p:cNvSpPr txBox="1"/>
          <p:nvPr/>
        </p:nvSpPr>
        <p:spPr>
          <a:xfrm>
            <a:off x="3587115" y="2775229"/>
            <a:ext cx="826769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345" marR="5080" indent="-81280" algn="ctr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L</a:t>
            </a:r>
            <a:r>
              <a:rPr lang="en-US" sz="1400" spc="-5" dirty="0">
                <a:latin typeface="Calibri"/>
                <a:cs typeface="Calibri"/>
              </a:rPr>
              <a:t>2</a:t>
            </a:r>
            <a:r>
              <a:rPr lang="en-US" sz="1400" spc="-75" dirty="0">
                <a:latin typeface="Calibri"/>
                <a:cs typeface="Calibri"/>
              </a:rPr>
              <a:t>3</a:t>
            </a:r>
          </a:p>
          <a:p>
            <a:pPr marL="93345" marR="5080" indent="-81280">
              <a:lnSpc>
                <a:spcPct val="100000"/>
              </a:lnSpc>
            </a:pPr>
            <a:r>
              <a:rPr lang="zh-CN" altLang="en-US" sz="1400" spc="-5" dirty="0">
                <a:latin typeface="Calibri"/>
                <a:cs typeface="Calibri"/>
              </a:rPr>
              <a:t>高速缓存</a:t>
            </a:r>
            <a:r>
              <a:rPr sz="1400" spc="-5" dirty="0">
                <a:latin typeface="Calibri"/>
                <a:cs typeface="Calibri"/>
              </a:rPr>
              <a:t>  (SRAM</a:t>
            </a:r>
            <a:r>
              <a:rPr sz="1800" spc="-5" dirty="0">
                <a:latin typeface="Calibri"/>
                <a:cs typeface="Calibri"/>
              </a:rPr>
              <a:t>)</a:t>
            </a:r>
            <a:endParaRPr sz="1800" dirty="0">
              <a:latin typeface="Calibri"/>
              <a:cs typeface="Calibri"/>
            </a:endParaRPr>
          </a:p>
        </p:txBody>
      </p:sp>
      <p:cxnSp>
        <p:nvCxnSpPr>
          <p:cNvPr id="46" name="直接连接符 45"/>
          <p:cNvCxnSpPr/>
          <p:nvPr/>
        </p:nvCxnSpPr>
        <p:spPr>
          <a:xfrm flipV="1">
            <a:off x="2714891" y="2730613"/>
            <a:ext cx="2524493" cy="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2756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495114"/>
            <a:ext cx="529018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矩阵乘法</a:t>
            </a:r>
            <a:r>
              <a:rPr spc="-5" dirty="0"/>
              <a:t>(</a:t>
            </a:r>
            <a:r>
              <a:rPr spc="-5" dirty="0">
                <a:latin typeface="Courier New"/>
                <a:cs typeface="Courier New"/>
              </a:rPr>
              <a:t>kij</a:t>
            </a:r>
            <a:r>
              <a:rPr spc="-5"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1773936"/>
            <a:ext cx="4407407" cy="2659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6051" y="1685556"/>
            <a:ext cx="4910327" cy="2819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2437" y="1770062"/>
            <a:ext cx="4264025" cy="2515870"/>
          </a:xfrm>
          <a:custGeom>
            <a:avLst/>
            <a:gdLst/>
            <a:ahLst/>
            <a:cxnLst/>
            <a:rect l="l" t="t" r="r" b="b"/>
            <a:pathLst>
              <a:path w="4264025" h="2515870">
                <a:moveTo>
                  <a:pt x="0" y="0"/>
                </a:moveTo>
                <a:lnTo>
                  <a:pt x="4264025" y="0"/>
                </a:lnTo>
                <a:lnTo>
                  <a:pt x="4264025" y="2515819"/>
                </a:lnTo>
                <a:lnTo>
                  <a:pt x="0" y="2515819"/>
                </a:lnTo>
                <a:lnTo>
                  <a:pt x="0" y="0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2437" y="1770062"/>
            <a:ext cx="4264025" cy="2515870"/>
          </a:xfrm>
          <a:custGeom>
            <a:avLst/>
            <a:gdLst/>
            <a:ahLst/>
            <a:cxnLst/>
            <a:rect l="l" t="t" r="r" b="b"/>
            <a:pathLst>
              <a:path w="4264025" h="2515870">
                <a:moveTo>
                  <a:pt x="0" y="0"/>
                </a:moveTo>
                <a:lnTo>
                  <a:pt x="4264025" y="0"/>
                </a:lnTo>
                <a:lnTo>
                  <a:pt x="4264025" y="2515819"/>
                </a:lnTo>
                <a:lnTo>
                  <a:pt x="0" y="251581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2696" y="1715452"/>
            <a:ext cx="3971925" cy="219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/* </a:t>
            </a:r>
            <a:r>
              <a:rPr sz="1800" b="1" spc="-10" dirty="0">
                <a:latin typeface="Courier New"/>
                <a:cs typeface="Courier New"/>
              </a:rPr>
              <a:t>kij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274320" marR="824865" indent="-274320">
              <a:lnSpc>
                <a:spcPct val="114999"/>
              </a:lnSpc>
            </a:pPr>
            <a:r>
              <a:rPr sz="1800" b="1" spc="-5" dirty="0">
                <a:latin typeface="Courier New"/>
                <a:cs typeface="Courier New"/>
              </a:rPr>
              <a:t>for </a:t>
            </a:r>
            <a:r>
              <a:rPr sz="1800" b="1" spc="-10" dirty="0">
                <a:latin typeface="Courier New"/>
                <a:cs typeface="Courier New"/>
              </a:rPr>
              <a:t>(k=0; </a:t>
            </a:r>
            <a:r>
              <a:rPr sz="1800" b="1" spc="-5" dirty="0">
                <a:latin typeface="Courier New"/>
                <a:cs typeface="Courier New"/>
              </a:rPr>
              <a:t>k&lt;n; k++) {  </a:t>
            </a:r>
            <a:r>
              <a:rPr sz="1800" b="1" spc="-10" dirty="0">
                <a:latin typeface="Courier New"/>
                <a:cs typeface="Courier New"/>
              </a:rPr>
              <a:t>for (i=0; </a:t>
            </a:r>
            <a:r>
              <a:rPr sz="1800" b="1" spc="-5" dirty="0">
                <a:latin typeface="Courier New"/>
                <a:cs typeface="Courier New"/>
              </a:rPr>
              <a:t>i&lt;n; i++)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46735">
              <a:lnSpc>
                <a:spcPct val="100000"/>
              </a:lnSpc>
              <a:spcBef>
                <a:spcPts val="325"/>
              </a:spcBef>
            </a:pPr>
            <a:r>
              <a:rPr sz="1800" b="1" spc="-5" dirty="0">
                <a:latin typeface="Courier New"/>
                <a:cs typeface="Courier New"/>
              </a:rPr>
              <a:t>r =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a[i][k];</a:t>
            </a:r>
            <a:endParaRPr sz="1800">
              <a:latin typeface="Courier New"/>
              <a:cs typeface="Courier New"/>
            </a:endParaRPr>
          </a:p>
          <a:p>
            <a:pPr marL="819785" marR="5080" indent="-273050">
              <a:lnSpc>
                <a:spcPct val="114999"/>
              </a:lnSpc>
            </a:pPr>
            <a:r>
              <a:rPr sz="1800" b="1" spc="-10" dirty="0">
                <a:latin typeface="Courier New"/>
                <a:cs typeface="Courier New"/>
              </a:rPr>
              <a:t>for (j=0; </a:t>
            </a:r>
            <a:r>
              <a:rPr sz="1800" b="1" spc="-5" dirty="0">
                <a:latin typeface="Courier New"/>
                <a:cs typeface="Courier New"/>
              </a:rPr>
              <a:t>j&lt;n; </a:t>
            </a:r>
            <a:r>
              <a:rPr sz="1800" b="1" spc="-10" dirty="0">
                <a:latin typeface="Courier New"/>
                <a:cs typeface="Courier New"/>
              </a:rPr>
              <a:t>j++) 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c[i][j]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+= r *</a:t>
            </a:r>
            <a:r>
              <a:rPr sz="1800" b="1" spc="-6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b[k][j];</a:t>
            </a:r>
            <a:endParaRPr sz="1800">
              <a:latin typeface="Courier New"/>
              <a:cs typeface="Courier New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2696" y="3923728"/>
            <a:ext cx="14986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59550" y="2378075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27950" y="2378075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49900" y="2987294"/>
            <a:ext cx="172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69248" y="2987294"/>
            <a:ext cx="16383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26496" y="2987294"/>
            <a:ext cx="1612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94790" y="2606295"/>
            <a:ext cx="42862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34300" y="2752725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22900" y="276542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50800" y="0"/>
                </a:lnTo>
                <a:lnTo>
                  <a:pt x="50800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40350" y="2378075"/>
            <a:ext cx="596900" cy="5207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020">
              <a:lnSpc>
                <a:spcPts val="2345"/>
              </a:lnSpc>
            </a:pPr>
            <a:r>
              <a:rPr sz="2000" dirty="0">
                <a:latin typeface="Calibri"/>
                <a:cs typeface="Calibri"/>
              </a:rPr>
              <a:t>(i,k)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26127" y="2377694"/>
            <a:ext cx="48704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(k,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65900" y="2524125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461000" y="1844294"/>
            <a:ext cx="115760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spc="-5" dirty="0">
                <a:cs typeface="Calibri"/>
              </a:rPr>
              <a:t>内部循环</a:t>
            </a:r>
            <a:r>
              <a:rPr sz="2000" spc="-5" dirty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04461" y="3892065"/>
            <a:ext cx="1016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2000" spc="-35" dirty="0">
                <a:latin typeface="Calibri"/>
                <a:cs typeface="Calibri"/>
              </a:rPr>
              <a:t>行式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881814" y="341630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43717" y="335279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547385" y="3892169"/>
            <a:ext cx="1016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2000" spc="-35" dirty="0">
                <a:latin typeface="Calibri"/>
                <a:cs typeface="Calibri"/>
              </a:rPr>
              <a:t>行式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024814" y="341630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86717" y="335279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374697" y="3900106"/>
            <a:ext cx="5645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dirty="0">
                <a:latin typeface="Calibri"/>
                <a:cs typeface="Calibri"/>
              </a:rPr>
              <a:t>固定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632451" y="3424237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94355" y="336073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22287" y="4893500"/>
            <a:ext cx="389762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u="heavy" spc="-5" dirty="0">
                <a:cs typeface="Calibri"/>
              </a:rPr>
              <a:t>每个内部循环迭代不命中</a:t>
            </a:r>
            <a:r>
              <a:rPr sz="2400" u="heavy" spc="-1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909583" y="6668801"/>
            <a:ext cx="1536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10" dirty="0">
                <a:latin typeface="Calibri"/>
                <a:cs typeface="Calibri"/>
              </a:rPr>
              <a:t>40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02575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350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A  </a:t>
            </a:r>
            <a:r>
              <a:rPr sz="2400" spc="-5" dirty="0">
                <a:latin typeface="Calibri"/>
                <a:cs typeface="Calibri"/>
              </a:rPr>
              <a:t>0.0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97975" y="5259260"/>
            <a:ext cx="56388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5420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B  </a:t>
            </a:r>
            <a:r>
              <a:rPr sz="2400" spc="-5" dirty="0">
                <a:latin typeface="Calibri"/>
                <a:cs typeface="Calibri"/>
              </a:rPr>
              <a:t>0.25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11663" y="5259260"/>
            <a:ext cx="56388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732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C  </a:t>
            </a:r>
            <a:r>
              <a:rPr sz="2400" spc="-5" dirty="0">
                <a:latin typeface="Calibri"/>
                <a:cs typeface="Calibri"/>
              </a:rPr>
              <a:t>0.25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85599" y="3969575"/>
            <a:ext cx="164973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matmult/mm.c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22227" y="6054958"/>
            <a:ext cx="374459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latin typeface="Arial Narrow"/>
                <a:cs typeface="Arial Narrow"/>
              </a:rPr>
              <a:t>块大小 </a:t>
            </a:r>
            <a:r>
              <a:rPr sz="2400" b="1" dirty="0">
                <a:latin typeface="Arial Narrow"/>
                <a:cs typeface="Arial Narrow"/>
              </a:rPr>
              <a:t>= </a:t>
            </a:r>
            <a:r>
              <a:rPr sz="2400" b="1" spc="-5" dirty="0">
                <a:latin typeface="Arial Narrow"/>
                <a:cs typeface="Arial Narrow"/>
              </a:rPr>
              <a:t>32B </a:t>
            </a:r>
            <a:r>
              <a:rPr sz="2400" b="1" dirty="0">
                <a:latin typeface="Arial Narrow"/>
                <a:cs typeface="Arial Narrow"/>
              </a:rPr>
              <a:t>(</a:t>
            </a:r>
            <a:r>
              <a:rPr lang="en-US" sz="2400" b="1" dirty="0">
                <a:latin typeface="Arial Narrow"/>
                <a:cs typeface="Arial Narrow"/>
              </a:rPr>
              <a:t>4</a:t>
            </a:r>
            <a:r>
              <a:rPr sz="2400" b="1" spc="-20" dirty="0">
                <a:latin typeface="Arial Narrow"/>
                <a:cs typeface="Arial Narrow"/>
              </a:rPr>
              <a:t> </a:t>
            </a:r>
            <a:r>
              <a:rPr sz="2400" b="1" spc="-5" dirty="0">
                <a:latin typeface="Arial Narrow"/>
                <a:cs typeface="Arial Narrow"/>
              </a:rPr>
              <a:t>doubles)</a:t>
            </a:r>
            <a:endParaRPr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40515157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495114"/>
            <a:ext cx="529018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矩阵乘法 </a:t>
            </a:r>
            <a:r>
              <a:rPr spc="-5" dirty="0"/>
              <a:t>(</a:t>
            </a:r>
            <a:r>
              <a:rPr spc="-5" dirty="0">
                <a:latin typeface="Courier New"/>
                <a:cs typeface="Courier New"/>
              </a:rPr>
              <a:t>ikj</a:t>
            </a:r>
            <a:r>
              <a:rPr spc="-5"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495300" y="1761744"/>
            <a:ext cx="4457698" cy="2659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4152" y="1671840"/>
            <a:ext cx="4500371" cy="2819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0537" y="1757362"/>
            <a:ext cx="4314825" cy="2515870"/>
          </a:xfrm>
          <a:custGeom>
            <a:avLst/>
            <a:gdLst/>
            <a:ahLst/>
            <a:cxnLst/>
            <a:rect l="l" t="t" r="r" b="b"/>
            <a:pathLst>
              <a:path w="4314825" h="2515870">
                <a:moveTo>
                  <a:pt x="0" y="0"/>
                </a:moveTo>
                <a:lnTo>
                  <a:pt x="4314825" y="0"/>
                </a:lnTo>
                <a:lnTo>
                  <a:pt x="4314825" y="2515819"/>
                </a:lnTo>
                <a:lnTo>
                  <a:pt x="0" y="2515819"/>
                </a:lnTo>
                <a:lnTo>
                  <a:pt x="0" y="0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537" y="1757362"/>
            <a:ext cx="4314825" cy="2515870"/>
          </a:xfrm>
          <a:custGeom>
            <a:avLst/>
            <a:gdLst/>
            <a:ahLst/>
            <a:cxnLst/>
            <a:rect l="l" t="t" r="r" b="b"/>
            <a:pathLst>
              <a:path w="4314825" h="2515870">
                <a:moveTo>
                  <a:pt x="0" y="0"/>
                </a:moveTo>
                <a:lnTo>
                  <a:pt x="4314825" y="0"/>
                </a:lnTo>
                <a:lnTo>
                  <a:pt x="4314825" y="2515819"/>
                </a:lnTo>
                <a:lnTo>
                  <a:pt x="0" y="251581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0796" y="1702752"/>
            <a:ext cx="3971925" cy="219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/* </a:t>
            </a:r>
            <a:r>
              <a:rPr sz="1800" b="1" spc="-10" dirty="0">
                <a:latin typeface="Courier New"/>
                <a:cs typeface="Courier New"/>
              </a:rPr>
              <a:t>ikj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274320" marR="824865" indent="-274320">
              <a:lnSpc>
                <a:spcPct val="114999"/>
              </a:lnSpc>
            </a:pPr>
            <a:r>
              <a:rPr sz="1800" b="1" spc="-5" dirty="0">
                <a:latin typeface="Courier New"/>
                <a:cs typeface="Courier New"/>
              </a:rPr>
              <a:t>for </a:t>
            </a:r>
            <a:r>
              <a:rPr sz="1800" b="1" spc="-10" dirty="0">
                <a:latin typeface="Courier New"/>
                <a:cs typeface="Courier New"/>
              </a:rPr>
              <a:t>(i=0; </a:t>
            </a:r>
            <a:r>
              <a:rPr sz="1800" b="1" spc="-5" dirty="0">
                <a:latin typeface="Courier New"/>
                <a:cs typeface="Courier New"/>
              </a:rPr>
              <a:t>i&lt;n; i++) {  </a:t>
            </a:r>
            <a:r>
              <a:rPr sz="1800" b="1" spc="-10" dirty="0">
                <a:latin typeface="Courier New"/>
                <a:cs typeface="Courier New"/>
              </a:rPr>
              <a:t>for (k=0; </a:t>
            </a:r>
            <a:r>
              <a:rPr sz="1800" b="1" spc="-5" dirty="0">
                <a:latin typeface="Courier New"/>
                <a:cs typeface="Courier New"/>
              </a:rPr>
              <a:t>k&lt;n; k++)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46735">
              <a:lnSpc>
                <a:spcPct val="100000"/>
              </a:lnSpc>
              <a:spcBef>
                <a:spcPts val="325"/>
              </a:spcBef>
            </a:pPr>
            <a:r>
              <a:rPr sz="1800" b="1" spc="-5" dirty="0">
                <a:latin typeface="Courier New"/>
                <a:cs typeface="Courier New"/>
              </a:rPr>
              <a:t>r =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a[i][k];</a:t>
            </a:r>
            <a:endParaRPr sz="1800">
              <a:latin typeface="Courier New"/>
              <a:cs typeface="Courier New"/>
            </a:endParaRPr>
          </a:p>
          <a:p>
            <a:pPr marL="819785" marR="5080" indent="-273050">
              <a:lnSpc>
                <a:spcPct val="114999"/>
              </a:lnSpc>
            </a:pPr>
            <a:r>
              <a:rPr sz="1800" b="1" spc="-10" dirty="0">
                <a:latin typeface="Courier New"/>
                <a:cs typeface="Courier New"/>
              </a:rPr>
              <a:t>for (j=0; </a:t>
            </a:r>
            <a:r>
              <a:rPr sz="1800" b="1" spc="-5" dirty="0">
                <a:latin typeface="Courier New"/>
                <a:cs typeface="Courier New"/>
              </a:rPr>
              <a:t>j&lt;n; </a:t>
            </a:r>
            <a:r>
              <a:rPr sz="1800" b="1" spc="-10" dirty="0">
                <a:latin typeface="Courier New"/>
                <a:cs typeface="Courier New"/>
              </a:rPr>
              <a:t>j++) 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c[i][j]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+= r *</a:t>
            </a:r>
            <a:r>
              <a:rPr sz="1800" b="1" spc="-6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b[k][j];</a:t>
            </a:r>
            <a:endParaRPr sz="1800">
              <a:latin typeface="Courier New"/>
              <a:cs typeface="Courier New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0796" y="3911028"/>
            <a:ext cx="14986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59550" y="2378075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27950" y="2378075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49900" y="2987294"/>
            <a:ext cx="172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69248" y="2987294"/>
            <a:ext cx="16383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26496" y="2987294"/>
            <a:ext cx="1612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94790" y="2606295"/>
            <a:ext cx="42862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34300" y="2752725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22900" y="276542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50800" y="0"/>
                </a:lnTo>
                <a:lnTo>
                  <a:pt x="50800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40350" y="2378075"/>
            <a:ext cx="596900" cy="5207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ts val="2345"/>
              </a:lnSpc>
            </a:pPr>
            <a:r>
              <a:rPr sz="2000" dirty="0">
                <a:latin typeface="Calibri"/>
                <a:cs typeface="Calibri"/>
              </a:rPr>
              <a:t>(i,k)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26362" y="2377694"/>
            <a:ext cx="48704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(k,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65900" y="2524125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461000" y="1844294"/>
            <a:ext cx="115760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spc="-5" dirty="0">
                <a:cs typeface="Calibri"/>
              </a:rPr>
              <a:t>内部循环</a:t>
            </a:r>
            <a:r>
              <a:rPr sz="2000" spc="-5" dirty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02425" y="4044515"/>
            <a:ext cx="1016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2000" spc="-35" dirty="0">
                <a:latin typeface="Calibri"/>
                <a:cs typeface="Calibri"/>
              </a:rPr>
              <a:t>行式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881814" y="341630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43717" y="335279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545385" y="4044569"/>
            <a:ext cx="1016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2000" spc="-35" dirty="0">
                <a:latin typeface="Calibri"/>
                <a:cs typeface="Calibri"/>
              </a:rPr>
              <a:t>行式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024814" y="341630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86717" y="335279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305425" y="4052506"/>
            <a:ext cx="5645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dirty="0">
                <a:latin typeface="Calibri"/>
                <a:cs typeface="Calibri"/>
              </a:rPr>
              <a:t>固定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632450" y="3424237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94353" y="336073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22287" y="4893500"/>
            <a:ext cx="389762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u="heavy" spc="-5" dirty="0">
                <a:cs typeface="Calibri"/>
              </a:rPr>
              <a:t>每个内部循环迭代不命中</a:t>
            </a:r>
            <a:r>
              <a:rPr sz="2400" u="heavy" spc="-1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51</a:t>
            </a:fld>
            <a:endParaRPr spc="-5" dirty="0"/>
          </a:p>
        </p:txBody>
      </p:sp>
      <p:sp>
        <p:nvSpPr>
          <p:cNvPr id="32" name="object 32"/>
          <p:cNvSpPr txBox="1"/>
          <p:nvPr/>
        </p:nvSpPr>
        <p:spPr>
          <a:xfrm>
            <a:off x="1302575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350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A  </a:t>
            </a:r>
            <a:r>
              <a:rPr sz="2400" spc="-5" dirty="0">
                <a:latin typeface="Calibri"/>
                <a:cs typeface="Calibri"/>
              </a:rPr>
              <a:t>0.0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97975" y="5259260"/>
            <a:ext cx="56388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5420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B  </a:t>
            </a:r>
            <a:r>
              <a:rPr sz="2400" spc="-5" dirty="0">
                <a:latin typeface="Calibri"/>
                <a:cs typeface="Calibri"/>
              </a:rPr>
              <a:t>0.25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11663" y="5259260"/>
            <a:ext cx="56388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732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C  </a:t>
            </a:r>
            <a:r>
              <a:rPr sz="2400" spc="-5" dirty="0">
                <a:latin typeface="Calibri"/>
                <a:cs typeface="Calibri"/>
              </a:rPr>
              <a:t>0.25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61799" y="3969575"/>
            <a:ext cx="164973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matmult/mm.c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22227" y="6054958"/>
            <a:ext cx="374459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latin typeface="Arial Narrow"/>
                <a:cs typeface="Arial Narrow"/>
              </a:rPr>
              <a:t>块大小 </a:t>
            </a:r>
            <a:r>
              <a:rPr sz="2400" b="1" dirty="0">
                <a:latin typeface="Arial Narrow"/>
                <a:cs typeface="Arial Narrow"/>
              </a:rPr>
              <a:t>= </a:t>
            </a:r>
            <a:r>
              <a:rPr sz="2400" b="1" spc="-5" dirty="0">
                <a:latin typeface="Arial Narrow"/>
                <a:cs typeface="Arial Narrow"/>
              </a:rPr>
              <a:t>32B </a:t>
            </a:r>
            <a:r>
              <a:rPr sz="2400" b="1" dirty="0">
                <a:latin typeface="Arial Narrow"/>
                <a:cs typeface="Arial Narrow"/>
              </a:rPr>
              <a:t>(</a:t>
            </a:r>
            <a:r>
              <a:rPr lang="en-US" sz="2400" b="1" dirty="0">
                <a:latin typeface="Arial Narrow"/>
                <a:cs typeface="Arial Narrow"/>
              </a:rPr>
              <a:t>4</a:t>
            </a:r>
            <a:r>
              <a:rPr sz="2400" b="1" spc="-20" dirty="0">
                <a:latin typeface="Arial Narrow"/>
                <a:cs typeface="Arial Narrow"/>
              </a:rPr>
              <a:t> </a:t>
            </a:r>
            <a:r>
              <a:rPr sz="2400" b="1" spc="-5" dirty="0">
                <a:latin typeface="Arial Narrow"/>
                <a:cs typeface="Arial Narrow"/>
              </a:rPr>
              <a:t>doubles)</a:t>
            </a:r>
            <a:endParaRPr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1696073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495114"/>
            <a:ext cx="529018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矩阵乘法 </a:t>
            </a:r>
            <a:r>
              <a:rPr spc="-5" dirty="0"/>
              <a:t>(</a:t>
            </a:r>
            <a:r>
              <a:rPr spc="-5" dirty="0">
                <a:latin typeface="Courier New"/>
                <a:cs typeface="Courier New"/>
              </a:rPr>
              <a:t>jki</a:t>
            </a:r>
            <a:r>
              <a:rPr spc="-5"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571500" y="1770888"/>
            <a:ext cx="4495799" cy="2659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0352" y="1682496"/>
            <a:ext cx="4500371" cy="2819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6737" y="1766887"/>
            <a:ext cx="4352925" cy="2515870"/>
          </a:xfrm>
          <a:custGeom>
            <a:avLst/>
            <a:gdLst/>
            <a:ahLst/>
            <a:cxnLst/>
            <a:rect l="l" t="t" r="r" b="b"/>
            <a:pathLst>
              <a:path w="4352925" h="2515870">
                <a:moveTo>
                  <a:pt x="0" y="0"/>
                </a:moveTo>
                <a:lnTo>
                  <a:pt x="4352925" y="0"/>
                </a:lnTo>
                <a:lnTo>
                  <a:pt x="4352925" y="2515819"/>
                </a:lnTo>
                <a:lnTo>
                  <a:pt x="0" y="2515819"/>
                </a:lnTo>
                <a:lnTo>
                  <a:pt x="0" y="0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6737" y="1766887"/>
            <a:ext cx="4352925" cy="2515870"/>
          </a:xfrm>
          <a:custGeom>
            <a:avLst/>
            <a:gdLst/>
            <a:ahLst/>
            <a:cxnLst/>
            <a:rect l="l" t="t" r="r" b="b"/>
            <a:pathLst>
              <a:path w="4352925" h="2515870">
                <a:moveTo>
                  <a:pt x="0" y="0"/>
                </a:moveTo>
                <a:lnTo>
                  <a:pt x="4352925" y="0"/>
                </a:lnTo>
                <a:lnTo>
                  <a:pt x="4352925" y="2515819"/>
                </a:lnTo>
                <a:lnTo>
                  <a:pt x="0" y="251581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6996" y="1712277"/>
            <a:ext cx="3972560" cy="219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/* </a:t>
            </a:r>
            <a:r>
              <a:rPr sz="1800" b="1" spc="-10" dirty="0">
                <a:latin typeface="Courier New"/>
                <a:cs typeface="Courier New"/>
              </a:rPr>
              <a:t>jki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274320" marR="824865" indent="-274955">
              <a:lnSpc>
                <a:spcPct val="114999"/>
              </a:lnSpc>
            </a:pPr>
            <a:r>
              <a:rPr sz="1800" b="1" spc="-5" dirty="0">
                <a:latin typeface="Courier New"/>
                <a:cs typeface="Courier New"/>
              </a:rPr>
              <a:t>for </a:t>
            </a:r>
            <a:r>
              <a:rPr sz="1800" b="1" spc="-10" dirty="0">
                <a:latin typeface="Courier New"/>
                <a:cs typeface="Courier New"/>
              </a:rPr>
              <a:t>(j=0; </a:t>
            </a:r>
            <a:r>
              <a:rPr sz="1800" b="1" spc="-5" dirty="0">
                <a:latin typeface="Courier New"/>
                <a:cs typeface="Courier New"/>
              </a:rPr>
              <a:t>j&lt;n; j++) {  </a:t>
            </a:r>
            <a:r>
              <a:rPr sz="1800" b="1" spc="-10" dirty="0">
                <a:latin typeface="Courier New"/>
                <a:cs typeface="Courier New"/>
              </a:rPr>
              <a:t>for (k=0; </a:t>
            </a:r>
            <a:r>
              <a:rPr sz="1800" b="1" spc="-5" dirty="0">
                <a:latin typeface="Courier New"/>
                <a:cs typeface="Courier New"/>
              </a:rPr>
              <a:t>k&lt;n; k++)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46735">
              <a:lnSpc>
                <a:spcPct val="100000"/>
              </a:lnSpc>
              <a:spcBef>
                <a:spcPts val="325"/>
              </a:spcBef>
            </a:pPr>
            <a:r>
              <a:rPr sz="1800" b="1" spc="-5" dirty="0">
                <a:latin typeface="Courier New"/>
                <a:cs typeface="Courier New"/>
              </a:rPr>
              <a:t>r =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b[k][j];</a:t>
            </a:r>
            <a:endParaRPr sz="1800">
              <a:latin typeface="Courier New"/>
              <a:cs typeface="Courier New"/>
            </a:endParaRPr>
          </a:p>
          <a:p>
            <a:pPr marL="819785" marR="5080" indent="-273050">
              <a:lnSpc>
                <a:spcPct val="114999"/>
              </a:lnSpc>
            </a:pPr>
            <a:r>
              <a:rPr sz="1800" b="1" spc="-10" dirty="0">
                <a:latin typeface="Courier New"/>
                <a:cs typeface="Courier New"/>
              </a:rPr>
              <a:t>for (i=0; </a:t>
            </a:r>
            <a:r>
              <a:rPr sz="1800" b="1" spc="-5" dirty="0">
                <a:latin typeface="Courier New"/>
                <a:cs typeface="Courier New"/>
              </a:rPr>
              <a:t>i&lt;n; </a:t>
            </a:r>
            <a:r>
              <a:rPr sz="1800" b="1" spc="-15" dirty="0">
                <a:latin typeface="Courier New"/>
                <a:cs typeface="Courier New"/>
              </a:rPr>
              <a:t>i++) 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c[i][j]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+=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a[i][k]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*</a:t>
            </a:r>
            <a:r>
              <a:rPr sz="1800" b="1" spc="-6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r;</a:t>
            </a:r>
            <a:endParaRPr sz="1800">
              <a:latin typeface="Courier New"/>
              <a:cs typeface="Courier New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7453" y="3920553"/>
            <a:ext cx="14986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40350" y="2432050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27950" y="2432050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49900" y="2987294"/>
            <a:ext cx="172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69248" y="2987294"/>
            <a:ext cx="16383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26496" y="2987294"/>
            <a:ext cx="1612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34341" y="2085572"/>
            <a:ext cx="43180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j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92900" y="283210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50800" y="0"/>
                </a:lnTo>
                <a:lnTo>
                  <a:pt x="50800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559550" y="2432050"/>
            <a:ext cx="596900" cy="5207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000" dirty="0">
                <a:latin typeface="Calibri"/>
                <a:cs typeface="Calibri"/>
              </a:rPr>
              <a:t>(k,j)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03900" y="24257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533400"/>
                </a:moveTo>
                <a:lnTo>
                  <a:pt x="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86700" y="24384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533400"/>
                </a:moveTo>
                <a:lnTo>
                  <a:pt x="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346577" y="1476016"/>
            <a:ext cx="115760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0" marR="5080" indent="-254635">
              <a:lnSpc>
                <a:spcPct val="150000"/>
              </a:lnSpc>
            </a:pPr>
            <a:r>
              <a:rPr lang="zh-CN" altLang="en-US" sz="2000" spc="-5" dirty="0">
                <a:cs typeface="Calibri"/>
              </a:rPr>
              <a:t>内部循环</a:t>
            </a:r>
            <a:r>
              <a:rPr sz="2000" spc="-5" dirty="0">
                <a:latin typeface="Calibri"/>
                <a:cs typeface="Calibri"/>
              </a:rPr>
              <a:t>:  </a:t>
            </a:r>
            <a:r>
              <a:rPr sz="2000" dirty="0">
                <a:latin typeface="Calibri"/>
                <a:cs typeface="Calibri"/>
              </a:rPr>
              <a:t>(*,k)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216647" y="3894891"/>
            <a:ext cx="9023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804" marR="5080" indent="-205740" algn="ctr">
              <a:lnSpc>
                <a:spcPct val="10000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列式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38800" y="3399483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00703" y="333598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550390" y="3894873"/>
            <a:ext cx="9023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804" marR="5080" indent="-205740" algn="ctr">
              <a:lnSpc>
                <a:spcPct val="10000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列式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024814" y="3399483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86717" y="333598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558030" y="3894873"/>
            <a:ext cx="5645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dirty="0">
                <a:latin typeface="Calibri"/>
                <a:cs typeface="Calibri"/>
              </a:rPr>
              <a:t>固定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815785" y="340742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77688" y="334391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22287" y="4893500"/>
            <a:ext cx="389762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u="heavy" spc="-5" dirty="0">
                <a:cs typeface="Calibri"/>
              </a:rPr>
              <a:t>每个内部循环迭代不命中</a:t>
            </a:r>
            <a:r>
              <a:rPr sz="2400" u="heavy" spc="-1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52</a:t>
            </a:fld>
            <a:endParaRPr spc="-5" dirty="0"/>
          </a:p>
        </p:txBody>
      </p:sp>
      <p:sp>
        <p:nvSpPr>
          <p:cNvPr id="31" name="object 31"/>
          <p:cNvSpPr txBox="1"/>
          <p:nvPr/>
        </p:nvSpPr>
        <p:spPr>
          <a:xfrm>
            <a:off x="1302575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350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A  </a:t>
            </a:r>
            <a:r>
              <a:rPr sz="2400" spc="-5" dirty="0">
                <a:latin typeface="Calibri"/>
                <a:cs typeface="Calibri"/>
              </a:rPr>
              <a:t>1.0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74175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9220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B  </a:t>
            </a:r>
            <a:r>
              <a:rPr sz="2400" spc="-5" dirty="0">
                <a:latin typeface="Calibri"/>
                <a:cs typeface="Calibri"/>
              </a:rPr>
              <a:t>0.0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87863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112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C  </a:t>
            </a:r>
            <a:r>
              <a:rPr sz="2400" spc="-5" dirty="0">
                <a:latin typeface="Calibri"/>
                <a:cs typeface="Calibri"/>
              </a:rPr>
              <a:t>1.0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12837" y="3992912"/>
            <a:ext cx="164973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matmult/mm.c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22227" y="6054958"/>
            <a:ext cx="374459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latin typeface="Arial Narrow"/>
                <a:cs typeface="Arial Narrow"/>
              </a:rPr>
              <a:t>块大小 </a:t>
            </a:r>
            <a:r>
              <a:rPr sz="2400" b="1" dirty="0">
                <a:latin typeface="Arial Narrow"/>
                <a:cs typeface="Arial Narrow"/>
              </a:rPr>
              <a:t>= </a:t>
            </a:r>
            <a:r>
              <a:rPr sz="2400" b="1" spc="-5" dirty="0">
                <a:latin typeface="Arial Narrow"/>
                <a:cs typeface="Arial Narrow"/>
              </a:rPr>
              <a:t>32B </a:t>
            </a:r>
            <a:r>
              <a:rPr sz="2400" b="1" dirty="0">
                <a:latin typeface="Arial Narrow"/>
                <a:cs typeface="Arial Narrow"/>
              </a:rPr>
              <a:t>(</a:t>
            </a:r>
            <a:r>
              <a:rPr lang="en-US" sz="2400" b="1" dirty="0">
                <a:latin typeface="Arial Narrow"/>
                <a:cs typeface="Arial Narrow"/>
              </a:rPr>
              <a:t>4</a:t>
            </a:r>
            <a:r>
              <a:rPr sz="2400" b="1" spc="-20" dirty="0">
                <a:latin typeface="Arial Narrow"/>
                <a:cs typeface="Arial Narrow"/>
              </a:rPr>
              <a:t> </a:t>
            </a:r>
            <a:r>
              <a:rPr sz="2400" b="1" spc="-5" dirty="0">
                <a:latin typeface="Arial Narrow"/>
                <a:cs typeface="Arial Narrow"/>
              </a:rPr>
              <a:t>doubles)</a:t>
            </a:r>
            <a:endParaRPr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0836210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495114"/>
            <a:ext cx="529018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矩阵乘法 </a:t>
            </a:r>
            <a:r>
              <a:rPr spc="-5" dirty="0"/>
              <a:t>(</a:t>
            </a:r>
            <a:r>
              <a:rPr spc="-5" dirty="0">
                <a:latin typeface="Courier New"/>
                <a:cs typeface="Courier New"/>
              </a:rPr>
              <a:t>kji</a:t>
            </a:r>
            <a:r>
              <a:rPr spc="-5"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621791" y="1787651"/>
            <a:ext cx="4661915" cy="2659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2168" y="1697736"/>
            <a:ext cx="4500371" cy="2819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7537" y="1782762"/>
            <a:ext cx="4518025" cy="2515870"/>
          </a:xfrm>
          <a:custGeom>
            <a:avLst/>
            <a:gdLst/>
            <a:ahLst/>
            <a:cxnLst/>
            <a:rect l="l" t="t" r="r" b="b"/>
            <a:pathLst>
              <a:path w="4518025" h="2515870">
                <a:moveTo>
                  <a:pt x="0" y="0"/>
                </a:moveTo>
                <a:lnTo>
                  <a:pt x="4518025" y="0"/>
                </a:lnTo>
                <a:lnTo>
                  <a:pt x="4518025" y="2515819"/>
                </a:lnTo>
                <a:lnTo>
                  <a:pt x="0" y="2515819"/>
                </a:lnTo>
                <a:lnTo>
                  <a:pt x="0" y="0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7537" y="1782762"/>
            <a:ext cx="4518025" cy="2515870"/>
          </a:xfrm>
          <a:custGeom>
            <a:avLst/>
            <a:gdLst/>
            <a:ahLst/>
            <a:cxnLst/>
            <a:rect l="l" t="t" r="r" b="b"/>
            <a:pathLst>
              <a:path w="4518025" h="2515870">
                <a:moveTo>
                  <a:pt x="0" y="0"/>
                </a:moveTo>
                <a:lnTo>
                  <a:pt x="4518025" y="0"/>
                </a:lnTo>
                <a:lnTo>
                  <a:pt x="4518025" y="2515819"/>
                </a:lnTo>
                <a:lnTo>
                  <a:pt x="0" y="251581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7796" y="1728152"/>
            <a:ext cx="3972560" cy="219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/* </a:t>
            </a:r>
            <a:r>
              <a:rPr sz="1800" b="1" spc="-10" dirty="0">
                <a:latin typeface="Courier New"/>
                <a:cs typeface="Courier New"/>
              </a:rPr>
              <a:t>kji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274320" marR="824865" indent="-274320">
              <a:lnSpc>
                <a:spcPct val="114999"/>
              </a:lnSpc>
            </a:pPr>
            <a:r>
              <a:rPr sz="1800" b="1" spc="-5" dirty="0">
                <a:latin typeface="Courier New"/>
                <a:cs typeface="Courier New"/>
              </a:rPr>
              <a:t>for </a:t>
            </a:r>
            <a:r>
              <a:rPr sz="1800" b="1" spc="-10" dirty="0">
                <a:latin typeface="Courier New"/>
                <a:cs typeface="Courier New"/>
              </a:rPr>
              <a:t>(k=0; </a:t>
            </a:r>
            <a:r>
              <a:rPr sz="1800" b="1" spc="-5" dirty="0">
                <a:latin typeface="Courier New"/>
                <a:cs typeface="Courier New"/>
              </a:rPr>
              <a:t>k&lt;n; k++) {  </a:t>
            </a:r>
            <a:r>
              <a:rPr sz="1800" b="1" spc="-10" dirty="0">
                <a:latin typeface="Courier New"/>
                <a:cs typeface="Courier New"/>
              </a:rPr>
              <a:t>for (j=0; </a:t>
            </a:r>
            <a:r>
              <a:rPr sz="1800" b="1" spc="-5" dirty="0">
                <a:latin typeface="Courier New"/>
                <a:cs typeface="Courier New"/>
              </a:rPr>
              <a:t>j&lt;n; j++)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46735">
              <a:lnSpc>
                <a:spcPct val="100000"/>
              </a:lnSpc>
              <a:spcBef>
                <a:spcPts val="325"/>
              </a:spcBef>
            </a:pPr>
            <a:r>
              <a:rPr sz="1800" b="1" spc="-5" dirty="0">
                <a:latin typeface="Courier New"/>
                <a:cs typeface="Courier New"/>
              </a:rPr>
              <a:t>r =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b[k][j];</a:t>
            </a:r>
            <a:endParaRPr sz="1800">
              <a:latin typeface="Courier New"/>
              <a:cs typeface="Courier New"/>
            </a:endParaRPr>
          </a:p>
          <a:p>
            <a:pPr marL="819785" marR="5080" indent="-273050">
              <a:lnSpc>
                <a:spcPct val="114999"/>
              </a:lnSpc>
            </a:pPr>
            <a:r>
              <a:rPr sz="1800" b="1" spc="-10" dirty="0">
                <a:latin typeface="Courier New"/>
                <a:cs typeface="Courier New"/>
              </a:rPr>
              <a:t>for (i=0; </a:t>
            </a:r>
            <a:r>
              <a:rPr sz="1800" b="1" spc="-5" dirty="0">
                <a:latin typeface="Courier New"/>
                <a:cs typeface="Courier New"/>
              </a:rPr>
              <a:t>i&lt;n; </a:t>
            </a:r>
            <a:r>
              <a:rPr sz="1800" b="1" spc="-10" dirty="0">
                <a:latin typeface="Courier New"/>
                <a:cs typeface="Courier New"/>
              </a:rPr>
              <a:t>i++) 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c[i][j]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+=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a[i][k]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*</a:t>
            </a:r>
            <a:r>
              <a:rPr sz="1800" b="1" spc="-6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r;</a:t>
            </a:r>
            <a:endParaRPr sz="1800">
              <a:latin typeface="Courier New"/>
              <a:cs typeface="Courier New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8025" y="3936428"/>
            <a:ext cx="14986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57850" y="2606675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45450" y="2606675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67400" y="3152394"/>
            <a:ext cx="172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86748" y="3152394"/>
            <a:ext cx="16383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07622" y="3152394"/>
            <a:ext cx="1612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52096" y="2301573"/>
            <a:ext cx="43180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,j)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10400" y="300672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50800" y="0"/>
                </a:lnTo>
                <a:lnTo>
                  <a:pt x="50800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877050" y="2606675"/>
            <a:ext cx="596900" cy="5207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000" dirty="0">
                <a:latin typeface="Calibri"/>
                <a:cs typeface="Calibri"/>
              </a:rPr>
              <a:t>(k,j)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21400" y="260032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533400"/>
                </a:moveTo>
                <a:lnTo>
                  <a:pt x="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04200" y="261302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533400"/>
                </a:moveTo>
                <a:lnTo>
                  <a:pt x="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664076" y="1717398"/>
            <a:ext cx="1157605" cy="898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0" marR="5080" indent="-254635">
              <a:lnSpc>
                <a:spcPct val="145800"/>
              </a:lnSpc>
            </a:pPr>
            <a:r>
              <a:rPr lang="zh-CN" altLang="en-US" sz="2000" spc="-5" dirty="0">
                <a:cs typeface="Calibri"/>
              </a:rPr>
              <a:t>内部循环</a:t>
            </a:r>
            <a:r>
              <a:rPr sz="2000" spc="-5" dirty="0">
                <a:latin typeface="Calibri"/>
                <a:cs typeface="Calibri"/>
              </a:rPr>
              <a:t>:  </a:t>
            </a:r>
            <a:r>
              <a:rPr sz="2000" dirty="0">
                <a:latin typeface="Calibri"/>
                <a:cs typeface="Calibri"/>
              </a:rPr>
              <a:t>(*,k)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898819" y="4193761"/>
            <a:ext cx="5645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dirty="0">
                <a:latin typeface="Calibri"/>
                <a:cs typeface="Calibri"/>
              </a:rPr>
              <a:t>固定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156451" y="3573462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18355" y="350996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492989" y="4193794"/>
            <a:ext cx="9023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804" marR="5080" indent="-205740" algn="ctr">
              <a:lnSpc>
                <a:spcPct val="10000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列式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967412" y="3565525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29316" y="350202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006791" y="4193794"/>
            <a:ext cx="9023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804" marR="5080" indent="-205740" algn="ctr">
              <a:lnSpc>
                <a:spcPct val="10000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列式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405814" y="3565525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67717" y="350202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22287" y="4893500"/>
            <a:ext cx="389762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u="heavy" spc="-5" dirty="0">
                <a:cs typeface="Calibri"/>
              </a:rPr>
              <a:t>每个内部循环迭代不命中</a:t>
            </a:r>
            <a:r>
              <a:rPr sz="2400" u="heavy" spc="-1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53</a:t>
            </a:fld>
            <a:endParaRPr spc="-5" dirty="0"/>
          </a:p>
        </p:txBody>
      </p:sp>
      <p:sp>
        <p:nvSpPr>
          <p:cNvPr id="31" name="object 31"/>
          <p:cNvSpPr txBox="1"/>
          <p:nvPr/>
        </p:nvSpPr>
        <p:spPr>
          <a:xfrm>
            <a:off x="1302575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350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A  </a:t>
            </a:r>
            <a:r>
              <a:rPr sz="2400" spc="-5" dirty="0">
                <a:latin typeface="Calibri"/>
                <a:cs typeface="Calibri"/>
              </a:rPr>
              <a:t>1.0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74175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9220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B  </a:t>
            </a:r>
            <a:r>
              <a:rPr sz="2400" spc="-5" dirty="0">
                <a:latin typeface="Calibri"/>
                <a:cs typeface="Calibri"/>
              </a:rPr>
              <a:t>0.0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87863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112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C  </a:t>
            </a:r>
            <a:r>
              <a:rPr sz="2400" spc="-5" dirty="0">
                <a:latin typeface="Calibri"/>
                <a:cs typeface="Calibri"/>
              </a:rPr>
              <a:t>1.0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73173" y="3969575"/>
            <a:ext cx="164973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matmult/mm.c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22227" y="6054958"/>
            <a:ext cx="374459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latin typeface="Arial Narrow"/>
                <a:cs typeface="Arial Narrow"/>
              </a:rPr>
              <a:t>块大小 </a:t>
            </a:r>
            <a:r>
              <a:rPr sz="2400" b="1" dirty="0">
                <a:latin typeface="Arial Narrow"/>
                <a:cs typeface="Arial Narrow"/>
              </a:rPr>
              <a:t>= </a:t>
            </a:r>
            <a:r>
              <a:rPr sz="2400" b="1" spc="-5" dirty="0">
                <a:latin typeface="Arial Narrow"/>
                <a:cs typeface="Arial Narrow"/>
              </a:rPr>
              <a:t>32B </a:t>
            </a:r>
            <a:r>
              <a:rPr sz="2400" b="1" dirty="0">
                <a:latin typeface="Arial Narrow"/>
                <a:cs typeface="Arial Narrow"/>
              </a:rPr>
              <a:t>(</a:t>
            </a:r>
            <a:r>
              <a:rPr lang="en-US" sz="2400" b="1" dirty="0">
                <a:latin typeface="Arial Narrow"/>
                <a:cs typeface="Arial Narrow"/>
              </a:rPr>
              <a:t>4</a:t>
            </a:r>
            <a:r>
              <a:rPr sz="2400" b="1" spc="-20" dirty="0">
                <a:latin typeface="Arial Narrow"/>
                <a:cs typeface="Arial Narrow"/>
              </a:rPr>
              <a:t> </a:t>
            </a:r>
            <a:r>
              <a:rPr sz="2400" b="1" spc="-5" dirty="0">
                <a:latin typeface="Arial Narrow"/>
                <a:cs typeface="Arial Narrow"/>
              </a:rPr>
              <a:t>doubles)</a:t>
            </a:r>
            <a:endParaRPr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4426853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09583" y="6649370"/>
            <a:ext cx="15367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latin typeface="Calibri"/>
                <a:cs typeface="Calibri"/>
              </a:rPr>
              <a:t>44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9358" y="5073650"/>
            <a:ext cx="3497579" cy="178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Computer </a:t>
            </a:r>
            <a:r>
              <a:rPr sz="1000" spc="-10" dirty="0">
                <a:latin typeface="Calibri"/>
                <a:cs typeface="Calibri"/>
              </a:rPr>
              <a:t>Systems: </a:t>
            </a:r>
            <a:r>
              <a:rPr sz="1000" spc="-5" dirty="0">
                <a:latin typeface="Calibri"/>
                <a:cs typeface="Calibri"/>
              </a:rPr>
              <a:t>A Programmer’s </a:t>
            </a:r>
            <a:r>
              <a:rPr sz="1000" spc="-10" dirty="0">
                <a:latin typeface="Calibri"/>
                <a:cs typeface="Calibri"/>
              </a:rPr>
              <a:t>Perspective, </a:t>
            </a:r>
            <a:r>
              <a:rPr sz="1000" spc="-5" dirty="0">
                <a:latin typeface="Calibri"/>
                <a:cs typeface="Calibri"/>
              </a:rPr>
              <a:t>Third</a:t>
            </a:r>
            <a:r>
              <a:rPr sz="1000" spc="1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Edition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5758" y="382523"/>
            <a:ext cx="648208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矩阵乘法总结</a:t>
            </a:r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5564187" y="1389126"/>
            <a:ext cx="3198813" cy="936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ijk</a:t>
            </a:r>
            <a:r>
              <a:rPr sz="2000" b="1" spc="-819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alibri"/>
                <a:cs typeface="Calibri"/>
              </a:rPr>
              <a:t>(&amp; </a:t>
            </a:r>
            <a:r>
              <a:rPr sz="2000" b="1" spc="-5" dirty="0">
                <a:latin typeface="Courier New"/>
                <a:cs typeface="Courier New"/>
              </a:rPr>
              <a:t>jik</a:t>
            </a:r>
            <a:r>
              <a:rPr sz="2000" b="1" spc="-5" dirty="0">
                <a:latin typeface="Calibri"/>
                <a:cs typeface="Calibri"/>
              </a:rPr>
              <a:t>):</a:t>
            </a:r>
            <a:endParaRPr sz="2000" dirty="0">
              <a:latin typeface="Calibri"/>
              <a:cs typeface="Calibri"/>
            </a:endParaRPr>
          </a:p>
          <a:p>
            <a:pPr marL="309880" indent="-182880">
              <a:lnSpc>
                <a:spcPct val="100000"/>
              </a:lnSpc>
              <a:spcBef>
                <a:spcPts val="80"/>
              </a:spcBef>
              <a:buChar char="•"/>
              <a:tabLst>
                <a:tab pos="310515" algn="l"/>
              </a:tabLst>
            </a:pPr>
            <a:r>
              <a:rPr sz="2000" dirty="0">
                <a:latin typeface="Calibri"/>
                <a:cs typeface="Calibri"/>
              </a:rPr>
              <a:t>2 </a:t>
            </a:r>
            <a:r>
              <a:rPr lang="zh-CN" altLang="en-US" sz="2000" spc="-5" dirty="0">
                <a:latin typeface="Calibri"/>
                <a:cs typeface="Calibri"/>
              </a:rPr>
              <a:t>加载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dirty="0">
                <a:latin typeface="Calibri"/>
                <a:cs typeface="Calibri"/>
              </a:rPr>
              <a:t>0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lang="zh-CN" altLang="en-US" sz="2000" spc="-15" dirty="0">
                <a:latin typeface="Calibri"/>
                <a:cs typeface="Calibri"/>
              </a:rPr>
              <a:t>存储</a:t>
            </a:r>
            <a:endParaRPr sz="2000" dirty="0">
              <a:latin typeface="Calibri"/>
              <a:cs typeface="Calibri"/>
            </a:endParaRPr>
          </a:p>
          <a:p>
            <a:pPr marL="309880" indent="-182880">
              <a:lnSpc>
                <a:spcPct val="100000"/>
              </a:lnSpc>
              <a:buChar char="•"/>
              <a:tabLst>
                <a:tab pos="310515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不命中率</a:t>
            </a:r>
            <a:r>
              <a:rPr sz="2000" spc="-5" dirty="0">
                <a:latin typeface="Calibri"/>
                <a:cs typeface="Calibri"/>
              </a:rPr>
              <a:t>/</a:t>
            </a:r>
            <a:r>
              <a:rPr lang="zh-CN" altLang="en-US" sz="2000" spc="-5" dirty="0">
                <a:latin typeface="Calibri"/>
                <a:cs typeface="Calibri"/>
              </a:rPr>
              <a:t>迭代次数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1.25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4468" y="3330545"/>
            <a:ext cx="3122331" cy="936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kij</a:t>
            </a:r>
            <a:r>
              <a:rPr sz="2000" b="1" spc="-819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alibri"/>
                <a:cs typeface="Calibri"/>
              </a:rPr>
              <a:t>(&amp; </a:t>
            </a:r>
            <a:r>
              <a:rPr sz="2000" b="1" spc="-5" dirty="0">
                <a:latin typeface="Courier New"/>
                <a:cs typeface="Courier New"/>
              </a:rPr>
              <a:t>ikj</a:t>
            </a:r>
            <a:r>
              <a:rPr sz="2000" b="1" spc="-5" dirty="0">
                <a:latin typeface="Calibri"/>
                <a:cs typeface="Calibri"/>
              </a:rPr>
              <a:t>):</a:t>
            </a:r>
            <a:endParaRPr sz="2000" dirty="0">
              <a:latin typeface="Calibri"/>
              <a:cs typeface="Calibri"/>
            </a:endParaRPr>
          </a:p>
          <a:p>
            <a:pPr marL="309880" indent="-182880">
              <a:lnSpc>
                <a:spcPct val="100000"/>
              </a:lnSpc>
              <a:spcBef>
                <a:spcPts val="80"/>
              </a:spcBef>
              <a:buChar char="•"/>
              <a:tabLst>
                <a:tab pos="310515" algn="l"/>
              </a:tabLst>
            </a:pPr>
            <a:r>
              <a:rPr sz="2000" dirty="0">
                <a:latin typeface="Calibri"/>
                <a:cs typeface="Calibri"/>
              </a:rPr>
              <a:t>2</a:t>
            </a:r>
            <a:r>
              <a:rPr lang="zh-CN" altLang="en-US" sz="2000" spc="-5" dirty="0">
                <a:cs typeface="Calibri"/>
              </a:rPr>
              <a:t>加载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lang="zh-CN" altLang="en-US" sz="2000" spc="-15" dirty="0">
                <a:cs typeface="Calibri"/>
              </a:rPr>
              <a:t>存储</a:t>
            </a:r>
            <a:endParaRPr lang="zh-CN" altLang="en-US" sz="2000" dirty="0">
              <a:cs typeface="Calibri"/>
            </a:endParaRPr>
          </a:p>
          <a:p>
            <a:pPr marL="309245" indent="-182880">
              <a:lnSpc>
                <a:spcPct val="100000"/>
              </a:lnSpc>
              <a:buChar char="•"/>
              <a:tabLst>
                <a:tab pos="309880" algn="l"/>
              </a:tabLst>
            </a:pPr>
            <a:r>
              <a:rPr lang="zh-CN" altLang="en-US" sz="2000" spc="-5" dirty="0">
                <a:cs typeface="Calibri"/>
              </a:rPr>
              <a:t>不命中率</a:t>
            </a:r>
            <a:r>
              <a:rPr lang="en-US" altLang="zh-CN" sz="2000" spc="-5" dirty="0">
                <a:cs typeface="Calibri"/>
              </a:rPr>
              <a:t>/</a:t>
            </a:r>
            <a:r>
              <a:rPr lang="zh-CN" altLang="en-US" sz="2000" spc="-5" dirty="0">
                <a:cs typeface="Calibri"/>
              </a:rPr>
              <a:t>迭代次数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0.5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64468" y="5202322"/>
            <a:ext cx="3046131" cy="936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jki</a:t>
            </a:r>
            <a:r>
              <a:rPr sz="2000" b="1" spc="-819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alibri"/>
                <a:cs typeface="Calibri"/>
              </a:rPr>
              <a:t>(&amp; </a:t>
            </a:r>
            <a:r>
              <a:rPr sz="2000" b="1" spc="-5" dirty="0">
                <a:latin typeface="Courier New"/>
                <a:cs typeface="Courier New"/>
              </a:rPr>
              <a:t>kji</a:t>
            </a:r>
            <a:r>
              <a:rPr sz="2000" b="1" spc="-5" dirty="0">
                <a:latin typeface="Calibri"/>
                <a:cs typeface="Calibri"/>
              </a:rPr>
              <a:t>):</a:t>
            </a:r>
            <a:endParaRPr sz="2000" dirty="0">
              <a:latin typeface="Calibri"/>
              <a:cs typeface="Calibri"/>
            </a:endParaRPr>
          </a:p>
          <a:p>
            <a:pPr marL="309880" indent="-182880">
              <a:lnSpc>
                <a:spcPct val="100000"/>
              </a:lnSpc>
              <a:spcBef>
                <a:spcPts val="80"/>
              </a:spcBef>
              <a:buChar char="•"/>
              <a:tabLst>
                <a:tab pos="310515" algn="l"/>
              </a:tabLst>
            </a:pPr>
            <a:r>
              <a:rPr sz="2000" dirty="0">
                <a:latin typeface="Calibri"/>
                <a:cs typeface="Calibri"/>
              </a:rPr>
              <a:t>2</a:t>
            </a:r>
            <a:r>
              <a:rPr lang="zh-CN" altLang="en-US" sz="2000" spc="-5" dirty="0">
                <a:cs typeface="Calibri"/>
              </a:rPr>
              <a:t>加载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lang="zh-CN" altLang="en-US" sz="2000" spc="-15" dirty="0">
                <a:cs typeface="Calibri"/>
              </a:rPr>
              <a:t>存储</a:t>
            </a:r>
            <a:endParaRPr lang="zh-CN" altLang="en-US" sz="2000" dirty="0">
              <a:cs typeface="Calibri"/>
            </a:endParaRPr>
          </a:p>
          <a:p>
            <a:pPr marL="309245" indent="-182880">
              <a:lnSpc>
                <a:spcPct val="100000"/>
              </a:lnSpc>
              <a:buChar char="•"/>
              <a:tabLst>
                <a:tab pos="309880" algn="l"/>
              </a:tabLst>
            </a:pPr>
            <a:r>
              <a:rPr lang="zh-CN" altLang="en-US" sz="2000" spc="-5" dirty="0">
                <a:cs typeface="Calibri"/>
              </a:rPr>
              <a:t>不命中率</a:t>
            </a:r>
            <a:r>
              <a:rPr lang="en-US" altLang="zh-CN" sz="2000" spc="-5" dirty="0">
                <a:cs typeface="Calibri"/>
              </a:rPr>
              <a:t>/</a:t>
            </a:r>
            <a:r>
              <a:rPr lang="zh-CN" altLang="en-US" sz="2000" spc="-5" dirty="0">
                <a:cs typeface="Calibri"/>
              </a:rPr>
              <a:t>迭代次数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2.0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5400" y="1058862"/>
            <a:ext cx="3481704" cy="20828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430"/>
              </a:lnSpc>
            </a:pPr>
            <a:r>
              <a:rPr sz="1400" b="1" spc="-5" dirty="0">
                <a:latin typeface="Courier New"/>
                <a:cs typeface="Courier New"/>
              </a:rPr>
              <a:t>for (i=0; i&lt;n; i++)</a:t>
            </a:r>
            <a:r>
              <a:rPr sz="1400" b="1" spc="-8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03225" marR="929005" indent="-106680">
              <a:lnSpc>
                <a:spcPct val="120000"/>
              </a:lnSpc>
            </a:pPr>
            <a:r>
              <a:rPr sz="1400" b="1" spc="-5" dirty="0">
                <a:latin typeface="Courier New"/>
                <a:cs typeface="Courier New"/>
              </a:rPr>
              <a:t>for (j=0; j&lt;n; j++) </a:t>
            </a:r>
            <a:r>
              <a:rPr sz="1400" b="1" dirty="0">
                <a:latin typeface="Courier New"/>
                <a:cs typeface="Courier New"/>
              </a:rPr>
              <a:t>{  </a:t>
            </a:r>
            <a:r>
              <a:rPr sz="1400" b="1" spc="-5" dirty="0">
                <a:latin typeface="Courier New"/>
                <a:cs typeface="Courier New"/>
              </a:rPr>
              <a:t>sum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-8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0.0;</a:t>
            </a:r>
            <a:endParaRPr sz="1400">
              <a:latin typeface="Courier New"/>
              <a:cs typeface="Courier New"/>
            </a:endParaRPr>
          </a:p>
          <a:p>
            <a:pPr marL="403225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latin typeface="Courier New"/>
                <a:cs typeface="Courier New"/>
              </a:rPr>
              <a:t>for (k=0; k&lt;n;</a:t>
            </a:r>
            <a:r>
              <a:rPr sz="1400" b="1" spc="-8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k++)</a:t>
            </a:r>
            <a:endParaRPr sz="1400">
              <a:latin typeface="Courier New"/>
              <a:cs typeface="Courier New"/>
            </a:endParaRPr>
          </a:p>
          <a:p>
            <a:pPr marL="403225" marR="186055" indent="212725">
              <a:lnSpc>
                <a:spcPct val="120000"/>
              </a:lnSpc>
            </a:pPr>
            <a:r>
              <a:rPr sz="1400" b="1" spc="-5" dirty="0">
                <a:latin typeface="Courier New"/>
                <a:cs typeface="Courier New"/>
              </a:rPr>
              <a:t>sum += a[i][k] </a:t>
            </a:r>
            <a:r>
              <a:rPr sz="1400" b="1" dirty="0">
                <a:latin typeface="Courier New"/>
                <a:cs typeface="Courier New"/>
              </a:rPr>
              <a:t>* </a:t>
            </a:r>
            <a:r>
              <a:rPr sz="1400" b="1" spc="-5" dirty="0">
                <a:latin typeface="Courier New"/>
                <a:cs typeface="Courier New"/>
              </a:rPr>
              <a:t>b[k][j];  c[i][j]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-8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sum;</a:t>
            </a:r>
            <a:endParaRPr sz="1400">
              <a:latin typeface="Courier New"/>
              <a:cs typeface="Courier New"/>
            </a:endParaRPr>
          </a:p>
          <a:p>
            <a:pPr marL="189865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83185">
              <a:lnSpc>
                <a:spcPct val="100000"/>
              </a:lnSpc>
              <a:spcBef>
                <a:spcPts val="334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5400" y="3221037"/>
            <a:ext cx="3481704" cy="178435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430"/>
              </a:lnSpc>
            </a:pPr>
            <a:r>
              <a:rPr sz="1400" b="1" spc="-5" dirty="0">
                <a:latin typeface="Courier New"/>
                <a:cs typeface="Courier New"/>
              </a:rPr>
              <a:t>for (k=0; k&lt;n; k++)</a:t>
            </a:r>
            <a:r>
              <a:rPr sz="1400" b="1" spc="-8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  <a:p>
            <a:pPr marL="297180" marR="1036319" indent="-106680">
              <a:lnSpc>
                <a:spcPct val="120000"/>
              </a:lnSpc>
            </a:pPr>
            <a:r>
              <a:rPr sz="1400" b="1" spc="-5" dirty="0">
                <a:latin typeface="Courier New"/>
                <a:cs typeface="Courier New"/>
              </a:rPr>
              <a:t>for (i=0; i&lt;n; i++) </a:t>
            </a:r>
            <a:r>
              <a:rPr sz="1400" b="1" dirty="0">
                <a:latin typeface="Courier New"/>
                <a:cs typeface="Courier New"/>
              </a:rPr>
              <a:t>{  r =</a:t>
            </a:r>
            <a:r>
              <a:rPr sz="1400" b="1" spc="-7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a[i][k];</a:t>
            </a:r>
            <a:endParaRPr sz="1400" dirty="0">
              <a:latin typeface="Courier New"/>
              <a:cs typeface="Courier New"/>
            </a:endParaRPr>
          </a:p>
          <a:p>
            <a:pPr marL="403225" marR="611505" indent="-106680">
              <a:lnSpc>
                <a:spcPct val="120000"/>
              </a:lnSpc>
            </a:pPr>
            <a:r>
              <a:rPr sz="1400" b="1" spc="-5" dirty="0">
                <a:latin typeface="Courier New"/>
                <a:cs typeface="Courier New"/>
              </a:rPr>
              <a:t>for (j=0; j&lt;n; j++)  c[i][j] += </a:t>
            </a:r>
            <a:r>
              <a:rPr sz="1400" b="1" dirty="0">
                <a:latin typeface="Courier New"/>
                <a:cs typeface="Courier New"/>
              </a:rPr>
              <a:t>r *</a:t>
            </a:r>
            <a:r>
              <a:rPr sz="1400" b="1" spc="-10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b[k][j];</a:t>
            </a:r>
            <a:endParaRPr sz="14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  <a:p>
            <a:pPr marL="83185">
              <a:lnSpc>
                <a:spcPct val="100000"/>
              </a:lnSpc>
              <a:spcBef>
                <a:spcPts val="334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5400" y="5073650"/>
            <a:ext cx="3481704" cy="178435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430"/>
              </a:lnSpc>
            </a:pPr>
            <a:r>
              <a:rPr sz="1400" b="1" spc="-5" dirty="0">
                <a:latin typeface="Courier New"/>
                <a:cs typeface="Courier New"/>
              </a:rPr>
              <a:t>for (j=0; j&lt;n; j++)</a:t>
            </a:r>
            <a:r>
              <a:rPr sz="1400" b="1" spc="-8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03225" marR="1036319" indent="-213360">
              <a:lnSpc>
                <a:spcPct val="120000"/>
              </a:lnSpc>
            </a:pPr>
            <a:r>
              <a:rPr sz="1400" b="1" spc="-5" dirty="0">
                <a:latin typeface="Courier New"/>
                <a:cs typeface="Courier New"/>
              </a:rPr>
              <a:t>for (k=0; k&lt;n; k++) </a:t>
            </a:r>
            <a:r>
              <a:rPr sz="1400" b="1" dirty="0">
                <a:latin typeface="Courier New"/>
                <a:cs typeface="Courier New"/>
              </a:rPr>
              <a:t>{  r =</a:t>
            </a:r>
            <a:r>
              <a:rPr sz="1400" b="1" spc="-114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b[k][j];</a:t>
            </a:r>
            <a:endParaRPr sz="1400">
              <a:latin typeface="Courier New"/>
              <a:cs typeface="Courier New"/>
            </a:endParaRPr>
          </a:p>
          <a:p>
            <a:pPr marL="509905" marR="505459" indent="-106680">
              <a:lnSpc>
                <a:spcPct val="120000"/>
              </a:lnSpc>
            </a:pPr>
            <a:r>
              <a:rPr sz="1400" b="1" spc="-5" dirty="0">
                <a:latin typeface="Courier New"/>
                <a:cs typeface="Courier New"/>
              </a:rPr>
              <a:t>for (i=0; i&lt;n; i++)  c[i][j] += a[i][k] </a:t>
            </a:r>
            <a:r>
              <a:rPr sz="1400" b="1" dirty="0">
                <a:latin typeface="Courier New"/>
                <a:cs typeface="Courier New"/>
              </a:rPr>
              <a:t>*</a:t>
            </a:r>
            <a:r>
              <a:rPr sz="1400" b="1" spc="-10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r;</a:t>
            </a:r>
            <a:endParaRPr sz="140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83820">
              <a:lnSpc>
                <a:spcPct val="100000"/>
              </a:lnSpc>
              <a:spcBef>
                <a:spcPts val="334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696690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699071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Core </a:t>
            </a:r>
            <a:r>
              <a:rPr dirty="0"/>
              <a:t>i7</a:t>
            </a:r>
            <a:r>
              <a:rPr lang="zh-CN" altLang="en-US" dirty="0"/>
              <a:t>矩阵乘法性能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745236" y="1604772"/>
            <a:ext cx="7940040" cy="4439920"/>
          </a:xfrm>
          <a:custGeom>
            <a:avLst/>
            <a:gdLst/>
            <a:ahLst/>
            <a:cxnLst/>
            <a:rect l="l" t="t" r="r" b="b"/>
            <a:pathLst>
              <a:path w="7940040" h="4439920">
                <a:moveTo>
                  <a:pt x="0" y="0"/>
                </a:moveTo>
                <a:lnTo>
                  <a:pt x="7940040" y="0"/>
                </a:lnTo>
                <a:lnTo>
                  <a:pt x="7940040" y="4439412"/>
                </a:lnTo>
                <a:lnTo>
                  <a:pt x="0" y="4439412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5236" y="5362955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4"/>
                </a:moveTo>
                <a:lnTo>
                  <a:pt x="7940040" y="24384"/>
                </a:lnTo>
                <a:lnTo>
                  <a:pt x="7940040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5236" y="4972811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5236" y="4695444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5236" y="4480559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5236" y="4303776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5236" y="4155947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5236" y="4026408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5236" y="3913632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4"/>
                </a:moveTo>
                <a:lnTo>
                  <a:pt x="7940040" y="24384"/>
                </a:lnTo>
                <a:lnTo>
                  <a:pt x="7940040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5236" y="3144011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4"/>
                </a:moveTo>
                <a:lnTo>
                  <a:pt x="7940040" y="24384"/>
                </a:lnTo>
                <a:lnTo>
                  <a:pt x="7940040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5236" y="2752344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4"/>
                </a:moveTo>
                <a:lnTo>
                  <a:pt x="7940040" y="24384"/>
                </a:lnTo>
                <a:lnTo>
                  <a:pt x="7940040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5236" y="2474976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4"/>
                </a:moveTo>
                <a:lnTo>
                  <a:pt x="7940040" y="24384"/>
                </a:lnTo>
                <a:lnTo>
                  <a:pt x="7940040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5236" y="2260092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4"/>
                </a:moveTo>
                <a:lnTo>
                  <a:pt x="7940040" y="24384"/>
                </a:lnTo>
                <a:lnTo>
                  <a:pt x="7940040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5236" y="2084832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5236" y="1935479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5236" y="1807464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5236" y="1693164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5236" y="6031991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5236" y="3811523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4"/>
                </a:moveTo>
                <a:lnTo>
                  <a:pt x="7940040" y="24384"/>
                </a:lnTo>
                <a:lnTo>
                  <a:pt x="7940040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5236" y="1592580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5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5236" y="6028944"/>
            <a:ext cx="7940040" cy="30480"/>
          </a:xfrm>
          <a:custGeom>
            <a:avLst/>
            <a:gdLst/>
            <a:ahLst/>
            <a:cxnLst/>
            <a:rect l="l" t="t" r="r" b="b"/>
            <a:pathLst>
              <a:path w="7940040" h="30479">
                <a:moveTo>
                  <a:pt x="0" y="30479"/>
                </a:moveTo>
                <a:lnTo>
                  <a:pt x="7940040" y="30479"/>
                </a:lnTo>
                <a:lnTo>
                  <a:pt x="794004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5236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56360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65960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77083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88207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99332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08932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20055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31179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42303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51904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63028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74152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685276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84120" y="4460760"/>
            <a:ext cx="185927" cy="185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40079" y="4443984"/>
            <a:ext cx="207263" cy="2072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51203" y="4466843"/>
            <a:ext cx="207263" cy="2072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62327" y="4482084"/>
            <a:ext cx="207263" cy="207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73451" y="4472940"/>
            <a:ext cx="207263" cy="2072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83051" y="4110227"/>
            <a:ext cx="207263" cy="207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94176" y="3345179"/>
            <a:ext cx="207263" cy="2072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05300" y="2953512"/>
            <a:ext cx="207263" cy="207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16423" y="2709671"/>
            <a:ext cx="207263" cy="2072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26023" y="2400300"/>
            <a:ext cx="207263" cy="207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137147" y="2065019"/>
            <a:ext cx="207263" cy="207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748271" y="2007108"/>
            <a:ext cx="207263" cy="207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59395" y="1962912"/>
            <a:ext cx="207263" cy="207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968995" y="1929383"/>
            <a:ext cx="207263" cy="207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580119" y="1901952"/>
            <a:ext cx="207263" cy="207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50748" y="4698504"/>
            <a:ext cx="185927" cy="1859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61872" y="4617719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72995" y="4559808"/>
            <a:ext cx="185915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84120" y="4533912"/>
            <a:ext cx="185927" cy="1859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93720" y="4533912"/>
            <a:ext cx="185915" cy="1859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704844" y="4533912"/>
            <a:ext cx="185927" cy="1859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315967" y="4533912"/>
            <a:ext cx="185927" cy="1859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927091" y="4529340"/>
            <a:ext cx="185915" cy="1859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36691" y="4002023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147815" y="3145535"/>
            <a:ext cx="185915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58940" y="3067812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370064" y="3008375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979664" y="2959607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590788" y="2921507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70559" y="4674107"/>
            <a:ext cx="146303" cy="144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281683" y="4623815"/>
            <a:ext cx="146303" cy="144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892807" y="4575060"/>
            <a:ext cx="146303" cy="1447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503931" y="4550663"/>
            <a:ext cx="146303" cy="144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113531" y="4539996"/>
            <a:ext cx="146303" cy="144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724655" y="4530852"/>
            <a:ext cx="146303" cy="144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335779" y="4529340"/>
            <a:ext cx="146303" cy="1447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946903" y="4523231"/>
            <a:ext cx="146303" cy="144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556503" y="3994416"/>
            <a:ext cx="146303" cy="1447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167628" y="3153168"/>
            <a:ext cx="146303" cy="1447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778752" y="3078479"/>
            <a:ext cx="146303" cy="144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389876" y="3020580"/>
            <a:ext cx="146303" cy="1447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999476" y="2974860"/>
            <a:ext cx="146303" cy="1447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610600" y="2938284"/>
            <a:ext cx="146303" cy="1447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50748" y="5375160"/>
            <a:ext cx="185927" cy="1859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84120" y="5169420"/>
            <a:ext cx="185927" cy="1859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093720" y="5199888"/>
            <a:ext cx="185915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704844" y="5221223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315967" y="5239511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927091" y="5248655"/>
            <a:ext cx="185915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536691" y="5248655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147815" y="5244084"/>
            <a:ext cx="185915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758940" y="5244083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370064" y="5239511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979664" y="5230367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590788" y="5204459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50748" y="5416308"/>
            <a:ext cx="185927" cy="185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261872" y="5405627"/>
            <a:ext cx="185927" cy="19659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872995" y="5239511"/>
            <a:ext cx="185915" cy="1950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484119" y="5289803"/>
            <a:ext cx="18592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93720" y="5323332"/>
            <a:ext cx="185915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704844" y="5344667"/>
            <a:ext cx="18592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315967" y="5358383"/>
            <a:ext cx="18592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927091" y="5375160"/>
            <a:ext cx="185915" cy="185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536691" y="5375160"/>
            <a:ext cx="185927" cy="185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147815" y="5364479"/>
            <a:ext cx="185915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758940" y="5358383"/>
            <a:ext cx="18592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370064" y="5353811"/>
            <a:ext cx="18592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979664" y="5349239"/>
            <a:ext cx="18592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590788" y="5329440"/>
            <a:ext cx="185927" cy="185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44473" y="1983485"/>
            <a:ext cx="7940040" cy="2578735"/>
          </a:xfrm>
          <a:custGeom>
            <a:avLst/>
            <a:gdLst/>
            <a:ahLst/>
            <a:cxnLst/>
            <a:rect l="l" t="t" r="r" b="b"/>
            <a:pathLst>
              <a:path w="7940040" h="2578735">
                <a:moveTo>
                  <a:pt x="0" y="2548128"/>
                </a:moveTo>
                <a:lnTo>
                  <a:pt x="611124" y="2572511"/>
                </a:lnTo>
                <a:lnTo>
                  <a:pt x="1222248" y="2578608"/>
                </a:lnTo>
                <a:lnTo>
                  <a:pt x="1833372" y="2548128"/>
                </a:lnTo>
                <a:lnTo>
                  <a:pt x="2442972" y="2206752"/>
                </a:lnTo>
                <a:lnTo>
                  <a:pt x="3054096" y="1447799"/>
                </a:lnTo>
                <a:lnTo>
                  <a:pt x="3665220" y="1046987"/>
                </a:lnTo>
                <a:lnTo>
                  <a:pt x="4276344" y="801623"/>
                </a:lnTo>
                <a:lnTo>
                  <a:pt x="4885944" y="495300"/>
                </a:lnTo>
                <a:lnTo>
                  <a:pt x="5497068" y="161544"/>
                </a:lnTo>
                <a:lnTo>
                  <a:pt x="6108192" y="105155"/>
                </a:lnTo>
                <a:lnTo>
                  <a:pt x="6719316" y="60959"/>
                </a:lnTo>
                <a:lnTo>
                  <a:pt x="7328916" y="27431"/>
                </a:lnTo>
                <a:lnTo>
                  <a:pt x="7940040" y="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91895" y="4479048"/>
            <a:ext cx="103631" cy="1036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03019" y="4503419"/>
            <a:ext cx="103631" cy="103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914144" y="4509515"/>
            <a:ext cx="103619" cy="103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525267" y="4479048"/>
            <a:ext cx="103631" cy="1036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134867" y="4137659"/>
            <a:ext cx="103619" cy="103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745991" y="3378708"/>
            <a:ext cx="103631" cy="103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357115" y="2977895"/>
            <a:ext cx="103631" cy="103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968240" y="2732544"/>
            <a:ext cx="103619" cy="1036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577840" y="2426220"/>
            <a:ext cx="103631" cy="1036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188964" y="2092464"/>
            <a:ext cx="103619" cy="1036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800088" y="2036064"/>
            <a:ext cx="103631" cy="103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411211" y="1991880"/>
            <a:ext cx="103631" cy="1036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020811" y="1958339"/>
            <a:ext cx="103631" cy="103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631935" y="1930908"/>
            <a:ext cx="103631" cy="103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44473" y="1983485"/>
            <a:ext cx="7940040" cy="2580640"/>
          </a:xfrm>
          <a:custGeom>
            <a:avLst/>
            <a:gdLst/>
            <a:ahLst/>
            <a:cxnLst/>
            <a:rect l="l" t="t" r="r" b="b"/>
            <a:pathLst>
              <a:path w="7940040" h="2580640">
                <a:moveTo>
                  <a:pt x="0" y="2542032"/>
                </a:moveTo>
                <a:lnTo>
                  <a:pt x="611124" y="2564892"/>
                </a:lnTo>
                <a:lnTo>
                  <a:pt x="1222248" y="2580132"/>
                </a:lnTo>
                <a:lnTo>
                  <a:pt x="1833372" y="2570988"/>
                </a:lnTo>
                <a:lnTo>
                  <a:pt x="2442972" y="2208276"/>
                </a:lnTo>
                <a:lnTo>
                  <a:pt x="3054096" y="1443228"/>
                </a:lnTo>
                <a:lnTo>
                  <a:pt x="3665220" y="1051560"/>
                </a:lnTo>
                <a:lnTo>
                  <a:pt x="4276344" y="807719"/>
                </a:lnTo>
                <a:lnTo>
                  <a:pt x="4885944" y="498348"/>
                </a:lnTo>
                <a:lnTo>
                  <a:pt x="5497068" y="163068"/>
                </a:lnTo>
                <a:lnTo>
                  <a:pt x="6108192" y="105156"/>
                </a:lnTo>
                <a:lnTo>
                  <a:pt x="6719316" y="60959"/>
                </a:lnTo>
                <a:lnTo>
                  <a:pt x="7328916" y="27431"/>
                </a:lnTo>
                <a:lnTo>
                  <a:pt x="7940040" y="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79704" y="4460747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290827" y="4483608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901951" y="4498847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513075" y="4489703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122676" y="4126991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733800" y="3361944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344923" y="2970275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956047" y="2726435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565647" y="2417063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176771" y="2081783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787895" y="2023871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399019" y="1979675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008619" y="1946147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619743" y="1918715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44473" y="2992373"/>
            <a:ext cx="7940040" cy="1777364"/>
          </a:xfrm>
          <a:custGeom>
            <a:avLst/>
            <a:gdLst/>
            <a:ahLst/>
            <a:cxnLst/>
            <a:rect l="l" t="t" r="r" b="b"/>
            <a:pathLst>
              <a:path w="7940040" h="1777364">
                <a:moveTo>
                  <a:pt x="0" y="1776983"/>
                </a:moveTo>
                <a:lnTo>
                  <a:pt x="611124" y="1696211"/>
                </a:lnTo>
                <a:lnTo>
                  <a:pt x="1222248" y="1638300"/>
                </a:lnTo>
                <a:lnTo>
                  <a:pt x="1833372" y="1612391"/>
                </a:lnTo>
                <a:lnTo>
                  <a:pt x="2442972" y="1612391"/>
                </a:lnTo>
                <a:lnTo>
                  <a:pt x="3054096" y="1612391"/>
                </a:lnTo>
                <a:lnTo>
                  <a:pt x="3665220" y="1612391"/>
                </a:lnTo>
                <a:lnTo>
                  <a:pt x="4276344" y="1607820"/>
                </a:lnTo>
                <a:lnTo>
                  <a:pt x="4885944" y="1080515"/>
                </a:lnTo>
                <a:lnTo>
                  <a:pt x="5497068" y="224027"/>
                </a:lnTo>
                <a:lnTo>
                  <a:pt x="6108192" y="146303"/>
                </a:lnTo>
                <a:lnTo>
                  <a:pt x="6719316" y="86867"/>
                </a:lnTo>
                <a:lnTo>
                  <a:pt x="7328916" y="38100"/>
                </a:lnTo>
                <a:lnTo>
                  <a:pt x="7940040" y="0"/>
                </a:lnTo>
              </a:path>
            </a:pathLst>
          </a:custGeom>
          <a:ln w="38100">
            <a:solidFill>
              <a:srgbClr val="33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91895" y="4716792"/>
            <a:ext cx="103631" cy="1036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303019" y="4636008"/>
            <a:ext cx="103631" cy="1036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914144" y="4578096"/>
            <a:ext cx="103619" cy="1036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525267" y="4552200"/>
            <a:ext cx="103631" cy="1036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134867" y="4552200"/>
            <a:ext cx="103619" cy="1036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745991" y="4552200"/>
            <a:ext cx="103631" cy="1036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357115" y="4552200"/>
            <a:ext cx="103631" cy="1036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968240" y="4547628"/>
            <a:ext cx="103619" cy="1036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577839" y="4020311"/>
            <a:ext cx="103631" cy="1036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188964" y="3163823"/>
            <a:ext cx="103619" cy="1036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800088" y="3086100"/>
            <a:ext cx="103631" cy="1036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411211" y="3026663"/>
            <a:ext cx="103631" cy="1036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020811" y="2977895"/>
            <a:ext cx="103631" cy="1036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631935" y="2939795"/>
            <a:ext cx="103631" cy="1036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44473" y="2987801"/>
            <a:ext cx="7940040" cy="1736089"/>
          </a:xfrm>
          <a:custGeom>
            <a:avLst/>
            <a:gdLst/>
            <a:ahLst/>
            <a:cxnLst/>
            <a:rect l="l" t="t" r="r" b="b"/>
            <a:pathLst>
              <a:path w="7940040" h="1736089">
                <a:moveTo>
                  <a:pt x="0" y="1735836"/>
                </a:moveTo>
                <a:lnTo>
                  <a:pt x="611124" y="1685544"/>
                </a:lnTo>
                <a:lnTo>
                  <a:pt x="1222248" y="1636776"/>
                </a:lnTo>
                <a:lnTo>
                  <a:pt x="1833372" y="1612392"/>
                </a:lnTo>
                <a:lnTo>
                  <a:pt x="2442972" y="1601724"/>
                </a:lnTo>
                <a:lnTo>
                  <a:pt x="3054096" y="1592580"/>
                </a:lnTo>
                <a:lnTo>
                  <a:pt x="3665220" y="1591056"/>
                </a:lnTo>
                <a:lnTo>
                  <a:pt x="4276344" y="1584960"/>
                </a:lnTo>
                <a:lnTo>
                  <a:pt x="4885944" y="1056132"/>
                </a:lnTo>
                <a:lnTo>
                  <a:pt x="5497068" y="214884"/>
                </a:lnTo>
                <a:lnTo>
                  <a:pt x="6108192" y="140208"/>
                </a:lnTo>
                <a:lnTo>
                  <a:pt x="6719316" y="82296"/>
                </a:lnTo>
                <a:lnTo>
                  <a:pt x="7328916" y="36575"/>
                </a:lnTo>
                <a:lnTo>
                  <a:pt x="7940040" y="0"/>
                </a:lnTo>
              </a:path>
            </a:pathLst>
          </a:custGeom>
          <a:ln w="38100">
            <a:solidFill>
              <a:srgbClr val="33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11707" y="4690871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322831" y="4640579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933955" y="4591811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545079" y="4567428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154680" y="4556759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765803" y="4547615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376927" y="4546091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988051" y="4539996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597651" y="4011167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208775" y="3169919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819900" y="3095244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431023" y="3037331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040623" y="2991612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651747" y="2955035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44473" y="5240273"/>
            <a:ext cx="7940040" cy="247015"/>
          </a:xfrm>
          <a:custGeom>
            <a:avLst/>
            <a:gdLst/>
            <a:ahLst/>
            <a:cxnLst/>
            <a:rect l="l" t="t" r="r" b="b"/>
            <a:pathLst>
              <a:path w="7940040" h="247014">
                <a:moveTo>
                  <a:pt x="0" y="205739"/>
                </a:moveTo>
                <a:lnTo>
                  <a:pt x="611124" y="246887"/>
                </a:lnTo>
                <a:lnTo>
                  <a:pt x="1222248" y="70103"/>
                </a:lnTo>
                <a:lnTo>
                  <a:pt x="1833372" y="0"/>
                </a:lnTo>
                <a:lnTo>
                  <a:pt x="2442972" y="30479"/>
                </a:lnTo>
                <a:lnTo>
                  <a:pt x="3054096" y="51815"/>
                </a:lnTo>
                <a:lnTo>
                  <a:pt x="3665220" y="70103"/>
                </a:lnTo>
                <a:lnTo>
                  <a:pt x="4276344" y="79247"/>
                </a:lnTo>
                <a:lnTo>
                  <a:pt x="4885944" y="79247"/>
                </a:lnTo>
                <a:lnTo>
                  <a:pt x="5497068" y="74675"/>
                </a:lnTo>
                <a:lnTo>
                  <a:pt x="6108192" y="74675"/>
                </a:lnTo>
                <a:lnTo>
                  <a:pt x="6719316" y="70103"/>
                </a:lnTo>
                <a:lnTo>
                  <a:pt x="7328916" y="60959"/>
                </a:lnTo>
                <a:lnTo>
                  <a:pt x="7940040" y="35051"/>
                </a:lnTo>
              </a:path>
            </a:pathLst>
          </a:custGeom>
          <a:ln w="3810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91895" y="5393448"/>
            <a:ext cx="103631" cy="1036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303019" y="5434596"/>
            <a:ext cx="103631" cy="1036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914144" y="5257800"/>
            <a:ext cx="103619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525267" y="5187708"/>
            <a:ext cx="103631" cy="1036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134867" y="5218176"/>
            <a:ext cx="103619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745991" y="5239511"/>
            <a:ext cx="103631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357115" y="5257800"/>
            <a:ext cx="103631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968240" y="5266944"/>
            <a:ext cx="103619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577839" y="5266944"/>
            <a:ext cx="103631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188964" y="5262371"/>
            <a:ext cx="103619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800088" y="5262371"/>
            <a:ext cx="103631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411211" y="5257800"/>
            <a:ext cx="103631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020811" y="5248655"/>
            <a:ext cx="103631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631935" y="5222747"/>
            <a:ext cx="103631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44473" y="5319521"/>
            <a:ext cx="7940040" cy="167640"/>
          </a:xfrm>
          <a:custGeom>
            <a:avLst/>
            <a:gdLst/>
            <a:ahLst/>
            <a:cxnLst/>
            <a:rect l="l" t="t" r="r" b="b"/>
            <a:pathLst>
              <a:path w="7940040" h="167639">
                <a:moveTo>
                  <a:pt x="0" y="167639"/>
                </a:moveTo>
                <a:lnTo>
                  <a:pt x="611124" y="156971"/>
                </a:lnTo>
                <a:lnTo>
                  <a:pt x="1222248" y="0"/>
                </a:lnTo>
                <a:lnTo>
                  <a:pt x="1833372" y="41147"/>
                </a:lnTo>
                <a:lnTo>
                  <a:pt x="2442972" y="74675"/>
                </a:lnTo>
                <a:lnTo>
                  <a:pt x="3054096" y="96011"/>
                </a:lnTo>
                <a:lnTo>
                  <a:pt x="3665220" y="109727"/>
                </a:lnTo>
                <a:lnTo>
                  <a:pt x="4276344" y="126491"/>
                </a:lnTo>
                <a:lnTo>
                  <a:pt x="4885944" y="126491"/>
                </a:lnTo>
                <a:lnTo>
                  <a:pt x="5497068" y="115823"/>
                </a:lnTo>
                <a:lnTo>
                  <a:pt x="6108192" y="109727"/>
                </a:lnTo>
                <a:lnTo>
                  <a:pt x="6719316" y="105155"/>
                </a:lnTo>
                <a:lnTo>
                  <a:pt x="7328916" y="100583"/>
                </a:lnTo>
                <a:lnTo>
                  <a:pt x="7940040" y="80771"/>
                </a:lnTo>
              </a:path>
            </a:pathLst>
          </a:custGeom>
          <a:ln w="3810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91895" y="5434596"/>
            <a:ext cx="103631" cy="1036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303019" y="5423915"/>
            <a:ext cx="103631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914144" y="5266944"/>
            <a:ext cx="103619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525267" y="5308091"/>
            <a:ext cx="103631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134867" y="5341620"/>
            <a:ext cx="103619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745991" y="5362955"/>
            <a:ext cx="103631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357115" y="5376671"/>
            <a:ext cx="103631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968240" y="5393448"/>
            <a:ext cx="103619" cy="1036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577840" y="5393448"/>
            <a:ext cx="103631" cy="1036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188964" y="5382767"/>
            <a:ext cx="103619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800088" y="5376671"/>
            <a:ext cx="103631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411211" y="5372100"/>
            <a:ext cx="103631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020811" y="5367527"/>
            <a:ext cx="103631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631935" y="5347728"/>
            <a:ext cx="103631" cy="1036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 txBox="1"/>
          <p:nvPr/>
        </p:nvSpPr>
        <p:spPr>
          <a:xfrm>
            <a:off x="337976" y="3679066"/>
            <a:ext cx="23304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Calibri"/>
                <a:cs typeface="Calibri"/>
              </a:rPr>
              <a:t>10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235008" y="1459386"/>
            <a:ext cx="33337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Calibri"/>
                <a:cs typeface="Calibri"/>
              </a:rPr>
              <a:t>1</a:t>
            </a:r>
            <a:r>
              <a:rPr sz="1600" b="1" spc="-10" dirty="0">
                <a:latin typeface="Calibri"/>
                <a:cs typeface="Calibri"/>
              </a:rPr>
              <a:t>00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5463651" y="6162853"/>
            <a:ext cx="338709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2935" algn="l"/>
                <a:tab pos="1233805" algn="l"/>
                <a:tab pos="1844675" algn="l"/>
                <a:tab pos="2454910" algn="l"/>
                <a:tab pos="3065780" algn="l"/>
              </a:tabLst>
            </a:pPr>
            <a:r>
              <a:rPr sz="1600" b="1" dirty="0">
                <a:latin typeface="Calibri"/>
                <a:cs typeface="Calibri"/>
              </a:rPr>
              <a:t>4</a:t>
            </a:r>
            <a:r>
              <a:rPr sz="1600" b="1" spc="-10" dirty="0">
                <a:latin typeface="Calibri"/>
                <a:cs typeface="Calibri"/>
              </a:rPr>
              <a:t>5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5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5</a:t>
            </a:r>
            <a:r>
              <a:rPr sz="1600" b="1" spc="-10" dirty="0">
                <a:latin typeface="Calibri"/>
                <a:cs typeface="Calibri"/>
              </a:rPr>
              <a:t>5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6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6</a:t>
            </a:r>
            <a:r>
              <a:rPr sz="1600" b="1" spc="-10" dirty="0">
                <a:latin typeface="Calibri"/>
                <a:cs typeface="Calibri"/>
              </a:rPr>
              <a:t>5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7</a:t>
            </a:r>
            <a:r>
              <a:rPr sz="1600" b="1" spc="-10" dirty="0">
                <a:latin typeface="Calibri"/>
                <a:cs typeface="Calibri"/>
              </a:rPr>
              <a:t>00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629447" y="6162853"/>
            <a:ext cx="4580255" cy="48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7940" algn="r">
              <a:lnSpc>
                <a:spcPct val="100000"/>
              </a:lnSpc>
              <a:tabLst>
                <a:tab pos="558800" algn="l"/>
                <a:tab pos="1169670" algn="l"/>
                <a:tab pos="1780539" algn="l"/>
                <a:tab pos="2390775" algn="l"/>
                <a:tab pos="3001645" algn="l"/>
                <a:tab pos="3612515" algn="l"/>
                <a:tab pos="4223385" algn="l"/>
              </a:tabLst>
            </a:pPr>
            <a:r>
              <a:rPr sz="1600" b="1" dirty="0">
                <a:latin typeface="Calibri"/>
                <a:cs typeface="Calibri"/>
              </a:rPr>
              <a:t>5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1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1</a:t>
            </a:r>
            <a:r>
              <a:rPr sz="1600" b="1" spc="-10" dirty="0">
                <a:latin typeface="Calibri"/>
                <a:cs typeface="Calibri"/>
              </a:rPr>
              <a:t>5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2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2</a:t>
            </a:r>
            <a:r>
              <a:rPr sz="1600" b="1" spc="-10" dirty="0">
                <a:latin typeface="Calibri"/>
                <a:cs typeface="Calibri"/>
              </a:rPr>
              <a:t>5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3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3</a:t>
            </a:r>
            <a:r>
              <a:rPr sz="1600" b="1" spc="-10" dirty="0">
                <a:latin typeface="Calibri"/>
                <a:cs typeface="Calibri"/>
              </a:rPr>
              <a:t>5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4</a:t>
            </a:r>
            <a:r>
              <a:rPr sz="1600" b="1" spc="-10" dirty="0">
                <a:latin typeface="Calibri"/>
                <a:cs typeface="Calibri"/>
              </a:rPr>
              <a:t>00</a:t>
            </a:r>
            <a:endParaRPr sz="1600" dirty="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335"/>
              </a:spcBef>
            </a:pPr>
            <a:r>
              <a:rPr lang="zh-CN" altLang="en-US" sz="1200" b="1" spc="-5" dirty="0">
                <a:latin typeface="Arial"/>
                <a:cs typeface="Arial"/>
              </a:rPr>
              <a:t>数组大小</a:t>
            </a:r>
            <a:r>
              <a:rPr sz="1200" b="1" spc="-5" dirty="0">
                <a:latin typeface="Arial"/>
                <a:cs typeface="Arial"/>
              </a:rPr>
              <a:t>(n)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02" name="object 202"/>
          <p:cNvSpPr/>
          <p:nvPr/>
        </p:nvSpPr>
        <p:spPr>
          <a:xfrm>
            <a:off x="1399794" y="2172461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470660" y="2121865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800" y="0"/>
                </a:moveTo>
                <a:lnTo>
                  <a:pt x="0" y="101600"/>
                </a:lnTo>
                <a:lnTo>
                  <a:pt x="101600" y="101600"/>
                </a:lnTo>
                <a:lnTo>
                  <a:pt x="508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399794" y="2419350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464310" y="2362644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0"/>
                </a:moveTo>
                <a:lnTo>
                  <a:pt x="0" y="57150"/>
                </a:lnTo>
                <a:lnTo>
                  <a:pt x="57150" y="114300"/>
                </a:lnTo>
                <a:lnTo>
                  <a:pt x="11430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464310" y="2362644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0"/>
                </a:moveTo>
                <a:lnTo>
                  <a:pt x="114300" y="57150"/>
                </a:lnTo>
                <a:lnTo>
                  <a:pt x="57150" y="114300"/>
                </a:lnTo>
                <a:lnTo>
                  <a:pt x="0" y="57150"/>
                </a:lnTo>
              </a:path>
            </a:pathLst>
          </a:custGeom>
          <a:ln w="9144">
            <a:solidFill>
              <a:srgbClr val="A842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399794" y="2666238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8100">
            <a:solidFill>
              <a:srgbClr val="33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470660" y="2616122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800" y="0"/>
                </a:moveTo>
                <a:lnTo>
                  <a:pt x="0" y="50800"/>
                </a:lnTo>
                <a:lnTo>
                  <a:pt x="50800" y="101600"/>
                </a:lnTo>
                <a:lnTo>
                  <a:pt x="101600" y="50800"/>
                </a:lnTo>
                <a:lnTo>
                  <a:pt x="5080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399794" y="2914650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8100">
            <a:solidFill>
              <a:srgbClr val="33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489710" y="2882301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31750" y="0"/>
                </a:moveTo>
                <a:lnTo>
                  <a:pt x="0" y="63500"/>
                </a:lnTo>
                <a:lnTo>
                  <a:pt x="63500" y="63500"/>
                </a:lnTo>
                <a:lnTo>
                  <a:pt x="3175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 txBox="1"/>
          <p:nvPr/>
        </p:nvSpPr>
        <p:spPr>
          <a:xfrm>
            <a:off x="1656397" y="2016787"/>
            <a:ext cx="391160" cy="101854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just">
              <a:lnSpc>
                <a:spcPts val="1950"/>
              </a:lnSpc>
              <a:spcBef>
                <a:spcPts val="40"/>
              </a:spcBef>
            </a:pPr>
            <a:r>
              <a:rPr sz="1600" b="1" spc="-5" dirty="0">
                <a:latin typeface="Courier New"/>
                <a:cs typeface="Courier New"/>
              </a:rPr>
              <a:t>jki  kji  ijk  jik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2" name="object 212"/>
          <p:cNvSpPr/>
          <p:nvPr/>
        </p:nvSpPr>
        <p:spPr>
          <a:xfrm>
            <a:off x="1399794" y="3161538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810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470660" y="311038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800" y="0"/>
                </a:moveTo>
                <a:lnTo>
                  <a:pt x="0" y="50800"/>
                </a:lnTo>
                <a:lnTo>
                  <a:pt x="50800" y="101600"/>
                </a:lnTo>
                <a:lnTo>
                  <a:pt x="101600" y="50800"/>
                </a:lnTo>
                <a:lnTo>
                  <a:pt x="5080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 txBox="1"/>
          <p:nvPr/>
        </p:nvSpPr>
        <p:spPr>
          <a:xfrm>
            <a:off x="1656397" y="3005303"/>
            <a:ext cx="391160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kij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5" name="object 215"/>
          <p:cNvSpPr/>
          <p:nvPr/>
        </p:nvSpPr>
        <p:spPr>
          <a:xfrm>
            <a:off x="1399794" y="3408426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810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470660" y="3357509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800" y="0"/>
                </a:moveTo>
                <a:lnTo>
                  <a:pt x="0" y="101600"/>
                </a:lnTo>
                <a:lnTo>
                  <a:pt x="101600" y="101600"/>
                </a:lnTo>
                <a:lnTo>
                  <a:pt x="5080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 txBox="1"/>
          <p:nvPr/>
        </p:nvSpPr>
        <p:spPr>
          <a:xfrm>
            <a:off x="1656397" y="3252433"/>
            <a:ext cx="391160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ikj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22" name="object 2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55</a:t>
            </a:fld>
            <a:endParaRPr spc="-5" dirty="0"/>
          </a:p>
        </p:txBody>
      </p:sp>
      <p:sp>
        <p:nvSpPr>
          <p:cNvPr id="218" name="object 218"/>
          <p:cNvSpPr txBox="1"/>
          <p:nvPr/>
        </p:nvSpPr>
        <p:spPr>
          <a:xfrm>
            <a:off x="6492241" y="3142996"/>
            <a:ext cx="116459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6699"/>
                </a:solidFill>
                <a:latin typeface="Courier New"/>
                <a:cs typeface="Courier New"/>
              </a:rPr>
              <a:t>ijk</a:t>
            </a:r>
            <a:r>
              <a:rPr sz="2000" b="1" spc="-835" dirty="0">
                <a:solidFill>
                  <a:srgbClr val="336699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336699"/>
                </a:solidFill>
                <a:latin typeface="Calibri"/>
                <a:cs typeface="Calibri"/>
              </a:rPr>
              <a:t>/ </a:t>
            </a:r>
            <a:r>
              <a:rPr sz="2000" b="1" spc="-5" dirty="0">
                <a:solidFill>
                  <a:srgbClr val="336699"/>
                </a:solidFill>
                <a:latin typeface="Courier New"/>
                <a:cs typeface="Courier New"/>
              </a:rPr>
              <a:t>jik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5641421" y="1568609"/>
            <a:ext cx="116459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jki</a:t>
            </a:r>
            <a:r>
              <a:rPr sz="2000" b="1" spc="-83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/ </a:t>
            </a: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kji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440944" y="5428986"/>
            <a:ext cx="7830820" cy="73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kij</a:t>
            </a:r>
            <a:r>
              <a:rPr sz="2000" b="1" spc="-83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/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ikj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600" b="1" spc="-5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1" name="object 221"/>
          <p:cNvSpPr txBox="1"/>
          <p:nvPr/>
        </p:nvSpPr>
        <p:spPr>
          <a:xfrm>
            <a:off x="231140" y="1190786"/>
            <a:ext cx="22447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400" b="1" spc="-5" dirty="0">
                <a:latin typeface="Calibri"/>
                <a:cs typeface="Calibri"/>
              </a:rPr>
              <a:t>每个内部循环迭代周期</a:t>
            </a:r>
            <a:endParaRPr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80378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28FCEA5-7DFA-42BC-826A-CA96BA3C1D6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稍微动一下程序，性能就提高很大，你愿意花点心思优化下程序吗？算法或程序设计老师的规劝你愿意有效的反驳或解释吗？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CE1D8C-3385-457D-85F0-FEFD7BB5597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愿意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62621B-1A79-41D2-9259-947AFA3DA4D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不愿意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4AC6B8-4515-46FE-BE06-9FB4C908844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看心情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574617-36A2-466F-A3A7-55B30F37FB6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强迫时、不得不时再说吧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5543396-93AB-421F-BED9-A363EF7BC66B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11F2336-66FF-48CE-963A-89F0265EC2A3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EBB7F10-BE31-4FB0-8511-3072722AA34B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5A73238-E2F7-405B-9254-F3D1F81D59AF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19BD3E3-F253-4030-BBAA-748AE08DFA5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48B23B3-DA7E-4E87-B07B-190CBE517D3F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42CB37E2-7D4A-4050-8577-D7E0D0F2B0BC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BEA6EFB6-CDAA-4593-955A-2C6B005A7C55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85BDF126-E506-40FF-BAE7-0F8E47DBDC98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投票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F32663C5-D84C-41BD-8FD4-642B9A8A3A33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1957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最多可选</a:t>
              </a: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项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41955F5A-07B4-438C-8D9E-0E6962B84F0C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612941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57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118554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5" dirty="0"/>
              <a:t>今天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387983"/>
            <a:ext cx="5361940" cy="193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solidFill>
                  <a:srgbClr val="C0C0C0"/>
                </a:solidFill>
                <a:cs typeface="Calibri"/>
              </a:rPr>
              <a:t>高速缓存的组织结构和运算</a:t>
            </a:r>
            <a:endParaRPr lang="zh-CN" altLang="en-US" sz="2400" dirty="0"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solidFill>
                  <a:srgbClr val="C0C0C0"/>
                </a:solidFill>
                <a:cs typeface="Calibri"/>
              </a:rPr>
              <a:t>高速缓存对程序性能的影响</a:t>
            </a: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solidFill>
                  <a:srgbClr val="C0C0C0"/>
                </a:solidFill>
                <a:cs typeface="Calibri"/>
              </a:rPr>
              <a:t>存储器山</a:t>
            </a:r>
          </a:p>
          <a:p>
            <a:pPr marL="756285" lvl="1" indent="-286385"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solidFill>
                  <a:srgbClr val="C0C0C0"/>
                </a:solidFill>
                <a:cs typeface="Calibri"/>
              </a:rPr>
              <a:t>重新排列以提升空间局部性</a:t>
            </a: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b="1" dirty="0">
                <a:cs typeface="Calibri"/>
              </a:rPr>
              <a:t>使用块来提高时间局部性</a:t>
            </a:r>
          </a:p>
        </p:txBody>
      </p:sp>
    </p:spTree>
    <p:extLst>
      <p:ext uri="{BB962C8B-B14F-4D97-AF65-F5344CB8AC3E}">
        <p14:creationId xmlns:p14="http://schemas.microsoft.com/office/powerpoint/2010/main" val="9841436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179" y="522794"/>
            <a:ext cx="592264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例子</a:t>
            </a:r>
            <a:r>
              <a:rPr spc="-5" dirty="0"/>
              <a:t>:</a:t>
            </a:r>
            <a:r>
              <a:rPr lang="zh-CN" altLang="en-US" spc="-5" dirty="0"/>
              <a:t>矩阵乘法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2284666" y="4572000"/>
            <a:ext cx="1143000" cy="827405"/>
          </a:xfrm>
          <a:custGeom>
            <a:avLst/>
            <a:gdLst/>
            <a:ahLst/>
            <a:cxnLst/>
            <a:rect l="l" t="t" r="r" b="b"/>
            <a:pathLst>
              <a:path w="1143000" h="827404">
                <a:moveTo>
                  <a:pt x="0" y="827087"/>
                </a:moveTo>
                <a:lnTo>
                  <a:pt x="1142999" y="827087"/>
                </a:lnTo>
                <a:lnTo>
                  <a:pt x="1142999" y="0"/>
                </a:lnTo>
                <a:lnTo>
                  <a:pt x="0" y="0"/>
                </a:lnTo>
                <a:lnTo>
                  <a:pt x="0" y="827087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4666" y="5457825"/>
            <a:ext cx="1143000" cy="257175"/>
          </a:xfrm>
          <a:custGeom>
            <a:avLst/>
            <a:gdLst/>
            <a:ahLst/>
            <a:cxnLst/>
            <a:rect l="l" t="t" r="r" b="b"/>
            <a:pathLst>
              <a:path w="1143000" h="257175">
                <a:moveTo>
                  <a:pt x="0" y="257175"/>
                </a:moveTo>
                <a:lnTo>
                  <a:pt x="1142999" y="257175"/>
                </a:lnTo>
                <a:lnTo>
                  <a:pt x="1142999" y="0"/>
                </a:lnTo>
                <a:lnTo>
                  <a:pt x="0" y="0"/>
                </a:lnTo>
                <a:lnTo>
                  <a:pt x="0" y="257175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99240" y="4572000"/>
            <a:ext cx="428625" cy="1143000"/>
          </a:xfrm>
          <a:custGeom>
            <a:avLst/>
            <a:gdLst/>
            <a:ahLst/>
            <a:cxnLst/>
            <a:rect l="l" t="t" r="r" b="b"/>
            <a:pathLst>
              <a:path w="428625" h="1143000">
                <a:moveTo>
                  <a:pt x="0" y="1143000"/>
                </a:moveTo>
                <a:lnTo>
                  <a:pt x="428626" y="1143000"/>
                </a:lnTo>
                <a:lnTo>
                  <a:pt x="428626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84866" y="4572000"/>
            <a:ext cx="655955" cy="1143000"/>
          </a:xfrm>
          <a:custGeom>
            <a:avLst/>
            <a:gdLst/>
            <a:ahLst/>
            <a:cxnLst/>
            <a:rect l="l" t="t" r="r" b="b"/>
            <a:pathLst>
              <a:path w="655954" h="1143000">
                <a:moveTo>
                  <a:pt x="0" y="1143000"/>
                </a:moveTo>
                <a:lnTo>
                  <a:pt x="655636" y="1143000"/>
                </a:lnTo>
                <a:lnTo>
                  <a:pt x="655636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4665" y="5427662"/>
            <a:ext cx="1143000" cy="1905"/>
          </a:xfrm>
          <a:custGeom>
            <a:avLst/>
            <a:gdLst/>
            <a:ahLst/>
            <a:cxnLst/>
            <a:rect l="l" t="t" r="r" b="b"/>
            <a:pathLst>
              <a:path w="1143000" h="1904">
                <a:moveTo>
                  <a:pt x="0" y="0"/>
                </a:moveTo>
                <a:lnTo>
                  <a:pt x="1143000" y="1587"/>
                </a:lnTo>
              </a:path>
            </a:pathLst>
          </a:custGeom>
          <a:ln w="571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69077" y="4572000"/>
            <a:ext cx="1905" cy="1143000"/>
          </a:xfrm>
          <a:custGeom>
            <a:avLst/>
            <a:gdLst/>
            <a:ahLst/>
            <a:cxnLst/>
            <a:rect l="l" t="t" r="r" b="b"/>
            <a:pathLst>
              <a:path w="1904" h="1143000">
                <a:moveTo>
                  <a:pt x="1587" y="0"/>
                </a:moveTo>
                <a:lnTo>
                  <a:pt x="0" y="1143000"/>
                </a:lnTo>
              </a:path>
            </a:pathLst>
          </a:custGeom>
          <a:ln w="571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98263" y="4220959"/>
            <a:ext cx="16256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j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48736" y="4845744"/>
            <a:ext cx="21272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9529" y="45720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9529" y="4572000"/>
            <a:ext cx="3642360" cy="1143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25"/>
              </a:spcBef>
              <a:tabLst>
                <a:tab pos="1876425" algn="l"/>
                <a:tab pos="3476625" algn="l"/>
              </a:tabLst>
            </a:pPr>
            <a:r>
              <a:rPr sz="2000" b="1" dirty="0">
                <a:latin typeface="Courier New"/>
                <a:cs typeface="Courier New"/>
              </a:rPr>
              <a:t>c	a	b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44522" y="4897120"/>
            <a:ext cx="454659" cy="673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50"/>
              </a:lnSpc>
            </a:pPr>
            <a:r>
              <a:rPr sz="3200" b="1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  <a:p>
            <a:pPr marR="5080" algn="r">
              <a:lnSpc>
                <a:spcPts val="1670"/>
              </a:lnSpc>
            </a:pPr>
            <a:r>
              <a:rPr sz="1800" b="1" spc="-5" dirty="0">
                <a:latin typeface="Courier New"/>
                <a:cs typeface="Courier New"/>
              </a:rPr>
              <a:t>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85329" y="54102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99529" y="1413510"/>
            <a:ext cx="6893559" cy="279781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14"/>
              </a:spcBef>
            </a:pPr>
            <a:r>
              <a:rPr sz="1600" b="1" spc="-5" dirty="0">
                <a:latin typeface="Courier New"/>
                <a:cs typeface="Courier New"/>
              </a:rPr>
              <a:t>c = (double *) </a:t>
            </a:r>
            <a:r>
              <a:rPr sz="1600" b="1" dirty="0">
                <a:latin typeface="Courier New"/>
                <a:cs typeface="Courier New"/>
              </a:rPr>
              <a:t>calloc(sizeof(double),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n*n);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83820">
              <a:lnSpc>
                <a:spcPct val="100000"/>
              </a:lnSpc>
              <a:tabLst>
                <a:tab pos="4482465" algn="l"/>
              </a:tabLst>
            </a:pPr>
            <a:r>
              <a:rPr sz="1600" b="1" spc="-5" dirty="0">
                <a:solidFill>
                  <a:srgbClr val="990000"/>
                </a:solidFill>
                <a:latin typeface="Courier New"/>
                <a:cs typeface="Courier New"/>
              </a:rPr>
              <a:t>/* Multiply n x n </a:t>
            </a:r>
            <a:r>
              <a:rPr sz="1600" b="1" dirty="0">
                <a:solidFill>
                  <a:srgbClr val="990000"/>
                </a:solidFill>
                <a:latin typeface="Courier New"/>
                <a:cs typeface="Courier New"/>
              </a:rPr>
              <a:t>matrices </a:t>
            </a:r>
            <a:r>
              <a:rPr sz="1600" b="1" spc="-5" dirty="0">
                <a:solidFill>
                  <a:srgbClr val="990000"/>
                </a:solidFill>
                <a:latin typeface="Courier New"/>
                <a:cs typeface="Courier New"/>
              </a:rPr>
              <a:t>a</a:t>
            </a:r>
            <a:r>
              <a:rPr sz="1600" b="1" spc="80" dirty="0">
                <a:solidFill>
                  <a:srgbClr val="99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990000"/>
                </a:solidFill>
                <a:latin typeface="Courier New"/>
                <a:cs typeface="Courier New"/>
              </a:rPr>
              <a:t>and</a:t>
            </a:r>
            <a:r>
              <a:rPr sz="1600" b="1" spc="5" dirty="0">
                <a:solidFill>
                  <a:srgbClr val="99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990000"/>
                </a:solidFill>
                <a:latin typeface="Courier New"/>
                <a:cs typeface="Courier New"/>
              </a:rPr>
              <a:t>b	*/</a:t>
            </a:r>
            <a:endParaRPr sz="1600" dirty="0">
              <a:latin typeface="Courier New"/>
              <a:cs typeface="Courier New"/>
            </a:endParaRPr>
          </a:p>
          <a:p>
            <a:pPr marL="571500" marR="680085" indent="-48768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void mmm(double *a, double *b, double *c, </a:t>
            </a:r>
            <a:r>
              <a:rPr sz="1600" b="1" dirty="0">
                <a:latin typeface="Courier New"/>
                <a:cs typeface="Courier New"/>
              </a:rPr>
              <a:t>int </a:t>
            </a:r>
            <a:r>
              <a:rPr sz="1600" b="1" spc="-5" dirty="0">
                <a:latin typeface="Courier New"/>
                <a:cs typeface="Courier New"/>
              </a:rPr>
              <a:t>n) {  int i, </a:t>
            </a:r>
            <a:r>
              <a:rPr sz="1600" b="1" dirty="0">
                <a:latin typeface="Courier New"/>
                <a:cs typeface="Courier New"/>
              </a:rPr>
              <a:t>j,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k;</a:t>
            </a:r>
            <a:endParaRPr sz="1600" dirty="0">
              <a:latin typeface="Courier New"/>
              <a:cs typeface="Courier New"/>
            </a:endParaRPr>
          </a:p>
          <a:p>
            <a:pPr marL="999490" marR="3066415" indent="-42799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for (i = 0; i &lt; n; </a:t>
            </a:r>
            <a:r>
              <a:rPr sz="1600" b="1" dirty="0">
                <a:latin typeface="Courier New"/>
                <a:cs typeface="Courier New"/>
              </a:rPr>
              <a:t>i++)  </a:t>
            </a:r>
            <a:r>
              <a:rPr sz="1600" b="1" spc="-5" dirty="0">
                <a:latin typeface="Courier New"/>
                <a:cs typeface="Courier New"/>
              </a:rPr>
              <a:t>for (j = 0; j &lt; n; j++)</a:t>
            </a:r>
            <a:endParaRPr sz="1600" dirty="0">
              <a:latin typeface="Courier New"/>
              <a:cs typeface="Courier New"/>
            </a:endParaRPr>
          </a:p>
          <a:p>
            <a:pPr marL="1671955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for (k = 0; k &lt; n; k++)</a:t>
            </a:r>
            <a:endParaRPr sz="1600" dirty="0">
              <a:latin typeface="Courier New"/>
              <a:cs typeface="Courier New"/>
            </a:endParaRPr>
          </a:p>
          <a:p>
            <a:pPr marL="2097405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c[i*n </a:t>
            </a:r>
            <a:r>
              <a:rPr sz="1600" b="1" spc="-5" dirty="0">
                <a:latin typeface="Courier New"/>
                <a:cs typeface="Courier New"/>
              </a:rPr>
              <a:t>+ j] += </a:t>
            </a:r>
            <a:r>
              <a:rPr sz="1600" b="1" dirty="0">
                <a:latin typeface="Courier New"/>
                <a:cs typeface="Courier New"/>
              </a:rPr>
              <a:t>a[i*n </a:t>
            </a:r>
            <a:r>
              <a:rPr sz="1600" b="1" spc="-5" dirty="0">
                <a:latin typeface="Courier New"/>
                <a:cs typeface="Courier New"/>
              </a:rPr>
              <a:t>+ k] * b[k*n +</a:t>
            </a:r>
            <a:r>
              <a:rPr sz="1600" b="1" spc="3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j];</a:t>
            </a:r>
            <a:endParaRPr sz="1600" dirty="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58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2072703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380111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缓存不命中分析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932814" y="4738242"/>
            <a:ext cx="243776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buClr>
                <a:srgbClr val="990000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之后</a:t>
            </a:r>
            <a:r>
              <a:rPr lang="zh-CN" altLang="en-US" sz="2000" spc="-5" dirty="0">
                <a:solidFill>
                  <a:srgbClr val="C00000"/>
                </a:solidFill>
                <a:latin typeface="Calibri"/>
                <a:cs typeface="Calibri"/>
              </a:rPr>
              <a:t>在缓存中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: </a:t>
            </a:r>
            <a:endParaRPr lang="en-US" sz="200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Clr>
                <a:srgbClr val="990000"/>
              </a:buClr>
              <a:buSzPct val="110000"/>
              <a:tabLst>
                <a:tab pos="299085" algn="l"/>
                <a:tab pos="299720" algn="l"/>
              </a:tabLst>
            </a:pP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lang="zh-CN" altLang="en-US" sz="2000" spc="-5" dirty="0">
                <a:latin typeface="Calibri"/>
                <a:cs typeface="Calibri"/>
              </a:rPr>
              <a:t>示意图</a:t>
            </a:r>
            <a:r>
              <a:rPr sz="2000" spc="-5" dirty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10364" y="3687763"/>
            <a:ext cx="1143000" cy="1113155"/>
          </a:xfrm>
          <a:custGeom>
            <a:avLst/>
            <a:gdLst/>
            <a:ahLst/>
            <a:cxnLst/>
            <a:rect l="l" t="t" r="r" b="b"/>
            <a:pathLst>
              <a:path w="1143000" h="1113154">
                <a:moveTo>
                  <a:pt x="0" y="1112836"/>
                </a:moveTo>
                <a:lnTo>
                  <a:pt x="1143000" y="1112836"/>
                </a:lnTo>
                <a:lnTo>
                  <a:pt x="1143000" y="0"/>
                </a:lnTo>
                <a:lnTo>
                  <a:pt x="0" y="0"/>
                </a:lnTo>
                <a:lnTo>
                  <a:pt x="0" y="1112836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42065" y="3657600"/>
            <a:ext cx="1111885" cy="1143000"/>
          </a:xfrm>
          <a:custGeom>
            <a:avLst/>
            <a:gdLst/>
            <a:ahLst/>
            <a:cxnLst/>
            <a:rect l="l" t="t" r="r" b="b"/>
            <a:pathLst>
              <a:path w="1111884" h="1143000">
                <a:moveTo>
                  <a:pt x="0" y="1143000"/>
                </a:moveTo>
                <a:lnTo>
                  <a:pt x="1111498" y="1143000"/>
                </a:lnTo>
                <a:lnTo>
                  <a:pt x="1111498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10366" y="3657601"/>
            <a:ext cx="1143000" cy="1905"/>
          </a:xfrm>
          <a:custGeom>
            <a:avLst/>
            <a:gdLst/>
            <a:ahLst/>
            <a:cxnLst/>
            <a:rect l="l" t="t" r="r" b="b"/>
            <a:pathLst>
              <a:path w="1143000" h="1904">
                <a:moveTo>
                  <a:pt x="0" y="0"/>
                </a:moveTo>
                <a:lnTo>
                  <a:pt x="1143000" y="1587"/>
                </a:lnTo>
              </a:path>
            </a:pathLst>
          </a:custGeom>
          <a:ln w="571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11903" y="3657600"/>
            <a:ext cx="1905" cy="1143000"/>
          </a:xfrm>
          <a:custGeom>
            <a:avLst/>
            <a:gdLst/>
            <a:ahLst/>
            <a:cxnLst/>
            <a:rect l="l" t="t" r="r" b="b"/>
            <a:pathLst>
              <a:path w="1904" h="1143000">
                <a:moveTo>
                  <a:pt x="1587" y="0"/>
                </a:moveTo>
                <a:lnTo>
                  <a:pt x="0" y="1143000"/>
                </a:lnTo>
              </a:path>
            </a:pathLst>
          </a:custGeom>
          <a:ln w="571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74438" y="3982720"/>
            <a:ext cx="21272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25239" y="36576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70224" y="3982720"/>
            <a:ext cx="22860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25239" y="36576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98266" y="3276600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1143000" y="228600"/>
                </a:moveTo>
                <a:lnTo>
                  <a:pt x="1109920" y="161093"/>
                </a:lnTo>
                <a:lnTo>
                  <a:pt x="1072806" y="136351"/>
                </a:lnTo>
                <a:lnTo>
                  <a:pt x="1025742" y="120126"/>
                </a:lnTo>
                <a:lnTo>
                  <a:pt x="971550" y="114300"/>
                </a:lnTo>
                <a:lnTo>
                  <a:pt x="742950" y="114300"/>
                </a:lnTo>
                <a:lnTo>
                  <a:pt x="688757" y="108473"/>
                </a:lnTo>
                <a:lnTo>
                  <a:pt x="641693" y="92248"/>
                </a:lnTo>
                <a:lnTo>
                  <a:pt x="604579" y="67506"/>
                </a:lnTo>
                <a:lnTo>
                  <a:pt x="580240" y="36129"/>
                </a:lnTo>
                <a:lnTo>
                  <a:pt x="571500" y="0"/>
                </a:lnTo>
                <a:lnTo>
                  <a:pt x="562759" y="36129"/>
                </a:lnTo>
                <a:lnTo>
                  <a:pt x="538420" y="67506"/>
                </a:lnTo>
                <a:lnTo>
                  <a:pt x="501306" y="92248"/>
                </a:lnTo>
                <a:lnTo>
                  <a:pt x="454242" y="108473"/>
                </a:lnTo>
                <a:lnTo>
                  <a:pt x="400050" y="114300"/>
                </a:lnTo>
                <a:lnTo>
                  <a:pt x="171450" y="114300"/>
                </a:lnTo>
                <a:lnTo>
                  <a:pt x="117257" y="120126"/>
                </a:lnTo>
                <a:lnTo>
                  <a:pt x="70193" y="136351"/>
                </a:lnTo>
                <a:lnTo>
                  <a:pt x="33079" y="161093"/>
                </a:lnTo>
                <a:lnTo>
                  <a:pt x="8740" y="192470"/>
                </a:lnTo>
                <a:lnTo>
                  <a:pt x="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5615" y="1235583"/>
            <a:ext cx="7470775" cy="273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假设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矩阵元素类型是</a:t>
            </a:r>
            <a:r>
              <a:rPr sz="2000" spc="-5" dirty="0">
                <a:latin typeface="Calibri"/>
                <a:cs typeface="Calibri"/>
              </a:rPr>
              <a:t>doubles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缓存块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8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doubles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缓存大小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 </a:t>
            </a:r>
            <a:r>
              <a:rPr sz="2000" spc="-5" dirty="0">
                <a:latin typeface="Calibri"/>
                <a:cs typeface="Calibri"/>
              </a:rPr>
              <a:t>&lt;&lt; </a:t>
            </a:r>
            <a:r>
              <a:rPr sz="2000" i="1" dirty="0">
                <a:latin typeface="Calibri"/>
                <a:cs typeface="Calibri"/>
              </a:rPr>
              <a:t>n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lang="zh-CN" altLang="en-US" sz="2000" dirty="0">
                <a:latin typeface="Calibri"/>
                <a:cs typeface="Calibri"/>
              </a:rPr>
              <a:t>比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lang="zh-CN" altLang="en-US" sz="2000" dirty="0">
                <a:latin typeface="Calibri"/>
                <a:cs typeface="Calibri"/>
              </a:rPr>
              <a:t>小的得多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R="5080" algn="r">
              <a:lnSpc>
                <a:spcPts val="2155"/>
              </a:lnSpc>
              <a:spcBef>
                <a:spcPts val="1850"/>
              </a:spcBef>
            </a:pPr>
            <a:r>
              <a:rPr sz="1800" b="1" i="1" dirty="0">
                <a:latin typeface="Calibri"/>
                <a:cs typeface="Calibri"/>
              </a:rPr>
              <a:t>n</a:t>
            </a: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ts val="2875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第一次迭代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9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/8 + n = 9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/8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lang="zh-CN" altLang="en-US" sz="2000" spc="-5" dirty="0">
                <a:latin typeface="Calibri"/>
                <a:cs typeface="Calibri"/>
              </a:rPr>
              <a:t>不命中率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15000" y="5287963"/>
            <a:ext cx="1143000" cy="1113155"/>
          </a:xfrm>
          <a:custGeom>
            <a:avLst/>
            <a:gdLst/>
            <a:ahLst/>
            <a:cxnLst/>
            <a:rect l="l" t="t" r="r" b="b"/>
            <a:pathLst>
              <a:path w="1143000" h="1113154">
                <a:moveTo>
                  <a:pt x="0" y="1112836"/>
                </a:moveTo>
                <a:lnTo>
                  <a:pt x="1143000" y="1112836"/>
                </a:lnTo>
                <a:lnTo>
                  <a:pt x="1143000" y="0"/>
                </a:lnTo>
                <a:lnTo>
                  <a:pt x="0" y="0"/>
                </a:lnTo>
                <a:lnTo>
                  <a:pt x="0" y="1112836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46698" y="5257800"/>
            <a:ext cx="1111885" cy="1143000"/>
          </a:xfrm>
          <a:custGeom>
            <a:avLst/>
            <a:gdLst/>
            <a:ahLst/>
            <a:cxnLst/>
            <a:rect l="l" t="t" r="r" b="b"/>
            <a:pathLst>
              <a:path w="1111884" h="1143000">
                <a:moveTo>
                  <a:pt x="0" y="1143000"/>
                </a:moveTo>
                <a:lnTo>
                  <a:pt x="1111501" y="1143000"/>
                </a:lnTo>
                <a:lnTo>
                  <a:pt x="1111501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15000" y="5257801"/>
            <a:ext cx="1143000" cy="1905"/>
          </a:xfrm>
          <a:custGeom>
            <a:avLst/>
            <a:gdLst/>
            <a:ahLst/>
            <a:cxnLst/>
            <a:rect l="l" t="t" r="r" b="b"/>
            <a:pathLst>
              <a:path w="1143000" h="1904">
                <a:moveTo>
                  <a:pt x="0" y="0"/>
                </a:moveTo>
                <a:lnTo>
                  <a:pt x="1143000" y="1587"/>
                </a:lnTo>
              </a:path>
            </a:pathLst>
          </a:custGeom>
          <a:ln w="571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16536" y="5257800"/>
            <a:ext cx="1905" cy="1143000"/>
          </a:xfrm>
          <a:custGeom>
            <a:avLst/>
            <a:gdLst/>
            <a:ahLst/>
            <a:cxnLst/>
            <a:rect l="l" t="t" r="r" b="b"/>
            <a:pathLst>
              <a:path w="1904" h="1143000">
                <a:moveTo>
                  <a:pt x="1587" y="0"/>
                </a:moveTo>
                <a:lnTo>
                  <a:pt x="0" y="1143000"/>
                </a:lnTo>
              </a:path>
            </a:pathLst>
          </a:custGeom>
          <a:ln w="571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979071" y="5607744"/>
            <a:ext cx="21272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29862" y="52578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274857" y="5582920"/>
            <a:ext cx="22860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29862" y="5257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77000" y="5257800"/>
            <a:ext cx="381000" cy="635"/>
          </a:xfrm>
          <a:custGeom>
            <a:avLst/>
            <a:gdLst/>
            <a:ahLst/>
            <a:cxnLst/>
            <a:rect l="l" t="t" r="r" b="b"/>
            <a:pathLst>
              <a:path w="381000" h="635">
                <a:moveTo>
                  <a:pt x="0" y="0"/>
                </a:moveTo>
                <a:lnTo>
                  <a:pt x="381000" y="533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92251" y="6155842"/>
            <a:ext cx="245745" cy="254000"/>
          </a:xfrm>
          <a:custGeom>
            <a:avLst/>
            <a:gdLst/>
            <a:ahLst/>
            <a:cxnLst/>
            <a:rect l="l" t="t" r="r" b="b"/>
            <a:pathLst>
              <a:path w="245745" h="254000">
                <a:moveTo>
                  <a:pt x="0" y="0"/>
                </a:moveTo>
                <a:lnTo>
                  <a:pt x="245529" y="0"/>
                </a:lnTo>
                <a:lnTo>
                  <a:pt x="245529" y="253428"/>
                </a:lnTo>
                <a:lnTo>
                  <a:pt x="0" y="253428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173804" y="6434835"/>
            <a:ext cx="51752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C00000"/>
                </a:solidFill>
                <a:latin typeface="Calibri"/>
                <a:cs typeface="Calibri"/>
              </a:rPr>
              <a:t>8</a:t>
            </a:r>
            <a:r>
              <a:rPr sz="1400" b="1" spc="-10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</a:rPr>
              <a:t>wide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59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55663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6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827150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存储器层次结构中的缓存</a:t>
            </a:r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9537" y="1433512"/>
          <a:ext cx="8990806" cy="50720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9762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lang="zh-CN" altLang="en-US" sz="1800" b="1" spc="-5" dirty="0">
                          <a:latin typeface="Calibri"/>
                          <a:cs typeface="Calibri"/>
                        </a:rPr>
                        <a:t>缓存类型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60655" marB="0">
                    <a:lnL w="11112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lang="zh-CN" altLang="en-US" sz="1800" b="1" spc="-5" dirty="0">
                          <a:latin typeface="Calibri"/>
                          <a:cs typeface="Calibri"/>
                        </a:rPr>
                        <a:t>缓存什么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6065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lang="zh-CN" altLang="en-US" sz="1800" b="1" spc="-5" dirty="0">
                          <a:latin typeface="Calibri"/>
                          <a:cs typeface="Calibri"/>
                        </a:rPr>
                        <a:t>被缓存在何处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6065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lang="zh-CN" altLang="en-US" sz="1800" b="1" dirty="0">
                          <a:latin typeface="Calibri"/>
                          <a:cs typeface="Calibri"/>
                        </a:rPr>
                        <a:t>延迟</a:t>
                      </a:r>
                      <a:r>
                        <a:rPr lang="en-US" altLang="zh-CN" sz="1800" b="1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lang="zh-CN" altLang="en-US" sz="1800" b="1" dirty="0">
                          <a:latin typeface="Calibri"/>
                          <a:cs typeface="Calibri"/>
                        </a:rPr>
                        <a:t>周期数</a:t>
                      </a:r>
                      <a:r>
                        <a:rPr lang="en-US" altLang="zh-CN" sz="1800" b="1" dirty="0">
                          <a:latin typeface="Calibri"/>
                          <a:cs typeface="Calibri"/>
                        </a:rPr>
                        <a:t>)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16065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lang="zh-CN" altLang="en-US" sz="1800" b="1" spc="-5" dirty="0">
                          <a:latin typeface="Calibri"/>
                          <a:cs typeface="Calibri"/>
                        </a:rPr>
                        <a:t>由谁管理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6065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7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寄存器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4-8 </a:t>
                      </a:r>
                      <a:r>
                        <a:rPr lang="zh-CN" altLang="en-US"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字节字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CPU</a:t>
                      </a:r>
                      <a:r>
                        <a:rPr sz="1600" b="1" spc="-6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核心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编译器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787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TLB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地址译码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片上</a:t>
                      </a:r>
                      <a:r>
                        <a:rPr sz="1600" b="1" spc="-6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TLB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517525">
                        <a:lnSpc>
                          <a:spcPts val="1870"/>
                        </a:lnSpc>
                        <a:spcBef>
                          <a:spcPts val="300"/>
                        </a:spcBef>
                      </a:pPr>
                      <a:r>
                        <a:rPr lang="zh-CN" altLang="en-US" sz="1600" b="1" dirty="0">
                          <a:solidFill>
                            <a:srgbClr val="272A76"/>
                          </a:solidFill>
                          <a:latin typeface="Calibri"/>
                          <a:cs typeface="Calibri"/>
                        </a:rPr>
                        <a:t>硬件</a:t>
                      </a:r>
                      <a:r>
                        <a:rPr lang="en-US" altLang="zh-CN" sz="1600" b="1" dirty="0">
                          <a:solidFill>
                            <a:srgbClr val="272A76"/>
                          </a:solidFill>
                          <a:latin typeface="Calibri"/>
                          <a:cs typeface="Calibri"/>
                        </a:rPr>
                        <a:t>MMU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L1</a:t>
                      </a:r>
                      <a:r>
                        <a:rPr sz="1600" b="1" spc="-7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7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高速</a:t>
                      </a:r>
                      <a:r>
                        <a:rPr lang="zh-CN" altLang="en-US"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缓存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64</a:t>
                      </a:r>
                      <a:r>
                        <a:rPr lang="zh-CN" altLang="en-US"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字节块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片上</a:t>
                      </a:r>
                      <a:r>
                        <a:rPr sz="1600" b="1" spc="-7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L1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硬件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L2</a:t>
                      </a:r>
                      <a:r>
                        <a:rPr sz="1600" b="1" spc="-7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高速缓存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64</a:t>
                      </a:r>
                      <a:r>
                        <a:rPr lang="zh-CN" altLang="en-US"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字节块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片上</a:t>
                      </a:r>
                      <a:r>
                        <a:rPr sz="1600" b="1" spc="-7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L2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硬件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虚拟内存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4KB</a:t>
                      </a:r>
                      <a:r>
                        <a:rPr sz="1600" b="1" spc="-7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页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主存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100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硬件</a:t>
                      </a:r>
                      <a:r>
                        <a:rPr sz="1600" b="1" spc="-1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1600" b="1" spc="-3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OS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缓冲区缓存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部分文件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主存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100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OS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磁盘缓存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磁盘扇区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磁盘控制器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100,000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磁盘固件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5787">
                <a:tc>
                  <a:txBody>
                    <a:bodyPr/>
                    <a:lstStyle/>
                    <a:p>
                      <a:pPr marL="83820" marR="433070">
                        <a:lnSpc>
                          <a:spcPts val="1870"/>
                        </a:lnSpc>
                        <a:spcBef>
                          <a:spcPts val="295"/>
                        </a:spcBef>
                      </a:pPr>
                      <a:r>
                        <a:rPr lang="zh-CN" altLang="en-US"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网络缓冲区缓存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部分文件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本地磁盘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10,000,</a:t>
                      </a:r>
                      <a:r>
                        <a:rPr sz="1600" b="1" spc="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NFS</a:t>
                      </a:r>
                      <a:r>
                        <a:rPr sz="1600" b="1" spc="-9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客户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5787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浏览器缓存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en-US" altLang="zh-CN" sz="1600" b="1" spc="-2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Web</a:t>
                      </a:r>
                      <a:r>
                        <a:rPr lang="zh-CN" altLang="en-US" sz="1600" b="1" spc="-2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页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本地磁盘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10,000,</a:t>
                      </a:r>
                      <a:r>
                        <a:rPr sz="1600" b="1" spc="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en-US" altLang="zh-CN" sz="1600" b="1" spc="-2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Web</a:t>
                      </a:r>
                      <a:r>
                        <a:rPr lang="zh-CN" altLang="en-US" sz="1600" b="1" spc="-2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浏览器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85787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en-US" altLang="zh-CN" sz="1600" b="1" spc="-2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Web</a:t>
                      </a:r>
                      <a:r>
                        <a:rPr lang="zh-CN" altLang="en-US" sz="1600" b="1" spc="-2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缓存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2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Web</a:t>
                      </a:r>
                      <a:r>
                        <a:rPr sz="1600" b="1" spc="-6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页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远程服务器磁盘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1,000,0</a:t>
                      </a:r>
                      <a:r>
                        <a:rPr sz="1600" b="1" spc="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600" b="1" spc="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600" b="1" spc="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600" b="1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440055">
                        <a:lnSpc>
                          <a:spcPts val="1870"/>
                        </a:lnSpc>
                        <a:spcBef>
                          <a:spcPts val="300"/>
                        </a:spcBef>
                      </a:pPr>
                      <a:r>
                        <a:rPr sz="1600" b="1" spc="-2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Web</a:t>
                      </a:r>
                      <a:r>
                        <a:rPr lang="en-US" sz="1600" b="1" spc="-60" baseline="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60" baseline="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代理服务器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0515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380111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缓存不命中分析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932814" y="3640963"/>
            <a:ext cx="251015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990000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再次</a:t>
            </a:r>
            <a:r>
              <a:rPr sz="2000" dirty="0">
                <a:latin typeface="Calibri"/>
                <a:cs typeface="Calibri"/>
              </a:rPr>
              <a:t>:</a:t>
            </a:r>
          </a:p>
          <a:p>
            <a:pPr marL="299085">
              <a:lnSpc>
                <a:spcPct val="100000"/>
              </a:lnSpc>
            </a:pP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/8 + </a:t>
            </a:r>
            <a:r>
              <a:rPr sz="2000" i="1" dirty="0">
                <a:latin typeface="Calibri"/>
                <a:cs typeface="Calibri"/>
              </a:rPr>
              <a:t>n </a:t>
            </a:r>
            <a:r>
              <a:rPr sz="2000" dirty="0">
                <a:latin typeface="Calibri"/>
                <a:cs typeface="Calibri"/>
              </a:rPr>
              <a:t>= 9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/8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lang="zh-CN" altLang="en-US" sz="2000" spc="-5" dirty="0">
                <a:latin typeface="Calibri"/>
                <a:cs typeface="Calibri"/>
              </a:rPr>
              <a:t>不命中率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615" y="5051678"/>
            <a:ext cx="4240401" cy="772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cs typeface="Calibri"/>
              </a:rPr>
              <a:t>总不命中率</a:t>
            </a:r>
            <a:r>
              <a:rPr sz="2400" b="1" spc="-5" dirty="0">
                <a:latin typeface="Calibri"/>
                <a:cs typeface="Calibri"/>
              </a:rPr>
              <a:t>:</a:t>
            </a:r>
            <a:r>
              <a:rPr lang="en-US" altLang="zh-CN" sz="2400" b="1" spc="-5" dirty="0">
                <a:latin typeface="Calibri"/>
                <a:cs typeface="Calibri"/>
              </a:rPr>
              <a:t>=====》</a:t>
            </a:r>
            <a:r>
              <a:rPr lang="zh-CN" altLang="en-US" sz="2400" b="1" spc="-5" dirty="0">
                <a:latin typeface="Calibri"/>
                <a:cs typeface="Calibri"/>
              </a:rPr>
              <a:t>次数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05"/>
              </a:spcBef>
              <a:tabLst>
                <a:tab pos="756285" algn="l"/>
              </a:tabLst>
            </a:pPr>
            <a:r>
              <a:rPr sz="2200" spc="-5" dirty="0">
                <a:solidFill>
                  <a:srgbClr val="990000"/>
                </a:solidFill>
                <a:latin typeface="Wingdings"/>
                <a:cs typeface="Wingdings"/>
              </a:rPr>
              <a:t></a:t>
            </a:r>
            <a:r>
              <a:rPr sz="2200" spc="-5" dirty="0">
                <a:solidFill>
                  <a:srgbClr val="9900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9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/8 </a:t>
            </a:r>
            <a:r>
              <a:rPr sz="2000" i="1" spc="5" dirty="0">
                <a:latin typeface="Calibri"/>
                <a:cs typeface="Calibri"/>
              </a:rPr>
              <a:t>n</a:t>
            </a:r>
            <a:r>
              <a:rPr sz="1950" spc="7" baseline="25641" dirty="0">
                <a:latin typeface="Calibri"/>
                <a:cs typeface="Calibri"/>
              </a:rPr>
              <a:t>2 </a:t>
            </a:r>
            <a:r>
              <a:rPr sz="2000" dirty="0">
                <a:latin typeface="Calibri"/>
                <a:cs typeface="Calibri"/>
              </a:rPr>
              <a:t>= (9/8)</a:t>
            </a:r>
            <a:r>
              <a:rPr sz="2000" spc="-120" dirty="0">
                <a:latin typeface="Calibri"/>
                <a:cs typeface="Calibri"/>
              </a:rPr>
              <a:t> </a:t>
            </a:r>
            <a:r>
              <a:rPr sz="2000" i="1" spc="5" dirty="0">
                <a:latin typeface="Calibri"/>
                <a:cs typeface="Calibri"/>
              </a:rPr>
              <a:t>n</a:t>
            </a:r>
            <a:r>
              <a:rPr sz="1950" spc="7" baseline="25641" dirty="0">
                <a:latin typeface="Calibri"/>
                <a:cs typeface="Calibri"/>
              </a:rPr>
              <a:t>3</a:t>
            </a:r>
            <a:endParaRPr sz="1950" baseline="25641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98266" y="3276600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1143000" y="228600"/>
                </a:moveTo>
                <a:lnTo>
                  <a:pt x="1109920" y="161093"/>
                </a:lnTo>
                <a:lnTo>
                  <a:pt x="1072806" y="136351"/>
                </a:lnTo>
                <a:lnTo>
                  <a:pt x="1025742" y="120126"/>
                </a:lnTo>
                <a:lnTo>
                  <a:pt x="971550" y="114300"/>
                </a:lnTo>
                <a:lnTo>
                  <a:pt x="742950" y="114300"/>
                </a:lnTo>
                <a:lnTo>
                  <a:pt x="688757" y="108473"/>
                </a:lnTo>
                <a:lnTo>
                  <a:pt x="641693" y="92248"/>
                </a:lnTo>
                <a:lnTo>
                  <a:pt x="604579" y="67506"/>
                </a:lnTo>
                <a:lnTo>
                  <a:pt x="580240" y="36129"/>
                </a:lnTo>
                <a:lnTo>
                  <a:pt x="571500" y="0"/>
                </a:lnTo>
                <a:lnTo>
                  <a:pt x="562759" y="36129"/>
                </a:lnTo>
                <a:lnTo>
                  <a:pt x="538420" y="67506"/>
                </a:lnTo>
                <a:lnTo>
                  <a:pt x="501306" y="92248"/>
                </a:lnTo>
                <a:lnTo>
                  <a:pt x="454242" y="108473"/>
                </a:lnTo>
                <a:lnTo>
                  <a:pt x="400050" y="114300"/>
                </a:lnTo>
                <a:lnTo>
                  <a:pt x="171450" y="114300"/>
                </a:lnTo>
                <a:lnTo>
                  <a:pt x="117257" y="120126"/>
                </a:lnTo>
                <a:lnTo>
                  <a:pt x="70193" y="136351"/>
                </a:lnTo>
                <a:lnTo>
                  <a:pt x="33079" y="161093"/>
                </a:lnTo>
                <a:lnTo>
                  <a:pt x="8740" y="192470"/>
                </a:lnTo>
                <a:lnTo>
                  <a:pt x="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5615" y="1235583"/>
            <a:ext cx="7473315" cy="2369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假设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cs typeface="Calibri"/>
              </a:rPr>
              <a:t>矩阵元素类型是</a:t>
            </a:r>
            <a:r>
              <a:rPr sz="2000" spc="-5" dirty="0">
                <a:latin typeface="Calibri"/>
                <a:cs typeface="Calibri"/>
              </a:rPr>
              <a:t>doubles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cs typeface="Calibri"/>
              </a:rPr>
              <a:t>缓存块</a:t>
            </a:r>
            <a:r>
              <a:rPr lang="zh-CN" altLang="en-US" sz="2000" spc="-5" dirty="0"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8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doubles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cs typeface="Calibri"/>
              </a:rPr>
              <a:t>缓存大小</a:t>
            </a:r>
            <a:r>
              <a:rPr lang="zh-CN" altLang="en-US" sz="2000" spc="-5" dirty="0"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 </a:t>
            </a:r>
            <a:r>
              <a:rPr sz="2000" spc="-5" dirty="0">
                <a:latin typeface="Calibri"/>
                <a:cs typeface="Calibri"/>
              </a:rPr>
              <a:t>&lt;&lt; </a:t>
            </a:r>
            <a:r>
              <a:rPr sz="2000" i="1" dirty="0">
                <a:latin typeface="Calibri"/>
                <a:cs typeface="Calibri"/>
              </a:rPr>
              <a:t>n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lang="zh-CN" altLang="en-US" sz="2000" dirty="0">
                <a:cs typeface="Calibri"/>
              </a:rPr>
              <a:t>比</a:t>
            </a:r>
            <a:r>
              <a:rPr lang="en-US" altLang="zh-CN" sz="2000" i="1" dirty="0">
                <a:cs typeface="Calibri"/>
              </a:rPr>
              <a:t>n</a:t>
            </a:r>
            <a:r>
              <a:rPr lang="zh-CN" altLang="en-US" sz="2000" dirty="0">
                <a:cs typeface="Calibri"/>
              </a:rPr>
              <a:t>小的得多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R="5080" algn="r">
              <a:lnSpc>
                <a:spcPts val="2155"/>
              </a:lnSpc>
              <a:spcBef>
                <a:spcPts val="1850"/>
              </a:spcBef>
            </a:pPr>
            <a:r>
              <a:rPr sz="1800" b="1" dirty="0">
                <a:latin typeface="Calibri"/>
                <a:cs typeface="Calibri"/>
              </a:rPr>
              <a:t>n</a:t>
            </a: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ts val="2875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cs typeface="Calibri"/>
              </a:rPr>
              <a:t>第二次迭代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15000" y="3684786"/>
            <a:ext cx="1143000" cy="1113155"/>
          </a:xfrm>
          <a:custGeom>
            <a:avLst/>
            <a:gdLst/>
            <a:ahLst/>
            <a:cxnLst/>
            <a:rect l="l" t="t" r="r" b="b"/>
            <a:pathLst>
              <a:path w="1143000" h="1113154">
                <a:moveTo>
                  <a:pt x="0" y="1112841"/>
                </a:moveTo>
                <a:lnTo>
                  <a:pt x="1143000" y="1112841"/>
                </a:lnTo>
                <a:lnTo>
                  <a:pt x="1143000" y="0"/>
                </a:lnTo>
                <a:lnTo>
                  <a:pt x="0" y="0"/>
                </a:lnTo>
                <a:lnTo>
                  <a:pt x="0" y="1112841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36908" y="3654628"/>
            <a:ext cx="1021715" cy="1143000"/>
          </a:xfrm>
          <a:custGeom>
            <a:avLst/>
            <a:gdLst/>
            <a:ahLst/>
            <a:cxnLst/>
            <a:rect l="l" t="t" r="r" b="b"/>
            <a:pathLst>
              <a:path w="1021715" h="1143000">
                <a:moveTo>
                  <a:pt x="0" y="1143000"/>
                </a:moveTo>
                <a:lnTo>
                  <a:pt x="1021292" y="1143000"/>
                </a:lnTo>
                <a:lnTo>
                  <a:pt x="1021292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15200" y="3654628"/>
            <a:ext cx="63500" cy="898525"/>
          </a:xfrm>
          <a:custGeom>
            <a:avLst/>
            <a:gdLst/>
            <a:ahLst/>
            <a:cxnLst/>
            <a:rect l="l" t="t" r="r" b="b"/>
            <a:pathLst>
              <a:path w="63500" h="898525">
                <a:moveTo>
                  <a:pt x="0" y="898042"/>
                </a:moveTo>
                <a:lnTo>
                  <a:pt x="62970" y="898042"/>
                </a:lnTo>
                <a:lnTo>
                  <a:pt x="62970" y="0"/>
                </a:lnTo>
                <a:lnTo>
                  <a:pt x="0" y="0"/>
                </a:lnTo>
                <a:lnTo>
                  <a:pt x="0" y="898042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15000" y="3654624"/>
            <a:ext cx="1143000" cy="1905"/>
          </a:xfrm>
          <a:custGeom>
            <a:avLst/>
            <a:gdLst/>
            <a:ahLst/>
            <a:cxnLst/>
            <a:rect l="l" t="t" r="r" b="b"/>
            <a:pathLst>
              <a:path w="1143000" h="1904">
                <a:moveTo>
                  <a:pt x="0" y="0"/>
                </a:moveTo>
                <a:lnTo>
                  <a:pt x="1143000" y="1587"/>
                </a:lnTo>
              </a:path>
            </a:pathLst>
          </a:custGeom>
          <a:ln w="571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78170" y="4089359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>
                <a:moveTo>
                  <a:pt x="0" y="0"/>
                </a:moveTo>
                <a:lnTo>
                  <a:pt x="58737" y="0"/>
                </a:lnTo>
              </a:path>
            </a:pathLst>
          </a:custGeom>
          <a:ln w="571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78170" y="4816148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>
                <a:moveTo>
                  <a:pt x="0" y="0"/>
                </a:moveTo>
                <a:lnTo>
                  <a:pt x="58737" y="0"/>
                </a:lnTo>
              </a:path>
            </a:pathLst>
          </a:custGeom>
          <a:ln w="571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79071" y="4007544"/>
            <a:ext cx="21272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29862" y="3654628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274857" y="3979743"/>
            <a:ext cx="22860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04729" y="365462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77000" y="3654623"/>
            <a:ext cx="381000" cy="635"/>
          </a:xfrm>
          <a:custGeom>
            <a:avLst/>
            <a:gdLst/>
            <a:ahLst/>
            <a:cxnLst/>
            <a:rect l="l" t="t" r="r" b="b"/>
            <a:pathLst>
              <a:path w="381000" h="635">
                <a:moveTo>
                  <a:pt x="0" y="0"/>
                </a:moveTo>
                <a:lnTo>
                  <a:pt x="381000" y="533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98270" y="4552670"/>
            <a:ext cx="245745" cy="254000"/>
          </a:xfrm>
          <a:custGeom>
            <a:avLst/>
            <a:gdLst/>
            <a:ahLst/>
            <a:cxnLst/>
            <a:rect l="l" t="t" r="r" b="b"/>
            <a:pathLst>
              <a:path w="245745" h="254000">
                <a:moveTo>
                  <a:pt x="0" y="0"/>
                </a:moveTo>
                <a:lnTo>
                  <a:pt x="245529" y="0"/>
                </a:lnTo>
                <a:lnTo>
                  <a:pt x="245529" y="253428"/>
                </a:lnTo>
                <a:lnTo>
                  <a:pt x="0" y="253428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173804" y="4831659"/>
            <a:ext cx="51752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C00000"/>
                </a:solidFill>
                <a:latin typeface="Calibri"/>
                <a:cs typeface="Calibri"/>
              </a:rPr>
              <a:t>8</a:t>
            </a:r>
            <a:r>
              <a:rPr sz="1400" b="1" spc="-10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</a:rPr>
              <a:t>wide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60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5268601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09583" y="6649370"/>
            <a:ext cx="15367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b="1" spc="-10" dirty="0">
                <a:solidFill>
                  <a:prstClr val="black"/>
                </a:solidFill>
                <a:cs typeface="Calibri"/>
              </a:rPr>
              <a:t>50</a:t>
            </a:r>
            <a:endParaRPr sz="1000">
              <a:solidFill>
                <a:prstClr val="black"/>
              </a:solidFill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56914" y="6488658"/>
            <a:ext cx="1628139" cy="3695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spcBef>
                <a:spcPts val="20"/>
              </a:spcBef>
            </a:pPr>
            <a:endParaRPr sz="1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065">
              <a:spcBef>
                <a:spcPts val="5"/>
              </a:spcBef>
            </a:pPr>
            <a:r>
              <a:rPr sz="1000" spc="-5" dirty="0">
                <a:solidFill>
                  <a:prstClr val="black"/>
                </a:solidFill>
                <a:cs typeface="Calibri"/>
              </a:rPr>
              <a:t>, Third</a:t>
            </a:r>
            <a:r>
              <a:rPr sz="1000" spc="-45" dirty="0">
                <a:solidFill>
                  <a:prstClr val="black"/>
                </a:solidFill>
                <a:cs typeface="Calibri"/>
              </a:rPr>
              <a:t> </a:t>
            </a:r>
            <a:r>
              <a:rPr sz="1000" spc="-5" dirty="0">
                <a:solidFill>
                  <a:prstClr val="black"/>
                </a:solidFill>
                <a:cs typeface="Calibri"/>
              </a:rPr>
              <a:t>Edition</a:t>
            </a:r>
            <a:endParaRPr sz="1000">
              <a:solidFill>
                <a:prstClr val="black"/>
              </a:solidFill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568198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分块矩阵乘法</a:t>
            </a:r>
            <a:endParaRPr spc="-5" dirty="0"/>
          </a:p>
        </p:txBody>
      </p:sp>
      <p:sp>
        <p:nvSpPr>
          <p:cNvPr id="6" name="object 6"/>
          <p:cNvSpPr/>
          <p:nvPr/>
        </p:nvSpPr>
        <p:spPr>
          <a:xfrm>
            <a:off x="152400" y="1143000"/>
            <a:ext cx="8839200" cy="3536950"/>
          </a:xfrm>
          <a:custGeom>
            <a:avLst/>
            <a:gdLst/>
            <a:ahLst/>
            <a:cxnLst/>
            <a:rect l="l" t="t" r="r" b="b"/>
            <a:pathLst>
              <a:path w="8839200" h="3536950">
                <a:moveTo>
                  <a:pt x="0" y="0"/>
                </a:moveTo>
                <a:lnTo>
                  <a:pt x="8839200" y="0"/>
                </a:lnTo>
                <a:lnTo>
                  <a:pt x="8839200" y="3536861"/>
                </a:lnTo>
                <a:lnTo>
                  <a:pt x="0" y="3536861"/>
                </a:lnTo>
                <a:lnTo>
                  <a:pt x="0" y="0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6050" y="4682490"/>
            <a:ext cx="8851900" cy="0"/>
          </a:xfrm>
          <a:custGeom>
            <a:avLst/>
            <a:gdLst/>
            <a:ahLst/>
            <a:cxnLst/>
            <a:rect l="l" t="t" r="r" b="b"/>
            <a:pathLst>
              <a:path w="8851900">
                <a:moveTo>
                  <a:pt x="0" y="0"/>
                </a:moveTo>
                <a:lnTo>
                  <a:pt x="885190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9860" y="1144269"/>
            <a:ext cx="0" cy="3534410"/>
          </a:xfrm>
          <a:custGeom>
            <a:avLst/>
            <a:gdLst/>
            <a:ahLst/>
            <a:cxnLst/>
            <a:rect l="l" t="t" r="r" b="b"/>
            <a:pathLst>
              <a:path h="3534410">
                <a:moveTo>
                  <a:pt x="0" y="0"/>
                </a:moveTo>
                <a:lnTo>
                  <a:pt x="0" y="353441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6050" y="1140460"/>
            <a:ext cx="8851900" cy="0"/>
          </a:xfrm>
          <a:custGeom>
            <a:avLst/>
            <a:gdLst/>
            <a:ahLst/>
            <a:cxnLst/>
            <a:rect l="l" t="t" r="r" b="b"/>
            <a:pathLst>
              <a:path w="8851900">
                <a:moveTo>
                  <a:pt x="0" y="0"/>
                </a:moveTo>
                <a:lnTo>
                  <a:pt x="885190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994140" y="1144269"/>
            <a:ext cx="0" cy="3534410"/>
          </a:xfrm>
          <a:custGeom>
            <a:avLst/>
            <a:gdLst/>
            <a:ahLst/>
            <a:cxnLst/>
            <a:rect l="l" t="t" r="r" b="b"/>
            <a:pathLst>
              <a:path h="3534410">
                <a:moveTo>
                  <a:pt x="0" y="0"/>
                </a:moveTo>
                <a:lnTo>
                  <a:pt x="0" y="3534321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6210" y="4674870"/>
            <a:ext cx="8831580" cy="0"/>
          </a:xfrm>
          <a:custGeom>
            <a:avLst/>
            <a:gdLst/>
            <a:ahLst/>
            <a:cxnLst/>
            <a:rect l="l" t="t" r="r" b="b"/>
            <a:pathLst>
              <a:path w="8831580">
                <a:moveTo>
                  <a:pt x="0" y="0"/>
                </a:moveTo>
                <a:lnTo>
                  <a:pt x="88315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7479" y="1149350"/>
            <a:ext cx="0" cy="3524250"/>
          </a:xfrm>
          <a:custGeom>
            <a:avLst/>
            <a:gdLst/>
            <a:ahLst/>
            <a:cxnLst/>
            <a:rect l="l" t="t" r="r" b="b"/>
            <a:pathLst>
              <a:path h="3524250">
                <a:moveTo>
                  <a:pt x="0" y="0"/>
                </a:moveTo>
                <a:lnTo>
                  <a:pt x="0" y="35242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6210" y="1148080"/>
            <a:ext cx="8831580" cy="0"/>
          </a:xfrm>
          <a:custGeom>
            <a:avLst/>
            <a:gdLst/>
            <a:ahLst/>
            <a:cxnLst/>
            <a:rect l="l" t="t" r="r" b="b"/>
            <a:pathLst>
              <a:path w="8831580">
                <a:moveTo>
                  <a:pt x="0" y="0"/>
                </a:moveTo>
                <a:lnTo>
                  <a:pt x="88315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986519" y="1149350"/>
            <a:ext cx="0" cy="3524250"/>
          </a:xfrm>
          <a:custGeom>
            <a:avLst/>
            <a:gdLst/>
            <a:ahLst/>
            <a:cxnLst/>
            <a:rect l="l" t="t" r="r" b="b"/>
            <a:pathLst>
              <a:path h="3524250">
                <a:moveTo>
                  <a:pt x="0" y="0"/>
                </a:moveTo>
                <a:lnTo>
                  <a:pt x="0" y="35241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xfrm>
            <a:off x="242887" y="1164082"/>
            <a:ext cx="8666696" cy="32085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pc="-5" dirty="0"/>
              <a:t>c = (double *) </a:t>
            </a:r>
            <a:r>
              <a:rPr dirty="0"/>
              <a:t>calloc(sizeof(double),</a:t>
            </a:r>
            <a:r>
              <a:rPr spc="-25" dirty="0"/>
              <a:t> </a:t>
            </a:r>
            <a:r>
              <a:rPr spc="-5" dirty="0"/>
              <a:t>n*n);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4398010" algn="l"/>
              </a:tabLst>
            </a:pPr>
            <a:r>
              <a:rPr spc="-5" dirty="0">
                <a:solidFill>
                  <a:srgbClr val="990000"/>
                </a:solidFill>
              </a:rPr>
              <a:t>/* Multiply n x n </a:t>
            </a:r>
            <a:r>
              <a:rPr dirty="0">
                <a:solidFill>
                  <a:srgbClr val="990000"/>
                </a:solidFill>
              </a:rPr>
              <a:t>matrices </a:t>
            </a:r>
            <a:r>
              <a:rPr spc="-5" dirty="0">
                <a:solidFill>
                  <a:srgbClr val="990000"/>
                </a:solidFill>
              </a:rPr>
              <a:t>a</a:t>
            </a:r>
            <a:r>
              <a:rPr spc="80" dirty="0">
                <a:solidFill>
                  <a:srgbClr val="990000"/>
                </a:solidFill>
              </a:rPr>
              <a:t> </a:t>
            </a:r>
            <a:r>
              <a:rPr dirty="0">
                <a:solidFill>
                  <a:srgbClr val="990000"/>
                </a:solidFill>
              </a:rPr>
              <a:t>and</a:t>
            </a:r>
            <a:r>
              <a:rPr spc="5" dirty="0">
                <a:solidFill>
                  <a:srgbClr val="990000"/>
                </a:solidFill>
              </a:rPr>
              <a:t> </a:t>
            </a:r>
            <a:r>
              <a:rPr spc="-5" dirty="0">
                <a:solidFill>
                  <a:srgbClr val="990000"/>
                </a:solidFill>
              </a:rPr>
              <a:t>b	*/</a:t>
            </a:r>
          </a:p>
          <a:p>
            <a:pPr marL="487680" marR="2385060" indent="-487680">
              <a:lnSpc>
                <a:spcPct val="100000"/>
              </a:lnSpc>
            </a:pPr>
            <a:r>
              <a:rPr spc="-5" dirty="0"/>
              <a:t>void mmm(double *a, double *b, double *c, </a:t>
            </a:r>
            <a:r>
              <a:rPr dirty="0"/>
              <a:t>int </a:t>
            </a:r>
            <a:r>
              <a:rPr spc="-5" dirty="0"/>
              <a:t>n) {  int i, </a:t>
            </a:r>
            <a:r>
              <a:rPr dirty="0"/>
              <a:t>j,</a:t>
            </a:r>
            <a:r>
              <a:rPr spc="-55" dirty="0"/>
              <a:t> </a:t>
            </a:r>
            <a:r>
              <a:rPr spc="-5" dirty="0"/>
              <a:t>k;</a:t>
            </a:r>
          </a:p>
          <a:p>
            <a:pPr marL="915035" marR="4647565" indent="-427990">
              <a:lnSpc>
                <a:spcPct val="100000"/>
              </a:lnSpc>
            </a:pPr>
            <a:r>
              <a:rPr spc="-5" dirty="0"/>
              <a:t>for (i = 0; i &lt; n; </a:t>
            </a:r>
            <a:r>
              <a:rPr dirty="0"/>
              <a:t>i+=B)  </a:t>
            </a:r>
            <a:r>
              <a:rPr spc="-5" dirty="0"/>
              <a:t>for (j = 0; j &lt; n;</a:t>
            </a:r>
            <a:r>
              <a:rPr spc="15" dirty="0"/>
              <a:t> </a:t>
            </a:r>
            <a:r>
              <a:rPr spc="-5" dirty="0"/>
              <a:t>j+=B)</a:t>
            </a:r>
          </a:p>
          <a:p>
            <a:pPr marL="1587500">
              <a:lnSpc>
                <a:spcPct val="100000"/>
              </a:lnSpc>
            </a:pPr>
            <a:r>
              <a:rPr spc="-5" dirty="0"/>
              <a:t>for (k = 0; k &lt; n;</a:t>
            </a:r>
            <a:r>
              <a:rPr spc="10" dirty="0"/>
              <a:t> </a:t>
            </a:r>
            <a:r>
              <a:rPr spc="-5" dirty="0"/>
              <a:t>k+=B)</a:t>
            </a:r>
          </a:p>
          <a:p>
            <a:pPr marL="2197100" marR="1781175" indent="-245745">
              <a:lnSpc>
                <a:spcPct val="100000"/>
              </a:lnSpc>
            </a:pPr>
            <a:r>
              <a:rPr spc="-5" dirty="0">
                <a:solidFill>
                  <a:srgbClr val="990000"/>
                </a:solidFill>
              </a:rPr>
              <a:t>/* B x B </a:t>
            </a:r>
            <a:r>
              <a:rPr dirty="0">
                <a:solidFill>
                  <a:srgbClr val="990000"/>
                </a:solidFill>
              </a:rPr>
              <a:t>mini </a:t>
            </a:r>
            <a:r>
              <a:rPr spc="-5" dirty="0">
                <a:solidFill>
                  <a:srgbClr val="990000"/>
                </a:solidFill>
              </a:rPr>
              <a:t>matrix multiplications */  </a:t>
            </a:r>
            <a:r>
              <a:rPr dirty="0"/>
              <a:t>for (i1 </a:t>
            </a:r>
            <a:r>
              <a:rPr spc="-5" dirty="0"/>
              <a:t>= </a:t>
            </a:r>
            <a:r>
              <a:rPr spc="5" dirty="0"/>
              <a:t>i; </a:t>
            </a:r>
            <a:r>
              <a:rPr spc="-5" dirty="0"/>
              <a:t>i1 &lt; i+B;</a:t>
            </a:r>
            <a:r>
              <a:rPr spc="-35" dirty="0"/>
              <a:t> </a:t>
            </a:r>
            <a:r>
              <a:rPr dirty="0"/>
              <a:t>i</a:t>
            </a:r>
            <a:r>
              <a:rPr lang="en-US" altLang="zh-CN" dirty="0"/>
              <a:t>1</a:t>
            </a:r>
            <a:r>
              <a:rPr dirty="0"/>
              <a:t>++)</a:t>
            </a:r>
          </a:p>
          <a:p>
            <a:pPr marL="3175000" marR="2022475" indent="-488950">
              <a:lnSpc>
                <a:spcPct val="100000"/>
              </a:lnSpc>
            </a:pPr>
            <a:r>
              <a:rPr dirty="0"/>
              <a:t>for </a:t>
            </a:r>
            <a:r>
              <a:rPr spc="-5" dirty="0"/>
              <a:t>(j1 = j; </a:t>
            </a:r>
            <a:r>
              <a:rPr dirty="0"/>
              <a:t>j1 </a:t>
            </a:r>
            <a:r>
              <a:rPr spc="-5" dirty="0"/>
              <a:t>&lt; </a:t>
            </a:r>
            <a:r>
              <a:rPr spc="5" dirty="0"/>
              <a:t>j+B; </a:t>
            </a:r>
            <a:r>
              <a:rPr dirty="0"/>
              <a:t>j</a:t>
            </a:r>
            <a:r>
              <a:rPr lang="en-US" altLang="zh-CN" dirty="0"/>
              <a:t>1</a:t>
            </a:r>
            <a:r>
              <a:rPr dirty="0"/>
              <a:t>++)  </a:t>
            </a:r>
            <a:r>
              <a:rPr spc="-5" dirty="0"/>
              <a:t>for </a:t>
            </a:r>
            <a:r>
              <a:rPr dirty="0"/>
              <a:t>(k1 </a:t>
            </a:r>
            <a:r>
              <a:rPr spc="-5" dirty="0"/>
              <a:t>= k; k1 &lt; k+B; k</a:t>
            </a:r>
            <a:r>
              <a:rPr lang="en-US" altLang="zh-CN" spc="-5" dirty="0"/>
              <a:t>1</a:t>
            </a:r>
            <a:r>
              <a:rPr spc="-5" dirty="0"/>
              <a:t>++)</a:t>
            </a:r>
          </a:p>
          <a:p>
            <a:pPr marL="3600450">
              <a:lnSpc>
                <a:spcPct val="100000"/>
              </a:lnSpc>
            </a:pPr>
            <a:r>
              <a:rPr spc="-5" dirty="0"/>
              <a:t>c[i1*n+j1] += a[i1*n + k1]*b[k1*n +</a:t>
            </a:r>
            <a:r>
              <a:rPr spc="85" dirty="0"/>
              <a:t> </a:t>
            </a:r>
            <a:r>
              <a:rPr dirty="0"/>
              <a:t>j1];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44306" y="4333981"/>
            <a:ext cx="134620" cy="264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sz="1600" b="1" spc="-5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6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82070" y="5181600"/>
            <a:ext cx="346075" cy="1143000"/>
          </a:xfrm>
          <a:custGeom>
            <a:avLst/>
            <a:gdLst/>
            <a:ahLst/>
            <a:cxnLst/>
            <a:rect l="l" t="t" r="r" b="b"/>
            <a:pathLst>
              <a:path w="346075" h="1143000">
                <a:moveTo>
                  <a:pt x="0" y="1143000"/>
                </a:moveTo>
                <a:lnTo>
                  <a:pt x="345795" y="1143000"/>
                </a:lnTo>
                <a:lnTo>
                  <a:pt x="345795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84866" y="5181600"/>
            <a:ext cx="568960" cy="1143000"/>
          </a:xfrm>
          <a:prstGeom prst="rect">
            <a:avLst/>
          </a:prstGeom>
          <a:solidFill>
            <a:srgbClr val="DADADA"/>
          </a:solidFill>
        </p:spPr>
        <p:txBody>
          <a:bodyPr vert="horz" wrap="square" lIns="0" tIns="15240" rIns="0" bIns="0" rtlCol="0">
            <a:spAutoFit/>
          </a:bodyPr>
          <a:lstStyle/>
          <a:p>
            <a:pPr marL="90805">
              <a:spcBef>
                <a:spcPts val="120"/>
              </a:spcBef>
            </a:pP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b</a:t>
            </a:r>
            <a:endParaRPr sz="20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83739" y="5891522"/>
            <a:ext cx="29972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i1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72965" y="4678113"/>
            <a:ext cx="29972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j1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99529" y="51816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9529" y="5181600"/>
            <a:ext cx="1143000" cy="11430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91440">
              <a:spcBef>
                <a:spcPts val="120"/>
              </a:spcBef>
            </a:pP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c</a:t>
            </a:r>
            <a:endParaRPr sz="20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44522" y="5506720"/>
            <a:ext cx="1917064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1716405" algn="l"/>
              </a:tabLst>
            </a:pPr>
            <a:r>
              <a:rPr sz="3200" b="1" dirty="0">
                <a:solidFill>
                  <a:prstClr val="black"/>
                </a:solidFill>
                <a:cs typeface="Calibri"/>
              </a:rPr>
              <a:t>=</a:t>
            </a:r>
            <a:r>
              <a:rPr sz="4800" b="1" baseline="1736" dirty="0">
                <a:solidFill>
                  <a:prstClr val="black"/>
                </a:solidFill>
                <a:cs typeface="Calibri"/>
              </a:rPr>
              <a:t> 	x</a:t>
            </a:r>
            <a:endParaRPr sz="4800" baseline="1736">
              <a:solidFill>
                <a:prstClr val="black"/>
              </a:solidFill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43000" y="5969000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90" h="186689">
                <a:moveTo>
                  <a:pt x="0" y="0"/>
                </a:moveTo>
                <a:lnTo>
                  <a:pt x="186270" y="0"/>
                </a:lnTo>
                <a:lnTo>
                  <a:pt x="186270" y="186270"/>
                </a:lnTo>
                <a:lnTo>
                  <a:pt x="0" y="18627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28729" y="5181600"/>
            <a:ext cx="1143000" cy="1143000"/>
          </a:xfrm>
          <a:prstGeom prst="rect">
            <a:avLst/>
          </a:prstGeom>
          <a:solidFill>
            <a:srgbClr val="DADADA"/>
          </a:solidFill>
        </p:spPr>
        <p:txBody>
          <a:bodyPr vert="horz" wrap="square" lIns="0" tIns="15240" rIns="0" bIns="0" rtlCol="0">
            <a:spAutoFit/>
          </a:bodyPr>
          <a:lstStyle/>
          <a:p>
            <a:pPr marL="91440">
              <a:spcBef>
                <a:spcPts val="120"/>
              </a:spcBef>
            </a:pP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c</a:t>
            </a:r>
            <a:endParaRPr sz="20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92603" y="5506720"/>
            <a:ext cx="22860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dirty="0">
                <a:solidFill>
                  <a:prstClr val="black"/>
                </a:solidFill>
                <a:cs typeface="Calibri"/>
              </a:rPr>
              <a:t>+</a:t>
            </a:r>
            <a:endParaRPr sz="3200">
              <a:solidFill>
                <a:prstClr val="black"/>
              </a:solidFill>
              <a:cs typeface="Calibri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2284666" y="5181600"/>
          <a:ext cx="1142998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000">
                <a:tc gridSpan="5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solidFill>
                      <a:srgbClr val="DADA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6987">
                      <a:solidFill>
                        <a:srgbClr val="FFFFFF"/>
                      </a:solidFill>
                      <a:prstDash val="solid"/>
                    </a:ln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6987">
                      <a:solidFill>
                        <a:srgbClr val="FFFFFF"/>
                      </a:solidFill>
                      <a:prstDash val="solid"/>
                    </a:lnL>
                    <a:lnR w="26987">
                      <a:solidFill>
                        <a:srgbClr val="FFFFFF"/>
                      </a:solidFill>
                      <a:prstDash val="solid"/>
                    </a:ln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6987">
                      <a:solidFill>
                        <a:srgbClr val="FFFFFF"/>
                      </a:solidFill>
                      <a:prstDash val="solid"/>
                    </a:lnL>
                    <a:lnR w="26987">
                      <a:solidFill>
                        <a:srgbClr val="FFFFFF"/>
                      </a:solidFill>
                      <a:prstDash val="solid"/>
                    </a:ln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6987">
                      <a:solidFill>
                        <a:srgbClr val="FFFFFF"/>
                      </a:solidFill>
                      <a:prstDash val="solid"/>
                    </a:lnL>
                    <a:lnR w="26987">
                      <a:solidFill>
                        <a:srgbClr val="FFFFFF"/>
                      </a:solidFill>
                      <a:prstDash val="solid"/>
                    </a:ln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6987">
                      <a:solidFill>
                        <a:srgbClr val="FFFFFF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 gridSpan="5"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ADA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4453470" y="5181600"/>
          <a:ext cx="22860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9393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26987">
                      <a:solidFill>
                        <a:srgbClr val="FFFFFF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26987">
                      <a:solidFill>
                        <a:srgbClr val="FFFFFF"/>
                      </a:solidFill>
                      <a:prstDash val="solid"/>
                    </a:lnT>
                    <a:lnB w="26987">
                      <a:solidFill>
                        <a:srgbClr val="FFFFFF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479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26987">
                      <a:solidFill>
                        <a:srgbClr val="FFFFFF"/>
                      </a:solidFill>
                      <a:prstDash val="solid"/>
                    </a:lnT>
                    <a:lnB w="26987">
                      <a:solidFill>
                        <a:srgbClr val="FFFFFF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26987">
                      <a:solidFill>
                        <a:srgbClr val="FFFFFF"/>
                      </a:solidFill>
                      <a:prstDash val="solid"/>
                    </a:lnT>
                    <a:lnB w="26987">
                      <a:solidFill>
                        <a:srgbClr val="FFFFFF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459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26987">
                      <a:solidFill>
                        <a:srgbClr val="FFFFFF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object 29"/>
          <p:cNvSpPr/>
          <p:nvPr/>
        </p:nvSpPr>
        <p:spPr>
          <a:xfrm>
            <a:off x="3756914" y="6488658"/>
            <a:ext cx="1628139" cy="369570"/>
          </a:xfrm>
          <a:custGeom>
            <a:avLst/>
            <a:gdLst/>
            <a:ahLst/>
            <a:cxnLst/>
            <a:rect l="l" t="t" r="r" b="b"/>
            <a:pathLst>
              <a:path w="1628139" h="369570">
                <a:moveTo>
                  <a:pt x="0" y="369341"/>
                </a:moveTo>
                <a:lnTo>
                  <a:pt x="1627886" y="369341"/>
                </a:lnTo>
                <a:lnTo>
                  <a:pt x="1627886" y="0"/>
                </a:lnTo>
                <a:lnTo>
                  <a:pt x="0" y="0"/>
                </a:lnTo>
                <a:lnTo>
                  <a:pt x="0" y="3693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568242" y="6349742"/>
            <a:ext cx="3175" cy="139065"/>
          </a:xfrm>
          <a:custGeom>
            <a:avLst/>
            <a:gdLst/>
            <a:ahLst/>
            <a:cxnLst/>
            <a:rect l="l" t="t" r="r" b="b"/>
            <a:pathLst>
              <a:path w="3175" h="139064">
                <a:moveTo>
                  <a:pt x="2616" y="138925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25228" y="6349737"/>
            <a:ext cx="88900" cy="77470"/>
          </a:xfrm>
          <a:custGeom>
            <a:avLst/>
            <a:gdLst/>
            <a:ahLst/>
            <a:cxnLst/>
            <a:rect l="l" t="t" r="r" b="b"/>
            <a:pathLst>
              <a:path w="88900" h="77470">
                <a:moveTo>
                  <a:pt x="0" y="77025"/>
                </a:moveTo>
                <a:lnTo>
                  <a:pt x="43014" y="0"/>
                </a:lnTo>
                <a:lnTo>
                  <a:pt x="88887" y="7536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100399" y="4350575"/>
            <a:ext cx="178816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b="1" i="1" spc="-10" dirty="0">
                <a:solidFill>
                  <a:srgbClr val="808080"/>
                </a:solidFill>
                <a:latin typeface="Courier New"/>
                <a:cs typeface="Courier New"/>
              </a:rPr>
              <a:t>matmult/bmm.c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788550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380111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缓存不命中分析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235583"/>
            <a:ext cx="4858385" cy="1485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假设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缓存块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8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doubles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缓存大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lang="zh-CN" altLang="en-US" sz="2000" spc="-5" dirty="0">
                <a:latin typeface="Calibri"/>
                <a:cs typeface="Calibri"/>
              </a:rPr>
              <a:t>小</a:t>
            </a:r>
            <a:r>
              <a:rPr sz="2000" dirty="0">
                <a:latin typeface="Calibri"/>
                <a:cs typeface="Calibri"/>
              </a:rPr>
              <a:t>C </a:t>
            </a:r>
            <a:r>
              <a:rPr sz="2000" spc="-5" dirty="0">
                <a:latin typeface="Calibri"/>
                <a:cs typeface="Calibri"/>
              </a:rPr>
              <a:t>&lt;&lt; </a:t>
            </a:r>
            <a:r>
              <a:rPr sz="2000" i="1" dirty="0">
                <a:latin typeface="Calibri"/>
                <a:cs typeface="Calibri"/>
              </a:rPr>
              <a:t>n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lang="zh-CN" altLang="en-US" sz="2000" dirty="0">
                <a:cs typeface="Calibri"/>
              </a:rPr>
              <a:t>比</a:t>
            </a:r>
            <a:r>
              <a:rPr lang="en-US" altLang="zh-CN" sz="2000" i="1" dirty="0">
                <a:cs typeface="Calibri"/>
              </a:rPr>
              <a:t>n</a:t>
            </a:r>
            <a:r>
              <a:rPr lang="zh-CN" altLang="en-US" sz="2000" dirty="0">
                <a:cs typeface="Calibri"/>
              </a:rPr>
              <a:t>小的得多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  <a:tab pos="2463165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三块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lang="zh-CN" altLang="en-US" sz="2000" spc="-5" dirty="0">
                <a:latin typeface="Calibri"/>
                <a:cs typeface="Calibri"/>
              </a:rPr>
              <a:t>放入缓存</a:t>
            </a:r>
            <a:r>
              <a:rPr sz="2000" dirty="0">
                <a:latin typeface="Calibri"/>
                <a:cs typeface="Calibri"/>
              </a:rPr>
              <a:t>: </a:t>
            </a:r>
            <a:r>
              <a:rPr sz="2000" spc="5" dirty="0">
                <a:latin typeface="Calibri"/>
                <a:cs typeface="Calibri"/>
              </a:rPr>
              <a:t>3B</a:t>
            </a:r>
            <a:r>
              <a:rPr sz="1950" spc="7" baseline="25641" dirty="0">
                <a:latin typeface="Calibri"/>
                <a:cs typeface="Calibri"/>
              </a:rPr>
              <a:t>2 </a:t>
            </a:r>
            <a:r>
              <a:rPr sz="2000" dirty="0">
                <a:latin typeface="Calibri"/>
                <a:cs typeface="Calibri"/>
              </a:rPr>
              <a:t>&lt;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5615" y="3210686"/>
            <a:ext cx="38258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第一次</a:t>
            </a:r>
            <a:r>
              <a:rPr sz="2400" b="1" spc="-5" dirty="0">
                <a:latin typeface="Calibri"/>
                <a:cs typeface="Calibri"/>
              </a:rPr>
              <a:t> (</a:t>
            </a:r>
            <a:r>
              <a:rPr lang="zh-CN" altLang="en-US" sz="2400" b="1" spc="-5" dirty="0">
                <a:latin typeface="Calibri"/>
                <a:cs typeface="Calibri"/>
              </a:rPr>
              <a:t>块</a:t>
            </a:r>
            <a:r>
              <a:rPr sz="2400" b="1" spc="-5" dirty="0">
                <a:latin typeface="Calibri"/>
                <a:cs typeface="Calibri"/>
              </a:rPr>
              <a:t>)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lang="zh-CN" altLang="en-US" sz="2400" b="1" spc="-5" dirty="0">
                <a:latin typeface="Calibri"/>
                <a:cs typeface="Calibri"/>
              </a:rPr>
              <a:t>迭代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3567" y="3640963"/>
            <a:ext cx="3096345" cy="10823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990000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spc="5" dirty="0">
                <a:latin typeface="Calibri"/>
                <a:cs typeface="Calibri"/>
              </a:rPr>
              <a:t>B</a:t>
            </a:r>
            <a:r>
              <a:rPr sz="1950" spc="7" baseline="25641" dirty="0">
                <a:latin typeface="Calibri"/>
                <a:cs typeface="Calibri"/>
              </a:rPr>
              <a:t>2</a:t>
            </a:r>
            <a:r>
              <a:rPr sz="2000" spc="5" dirty="0">
                <a:latin typeface="Calibri"/>
                <a:cs typeface="Calibri"/>
              </a:rPr>
              <a:t>/8 </a:t>
            </a:r>
            <a:r>
              <a:rPr lang="zh-CN" altLang="en-US" sz="2000" spc="-5" dirty="0">
                <a:latin typeface="Calibri"/>
                <a:cs typeface="Calibri"/>
              </a:rPr>
              <a:t>每块不命中率</a:t>
            </a:r>
            <a:endParaRPr sz="2000" dirty="0">
              <a:latin typeface="Calibri"/>
              <a:cs typeface="Calibri"/>
            </a:endParaRPr>
          </a:p>
          <a:p>
            <a:pPr marL="299085" marR="789940" indent="-28702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sz="2200" spc="-5" dirty="0">
                <a:solidFill>
                  <a:srgbClr val="990000"/>
                </a:solidFill>
                <a:latin typeface="Wingdings"/>
                <a:cs typeface="Wingdings"/>
              </a:rPr>
              <a:t></a:t>
            </a:r>
            <a:r>
              <a:rPr sz="2200" spc="-5" dirty="0">
                <a:solidFill>
                  <a:srgbClr val="990000"/>
                </a:solidFill>
                <a:latin typeface="Times New Roman"/>
                <a:cs typeface="Times New Roman"/>
              </a:rPr>
              <a:t>	</a:t>
            </a:r>
            <a:r>
              <a:rPr lang="en-US" sz="2200" spc="-5" dirty="0">
                <a:solidFill>
                  <a:srgbClr val="990000"/>
                </a:solidFill>
                <a:latin typeface="Times New Roman"/>
                <a:cs typeface="Times New Roman"/>
              </a:rPr>
              <a:t>2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/B </a:t>
            </a:r>
            <a:r>
              <a:rPr lang="en-US" sz="2000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B</a:t>
            </a:r>
            <a:r>
              <a:rPr sz="1950" spc="7" baseline="25641" dirty="0">
                <a:latin typeface="Calibri"/>
                <a:cs typeface="Calibri"/>
              </a:rPr>
              <a:t>2</a:t>
            </a:r>
            <a:r>
              <a:rPr sz="2000" spc="5" dirty="0">
                <a:latin typeface="Calibri"/>
                <a:cs typeface="Calibri"/>
              </a:rPr>
              <a:t>/8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 err="1">
                <a:latin typeface="Calibri"/>
                <a:cs typeface="Calibri"/>
              </a:rPr>
              <a:t>nB</a:t>
            </a:r>
            <a:r>
              <a:rPr sz="2000" dirty="0">
                <a:latin typeface="Calibri"/>
                <a:cs typeface="Calibri"/>
              </a:rPr>
              <a:t>/4 </a:t>
            </a:r>
            <a:endParaRPr lang="en-US" sz="2000" dirty="0">
              <a:latin typeface="Calibri"/>
              <a:cs typeface="Calibri"/>
            </a:endParaRPr>
          </a:p>
          <a:p>
            <a:pPr marL="299085" marR="789940" indent="-28702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lang="en-US" sz="2000" spc="5" dirty="0">
                <a:latin typeface="Calibri"/>
                <a:cs typeface="Calibri"/>
              </a:rPr>
              <a:t>  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lang="zh-CN" altLang="en-US" sz="2000" spc="-5" dirty="0">
                <a:latin typeface="Calibri"/>
                <a:cs typeface="Calibri"/>
              </a:rPr>
              <a:t>省略矩阵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32814" y="5408803"/>
            <a:ext cx="2370455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buClr>
                <a:srgbClr val="990000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000" spc="-5" dirty="0">
                <a:cs typeface="Calibri"/>
              </a:rPr>
              <a:t>之后</a:t>
            </a:r>
            <a:r>
              <a:rPr lang="zh-CN" altLang="en-US" sz="2000" spc="-5" dirty="0">
                <a:solidFill>
                  <a:srgbClr val="C00000"/>
                </a:solidFill>
                <a:cs typeface="Calibri"/>
              </a:rPr>
              <a:t>在缓存中</a:t>
            </a:r>
            <a:r>
              <a:rPr lang="en-US" altLang="zh-CN" sz="2000" dirty="0">
                <a:solidFill>
                  <a:srgbClr val="C00000"/>
                </a:solidFill>
                <a:cs typeface="Calibri"/>
              </a:rPr>
              <a:t>: </a:t>
            </a:r>
            <a:endParaRPr lang="zh-CN" altLang="en-US" sz="2000" dirty="0">
              <a:solidFill>
                <a:srgbClr val="C00000"/>
              </a:solidFill>
              <a:cs typeface="Calibri"/>
            </a:endParaRPr>
          </a:p>
          <a:p>
            <a:pPr marL="299085" marR="5080" indent="-286385">
              <a:lnSpc>
                <a:spcPct val="100000"/>
              </a:lnSpc>
              <a:buClr>
                <a:srgbClr val="990000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spc="-5" dirty="0">
                <a:latin typeface="Calibri"/>
                <a:cs typeface="Calibri"/>
              </a:rPr>
              <a:t>(</a:t>
            </a:r>
            <a:r>
              <a:rPr lang="zh-CN" altLang="en-US" sz="2000" spc="-5" dirty="0">
                <a:latin typeface="Calibri"/>
                <a:cs typeface="Calibri"/>
              </a:rPr>
              <a:t>示意图</a:t>
            </a:r>
            <a:r>
              <a:rPr sz="2000" spc="-5" dirty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99937" y="5789333"/>
            <a:ext cx="1143000" cy="916305"/>
          </a:xfrm>
          <a:custGeom>
            <a:avLst/>
            <a:gdLst/>
            <a:ahLst/>
            <a:cxnLst/>
            <a:rect l="l" t="t" r="r" b="b"/>
            <a:pathLst>
              <a:path w="1143000" h="916304">
                <a:moveTo>
                  <a:pt x="0" y="916266"/>
                </a:moveTo>
                <a:lnTo>
                  <a:pt x="1143000" y="916266"/>
                </a:lnTo>
                <a:lnTo>
                  <a:pt x="1143000" y="0"/>
                </a:lnTo>
                <a:lnTo>
                  <a:pt x="0" y="0"/>
                </a:lnTo>
                <a:lnTo>
                  <a:pt x="0" y="916266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15415" y="5562600"/>
            <a:ext cx="927735" cy="1143000"/>
          </a:xfrm>
          <a:custGeom>
            <a:avLst/>
            <a:gdLst/>
            <a:ahLst/>
            <a:cxnLst/>
            <a:rect l="l" t="t" r="r" b="b"/>
            <a:pathLst>
              <a:path w="927734" h="1143000">
                <a:moveTo>
                  <a:pt x="0" y="1143000"/>
                </a:moveTo>
                <a:lnTo>
                  <a:pt x="927722" y="1143000"/>
                </a:lnTo>
                <a:lnTo>
                  <a:pt x="927722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64003" y="5887720"/>
            <a:ext cx="21272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14800" y="55626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59789" y="5887720"/>
            <a:ext cx="22860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14800" y="5562600"/>
            <a:ext cx="1905" cy="186690"/>
          </a:xfrm>
          <a:custGeom>
            <a:avLst/>
            <a:gdLst/>
            <a:ahLst/>
            <a:cxnLst/>
            <a:rect l="l" t="t" r="r" b="b"/>
            <a:pathLst>
              <a:path w="1904" h="186689">
                <a:moveTo>
                  <a:pt x="0" y="186270"/>
                </a:moveTo>
                <a:lnTo>
                  <a:pt x="1333" y="186270"/>
                </a:lnTo>
                <a:lnTo>
                  <a:pt x="1333" y="0"/>
                </a:lnTo>
                <a:lnTo>
                  <a:pt x="0" y="0"/>
                </a:lnTo>
                <a:lnTo>
                  <a:pt x="0" y="18627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99937" y="5560733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0" y="0"/>
                </a:moveTo>
                <a:lnTo>
                  <a:pt x="1143000" y="0"/>
                </a:lnTo>
                <a:lnTo>
                  <a:pt x="11430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86815" y="5562600"/>
            <a:ext cx="228600" cy="931544"/>
          </a:xfrm>
          <a:custGeom>
            <a:avLst/>
            <a:gdLst/>
            <a:ahLst/>
            <a:cxnLst/>
            <a:rect l="l" t="t" r="r" b="b"/>
            <a:pathLst>
              <a:path w="228600" h="931545">
                <a:moveTo>
                  <a:pt x="0" y="931329"/>
                </a:moveTo>
                <a:lnTo>
                  <a:pt x="228600" y="931329"/>
                </a:lnTo>
                <a:lnTo>
                  <a:pt x="228600" y="0"/>
                </a:lnTo>
                <a:lnTo>
                  <a:pt x="0" y="0"/>
                </a:lnTo>
                <a:lnTo>
                  <a:pt x="0" y="93132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77016" y="5552266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599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14083" y="5552266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599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12938" y="5552266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599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41538" y="5552266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599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78352" y="6255279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78352" y="6492345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78352" y="5791200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78352" y="6019800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50070" y="2480729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89" h="186689">
                <a:moveTo>
                  <a:pt x="0" y="0"/>
                </a:moveTo>
                <a:lnTo>
                  <a:pt x="186270" y="0"/>
                </a:lnTo>
                <a:lnTo>
                  <a:pt x="186270" y="186270"/>
                </a:lnTo>
                <a:lnTo>
                  <a:pt x="0" y="18627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14083" y="5552262"/>
            <a:ext cx="227329" cy="227329"/>
          </a:xfrm>
          <a:custGeom>
            <a:avLst/>
            <a:gdLst/>
            <a:ahLst/>
            <a:cxnLst/>
            <a:rect l="l" t="t" r="r" b="b"/>
            <a:pathLst>
              <a:path w="227329" h="227329">
                <a:moveTo>
                  <a:pt x="0" y="0"/>
                </a:moveTo>
                <a:lnTo>
                  <a:pt x="227266" y="0"/>
                </a:lnTo>
                <a:lnTo>
                  <a:pt x="227266" y="226898"/>
                </a:lnTo>
                <a:lnTo>
                  <a:pt x="0" y="226898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99937" y="3960533"/>
            <a:ext cx="1143000" cy="916305"/>
          </a:xfrm>
          <a:custGeom>
            <a:avLst/>
            <a:gdLst/>
            <a:ahLst/>
            <a:cxnLst/>
            <a:rect l="l" t="t" r="r" b="b"/>
            <a:pathLst>
              <a:path w="1143000" h="916304">
                <a:moveTo>
                  <a:pt x="0" y="916266"/>
                </a:moveTo>
                <a:lnTo>
                  <a:pt x="1143000" y="916266"/>
                </a:lnTo>
                <a:lnTo>
                  <a:pt x="1143000" y="0"/>
                </a:lnTo>
                <a:lnTo>
                  <a:pt x="0" y="0"/>
                </a:lnTo>
                <a:lnTo>
                  <a:pt x="0" y="916266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96200" y="3733800"/>
            <a:ext cx="947419" cy="1143000"/>
          </a:xfrm>
          <a:custGeom>
            <a:avLst/>
            <a:gdLst/>
            <a:ahLst/>
            <a:cxnLst/>
            <a:rect l="l" t="t" r="r" b="b"/>
            <a:pathLst>
              <a:path w="947420" h="1143000">
                <a:moveTo>
                  <a:pt x="0" y="1143000"/>
                </a:moveTo>
                <a:lnTo>
                  <a:pt x="946937" y="1143000"/>
                </a:lnTo>
                <a:lnTo>
                  <a:pt x="946937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164003" y="4058920"/>
            <a:ext cx="21272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114800" y="37338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459789" y="4058920"/>
            <a:ext cx="22860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114800" y="3733800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89" h="186689">
                <a:moveTo>
                  <a:pt x="0" y="0"/>
                </a:moveTo>
                <a:lnTo>
                  <a:pt x="186270" y="0"/>
                </a:lnTo>
                <a:lnTo>
                  <a:pt x="186270" y="186270"/>
                </a:lnTo>
                <a:lnTo>
                  <a:pt x="0" y="18627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99937" y="3731933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0" y="0"/>
                </a:moveTo>
                <a:lnTo>
                  <a:pt x="1143000" y="0"/>
                </a:lnTo>
                <a:lnTo>
                  <a:pt x="11430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67600" y="3733800"/>
            <a:ext cx="228600" cy="1143000"/>
          </a:xfrm>
          <a:custGeom>
            <a:avLst/>
            <a:gdLst/>
            <a:ahLst/>
            <a:cxnLst/>
            <a:rect l="l" t="t" r="r" b="b"/>
            <a:pathLst>
              <a:path w="228600" h="1143000">
                <a:moveTo>
                  <a:pt x="228600" y="1143000"/>
                </a:moveTo>
                <a:lnTo>
                  <a:pt x="0" y="1143000"/>
                </a:lnTo>
                <a:lnTo>
                  <a:pt x="0" y="0"/>
                </a:lnTo>
                <a:lnTo>
                  <a:pt x="228600" y="0"/>
                </a:lnTo>
                <a:lnTo>
                  <a:pt x="228600" y="1143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77016" y="3723467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14083" y="3723467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12938" y="3723467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41538" y="3723467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67759" y="4426479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67759" y="4663546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67759" y="3962400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67759" y="4191000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137658" y="5283013"/>
            <a:ext cx="145415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>
                <a:solidFill>
                  <a:srgbClr val="595958"/>
                </a:solidFill>
                <a:latin typeface="Calibri"/>
                <a:cs typeface="Calibri"/>
              </a:rPr>
              <a:t>块大小</a:t>
            </a:r>
            <a:r>
              <a:rPr sz="1800" b="1" spc="-1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95958"/>
                </a:solidFill>
                <a:latin typeface="Calibri"/>
                <a:cs typeface="Calibri"/>
              </a:rPr>
              <a:t>B x</a:t>
            </a:r>
            <a:r>
              <a:rPr sz="1800" b="1" spc="-9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95958"/>
                </a:solidFill>
                <a:latin typeface="Calibri"/>
                <a:cs typeface="Calibri"/>
              </a:rPr>
              <a:t>B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544006" y="4896679"/>
            <a:ext cx="3175" cy="356235"/>
          </a:xfrm>
          <a:custGeom>
            <a:avLst/>
            <a:gdLst/>
            <a:ahLst/>
            <a:cxnLst/>
            <a:rect l="l" t="t" r="r" b="b"/>
            <a:pathLst>
              <a:path w="3175" h="356235">
                <a:moveTo>
                  <a:pt x="2882" y="355854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00173" y="4896681"/>
            <a:ext cx="88900" cy="76835"/>
          </a:xfrm>
          <a:custGeom>
            <a:avLst/>
            <a:gdLst/>
            <a:ahLst/>
            <a:cxnLst/>
            <a:rect l="l" t="t" r="r" b="b"/>
            <a:pathLst>
              <a:path w="88900" h="76835">
                <a:moveTo>
                  <a:pt x="88900" y="75831"/>
                </a:moveTo>
                <a:lnTo>
                  <a:pt x="43827" y="0"/>
                </a:lnTo>
                <a:lnTo>
                  <a:pt x="0" y="765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84533" y="3417331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1143000" y="228600"/>
                </a:moveTo>
                <a:lnTo>
                  <a:pt x="1109920" y="161093"/>
                </a:lnTo>
                <a:lnTo>
                  <a:pt x="1072806" y="136351"/>
                </a:lnTo>
                <a:lnTo>
                  <a:pt x="1025742" y="120126"/>
                </a:lnTo>
                <a:lnTo>
                  <a:pt x="971550" y="114300"/>
                </a:lnTo>
                <a:lnTo>
                  <a:pt x="742950" y="114300"/>
                </a:lnTo>
                <a:lnTo>
                  <a:pt x="688757" y="108473"/>
                </a:lnTo>
                <a:lnTo>
                  <a:pt x="641693" y="92248"/>
                </a:lnTo>
                <a:lnTo>
                  <a:pt x="604579" y="67506"/>
                </a:lnTo>
                <a:lnTo>
                  <a:pt x="580240" y="36129"/>
                </a:lnTo>
                <a:lnTo>
                  <a:pt x="571500" y="0"/>
                </a:lnTo>
                <a:lnTo>
                  <a:pt x="562759" y="36129"/>
                </a:lnTo>
                <a:lnTo>
                  <a:pt x="538420" y="67506"/>
                </a:lnTo>
                <a:lnTo>
                  <a:pt x="501306" y="92248"/>
                </a:lnTo>
                <a:lnTo>
                  <a:pt x="454242" y="108473"/>
                </a:lnTo>
                <a:lnTo>
                  <a:pt x="400050" y="114300"/>
                </a:lnTo>
                <a:lnTo>
                  <a:pt x="171450" y="114300"/>
                </a:lnTo>
                <a:lnTo>
                  <a:pt x="117257" y="120126"/>
                </a:lnTo>
                <a:lnTo>
                  <a:pt x="70193" y="136351"/>
                </a:lnTo>
                <a:lnTo>
                  <a:pt x="33079" y="161093"/>
                </a:lnTo>
                <a:lnTo>
                  <a:pt x="8740" y="192470"/>
                </a:lnTo>
                <a:lnTo>
                  <a:pt x="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901938" y="3078479"/>
            <a:ext cx="102361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spc="-5" dirty="0">
                <a:latin typeface="Calibri"/>
                <a:cs typeface="Calibri"/>
              </a:rPr>
              <a:t>n</a:t>
            </a:r>
            <a:r>
              <a:rPr sz="1800" b="1" spc="-5" dirty="0">
                <a:latin typeface="Calibri"/>
                <a:cs typeface="Calibri"/>
              </a:rPr>
              <a:t>/B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lang="zh-CN" altLang="en-US" b="1" spc="-5" dirty="0">
                <a:latin typeface="Calibri"/>
                <a:cs typeface="Calibri"/>
              </a:rPr>
              <a:t>块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488161" y="6493929"/>
            <a:ext cx="227329" cy="227329"/>
          </a:xfrm>
          <a:custGeom>
            <a:avLst/>
            <a:gdLst/>
            <a:ahLst/>
            <a:cxnLst/>
            <a:rect l="l" t="t" r="r" b="b"/>
            <a:pathLst>
              <a:path w="227329" h="227329">
                <a:moveTo>
                  <a:pt x="0" y="0"/>
                </a:moveTo>
                <a:lnTo>
                  <a:pt x="227266" y="0"/>
                </a:lnTo>
                <a:lnTo>
                  <a:pt x="227266" y="226898"/>
                </a:lnTo>
                <a:lnTo>
                  <a:pt x="0" y="226898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16133" y="5560733"/>
            <a:ext cx="227329" cy="227329"/>
          </a:xfrm>
          <a:custGeom>
            <a:avLst/>
            <a:gdLst/>
            <a:ahLst/>
            <a:cxnLst/>
            <a:rect l="l" t="t" r="r" b="b"/>
            <a:pathLst>
              <a:path w="227329" h="227329">
                <a:moveTo>
                  <a:pt x="0" y="0"/>
                </a:moveTo>
                <a:lnTo>
                  <a:pt x="227266" y="0"/>
                </a:lnTo>
                <a:lnTo>
                  <a:pt x="227266" y="226898"/>
                </a:lnTo>
                <a:lnTo>
                  <a:pt x="0" y="226898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62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048770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380111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缓存不命中分析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235583"/>
            <a:ext cx="4858385" cy="149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cs typeface="Calibri"/>
              </a:rPr>
              <a:t>假设</a:t>
            </a:r>
            <a:r>
              <a:rPr lang="en-US" altLang="zh-CN" sz="2400" b="1" spc="-5" dirty="0">
                <a:cs typeface="Calibri"/>
              </a:rPr>
              <a:t>:</a:t>
            </a:r>
            <a:endParaRPr lang="zh-CN" altLang="en-US" sz="2400" dirty="0"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cs typeface="Calibri"/>
              </a:rPr>
              <a:t>缓存块</a:t>
            </a:r>
            <a:r>
              <a:rPr lang="zh-CN" altLang="en-US" sz="2000" spc="-5" dirty="0">
                <a:cs typeface="Calibri"/>
              </a:rPr>
              <a:t> </a:t>
            </a:r>
            <a:r>
              <a:rPr lang="en-US" altLang="zh-CN" sz="2000" dirty="0">
                <a:cs typeface="Calibri"/>
              </a:rPr>
              <a:t>= 8</a:t>
            </a:r>
            <a:r>
              <a:rPr lang="zh-CN" altLang="en-US" sz="2000" spc="-60" dirty="0">
                <a:cs typeface="Calibri"/>
              </a:rPr>
              <a:t> </a:t>
            </a:r>
            <a:r>
              <a:rPr lang="en-US" altLang="zh-CN" sz="2000" spc="-5" dirty="0">
                <a:cs typeface="Calibri"/>
              </a:rPr>
              <a:t>doubles</a:t>
            </a:r>
            <a:endParaRPr lang="en-US" altLang="zh-CN" sz="2000" dirty="0"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cs typeface="Calibri"/>
              </a:rPr>
              <a:t>缓存大</a:t>
            </a:r>
            <a:r>
              <a:rPr lang="zh-CN" altLang="en-US" sz="2000" spc="-5" dirty="0">
                <a:cs typeface="Calibri"/>
              </a:rPr>
              <a:t> 小</a:t>
            </a:r>
            <a:r>
              <a:rPr lang="en-US" altLang="zh-CN" sz="2000" dirty="0">
                <a:cs typeface="Calibri"/>
              </a:rPr>
              <a:t>C </a:t>
            </a:r>
            <a:r>
              <a:rPr lang="en-US" altLang="zh-CN" sz="2000" spc="-5" dirty="0">
                <a:cs typeface="Calibri"/>
              </a:rPr>
              <a:t>&lt;&lt; </a:t>
            </a:r>
            <a:r>
              <a:rPr lang="en-US" altLang="zh-CN" sz="2000" i="1" dirty="0">
                <a:cs typeface="Calibri"/>
              </a:rPr>
              <a:t>n </a:t>
            </a:r>
            <a:r>
              <a:rPr lang="en-US" altLang="zh-CN" sz="2000" dirty="0">
                <a:cs typeface="Calibri"/>
              </a:rPr>
              <a:t>(</a:t>
            </a:r>
            <a:r>
              <a:rPr lang="zh-CN" altLang="en-US" sz="2000" dirty="0">
                <a:cs typeface="Calibri"/>
              </a:rPr>
              <a:t>比</a:t>
            </a:r>
            <a:r>
              <a:rPr lang="en-US" altLang="zh-CN" sz="2000" i="1" dirty="0">
                <a:cs typeface="Calibri"/>
              </a:rPr>
              <a:t>n</a:t>
            </a:r>
            <a:r>
              <a:rPr lang="zh-CN" altLang="en-US" sz="2000" dirty="0">
                <a:cs typeface="Calibri"/>
              </a:rPr>
              <a:t>小的得多</a:t>
            </a:r>
            <a:r>
              <a:rPr lang="en-US" altLang="zh-CN" sz="2000" dirty="0">
                <a:cs typeface="Calibri"/>
              </a:rPr>
              <a:t>)</a:t>
            </a:r>
            <a:endParaRPr lang="zh-CN" altLang="en-US" sz="2000" dirty="0"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  <a:tab pos="2463165" algn="l"/>
              </a:tabLst>
            </a:pPr>
            <a:r>
              <a:rPr lang="zh-CN" altLang="en-US" sz="2000" spc="-5" dirty="0">
                <a:cs typeface="Calibri"/>
              </a:rPr>
              <a:t>三块</a:t>
            </a:r>
            <a:r>
              <a:rPr lang="zh-CN" altLang="en-US" sz="2000" dirty="0">
                <a:cs typeface="Calibri"/>
              </a:rPr>
              <a:t>	</a:t>
            </a:r>
            <a:r>
              <a:rPr lang="zh-CN" altLang="en-US" sz="2000" spc="-5" dirty="0">
                <a:cs typeface="Calibri"/>
              </a:rPr>
              <a:t>放入缓存</a:t>
            </a:r>
            <a:r>
              <a:rPr lang="en-US" altLang="zh-CN" sz="2000" dirty="0">
                <a:cs typeface="Calibri"/>
              </a:rPr>
              <a:t>: </a:t>
            </a:r>
            <a:r>
              <a:rPr lang="en-US" altLang="zh-CN" sz="2000" spc="5" dirty="0">
                <a:cs typeface="Calibri"/>
              </a:rPr>
              <a:t>3B</a:t>
            </a:r>
            <a:r>
              <a:rPr lang="en-US" altLang="zh-CN" sz="1950" spc="7" baseline="25641" dirty="0">
                <a:cs typeface="Calibri"/>
              </a:rPr>
              <a:t>2 </a:t>
            </a:r>
            <a:r>
              <a:rPr lang="en-US" altLang="zh-CN" sz="2000" dirty="0">
                <a:cs typeface="Calibri"/>
              </a:rPr>
              <a:t>&lt;</a:t>
            </a:r>
            <a:r>
              <a:rPr lang="en-US" altLang="zh-CN" sz="2000" spc="-90" dirty="0">
                <a:cs typeface="Calibri"/>
              </a:rPr>
              <a:t> </a:t>
            </a:r>
            <a:r>
              <a:rPr lang="en-US" altLang="zh-CN" sz="2000" dirty="0">
                <a:cs typeface="Calibri"/>
              </a:rPr>
              <a:t>C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5615" y="3210686"/>
            <a:ext cx="34702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dirty="0">
                <a:latin typeface="Calibri"/>
                <a:cs typeface="Calibri"/>
              </a:rPr>
              <a:t>第二次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</a:t>
            </a:r>
            <a:r>
              <a:rPr lang="zh-CN" altLang="en-US" sz="2400" b="1" spc="-5" dirty="0">
                <a:latin typeface="Calibri"/>
                <a:cs typeface="Calibri"/>
              </a:rPr>
              <a:t>块</a:t>
            </a:r>
            <a:r>
              <a:rPr sz="2400" b="1" spc="-5" dirty="0">
                <a:latin typeface="Calibri"/>
                <a:cs typeface="Calibri"/>
              </a:rPr>
              <a:t>)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lang="zh-CN" altLang="en-US" sz="2400" b="1" spc="-5" dirty="0">
                <a:latin typeface="Calibri"/>
                <a:cs typeface="Calibri"/>
              </a:rPr>
              <a:t>迭代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2814" y="3640963"/>
            <a:ext cx="2577465" cy="7104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990000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同第一次迭代</a:t>
            </a:r>
            <a:r>
              <a:rPr sz="2000" spc="-5" dirty="0">
                <a:latin typeface="Calibri"/>
                <a:cs typeface="Calibri"/>
              </a:rPr>
              <a:t>n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sz="2200" spc="-5" dirty="0">
                <a:solidFill>
                  <a:srgbClr val="990000"/>
                </a:solidFill>
                <a:latin typeface="Wingdings"/>
                <a:cs typeface="Wingdings"/>
              </a:rPr>
              <a:t></a:t>
            </a:r>
            <a:r>
              <a:rPr sz="2200" spc="-5" dirty="0">
                <a:solidFill>
                  <a:srgbClr val="9900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2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/B x </a:t>
            </a:r>
            <a:r>
              <a:rPr sz="2000" spc="5" dirty="0">
                <a:latin typeface="Calibri"/>
                <a:cs typeface="Calibri"/>
              </a:rPr>
              <a:t>B</a:t>
            </a:r>
            <a:r>
              <a:rPr sz="1950" spc="7" baseline="25641" dirty="0">
                <a:latin typeface="Calibri"/>
                <a:cs typeface="Calibri"/>
              </a:rPr>
              <a:t>2</a:t>
            </a:r>
            <a:r>
              <a:rPr sz="2000" spc="5" dirty="0">
                <a:latin typeface="Calibri"/>
                <a:cs typeface="Calibri"/>
              </a:rPr>
              <a:t>/8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2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B/4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5615" y="5112639"/>
            <a:ext cx="201041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总不命中率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2814" y="5542915"/>
            <a:ext cx="263715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2200" spc="-5" dirty="0">
                <a:solidFill>
                  <a:srgbClr val="990000"/>
                </a:solidFill>
                <a:latin typeface="Wingdings"/>
                <a:cs typeface="Wingdings"/>
              </a:rPr>
              <a:t></a:t>
            </a:r>
            <a:r>
              <a:rPr sz="2200" spc="-5" dirty="0">
                <a:solidFill>
                  <a:srgbClr val="990000"/>
                </a:solidFill>
                <a:latin typeface="Times New Roman"/>
                <a:cs typeface="Times New Roman"/>
              </a:rPr>
              <a:t>	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B/4 * (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/B)</a:t>
            </a:r>
            <a:r>
              <a:rPr sz="1950" baseline="25641" dirty="0">
                <a:latin typeface="Calibri"/>
                <a:cs typeface="Calibri"/>
              </a:rPr>
              <a:t>2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1950" baseline="25641" dirty="0">
                <a:latin typeface="Calibri"/>
                <a:cs typeface="Calibri"/>
              </a:rPr>
              <a:t>3</a:t>
            </a:r>
            <a:r>
              <a:rPr sz="2000" dirty="0">
                <a:latin typeface="Calibri"/>
                <a:cs typeface="Calibri"/>
              </a:rPr>
              <a:t>/(4B)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99937" y="3733800"/>
            <a:ext cx="1143000" cy="6985"/>
          </a:xfrm>
          <a:custGeom>
            <a:avLst/>
            <a:gdLst/>
            <a:ahLst/>
            <a:cxnLst/>
            <a:rect l="l" t="t" r="r" b="b"/>
            <a:pathLst>
              <a:path w="1143000" h="6985">
                <a:moveTo>
                  <a:pt x="0" y="6756"/>
                </a:moveTo>
                <a:lnTo>
                  <a:pt x="1143000" y="6756"/>
                </a:lnTo>
                <a:lnTo>
                  <a:pt x="1143000" y="0"/>
                </a:lnTo>
                <a:lnTo>
                  <a:pt x="0" y="0"/>
                </a:lnTo>
                <a:lnTo>
                  <a:pt x="0" y="6756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99937" y="3969156"/>
            <a:ext cx="1143000" cy="908050"/>
          </a:xfrm>
          <a:custGeom>
            <a:avLst/>
            <a:gdLst/>
            <a:ahLst/>
            <a:cxnLst/>
            <a:rect l="l" t="t" r="r" b="b"/>
            <a:pathLst>
              <a:path w="1143000" h="908050">
                <a:moveTo>
                  <a:pt x="0" y="907643"/>
                </a:moveTo>
                <a:lnTo>
                  <a:pt x="1143000" y="907643"/>
                </a:lnTo>
                <a:lnTo>
                  <a:pt x="1143000" y="0"/>
                </a:lnTo>
                <a:lnTo>
                  <a:pt x="0" y="0"/>
                </a:lnTo>
                <a:lnTo>
                  <a:pt x="0" y="907643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0200" y="3733800"/>
            <a:ext cx="693420" cy="1143000"/>
          </a:xfrm>
          <a:custGeom>
            <a:avLst/>
            <a:gdLst/>
            <a:ahLst/>
            <a:cxnLst/>
            <a:rect l="l" t="t" r="r" b="b"/>
            <a:pathLst>
              <a:path w="693420" h="1143000">
                <a:moveTo>
                  <a:pt x="0" y="1143000"/>
                </a:moveTo>
                <a:lnTo>
                  <a:pt x="692937" y="1143000"/>
                </a:lnTo>
                <a:lnTo>
                  <a:pt x="692937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00137" y="3733800"/>
            <a:ext cx="221615" cy="1143000"/>
          </a:xfrm>
          <a:custGeom>
            <a:avLst/>
            <a:gdLst/>
            <a:ahLst/>
            <a:cxnLst/>
            <a:rect l="l" t="t" r="r" b="b"/>
            <a:pathLst>
              <a:path w="221615" h="1143000">
                <a:moveTo>
                  <a:pt x="0" y="1143000"/>
                </a:moveTo>
                <a:lnTo>
                  <a:pt x="221462" y="1143000"/>
                </a:lnTo>
                <a:lnTo>
                  <a:pt x="221462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164003" y="4024831"/>
            <a:ext cx="21272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14800" y="37338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59789" y="4058920"/>
            <a:ext cx="22860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43400" y="3733800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89" h="186689">
                <a:moveTo>
                  <a:pt x="0" y="0"/>
                </a:moveTo>
                <a:lnTo>
                  <a:pt x="186270" y="0"/>
                </a:lnTo>
                <a:lnTo>
                  <a:pt x="186270" y="186270"/>
                </a:lnTo>
                <a:lnTo>
                  <a:pt x="0" y="18627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99937" y="3740556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0" y="0"/>
                </a:moveTo>
                <a:lnTo>
                  <a:pt x="1143000" y="0"/>
                </a:lnTo>
                <a:lnTo>
                  <a:pt x="11430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21600" y="3733800"/>
            <a:ext cx="228600" cy="1143000"/>
          </a:xfrm>
          <a:custGeom>
            <a:avLst/>
            <a:gdLst/>
            <a:ahLst/>
            <a:cxnLst/>
            <a:rect l="l" t="t" r="r" b="b"/>
            <a:pathLst>
              <a:path w="228600" h="1143000">
                <a:moveTo>
                  <a:pt x="228600" y="1143000"/>
                </a:moveTo>
                <a:lnTo>
                  <a:pt x="0" y="1143000"/>
                </a:lnTo>
                <a:lnTo>
                  <a:pt x="0" y="0"/>
                </a:lnTo>
                <a:lnTo>
                  <a:pt x="228600" y="0"/>
                </a:lnTo>
                <a:lnTo>
                  <a:pt x="228600" y="1143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77016" y="3732093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14083" y="3732093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12938" y="3732093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41538" y="3732093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13133" y="4426479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13133" y="4663546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13133" y="3962400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13133" y="4191000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095322" y="5283013"/>
            <a:ext cx="145415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>
                <a:solidFill>
                  <a:srgbClr val="595958"/>
                </a:solidFill>
                <a:latin typeface="Calibri"/>
                <a:cs typeface="Calibri"/>
              </a:rPr>
              <a:t>块大小</a:t>
            </a:r>
            <a:r>
              <a:rPr sz="1800" b="1" spc="-1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95958"/>
                </a:solidFill>
                <a:latin typeface="Calibri"/>
                <a:cs typeface="Calibri"/>
              </a:rPr>
              <a:t>B x</a:t>
            </a:r>
            <a:r>
              <a:rPr sz="1800" b="1" spc="-9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95958"/>
                </a:solidFill>
                <a:latin typeface="Calibri"/>
                <a:cs typeface="Calibri"/>
              </a:rPr>
              <a:t>B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827640" y="4896679"/>
            <a:ext cx="3175" cy="356235"/>
          </a:xfrm>
          <a:custGeom>
            <a:avLst/>
            <a:gdLst/>
            <a:ahLst/>
            <a:cxnLst/>
            <a:rect l="l" t="t" r="r" b="b"/>
            <a:pathLst>
              <a:path w="3175" h="356235">
                <a:moveTo>
                  <a:pt x="2882" y="355854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83808" y="4896681"/>
            <a:ext cx="88900" cy="76835"/>
          </a:xfrm>
          <a:custGeom>
            <a:avLst/>
            <a:gdLst/>
            <a:ahLst/>
            <a:cxnLst/>
            <a:rect l="l" t="t" r="r" b="b"/>
            <a:pathLst>
              <a:path w="88900" h="76835">
                <a:moveTo>
                  <a:pt x="88900" y="75831"/>
                </a:moveTo>
                <a:lnTo>
                  <a:pt x="43827" y="0"/>
                </a:lnTo>
                <a:lnTo>
                  <a:pt x="0" y="765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50070" y="2480729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89" h="186689">
                <a:moveTo>
                  <a:pt x="0" y="0"/>
                </a:moveTo>
                <a:lnTo>
                  <a:pt x="186270" y="0"/>
                </a:lnTo>
                <a:lnTo>
                  <a:pt x="186270" y="186270"/>
                </a:lnTo>
                <a:lnTo>
                  <a:pt x="0" y="18627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84533" y="3417331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1143000" y="228600"/>
                </a:moveTo>
                <a:lnTo>
                  <a:pt x="1109920" y="161093"/>
                </a:lnTo>
                <a:lnTo>
                  <a:pt x="1072806" y="136351"/>
                </a:lnTo>
                <a:lnTo>
                  <a:pt x="1025742" y="120126"/>
                </a:lnTo>
                <a:lnTo>
                  <a:pt x="971550" y="114300"/>
                </a:lnTo>
                <a:lnTo>
                  <a:pt x="742950" y="114300"/>
                </a:lnTo>
                <a:lnTo>
                  <a:pt x="688757" y="108473"/>
                </a:lnTo>
                <a:lnTo>
                  <a:pt x="641693" y="92248"/>
                </a:lnTo>
                <a:lnTo>
                  <a:pt x="604579" y="67506"/>
                </a:lnTo>
                <a:lnTo>
                  <a:pt x="580240" y="36129"/>
                </a:lnTo>
                <a:lnTo>
                  <a:pt x="571500" y="0"/>
                </a:lnTo>
                <a:lnTo>
                  <a:pt x="562759" y="36129"/>
                </a:lnTo>
                <a:lnTo>
                  <a:pt x="538420" y="67506"/>
                </a:lnTo>
                <a:lnTo>
                  <a:pt x="501306" y="92248"/>
                </a:lnTo>
                <a:lnTo>
                  <a:pt x="454242" y="108473"/>
                </a:lnTo>
                <a:lnTo>
                  <a:pt x="400050" y="114300"/>
                </a:lnTo>
                <a:lnTo>
                  <a:pt x="171450" y="114300"/>
                </a:lnTo>
                <a:lnTo>
                  <a:pt x="117257" y="120126"/>
                </a:lnTo>
                <a:lnTo>
                  <a:pt x="70193" y="136351"/>
                </a:lnTo>
                <a:lnTo>
                  <a:pt x="33079" y="161093"/>
                </a:lnTo>
                <a:lnTo>
                  <a:pt x="8740" y="192470"/>
                </a:lnTo>
                <a:lnTo>
                  <a:pt x="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901938" y="3078479"/>
            <a:ext cx="102679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n/B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lang="zh-CN" altLang="en-US" b="1" spc="-5" dirty="0">
                <a:latin typeface="Calibri"/>
                <a:cs typeface="Calibri"/>
              </a:rPr>
              <a:t>块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63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8569218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64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354139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分块总结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387983"/>
            <a:ext cx="7179945" cy="4119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dirty="0">
                <a:latin typeface="Calibri"/>
                <a:cs typeface="Calibri"/>
              </a:rPr>
              <a:t>不分块</a:t>
            </a:r>
            <a:r>
              <a:rPr sz="2400" b="1" spc="-5" dirty="0">
                <a:latin typeface="Calibri"/>
                <a:cs typeface="Calibri"/>
              </a:rPr>
              <a:t>: (9/8)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n</a:t>
            </a:r>
            <a:r>
              <a:rPr sz="2400" b="1" spc="-15" baseline="24305" dirty="0">
                <a:latin typeface="Calibri"/>
                <a:cs typeface="Calibri"/>
              </a:rPr>
              <a:t>3</a:t>
            </a:r>
            <a:endParaRPr sz="2400" baseline="24305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分块</a:t>
            </a:r>
            <a:r>
              <a:rPr sz="2400" b="1" spc="-5" dirty="0">
                <a:latin typeface="Calibri"/>
                <a:cs typeface="Calibri"/>
              </a:rPr>
              <a:t>: 1/(4B)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n</a:t>
            </a:r>
            <a:r>
              <a:rPr sz="2400" b="1" spc="-15" baseline="24305" dirty="0">
                <a:latin typeface="Calibri"/>
                <a:cs typeface="Calibri"/>
              </a:rPr>
              <a:t>3</a:t>
            </a:r>
            <a:endParaRPr sz="2400" baseline="24305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"/>
            </a:pPr>
            <a:endParaRPr sz="3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dirty="0">
                <a:latin typeface="Calibri"/>
                <a:cs typeface="Calibri"/>
              </a:rPr>
              <a:t>建议最大可能的</a:t>
            </a:r>
            <a:r>
              <a:rPr lang="zh-CN" altLang="en-US" sz="2400" b="1" spc="-5" dirty="0">
                <a:latin typeface="Calibri"/>
                <a:cs typeface="Calibri"/>
              </a:rPr>
              <a:t>块</a:t>
            </a:r>
            <a:r>
              <a:rPr sz="2400" b="1" spc="-5" dirty="0">
                <a:latin typeface="Calibri"/>
                <a:cs typeface="Calibri"/>
              </a:rPr>
              <a:t>B</a:t>
            </a:r>
            <a:r>
              <a:rPr lang="zh-CN" altLang="en-US" sz="2400" b="1" spc="-5" dirty="0">
                <a:latin typeface="Calibri"/>
                <a:cs typeface="Calibri"/>
              </a:rPr>
              <a:t>大小</a:t>
            </a:r>
            <a:r>
              <a:rPr sz="2400" b="1" spc="-5" dirty="0">
                <a:latin typeface="Calibri"/>
                <a:cs typeface="Calibri"/>
              </a:rPr>
              <a:t>, </a:t>
            </a:r>
            <a:r>
              <a:rPr lang="zh-CN" altLang="en-US" sz="2400" b="1" spc="-5" dirty="0">
                <a:latin typeface="Calibri"/>
                <a:cs typeface="Calibri"/>
              </a:rPr>
              <a:t>限制为</a:t>
            </a:r>
            <a:r>
              <a:rPr sz="2400" b="1" spc="-5" dirty="0">
                <a:latin typeface="Calibri"/>
                <a:cs typeface="Calibri"/>
              </a:rPr>
              <a:t> 3B</a:t>
            </a:r>
            <a:r>
              <a:rPr sz="2400" b="1" spc="-7" baseline="24305" dirty="0">
                <a:latin typeface="Calibri"/>
                <a:cs typeface="Calibri"/>
              </a:rPr>
              <a:t>2 </a:t>
            </a:r>
            <a:r>
              <a:rPr sz="2400" b="1" dirty="0">
                <a:latin typeface="Calibri"/>
                <a:cs typeface="Calibri"/>
              </a:rPr>
              <a:t>&lt;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C!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"/>
            </a:pPr>
            <a:endParaRPr sz="3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dirty="0">
                <a:latin typeface="Calibri"/>
                <a:cs typeface="Calibri"/>
              </a:rPr>
              <a:t>巨大差距的原因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矩阵乘法有天生的时间局部性</a:t>
            </a:r>
            <a:r>
              <a:rPr sz="2000" spc="-5" dirty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7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输入数据</a:t>
            </a:r>
            <a:r>
              <a:rPr sz="2000" dirty="0">
                <a:latin typeface="Calibri"/>
                <a:cs typeface="Calibri"/>
              </a:rPr>
              <a:t>: </a:t>
            </a:r>
            <a:r>
              <a:rPr sz="2000" spc="5" dirty="0">
                <a:latin typeface="Calibri"/>
                <a:cs typeface="Calibri"/>
              </a:rPr>
              <a:t>3</a:t>
            </a:r>
            <a:r>
              <a:rPr sz="2000" i="1" spc="5" dirty="0">
                <a:latin typeface="Calibri"/>
                <a:cs typeface="Calibri"/>
              </a:rPr>
              <a:t>n</a:t>
            </a:r>
            <a:r>
              <a:rPr sz="1950" spc="7" baseline="25641" dirty="0">
                <a:latin typeface="Calibri"/>
                <a:cs typeface="Calibri"/>
              </a:rPr>
              <a:t>2</a:t>
            </a:r>
            <a:r>
              <a:rPr sz="2000" spc="5" dirty="0">
                <a:latin typeface="Calibri"/>
                <a:cs typeface="Calibri"/>
              </a:rPr>
              <a:t>, </a:t>
            </a:r>
            <a:r>
              <a:rPr lang="zh-CN" altLang="en-US" sz="2000" dirty="0">
                <a:latin typeface="Calibri"/>
                <a:cs typeface="Calibri"/>
              </a:rPr>
              <a:t>计算</a:t>
            </a:r>
            <a:r>
              <a:rPr sz="2000" spc="-14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2</a:t>
            </a:r>
            <a:r>
              <a:rPr sz="2000" i="1" spc="5" dirty="0">
                <a:latin typeface="Calibri"/>
                <a:cs typeface="Calibri"/>
              </a:rPr>
              <a:t>n</a:t>
            </a:r>
            <a:r>
              <a:rPr sz="1950" spc="7" baseline="25641" dirty="0">
                <a:latin typeface="Calibri"/>
                <a:cs typeface="Calibri"/>
              </a:rPr>
              <a:t>3</a:t>
            </a:r>
            <a:endParaRPr sz="1950" baseline="25641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7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每个数据组元素使用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O(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lang="zh-CN" altLang="en-US" sz="2000" spc="-5" dirty="0">
                <a:latin typeface="Calibri"/>
                <a:cs typeface="Calibri"/>
              </a:rPr>
              <a:t>时间</a:t>
            </a:r>
            <a:r>
              <a:rPr sz="2000" spc="-5" dirty="0">
                <a:latin typeface="Calibri"/>
                <a:cs typeface="Calibri"/>
              </a:rPr>
              <a:t>!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但是程序必须被恰当的编写</a:t>
            </a:r>
            <a:endParaRPr sz="2000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F3801232-0ABF-46B1-A72F-AFF98CAB87EA}"/>
                  </a:ext>
                </a:extLst>
              </p14:cNvPr>
              <p14:cNvContentPartPr/>
              <p14:nvPr/>
            </p14:nvContentPartPr>
            <p14:xfrm>
              <a:off x="1242360" y="869400"/>
              <a:ext cx="4156560" cy="185184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F3801232-0ABF-46B1-A72F-AFF98CAB87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3000" y="860040"/>
                <a:ext cx="4175280" cy="18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98652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65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307340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高速缓存总结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387983"/>
            <a:ext cx="7707630" cy="4809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3200" b="1" spc="-5" dirty="0">
                <a:latin typeface="Calibri"/>
                <a:cs typeface="Calibri"/>
              </a:rPr>
              <a:t>对缓存存储器的性能有明显的影响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90000"/>
              </a:buClr>
              <a:buFont typeface="Wingdings 2"/>
              <a:buChar char=""/>
            </a:pPr>
            <a:endParaRPr sz="4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3200" b="1" spc="-5" dirty="0">
                <a:latin typeface="Calibri"/>
                <a:cs typeface="Calibri"/>
              </a:rPr>
              <a:t>你可以在你的程序里用这个</a:t>
            </a:r>
            <a:r>
              <a:rPr sz="3200" b="1" spc="-5" dirty="0">
                <a:latin typeface="Calibri"/>
                <a:cs typeface="Calibri"/>
              </a:rPr>
              <a:t>!</a:t>
            </a:r>
            <a:endParaRPr sz="3200" dirty="0">
              <a:latin typeface="Calibri"/>
              <a:cs typeface="Calibri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800" dirty="0">
                <a:latin typeface="Calibri"/>
                <a:cs typeface="Calibri"/>
              </a:rPr>
              <a:t>集中在内部循环上</a:t>
            </a:r>
            <a:r>
              <a:rPr lang="zh-CN" altLang="en-US" sz="2800" spc="-5" dirty="0">
                <a:latin typeface="Calibri"/>
                <a:cs typeface="Calibri"/>
              </a:rPr>
              <a:t>，大部分计算和内存访问都发生在这里</a:t>
            </a:r>
            <a:r>
              <a:rPr lang="zh-CN" altLang="en-US" sz="2800" dirty="0">
                <a:latin typeface="Calibri"/>
                <a:cs typeface="Calibri"/>
              </a:rPr>
              <a:t>。</a:t>
            </a:r>
            <a:endParaRPr sz="2800" dirty="0">
              <a:latin typeface="Calibri"/>
              <a:cs typeface="Calibri"/>
            </a:endParaRPr>
          </a:p>
          <a:p>
            <a:pPr marL="756285" marR="77914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800" dirty="0">
                <a:cs typeface="Calibri"/>
              </a:rPr>
              <a:t>尽量按照数据对象存储在内存中的顺序，以步长为</a:t>
            </a:r>
            <a:r>
              <a:rPr lang="en-US" altLang="zh-CN" sz="2800" dirty="0">
                <a:cs typeface="Calibri"/>
              </a:rPr>
              <a:t>1</a:t>
            </a:r>
            <a:r>
              <a:rPr lang="zh-CN" altLang="en-US" sz="2800" dirty="0">
                <a:cs typeface="Calibri"/>
              </a:rPr>
              <a:t>来读数据，使得程序的空间局部性最大。</a:t>
            </a:r>
            <a:endParaRPr sz="2800" dirty="0">
              <a:latin typeface="Calibri"/>
              <a:cs typeface="Calibri"/>
            </a:endParaRPr>
          </a:p>
          <a:p>
            <a:pPr marL="756285" marR="11430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800" spc="-5" dirty="0">
                <a:latin typeface="Calibri"/>
                <a:cs typeface="Calibri"/>
              </a:rPr>
              <a:t>一旦从内存中读入一个数据对象，尽可能多的使用它，使得程序中的时间局部性最大。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523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7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1926442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高速缓存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327823"/>
            <a:ext cx="8130540" cy="4152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83515" indent="-342900">
              <a:buClr>
                <a:srgbClr val="8D171A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i="1" spc="-5" dirty="0">
                <a:solidFill>
                  <a:srgbClr val="BC1E24"/>
                </a:solidFill>
                <a:cs typeface="Calibri"/>
              </a:rPr>
              <a:t>高速缓存</a:t>
            </a:r>
            <a:r>
              <a:rPr lang="en-US" altLang="zh-CN" sz="2400" b="1" i="1" spc="-5" dirty="0">
                <a:solidFill>
                  <a:srgbClr val="BC1E24"/>
                </a:solidFill>
                <a:cs typeface="Calibri"/>
              </a:rPr>
              <a:t>(</a:t>
            </a:r>
            <a:r>
              <a:rPr sz="2400" b="1" i="1" spc="-5" dirty="0">
                <a:solidFill>
                  <a:srgbClr val="BC1E24"/>
                </a:solidFill>
                <a:cs typeface="Calibri"/>
              </a:rPr>
              <a:t>Cache</a:t>
            </a:r>
            <a:r>
              <a:rPr lang="en-US" sz="2400" b="1" i="1" spc="-5" dirty="0">
                <a:solidFill>
                  <a:srgbClr val="BC1E24"/>
                </a:solidFill>
                <a:cs typeface="Calibri"/>
              </a:rPr>
              <a:t>)</a:t>
            </a:r>
            <a:r>
              <a:rPr sz="2400" b="1" i="1" spc="-5" dirty="0">
                <a:solidFill>
                  <a:srgbClr val="BC1E24"/>
                </a:solidFill>
                <a:cs typeface="Calibri"/>
              </a:rPr>
              <a:t>: </a:t>
            </a:r>
            <a:r>
              <a:rPr lang="zh-CN" altLang="en-US" sz="2400" b="1" dirty="0">
                <a:solidFill>
                  <a:prstClr val="black"/>
                </a:solidFill>
                <a:cs typeface="Calibri"/>
              </a:rPr>
              <a:t>一种更小、速度更快的存储设备。作为更大、更慢存储设备的缓存区。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575"/>
              </a:spcBef>
              <a:buClr>
                <a:srgbClr val="8D171A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solidFill>
                  <a:prstClr val="black"/>
                </a:solidFill>
                <a:cs typeface="Calibri"/>
              </a:rPr>
              <a:t>存储器层次结构的基本思想</a:t>
            </a:r>
            <a:r>
              <a:rPr sz="2400" b="1" spc="-5" dirty="0">
                <a:solidFill>
                  <a:prstClr val="black"/>
                </a:solidFill>
                <a:cs typeface="Calibri"/>
              </a:rPr>
              <a:t>: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756285" marR="5080" lvl="1" indent="-286385">
              <a:spcBef>
                <a:spcPts val="505"/>
              </a:spcBef>
              <a:buClr>
                <a:srgbClr val="8D171A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solidFill>
                  <a:prstClr val="black"/>
                </a:solidFill>
                <a:cs typeface="Calibri"/>
              </a:rPr>
              <a:t>对于每个 </a:t>
            </a:r>
            <a:r>
              <a:rPr lang="en-US" altLang="zh-CN" sz="2000" dirty="0">
                <a:solidFill>
                  <a:prstClr val="black"/>
                </a:solidFill>
                <a:cs typeface="Calibri"/>
              </a:rPr>
              <a:t>k</a:t>
            </a:r>
            <a:r>
              <a:rPr lang="zh-CN" altLang="en-US" sz="2000" dirty="0">
                <a:solidFill>
                  <a:prstClr val="black"/>
                </a:solidFill>
                <a:cs typeface="Calibri"/>
              </a:rPr>
              <a:t>，位于</a:t>
            </a:r>
            <a:r>
              <a:rPr lang="en-US" altLang="zh-CN" sz="2000" dirty="0">
                <a:solidFill>
                  <a:prstClr val="black"/>
                </a:solidFill>
                <a:cs typeface="Calibri"/>
              </a:rPr>
              <a:t>k</a:t>
            </a:r>
            <a:r>
              <a:rPr lang="zh-CN" altLang="en-US" sz="2000" dirty="0">
                <a:solidFill>
                  <a:prstClr val="black"/>
                </a:solidFill>
                <a:cs typeface="Calibri"/>
              </a:rPr>
              <a:t>层的更快更小存储设备作为位于</a:t>
            </a:r>
            <a:r>
              <a:rPr lang="en-US" altLang="zh-CN" sz="2000" dirty="0">
                <a:solidFill>
                  <a:prstClr val="black"/>
                </a:solidFill>
                <a:cs typeface="Calibri"/>
              </a:rPr>
              <a:t>k+1</a:t>
            </a:r>
            <a:r>
              <a:rPr lang="zh-CN" altLang="en-US" sz="2000" dirty="0">
                <a:solidFill>
                  <a:prstClr val="black"/>
                </a:solidFill>
                <a:cs typeface="Calibri"/>
              </a:rPr>
              <a:t>层的更大更慢存储设备的缓存。</a:t>
            </a:r>
            <a:endParaRPr sz="2000" dirty="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545"/>
              </a:spcBef>
              <a:buClr>
                <a:srgbClr val="8D171A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solidFill>
                  <a:prstClr val="black"/>
                </a:solidFill>
                <a:cs typeface="Calibri"/>
              </a:rPr>
              <a:t>为什么存储器层次结构行的通</a:t>
            </a:r>
            <a:r>
              <a:rPr sz="2400" b="1" spc="-5" dirty="0">
                <a:solidFill>
                  <a:prstClr val="black"/>
                </a:solidFill>
                <a:cs typeface="Calibri"/>
              </a:rPr>
              <a:t>?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756285" marR="727075" lvl="1" indent="-286385">
              <a:spcBef>
                <a:spcPts val="475"/>
              </a:spcBef>
              <a:buClr>
                <a:srgbClr val="8D171A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solidFill>
                  <a:prstClr val="black"/>
                </a:solidFill>
                <a:cs typeface="Calibri"/>
              </a:rPr>
              <a:t>因为局部性原理，程序访问第</a:t>
            </a:r>
            <a:r>
              <a:rPr lang="en-US" altLang="zh-CN" sz="2000" spc="-5" dirty="0">
                <a:solidFill>
                  <a:prstClr val="black"/>
                </a:solidFill>
                <a:cs typeface="Calibri"/>
              </a:rPr>
              <a:t>k</a:t>
            </a:r>
            <a:r>
              <a:rPr lang="zh-CN" altLang="en-US" sz="2000" spc="-5" dirty="0">
                <a:solidFill>
                  <a:prstClr val="black"/>
                </a:solidFill>
                <a:cs typeface="Calibri"/>
              </a:rPr>
              <a:t>层的数据比访问第</a:t>
            </a:r>
            <a:r>
              <a:rPr lang="en-US" altLang="zh-CN" sz="2000" spc="-5" dirty="0">
                <a:solidFill>
                  <a:prstClr val="black"/>
                </a:solidFill>
                <a:cs typeface="Calibri"/>
              </a:rPr>
              <a:t>k+1</a:t>
            </a:r>
            <a:r>
              <a:rPr lang="zh-CN" altLang="en-US" sz="2000" spc="-5" dirty="0">
                <a:solidFill>
                  <a:prstClr val="black"/>
                </a:solidFill>
                <a:cs typeface="Calibri"/>
              </a:rPr>
              <a:t>层的数据要频繁</a:t>
            </a:r>
            <a:endParaRPr lang="en-US" sz="2000" spc="-5" dirty="0">
              <a:solidFill>
                <a:prstClr val="black"/>
              </a:solidFill>
              <a:cs typeface="Calibri"/>
            </a:endParaRPr>
          </a:p>
          <a:p>
            <a:pPr marL="756285" marR="727075" lvl="1" indent="-286385">
              <a:spcBef>
                <a:spcPts val="475"/>
              </a:spcBef>
              <a:buClr>
                <a:srgbClr val="8D171A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solidFill>
                  <a:prstClr val="black"/>
                </a:solidFill>
                <a:cs typeface="Calibri"/>
              </a:rPr>
              <a:t>因此，第</a:t>
            </a:r>
            <a:r>
              <a:rPr lang="en-US" altLang="zh-CN" sz="2000" spc="-5" dirty="0">
                <a:solidFill>
                  <a:prstClr val="black"/>
                </a:solidFill>
                <a:cs typeface="Calibri"/>
              </a:rPr>
              <a:t>k+1</a:t>
            </a:r>
            <a:r>
              <a:rPr lang="zh-CN" altLang="en-US" sz="2000" spc="-5" dirty="0">
                <a:solidFill>
                  <a:prstClr val="black"/>
                </a:solidFill>
                <a:cs typeface="Calibri"/>
              </a:rPr>
              <a:t>层的存储设备更慢、容量更大、价格更便宜</a:t>
            </a:r>
            <a:endParaRPr sz="2000" dirty="0">
              <a:solidFill>
                <a:prstClr val="black"/>
              </a:solidFill>
              <a:cs typeface="Calibri"/>
            </a:endParaRPr>
          </a:p>
          <a:p>
            <a:pPr marL="355600" marR="289560" indent="-342900">
              <a:spcBef>
                <a:spcPts val="545"/>
              </a:spcBef>
              <a:buClr>
                <a:srgbClr val="8D171A"/>
              </a:buClr>
              <a:buSzPct val="58333"/>
              <a:buFont typeface="Wingdings 2"/>
              <a:buChar char=""/>
              <a:tabLst>
                <a:tab pos="355600" algn="l"/>
                <a:tab pos="1602105" algn="l"/>
              </a:tabLst>
            </a:pPr>
            <a:r>
              <a:rPr lang="zh-CN" altLang="en-US" sz="2400" b="1" i="1" spc="-5" dirty="0">
                <a:solidFill>
                  <a:srgbClr val="BC1E24"/>
                </a:solidFill>
                <a:cs typeface="Calibri"/>
              </a:rPr>
              <a:t>妙策</a:t>
            </a:r>
            <a:r>
              <a:rPr sz="2400" b="1" i="1" dirty="0">
                <a:solidFill>
                  <a:srgbClr val="BC1E24"/>
                </a:solidFill>
                <a:cs typeface="Calibri"/>
              </a:rPr>
              <a:t>:</a:t>
            </a:r>
            <a:r>
              <a:rPr lang="en-US" sz="2400" b="1" i="1" dirty="0">
                <a:solidFill>
                  <a:srgbClr val="BC1E24"/>
                </a:solidFill>
                <a:cs typeface="Calibri"/>
              </a:rPr>
              <a:t> </a:t>
            </a:r>
            <a:r>
              <a:rPr lang="zh-CN" altLang="en-US" sz="2400" b="1" dirty="0">
                <a:solidFill>
                  <a:prstClr val="black"/>
                </a:solidFill>
                <a:cs typeface="Calibri"/>
              </a:rPr>
              <a:t>存储器层次结构构建了一个大容量的存储池，像底层存储器一样廉价，而又可以达到顶层存储器的速度。</a:t>
            </a:r>
            <a:endParaRPr sz="2400" dirty="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2752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96975" y="4279900"/>
            <a:ext cx="3380104" cy="2197100"/>
          </a:xfrm>
          <a:custGeom>
            <a:avLst/>
            <a:gdLst/>
            <a:ahLst/>
            <a:cxnLst/>
            <a:rect l="l" t="t" r="r" b="b"/>
            <a:pathLst>
              <a:path w="3380104" h="2197100">
                <a:moveTo>
                  <a:pt x="0" y="0"/>
                </a:moveTo>
                <a:lnTo>
                  <a:pt x="3379787" y="0"/>
                </a:lnTo>
                <a:lnTo>
                  <a:pt x="3379787" y="2197100"/>
                </a:lnTo>
                <a:lnTo>
                  <a:pt x="0" y="2197100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96975" y="4279900"/>
            <a:ext cx="3380104" cy="2197100"/>
          </a:xfrm>
          <a:custGeom>
            <a:avLst/>
            <a:gdLst/>
            <a:ahLst/>
            <a:cxnLst/>
            <a:rect l="l" t="t" r="r" b="b"/>
            <a:pathLst>
              <a:path w="3380104" h="2197100">
                <a:moveTo>
                  <a:pt x="0" y="0"/>
                </a:moveTo>
                <a:lnTo>
                  <a:pt x="3379787" y="0"/>
                </a:lnTo>
                <a:lnTo>
                  <a:pt x="3379787" y="2197100"/>
                </a:lnTo>
                <a:lnTo>
                  <a:pt x="0" y="2197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331232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高速缓存存储器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475615" y="1387983"/>
            <a:ext cx="7333615" cy="192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solidFill>
                  <a:srgbClr val="C00000"/>
                </a:solidFill>
                <a:latin typeface="Calibri"/>
                <a:cs typeface="Calibri"/>
              </a:rPr>
              <a:t>高速缓存存储器</a:t>
            </a:r>
            <a:r>
              <a:rPr lang="zh-CN" altLang="en-US" sz="2400" b="1" spc="-5" dirty="0">
                <a:latin typeface="Calibri"/>
                <a:cs typeface="Calibri"/>
              </a:rPr>
              <a:t>是小型的、快速的基于</a:t>
            </a:r>
            <a:r>
              <a:rPr lang="en-US" altLang="zh-CN" sz="2400" b="1" spc="-5" dirty="0">
                <a:latin typeface="Calibri"/>
                <a:cs typeface="Calibri"/>
              </a:rPr>
              <a:t>SRAM</a:t>
            </a:r>
            <a:r>
              <a:rPr lang="zh-CN" altLang="en-US" sz="2400" b="1" spc="-5" dirty="0">
                <a:latin typeface="Calibri"/>
                <a:cs typeface="Calibri"/>
              </a:rPr>
              <a:t>的存储器，是在硬件中自动管理的（非用户程序访问的）</a:t>
            </a:r>
            <a:endParaRPr lang="en-US" altLang="zh-CN" sz="2400" b="1" spc="-5" dirty="0">
              <a:latin typeface="Calibri"/>
              <a:cs typeface="Calibri"/>
            </a:endParaRPr>
          </a:p>
          <a:p>
            <a:pPr marL="812800" marR="5080" lvl="1" indent="-342900"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保持经常访问主存的块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CPU </a:t>
            </a:r>
            <a:r>
              <a:rPr lang="zh-CN" altLang="en-US" sz="2400" b="1" dirty="0">
                <a:latin typeface="Calibri"/>
                <a:cs typeface="Calibri"/>
              </a:rPr>
              <a:t>首先查找缓存中的数据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典型的系统结构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35824" y="5817553"/>
            <a:ext cx="819150" cy="396262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48590" rIns="0" bIns="0" rtlCol="0">
            <a:spAutoFit/>
          </a:bodyPr>
          <a:lstStyle/>
          <a:p>
            <a:pPr marL="48895" marR="39370" indent="135255">
              <a:lnSpc>
                <a:spcPct val="100000"/>
              </a:lnSpc>
              <a:spcBef>
                <a:spcPts val="1170"/>
              </a:spcBef>
            </a:pPr>
            <a:r>
              <a:rPr lang="zh-CN" altLang="en-US" sz="1600" b="1" spc="-5" dirty="0">
                <a:latin typeface="Calibri"/>
                <a:cs typeface="Calibri"/>
              </a:rPr>
              <a:t>主存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84862" y="5789606"/>
            <a:ext cx="1344930" cy="481330"/>
          </a:xfrm>
          <a:custGeom>
            <a:avLst/>
            <a:gdLst/>
            <a:ahLst/>
            <a:cxnLst/>
            <a:rect l="l" t="t" r="r" b="b"/>
            <a:pathLst>
              <a:path w="1344929" h="481329">
                <a:moveTo>
                  <a:pt x="0" y="240512"/>
                </a:moveTo>
                <a:lnTo>
                  <a:pt x="268922" y="0"/>
                </a:lnTo>
                <a:lnTo>
                  <a:pt x="268922" y="120256"/>
                </a:lnTo>
                <a:lnTo>
                  <a:pt x="1075690" y="120256"/>
                </a:lnTo>
                <a:lnTo>
                  <a:pt x="1075690" y="0"/>
                </a:lnTo>
                <a:lnTo>
                  <a:pt x="1344612" y="240512"/>
                </a:lnTo>
                <a:lnTo>
                  <a:pt x="1075690" y="481012"/>
                </a:lnTo>
                <a:lnTo>
                  <a:pt x="1075690" y="360768"/>
                </a:lnTo>
                <a:lnTo>
                  <a:pt x="268922" y="360768"/>
                </a:lnTo>
                <a:lnTo>
                  <a:pt x="268922" y="481012"/>
                </a:lnTo>
                <a:lnTo>
                  <a:pt x="0" y="2405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60950" y="5818187"/>
            <a:ext cx="819150" cy="492443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135890" marR="127635" indent="127635" algn="ctr">
              <a:lnSpc>
                <a:spcPts val="1920"/>
              </a:lnSpc>
              <a:spcBef>
                <a:spcPts val="40"/>
              </a:spcBef>
            </a:pPr>
            <a:r>
              <a:rPr sz="1600" b="1" spc="-10" dirty="0">
                <a:latin typeface="Calibri"/>
                <a:cs typeface="Calibri"/>
              </a:rPr>
              <a:t>I/O  </a:t>
            </a:r>
            <a:r>
              <a:rPr lang="zh-CN" altLang="en-US" sz="1600" b="1" spc="-10" dirty="0">
                <a:latin typeface="Calibri"/>
                <a:cs typeface="Calibri"/>
              </a:rPr>
              <a:t>桥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49375" y="5818187"/>
            <a:ext cx="2374900" cy="366767"/>
          </a:xfrm>
          <a:prstGeom prst="rect">
            <a:avLst/>
          </a:prstGeom>
          <a:solidFill>
            <a:srgbClr val="E7E7E7"/>
          </a:solidFill>
          <a:ln w="12700">
            <a:solidFill>
              <a:srgbClr val="000000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632460">
              <a:lnSpc>
                <a:spcPct val="100000"/>
              </a:lnSpc>
              <a:spcBef>
                <a:spcPts val="940"/>
              </a:spcBef>
            </a:pPr>
            <a:r>
              <a:rPr lang="zh-CN" altLang="en-US" sz="1600" b="1" spc="-5" dirty="0">
                <a:latin typeface="Calibri"/>
                <a:cs typeface="Calibri"/>
              </a:rPr>
              <a:t>总线接口</a:t>
            </a:r>
            <a:endParaRPr sz="1600" dirty="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855912" y="4616450"/>
          <a:ext cx="615950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8112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112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112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3559175" y="4622800"/>
            <a:ext cx="400050" cy="342900"/>
          </a:xfrm>
          <a:custGeom>
            <a:avLst/>
            <a:gdLst/>
            <a:ahLst/>
            <a:cxnLst/>
            <a:rect l="l" t="t" r="r" b="b"/>
            <a:pathLst>
              <a:path w="400050" h="342900">
                <a:moveTo>
                  <a:pt x="0" y="85725"/>
                </a:moveTo>
                <a:lnTo>
                  <a:pt x="300037" y="85725"/>
                </a:lnTo>
                <a:lnTo>
                  <a:pt x="300037" y="0"/>
                </a:lnTo>
                <a:lnTo>
                  <a:pt x="400050" y="171450"/>
                </a:lnTo>
                <a:lnTo>
                  <a:pt x="300037" y="342900"/>
                </a:lnTo>
                <a:lnTo>
                  <a:pt x="300037" y="257175"/>
                </a:lnTo>
                <a:lnTo>
                  <a:pt x="0" y="257175"/>
                </a:lnTo>
                <a:lnTo>
                  <a:pt x="0" y="857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78212" y="4965703"/>
            <a:ext cx="400050" cy="344805"/>
          </a:xfrm>
          <a:custGeom>
            <a:avLst/>
            <a:gdLst/>
            <a:ahLst/>
            <a:cxnLst/>
            <a:rect l="l" t="t" r="r" b="b"/>
            <a:pathLst>
              <a:path w="400050" h="344804">
                <a:moveTo>
                  <a:pt x="400050" y="86118"/>
                </a:moveTo>
                <a:lnTo>
                  <a:pt x="100012" y="86118"/>
                </a:lnTo>
                <a:lnTo>
                  <a:pt x="100012" y="0"/>
                </a:lnTo>
                <a:lnTo>
                  <a:pt x="0" y="172237"/>
                </a:lnTo>
                <a:lnTo>
                  <a:pt x="100012" y="344487"/>
                </a:lnTo>
                <a:lnTo>
                  <a:pt x="100012" y="258356"/>
                </a:lnTo>
                <a:lnTo>
                  <a:pt x="400050" y="258356"/>
                </a:lnTo>
                <a:lnTo>
                  <a:pt x="400050" y="861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59225" y="4486275"/>
            <a:ext cx="479425" cy="960755"/>
          </a:xfrm>
          <a:prstGeom prst="rect">
            <a:avLst/>
          </a:prstGeom>
          <a:solidFill>
            <a:srgbClr val="E7E7E7"/>
          </a:solidFill>
          <a:ln w="12700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65405">
              <a:lnSpc>
                <a:spcPct val="100000"/>
              </a:lnSpc>
            </a:pPr>
            <a:r>
              <a:rPr sz="1600" b="1" spc="-20" dirty="0">
                <a:latin typeface="Calibri"/>
                <a:cs typeface="Calibri"/>
              </a:rPr>
              <a:t>ALU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77777" y="4351696"/>
            <a:ext cx="107031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600" b="1" spc="-15" dirty="0">
                <a:latin typeface="Calibri"/>
                <a:cs typeface="Calibri"/>
              </a:rPr>
              <a:t>寄存器文件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28937" y="5378450"/>
            <a:ext cx="549275" cy="411480"/>
          </a:xfrm>
          <a:custGeom>
            <a:avLst/>
            <a:gdLst/>
            <a:ahLst/>
            <a:cxnLst/>
            <a:rect l="l" t="t" r="r" b="b"/>
            <a:pathLst>
              <a:path w="549275" h="411479">
                <a:moveTo>
                  <a:pt x="0" y="82232"/>
                </a:moveTo>
                <a:lnTo>
                  <a:pt x="274637" y="0"/>
                </a:lnTo>
                <a:lnTo>
                  <a:pt x="549275" y="82232"/>
                </a:lnTo>
                <a:lnTo>
                  <a:pt x="411949" y="82232"/>
                </a:lnTo>
                <a:lnTo>
                  <a:pt x="411949" y="328929"/>
                </a:lnTo>
                <a:lnTo>
                  <a:pt x="549275" y="328929"/>
                </a:lnTo>
                <a:lnTo>
                  <a:pt x="274637" y="411162"/>
                </a:lnTo>
                <a:lnTo>
                  <a:pt x="0" y="328929"/>
                </a:lnTo>
                <a:lnTo>
                  <a:pt x="137325" y="328929"/>
                </a:lnTo>
                <a:lnTo>
                  <a:pt x="137325" y="82232"/>
                </a:lnTo>
                <a:lnTo>
                  <a:pt x="0" y="8223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54855" y="4023041"/>
            <a:ext cx="87239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CPU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lang="zh-CN" altLang="en-US" sz="1600" b="1" spc="-5" dirty="0">
                <a:latin typeface="Calibri"/>
                <a:cs typeface="Calibri"/>
              </a:rPr>
              <a:t>芯片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35279" y="5189939"/>
            <a:ext cx="97028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600" b="1" spc="-20" dirty="0">
                <a:latin typeface="Calibri"/>
                <a:cs typeface="Calibri"/>
              </a:rPr>
              <a:t>系统总线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91482" y="5446712"/>
            <a:ext cx="566420" cy="377825"/>
          </a:xfrm>
          <a:custGeom>
            <a:avLst/>
            <a:gdLst/>
            <a:ahLst/>
            <a:cxnLst/>
            <a:rect l="l" t="t" r="r" b="b"/>
            <a:pathLst>
              <a:path w="566420" h="377825">
                <a:moveTo>
                  <a:pt x="566293" y="0"/>
                </a:moveTo>
                <a:lnTo>
                  <a:pt x="0" y="37753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38648" y="5785490"/>
            <a:ext cx="85090" cy="74295"/>
          </a:xfrm>
          <a:custGeom>
            <a:avLst/>
            <a:gdLst/>
            <a:ahLst/>
            <a:cxnLst/>
            <a:rect l="l" t="t" r="r" b="b"/>
            <a:pathLst>
              <a:path w="85089" h="74295">
                <a:moveTo>
                  <a:pt x="42265" y="0"/>
                </a:moveTo>
                <a:lnTo>
                  <a:pt x="0" y="73977"/>
                </a:lnTo>
                <a:lnTo>
                  <a:pt x="84531" y="63398"/>
                </a:lnTo>
                <a:lnTo>
                  <a:pt x="42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016369" y="5189854"/>
            <a:ext cx="109347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1600" b="1" spc="-5" dirty="0">
                <a:latin typeface="Calibri"/>
                <a:cs typeface="Calibri"/>
              </a:rPr>
              <a:t>内存总线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530973" y="5446712"/>
            <a:ext cx="0" cy="349250"/>
          </a:xfrm>
          <a:custGeom>
            <a:avLst/>
            <a:gdLst/>
            <a:ahLst/>
            <a:cxnLst/>
            <a:rect l="l" t="t" r="r" b="b"/>
            <a:pathLst>
              <a:path h="349250">
                <a:moveTo>
                  <a:pt x="0" y="0"/>
                </a:moveTo>
                <a:lnTo>
                  <a:pt x="0" y="349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92878" y="578326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349375" y="4719637"/>
            <a:ext cx="1066800" cy="492443"/>
          </a:xfrm>
          <a:prstGeom prst="rect">
            <a:avLst/>
          </a:prstGeom>
          <a:solidFill>
            <a:srgbClr val="F1C7C7"/>
          </a:solidFill>
          <a:ln w="127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170815" marR="165100" indent="80645">
              <a:lnSpc>
                <a:spcPts val="1920"/>
              </a:lnSpc>
              <a:spcBef>
                <a:spcPts val="40"/>
              </a:spcBef>
            </a:pPr>
            <a:r>
              <a:rPr lang="zh-CN" altLang="en-US" sz="1600" b="1" spc="-10" dirty="0">
                <a:latin typeface="Calibri"/>
                <a:cs typeface="Calibri"/>
              </a:rPr>
              <a:t>高速</a:t>
            </a:r>
            <a:endParaRPr lang="en-US" altLang="zh-CN" sz="1600" b="1" spc="-10" dirty="0">
              <a:latin typeface="Calibri"/>
              <a:cs typeface="Calibri"/>
            </a:endParaRPr>
          </a:p>
          <a:p>
            <a:pPr marL="170815" marR="165100" indent="80645">
              <a:lnSpc>
                <a:spcPts val="1920"/>
              </a:lnSpc>
              <a:spcBef>
                <a:spcPts val="40"/>
              </a:spcBef>
            </a:pPr>
            <a:r>
              <a:rPr lang="zh-CN" altLang="en-US" sz="1600" b="1" spc="-10" dirty="0">
                <a:latin typeface="Calibri"/>
                <a:cs typeface="Calibri"/>
              </a:rPr>
              <a:t>缓存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77975" y="5240336"/>
            <a:ext cx="549275" cy="549275"/>
          </a:xfrm>
          <a:custGeom>
            <a:avLst/>
            <a:gdLst/>
            <a:ahLst/>
            <a:cxnLst/>
            <a:rect l="l" t="t" r="r" b="b"/>
            <a:pathLst>
              <a:path w="549275" h="549275">
                <a:moveTo>
                  <a:pt x="0" y="109854"/>
                </a:moveTo>
                <a:lnTo>
                  <a:pt x="274637" y="0"/>
                </a:lnTo>
                <a:lnTo>
                  <a:pt x="549275" y="109854"/>
                </a:lnTo>
                <a:lnTo>
                  <a:pt x="411949" y="109854"/>
                </a:lnTo>
                <a:lnTo>
                  <a:pt x="411949" y="439419"/>
                </a:lnTo>
                <a:lnTo>
                  <a:pt x="549275" y="439419"/>
                </a:lnTo>
                <a:lnTo>
                  <a:pt x="274637" y="549274"/>
                </a:lnTo>
                <a:lnTo>
                  <a:pt x="0" y="439419"/>
                </a:lnTo>
                <a:lnTo>
                  <a:pt x="137325" y="439419"/>
                </a:lnTo>
                <a:lnTo>
                  <a:pt x="137325" y="109854"/>
                </a:lnTo>
                <a:lnTo>
                  <a:pt x="0" y="1098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41575" y="4767256"/>
            <a:ext cx="400050" cy="344805"/>
          </a:xfrm>
          <a:custGeom>
            <a:avLst/>
            <a:gdLst/>
            <a:ahLst/>
            <a:cxnLst/>
            <a:rect l="l" t="t" r="r" b="b"/>
            <a:pathLst>
              <a:path w="400050" h="344804">
                <a:moveTo>
                  <a:pt x="400050" y="172250"/>
                </a:moveTo>
                <a:lnTo>
                  <a:pt x="320040" y="0"/>
                </a:lnTo>
                <a:lnTo>
                  <a:pt x="320040" y="86131"/>
                </a:lnTo>
                <a:lnTo>
                  <a:pt x="80010" y="86131"/>
                </a:lnTo>
                <a:lnTo>
                  <a:pt x="80010" y="0"/>
                </a:lnTo>
                <a:lnTo>
                  <a:pt x="0" y="172250"/>
                </a:lnTo>
                <a:lnTo>
                  <a:pt x="80010" y="344500"/>
                </a:lnTo>
                <a:lnTo>
                  <a:pt x="80010" y="258368"/>
                </a:lnTo>
                <a:lnTo>
                  <a:pt x="320040" y="258368"/>
                </a:lnTo>
                <a:lnTo>
                  <a:pt x="320040" y="344500"/>
                </a:lnTo>
                <a:lnTo>
                  <a:pt x="400050" y="1722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48087" y="5789606"/>
            <a:ext cx="1310005" cy="481330"/>
          </a:xfrm>
          <a:custGeom>
            <a:avLst/>
            <a:gdLst/>
            <a:ahLst/>
            <a:cxnLst/>
            <a:rect l="l" t="t" r="r" b="b"/>
            <a:pathLst>
              <a:path w="1310004" h="481329">
                <a:moveTo>
                  <a:pt x="261937" y="0"/>
                </a:moveTo>
                <a:lnTo>
                  <a:pt x="0" y="240512"/>
                </a:lnTo>
                <a:lnTo>
                  <a:pt x="261937" y="481012"/>
                </a:lnTo>
                <a:lnTo>
                  <a:pt x="261937" y="360768"/>
                </a:lnTo>
                <a:lnTo>
                  <a:pt x="1178711" y="360768"/>
                </a:lnTo>
                <a:lnTo>
                  <a:pt x="1309687" y="240512"/>
                </a:lnTo>
                <a:lnTo>
                  <a:pt x="1178718" y="120256"/>
                </a:lnTo>
                <a:lnTo>
                  <a:pt x="261937" y="120256"/>
                </a:lnTo>
                <a:lnTo>
                  <a:pt x="261937" y="0"/>
                </a:lnTo>
                <a:close/>
              </a:path>
              <a:path w="1310004" h="481329">
                <a:moveTo>
                  <a:pt x="1178711" y="360768"/>
                </a:moveTo>
                <a:lnTo>
                  <a:pt x="1047750" y="360768"/>
                </a:lnTo>
                <a:lnTo>
                  <a:pt x="1047750" y="481012"/>
                </a:lnTo>
                <a:lnTo>
                  <a:pt x="1178711" y="360768"/>
                </a:lnTo>
                <a:close/>
              </a:path>
              <a:path w="1310004" h="481329">
                <a:moveTo>
                  <a:pt x="1047750" y="0"/>
                </a:moveTo>
                <a:lnTo>
                  <a:pt x="1047750" y="120256"/>
                </a:lnTo>
                <a:lnTo>
                  <a:pt x="1178718" y="120256"/>
                </a:lnTo>
                <a:lnTo>
                  <a:pt x="1047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48087" y="5789606"/>
            <a:ext cx="1310005" cy="481330"/>
          </a:xfrm>
          <a:custGeom>
            <a:avLst/>
            <a:gdLst/>
            <a:ahLst/>
            <a:cxnLst/>
            <a:rect l="l" t="t" r="r" b="b"/>
            <a:pathLst>
              <a:path w="1310004" h="481329">
                <a:moveTo>
                  <a:pt x="0" y="240512"/>
                </a:moveTo>
                <a:lnTo>
                  <a:pt x="261937" y="0"/>
                </a:lnTo>
                <a:lnTo>
                  <a:pt x="261937" y="120256"/>
                </a:lnTo>
                <a:lnTo>
                  <a:pt x="1047750" y="120256"/>
                </a:lnTo>
                <a:lnTo>
                  <a:pt x="1047750" y="0"/>
                </a:lnTo>
                <a:lnTo>
                  <a:pt x="1309687" y="240512"/>
                </a:lnTo>
                <a:lnTo>
                  <a:pt x="1047750" y="481012"/>
                </a:lnTo>
                <a:lnTo>
                  <a:pt x="1047750" y="360768"/>
                </a:lnTo>
                <a:lnTo>
                  <a:pt x="261937" y="360768"/>
                </a:lnTo>
                <a:lnTo>
                  <a:pt x="261937" y="481012"/>
                </a:lnTo>
                <a:lnTo>
                  <a:pt x="0" y="2405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896883" y="6668801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b="1" spc="-5" dirty="0">
                <a:latin typeface="Calibri"/>
                <a:cs typeface="Calibri"/>
              </a:rPr>
              <a:t>8</a:t>
            </a:fld>
            <a:endParaRPr sz="1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1949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Carnegie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266731"/>
            <a:ext cx="3820160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lang="zh-CN" altLang="en-US" spc="-5" dirty="0"/>
              <a:t>现代</a:t>
            </a:r>
            <a:r>
              <a:rPr spc="-5" dirty="0"/>
              <a:t> </a:t>
            </a:r>
            <a:r>
              <a:rPr dirty="0"/>
              <a:t>CPU</a:t>
            </a:r>
            <a:r>
              <a:rPr spc="-70" dirty="0"/>
              <a:t> </a:t>
            </a:r>
            <a:r>
              <a:rPr lang="zh-CN" altLang="en-US" spc="-5" dirty="0"/>
              <a:t>设计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1542033" y="3505200"/>
            <a:ext cx="6510655" cy="3048000"/>
          </a:xfrm>
          <a:custGeom>
            <a:avLst/>
            <a:gdLst/>
            <a:ahLst/>
            <a:cxnLst/>
            <a:rect l="l" t="t" r="r" b="b"/>
            <a:pathLst>
              <a:path w="6510655" h="3048000">
                <a:moveTo>
                  <a:pt x="0" y="0"/>
                </a:moveTo>
                <a:lnTo>
                  <a:pt x="6510337" y="0"/>
                </a:lnTo>
                <a:lnTo>
                  <a:pt x="6510337" y="3048000"/>
                </a:lnTo>
                <a:lnTo>
                  <a:pt x="0" y="3048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2033" y="3505200"/>
            <a:ext cx="6510655" cy="3048000"/>
          </a:xfrm>
          <a:custGeom>
            <a:avLst/>
            <a:gdLst/>
            <a:ahLst/>
            <a:cxnLst/>
            <a:rect l="l" t="t" r="r" b="b"/>
            <a:pathLst>
              <a:path w="6510655" h="3048000">
                <a:moveTo>
                  <a:pt x="0" y="0"/>
                </a:moveTo>
                <a:lnTo>
                  <a:pt x="6510337" y="0"/>
                </a:lnTo>
                <a:lnTo>
                  <a:pt x="6510337" y="3048000"/>
                </a:lnTo>
                <a:lnTo>
                  <a:pt x="0" y="30480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20780" y="6121908"/>
            <a:ext cx="124333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i="1" spc="5" dirty="0">
                <a:latin typeface="Calibri"/>
                <a:cs typeface="Calibri"/>
              </a:rPr>
              <a:t>执行单元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57400" y="3900157"/>
            <a:ext cx="5706110" cy="762000"/>
          </a:xfrm>
          <a:custGeom>
            <a:avLst/>
            <a:gdLst/>
            <a:ahLst/>
            <a:cxnLst/>
            <a:rect l="l" t="t" r="r" b="b"/>
            <a:pathLst>
              <a:path w="5706109" h="762000">
                <a:moveTo>
                  <a:pt x="0" y="0"/>
                </a:moveTo>
                <a:lnTo>
                  <a:pt x="5706046" y="0"/>
                </a:lnTo>
                <a:lnTo>
                  <a:pt x="5706046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57400" y="3900157"/>
            <a:ext cx="5706110" cy="762000"/>
          </a:xfrm>
          <a:custGeom>
            <a:avLst/>
            <a:gdLst/>
            <a:ahLst/>
            <a:cxnLst/>
            <a:rect l="l" t="t" r="r" b="b"/>
            <a:pathLst>
              <a:path w="5706109" h="762000">
                <a:moveTo>
                  <a:pt x="0" y="0"/>
                </a:moveTo>
                <a:lnTo>
                  <a:pt x="5706046" y="0"/>
                </a:lnTo>
                <a:lnTo>
                  <a:pt x="5706046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80352" y="4056115"/>
            <a:ext cx="80391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400" b="1" dirty="0">
                <a:latin typeface="Calibri"/>
                <a:cs typeface="Calibri"/>
              </a:rPr>
              <a:t>功能单元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42033" y="1219200"/>
            <a:ext cx="6510655" cy="1905000"/>
          </a:xfrm>
          <a:custGeom>
            <a:avLst/>
            <a:gdLst/>
            <a:ahLst/>
            <a:cxnLst/>
            <a:rect l="l" t="t" r="r" b="b"/>
            <a:pathLst>
              <a:path w="6510655" h="1905000">
                <a:moveTo>
                  <a:pt x="0" y="0"/>
                </a:moveTo>
                <a:lnTo>
                  <a:pt x="6510337" y="0"/>
                </a:lnTo>
                <a:lnTo>
                  <a:pt x="6510337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42033" y="1219200"/>
            <a:ext cx="6510655" cy="1905000"/>
          </a:xfrm>
          <a:custGeom>
            <a:avLst/>
            <a:gdLst/>
            <a:ahLst/>
            <a:cxnLst/>
            <a:rect l="l" t="t" r="r" b="b"/>
            <a:pathLst>
              <a:path w="6510655" h="1905000">
                <a:moveTo>
                  <a:pt x="0" y="0"/>
                </a:moveTo>
                <a:lnTo>
                  <a:pt x="6510337" y="0"/>
                </a:lnTo>
                <a:lnTo>
                  <a:pt x="6510337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20780" y="1245108"/>
            <a:ext cx="23755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i="1" spc="-10" dirty="0">
                <a:latin typeface="Calibri"/>
                <a:cs typeface="Calibri"/>
              </a:rPr>
              <a:t>指令控制单元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16721" y="4038600"/>
            <a:ext cx="676275" cy="457200"/>
          </a:xfrm>
          <a:custGeom>
            <a:avLst/>
            <a:gdLst/>
            <a:ahLst/>
            <a:cxnLst/>
            <a:rect l="l" t="t" r="r" b="b"/>
            <a:pathLst>
              <a:path w="676275" h="457200">
                <a:moveTo>
                  <a:pt x="0" y="0"/>
                </a:moveTo>
                <a:lnTo>
                  <a:pt x="676275" y="0"/>
                </a:lnTo>
                <a:lnTo>
                  <a:pt x="676275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1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16721" y="4038600"/>
            <a:ext cx="676275" cy="457200"/>
          </a:xfrm>
          <a:custGeom>
            <a:avLst/>
            <a:gdLst/>
            <a:ahLst/>
            <a:cxnLst/>
            <a:rect l="l" t="t" r="r" b="b"/>
            <a:pathLst>
              <a:path w="676275" h="457200">
                <a:moveTo>
                  <a:pt x="0" y="0"/>
                </a:moveTo>
                <a:lnTo>
                  <a:pt x="676275" y="0"/>
                </a:lnTo>
                <a:lnTo>
                  <a:pt x="676275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759771" y="4038600"/>
            <a:ext cx="676275" cy="537327"/>
          </a:xfrm>
          <a:prstGeom prst="rect">
            <a:avLst/>
          </a:prstGeom>
          <a:solidFill>
            <a:srgbClr val="F1C7C7"/>
          </a:solidFill>
          <a:ln w="9525">
            <a:solidFill>
              <a:srgbClr val="000000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830"/>
              </a:spcBef>
            </a:pPr>
            <a:r>
              <a:rPr lang="zh-CN" altLang="en-US" sz="1400" b="1" dirty="0">
                <a:latin typeface="Calibri"/>
                <a:cs typeface="Calibri"/>
              </a:rPr>
              <a:t>算术运算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32884" y="4038600"/>
            <a:ext cx="675005" cy="537327"/>
          </a:xfrm>
          <a:prstGeom prst="rect">
            <a:avLst/>
          </a:prstGeom>
          <a:solidFill>
            <a:srgbClr val="F1C7C7"/>
          </a:solidFill>
          <a:ln w="9525">
            <a:solidFill>
              <a:srgbClr val="000000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830"/>
              </a:spcBef>
            </a:pPr>
            <a:r>
              <a:rPr lang="zh-CN" altLang="en-US" sz="1400" b="1" dirty="0">
                <a:latin typeface="Calibri"/>
                <a:cs typeface="Calibri"/>
              </a:rPr>
              <a:t>算术运算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02821" y="4038600"/>
            <a:ext cx="676275" cy="457200"/>
          </a:xfrm>
          <a:custGeom>
            <a:avLst/>
            <a:gdLst/>
            <a:ahLst/>
            <a:cxnLst/>
            <a:rect l="l" t="t" r="r" b="b"/>
            <a:pathLst>
              <a:path w="676275" h="457200">
                <a:moveTo>
                  <a:pt x="0" y="0"/>
                </a:moveTo>
                <a:lnTo>
                  <a:pt x="676275" y="0"/>
                </a:lnTo>
                <a:lnTo>
                  <a:pt x="676275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1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02821" y="4038600"/>
            <a:ext cx="676275" cy="457200"/>
          </a:xfrm>
          <a:custGeom>
            <a:avLst/>
            <a:gdLst/>
            <a:ahLst/>
            <a:cxnLst/>
            <a:rect l="l" t="t" r="r" b="b"/>
            <a:pathLst>
              <a:path w="676275" h="457200">
                <a:moveTo>
                  <a:pt x="0" y="0"/>
                </a:moveTo>
                <a:lnTo>
                  <a:pt x="676275" y="0"/>
                </a:lnTo>
                <a:lnTo>
                  <a:pt x="676275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450781" y="4148835"/>
            <a:ext cx="38036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400" b="1" spc="-10" dirty="0">
                <a:latin typeface="Calibri"/>
                <a:cs typeface="Calibri"/>
              </a:rPr>
              <a:t>加载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74346" y="4038600"/>
            <a:ext cx="676275" cy="457200"/>
          </a:xfrm>
          <a:custGeom>
            <a:avLst/>
            <a:gdLst/>
            <a:ahLst/>
            <a:cxnLst/>
            <a:rect l="l" t="t" r="r" b="b"/>
            <a:pathLst>
              <a:path w="676275" h="457200">
                <a:moveTo>
                  <a:pt x="0" y="0"/>
                </a:moveTo>
                <a:lnTo>
                  <a:pt x="676275" y="0"/>
                </a:lnTo>
                <a:lnTo>
                  <a:pt x="676275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1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74346" y="4038600"/>
            <a:ext cx="676275" cy="457200"/>
          </a:xfrm>
          <a:custGeom>
            <a:avLst/>
            <a:gdLst/>
            <a:ahLst/>
            <a:cxnLst/>
            <a:rect l="l" t="t" r="r" b="b"/>
            <a:pathLst>
              <a:path w="676275" h="457200">
                <a:moveTo>
                  <a:pt x="0" y="0"/>
                </a:moveTo>
                <a:lnTo>
                  <a:pt x="676275" y="0"/>
                </a:lnTo>
                <a:lnTo>
                  <a:pt x="676275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202494" y="4148835"/>
            <a:ext cx="41783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400" b="1" spc="-5" dirty="0">
                <a:latin typeface="Calibri"/>
                <a:cs typeface="Calibri"/>
              </a:rPr>
              <a:t>存储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302821" y="5562600"/>
            <a:ext cx="1447800" cy="609600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0" y="0"/>
                </a:moveTo>
                <a:lnTo>
                  <a:pt x="1447800" y="0"/>
                </a:lnTo>
                <a:lnTo>
                  <a:pt x="14478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8C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02821" y="5562600"/>
            <a:ext cx="1447800" cy="609600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0" y="0"/>
                </a:moveTo>
                <a:lnTo>
                  <a:pt x="1447800" y="0"/>
                </a:lnTo>
                <a:lnTo>
                  <a:pt x="14478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437976" y="5769205"/>
            <a:ext cx="1306203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6990">
              <a:lnSpc>
                <a:spcPct val="100000"/>
              </a:lnSpc>
            </a:pPr>
            <a:r>
              <a:rPr lang="zh-CN" altLang="en-US" sz="1400" b="1" spc="-5" dirty="0">
                <a:latin typeface="Calibri"/>
                <a:cs typeface="Calibri"/>
              </a:rPr>
              <a:t>数据高速缓存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242371" y="2286000"/>
            <a:ext cx="1157605" cy="533400"/>
          </a:xfrm>
          <a:custGeom>
            <a:avLst/>
            <a:gdLst/>
            <a:ahLst/>
            <a:cxnLst/>
            <a:rect l="l" t="t" r="r" b="b"/>
            <a:pathLst>
              <a:path w="1157604" h="533400">
                <a:moveTo>
                  <a:pt x="0" y="0"/>
                </a:moveTo>
                <a:lnTo>
                  <a:pt x="1157287" y="0"/>
                </a:lnTo>
                <a:lnTo>
                  <a:pt x="1157287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F1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42371" y="2286000"/>
            <a:ext cx="1157605" cy="533400"/>
          </a:xfrm>
          <a:custGeom>
            <a:avLst/>
            <a:gdLst/>
            <a:ahLst/>
            <a:cxnLst/>
            <a:rect l="l" t="t" r="r" b="b"/>
            <a:pathLst>
              <a:path w="1157604" h="533400">
                <a:moveTo>
                  <a:pt x="0" y="0"/>
                </a:moveTo>
                <a:lnTo>
                  <a:pt x="1157287" y="0"/>
                </a:lnTo>
                <a:lnTo>
                  <a:pt x="1157287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403920" y="2327655"/>
            <a:ext cx="83439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60" marR="5080" indent="-125095" algn="ctr">
              <a:lnSpc>
                <a:spcPct val="100000"/>
              </a:lnSpc>
            </a:pPr>
            <a:r>
              <a:rPr lang="zh-CN" altLang="en-US" sz="1400" b="1" spc="-5" dirty="0">
                <a:latin typeface="Calibri"/>
                <a:cs typeface="Calibri"/>
              </a:rPr>
              <a:t>指令</a:t>
            </a:r>
            <a:endParaRPr lang="en-US" altLang="zh-CN" sz="1400" b="1" spc="-5" dirty="0">
              <a:latin typeface="Calibri"/>
              <a:cs typeface="Calibri"/>
            </a:endParaRPr>
          </a:p>
          <a:p>
            <a:pPr marL="137160" marR="5080" indent="-125095" algn="ctr">
              <a:lnSpc>
                <a:spcPct val="100000"/>
              </a:lnSpc>
            </a:pPr>
            <a:r>
              <a:rPr lang="zh-CN" altLang="en-US" sz="1400" b="1" spc="-5" dirty="0">
                <a:latin typeface="Calibri"/>
                <a:cs typeface="Calibri"/>
              </a:rPr>
              <a:t>译码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374391" y="190526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0"/>
                </a:moveTo>
                <a:lnTo>
                  <a:pt x="0" y="85725"/>
                </a:lnTo>
                <a:lnTo>
                  <a:pt x="85725" y="428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99662" y="252001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42862"/>
                </a:lnTo>
                <a:lnTo>
                  <a:pt x="85725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20226" y="2819400"/>
            <a:ext cx="0" cy="919480"/>
          </a:xfrm>
          <a:custGeom>
            <a:avLst/>
            <a:gdLst/>
            <a:ahLst/>
            <a:cxnLst/>
            <a:rect l="l" t="t" r="r" b="b"/>
            <a:pathLst>
              <a:path h="919479">
                <a:moveTo>
                  <a:pt x="0" y="0"/>
                </a:moveTo>
                <a:lnTo>
                  <a:pt x="0" y="9191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77369" y="372427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13564" y="1752600"/>
            <a:ext cx="1857375" cy="2286000"/>
          </a:xfrm>
          <a:custGeom>
            <a:avLst/>
            <a:gdLst/>
            <a:ahLst/>
            <a:cxnLst/>
            <a:rect l="l" t="t" r="r" b="b"/>
            <a:pathLst>
              <a:path w="1857375" h="2286000">
                <a:moveTo>
                  <a:pt x="1857375" y="0"/>
                </a:moveTo>
                <a:lnTo>
                  <a:pt x="0" y="0"/>
                </a:lnTo>
                <a:lnTo>
                  <a:pt x="0" y="2286000"/>
                </a:lnTo>
              </a:path>
            </a:pathLst>
          </a:custGeom>
          <a:ln w="285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56650" y="170973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0"/>
                </a:moveTo>
                <a:lnTo>
                  <a:pt x="0" y="85725"/>
                </a:lnTo>
                <a:lnTo>
                  <a:pt x="85725" y="428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96501" y="4495800"/>
            <a:ext cx="0" cy="995680"/>
          </a:xfrm>
          <a:custGeom>
            <a:avLst/>
            <a:gdLst/>
            <a:ahLst/>
            <a:cxnLst/>
            <a:rect l="l" t="t" r="r" b="b"/>
            <a:pathLst>
              <a:path h="995679">
                <a:moveTo>
                  <a:pt x="0" y="0"/>
                </a:moveTo>
                <a:lnTo>
                  <a:pt x="0" y="9953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53642" y="54768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87015" y="4567237"/>
            <a:ext cx="0" cy="995680"/>
          </a:xfrm>
          <a:custGeom>
            <a:avLst/>
            <a:gdLst/>
            <a:ahLst/>
            <a:cxnLst/>
            <a:rect l="l" t="t" r="r" b="b"/>
            <a:pathLst>
              <a:path h="995679">
                <a:moveTo>
                  <a:pt x="0" y="995362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44155" y="449579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862" y="0"/>
                </a:moveTo>
                <a:lnTo>
                  <a:pt x="0" y="85725"/>
                </a:lnTo>
                <a:lnTo>
                  <a:pt x="85725" y="85725"/>
                </a:lnTo>
                <a:lnTo>
                  <a:pt x="42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68026" y="4495800"/>
            <a:ext cx="0" cy="995680"/>
          </a:xfrm>
          <a:custGeom>
            <a:avLst/>
            <a:gdLst/>
            <a:ahLst/>
            <a:cxnLst/>
            <a:rect l="l" t="t" r="r" b="b"/>
            <a:pathLst>
              <a:path h="995679">
                <a:moveTo>
                  <a:pt x="0" y="0"/>
                </a:moveTo>
                <a:lnTo>
                  <a:pt x="0" y="9953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25167" y="547687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56951" y="4495800"/>
            <a:ext cx="0" cy="995680"/>
          </a:xfrm>
          <a:custGeom>
            <a:avLst/>
            <a:gdLst/>
            <a:ahLst/>
            <a:cxnLst/>
            <a:rect l="l" t="t" r="r" b="b"/>
            <a:pathLst>
              <a:path h="995679">
                <a:moveTo>
                  <a:pt x="0" y="0"/>
                </a:moveTo>
                <a:lnTo>
                  <a:pt x="0" y="9953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14093" y="547687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4237609" y="1671637"/>
          <a:ext cx="2146304" cy="533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7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730">
                <a:tc rowSpan="2">
                  <a:txBody>
                    <a:bodyPr/>
                    <a:lstStyle/>
                    <a:p>
                      <a:pPr marL="298450" marR="290830" indent="755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zh-CN" altLang="en-US" sz="1400" b="1" spc="-1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取指  控制</a:t>
                      </a:r>
                      <a:endParaRPr sz="1400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endParaRPr sz="140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952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5466339" y="1671637"/>
          <a:ext cx="2292344" cy="1142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9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6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lang="en-US" sz="1400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zh-CN" altLang="en-US" sz="14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指令</a:t>
                      </a:r>
                      <a:endParaRPr sz="1600" b="1" dirty="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424815" marR="234315" indent="-18288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lang="zh-CN" altLang="en-US" sz="1400" b="1" spc="-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指令高速缓存</a:t>
                      </a:r>
                      <a:endParaRPr sz="1400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519">
                <a:tc>
                  <a:txBody>
                    <a:bodyPr/>
                    <a:lstStyle/>
                    <a:p>
                      <a:endParaRPr sz="1400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object 45"/>
          <p:cNvSpPr txBox="1"/>
          <p:nvPr/>
        </p:nvSpPr>
        <p:spPr>
          <a:xfrm>
            <a:off x="4881285" y="2850591"/>
            <a:ext cx="84836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1400" b="1" spc="-5" dirty="0">
                <a:latin typeface="Calibri"/>
                <a:cs typeface="Calibri"/>
              </a:rPr>
              <a:t>操作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364646" y="3200253"/>
            <a:ext cx="112331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400" b="1" dirty="0">
                <a:latin typeface="Calibri"/>
                <a:cs typeface="Calibri"/>
              </a:rPr>
              <a:t>预测</a:t>
            </a:r>
            <a:r>
              <a:rPr sz="1400" b="1" spc="-1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OK?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596454" y="5277770"/>
            <a:ext cx="2743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000" b="1" spc="-10" dirty="0">
                <a:latin typeface="Calibri"/>
                <a:cs typeface="Calibri"/>
              </a:rPr>
              <a:t>数据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816758" y="5295353"/>
            <a:ext cx="2743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000" b="1" spc="-10" dirty="0">
                <a:latin typeface="Calibri"/>
                <a:cs typeface="Calibri"/>
              </a:rPr>
              <a:t>数据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163932" y="5049073"/>
            <a:ext cx="31877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000" b="1" spc="-10" dirty="0">
                <a:latin typeface="Calibri"/>
                <a:cs typeface="Calibri"/>
              </a:rPr>
              <a:t>地址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932751" y="5049073"/>
            <a:ext cx="31877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000" b="1" spc="-10" dirty="0">
                <a:latin typeface="Calibri"/>
                <a:cs typeface="Calibri"/>
              </a:rPr>
              <a:t>地址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543175" y="381000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1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500317" y="39528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087811" y="381000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1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044953" y="39528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857750" y="381000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1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814892" y="39528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630861" y="381000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1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588003" y="39528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400800" y="381000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1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357942" y="39528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543175" y="3810000"/>
            <a:ext cx="3857625" cy="0"/>
          </a:xfrm>
          <a:custGeom>
            <a:avLst/>
            <a:gdLst/>
            <a:ahLst/>
            <a:cxnLst/>
            <a:rect l="l" t="t" r="r" b="b"/>
            <a:pathLst>
              <a:path w="3857625">
                <a:moveTo>
                  <a:pt x="0" y="0"/>
                </a:moveTo>
                <a:lnTo>
                  <a:pt x="385762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301285" y="4159840"/>
            <a:ext cx="158941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52805" algn="l"/>
              </a:tabLst>
            </a:pPr>
            <a:r>
              <a:rPr lang="zh-CN" altLang="en-US" sz="1400" b="1" spc="-5" dirty="0">
                <a:latin typeface="Calibri"/>
                <a:cs typeface="Calibri"/>
              </a:rPr>
              <a:t>分支         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314700" y="381000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1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71842" y="39528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735715" y="4876800"/>
            <a:ext cx="5215255" cy="0"/>
          </a:xfrm>
          <a:custGeom>
            <a:avLst/>
            <a:gdLst/>
            <a:ahLst/>
            <a:cxnLst/>
            <a:rect l="l" t="t" r="r" b="b"/>
            <a:pathLst>
              <a:path w="5215255">
                <a:moveTo>
                  <a:pt x="0" y="0"/>
                </a:moveTo>
                <a:lnTo>
                  <a:pt x="521469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507240" y="4567237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81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64382" y="47910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464381" y="449580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862" y="0"/>
                </a:moveTo>
                <a:lnTo>
                  <a:pt x="0" y="85725"/>
                </a:lnTo>
                <a:lnTo>
                  <a:pt x="85725" y="85725"/>
                </a:lnTo>
                <a:lnTo>
                  <a:pt x="42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050290" y="4567237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81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007431" y="47910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007431" y="449580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862" y="0"/>
                </a:moveTo>
                <a:lnTo>
                  <a:pt x="0" y="85725"/>
                </a:lnTo>
                <a:lnTo>
                  <a:pt x="85725" y="85725"/>
                </a:lnTo>
                <a:lnTo>
                  <a:pt x="42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821815" y="4567237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81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778956" y="47910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778956" y="449580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862" y="0"/>
                </a:moveTo>
                <a:lnTo>
                  <a:pt x="0" y="85725"/>
                </a:lnTo>
                <a:lnTo>
                  <a:pt x="85725" y="85725"/>
                </a:lnTo>
                <a:lnTo>
                  <a:pt x="42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593340" y="4567237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81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550481" y="47910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550481" y="449580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862" y="0"/>
                </a:moveTo>
                <a:lnTo>
                  <a:pt x="0" y="85725"/>
                </a:lnTo>
                <a:lnTo>
                  <a:pt x="85725" y="85725"/>
                </a:lnTo>
                <a:lnTo>
                  <a:pt x="42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364864" y="4567237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81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322006" y="47910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322006" y="449580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862" y="0"/>
                </a:moveTo>
                <a:lnTo>
                  <a:pt x="0" y="85725"/>
                </a:lnTo>
                <a:lnTo>
                  <a:pt x="85725" y="85725"/>
                </a:lnTo>
                <a:lnTo>
                  <a:pt x="42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278765" y="4567237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81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235906" y="47910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235906" y="449580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862" y="0"/>
                </a:moveTo>
                <a:lnTo>
                  <a:pt x="0" y="85725"/>
                </a:lnTo>
                <a:lnTo>
                  <a:pt x="85725" y="85725"/>
                </a:lnTo>
                <a:lnTo>
                  <a:pt x="42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2874905" y="4863210"/>
            <a:ext cx="134493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1400" b="1" spc="-5" dirty="0">
                <a:latin typeface="Calibri"/>
                <a:cs typeface="Calibri"/>
              </a:rPr>
              <a:t>操作结果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313565" y="2209800"/>
            <a:ext cx="411480" cy="0"/>
          </a:xfrm>
          <a:custGeom>
            <a:avLst/>
            <a:gdLst/>
            <a:ahLst/>
            <a:cxnLst/>
            <a:rect l="l" t="t" r="r" b="b"/>
            <a:pathLst>
              <a:path w="411480">
                <a:moveTo>
                  <a:pt x="0" y="0"/>
                </a:moveTo>
                <a:lnTo>
                  <a:pt x="411162" y="0"/>
                </a:lnTo>
              </a:path>
            </a:pathLst>
          </a:custGeom>
          <a:ln w="285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710441" y="216693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0"/>
                </a:moveTo>
                <a:lnTo>
                  <a:pt x="0" y="85725"/>
                </a:lnTo>
                <a:lnTo>
                  <a:pt x="85725" y="428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904993" y="2667000"/>
            <a:ext cx="828040" cy="2209800"/>
          </a:xfrm>
          <a:custGeom>
            <a:avLst/>
            <a:gdLst/>
            <a:ahLst/>
            <a:cxnLst/>
            <a:rect l="l" t="t" r="r" b="b"/>
            <a:pathLst>
              <a:path w="828039" h="2209800">
                <a:moveTo>
                  <a:pt x="827671" y="0"/>
                </a:moveTo>
                <a:lnTo>
                  <a:pt x="0" y="0"/>
                </a:lnTo>
                <a:lnTo>
                  <a:pt x="0" y="2209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719962" y="26288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545083" y="3193135"/>
            <a:ext cx="12776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400" b="1" spc="-10" dirty="0">
                <a:latin typeface="Calibri"/>
                <a:cs typeface="Calibri"/>
              </a:rPr>
              <a:t>寄存器更新</a:t>
            </a:r>
            <a:endParaRPr sz="1400" dirty="0">
              <a:latin typeface="Calibri"/>
              <a:cs typeface="Calibri"/>
            </a:endParaRPr>
          </a:p>
        </p:txBody>
      </p:sp>
      <p:graphicFrame>
        <p:nvGraphicFramePr>
          <p:cNvPr id="90" name="object 90"/>
          <p:cNvGraphicFramePr>
            <a:graphicFrameLocks noGrp="1"/>
          </p:cNvGraphicFramePr>
          <p:nvPr/>
        </p:nvGraphicFramePr>
        <p:xfrm>
          <a:off x="2791396" y="1824037"/>
          <a:ext cx="1374779" cy="1127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 gridSpan="3">
                  <a:txBody>
                    <a:bodyPr/>
                    <a:lstStyle/>
                    <a:p>
                      <a:pPr marL="414655" marR="149860" indent="-259079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zh-CN" altLang="en-US" sz="1400" b="1" spc="-2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退役单元</a:t>
                      </a:r>
                      <a:endParaRPr sz="1400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400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rowSpan="3">
                  <a:txBody>
                    <a:bodyPr/>
                    <a:lstStyle/>
                    <a:p>
                      <a:endParaRPr sz="140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50190" marR="71755" indent="-169545">
                        <a:lnSpc>
                          <a:spcPts val="1680"/>
                        </a:lnSpc>
                        <a:spcBef>
                          <a:spcPts val="45"/>
                        </a:spcBef>
                      </a:pPr>
                      <a:r>
                        <a:rPr lang="zh-CN" altLang="en-US" sz="1400" b="1" spc="-2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寄存器</a:t>
                      </a:r>
                      <a:r>
                        <a:rPr sz="14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4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文件</a:t>
                      </a:r>
                      <a:endParaRPr sz="1400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40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40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object 91"/>
          <p:cNvSpPr/>
          <p:nvPr/>
        </p:nvSpPr>
        <p:spPr>
          <a:xfrm>
            <a:off x="4156654" y="247173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0"/>
                </a:moveTo>
                <a:lnTo>
                  <a:pt x="0" y="85725"/>
                </a:lnTo>
                <a:lnTo>
                  <a:pt x="85725" y="428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856614" y="2890837"/>
            <a:ext cx="963930" cy="157480"/>
          </a:xfrm>
          <a:custGeom>
            <a:avLst/>
            <a:gdLst/>
            <a:ahLst/>
            <a:cxnLst/>
            <a:rect l="l" t="t" r="r" b="b"/>
            <a:pathLst>
              <a:path w="963929" h="157480">
                <a:moveTo>
                  <a:pt x="963612" y="157162"/>
                </a:moveTo>
                <a:lnTo>
                  <a:pt x="0" y="157162"/>
                </a:ln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813760" y="281940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849" y="0"/>
                </a:moveTo>
                <a:lnTo>
                  <a:pt x="0" y="85725"/>
                </a:lnTo>
                <a:lnTo>
                  <a:pt x="85725" y="85712"/>
                </a:lnTo>
                <a:lnTo>
                  <a:pt x="428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8909583" y="6668801"/>
            <a:ext cx="153670" cy="130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10" dirty="0">
                <a:latin typeface="Calibri"/>
                <a:cs typeface="Calibri"/>
              </a:rPr>
              <a:t>10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6" name="object 15"/>
          <p:cNvSpPr txBox="1"/>
          <p:nvPr/>
        </p:nvSpPr>
        <p:spPr>
          <a:xfrm>
            <a:off x="2987450" y="4020199"/>
            <a:ext cx="676275" cy="537327"/>
          </a:xfrm>
          <a:prstGeom prst="rect">
            <a:avLst/>
          </a:prstGeom>
          <a:solidFill>
            <a:srgbClr val="F1C7C7"/>
          </a:solidFill>
          <a:ln w="9525">
            <a:solidFill>
              <a:srgbClr val="000000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830"/>
              </a:spcBef>
            </a:pPr>
            <a:r>
              <a:rPr lang="zh-CN" altLang="en-US" sz="1400" b="1" dirty="0">
                <a:latin typeface="Calibri"/>
                <a:cs typeface="Calibri"/>
              </a:rPr>
              <a:t>算术运算</a:t>
            </a:r>
            <a:endParaRPr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79182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_HALF" val="0.0"/>
  <p:tag name="PROBLEMSCORE" val="5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" val="1.0"/>
  <p:tag name="RAINPROBLEMTYPE" val="MultipleChoiceMA"/>
  <p:tag name="RAINPROBLEM" val="MultipleChoiceMA"/>
  <p:tag name="PROBLEMSCORE_HALF" val="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M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M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olling"/>
  <p:tag name="ANONYMOUSPOLLING" val="False"/>
  <p:tag name="PROBLEMSCORE" val="0.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olling"/>
  <p:tag name="ANONYMOUSPOLLING" val="False"/>
  <p:tag name="PROBLEMSCORE" val="0.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2904</TotalTime>
  <Words>6346</Words>
  <Application>Microsoft Office PowerPoint</Application>
  <PresentationFormat>全屏显示(4:3)</PresentationFormat>
  <Paragraphs>1466</Paragraphs>
  <Slides>65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65</vt:i4>
      </vt:variant>
    </vt:vector>
  </HeadingPairs>
  <TitlesOfParts>
    <vt:vector size="80" baseType="lpstr">
      <vt:lpstr>黑体</vt:lpstr>
      <vt:lpstr>华文新魏</vt:lpstr>
      <vt:lpstr>宋体</vt:lpstr>
      <vt:lpstr>微软雅黑</vt:lpstr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Office 主题</vt:lpstr>
      <vt:lpstr>Office Theme</vt:lpstr>
      <vt:lpstr>1_Office Theme</vt:lpstr>
      <vt:lpstr>2_Office Theme</vt:lpstr>
      <vt:lpstr>第六章 存储器层次结构  第二部分   高速缓冲器Cache</vt:lpstr>
      <vt:lpstr>要点</vt:lpstr>
      <vt:lpstr>局部性举例</vt:lpstr>
      <vt:lpstr>局部性</vt:lpstr>
      <vt:lpstr>存储器层次结构</vt:lpstr>
      <vt:lpstr>存储器层次结构中的缓存</vt:lpstr>
      <vt:lpstr>高速缓存</vt:lpstr>
      <vt:lpstr>高速缓存存储器</vt:lpstr>
      <vt:lpstr>现代 CPU 设计</vt:lpstr>
      <vt:lpstr>实例</vt:lpstr>
      <vt:lpstr>高速缓存的基本概念</vt:lpstr>
      <vt:lpstr>高速缓存概念：缓存命中</vt:lpstr>
      <vt:lpstr>高速缓存概念：缓存不命中                                           —不命中代价太高了</vt:lpstr>
      <vt:lpstr>高速缓存概念：  缓存不命中的种类</vt:lpstr>
      <vt:lpstr>高速缓存通用组织(S, E, B)</vt:lpstr>
      <vt:lpstr>高速缓存读</vt:lpstr>
      <vt:lpstr>实例(Cont.)     cpuZ工具可查看</vt:lpstr>
      <vt:lpstr>Intel Core i7高速缓存层次结构</vt:lpstr>
      <vt:lpstr>例子: Core i7 L1 数据缓存</vt:lpstr>
      <vt:lpstr>例子: Core i7 L1 数据缓存</vt:lpstr>
      <vt:lpstr>示例：直接映射高速缓存 (E = 1)</vt:lpstr>
      <vt:lpstr>示例：直接映射高速缓存 (E = 1)</vt:lpstr>
      <vt:lpstr>示例：直接映射高速缓存 (E = 1)</vt:lpstr>
      <vt:lpstr>直接映射高速缓存模拟</vt:lpstr>
      <vt:lpstr>E-路 组相联高速缓存 (E = 2)</vt:lpstr>
      <vt:lpstr>E-路 组相联高速缓存(E = 2)</vt:lpstr>
      <vt:lpstr>E-路 组相联高速缓存(E = 2)</vt:lpstr>
      <vt:lpstr>2-路 组相联缓存模拟</vt:lpstr>
      <vt:lpstr>       全相联映射Cache组织示意图</vt:lpstr>
      <vt:lpstr>举例：Fully Associative</vt:lpstr>
      <vt:lpstr>PowerPoint 演示文稿</vt:lpstr>
      <vt:lpstr>PowerPoint 演示文稿</vt:lpstr>
      <vt:lpstr>关于怎么写?</vt:lpstr>
      <vt:lpstr>高速缓存性能指标</vt:lpstr>
      <vt:lpstr>让我们想想那些数字</vt:lpstr>
      <vt:lpstr>编写高速缓存友好的代码</vt:lpstr>
      <vt:lpstr>面向存储器-Cache的程序优化 编写面向Cache有好的程序</vt:lpstr>
      <vt:lpstr>存储器山</vt:lpstr>
      <vt:lpstr>存储器山测试函数 long data[MAXELEMS]; /* Global array to traverse */</vt:lpstr>
      <vt:lpstr>PowerPoint 演示文稿</vt:lpstr>
      <vt:lpstr>PowerPoint 演示文稿</vt:lpstr>
      <vt:lpstr>PowerPoint 演示文稿</vt:lpstr>
      <vt:lpstr>PowerPoint 演示文稿</vt:lpstr>
      <vt:lpstr>矩阵乘法的例子</vt:lpstr>
      <vt:lpstr>PowerPoint 演示文稿</vt:lpstr>
      <vt:lpstr>矩阵相乘不命中率分析</vt:lpstr>
      <vt:lpstr>内存中C数组的布局(回顾)</vt:lpstr>
      <vt:lpstr>矩阵乘法(ijk)</vt:lpstr>
      <vt:lpstr>矩阵乘法(jik)</vt:lpstr>
      <vt:lpstr>矩阵乘法(kij)</vt:lpstr>
      <vt:lpstr>矩阵乘法 (ikj)</vt:lpstr>
      <vt:lpstr>矩阵乘法 (jki)</vt:lpstr>
      <vt:lpstr>矩阵乘法 (kji)</vt:lpstr>
      <vt:lpstr>矩阵乘法总结</vt:lpstr>
      <vt:lpstr>Core i7矩阵乘法性能</vt:lpstr>
      <vt:lpstr>PowerPoint 演示文稿</vt:lpstr>
      <vt:lpstr>今天</vt:lpstr>
      <vt:lpstr>例子:矩阵乘法</vt:lpstr>
      <vt:lpstr>缓存不命中分析</vt:lpstr>
      <vt:lpstr>缓存不命中分析</vt:lpstr>
      <vt:lpstr>分块矩阵乘法</vt:lpstr>
      <vt:lpstr>缓存不命中分析</vt:lpstr>
      <vt:lpstr>缓存不命中分析</vt:lpstr>
      <vt:lpstr>分块总结</vt:lpstr>
      <vt:lpstr>高速缓存总结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存储器层次结构</dc:title>
  <dc:creator>ZHAO YAN</dc:creator>
  <cp:lastModifiedBy>xianjun shi</cp:lastModifiedBy>
  <cp:revision>108</cp:revision>
  <cp:lastPrinted>2017-08-25T07:48:27Z</cp:lastPrinted>
  <dcterms:created xsi:type="dcterms:W3CDTF">2017-08-25T07:16:19Z</dcterms:created>
  <dcterms:modified xsi:type="dcterms:W3CDTF">2023-11-28T01:48:12Z</dcterms:modified>
</cp:coreProperties>
</file>