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83"/>
  </p:notesMasterIdLst>
  <p:handoutMasterIdLst>
    <p:handoutMasterId r:id="rId84"/>
  </p:handoutMasterIdLst>
  <p:sldIdLst>
    <p:sldId id="1281" r:id="rId2"/>
    <p:sldId id="1202" r:id="rId3"/>
    <p:sldId id="1204" r:id="rId4"/>
    <p:sldId id="1288" r:id="rId5"/>
    <p:sldId id="1205" r:id="rId6"/>
    <p:sldId id="1206" r:id="rId7"/>
    <p:sldId id="1276" r:id="rId8"/>
    <p:sldId id="1207" r:id="rId9"/>
    <p:sldId id="1208" r:id="rId10"/>
    <p:sldId id="1287" r:id="rId11"/>
    <p:sldId id="1304" r:id="rId12"/>
    <p:sldId id="1209" r:id="rId13"/>
    <p:sldId id="1210" r:id="rId14"/>
    <p:sldId id="1262" r:id="rId15"/>
    <p:sldId id="1211" r:id="rId16"/>
    <p:sldId id="1279" r:id="rId17"/>
    <p:sldId id="1212" r:id="rId18"/>
    <p:sldId id="1213" r:id="rId19"/>
    <p:sldId id="1280" r:id="rId20"/>
    <p:sldId id="1289" r:id="rId21"/>
    <p:sldId id="1291" r:id="rId22"/>
    <p:sldId id="1277" r:id="rId23"/>
    <p:sldId id="1249" r:id="rId24"/>
    <p:sldId id="1286" r:id="rId25"/>
    <p:sldId id="1283" r:id="rId26"/>
    <p:sldId id="1250" r:id="rId27"/>
    <p:sldId id="1253" r:id="rId28"/>
    <p:sldId id="1254" r:id="rId29"/>
    <p:sldId id="1263" r:id="rId30"/>
    <p:sldId id="1264" r:id="rId31"/>
    <p:sldId id="1274" r:id="rId32"/>
    <p:sldId id="1255" r:id="rId33"/>
    <p:sldId id="1216" r:id="rId34"/>
    <p:sldId id="1217" r:id="rId35"/>
    <p:sldId id="1218" r:id="rId36"/>
    <p:sldId id="1278" r:id="rId37"/>
    <p:sldId id="882" r:id="rId38"/>
    <p:sldId id="1265" r:id="rId39"/>
    <p:sldId id="1266" r:id="rId40"/>
    <p:sldId id="1267" r:id="rId41"/>
    <p:sldId id="1268" r:id="rId42"/>
    <p:sldId id="1269" r:id="rId43"/>
    <p:sldId id="1270" r:id="rId44"/>
    <p:sldId id="1261" r:id="rId45"/>
    <p:sldId id="1220" r:id="rId46"/>
    <p:sldId id="1292" r:id="rId47"/>
    <p:sldId id="1271" r:id="rId48"/>
    <p:sldId id="1272" r:id="rId49"/>
    <p:sldId id="1273" r:id="rId50"/>
    <p:sldId id="1221" r:id="rId51"/>
    <p:sldId id="1238" r:id="rId52"/>
    <p:sldId id="1239" r:id="rId53"/>
    <p:sldId id="1226" r:id="rId54"/>
    <p:sldId id="1282" r:id="rId55"/>
    <p:sldId id="1227" r:id="rId56"/>
    <p:sldId id="1228" r:id="rId57"/>
    <p:sldId id="1229" r:id="rId58"/>
    <p:sldId id="1230" r:id="rId59"/>
    <p:sldId id="1231" r:id="rId60"/>
    <p:sldId id="1232" r:id="rId61"/>
    <p:sldId id="1285" r:id="rId62"/>
    <p:sldId id="1284" r:id="rId63"/>
    <p:sldId id="1294" r:id="rId64"/>
    <p:sldId id="1233" r:id="rId65"/>
    <p:sldId id="1275" r:id="rId66"/>
    <p:sldId id="1246" r:id="rId67"/>
    <p:sldId id="1296" r:id="rId68"/>
    <p:sldId id="1302" r:id="rId69"/>
    <p:sldId id="1297" r:id="rId70"/>
    <p:sldId id="1298" r:id="rId71"/>
    <p:sldId id="1303" r:id="rId72"/>
    <p:sldId id="1299" r:id="rId73"/>
    <p:sldId id="1234" r:id="rId74"/>
    <p:sldId id="1300" r:id="rId75"/>
    <p:sldId id="1301" r:id="rId76"/>
    <p:sldId id="1237" r:id="rId77"/>
    <p:sldId id="1235" r:id="rId78"/>
    <p:sldId id="1236" r:id="rId79"/>
    <p:sldId id="1293" r:id="rId80"/>
    <p:sldId id="1295" r:id="rId81"/>
    <p:sldId id="587" r:id="rId82"/>
  </p:sldIdLst>
  <p:sldSz cx="9144000" cy="6858000" type="screen4x3"/>
  <p:notesSz cx="7302500" cy="9586913"/>
  <p:custDataLst>
    <p:tags r:id="rId85"/>
  </p:custDataLst>
  <p:defaultTextStyle>
    <a:defPPr>
      <a:defRPr lang="zh-CN"/>
    </a:defPPr>
    <a:lvl1pPr marL="0" algn="l" defTabSz="912529" rtl="0" eaLnBrk="1" latinLnBrk="0" hangingPunct="1">
      <a:defRPr sz="1800" kern="1200">
        <a:solidFill>
          <a:schemeClr val="tx1"/>
        </a:solidFill>
        <a:latin typeface="+mn-lt"/>
        <a:ea typeface="+mn-ea"/>
        <a:cs typeface="+mn-cs"/>
      </a:defRPr>
    </a:lvl1pPr>
    <a:lvl2pPr marL="456266" algn="l" defTabSz="912529" rtl="0" eaLnBrk="1" latinLnBrk="0" hangingPunct="1">
      <a:defRPr sz="1800" kern="1200">
        <a:solidFill>
          <a:schemeClr val="tx1"/>
        </a:solidFill>
        <a:latin typeface="+mn-lt"/>
        <a:ea typeface="+mn-ea"/>
        <a:cs typeface="+mn-cs"/>
      </a:defRPr>
    </a:lvl2pPr>
    <a:lvl3pPr marL="912529" algn="l" defTabSz="912529" rtl="0" eaLnBrk="1" latinLnBrk="0" hangingPunct="1">
      <a:defRPr sz="1800" kern="1200">
        <a:solidFill>
          <a:schemeClr val="tx1"/>
        </a:solidFill>
        <a:latin typeface="+mn-lt"/>
        <a:ea typeface="+mn-ea"/>
        <a:cs typeface="+mn-cs"/>
      </a:defRPr>
    </a:lvl3pPr>
    <a:lvl4pPr marL="1368793" algn="l" defTabSz="912529" rtl="0" eaLnBrk="1" latinLnBrk="0" hangingPunct="1">
      <a:defRPr sz="1800" kern="1200">
        <a:solidFill>
          <a:schemeClr val="tx1"/>
        </a:solidFill>
        <a:latin typeface="+mn-lt"/>
        <a:ea typeface="+mn-ea"/>
        <a:cs typeface="+mn-cs"/>
      </a:defRPr>
    </a:lvl4pPr>
    <a:lvl5pPr marL="1825059" algn="l" defTabSz="912529" rtl="0" eaLnBrk="1" latinLnBrk="0" hangingPunct="1">
      <a:defRPr sz="1800" kern="1200">
        <a:solidFill>
          <a:schemeClr val="tx1"/>
        </a:solidFill>
        <a:latin typeface="+mn-lt"/>
        <a:ea typeface="+mn-ea"/>
        <a:cs typeface="+mn-cs"/>
      </a:defRPr>
    </a:lvl5pPr>
    <a:lvl6pPr marL="2281324" algn="l" defTabSz="912529" rtl="0" eaLnBrk="1" latinLnBrk="0" hangingPunct="1">
      <a:defRPr sz="1800" kern="1200">
        <a:solidFill>
          <a:schemeClr val="tx1"/>
        </a:solidFill>
        <a:latin typeface="+mn-lt"/>
        <a:ea typeface="+mn-ea"/>
        <a:cs typeface="+mn-cs"/>
      </a:defRPr>
    </a:lvl6pPr>
    <a:lvl7pPr marL="2737587" algn="l" defTabSz="912529" rtl="0" eaLnBrk="1" latinLnBrk="0" hangingPunct="1">
      <a:defRPr sz="1800" kern="1200">
        <a:solidFill>
          <a:schemeClr val="tx1"/>
        </a:solidFill>
        <a:latin typeface="+mn-lt"/>
        <a:ea typeface="+mn-ea"/>
        <a:cs typeface="+mn-cs"/>
      </a:defRPr>
    </a:lvl7pPr>
    <a:lvl8pPr marL="3193853" algn="l" defTabSz="912529" rtl="0" eaLnBrk="1" latinLnBrk="0" hangingPunct="1">
      <a:defRPr sz="1800" kern="1200">
        <a:solidFill>
          <a:schemeClr val="tx1"/>
        </a:solidFill>
        <a:latin typeface="+mn-lt"/>
        <a:ea typeface="+mn-ea"/>
        <a:cs typeface="+mn-cs"/>
      </a:defRPr>
    </a:lvl8pPr>
    <a:lvl9pPr marL="3650117" algn="l" defTabSz="91252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F7F5CD"/>
    <a:srgbClr val="990000"/>
    <a:srgbClr val="AB8D8D"/>
    <a:srgbClr val="D5F1CF"/>
    <a:srgbClr val="F1C7C7"/>
    <a:srgbClr val="E9E1C9"/>
    <a:srgbClr val="F6F5BD"/>
    <a:srgbClr val="DED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autoAdjust="0"/>
    <p:restoredTop sz="87755" autoAdjust="0"/>
  </p:normalViewPr>
  <p:slideViewPr>
    <p:cSldViewPr snapToObjects="1">
      <p:cViewPr varScale="1">
        <p:scale>
          <a:sx n="82" d="100"/>
          <a:sy n="82" d="100"/>
        </p:scale>
        <p:origin x="1638" y="39"/>
      </p:cViewPr>
      <p:guideLst>
        <p:guide orient="horz" pos="2160"/>
        <p:guide pos="2880"/>
      </p:guideLst>
    </p:cSldViewPr>
  </p:slideViewPr>
  <p:notesTextViewPr>
    <p:cViewPr>
      <p:scale>
        <a:sx n="3" d="2"/>
        <a:sy n="3" d="2"/>
      </p:scale>
      <p:origin x="0" y="0"/>
    </p:cViewPr>
  </p:notesTextViewPr>
  <p:sorterViewPr>
    <p:cViewPr>
      <p:scale>
        <a:sx n="80" d="100"/>
        <a:sy n="80" d="100"/>
      </p:scale>
      <p:origin x="0" y="0"/>
    </p:cViewPr>
  </p:sorterViewPr>
  <p:notesViewPr>
    <p:cSldViewPr snapToObjects="1">
      <p:cViewPr varScale="1">
        <p:scale>
          <a:sx n="50" d="100"/>
          <a:sy n="50" d="100"/>
        </p:scale>
        <p:origin x="2640" y="2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8821673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5120" units="cm"/>
          <inkml:channel name="Y" type="integer" max="1800" units="cm"/>
          <inkml:channel name="T" type="integer" max="2.14748E9" units="dev"/>
        </inkml:traceFormat>
        <inkml:channelProperties>
          <inkml:channelProperty channel="X" name="resolution" value="174.74403" units="1/cm"/>
          <inkml:channelProperty channel="Y" name="resolution" value="109.09091" units="1/cm"/>
          <inkml:channelProperty channel="T" name="resolution" value="1" units="1/dev"/>
        </inkml:channelProperties>
      </inkml:inkSource>
      <inkml:timestamp xml:id="ts0" timeString="2022-04-14T02:27:10.001"/>
    </inkml:context>
    <inkml:brush xml:id="br0">
      <inkml:brushProperty name="width" value="0.05292" units="cm"/>
      <inkml:brushProperty name="height" value="0.05292" units="cm"/>
      <inkml:brushProperty name="color" value="#FF0000"/>
    </inkml:brush>
  </inkml:definitions>
  <inkml:trace contextRef="#ctx0" brushRef="#br0">6028 10815 0,'-109'0'156,"-46"0"-140,108 15-1,-31-15 1,47 16-16,0-16 141,-108 93-126,92-62-15,-62 31 16,63-31-1,14-15 1,17-1-16,-1-15 16,16 16 15,-15-1-15,-1 16-1,-15-15-15,0 46 16,0-31-1,0 0 1,0 0-16,31 0 16,-16 1-1,1-17-15,15 1 16,0 15 0,0-16-1,0 1 1,0-1-1,0 1 1,0-1 0,15 16-1,-15 16-15,47 15 16,-16 0 0,0-15-16,16 0 15,-32-16 1,16 15-1,-15-46-15,15 31 16,-15-15 0,15-1-1,-16 1 1,47 15 0,-15-15-16,-16 15 15,-15-31 1,15 0-1,-16 15-15,1-15 16,-1 0 78,94-15-79,31-32 1,-32 31-16,-14-15 16,-63 0-1,-16 31 1</inkml:trace>
  <inkml:trace contextRef="#ctx0" brushRef="#br0" timeOffset="1418.046">6385 10986 0,'0'62'78,"0"0"-78,0 16 16,-15 46-1,-1-62 1,1 62-1,15-77-15,-16 31 16,16-32 0,-16 1-16,16-1 15,0 1 1,0-16-16,0 0 16,0-15-1,-15 15 1,15 0-16,-16 0 15,1 0 1,15-15 0,-16-1-1,16 16 1,0 0 0,0-15-1,0-1 1,109 1 171,186-16-171,-62 31-16,-171-31 16</inkml:trace>
  <inkml:trace contextRef="#ctx0" brushRef="#br0" timeOffset="2318.584">7442 11032 0,'31'0'156,"62"0"-156,16 0 0,15 0 15,-109 0 1</inkml:trace>
  <inkml:trace contextRef="#ctx0" brushRef="#br0" timeOffset="3566.481">7737 11188 0,'0'15'16,"0"16"-1,0 31 1,0-46 0,0 124-16,0-78 15,0 31 1,0-46 0,0 30-16,0-46 15,0 16 1,0-31-16,0-1 15,0 16 1,0-15-16,0 30 16,0-30-1,0 30 1,0-14-16,-16 45 16,1-61 15,-1-1-31,16 16 0,0-15 15,-15-1 1,15 1 31,0 15-31,-32 47-1,32-47-15,-15 0 16,15 0-1,0-15 1</inkml:trace>
  <inkml:trace contextRef="#ctx0" brushRef="#br0" timeOffset="4421.976">7379 12337 0,'202'16'157,"-77"-1"-157,30-15 15,-108 0 1,77 0-16,-78 0 16,17 0-1,-63 16 1,15-16 31,172 0-32,-63 0 1,124 0-16,-217 0 16,16-16-1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8172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异常控制流：除正常分支和过程调用以外的控制流；介绍异常控制流的一般概念，打破单一程序模型。给出系统各个层次的异常控制流，包括底层的硬件异常和中断，并发进程的上下文切换，</a:t>
            </a:r>
            <a:r>
              <a:rPr lang="en-US" altLang="zh-CN" dirty="0"/>
              <a:t>Linux</a:t>
            </a:r>
            <a:r>
              <a:rPr lang="zh-CN" altLang="en-US" dirty="0"/>
              <a:t>中信号引起的控制流突变，</a:t>
            </a:r>
            <a:r>
              <a:rPr lang="en-US" altLang="zh-CN" dirty="0"/>
              <a:t>C</a:t>
            </a:r>
            <a:r>
              <a:rPr lang="zh-CN" altLang="en-US" dirty="0"/>
              <a:t>语言中破环栈原则的非本地跳转。</a:t>
            </a:r>
            <a:endParaRPr lang="en-US" altLang="zh-CN" dirty="0"/>
          </a:p>
          <a:p>
            <a:r>
              <a:rPr lang="zh-CN" altLang="en-US" dirty="0"/>
              <a:t>本章内容：介绍进程基本概念，学习进程如何工作，如何在应用程序中创建和操纵进程。程序员如何通过</a:t>
            </a:r>
            <a:r>
              <a:rPr lang="en-US" altLang="zh-CN" dirty="0" err="1"/>
              <a:t>linux</a:t>
            </a:r>
            <a:r>
              <a:rPr lang="zh-CN" altLang="en-US" dirty="0"/>
              <a:t>系统调用使用多个进程。</a:t>
            </a:r>
            <a:endParaRPr lang="en-US" altLang="zh-CN" dirty="0"/>
          </a:p>
          <a:p>
            <a:r>
              <a:rPr lang="zh-CN" altLang="en-US" dirty="0"/>
              <a:t>目标：能够编写带作业控制的</a:t>
            </a:r>
            <a:r>
              <a:rPr lang="en-US" altLang="zh-CN" dirty="0" err="1"/>
              <a:t>linux</a:t>
            </a:r>
            <a:r>
              <a:rPr lang="en-US" altLang="zh-CN" dirty="0"/>
              <a:t> shell</a:t>
            </a:r>
          </a:p>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extLst>
      <p:ext uri="{BB962C8B-B14F-4D97-AF65-F5344CB8AC3E}">
        <p14:creationId xmlns:p14="http://schemas.microsoft.com/office/powerpoint/2010/main" val="4000319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122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69803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r>
              <a:rPr lang="en-US" altLang="zh-CN" dirty="0"/>
              <a:t>OS</a:t>
            </a:r>
            <a:r>
              <a:rPr lang="zh-CN" altLang="en-US" dirty="0"/>
              <a:t>：关心如何建立进程，管理进程</a:t>
            </a:r>
            <a:r>
              <a:rPr lang="en-US" altLang="zh-CN" dirty="0"/>
              <a:t>(</a:t>
            </a:r>
            <a:r>
              <a:rPr lang="zh-CN" altLang="en-US" dirty="0"/>
              <a:t>如何实现</a:t>
            </a:r>
            <a:r>
              <a:rPr lang="en-US" altLang="zh-CN" dirty="0"/>
              <a:t>)</a:t>
            </a:r>
          </a:p>
          <a:p>
            <a:r>
              <a:rPr lang="zh-CN" altLang="en-US" dirty="0"/>
              <a:t>程序员：关心我的程序如何被调度</a:t>
            </a:r>
            <a:endParaRPr lang="en-US" altLang="zh-CN" dirty="0"/>
          </a:p>
          <a:p>
            <a:r>
              <a:rPr lang="zh-CN" altLang="en-US" dirty="0"/>
              <a:t>课程重点关注两个关键抽象</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多重处理</a:t>
            </a:r>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28</a:t>
            </a:fld>
            <a:endParaRPr lang="en-US"/>
          </a:p>
        </p:txBody>
      </p:sp>
    </p:spTree>
    <p:extLst>
      <p:ext uri="{BB962C8B-B14F-4D97-AF65-F5344CB8AC3E}">
        <p14:creationId xmlns:p14="http://schemas.microsoft.com/office/powerpoint/2010/main" val="385869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r>
              <a:rPr lang="en-US" altLang="zh-CN" dirty="0" err="1"/>
              <a:t>Strerror</a:t>
            </a:r>
            <a:r>
              <a:rPr lang="zh-CN" altLang="en-US" dirty="0"/>
              <a:t>函数返回一个文本串，描述了和某个</a:t>
            </a:r>
            <a:r>
              <a:rPr lang="en-US" altLang="zh-CN" dirty="0" err="1"/>
              <a:t>errno</a:t>
            </a:r>
            <a:r>
              <a:rPr lang="zh-CN" altLang="en-US" dirty="0"/>
              <a:t>值相关联的错误</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a:t>给出进程图的定义描述</a:t>
            </a:r>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48</a:t>
            </a:fld>
            <a:endParaRPr lang="en-US"/>
          </a:p>
        </p:txBody>
      </p:sp>
    </p:spTree>
    <p:extLst>
      <p:ext uri="{BB962C8B-B14F-4D97-AF65-F5344CB8AC3E}">
        <p14:creationId xmlns:p14="http://schemas.microsoft.com/office/powerpoint/2010/main" val="3836873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r>
              <a:rPr lang="zh-CN" altLang="en-US" dirty="0"/>
              <a:t>物理控制流：处理器的指令序列</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zh-CN" altLang="en-US" dirty="0"/>
              <a:t>黑板上给出练习，学生做</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9317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048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8288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r>
              <a:rPr lang="zh-CN" altLang="en-US" sz="1200" b="1" i="0" kern="1200" dirty="0">
                <a:solidFill>
                  <a:schemeClr val="tx1"/>
                </a:solidFill>
                <a:effectLst/>
                <a:latin typeface="Times New Roman" pitchFamily="18" charset="0"/>
                <a:ea typeface="+mn-ea"/>
                <a:cs typeface="+mn-cs"/>
              </a:rPr>
              <a:t>非本地跳转</a:t>
            </a:r>
            <a:r>
              <a:rPr lang="en-US" altLang="zh-CN" sz="1200" b="0" i="0" kern="1200" dirty="0">
                <a:solidFill>
                  <a:schemeClr val="tx1"/>
                </a:solidFill>
                <a:effectLst/>
                <a:latin typeface="Times New Roman" pitchFamily="18" charset="0"/>
                <a:ea typeface="+mn-ea"/>
                <a:cs typeface="+mn-cs"/>
              </a:rPr>
              <a:t>(</a:t>
            </a:r>
            <a:r>
              <a:rPr lang="en-US" altLang="zh-CN" sz="1200" b="0" i="0" kern="1200" dirty="0" err="1">
                <a:solidFill>
                  <a:schemeClr val="tx1"/>
                </a:solidFill>
                <a:effectLst/>
                <a:latin typeface="Times New Roman" pitchFamily="18" charset="0"/>
                <a:ea typeface="+mn-ea"/>
                <a:cs typeface="+mn-cs"/>
              </a:rPr>
              <a:t>unlocal</a:t>
            </a:r>
            <a:r>
              <a:rPr lang="en-US" altLang="zh-CN" sz="1200" b="0" i="0" kern="1200" dirty="0">
                <a:solidFill>
                  <a:schemeClr val="tx1"/>
                </a:solidFill>
                <a:effectLst/>
                <a:latin typeface="Times New Roman" pitchFamily="18" charset="0"/>
                <a:ea typeface="+mn-ea"/>
                <a:cs typeface="+mn-cs"/>
              </a:rPr>
              <a:t> jump)</a:t>
            </a:r>
            <a:r>
              <a:rPr lang="zh-CN" altLang="en-US" sz="1200" b="0" i="0" kern="1200" dirty="0">
                <a:solidFill>
                  <a:schemeClr val="tx1"/>
                </a:solidFill>
                <a:effectLst/>
                <a:latin typeface="Times New Roman" pitchFamily="18" charset="0"/>
                <a:ea typeface="+mn-ea"/>
                <a:cs typeface="+mn-cs"/>
              </a:rPr>
              <a:t>是与本地跳转相对应的一个概念。</a:t>
            </a:r>
          </a:p>
          <a:p>
            <a:r>
              <a:rPr lang="zh-CN" altLang="en-US" sz="1200" b="0" i="0" kern="1200" dirty="0">
                <a:solidFill>
                  <a:schemeClr val="tx1"/>
                </a:solidFill>
                <a:effectLst/>
                <a:latin typeface="Times New Roman" pitchFamily="18" charset="0"/>
                <a:ea typeface="+mn-ea"/>
                <a:cs typeface="+mn-cs"/>
              </a:rPr>
              <a:t>本地跳转主要指的是类似于</a:t>
            </a:r>
            <a:r>
              <a:rPr lang="en-US" altLang="zh-CN" sz="1200" b="0" i="0" kern="1200" dirty="0" err="1">
                <a:solidFill>
                  <a:schemeClr val="tx1"/>
                </a:solidFill>
                <a:effectLst/>
                <a:latin typeface="Times New Roman" pitchFamily="18" charset="0"/>
                <a:ea typeface="+mn-ea"/>
                <a:cs typeface="+mn-cs"/>
              </a:rPr>
              <a:t>goto</a:t>
            </a:r>
            <a:r>
              <a:rPr lang="zh-CN" altLang="en-US" sz="1200" b="0" i="0" kern="1200" dirty="0">
                <a:solidFill>
                  <a:schemeClr val="tx1"/>
                </a:solidFill>
                <a:effectLst/>
                <a:latin typeface="Times New Roman" pitchFamily="18" charset="0"/>
                <a:ea typeface="+mn-ea"/>
                <a:cs typeface="+mn-cs"/>
              </a:rPr>
              <a:t>语句的一系列应用，当设置了标志之后，可以跳到所在函数内部的标号上。然而，本地跳转不能将控制权转移到所在程序的任意地点，不能跨越函数，因此也就有了</a:t>
            </a:r>
            <a:r>
              <a:rPr lang="zh-CN" altLang="en-US" sz="1200" b="1" i="0" kern="1200" dirty="0">
                <a:solidFill>
                  <a:schemeClr val="tx1"/>
                </a:solidFill>
                <a:effectLst/>
                <a:latin typeface="Times New Roman" pitchFamily="18" charset="0"/>
                <a:ea typeface="+mn-ea"/>
                <a:cs typeface="+mn-cs"/>
              </a:rPr>
              <a:t>非本地跳转</a:t>
            </a:r>
            <a:r>
              <a:rPr lang="zh-CN" altLang="en-US" sz="1200" b="0" i="0" kern="1200" dirty="0">
                <a:solidFill>
                  <a:schemeClr val="tx1"/>
                </a:solidFill>
                <a:effectLst/>
                <a:latin typeface="Times New Roman" pitchFamily="18" charset="0"/>
                <a:ea typeface="+mn-ea"/>
                <a:cs typeface="+mn-cs"/>
              </a:rPr>
              <a:t>。</a:t>
            </a:r>
          </a:p>
          <a:p>
            <a:r>
              <a:rPr lang="en-US" altLang="zh-CN" sz="1200" b="0" i="0" kern="1200" dirty="0">
                <a:solidFill>
                  <a:schemeClr val="tx1"/>
                </a:solidFill>
                <a:effectLst/>
                <a:latin typeface="Times New Roman" pitchFamily="18" charset="0"/>
                <a:ea typeface="+mn-ea"/>
                <a:cs typeface="+mn-cs"/>
              </a:rPr>
              <a:t>C</a:t>
            </a:r>
            <a:r>
              <a:rPr lang="zh-CN" altLang="en-US" sz="1200" b="0" i="0" kern="1200" dirty="0">
                <a:solidFill>
                  <a:schemeClr val="tx1"/>
                </a:solidFill>
                <a:effectLst/>
                <a:latin typeface="Times New Roman" pitchFamily="18" charset="0"/>
                <a:ea typeface="+mn-ea"/>
                <a:cs typeface="+mn-cs"/>
              </a:rPr>
              <a:t>语言里面提供了</a:t>
            </a:r>
            <a:r>
              <a:rPr lang="en-US" altLang="zh-CN" sz="1200" b="1" i="0" kern="1200" dirty="0" err="1">
                <a:solidFill>
                  <a:schemeClr val="tx1"/>
                </a:solidFill>
                <a:effectLst/>
                <a:latin typeface="Times New Roman" pitchFamily="18" charset="0"/>
                <a:ea typeface="+mn-ea"/>
                <a:cs typeface="+mn-cs"/>
              </a:rPr>
              <a:t>setjmp</a:t>
            </a:r>
            <a:r>
              <a:rPr lang="zh-CN" altLang="en-US" sz="1200" b="0" i="0" kern="1200" dirty="0">
                <a:solidFill>
                  <a:schemeClr val="tx1"/>
                </a:solidFill>
                <a:effectLst/>
                <a:latin typeface="Times New Roman" pitchFamily="18" charset="0"/>
                <a:ea typeface="+mn-ea"/>
                <a:cs typeface="+mn-cs"/>
              </a:rPr>
              <a:t>和</a:t>
            </a:r>
            <a:r>
              <a:rPr lang="en-US" altLang="zh-CN" sz="1200" b="1" i="0" kern="1200" dirty="0" err="1">
                <a:solidFill>
                  <a:schemeClr val="tx1"/>
                </a:solidFill>
                <a:effectLst/>
                <a:latin typeface="Times New Roman" pitchFamily="18" charset="0"/>
                <a:ea typeface="+mn-ea"/>
                <a:cs typeface="+mn-cs"/>
              </a:rPr>
              <a:t>longjmp</a:t>
            </a:r>
            <a:r>
              <a:rPr lang="zh-CN" altLang="en-US" sz="1200" b="0" i="0" kern="1200" dirty="0">
                <a:solidFill>
                  <a:schemeClr val="tx1"/>
                </a:solidFill>
                <a:effectLst/>
                <a:latin typeface="Times New Roman" pitchFamily="18" charset="0"/>
                <a:ea typeface="+mn-ea"/>
                <a:cs typeface="+mn-cs"/>
              </a:rPr>
              <a:t>函数来进行跨越函数之间的控制权的跳转，从而称之为非本地跳转。</a:t>
            </a:r>
          </a:p>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r>
              <a:rPr lang="en-US" dirty="0"/>
              <a:t>exec</a:t>
            </a:r>
            <a:r>
              <a:rPr lang="zh-CN" altLang="en-US" dirty="0"/>
              <a:t>用被执行的程序完全替换调用它的程序的影像。</a:t>
            </a:r>
            <a:r>
              <a:rPr lang="en-US" dirty="0"/>
              <a:t>fork</a:t>
            </a:r>
            <a:r>
              <a:rPr lang="zh-CN" altLang="en-US" dirty="0"/>
              <a:t>创建一个新的进程就产生了一个新的</a:t>
            </a:r>
            <a:r>
              <a:rPr lang="en-US" dirty="0"/>
              <a:t>PID，</a:t>
            </a:r>
          </a:p>
          <a:p>
            <a:r>
              <a:rPr lang="en-US" dirty="0"/>
              <a:t>exec</a:t>
            </a:r>
            <a:r>
              <a:rPr lang="zh-CN" altLang="en-US" dirty="0"/>
              <a:t>启动一个新程序，替换原有的进程，因此这个新的被</a:t>
            </a:r>
            <a:r>
              <a:rPr lang="en-US" dirty="0"/>
              <a:t>exec</a:t>
            </a:r>
            <a:r>
              <a:rPr lang="zh-CN" altLang="en-US" dirty="0"/>
              <a:t>执行的进程的</a:t>
            </a:r>
            <a:r>
              <a:rPr lang="en-US" dirty="0"/>
              <a:t>PID</a:t>
            </a:r>
            <a:r>
              <a:rPr lang="zh-CN" altLang="en-US" dirty="0"/>
              <a:t>不会改变，</a:t>
            </a:r>
          </a:p>
          <a:p>
            <a:r>
              <a:rPr lang="zh-CN" altLang="en-US" dirty="0"/>
              <a:t>和调用</a:t>
            </a:r>
            <a:r>
              <a:rPr lang="en-US" dirty="0"/>
              <a:t>exec</a:t>
            </a:r>
            <a:r>
              <a:rPr lang="zh-CN" altLang="en-US" dirty="0"/>
              <a:t>函数的进程一样。</a:t>
            </a:r>
          </a:p>
          <a:p>
            <a:r>
              <a:rPr lang="en-US" dirty="0" err="1"/>
              <a:t>int</a:t>
            </a:r>
            <a:r>
              <a:rPr lang="en-US" dirty="0"/>
              <a:t>   exec…</a:t>
            </a:r>
            <a:r>
              <a:rPr lang="zh-CN" altLang="en-US" dirty="0"/>
              <a:t>装入和运行其它程序：</a:t>
            </a:r>
          </a:p>
          <a:p>
            <a:r>
              <a:rPr lang="en-US" dirty="0" err="1"/>
              <a:t>int</a:t>
            </a:r>
            <a:r>
              <a:rPr lang="en-US" dirty="0"/>
              <a:t>   </a:t>
            </a:r>
            <a:r>
              <a:rPr lang="en-US" dirty="0" err="1"/>
              <a:t>execl</a:t>
            </a:r>
            <a:r>
              <a:rPr lang="en-US" dirty="0"/>
              <a:t>(  char *</a:t>
            </a:r>
            <a:r>
              <a:rPr lang="en-US" dirty="0" err="1"/>
              <a:t>pathname,char</a:t>
            </a:r>
            <a:r>
              <a:rPr lang="en-US" dirty="0"/>
              <a:t> *arg0,char *arg1,...,char *</a:t>
            </a:r>
            <a:r>
              <a:rPr lang="en-US" dirty="0" err="1"/>
              <a:t>argn,NULL</a:t>
            </a:r>
            <a:r>
              <a:rPr lang="en-US" dirty="0"/>
              <a:t>)</a:t>
            </a:r>
          </a:p>
          <a:p>
            <a:r>
              <a:rPr lang="en-US" dirty="0" err="1"/>
              <a:t>int</a:t>
            </a:r>
            <a:r>
              <a:rPr lang="en-US" dirty="0"/>
              <a:t>   </a:t>
            </a:r>
            <a:r>
              <a:rPr lang="en-US" dirty="0" err="1"/>
              <a:t>execle</a:t>
            </a:r>
            <a:r>
              <a:rPr lang="en-US" dirty="0"/>
              <a:t>( char *</a:t>
            </a:r>
            <a:r>
              <a:rPr lang="en-US" dirty="0" err="1"/>
              <a:t>pathname,char</a:t>
            </a:r>
            <a:r>
              <a:rPr lang="en-US" dirty="0"/>
              <a:t> *arg0,char *arg1,...,char *</a:t>
            </a:r>
            <a:r>
              <a:rPr lang="en-US" dirty="0" err="1"/>
              <a:t>argn,NULL,char</a:t>
            </a:r>
            <a:r>
              <a:rPr lang="en-US" dirty="0"/>
              <a:t> *</a:t>
            </a:r>
            <a:r>
              <a:rPr lang="en-US" dirty="0" err="1"/>
              <a:t>envp</a:t>
            </a:r>
            <a:r>
              <a:rPr lang="en-US" dirty="0"/>
              <a:t>[])</a:t>
            </a:r>
          </a:p>
          <a:p>
            <a:r>
              <a:rPr lang="en-US" dirty="0" err="1"/>
              <a:t>int</a:t>
            </a:r>
            <a:r>
              <a:rPr lang="en-US" dirty="0"/>
              <a:t>   </a:t>
            </a:r>
            <a:r>
              <a:rPr lang="en-US" dirty="0" err="1"/>
              <a:t>execlp</a:t>
            </a:r>
            <a:r>
              <a:rPr lang="en-US" dirty="0"/>
              <a:t>( char *</a:t>
            </a:r>
            <a:r>
              <a:rPr lang="en-US" dirty="0" err="1"/>
              <a:t>pathname,char</a:t>
            </a:r>
            <a:r>
              <a:rPr lang="en-US" dirty="0"/>
              <a:t> *arg0,char *arg1,...,NULL)</a:t>
            </a:r>
          </a:p>
          <a:p>
            <a:r>
              <a:rPr lang="en-US" dirty="0" err="1"/>
              <a:t>int</a:t>
            </a:r>
            <a:r>
              <a:rPr lang="en-US" dirty="0"/>
              <a:t>   </a:t>
            </a:r>
            <a:r>
              <a:rPr lang="en-US" dirty="0" err="1"/>
              <a:t>execlpe</a:t>
            </a:r>
            <a:r>
              <a:rPr lang="en-US" dirty="0"/>
              <a:t>(char *</a:t>
            </a:r>
            <a:r>
              <a:rPr lang="en-US" dirty="0" err="1"/>
              <a:t>pathname,char</a:t>
            </a:r>
            <a:r>
              <a:rPr lang="en-US" dirty="0"/>
              <a:t> *arg0,char *arg1,...,</a:t>
            </a:r>
            <a:r>
              <a:rPr lang="en-US" dirty="0" err="1"/>
              <a:t>NULL,char</a:t>
            </a:r>
            <a:r>
              <a:rPr lang="en-US" dirty="0"/>
              <a:t> *</a:t>
            </a:r>
            <a:r>
              <a:rPr lang="en-US" dirty="0" err="1"/>
              <a:t>envp</a:t>
            </a:r>
            <a:r>
              <a:rPr lang="en-US" dirty="0"/>
              <a:t>[])</a:t>
            </a:r>
          </a:p>
          <a:p>
            <a:r>
              <a:rPr lang="en-US" dirty="0" err="1"/>
              <a:t>int</a:t>
            </a:r>
            <a:r>
              <a:rPr lang="en-US" dirty="0"/>
              <a:t>   </a:t>
            </a:r>
            <a:r>
              <a:rPr lang="en-US" dirty="0" err="1"/>
              <a:t>execv</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execve</a:t>
            </a:r>
            <a:r>
              <a:rPr lang="en-US" dirty="0"/>
              <a:t>( char *</a:t>
            </a:r>
            <a:r>
              <a:rPr lang="en-US" dirty="0" err="1"/>
              <a:t>pathname,char</a:t>
            </a:r>
            <a:r>
              <a:rPr lang="en-US" dirty="0"/>
              <a:t> *</a:t>
            </a:r>
            <a:r>
              <a:rPr lang="en-US" dirty="0" err="1"/>
              <a:t>argv</a:t>
            </a:r>
            <a:r>
              <a:rPr lang="en-US" dirty="0"/>
              <a:t>[],char *</a:t>
            </a:r>
            <a:r>
              <a:rPr lang="en-US" dirty="0" err="1"/>
              <a:t>envp</a:t>
            </a:r>
            <a:r>
              <a:rPr lang="en-US" dirty="0"/>
              <a:t>[])</a:t>
            </a:r>
          </a:p>
          <a:p>
            <a:r>
              <a:rPr lang="en-US" dirty="0" err="1"/>
              <a:t>int</a:t>
            </a:r>
            <a:r>
              <a:rPr lang="en-US" dirty="0"/>
              <a:t>   </a:t>
            </a:r>
            <a:r>
              <a:rPr lang="en-US" dirty="0" err="1"/>
              <a:t>execvp</a:t>
            </a:r>
            <a:r>
              <a:rPr lang="en-US" dirty="0"/>
              <a:t>( char *</a:t>
            </a:r>
            <a:r>
              <a:rPr lang="en-US" dirty="0" err="1"/>
              <a:t>pathname,char</a:t>
            </a:r>
            <a:r>
              <a:rPr lang="en-US" dirty="0"/>
              <a:t> *</a:t>
            </a:r>
            <a:r>
              <a:rPr lang="en-US" dirty="0" err="1"/>
              <a:t>argv</a:t>
            </a:r>
            <a:r>
              <a:rPr lang="en-US" dirty="0"/>
              <a:t>[])</a:t>
            </a:r>
          </a:p>
          <a:p>
            <a:r>
              <a:rPr lang="en-US" dirty="0" err="1"/>
              <a:t>int</a:t>
            </a:r>
            <a:r>
              <a:rPr lang="en-US" dirty="0"/>
              <a:t>   </a:t>
            </a:r>
            <a:r>
              <a:rPr lang="en-US" dirty="0" err="1"/>
              <a:t>execvpe</a:t>
            </a:r>
            <a:r>
              <a:rPr lang="en-US" dirty="0"/>
              <a:t>(char *</a:t>
            </a:r>
            <a:r>
              <a:rPr lang="en-US" dirty="0" err="1"/>
              <a:t>pathname,char</a:t>
            </a:r>
            <a:r>
              <a:rPr lang="en-US" dirty="0"/>
              <a:t> *</a:t>
            </a:r>
            <a:r>
              <a:rPr lang="en-US" dirty="0" err="1"/>
              <a:t>argv</a:t>
            </a:r>
            <a:r>
              <a:rPr lang="en-US" dirty="0"/>
              <a:t>[],char *</a:t>
            </a:r>
            <a:r>
              <a:rPr lang="en-US" dirty="0" err="1"/>
              <a:t>envp</a:t>
            </a:r>
            <a:r>
              <a:rPr lang="en-US" dirty="0"/>
              <a:t>[])</a:t>
            </a:r>
          </a:p>
          <a:p>
            <a:r>
              <a:rPr lang="en-US" dirty="0"/>
              <a:t> exec</a:t>
            </a:r>
            <a:r>
              <a:rPr lang="zh-CN" altLang="en-US" dirty="0"/>
              <a:t>函数族装入并运行程序</a:t>
            </a:r>
            <a:r>
              <a:rPr lang="en-US" dirty="0"/>
              <a:t>pathname，</a:t>
            </a:r>
            <a:r>
              <a:rPr lang="zh-CN" altLang="en-US" dirty="0"/>
              <a:t>并将参数</a:t>
            </a:r>
            <a:r>
              <a:rPr lang="en-US" dirty="0"/>
              <a:t>arg0(arg1,arg2,argv[],</a:t>
            </a:r>
            <a:r>
              <a:rPr lang="en-US" dirty="0" err="1"/>
              <a:t>envp</a:t>
            </a:r>
            <a:r>
              <a:rPr lang="en-US" dirty="0"/>
              <a:t>[])</a:t>
            </a:r>
            <a:r>
              <a:rPr lang="zh-CN" altLang="en-US" dirty="0"/>
              <a:t>传递给子程序</a:t>
            </a:r>
            <a:r>
              <a:rPr lang="en-US" altLang="zh-CN" dirty="0"/>
              <a:t>,</a:t>
            </a:r>
            <a:r>
              <a:rPr lang="zh-CN" altLang="en-US" dirty="0"/>
              <a:t>出错返回</a:t>
            </a:r>
            <a:r>
              <a:rPr lang="en-US" altLang="zh-CN" dirty="0"/>
              <a:t>-1</a:t>
            </a:r>
          </a:p>
          <a:p>
            <a:r>
              <a:rPr lang="en-US" altLang="zh-CN" dirty="0"/>
              <a:t> </a:t>
            </a:r>
            <a:r>
              <a:rPr lang="zh-CN" altLang="en-US" dirty="0"/>
              <a:t>在</a:t>
            </a:r>
            <a:r>
              <a:rPr lang="en-US" dirty="0"/>
              <a:t>exec</a:t>
            </a:r>
            <a:r>
              <a:rPr lang="zh-CN" altLang="en-US" dirty="0"/>
              <a:t>函数族中</a:t>
            </a:r>
            <a:r>
              <a:rPr lang="en-US" altLang="zh-CN" dirty="0"/>
              <a:t>,</a:t>
            </a:r>
            <a:r>
              <a:rPr lang="zh-CN" altLang="en-US" dirty="0"/>
              <a:t>后缀</a:t>
            </a:r>
            <a:r>
              <a:rPr lang="en-US" dirty="0" err="1"/>
              <a:t>l、v、p、e</a:t>
            </a:r>
            <a:r>
              <a:rPr lang="zh-CN" altLang="en-US" dirty="0"/>
              <a:t>添加到</a:t>
            </a:r>
            <a:r>
              <a:rPr lang="en-US" dirty="0"/>
              <a:t>exec</a:t>
            </a:r>
            <a:r>
              <a:rPr lang="zh-CN" altLang="en-US" dirty="0"/>
              <a:t>后，所指定的函数将具有某种操作能力</a:t>
            </a:r>
          </a:p>
          <a:p>
            <a:r>
              <a:rPr lang="zh-CN" altLang="en-US" dirty="0"/>
              <a:t>    </a:t>
            </a:r>
            <a:r>
              <a:rPr lang="en-US" dirty="0"/>
              <a:t>p：</a:t>
            </a:r>
            <a:r>
              <a:rPr lang="zh-CN" altLang="en-US" dirty="0"/>
              <a:t>函数可以利用</a:t>
            </a:r>
            <a:r>
              <a:rPr lang="en-US" dirty="0"/>
              <a:t>DOS</a:t>
            </a:r>
            <a:r>
              <a:rPr lang="zh-CN" altLang="en-US" dirty="0"/>
              <a:t>的</a:t>
            </a:r>
            <a:r>
              <a:rPr lang="en-US" dirty="0"/>
              <a:t>PATH</a:t>
            </a:r>
            <a:r>
              <a:rPr lang="zh-CN" altLang="en-US" dirty="0"/>
              <a:t>变量查找子程序文件。</a:t>
            </a:r>
          </a:p>
          <a:p>
            <a:r>
              <a:rPr lang="zh-CN" altLang="en-US" dirty="0"/>
              <a:t>假如你希望执行命令 </a:t>
            </a:r>
            <a:r>
              <a:rPr lang="en-US" altLang="zh-CN" dirty="0"/>
              <a:t>/</a:t>
            </a:r>
            <a:r>
              <a:rPr lang="en-US" dirty="0"/>
              <a:t>bin/cat /</a:t>
            </a:r>
            <a:r>
              <a:rPr lang="en-US" dirty="0" err="1"/>
              <a:t>etc</a:t>
            </a:r>
            <a:r>
              <a:rPr lang="en-US" dirty="0"/>
              <a:t>/</a:t>
            </a:r>
            <a:r>
              <a:rPr lang="en-US" dirty="0" err="1"/>
              <a:t>passwd</a:t>
            </a:r>
            <a:r>
              <a:rPr lang="en-US" dirty="0"/>
              <a:t> /</a:t>
            </a:r>
            <a:r>
              <a:rPr lang="en-US" dirty="0" err="1"/>
              <a:t>etc</a:t>
            </a:r>
            <a:r>
              <a:rPr lang="en-US" dirty="0"/>
              <a:t>/group,</a:t>
            </a:r>
          </a:p>
          <a:p>
            <a:r>
              <a:rPr lang="en-US" dirty="0"/>
              <a:t>    l：</a:t>
            </a:r>
            <a:r>
              <a:rPr lang="zh-CN" altLang="en-US" dirty="0"/>
              <a:t>希望接收以逗号分隔的参数列表，列表以</a:t>
            </a:r>
            <a:r>
              <a:rPr lang="en-US" dirty="0"/>
              <a:t>NULL</a:t>
            </a:r>
            <a:r>
              <a:rPr lang="zh-CN" altLang="en-US" dirty="0"/>
              <a:t>指针作为结束标志</a:t>
            </a:r>
          </a:p>
          <a:p>
            <a:r>
              <a:rPr lang="zh-CN" altLang="en-US" dirty="0"/>
              <a:t>        </a:t>
            </a:r>
            <a:r>
              <a:rPr lang="en-US" dirty="0" err="1"/>
              <a:t>execl</a:t>
            </a:r>
            <a:r>
              <a:rPr lang="en-US" dirty="0"/>
              <a:t>( "/bin/cat","/</a:t>
            </a:r>
            <a:r>
              <a:rPr lang="en-US" dirty="0" err="1"/>
              <a:t>etc</a:t>
            </a:r>
            <a:r>
              <a:rPr lang="en-US" dirty="0"/>
              <a:t>/passed","/</a:t>
            </a:r>
            <a:r>
              <a:rPr lang="en-US" dirty="0" err="1"/>
              <a:t>etc</a:t>
            </a:r>
            <a:r>
              <a:rPr lang="en-US" dirty="0"/>
              <a:t>/</a:t>
            </a:r>
            <a:r>
              <a:rPr lang="en-US" dirty="0" err="1"/>
              <a:t>group",NULL</a:t>
            </a:r>
            <a:r>
              <a:rPr lang="en-US" dirty="0"/>
              <a:t>);</a:t>
            </a:r>
          </a:p>
          <a:p>
            <a:r>
              <a:rPr lang="en-US" dirty="0"/>
              <a:t>    v：</a:t>
            </a:r>
            <a:r>
              <a:rPr lang="zh-CN" altLang="en-US" dirty="0"/>
              <a:t>希望接收到一个以</a:t>
            </a:r>
            <a:r>
              <a:rPr lang="en-US" dirty="0"/>
              <a:t>NULL</a:t>
            </a:r>
            <a:r>
              <a:rPr lang="zh-CN" altLang="en-US" dirty="0"/>
              <a:t>结尾的字符串数组的指针</a:t>
            </a:r>
          </a:p>
          <a:p>
            <a:r>
              <a:rPr lang="zh-CN" altLang="en-US" dirty="0"/>
              <a:t>        </a:t>
            </a:r>
            <a:r>
              <a:rPr lang="en-US" dirty="0"/>
              <a:t>char* </a:t>
            </a:r>
            <a:r>
              <a:rPr lang="en-US" dirty="0" err="1"/>
              <a:t>argv</a:t>
            </a:r>
            <a:r>
              <a:rPr lang="en-US" dirty="0"/>
              <a:t>[] = {"/bin/cat","/</a:t>
            </a:r>
            <a:r>
              <a:rPr lang="en-US" dirty="0" err="1"/>
              <a:t>etc</a:t>
            </a:r>
            <a:r>
              <a:rPr lang="en-US" dirty="0"/>
              <a:t>/passed","/</a:t>
            </a:r>
            <a:r>
              <a:rPr lang="en-US" dirty="0" err="1"/>
              <a:t>etc</a:t>
            </a:r>
            <a:r>
              <a:rPr lang="en-US" dirty="0"/>
              <a:t>/</a:t>
            </a:r>
            <a:r>
              <a:rPr lang="en-US" dirty="0" err="1"/>
              <a:t>group",NULL</a:t>
            </a:r>
            <a:r>
              <a:rPr lang="en-US" dirty="0"/>
              <a:t>}</a:t>
            </a:r>
          </a:p>
          <a:p>
            <a:r>
              <a:rPr lang="en-US" dirty="0"/>
              <a:t>        </a:t>
            </a:r>
            <a:r>
              <a:rPr lang="en-US" dirty="0" err="1"/>
              <a:t>execv</a:t>
            </a:r>
            <a:r>
              <a:rPr lang="en-US" dirty="0"/>
              <a:t>( "/bin/cat", </a:t>
            </a:r>
            <a:r>
              <a:rPr lang="en-US" dirty="0" err="1"/>
              <a:t>argv</a:t>
            </a:r>
            <a:r>
              <a:rPr lang="en-US" dirty="0"/>
              <a:t> );</a:t>
            </a:r>
          </a:p>
          <a:p>
            <a:r>
              <a:rPr lang="en-US" dirty="0"/>
              <a:t>    e：</a:t>
            </a:r>
            <a:r>
              <a:rPr lang="zh-CN" altLang="en-US" dirty="0"/>
              <a:t>函数传递指定参数</a:t>
            </a:r>
            <a:r>
              <a:rPr lang="en-US" dirty="0" err="1"/>
              <a:t>envp</a:t>
            </a:r>
            <a:r>
              <a:rPr lang="en-US" dirty="0"/>
              <a:t>，</a:t>
            </a:r>
            <a:r>
              <a:rPr lang="zh-CN" altLang="en-US" dirty="0"/>
              <a:t>允许改变子进程的环境，无后缀</a:t>
            </a:r>
            <a:r>
              <a:rPr lang="en-US" dirty="0"/>
              <a:t>e</a:t>
            </a:r>
            <a:r>
              <a:rPr lang="zh-CN" altLang="en-US" dirty="0"/>
              <a:t>时，子进程使用当前程序的环境。</a:t>
            </a:r>
          </a:p>
          <a:p>
            <a:r>
              <a:rPr lang="zh-CN" altLang="en-US" dirty="0"/>
              <a:t>        </a:t>
            </a:r>
            <a:r>
              <a:rPr lang="en-US" dirty="0" err="1"/>
              <a:t>envp</a:t>
            </a:r>
            <a:r>
              <a:rPr lang="zh-CN" altLang="en-US" dirty="0"/>
              <a:t>也是一个以</a:t>
            </a:r>
            <a:r>
              <a:rPr lang="en-US" dirty="0"/>
              <a:t>NULL</a:t>
            </a:r>
            <a:r>
              <a:rPr lang="zh-CN" altLang="en-US" dirty="0"/>
              <a:t>结尾的字符串数组指针</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无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cs typeface="Times New Roman" panose="02020603050405020304" pitchFamily="18" charset="0"/>
              </a:defRPr>
            </a:lvl1pPr>
            <a:lvl2pPr>
              <a:defRPr b="0">
                <a:latin typeface="Times New Roman" panose="02020603050405020304" pitchFamily="18" charset="0"/>
                <a:cs typeface="Times New Roman" panose="02020603050405020304" pitchFamily="18" charset="0"/>
              </a:defRPr>
            </a:lvl2pPr>
            <a:lvl3pPr>
              <a:defRPr b="0">
                <a:latin typeface="Times New Roman" panose="02020603050405020304" pitchFamily="18" charset="0"/>
                <a:cs typeface="Times New Roman" panose="02020603050405020304" pitchFamily="18" charset="0"/>
              </a:defRPr>
            </a:lvl3pPr>
            <a:lvl4pPr>
              <a:defRPr b="0">
                <a:latin typeface="Times New Roman" panose="02020603050405020304" pitchFamily="18" charset="0"/>
                <a:cs typeface="Times New Roman" panose="02020603050405020304" pitchFamily="18" charset="0"/>
              </a:defRPr>
            </a:lvl4pPr>
            <a:lvl5pPr>
              <a:defRPr b="0">
                <a:latin typeface="Times New Roman" panose="02020603050405020304" pitchFamily="18" charset="0"/>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186467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动画">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362074"/>
            <a:ext cx="8594725" cy="5267325"/>
          </a:xfrm>
        </p:spPr>
        <p:txBody>
          <a:bodyPr/>
          <a:lstStyle>
            <a:lvl1pPr>
              <a:defRPr b="0">
                <a:latin typeface="Times New Roman" panose="02020603050405020304" pitchFamily="18" charset="0"/>
                <a:ea typeface="黑体" panose="02010609060101010101" pitchFamily="49" charset="-122"/>
                <a:cs typeface="Times New Roman" panose="02020603050405020304" pitchFamily="18" charset="0"/>
              </a:defRPr>
            </a:lvl1pPr>
            <a:lvl2pPr>
              <a:defRPr b="0">
                <a:latin typeface="Times New Roman" panose="02020603050405020304" pitchFamily="18" charset="0"/>
                <a:ea typeface="黑体" panose="02010609060101010101" pitchFamily="49" charset="-122"/>
                <a:cs typeface="Times New Roman" panose="02020603050405020304" pitchFamily="18" charset="0"/>
              </a:defRPr>
            </a:lvl2pPr>
            <a:lvl3pPr>
              <a:defRPr b="0">
                <a:latin typeface="Times New Roman" panose="02020603050405020304" pitchFamily="18" charset="0"/>
                <a:ea typeface="黑体" panose="02010609060101010101" pitchFamily="49" charset="-122"/>
                <a:cs typeface="Times New Roman" panose="02020603050405020304" pitchFamily="18" charset="0"/>
              </a:defRPr>
            </a:lvl3pPr>
            <a:lvl4pPr>
              <a:defRPr b="0">
                <a:latin typeface="Times New Roman" panose="02020603050405020304" pitchFamily="18" charset="0"/>
                <a:ea typeface="黑体" panose="02010609060101010101" pitchFamily="49" charset="-122"/>
                <a:cs typeface="Times New Roman" panose="02020603050405020304" pitchFamily="18" charset="0"/>
              </a:defRPr>
            </a:lvl4pPr>
            <a:lvl5pPr>
              <a:defRPr b="0">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25711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pPr lvl="0"/>
            <a:r>
              <a:rPr lang="zh-CN" altLang="en-US"/>
              <a:t>编辑母版文本样式</a:t>
            </a:r>
          </a:p>
        </p:txBody>
      </p:sp>
      <p:sp>
        <p:nvSpPr>
          <p:cNvPr id="10"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Tree>
    <p:extLst>
      <p:ext uri="{BB962C8B-B14F-4D97-AF65-F5344CB8AC3E}">
        <p14:creationId xmlns:p14="http://schemas.microsoft.com/office/powerpoint/2010/main" val="27120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223029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294425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067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School of Computer Science and Technology,</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HIT</a:t>
            </a:r>
            <a:endParaRPr lang="en-US" sz="1200" dirty="0">
              <a:solidFill>
                <a:schemeClr val="bg1"/>
              </a:solidFill>
              <a:latin typeface="Times New Roman" pitchFamily="18" charset="0"/>
            </a:endParaRPr>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9" name="TextBox 9"/>
          <p:cNvSpPr txBox="1"/>
          <p:nvPr/>
        </p:nvSpPr>
        <p:spPr>
          <a:xfrm>
            <a:off x="9035143" y="6724952"/>
            <a:ext cx="184666" cy="369332"/>
          </a:xfrm>
          <a:prstGeom prst="rect">
            <a:avLst/>
          </a:prstGeom>
          <a:noFill/>
        </p:spPr>
        <p:txBody>
          <a:bodyPr wrap="none" rtlCol="0">
            <a:spAutoFit/>
          </a:bodyPr>
          <a:lstStyle/>
          <a:p>
            <a:endParaRPr lang="en-US" sz="1800" dirty="0">
              <a:latin typeface="Calibri" pitchFamily="34" charset="0"/>
            </a:endParaRPr>
          </a:p>
        </p:txBody>
      </p:sp>
      <p:sp>
        <p:nvSpPr>
          <p:cNvPr id="11" name="TextBox 7"/>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2" name="Rectangle 5"/>
          <p:cNvSpPr/>
          <p:nvPr/>
        </p:nvSpPr>
        <p:spPr>
          <a:xfrm>
            <a:off x="8792128" y="6597352"/>
            <a:ext cx="335348"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itchFamily="-96" charset="-128"/>
                <a:cs typeface="Times New Roman" panose="02020603050405020304" pitchFamily="18" charset="0"/>
              </a:rPr>
              <a:pPr/>
              <a:t>‹#›</a:t>
            </a:fld>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5" name="TextBox 8">
            <a:extLst>
              <a:ext uri="{FF2B5EF4-FFF2-40B4-BE49-F238E27FC236}">
                <a16:creationId xmlns:a16="http://schemas.microsoft.com/office/drawing/2014/main" id="{350FA931-E835-44C6-9DF7-D9CDE5583988}"/>
              </a:ext>
            </a:extLst>
          </p:cNvPr>
          <p:cNvSpPr txBox="1"/>
          <p:nvPr/>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extLst>
      <p:ext uri="{BB962C8B-B14F-4D97-AF65-F5344CB8AC3E}">
        <p14:creationId xmlns:p14="http://schemas.microsoft.com/office/powerpoint/2010/main" val="205641690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image" Target="../media/image1.tmp"/><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slideLayout" Target="../slideLayouts/slideLayout6.xml"/><Relationship Id="rId2" Type="http://schemas.openxmlformats.org/officeDocument/2006/relationships/tags" Target="../tags/tag16.xml"/><Relationship Id="rId16" Type="http://schemas.openxmlformats.org/officeDocument/2006/relationships/tags" Target="../tags/tag30.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slideLayout" Target="../slideLayouts/slideLayout6.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image" Target="../media/image1.tmp"/><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21.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slideLayout" Target="../slideLayouts/slideLayout6.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1.tmp"/><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1.tmp"/><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6.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7.xml"/><Relationship Id="rId21" Type="http://schemas.openxmlformats.org/officeDocument/2006/relationships/slideLayout" Target="../slideLayouts/slideLayout6.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image" Target="../media/image1.tmp"/></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slideLayout" Target="../slideLayouts/slideLayout6.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 Type="http://schemas.openxmlformats.org/officeDocument/2006/relationships/tags" Target="../tags/tag86.xml"/><Relationship Id="rId16" Type="http://schemas.openxmlformats.org/officeDocument/2006/relationships/tags" Target="../tags/tag100.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tags" Target="../tags/tag99.xml"/><Relationship Id="rId10" Type="http://schemas.openxmlformats.org/officeDocument/2006/relationships/tags" Target="../tags/tag94.xml"/><Relationship Id="rId19" Type="http://schemas.openxmlformats.org/officeDocument/2006/relationships/image" Target="../media/image1.tmp"/><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image" Target="../media/image1.tmp"/><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slideLayout" Target="../slideLayouts/slideLayout6.xml"/><Relationship Id="rId5" Type="http://schemas.openxmlformats.org/officeDocument/2006/relationships/tags" Target="../tags/tag10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4540" y="1571878"/>
            <a:ext cx="8227060" cy="1107996"/>
          </a:xfrm>
          <a:prstGeom prst="rect">
            <a:avLst/>
          </a:prstGeom>
        </p:spPr>
        <p:txBody>
          <a:bodyPr vert="horz" wrap="square" lIns="0" tIns="0" rIns="0" bIns="0" rtlCol="0">
            <a:spAutoFit/>
          </a:bodyPr>
          <a:lstStyle/>
          <a:p>
            <a:pPr marL="12700">
              <a:lnSpc>
                <a:spcPct val="100000"/>
              </a:lnSpc>
            </a:pPr>
            <a:r>
              <a:rPr lang="zh-CN" altLang="en-US" dirty="0"/>
              <a:t>第</a:t>
            </a:r>
            <a:r>
              <a:rPr lang="en-US" altLang="zh-CN" dirty="0"/>
              <a:t>8</a:t>
            </a:r>
            <a:r>
              <a:rPr lang="zh-CN" altLang="en-US" dirty="0"/>
              <a:t>章</a:t>
            </a:r>
            <a:r>
              <a:rPr lang="en-US" altLang="zh-CN" dirty="0"/>
              <a:t>  </a:t>
            </a:r>
            <a:r>
              <a:rPr lang="zh-CN" altLang="en-US" dirty="0">
                <a:sym typeface="Wingdings" panose="05000000000000000000" pitchFamily="2" charset="2"/>
              </a:rPr>
              <a:t>异常控制流</a:t>
            </a:r>
            <a:r>
              <a:rPr lang="en-US" altLang="zh-CN" dirty="0"/>
              <a:t>——</a:t>
            </a:r>
            <a:r>
              <a:rPr lang="zh-CN" altLang="en-US" dirty="0"/>
              <a:t>异常和进程</a:t>
            </a:r>
            <a:br>
              <a:rPr lang="en-US" altLang="zh-CN" dirty="0"/>
            </a:br>
            <a:r>
              <a:rPr lang="en-US" altLang="zh-CN" dirty="0"/>
              <a:t> </a:t>
            </a:r>
            <a:r>
              <a:rPr lang="en-US" altLang="zh-CN" sz="2800" dirty="0"/>
              <a:t>Exceptional Control Flow——Exceptions and Processes</a:t>
            </a:r>
            <a:endParaRPr sz="2800" dirty="0">
              <a:solidFill>
                <a:srgbClr val="FF0000"/>
              </a:solidFill>
            </a:endParaRPr>
          </a:p>
        </p:txBody>
      </p:sp>
      <p:sp>
        <p:nvSpPr>
          <p:cNvPr id="4" name="Subtitle 2">
            <a:extLst>
              <a:ext uri="{FF2B5EF4-FFF2-40B4-BE49-F238E27FC236}">
                <a16:creationId xmlns:a16="http://schemas.microsoft.com/office/drawing/2014/main" id="{59EB128B-B7AC-49C4-985F-E1DA423E7370}"/>
              </a:ext>
            </a:extLst>
          </p:cNvPr>
          <p:cNvSpPr txBox="1">
            <a:spLocks/>
          </p:cNvSpPr>
          <p:nvPr/>
        </p:nvSpPr>
        <p:spPr bwMode="auto">
          <a:xfrm>
            <a:off x="685800" y="4267200"/>
            <a:ext cx="767873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50000"/>
              </a:lnSpc>
            </a:pPr>
            <a:r>
              <a:rPr lang="zh-CN" altLang="en-US" sz="2400" kern="0" dirty="0"/>
              <a:t>教   师： 史先俊</a:t>
            </a:r>
            <a:endParaRPr lang="en-US" altLang="zh-CN" sz="2400" kern="0" dirty="0"/>
          </a:p>
          <a:p>
            <a:pPr>
              <a:lnSpc>
                <a:spcPct val="150000"/>
              </a:lnSpc>
            </a:pPr>
            <a:r>
              <a:rPr lang="zh-CN" altLang="en-US" sz="2400" kern="0" dirty="0"/>
              <a:t>计算机科学与技术学院</a:t>
            </a:r>
            <a:endParaRPr lang="en-US" altLang="zh-CN" sz="2400" kern="0" dirty="0"/>
          </a:p>
          <a:p>
            <a:pPr>
              <a:lnSpc>
                <a:spcPct val="150000"/>
              </a:lnSpc>
            </a:pPr>
            <a:r>
              <a:rPr lang="zh-CN" altLang="en-US" sz="2400" kern="0" dirty="0"/>
              <a:t>哈尔滨工业大学</a:t>
            </a:r>
          </a:p>
        </p:txBody>
      </p:sp>
      <p:sp>
        <p:nvSpPr>
          <p:cNvPr id="5" name="object 3">
            <a:extLst>
              <a:ext uri="{FF2B5EF4-FFF2-40B4-BE49-F238E27FC236}">
                <a16:creationId xmlns:a16="http://schemas.microsoft.com/office/drawing/2014/main" id="{578A0048-6054-4C23-88D7-E71A6C029B7D}"/>
              </a:ext>
            </a:extLst>
          </p:cNvPr>
          <p:cNvSpPr txBox="1">
            <a:spLocks/>
          </p:cNvSpPr>
          <p:nvPr/>
        </p:nvSpPr>
        <p:spPr bwMode="auto">
          <a:xfrm>
            <a:off x="2133600" y="3429000"/>
            <a:ext cx="4495800" cy="430887"/>
          </a:xfrm>
          <a:prstGeom prst="rect">
            <a:avLst/>
          </a:prstGeom>
          <a:noFill/>
          <a:ln w="9525">
            <a:noFill/>
            <a:miter lim="800000"/>
            <a:headEnd/>
            <a:tailEnd/>
          </a:ln>
        </p:spPr>
        <p:txBody>
          <a:bodyPr vert="horz" wrap="square" lIns="0" tIns="0" rIns="0" bIns="0" numCol="1" rtlCol="0" anchor="ctr" anchorCtr="0" compatLnSpc="1">
            <a:prstTxWarp prst="textNoShape">
              <a:avLst/>
            </a:prstTxWarp>
            <a:spAutoFit/>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marL="12700" defTabSz="914400"/>
            <a:r>
              <a:rPr lang="zh-CN" altLang="en-US" sz="2800" kern="0" dirty="0">
                <a:solidFill>
                  <a:srgbClr val="FF0000"/>
                </a:solidFill>
              </a:rPr>
              <a:t>异常</a:t>
            </a:r>
            <a:r>
              <a:rPr lang="en-US" altLang="zh-CN" sz="2800" kern="0" dirty="0">
                <a:solidFill>
                  <a:srgbClr val="FF0000"/>
                </a:solidFill>
              </a:rPr>
              <a:t>-</a:t>
            </a:r>
            <a:r>
              <a:rPr lang="zh-CN" altLang="en-US" sz="2800" kern="0" dirty="0">
                <a:solidFill>
                  <a:srgbClr val="FF0000"/>
                </a:solidFill>
              </a:rPr>
              <a:t>是再正常不过的事了！</a:t>
            </a:r>
          </a:p>
        </p:txBody>
      </p:sp>
    </p:spTree>
    <p:extLst>
      <p:ext uri="{BB962C8B-B14F-4D97-AF65-F5344CB8AC3E}">
        <p14:creationId xmlns:p14="http://schemas.microsoft.com/office/powerpoint/2010/main" val="36156389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 y="334962"/>
            <a:ext cx="2552700" cy="792163"/>
          </a:xfrm>
        </p:spPr>
        <p:txBody>
          <a:bodyPr/>
          <a:lstStyle/>
          <a:p>
            <a:pPr algn="l"/>
            <a:r>
              <a:rPr lang="en-US" altLang="zh-CN" sz="3200" dirty="0"/>
              <a:t>IA-32</a:t>
            </a:r>
            <a:r>
              <a:rPr lang="zh-CN" altLang="en-US" sz="3200" dirty="0"/>
              <a:t>的异常</a:t>
            </a:r>
            <a:r>
              <a:rPr lang="en-US" altLang="zh-CN" sz="3200" dirty="0"/>
              <a:t>/</a:t>
            </a:r>
            <a:r>
              <a:rPr lang="zh-CN" altLang="en-US" sz="3200" dirty="0"/>
              <a:t>中断类型</a:t>
            </a:r>
          </a:p>
        </p:txBody>
      </p:sp>
      <p:sp>
        <p:nvSpPr>
          <p:cNvPr id="781315" name="Rectangle 3"/>
          <p:cNvSpPr>
            <a:spLocks noGrp="1" noChangeArrowheads="1"/>
          </p:cNvSpPr>
          <p:nvPr>
            <p:ph type="body" idx="1"/>
          </p:nvPr>
        </p:nvSpPr>
        <p:spPr>
          <a:xfrm>
            <a:off x="231775" y="1371600"/>
            <a:ext cx="3386138" cy="4738688"/>
          </a:xfrm>
        </p:spPr>
        <p:txBody>
          <a:bodyPr/>
          <a:lstStyle/>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用户自定义类型</a:t>
            </a:r>
            <a:r>
              <a:rPr lang="zh-CN" altLang="en-US" sz="2000" dirty="0">
                <a:latin typeface="微软雅黑" panose="020B0503020204020204" pitchFamily="34" charset="-122"/>
                <a:ea typeface="微软雅黑" panose="020B0503020204020204" pitchFamily="34" charset="-122"/>
              </a:rPr>
              <a:t>号为</a:t>
            </a:r>
            <a:r>
              <a:rPr lang="en-US" altLang="zh-CN" sz="2000" dirty="0">
                <a:latin typeface="微软雅黑" panose="020B0503020204020204" pitchFamily="34" charset="-122"/>
                <a:ea typeface="微软雅黑" panose="020B0503020204020204" pitchFamily="34" charset="-122"/>
              </a:rPr>
              <a:t>32~255</a:t>
            </a:r>
            <a:r>
              <a:rPr lang="zh-CN" altLang="en-US" sz="2000" dirty="0">
                <a:latin typeface="微软雅黑" panose="020B0503020204020204" pitchFamily="34" charset="-122"/>
                <a:ea typeface="微软雅黑" panose="020B0503020204020204" pitchFamily="34" charset="-122"/>
              </a:rPr>
              <a:t>，部分用于可屏蔽中断，部分用于软中断</a:t>
            </a:r>
          </a:p>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可屏蔽中断</a:t>
            </a: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INTR </a:t>
            </a:r>
            <a:r>
              <a:rPr lang="zh-CN" altLang="en-US" sz="2000" dirty="0">
                <a:latin typeface="微软雅黑" panose="020B0503020204020204" pitchFamily="34" charset="-122"/>
                <a:ea typeface="微软雅黑" panose="020B0503020204020204" pitchFamily="34" charset="-122"/>
              </a:rPr>
              <a:t>引脚向</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发出中断请求</a:t>
            </a:r>
          </a:p>
          <a:p>
            <a:pPr>
              <a:lnSpc>
                <a:spcPct val="105000"/>
              </a:lnSpc>
            </a:pPr>
            <a:r>
              <a:rPr lang="zh-CN" altLang="en-US" sz="2000" dirty="0">
                <a:solidFill>
                  <a:srgbClr val="FF0000"/>
                </a:solidFill>
                <a:latin typeface="微软雅黑" panose="020B0503020204020204" pitchFamily="34" charset="-122"/>
                <a:ea typeface="微软雅黑" panose="020B0503020204020204" pitchFamily="34" charset="-122"/>
              </a:rPr>
              <a:t>软中断指令</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INT n </a:t>
            </a:r>
            <a:r>
              <a:rPr lang="zh-CN" altLang="en-US" sz="2000" dirty="0">
                <a:latin typeface="微软雅黑" panose="020B0503020204020204" pitchFamily="34" charset="-122"/>
                <a:ea typeface="微软雅黑" panose="020B0503020204020204" pitchFamily="34" charset="-122"/>
              </a:rPr>
              <a:t>被设定为一种陷阱异常，例如，</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$0x80</a:t>
            </a:r>
            <a:r>
              <a:rPr lang="zh-CN" altLang="en-US" sz="2000" dirty="0">
                <a:latin typeface="微软雅黑" panose="020B0503020204020204" pitchFamily="34" charset="-122"/>
                <a:ea typeface="微软雅黑" panose="020B0503020204020204" pitchFamily="34" charset="-122"/>
              </a:rPr>
              <a:t>指令将</a:t>
            </a:r>
            <a:r>
              <a:rPr lang="en-US" altLang="zh-CN" sz="2000" dirty="0">
                <a:latin typeface="微软雅黑" panose="020B0503020204020204" pitchFamily="34" charset="-122"/>
                <a:ea typeface="微软雅黑" panose="020B0503020204020204" pitchFamily="34" charset="-122"/>
              </a:rPr>
              <a:t>128</a:t>
            </a:r>
            <a:r>
              <a:rPr lang="zh-CN" altLang="en-US" sz="2000" dirty="0">
                <a:latin typeface="微软雅黑" panose="020B0503020204020204" pitchFamily="34" charset="-122"/>
                <a:ea typeface="微软雅黑" panose="020B0503020204020204" pitchFamily="34" charset="-122"/>
              </a:rPr>
              <a:t>号设定为系统调用，而</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通过</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$0x2e</a:t>
            </a:r>
            <a:r>
              <a:rPr lang="zh-CN" altLang="en-US" sz="2000" dirty="0">
                <a:latin typeface="微软雅黑" panose="020B0503020204020204" pitchFamily="34" charset="-122"/>
                <a:ea typeface="微软雅黑" panose="020B0503020204020204" pitchFamily="34" charset="-122"/>
              </a:rPr>
              <a:t>指令将</a:t>
            </a:r>
            <a:r>
              <a:rPr lang="en-US" altLang="zh-CN" sz="2000" dirty="0">
                <a:latin typeface="微软雅黑" panose="020B0503020204020204" pitchFamily="34" charset="-122"/>
                <a:ea typeface="微软雅黑" panose="020B0503020204020204" pitchFamily="34" charset="-122"/>
              </a:rPr>
              <a:t>46</a:t>
            </a:r>
            <a:r>
              <a:rPr lang="zh-CN" altLang="en-US" sz="2000" dirty="0">
                <a:latin typeface="微软雅黑" panose="020B0503020204020204" pitchFamily="34" charset="-122"/>
                <a:ea typeface="微软雅黑" panose="020B0503020204020204" pitchFamily="34" charset="-122"/>
              </a:rPr>
              <a:t>号设定为系统调用。</a:t>
            </a:r>
          </a:p>
        </p:txBody>
      </p:sp>
      <p:grpSp>
        <p:nvGrpSpPr>
          <p:cNvPr id="43012" name="Group 12"/>
          <p:cNvGrpSpPr>
            <a:grpSpLocks/>
          </p:cNvGrpSpPr>
          <p:nvPr/>
        </p:nvGrpSpPr>
        <p:grpSpPr bwMode="auto">
          <a:xfrm>
            <a:off x="3625850" y="0"/>
            <a:ext cx="5518150" cy="6858000"/>
            <a:chOff x="2284" y="0"/>
            <a:chExt cx="3476" cy="4320"/>
          </a:xfrm>
        </p:grpSpPr>
        <p:grpSp>
          <p:nvGrpSpPr>
            <p:cNvPr id="43016" name="Group 11"/>
            <p:cNvGrpSpPr>
              <a:grpSpLocks/>
            </p:cNvGrpSpPr>
            <p:nvPr/>
          </p:nvGrpSpPr>
          <p:grpSpPr bwMode="auto">
            <a:xfrm>
              <a:off x="2284" y="0"/>
              <a:ext cx="3476" cy="4320"/>
              <a:chOff x="2284" y="0"/>
              <a:chExt cx="3476" cy="4320"/>
            </a:xfrm>
          </p:grpSpPr>
          <p:pic>
            <p:nvPicPr>
              <p:cNvPr id="430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 y="0"/>
                <a:ext cx="347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Line 10"/>
              <p:cNvSpPr>
                <a:spLocks noChangeShapeType="1"/>
              </p:cNvSpPr>
              <p:nvPr/>
            </p:nvSpPr>
            <p:spPr bwMode="auto">
              <a:xfrm>
                <a:off x="3109" y="3255"/>
                <a:ext cx="109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17" name="Rectangle 5"/>
            <p:cNvSpPr>
              <a:spLocks noChangeArrowheads="1"/>
            </p:cNvSpPr>
            <p:nvPr/>
          </p:nvSpPr>
          <p:spPr bwMode="auto">
            <a:xfrm>
              <a:off x="2313" y="0"/>
              <a:ext cx="3447" cy="274"/>
            </a:xfrm>
            <a:prstGeom prst="rect">
              <a:avLst/>
            </a:prstGeom>
            <a:solidFill>
              <a:srgbClr val="FF0000">
                <a:alpha val="2784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781318" name="Rectangle 6"/>
          <p:cNvSpPr>
            <a:spLocks noChangeArrowheads="1"/>
          </p:cNvSpPr>
          <p:nvPr/>
        </p:nvSpPr>
        <p:spPr bwMode="auto">
          <a:xfrm>
            <a:off x="3657600" y="6323013"/>
            <a:ext cx="5486400" cy="354012"/>
          </a:xfrm>
          <a:prstGeom prst="rect">
            <a:avLst/>
          </a:prstGeom>
          <a:solidFill>
            <a:srgbClr val="800080">
              <a:alpha val="3411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781320" name="Line 8"/>
          <p:cNvSpPr>
            <a:spLocks noChangeShapeType="1"/>
          </p:cNvSpPr>
          <p:nvPr/>
        </p:nvSpPr>
        <p:spPr bwMode="auto">
          <a:xfrm>
            <a:off x="3324225" y="2887663"/>
            <a:ext cx="1828800" cy="35274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1321" name="Line 9"/>
          <p:cNvSpPr>
            <a:spLocks noChangeShapeType="1"/>
          </p:cNvSpPr>
          <p:nvPr/>
        </p:nvSpPr>
        <p:spPr bwMode="auto">
          <a:xfrm>
            <a:off x="2409825" y="5384800"/>
            <a:ext cx="2582863" cy="10588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865405EF-553F-4A24-B71C-CCB6DEF2EF5D}"/>
                  </a:ext>
                </a:extLst>
              </p14:cNvPr>
              <p14:cNvContentPartPr/>
              <p14:nvPr/>
            </p14:nvContentPartPr>
            <p14:xfrm>
              <a:off x="1784160" y="3893400"/>
              <a:ext cx="1381680" cy="582120"/>
            </p14:xfrm>
          </p:contentPart>
        </mc:Choice>
        <mc:Fallback xmlns="">
          <p:pic>
            <p:nvPicPr>
              <p:cNvPr id="2" name="墨迹 1">
                <a:extLst>
                  <a:ext uri="{FF2B5EF4-FFF2-40B4-BE49-F238E27FC236}">
                    <a16:creationId xmlns:a16="http://schemas.microsoft.com/office/drawing/2014/main" id="{865405EF-553F-4A24-B71C-CCB6DEF2EF5D}"/>
                  </a:ext>
                </a:extLst>
              </p:cNvPr>
              <p:cNvPicPr/>
              <p:nvPr/>
            </p:nvPicPr>
            <p:blipFill>
              <a:blip r:embed="rId4"/>
              <a:stretch>
                <a:fillRect/>
              </a:stretch>
            </p:blipFill>
            <p:spPr>
              <a:xfrm>
                <a:off x="1774800" y="3884040"/>
                <a:ext cx="1400400" cy="600840"/>
              </a:xfrm>
              <a:prstGeom prst="rect">
                <a:avLst/>
              </a:prstGeom>
            </p:spPr>
          </p:pic>
        </mc:Fallback>
      </mc:AlternateContent>
    </p:spTree>
    <p:extLst>
      <p:ext uri="{BB962C8B-B14F-4D97-AF65-F5344CB8AC3E}">
        <p14:creationId xmlns:p14="http://schemas.microsoft.com/office/powerpoint/2010/main" val="3279555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7" dur="500"/>
                                        <p:tgtEl>
                                          <p:spTgt spid="78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Effect transition="in" filter="blinds(horizontal)">
                                      <p:cBhvr>
                                        <p:cTn id="12" dur="500"/>
                                        <p:tgtEl>
                                          <p:spTgt spid="781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7" dur="500"/>
                                        <p:tgtEl>
                                          <p:spTgt spid="7813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22" dur="500"/>
                                        <p:tgtEl>
                                          <p:spTgt spid="781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1320"/>
                                        </p:tgtEl>
                                        <p:attrNameLst>
                                          <p:attrName>style.visibility</p:attrName>
                                        </p:attrNameLst>
                                      </p:cBhvr>
                                      <p:to>
                                        <p:strVal val="visible"/>
                                      </p:to>
                                    </p:set>
                                    <p:animEffect transition="in" filter="blinds(horizontal)">
                                      <p:cBhvr>
                                        <p:cTn id="27" dur="500"/>
                                        <p:tgtEl>
                                          <p:spTgt spid="781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1321"/>
                                        </p:tgtEl>
                                        <p:attrNameLst>
                                          <p:attrName>style.visibility</p:attrName>
                                        </p:attrNameLst>
                                      </p:cBhvr>
                                      <p:to>
                                        <p:strVal val="visible"/>
                                      </p:to>
                                    </p:set>
                                    <p:animEffect transition="in" filter="blinds(horizontal)">
                                      <p:cBhvr>
                                        <p:cTn id="32" dur="500"/>
                                        <p:tgtEl>
                                          <p:spTgt spid="78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D841395-571E-4862-95F4-CABA6E789BB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语言写出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256</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个异常的异常向量表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的定义 </a:t>
            </a:r>
            <a:r>
              <a:rPr lang="zh-CN" altLang="en-US" sz="2600" u="sng"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，注意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32/64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位不同。</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93F4406F-AC67-47CB-9E77-74DF561F2823}"/>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A81864B-753B-46C3-8B14-43C1A11AECDE}"/>
              </a:ext>
            </a:extLst>
          </p:cNvPr>
          <p:cNvSpPr/>
          <p:nvPr>
            <p:custDataLst>
              <p:tags r:id="rId4"/>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FFFF"/>
              </a:solidFill>
              <a:effectLst/>
              <a:latin typeface="Arial Narrow" pitchFamily="34" charset="0"/>
            </a:endParaRPr>
          </a:p>
        </p:txBody>
      </p:sp>
      <p:sp>
        <p:nvSpPr>
          <p:cNvPr id="16" name="文本框 15">
            <a:extLst>
              <a:ext uri="{FF2B5EF4-FFF2-40B4-BE49-F238E27FC236}">
                <a16:creationId xmlns:a16="http://schemas.microsoft.com/office/drawing/2014/main" id="{CE8C9E7A-7DE0-4D05-9944-69953E898D14}"/>
              </a:ext>
            </a:extLst>
          </p:cNvPr>
          <p:cNvSpPr txBox="1"/>
          <p:nvPr>
            <p:custDataLst>
              <p:tags r:id="rId5"/>
            </p:custDataLst>
          </p:nvPr>
        </p:nvSpPr>
        <p:spPr>
          <a:xfrm>
            <a:off x="9613900" y="6142166"/>
            <a:ext cx="5109091"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文本框 16">
            <a:extLst>
              <a:ext uri="{FF2B5EF4-FFF2-40B4-BE49-F238E27FC236}">
                <a16:creationId xmlns:a16="http://schemas.microsoft.com/office/drawing/2014/main" id="{08407797-F457-4641-8796-E89F289FDBAC}"/>
              </a:ext>
            </a:extLst>
          </p:cNvPr>
          <p:cNvSpPr txBox="1"/>
          <p:nvPr>
            <p:custDataLst>
              <p:tags r:id="rId6"/>
            </p:custDataLst>
          </p:nvPr>
        </p:nvSpPr>
        <p:spPr>
          <a:xfrm>
            <a:off x="9779000" y="1270000"/>
            <a:ext cx="3047629" cy="1015663"/>
          </a:xfrm>
          <a:prstGeom prst="rect">
            <a:avLst/>
          </a:prstGeom>
          <a:noFill/>
        </p:spPr>
        <p:txBody>
          <a:bodyPr vert="horz" wrap="none"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Unsigned Int  et[256];</a:t>
            </a:r>
            <a:b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b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Unsigned Long et[256];</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5" name="组合 14">
            <a:extLst>
              <a:ext uri="{FF2B5EF4-FFF2-40B4-BE49-F238E27FC236}">
                <a16:creationId xmlns:a16="http://schemas.microsoft.com/office/drawing/2014/main" id="{44F1D5EA-4738-430A-A1D6-94822D9871CC}"/>
              </a:ext>
            </a:extLst>
          </p:cNvPr>
          <p:cNvGrpSpPr/>
          <p:nvPr>
            <p:custDataLst>
              <p:tags r:id="rId7"/>
            </p:custDataLst>
          </p:nvPr>
        </p:nvGrpSpPr>
        <p:grpSpPr>
          <a:xfrm>
            <a:off x="9537700" y="0"/>
            <a:ext cx="3815080" cy="647700"/>
            <a:chOff x="9537700" y="0"/>
            <a:chExt cx="3815080" cy="647700"/>
          </a:xfrm>
        </p:grpSpPr>
        <p:sp>
          <p:nvSpPr>
            <p:cNvPr id="12" name="RemarkBack">
              <a:extLst>
                <a:ext uri="{FF2B5EF4-FFF2-40B4-BE49-F238E27FC236}">
                  <a16:creationId xmlns:a16="http://schemas.microsoft.com/office/drawing/2014/main" id="{3C74979D-0576-42BA-9746-60E29C8162EB}"/>
                </a:ext>
              </a:extLst>
            </p:cNvPr>
            <p:cNvSpPr/>
            <p:nvPr>
              <p:custDataLst>
                <p:tags r:id="rId14"/>
              </p:custDataLst>
            </p:nvPr>
          </p:nvSpPr>
          <p:spPr bwMode="auto">
            <a:xfrm>
              <a:off x="9537700" y="12700"/>
              <a:ext cx="381508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3" name="RemarkBlock">
              <a:extLst>
                <a:ext uri="{FF2B5EF4-FFF2-40B4-BE49-F238E27FC236}">
                  <a16:creationId xmlns:a16="http://schemas.microsoft.com/office/drawing/2014/main" id="{A8AD93FD-2C57-4D4E-AA0A-B9F04A87518D}"/>
                </a:ext>
              </a:extLst>
            </p:cNvPr>
            <p:cNvSpPr/>
            <p:nvPr>
              <p:custDataLst>
                <p:tags r:id="rId15"/>
              </p:custDataLst>
            </p:nvPr>
          </p:nvSpPr>
          <p:spPr bwMode="auto">
            <a:xfrm>
              <a:off x="9537700" y="1270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4" name="RemarkTitleText">
              <a:extLst>
                <a:ext uri="{FF2B5EF4-FFF2-40B4-BE49-F238E27FC236}">
                  <a16:creationId xmlns:a16="http://schemas.microsoft.com/office/drawing/2014/main" id="{813609ED-F46B-4EA8-B681-E15EF7A4AE40}"/>
                </a:ext>
              </a:extLst>
            </p:cNvPr>
            <p:cNvSpPr txBox="1"/>
            <p:nvPr>
              <p:custDataLst>
                <p:tags r:id="rId16"/>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grpSp>
        <p:nvGrpSpPr>
          <p:cNvPr id="10" name="组合 9">
            <a:extLst>
              <a:ext uri="{FF2B5EF4-FFF2-40B4-BE49-F238E27FC236}">
                <a16:creationId xmlns:a16="http://schemas.microsoft.com/office/drawing/2014/main" id="{1E3B1BF7-A120-4CED-9A32-BADF50A5EDBE}"/>
              </a:ext>
            </a:extLst>
          </p:cNvPr>
          <p:cNvGrpSpPr/>
          <p:nvPr>
            <p:custDataLst>
              <p:tags r:id="rId8"/>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D678D5E1-4339-4400-8D84-DF134E796946}"/>
                </a:ext>
              </a:extLst>
            </p:cNvPr>
            <p:cNvSpPr/>
            <p:nvPr>
              <p:custDataLst>
                <p:tags r:id="rId10"/>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7" name="ColorBlock">
              <a:extLst>
                <a:ext uri="{FF2B5EF4-FFF2-40B4-BE49-F238E27FC236}">
                  <a16:creationId xmlns:a16="http://schemas.microsoft.com/office/drawing/2014/main" id="{5AC722D4-F811-4B05-B46F-DC49FB2A5143}"/>
                </a:ext>
              </a:extLst>
            </p:cNvPr>
            <p:cNvSpPr/>
            <p:nvPr>
              <p:custDataLst>
                <p:tags r:id="rId11"/>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8" name="TypeText">
              <a:extLst>
                <a:ext uri="{FF2B5EF4-FFF2-40B4-BE49-F238E27FC236}">
                  <a16:creationId xmlns:a16="http://schemas.microsoft.com/office/drawing/2014/main" id="{1F1A21E0-FFFE-4455-B29E-D711D0468817}"/>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a:extLst>
                <a:ext uri="{FF2B5EF4-FFF2-40B4-BE49-F238E27FC236}">
                  <a16:creationId xmlns:a16="http://schemas.microsoft.com/office/drawing/2014/main" id="{C36DFF00-FF01-4A75-B7DA-35EB5042DDFA}"/>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FF936F4E-B28B-4DBB-B27A-240A4415DB1C}"/>
              </a:ext>
            </a:extLst>
          </p:cNvPr>
          <p:cNvPicPr>
            <a:picLocks/>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827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idx="1"/>
          </p:nvPr>
        </p:nvSpPr>
        <p:spPr/>
        <p:txBody>
          <a:bodyPr/>
          <a:lstStyle/>
          <a:p>
            <a:r>
              <a:rPr lang="zh-CN" altLang="en-US" dirty="0"/>
              <a:t>处理器外部</a:t>
            </a:r>
            <a:r>
              <a:rPr lang="en-US" altLang="zh-CN" dirty="0"/>
              <a:t>I/O</a:t>
            </a:r>
            <a:r>
              <a:rPr lang="zh-CN" altLang="en-US" dirty="0"/>
              <a:t>设备引起</a:t>
            </a:r>
            <a:endParaRPr lang="en-US" dirty="0"/>
          </a:p>
          <a:p>
            <a:pPr lvl="1"/>
            <a:r>
              <a:rPr lang="zh-CN" altLang="en-US" dirty="0"/>
              <a:t>由处理器的中断引脚指示</a:t>
            </a:r>
            <a:r>
              <a:rPr lang="en-US" dirty="0"/>
              <a:t> </a:t>
            </a:r>
            <a:endParaRPr lang="en-US" i="1" dirty="0"/>
          </a:p>
          <a:p>
            <a:pPr lvl="1"/>
            <a:r>
              <a:rPr lang="zh-CN" altLang="en-US" dirty="0"/>
              <a:t>中断处理程序返回到</a:t>
            </a:r>
            <a:r>
              <a:rPr lang="zh-CN" altLang="en-US" i="1" dirty="0"/>
              <a:t>下</a:t>
            </a:r>
            <a:br>
              <a:rPr lang="en-US" altLang="zh-CN" i="1" dirty="0"/>
            </a:br>
            <a:r>
              <a:rPr lang="zh-CN" altLang="en-US" i="1" dirty="0"/>
              <a:t>一条</a:t>
            </a:r>
            <a:r>
              <a:rPr lang="zh-CN" altLang="en-US" dirty="0"/>
              <a:t>指令处</a:t>
            </a:r>
            <a:endParaRPr lang="en-US" dirty="0"/>
          </a:p>
          <a:p>
            <a:r>
              <a:rPr lang="en-US" dirty="0"/>
              <a:t>Examples:</a:t>
            </a:r>
          </a:p>
          <a:p>
            <a:pPr lvl="1"/>
            <a:r>
              <a:rPr lang="zh-CN" altLang="en-US" dirty="0"/>
              <a:t>时钟中断</a:t>
            </a:r>
            <a:r>
              <a:rPr lang="en-US" altLang="zh-CN" dirty="0"/>
              <a:t>(</a:t>
            </a:r>
            <a:r>
              <a:rPr lang="en-US" dirty="0"/>
              <a:t>Timer interrupt)</a:t>
            </a:r>
          </a:p>
          <a:p>
            <a:pPr lvl="2"/>
            <a:r>
              <a:rPr lang="zh-CN" altLang="en-US" dirty="0"/>
              <a:t>定时器芯片每隔几毫秒触发一次中断</a:t>
            </a:r>
            <a:endParaRPr lang="en-US" dirty="0"/>
          </a:p>
          <a:p>
            <a:pPr lvl="2"/>
            <a:r>
              <a:rPr lang="zh-CN" altLang="en-US" dirty="0"/>
              <a:t>内核从用户程序取回控制权</a:t>
            </a:r>
            <a:endParaRPr lang="en-US" dirty="0"/>
          </a:p>
          <a:p>
            <a:pPr lvl="1"/>
            <a:r>
              <a:rPr lang="zh-CN" altLang="en-US" dirty="0"/>
              <a:t>外部设备的</a:t>
            </a:r>
            <a:r>
              <a:rPr lang="en-US" altLang="zh-CN" dirty="0"/>
              <a:t>I/O</a:t>
            </a:r>
            <a:r>
              <a:rPr lang="zh-CN" altLang="en-US" dirty="0"/>
              <a:t>中断</a:t>
            </a:r>
            <a:r>
              <a:rPr lang="en-US" altLang="zh-CN" dirty="0"/>
              <a:t>(</a:t>
            </a:r>
            <a:r>
              <a:rPr lang="en-US" dirty="0"/>
              <a:t>I/O interrupt from external device)</a:t>
            </a:r>
          </a:p>
          <a:p>
            <a:pPr lvl="2"/>
            <a:r>
              <a:rPr lang="zh-CN" altLang="en-US" dirty="0"/>
              <a:t>键盘上敲击一个</a:t>
            </a:r>
            <a:r>
              <a:rPr lang="en-US" dirty="0"/>
              <a:t> Ctrl-C</a:t>
            </a:r>
          </a:p>
          <a:p>
            <a:pPr lvl="2"/>
            <a:r>
              <a:rPr lang="zh-CN" altLang="en-US" dirty="0"/>
              <a:t>网络数据包到达</a:t>
            </a:r>
            <a:endParaRPr lang="en-US" dirty="0"/>
          </a:p>
          <a:p>
            <a:pPr lvl="2"/>
            <a:r>
              <a:rPr lang="zh-CN" altLang="en-US" dirty="0"/>
              <a:t>磁盘数据的到达</a:t>
            </a:r>
            <a:endParaRPr lang="en-US" dirty="0"/>
          </a:p>
        </p:txBody>
      </p:sp>
      <p:sp>
        <p:nvSpPr>
          <p:cNvPr id="478210" name="Rectangle 2"/>
          <p:cNvSpPr>
            <a:spLocks noGrp="1" noChangeArrowheads="1"/>
          </p:cNvSpPr>
          <p:nvPr>
            <p:ph type="title"/>
          </p:nvPr>
        </p:nvSpPr>
        <p:spPr/>
        <p:txBody>
          <a:bodyPr/>
          <a:lstStyle/>
          <a:p>
            <a:r>
              <a:rPr lang="zh-CN" altLang="en-US" dirty="0"/>
              <a:t>异步异常</a:t>
            </a:r>
            <a:r>
              <a:rPr lang="en-US" sz="2800" dirty="0">
                <a:latin typeface="Times New Roman" panose="02020603050405020304" pitchFamily="18" charset="0"/>
                <a:cs typeface="Times New Roman" panose="02020603050405020304" pitchFamily="18" charset="0"/>
              </a:rPr>
              <a:t>Asynchronous Exceptions (</a:t>
            </a:r>
            <a:r>
              <a:rPr lang="zh-CN" altLang="en-US" sz="2800" dirty="0">
                <a:solidFill>
                  <a:srgbClr val="FF0000"/>
                </a:solidFill>
                <a:latin typeface="Times New Roman" panose="02020603050405020304" pitchFamily="18" charset="0"/>
                <a:cs typeface="Times New Roman" panose="02020603050405020304" pitchFamily="18" charset="0"/>
              </a:rPr>
              <a:t>中断</a:t>
            </a:r>
            <a:r>
              <a:rPr lang="en-US" sz="2800" dirty="0">
                <a:latin typeface="Times New Roman" panose="02020603050405020304" pitchFamily="18" charset="0"/>
                <a:cs typeface="Times New Roman" panose="02020603050405020304" pitchFamily="18" charset="0"/>
              </a:rPr>
              <a:t>Interrupts)</a:t>
            </a:r>
            <a:endParaRPr 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B2C29B-55AA-4035-B877-3EF3AF02931D}"/>
              </a:ext>
            </a:extLst>
          </p:cNvPr>
          <p:cNvPicPr>
            <a:picLocks noChangeAspect="1"/>
          </p:cNvPicPr>
          <p:nvPr/>
        </p:nvPicPr>
        <p:blipFill>
          <a:blip r:embed="rId3"/>
          <a:stretch>
            <a:fillRect/>
          </a:stretch>
        </p:blipFill>
        <p:spPr>
          <a:xfrm>
            <a:off x="4629959" y="1133182"/>
            <a:ext cx="4514041" cy="2600618"/>
          </a:xfrm>
          <a:prstGeom prst="rect">
            <a:avLst/>
          </a:prstGeom>
          <a:ln w="28575">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8211">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78211">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8211">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8211">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8211">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8211">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82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90976" y="3733801"/>
            <a:ext cx="7899645" cy="28194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altLang="zh-CN" dirty="0"/>
              <a:t>:</a:t>
            </a:r>
          </a:p>
          <a:p>
            <a:pPr lvl="1"/>
            <a:r>
              <a:rPr lang="zh-CN" altLang="en-US" b="1" i="1" dirty="0">
                <a:solidFill>
                  <a:srgbClr val="C00000"/>
                </a:solidFill>
              </a:rPr>
              <a:t>陷阱</a:t>
            </a:r>
            <a:r>
              <a:rPr lang="en-US" altLang="zh-CN" b="1" i="1" dirty="0">
                <a:solidFill>
                  <a:srgbClr val="C00000"/>
                </a:solidFill>
              </a:rPr>
              <a:t> (Traps)</a:t>
            </a:r>
            <a:endParaRPr lang="en-US" b="1" i="1" dirty="0">
              <a:solidFill>
                <a:srgbClr val="C00000"/>
              </a:solidFill>
            </a:endParaRPr>
          </a:p>
          <a:p>
            <a:pPr lvl="2"/>
            <a:r>
              <a:rPr lang="zh-CN" altLang="en-US" dirty="0"/>
              <a:t>有意的，执行指令的结果</a:t>
            </a:r>
            <a:endParaRPr lang="en-US" dirty="0"/>
          </a:p>
          <a:p>
            <a:pPr lvl="2"/>
            <a:r>
              <a:rPr lang="en-US" dirty="0"/>
              <a:t>Examples: </a:t>
            </a:r>
            <a:r>
              <a:rPr lang="zh-CN" altLang="en-US" i="1" dirty="0"/>
              <a:t>系统调用</a:t>
            </a:r>
            <a:r>
              <a:rPr lang="en-US" altLang="zh-CN" i="1" dirty="0"/>
              <a:t>(</a:t>
            </a:r>
            <a:r>
              <a:rPr lang="en-US" i="1" dirty="0"/>
              <a:t>System Call)</a:t>
            </a:r>
            <a:r>
              <a:rPr lang="en-US" dirty="0"/>
              <a:t>,</a:t>
            </a:r>
            <a:r>
              <a:rPr lang="zh-CN" altLang="en-US" dirty="0"/>
              <a:t>用户程序和内核之间的一个接口</a:t>
            </a:r>
            <a:r>
              <a:rPr lang="en-US" dirty="0"/>
              <a:t> </a:t>
            </a:r>
          </a:p>
          <a:p>
            <a:pPr lvl="2"/>
            <a:r>
              <a:rPr lang="zh-CN" altLang="en-US" dirty="0"/>
              <a:t>陷阱处理程序将控制返回到</a:t>
            </a:r>
            <a:r>
              <a:rPr lang="zh-CN" altLang="en-US" b="1" dirty="0">
                <a:solidFill>
                  <a:schemeClr val="accent2">
                    <a:lumMod val="75000"/>
                  </a:schemeClr>
                </a:solidFill>
              </a:rPr>
              <a:t>下一条</a:t>
            </a:r>
            <a:r>
              <a:rPr lang="zh-CN" altLang="en-US" dirty="0"/>
              <a:t>指令</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00FE16FD-E247-4131-9CCF-A77249AA8BEA}"/>
              </a:ext>
            </a:extLst>
          </p:cNvPr>
          <p:cNvSpPr>
            <a:spLocks noGrp="1"/>
          </p:cNvSpPr>
          <p:nvPr>
            <p:ph idx="1"/>
          </p:nvPr>
        </p:nvSpPr>
        <p:spPr/>
        <p:txBody>
          <a:bodyPr/>
          <a:lstStyle/>
          <a:p>
            <a:pPr marL="0" indent="0">
              <a:buNone/>
            </a:pPr>
            <a:r>
              <a:rPr lang="en-US" altLang="zh-CN" dirty="0"/>
              <a:t> </a:t>
            </a:r>
            <a:endParaRPr lang="zh-CN" altLang="en-US" dirty="0"/>
          </a:p>
        </p:txBody>
      </p:sp>
      <p:sp>
        <p:nvSpPr>
          <p:cNvPr id="2" name="Title 1"/>
          <p:cNvSpPr>
            <a:spLocks noGrp="1"/>
          </p:cNvSpPr>
          <p:nvPr>
            <p:ph type="title"/>
          </p:nvPr>
        </p:nvSpPr>
        <p:spPr/>
        <p:txBody>
          <a:bodyPr/>
          <a:lstStyle/>
          <a:p>
            <a:r>
              <a:rPr lang="zh-CN" altLang="en-US" dirty="0"/>
              <a:t>系统调用</a:t>
            </a:r>
            <a:r>
              <a:rPr lang="en-US" altLang="zh-CN" dirty="0"/>
              <a:t>(</a:t>
            </a:r>
            <a:r>
              <a:rPr lang="en-US" dirty="0"/>
              <a:t>System Call)</a:t>
            </a:r>
          </a:p>
        </p:txBody>
      </p:sp>
      <p:graphicFrame>
        <p:nvGraphicFramePr>
          <p:cNvPr id="3" name="Table 2"/>
          <p:cNvGraphicFramePr>
            <a:graphicFrameLocks noGrp="1"/>
          </p:cNvGraphicFramePr>
          <p:nvPr>
            <p:extLst>
              <p:ext uri="{D42A27DB-BD31-4B8C-83A1-F6EECF244321}">
                <p14:modId xmlns:p14="http://schemas.microsoft.com/office/powerpoint/2010/main" val="2426830172"/>
              </p:ext>
            </p:extLst>
          </p:nvPr>
        </p:nvGraphicFramePr>
        <p:xfrm>
          <a:off x="801687" y="2311400"/>
          <a:ext cx="7086600" cy="3962400"/>
        </p:xfrm>
        <a:graphic>
          <a:graphicData uri="http://schemas.openxmlformats.org/drawingml/2006/table">
            <a:tbl>
              <a:tblPr firstRow="1" bandRow="1">
                <a:tableStyleId>{91EBBBCC-DAD2-459C-BE2E-F6DE35CF9A28}</a:tableStyleId>
              </a:tblPr>
              <a:tblGrid>
                <a:gridCol w="1447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sz="2000" b="1" i="1" dirty="0">
                          <a:solidFill>
                            <a:srgbClr val="C00000"/>
                          </a:solidFill>
                          <a:latin typeface="Calibri" pitchFamily="34" charset="0"/>
                        </a:rPr>
                        <a:t>Number</a:t>
                      </a:r>
                    </a:p>
                  </a:txBody>
                  <a:tcPr>
                    <a:solidFill>
                      <a:schemeClr val="bg1"/>
                    </a:solidFill>
                  </a:tcPr>
                </a:tc>
                <a:tc>
                  <a:txBody>
                    <a:bodyPr/>
                    <a:lstStyle/>
                    <a:p>
                      <a:r>
                        <a:rPr lang="en-US" sz="2000" b="1" i="1" dirty="0">
                          <a:solidFill>
                            <a:srgbClr val="C00000"/>
                          </a:solidFill>
                          <a:latin typeface="Calibri" pitchFamily="34" charset="0"/>
                        </a:rPr>
                        <a:t>Name</a:t>
                      </a:r>
                    </a:p>
                  </a:txBody>
                  <a:tcPr>
                    <a:solidFill>
                      <a:schemeClr val="bg1"/>
                    </a:solidFill>
                  </a:tcPr>
                </a:tc>
                <a:tc>
                  <a:txBody>
                    <a:bodyPr/>
                    <a:lstStyle/>
                    <a:p>
                      <a:r>
                        <a:rPr lang="en-US" sz="2000" b="1" i="1" dirty="0">
                          <a:solidFill>
                            <a:srgbClr val="C00000"/>
                          </a:solidFill>
                          <a:latin typeface="Calibri" pitchFamily="34" charset="0"/>
                        </a:rPr>
                        <a:t>Description</a:t>
                      </a:r>
                    </a:p>
                  </a:txBody>
                  <a:tcPr>
                    <a:solidFill>
                      <a:schemeClr val="bg1"/>
                    </a:solidFill>
                  </a:tcPr>
                </a:tc>
                <a:extLst>
                  <a:ext uri="{0D108BD9-81ED-4DB2-BD59-A6C34878D82A}">
                    <a16:rowId xmlns:a16="http://schemas.microsoft.com/office/drawing/2014/main" val="10000"/>
                  </a:ext>
                </a:extLst>
              </a:tr>
              <a:tr h="370840">
                <a:tc>
                  <a:txBody>
                    <a:bodyPr/>
                    <a:lstStyle/>
                    <a:p>
                      <a:r>
                        <a:rPr lang="en-US" sz="2000" b="1" dirty="0">
                          <a:latin typeface="Calibri" pitchFamily="34" charset="0"/>
                        </a:rPr>
                        <a:t>0</a:t>
                      </a:r>
                    </a:p>
                  </a:txBody>
                  <a:tcPr>
                    <a:solidFill>
                      <a:schemeClr val="accent3">
                        <a:lumMod val="85000"/>
                      </a:schemeClr>
                    </a:solidFill>
                  </a:tcPr>
                </a:tc>
                <a:tc>
                  <a:txBody>
                    <a:bodyPr/>
                    <a:lstStyle/>
                    <a:p>
                      <a:r>
                        <a:rPr lang="en-US" sz="2000" b="1" dirty="0">
                          <a:latin typeface="Courier New"/>
                        </a:rPr>
                        <a:t>read</a:t>
                      </a:r>
                    </a:p>
                  </a:txBody>
                  <a:tcPr>
                    <a:solidFill>
                      <a:schemeClr val="accent3">
                        <a:lumMod val="85000"/>
                      </a:schemeClr>
                    </a:solidFill>
                  </a:tcPr>
                </a:tc>
                <a:tc>
                  <a:txBody>
                    <a:bodyPr/>
                    <a:lstStyle/>
                    <a:p>
                      <a:r>
                        <a:rPr lang="en-US" sz="2000" b="1" dirty="0">
                          <a:latin typeface="Calibri" pitchFamily="34" charset="0"/>
                        </a:rPr>
                        <a:t>Read file</a:t>
                      </a:r>
                    </a:p>
                  </a:txBody>
                  <a:tcPr>
                    <a:solidFill>
                      <a:schemeClr val="accent3">
                        <a:lumMod val="85000"/>
                      </a:schemeClr>
                    </a:solidFill>
                  </a:tcPr>
                </a:tc>
                <a:extLst>
                  <a:ext uri="{0D108BD9-81ED-4DB2-BD59-A6C34878D82A}">
                    <a16:rowId xmlns:a16="http://schemas.microsoft.com/office/drawing/2014/main" val="10001"/>
                  </a:ext>
                </a:extLst>
              </a:tr>
              <a:tr h="370840">
                <a:tc>
                  <a:txBody>
                    <a:bodyPr/>
                    <a:lstStyle/>
                    <a:p>
                      <a:r>
                        <a:rPr lang="en-US" sz="2000" b="1" dirty="0">
                          <a:latin typeface="Calibri" pitchFamily="34" charset="0"/>
                        </a:rPr>
                        <a:t>1</a:t>
                      </a:r>
                    </a:p>
                  </a:txBody>
                  <a:tcPr>
                    <a:solidFill>
                      <a:schemeClr val="accent3">
                        <a:lumMod val="85000"/>
                      </a:schemeClr>
                    </a:solidFill>
                  </a:tcPr>
                </a:tc>
                <a:tc>
                  <a:txBody>
                    <a:bodyPr/>
                    <a:lstStyle/>
                    <a:p>
                      <a:r>
                        <a:rPr lang="en-US" sz="2000" b="1" dirty="0">
                          <a:latin typeface="Courier New"/>
                        </a:rPr>
                        <a:t>write</a:t>
                      </a:r>
                    </a:p>
                  </a:txBody>
                  <a:tcPr>
                    <a:solidFill>
                      <a:schemeClr val="accent3">
                        <a:lumMod val="85000"/>
                      </a:schemeClr>
                    </a:solidFill>
                  </a:tcPr>
                </a:tc>
                <a:tc>
                  <a:txBody>
                    <a:bodyPr/>
                    <a:lstStyle/>
                    <a:p>
                      <a:r>
                        <a:rPr lang="en-US" sz="2000" b="1" dirty="0">
                          <a:latin typeface="Calibri" pitchFamily="34" charset="0"/>
                        </a:rPr>
                        <a:t>Write file</a:t>
                      </a:r>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r>
                        <a:rPr lang="en-US" sz="2000" b="1" dirty="0">
                          <a:latin typeface="Calibri" pitchFamily="34" charset="0"/>
                        </a:rPr>
                        <a:t>2</a:t>
                      </a:r>
                    </a:p>
                  </a:txBody>
                  <a:tcPr>
                    <a:solidFill>
                      <a:schemeClr val="accent3">
                        <a:lumMod val="85000"/>
                      </a:schemeClr>
                    </a:solidFill>
                  </a:tcPr>
                </a:tc>
                <a:tc>
                  <a:txBody>
                    <a:bodyPr/>
                    <a:lstStyle/>
                    <a:p>
                      <a:r>
                        <a:rPr lang="en-US" sz="2000" b="1" dirty="0">
                          <a:latin typeface="Courier New"/>
                        </a:rPr>
                        <a:t>open</a:t>
                      </a:r>
                    </a:p>
                  </a:txBody>
                  <a:tcPr>
                    <a:solidFill>
                      <a:schemeClr val="accent3">
                        <a:lumMod val="85000"/>
                      </a:schemeClr>
                    </a:solidFill>
                  </a:tcPr>
                </a:tc>
                <a:tc>
                  <a:txBody>
                    <a:bodyPr/>
                    <a:lstStyle/>
                    <a:p>
                      <a:r>
                        <a:rPr lang="en-US" sz="2000" b="1" dirty="0">
                          <a:latin typeface="Calibri" pitchFamily="34" charset="0"/>
                        </a:rPr>
                        <a:t>Open file</a:t>
                      </a:r>
                    </a:p>
                  </a:txBody>
                  <a:tcPr>
                    <a:solidFill>
                      <a:schemeClr val="accent3">
                        <a:lumMod val="85000"/>
                      </a:schemeClr>
                    </a:solidFill>
                  </a:tcPr>
                </a:tc>
                <a:extLst>
                  <a:ext uri="{0D108BD9-81ED-4DB2-BD59-A6C34878D82A}">
                    <a16:rowId xmlns:a16="http://schemas.microsoft.com/office/drawing/2014/main" val="10003"/>
                  </a:ext>
                </a:extLst>
              </a:tr>
              <a:tr h="370840">
                <a:tc>
                  <a:txBody>
                    <a:bodyPr/>
                    <a:lstStyle/>
                    <a:p>
                      <a:r>
                        <a:rPr lang="en-US" sz="2000" b="1" dirty="0">
                          <a:latin typeface="Calibri" pitchFamily="34" charset="0"/>
                        </a:rPr>
                        <a:t>3</a:t>
                      </a:r>
                    </a:p>
                  </a:txBody>
                  <a:tcPr>
                    <a:solidFill>
                      <a:schemeClr val="accent3">
                        <a:lumMod val="85000"/>
                      </a:schemeClr>
                    </a:solidFill>
                  </a:tcPr>
                </a:tc>
                <a:tc>
                  <a:txBody>
                    <a:bodyPr/>
                    <a:lstStyle/>
                    <a:p>
                      <a:r>
                        <a:rPr lang="en-US" sz="2000" b="1" dirty="0">
                          <a:latin typeface="Courier New"/>
                        </a:rPr>
                        <a:t>close</a:t>
                      </a:r>
                    </a:p>
                  </a:txBody>
                  <a:tcPr>
                    <a:solidFill>
                      <a:schemeClr val="accent3">
                        <a:lumMod val="85000"/>
                      </a:schemeClr>
                    </a:solidFill>
                  </a:tcPr>
                </a:tc>
                <a:tc>
                  <a:txBody>
                    <a:bodyPr/>
                    <a:lstStyle/>
                    <a:p>
                      <a:r>
                        <a:rPr lang="en-US" sz="2000" b="1" dirty="0">
                          <a:latin typeface="Calibri" pitchFamily="34" charset="0"/>
                        </a:rPr>
                        <a:t>Close file</a:t>
                      </a:r>
                    </a:p>
                  </a:txBody>
                  <a:tcPr>
                    <a:solidFill>
                      <a:schemeClr val="accent3">
                        <a:lumMod val="85000"/>
                      </a:schemeClr>
                    </a:solidFill>
                  </a:tcPr>
                </a:tc>
                <a:extLst>
                  <a:ext uri="{0D108BD9-81ED-4DB2-BD59-A6C34878D82A}">
                    <a16:rowId xmlns:a16="http://schemas.microsoft.com/office/drawing/2014/main" val="10004"/>
                  </a:ext>
                </a:extLst>
              </a:tr>
              <a:tr h="370840">
                <a:tc>
                  <a:txBody>
                    <a:bodyPr/>
                    <a:lstStyle/>
                    <a:p>
                      <a:r>
                        <a:rPr lang="en-US" sz="2000" b="1" dirty="0">
                          <a:latin typeface="Calibri" pitchFamily="34" charset="0"/>
                        </a:rPr>
                        <a:t>4</a:t>
                      </a:r>
                    </a:p>
                  </a:txBody>
                  <a:tcPr>
                    <a:solidFill>
                      <a:schemeClr val="accent3">
                        <a:lumMod val="85000"/>
                      </a:schemeClr>
                    </a:solidFill>
                  </a:tcPr>
                </a:tc>
                <a:tc>
                  <a:txBody>
                    <a:bodyPr/>
                    <a:lstStyle/>
                    <a:p>
                      <a:r>
                        <a:rPr lang="en-US" sz="2000" b="1" dirty="0">
                          <a:latin typeface="Courier New"/>
                        </a:rPr>
                        <a:t>stat</a:t>
                      </a:r>
                    </a:p>
                  </a:txBody>
                  <a:tcPr>
                    <a:solidFill>
                      <a:schemeClr val="accent3">
                        <a:lumMod val="85000"/>
                      </a:schemeClr>
                    </a:solidFill>
                  </a:tcPr>
                </a:tc>
                <a:tc>
                  <a:txBody>
                    <a:bodyPr/>
                    <a:lstStyle/>
                    <a:p>
                      <a:r>
                        <a:rPr lang="en-US" sz="2000" b="1" dirty="0">
                          <a:latin typeface="Calibri" pitchFamily="34" charset="0"/>
                        </a:rPr>
                        <a:t>Get info</a:t>
                      </a:r>
                      <a:r>
                        <a:rPr lang="en-US" sz="2000" b="1" baseline="0" dirty="0">
                          <a:latin typeface="Calibri" pitchFamily="34" charset="0"/>
                        </a:rPr>
                        <a:t> about file</a:t>
                      </a:r>
                      <a:endParaRPr lang="en-US" sz="2000" b="1" dirty="0">
                        <a:latin typeface="Calibri" pitchFamily="34" charset="0"/>
                      </a:endParaRPr>
                    </a:p>
                  </a:txBody>
                  <a:tcPr>
                    <a:solidFill>
                      <a:schemeClr val="accent3">
                        <a:lumMod val="85000"/>
                      </a:schemeClr>
                    </a:solidFill>
                  </a:tcPr>
                </a:tc>
                <a:extLst>
                  <a:ext uri="{0D108BD9-81ED-4DB2-BD59-A6C34878D82A}">
                    <a16:rowId xmlns:a16="http://schemas.microsoft.com/office/drawing/2014/main" val="10005"/>
                  </a:ext>
                </a:extLst>
              </a:tr>
              <a:tr h="370840">
                <a:tc>
                  <a:txBody>
                    <a:bodyPr/>
                    <a:lstStyle/>
                    <a:p>
                      <a:r>
                        <a:rPr lang="en-US" sz="2000" b="1" dirty="0">
                          <a:latin typeface="Calibri" pitchFamily="34" charset="0"/>
                        </a:rPr>
                        <a:t>57</a:t>
                      </a:r>
                    </a:p>
                  </a:txBody>
                  <a:tcPr>
                    <a:solidFill>
                      <a:schemeClr val="accent3">
                        <a:lumMod val="85000"/>
                      </a:schemeClr>
                    </a:solidFill>
                  </a:tcPr>
                </a:tc>
                <a:tc>
                  <a:txBody>
                    <a:bodyPr/>
                    <a:lstStyle/>
                    <a:p>
                      <a:r>
                        <a:rPr lang="en-US" sz="2000" b="1" dirty="0">
                          <a:latin typeface="Courier New"/>
                        </a:rPr>
                        <a:t>fork</a:t>
                      </a:r>
                    </a:p>
                  </a:txBody>
                  <a:tcPr>
                    <a:solidFill>
                      <a:schemeClr val="accent3">
                        <a:lumMod val="85000"/>
                      </a:schemeClr>
                    </a:solidFill>
                  </a:tcPr>
                </a:tc>
                <a:tc>
                  <a:txBody>
                    <a:bodyPr/>
                    <a:lstStyle/>
                    <a:p>
                      <a:r>
                        <a:rPr lang="en-US" sz="2000" b="1" dirty="0">
                          <a:latin typeface="Calibri" pitchFamily="34" charset="0"/>
                        </a:rPr>
                        <a:t>Create process</a:t>
                      </a:r>
                    </a:p>
                  </a:txBody>
                  <a:tcPr>
                    <a:solidFill>
                      <a:schemeClr val="accent3">
                        <a:lumMod val="85000"/>
                      </a:schemeClr>
                    </a:solidFill>
                  </a:tcPr>
                </a:tc>
                <a:extLst>
                  <a:ext uri="{0D108BD9-81ED-4DB2-BD59-A6C34878D82A}">
                    <a16:rowId xmlns:a16="http://schemas.microsoft.com/office/drawing/2014/main" val="10006"/>
                  </a:ext>
                </a:extLst>
              </a:tr>
              <a:tr h="370840">
                <a:tc>
                  <a:txBody>
                    <a:bodyPr/>
                    <a:lstStyle/>
                    <a:p>
                      <a:r>
                        <a:rPr lang="en-US" sz="2000" b="1" dirty="0">
                          <a:latin typeface="Calibri" pitchFamily="34" charset="0"/>
                        </a:rPr>
                        <a:t>59</a:t>
                      </a:r>
                    </a:p>
                  </a:txBody>
                  <a:tcPr>
                    <a:solidFill>
                      <a:schemeClr val="accent3">
                        <a:lumMod val="85000"/>
                      </a:schemeClr>
                    </a:solidFill>
                  </a:tcPr>
                </a:tc>
                <a:tc>
                  <a:txBody>
                    <a:bodyPr/>
                    <a:lstStyle/>
                    <a:p>
                      <a:r>
                        <a:rPr lang="en-US" sz="2000" b="1" dirty="0" err="1">
                          <a:latin typeface="Courier New"/>
                        </a:rPr>
                        <a:t>execve</a:t>
                      </a:r>
                      <a:endParaRPr lang="en-US" sz="2000" b="1" dirty="0">
                        <a:latin typeface="Courier New"/>
                      </a:endParaRPr>
                    </a:p>
                  </a:txBody>
                  <a:tcPr>
                    <a:solidFill>
                      <a:schemeClr val="accent3">
                        <a:lumMod val="85000"/>
                      </a:schemeClr>
                    </a:solidFill>
                  </a:tcPr>
                </a:tc>
                <a:tc>
                  <a:txBody>
                    <a:bodyPr/>
                    <a:lstStyle/>
                    <a:p>
                      <a:r>
                        <a:rPr lang="en-US" sz="2000" b="1" dirty="0">
                          <a:latin typeface="Calibri" pitchFamily="34" charset="0"/>
                        </a:rPr>
                        <a:t>Execute a program</a:t>
                      </a:r>
                    </a:p>
                  </a:txBody>
                  <a:tcPr>
                    <a:solidFill>
                      <a:schemeClr val="accent3">
                        <a:lumMod val="85000"/>
                      </a:schemeClr>
                    </a:solidFill>
                  </a:tcPr>
                </a:tc>
                <a:extLst>
                  <a:ext uri="{0D108BD9-81ED-4DB2-BD59-A6C34878D82A}">
                    <a16:rowId xmlns:a16="http://schemas.microsoft.com/office/drawing/2014/main" val="10007"/>
                  </a:ext>
                </a:extLst>
              </a:tr>
              <a:tr h="370840">
                <a:tc>
                  <a:txBody>
                    <a:bodyPr/>
                    <a:lstStyle/>
                    <a:p>
                      <a:r>
                        <a:rPr lang="en-US" sz="2000" b="1" dirty="0">
                          <a:latin typeface="Calibri" pitchFamily="34" charset="0"/>
                        </a:rPr>
                        <a:t>60</a:t>
                      </a:r>
                    </a:p>
                  </a:txBody>
                  <a:tcPr>
                    <a:solidFill>
                      <a:schemeClr val="accent3">
                        <a:lumMod val="85000"/>
                      </a:schemeClr>
                    </a:solidFill>
                  </a:tcPr>
                </a:tc>
                <a:tc>
                  <a:txBody>
                    <a:bodyPr/>
                    <a:lstStyle/>
                    <a:p>
                      <a:r>
                        <a:rPr lang="en-US" sz="2000" b="1" dirty="0">
                          <a:latin typeface="Courier New"/>
                        </a:rPr>
                        <a:t>_exit</a:t>
                      </a:r>
                    </a:p>
                  </a:txBody>
                  <a:tcPr>
                    <a:solidFill>
                      <a:schemeClr val="accent3">
                        <a:lumMod val="85000"/>
                      </a:schemeClr>
                    </a:solidFill>
                  </a:tcPr>
                </a:tc>
                <a:tc>
                  <a:txBody>
                    <a:bodyPr/>
                    <a:lstStyle/>
                    <a:p>
                      <a:r>
                        <a:rPr lang="en-US" sz="2000" b="1" dirty="0">
                          <a:latin typeface="Calibri" pitchFamily="34" charset="0"/>
                        </a:rPr>
                        <a:t>Terminate process</a:t>
                      </a:r>
                    </a:p>
                  </a:txBody>
                  <a:tcPr>
                    <a:solidFill>
                      <a:schemeClr val="accent3">
                        <a:lumMod val="85000"/>
                      </a:schemeClr>
                    </a:solidFill>
                  </a:tcPr>
                </a:tc>
                <a:extLst>
                  <a:ext uri="{0D108BD9-81ED-4DB2-BD59-A6C34878D82A}">
                    <a16:rowId xmlns:a16="http://schemas.microsoft.com/office/drawing/2014/main" val="10008"/>
                  </a:ext>
                </a:extLst>
              </a:tr>
              <a:tr h="370840">
                <a:tc>
                  <a:txBody>
                    <a:bodyPr/>
                    <a:lstStyle/>
                    <a:p>
                      <a:r>
                        <a:rPr lang="en-US" sz="2000" b="1" dirty="0">
                          <a:latin typeface="Calibri" pitchFamily="34" charset="0"/>
                        </a:rPr>
                        <a:t>62</a:t>
                      </a:r>
                    </a:p>
                  </a:txBody>
                  <a:tcPr>
                    <a:solidFill>
                      <a:schemeClr val="accent3">
                        <a:lumMod val="85000"/>
                      </a:schemeClr>
                    </a:solidFill>
                  </a:tcPr>
                </a:tc>
                <a:tc>
                  <a:txBody>
                    <a:bodyPr/>
                    <a:lstStyle/>
                    <a:p>
                      <a:r>
                        <a:rPr lang="en-US" sz="2000" b="1" dirty="0">
                          <a:latin typeface="Courier New"/>
                        </a:rPr>
                        <a:t>kill</a:t>
                      </a:r>
                    </a:p>
                  </a:txBody>
                  <a:tcPr>
                    <a:solidFill>
                      <a:schemeClr val="accent3">
                        <a:lumMod val="85000"/>
                      </a:schemeClr>
                    </a:solidFill>
                  </a:tcPr>
                </a:tc>
                <a:tc>
                  <a:txBody>
                    <a:bodyPr/>
                    <a:lstStyle/>
                    <a:p>
                      <a:r>
                        <a:rPr lang="en-US" sz="2000" b="1" dirty="0">
                          <a:latin typeface="Calibri" pitchFamily="34" charset="0"/>
                        </a:rPr>
                        <a:t>Send signal to process</a:t>
                      </a:r>
                    </a:p>
                  </a:txBody>
                  <a:tcPr>
                    <a:solidFill>
                      <a:schemeClr val="accent3">
                        <a:lumMod val="85000"/>
                      </a:schemeClr>
                    </a:solidFill>
                  </a:tcPr>
                </a:tc>
                <a:extLst>
                  <a:ext uri="{0D108BD9-81ED-4DB2-BD59-A6C34878D82A}">
                    <a16:rowId xmlns:a16="http://schemas.microsoft.com/office/drawing/2014/main" val="10009"/>
                  </a:ext>
                </a:extLst>
              </a:tr>
            </a:tbl>
          </a:graphicData>
        </a:graphic>
      </p:graphicFrame>
      <p:sp>
        <p:nvSpPr>
          <p:cNvPr id="4" name="Rectangle 3"/>
          <p:cNvSpPr txBox="1">
            <a:spLocks noChangeArrowheads="1"/>
          </p:cNvSpPr>
          <p:nvPr/>
        </p:nvSpPr>
        <p:spPr>
          <a:xfrm>
            <a:off x="396875" y="1219200"/>
            <a:ext cx="7896225" cy="5334000"/>
          </a:xfrm>
          <a:prstGeom prst="rect">
            <a:avLst/>
          </a:prstGeom>
        </p:spPr>
        <p:txBody>
          <a:bodyPr>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dirty="0"/>
              <a:t>每个</a:t>
            </a:r>
            <a:r>
              <a:rPr lang="en-US" dirty="0"/>
              <a:t>x86-64</a:t>
            </a:r>
            <a:r>
              <a:rPr lang="zh-CN" altLang="en-US" dirty="0"/>
              <a:t>系统调用有一个唯一的</a:t>
            </a:r>
            <a:r>
              <a:rPr lang="en-US" dirty="0"/>
              <a:t>ID</a:t>
            </a:r>
            <a:r>
              <a:rPr lang="zh-CN" altLang="en-US" dirty="0"/>
              <a:t>号</a:t>
            </a:r>
            <a:endParaRPr lang="en-US" dirty="0"/>
          </a:p>
          <a:p>
            <a:r>
              <a:rPr lang="en-US" dirty="0"/>
              <a:t>Examples</a:t>
            </a:r>
            <a:r>
              <a:rPr lang="en-US" altLang="zh-CN" dirty="0"/>
              <a:t>(Linux</a:t>
            </a:r>
            <a:r>
              <a:rPr lang="zh-CN" altLang="en-US" dirty="0"/>
              <a:t>系统调用</a:t>
            </a:r>
            <a:r>
              <a:rPr lang="en-US" altLang="zh-CN" dirty="0"/>
              <a:t>)</a:t>
            </a:r>
            <a:r>
              <a:rPr lang="en-US" dirty="0"/>
              <a:t>:</a:t>
            </a:r>
          </a:p>
        </p:txBody>
      </p:sp>
    </p:spTree>
    <p:extLst>
      <p:ext uri="{BB962C8B-B14F-4D97-AF65-F5344CB8AC3E}">
        <p14:creationId xmlns:p14="http://schemas.microsoft.com/office/powerpoint/2010/main" val="2922400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3">
        <p:tmplLst>
          <p:tmpl lvl="1">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zh-CN" altLang="en-US" dirty="0"/>
              <a:t>系统调用的例子</a:t>
            </a:r>
            <a:r>
              <a:rPr lang="en-US" dirty="0"/>
              <a:t>: </a:t>
            </a:r>
            <a:r>
              <a:rPr lang="zh-CN" altLang="en-US" dirty="0"/>
              <a:t>打开文件</a:t>
            </a:r>
            <a:endParaRPr lang="en-US" dirty="0"/>
          </a:p>
        </p:txBody>
      </p:sp>
      <p:sp>
        <p:nvSpPr>
          <p:cNvPr id="480271" name="Rectangle 15"/>
          <p:cNvSpPr>
            <a:spLocks noGrp="1" noChangeArrowheads="1"/>
          </p:cNvSpPr>
          <p:nvPr>
            <p:ph idx="1"/>
          </p:nvPr>
        </p:nvSpPr>
        <p:spPr>
          <a:xfrm>
            <a:off x="363008" y="859519"/>
            <a:ext cx="8399992" cy="1045481"/>
          </a:xfrm>
        </p:spPr>
        <p:txBody>
          <a:bodyPr>
            <a:normAutofit/>
          </a:bodyPr>
          <a:lstStyle/>
          <a:p>
            <a:r>
              <a:rPr lang="zh-CN" altLang="en-US" sz="2400" b="0" dirty="0"/>
              <a:t>用户调用函数</a:t>
            </a:r>
            <a:r>
              <a:rPr lang="en-US" sz="2400" b="0" dirty="0"/>
              <a:t>: </a:t>
            </a:r>
            <a:r>
              <a:rPr lang="en-US" sz="2400" b="0" dirty="0">
                <a:latin typeface="Courier New" pitchFamily="49" charset="0"/>
              </a:rPr>
              <a:t>open(filename, options)</a:t>
            </a:r>
            <a:endParaRPr lang="en-US" sz="2400" b="0" dirty="0"/>
          </a:p>
          <a:p>
            <a:r>
              <a:rPr lang="zh-CN" altLang="en-US" sz="2400" b="0" dirty="0"/>
              <a:t>调用</a:t>
            </a:r>
            <a:r>
              <a:rPr lang="en-US" sz="2400" b="0" dirty="0"/>
              <a:t>__</a:t>
            </a:r>
            <a:r>
              <a:rPr lang="en-US" sz="2400" b="0" dirty="0">
                <a:latin typeface="Courier New" pitchFamily="49" charset="0"/>
              </a:rPr>
              <a:t>open</a:t>
            </a:r>
            <a:r>
              <a:rPr lang="zh-CN" altLang="en-US" sz="2400" b="0" dirty="0">
                <a:latin typeface="Courier New" pitchFamily="49" charset="0"/>
              </a:rPr>
              <a:t>函数，该函数使用系统调用指令</a:t>
            </a:r>
            <a:r>
              <a:rPr lang="en-US" sz="2400" b="0" dirty="0" err="1">
                <a:latin typeface="Courier New" pitchFamily="49" charset="0"/>
              </a:rPr>
              <a:t>syscall</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a:p>
            <a:pPr marL="0" indent="0">
              <a:buNone/>
            </a:pPr>
            <a:endParaRPr lang="en-US" sz="2400" b="0" dirty="0"/>
          </a:p>
          <a:p>
            <a:endParaRPr lang="en-US" sz="2400" b="0" dirty="0"/>
          </a:p>
          <a:p>
            <a:pPr marL="0" indent="0">
              <a:buNone/>
            </a:pPr>
            <a:endParaRPr lang="en-US" sz="2400" b="0" dirty="0"/>
          </a:p>
          <a:p>
            <a:pPr marL="0" indent="0">
              <a:buNone/>
            </a:pPr>
            <a:endParaRPr lang="en-US" sz="2400" b="0" dirty="0"/>
          </a:p>
        </p:txBody>
      </p:sp>
      <p:sp>
        <p:nvSpPr>
          <p:cNvPr id="480272" name="Text Box 16"/>
          <p:cNvSpPr txBox="1">
            <a:spLocks noChangeArrowheads="1"/>
          </p:cNvSpPr>
          <p:nvPr/>
        </p:nvSpPr>
        <p:spPr bwMode="auto">
          <a:xfrm>
            <a:off x="529303" y="1917918"/>
            <a:ext cx="8458200" cy="2031325"/>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b="1" dirty="0">
                <a:solidFill>
                  <a:srgbClr val="000000"/>
                </a:solidFill>
                <a:latin typeface="Times New Roman" panose="02020603050405020304" pitchFamily="18" charset="0"/>
                <a:cs typeface="Times New Roman" panose="02020603050405020304" pitchFamily="18" charset="0"/>
              </a:rPr>
              <a:t>00000000000e5d70 &lt;__open&gt;:</a:t>
            </a:r>
          </a:p>
          <a:p>
            <a:r>
              <a:rPr lang="de-DE" b="1" dirty="0">
                <a:solidFill>
                  <a:srgbClr val="000000"/>
                </a:solidFill>
                <a:latin typeface="Times New Roman" panose="02020603050405020304" pitchFamily="18" charset="0"/>
                <a:cs typeface="Times New Roman" panose="02020603050405020304" pitchFamily="18" charset="0"/>
              </a:rPr>
              <a:t>...</a:t>
            </a:r>
          </a:p>
          <a:p>
            <a:r>
              <a:rPr lang="sk-SK" b="1" dirty="0">
                <a:solidFill>
                  <a:srgbClr val="000000"/>
                </a:solidFill>
                <a:latin typeface="Times New Roman" panose="02020603050405020304" pitchFamily="18" charset="0"/>
                <a:cs typeface="Times New Roman" panose="02020603050405020304" pitchFamily="18" charset="0"/>
              </a:rPr>
              <a:t>e5d79:   b8 02 00 00 00      mov  $0x2,%eax  # open is syscall #2</a:t>
            </a:r>
            <a:endParaRPr lang="de-DE"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e5d7e:   0f 05                       </a:t>
            </a:r>
            <a:r>
              <a:rPr lang="en-US" b="1" dirty="0" err="1">
                <a:solidFill>
                  <a:srgbClr val="000000"/>
                </a:solidFill>
                <a:latin typeface="Times New Roman" panose="02020603050405020304" pitchFamily="18" charset="0"/>
                <a:cs typeface="Times New Roman" panose="02020603050405020304" pitchFamily="18" charset="0"/>
              </a:rPr>
              <a:t>syscall</a:t>
            </a:r>
            <a:r>
              <a:rPr lang="en-US" b="1" dirty="0">
                <a:solidFill>
                  <a:srgbClr val="000000"/>
                </a:solidFill>
                <a:latin typeface="Times New Roman" panose="02020603050405020304" pitchFamily="18" charset="0"/>
                <a:cs typeface="Times New Roman" panose="02020603050405020304" pitchFamily="18" charset="0"/>
              </a:rPr>
              <a:t>         # Return value in %</a:t>
            </a:r>
            <a:r>
              <a:rPr lang="en-US" b="1" dirty="0" err="1">
                <a:solidFill>
                  <a:srgbClr val="000000"/>
                </a:solidFill>
                <a:latin typeface="Times New Roman" panose="02020603050405020304" pitchFamily="18" charset="0"/>
                <a:cs typeface="Times New Roman" panose="02020603050405020304" pitchFamily="18" charset="0"/>
              </a:rPr>
              <a:t>rax</a:t>
            </a:r>
            <a:endParaRPr lang="en-US" b="1" dirty="0">
              <a:solidFill>
                <a:srgbClr val="000000"/>
              </a:solidFill>
              <a:latin typeface="Times New Roman" panose="02020603050405020304" pitchFamily="18" charset="0"/>
              <a:cs typeface="Times New Roman" panose="02020603050405020304" pitchFamily="18" charset="0"/>
            </a:endParaRPr>
          </a:p>
          <a:p>
            <a:r>
              <a:rPr lang="da-DK" b="1" dirty="0">
                <a:solidFill>
                  <a:srgbClr val="000000"/>
                </a:solidFill>
                <a:latin typeface="Times New Roman" panose="02020603050405020304" pitchFamily="18" charset="0"/>
                <a:cs typeface="Times New Roman" panose="02020603050405020304" pitchFamily="18" charset="0"/>
              </a:rPr>
              <a:t>e5d80:   48 3d 01 f0 ff ff     cmp  $0xfffffffffffff001,%rax </a:t>
            </a:r>
            <a:endParaRPr lang="en-US" b="1"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a:t>
            </a:r>
          </a:p>
          <a:p>
            <a:r>
              <a:rPr lang="da-DK" b="1" dirty="0">
                <a:solidFill>
                  <a:srgbClr val="000000"/>
                </a:solidFill>
                <a:latin typeface="Times New Roman" panose="02020603050405020304" pitchFamily="18" charset="0"/>
                <a:cs typeface="Times New Roman" panose="02020603050405020304" pitchFamily="18" charset="0"/>
              </a:rPr>
              <a:t>e5dfa:   c3                  </a:t>
            </a:r>
            <a:r>
              <a:rPr lang="da-DK" b="1" dirty="0" err="1">
                <a:solidFill>
                  <a:srgbClr val="000000"/>
                </a:solidFill>
                <a:latin typeface="Times New Roman" panose="02020603050405020304" pitchFamily="18" charset="0"/>
                <a:cs typeface="Times New Roman" panose="02020603050405020304" pitchFamily="18" charset="0"/>
              </a:rPr>
              <a:t>retq</a:t>
            </a:r>
            <a:endParaRPr lang="en-US" b="1" dirty="0">
              <a:latin typeface="Times New Roman" panose="02020603050405020304" pitchFamily="18" charset="0"/>
              <a:cs typeface="Times New Roman" panose="02020603050405020304" pitchFamily="18" charset="0"/>
            </a:endParaRPr>
          </a:p>
        </p:txBody>
      </p:sp>
      <p:sp>
        <p:nvSpPr>
          <p:cNvPr id="17" name="Rectangle 4"/>
          <p:cNvSpPr>
            <a:spLocks noChangeArrowheads="1"/>
          </p:cNvSpPr>
          <p:nvPr/>
        </p:nvSpPr>
        <p:spPr bwMode="auto">
          <a:xfrm>
            <a:off x="482382" y="4191000"/>
            <a:ext cx="1204928"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square" anchor="ctr">
            <a:noAutofit/>
          </a:bodyPr>
          <a:lstStyle/>
          <a:p>
            <a:endParaRPr lang="en-US" sz="2000" b="1" dirty="0">
              <a:latin typeface="Calibri" pitchFamily="34" charset="0"/>
            </a:endParaRPr>
          </a:p>
        </p:txBody>
      </p:sp>
      <p:sp>
        <p:nvSpPr>
          <p:cNvPr id="24" name="Rectangle 11"/>
          <p:cNvSpPr>
            <a:spLocks noChangeArrowheads="1"/>
          </p:cNvSpPr>
          <p:nvPr/>
        </p:nvSpPr>
        <p:spPr bwMode="auto">
          <a:xfrm>
            <a:off x="1963602" y="4953000"/>
            <a:ext cx="1380682"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Exception</a:t>
            </a:r>
          </a:p>
        </p:txBody>
      </p:sp>
      <p:sp>
        <p:nvSpPr>
          <p:cNvPr id="25" name="Rectangle 12"/>
          <p:cNvSpPr>
            <a:spLocks noChangeArrowheads="1"/>
          </p:cNvSpPr>
          <p:nvPr/>
        </p:nvSpPr>
        <p:spPr bwMode="auto">
          <a:xfrm>
            <a:off x="4146332" y="5410200"/>
            <a:ext cx="1219200"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Open file</a:t>
            </a:r>
          </a:p>
        </p:txBody>
      </p:sp>
      <p:sp>
        <p:nvSpPr>
          <p:cNvPr id="26" name="Rectangle 13"/>
          <p:cNvSpPr>
            <a:spLocks noChangeArrowheads="1"/>
          </p:cNvSpPr>
          <p:nvPr/>
        </p:nvSpPr>
        <p:spPr bwMode="auto">
          <a:xfrm>
            <a:off x="1969952" y="5719762"/>
            <a:ext cx="1170366" cy="397537"/>
          </a:xfrm>
          <a:prstGeom prst="rect">
            <a:avLst/>
          </a:prstGeom>
          <a:noFill/>
          <a:ln w="12700">
            <a:noFill/>
            <a:miter lim="800000"/>
            <a:headEnd/>
            <a:tailEnd/>
          </a:ln>
          <a:effectLst/>
        </p:spPr>
        <p:txBody>
          <a:bodyPr wrap="square" lIns="90479" tIns="44446" rIns="90479" bIns="44446">
            <a:noAutofit/>
          </a:bodyPr>
          <a:lstStyle/>
          <a:p>
            <a:pPr algn="l">
              <a:lnSpc>
                <a:spcPct val="100000"/>
              </a:lnSpc>
            </a:pPr>
            <a:r>
              <a:rPr lang="en-US" sz="2000" b="1" i="1" dirty="0">
                <a:latin typeface="Calibri" pitchFamily="34" charset="0"/>
              </a:rPr>
              <a:t>Returns</a:t>
            </a:r>
            <a:endParaRPr lang="en-US" sz="2000" b="1" dirty="0">
              <a:latin typeface="Calibri" pitchFamily="34" charset="0"/>
            </a:endParaRPr>
          </a:p>
        </p:txBody>
      </p:sp>
      <p:sp>
        <p:nvSpPr>
          <p:cNvPr id="28" name="Text Box 15"/>
          <p:cNvSpPr txBox="1">
            <a:spLocks noChangeArrowheads="1"/>
          </p:cNvSpPr>
          <p:nvPr/>
        </p:nvSpPr>
        <p:spPr bwMode="auto">
          <a:xfrm>
            <a:off x="381000" y="5086513"/>
            <a:ext cx="1148814"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syscall</a:t>
            </a:r>
            <a:endParaRPr lang="en-US" sz="2000" b="1" dirty="0">
              <a:latin typeface="Calibri" pitchFamily="34" charset="0"/>
            </a:endParaRPr>
          </a:p>
        </p:txBody>
      </p:sp>
      <p:sp>
        <p:nvSpPr>
          <p:cNvPr id="29" name="Text Box 16"/>
          <p:cNvSpPr txBox="1">
            <a:spLocks noChangeArrowheads="1"/>
          </p:cNvSpPr>
          <p:nvPr/>
        </p:nvSpPr>
        <p:spPr bwMode="auto">
          <a:xfrm>
            <a:off x="559841" y="5328270"/>
            <a:ext cx="886538" cy="400110"/>
          </a:xfrm>
          <a:prstGeom prst="rect">
            <a:avLst/>
          </a:prstGeom>
          <a:noFill/>
          <a:ln w="25400">
            <a:noFill/>
            <a:miter lim="800000"/>
            <a:headEnd/>
            <a:tailEnd/>
          </a:ln>
          <a:effectLst/>
        </p:spPr>
        <p:txBody>
          <a:bodyPr wrap="square">
            <a:noAutofit/>
          </a:bodyPr>
          <a:lstStyle/>
          <a:p>
            <a:pPr algn="l">
              <a:lnSpc>
                <a:spcPct val="100000"/>
              </a:lnSpc>
            </a:pPr>
            <a:r>
              <a:rPr lang="en-US" sz="2000" b="1" dirty="0" err="1">
                <a:latin typeface="Calibri" pitchFamily="34" charset="0"/>
              </a:rPr>
              <a:t>cmp</a:t>
            </a:r>
            <a:endParaRPr lang="en-US" sz="2000" b="1"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zh-CN" altLang="en-US" sz="2000" b="0" dirty="0">
                <a:latin typeface="Courier New"/>
                <a:cs typeface="Courier New"/>
              </a:rPr>
              <a:t>包含系统调用号</a:t>
            </a:r>
            <a:endParaRPr lang="en-US" sz="2000" b="0" dirty="0"/>
          </a:p>
          <a:p>
            <a:r>
              <a:rPr lang="zh-CN" altLang="en-US" sz="2000" b="0" dirty="0"/>
              <a:t>其他参数</a:t>
            </a:r>
            <a:r>
              <a:rPr lang="en-US" altLang="zh-CN" sz="2000" b="0" dirty="0"/>
              <a:t>(</a:t>
            </a:r>
            <a:r>
              <a:rPr lang="zh-CN" altLang="en-US" sz="2000" b="0" dirty="0"/>
              <a:t>至多</a:t>
            </a:r>
            <a:r>
              <a:rPr lang="en-US" altLang="zh-CN" sz="2000" b="0" dirty="0"/>
              <a:t>6</a:t>
            </a:r>
            <a:r>
              <a:rPr lang="zh-CN" altLang="en-US" sz="2000" b="0" dirty="0"/>
              <a:t>个</a:t>
            </a:r>
            <a:r>
              <a:rPr lang="en-US" altLang="zh-CN" sz="2000" b="0" dirty="0"/>
              <a:t>)</a:t>
            </a:r>
            <a:r>
              <a:rPr lang="zh-CN" altLang="en-US" sz="2000" b="0" dirty="0"/>
              <a:t>依次在</a:t>
            </a:r>
            <a:r>
              <a:rPr lang="en-US" sz="2000" b="0" dirty="0"/>
              <a:t>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dirty="0">
                <a:solidFill>
                  <a:srgbClr val="FF0000"/>
                </a:solidFill>
                <a:latin typeface="Courier New"/>
                <a:cs typeface="Courier New"/>
              </a:rPr>
              <a:t>%r10</a:t>
            </a:r>
            <a:r>
              <a:rPr lang="en-US" sz="2000" dirty="0">
                <a:solidFill>
                  <a:srgbClr val="FF0000"/>
                </a:solidFill>
              </a:rPr>
              <a:t>, </a:t>
            </a:r>
            <a:r>
              <a:rPr lang="en-US" sz="2000" b="0" dirty="0">
                <a:latin typeface="Courier New"/>
                <a:cs typeface="Courier New"/>
              </a:rPr>
              <a:t>%r8</a:t>
            </a:r>
            <a:r>
              <a:rPr lang="en-US" sz="2000" b="0" dirty="0"/>
              <a:t>, </a:t>
            </a:r>
            <a:r>
              <a:rPr lang="en-US" sz="2000" b="0" dirty="0">
                <a:latin typeface="Courier New"/>
                <a:cs typeface="Courier New"/>
              </a:rPr>
              <a:t>%r9</a:t>
            </a:r>
          </a:p>
          <a:p>
            <a:r>
              <a:rPr lang="zh-CN" altLang="en-US" sz="2000" b="0" dirty="0"/>
              <a:t>返回值在</a:t>
            </a:r>
            <a:r>
              <a:rPr lang="en-US" sz="2000" b="0" dirty="0"/>
              <a:t>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zh-CN" altLang="en-US" sz="2000" b="0" dirty="0">
                <a:latin typeface="Calibri"/>
                <a:cs typeface="Calibri"/>
              </a:rPr>
              <a:t>负数返回值表明发生了错误，对应于负的</a:t>
            </a:r>
            <a:r>
              <a:rPr lang="en-US" sz="2000" b="0" dirty="0">
                <a:latin typeface="Calibri"/>
                <a:cs typeface="Calibri"/>
              </a:rPr>
              <a:t>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66129" y="3810000"/>
            <a:ext cx="7896871" cy="28956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故障</a:t>
            </a:r>
            <a:r>
              <a:rPr lang="en-US" altLang="zh-CN" b="1" i="1" dirty="0">
                <a:solidFill>
                  <a:srgbClr val="C00000"/>
                </a:solidFill>
              </a:rPr>
              <a:t> (Faults)</a:t>
            </a:r>
            <a:endParaRPr lang="en-US" b="1" i="1" dirty="0">
              <a:solidFill>
                <a:srgbClr val="C00000"/>
              </a:solidFill>
            </a:endParaRPr>
          </a:p>
          <a:p>
            <a:pPr lvl="2"/>
            <a:r>
              <a:rPr lang="zh-CN" altLang="en-US" dirty="0"/>
              <a:t>不是有意的，但可能被修复</a:t>
            </a:r>
            <a:r>
              <a:rPr lang="en-US" dirty="0"/>
              <a:t> </a:t>
            </a:r>
          </a:p>
          <a:p>
            <a:pPr lvl="2"/>
            <a:r>
              <a:rPr lang="en-US" dirty="0"/>
              <a:t>Examples: </a:t>
            </a:r>
            <a:r>
              <a:rPr lang="zh-CN" altLang="en-US" dirty="0"/>
              <a:t>缺页</a:t>
            </a:r>
            <a:r>
              <a:rPr lang="en-US" dirty="0"/>
              <a:t>(</a:t>
            </a:r>
            <a:r>
              <a:rPr lang="zh-CN" altLang="en-US" dirty="0"/>
              <a:t>可恢复</a:t>
            </a:r>
            <a:r>
              <a:rPr lang="en-US" dirty="0"/>
              <a:t>),</a:t>
            </a:r>
            <a:r>
              <a:rPr lang="zh-CN" altLang="en-US" dirty="0"/>
              <a:t>保护故障</a:t>
            </a:r>
            <a:r>
              <a:rPr lang="en-US" altLang="zh-CN" dirty="0"/>
              <a:t>(</a:t>
            </a:r>
            <a:r>
              <a:rPr lang="en-US" dirty="0"/>
              <a:t>protection faults</a:t>
            </a:r>
            <a:r>
              <a:rPr lang="zh-CN" altLang="en-US" dirty="0"/>
              <a:t>，不可恢复</a:t>
            </a:r>
            <a:r>
              <a:rPr lang="en-US" dirty="0"/>
              <a:t>), </a:t>
            </a:r>
            <a:r>
              <a:rPr lang="zh-CN" altLang="en-US" dirty="0">
                <a:solidFill>
                  <a:srgbClr val="FF0000"/>
                </a:solidFill>
              </a:rPr>
              <a:t>浮点异常</a:t>
            </a:r>
            <a:r>
              <a:rPr lang="en-US" altLang="zh-CN" dirty="0">
                <a:solidFill>
                  <a:srgbClr val="FF0000"/>
                </a:solidFill>
              </a:rPr>
              <a:t>(</a:t>
            </a:r>
            <a:r>
              <a:rPr lang="en-US" dirty="0">
                <a:solidFill>
                  <a:srgbClr val="FF0000"/>
                </a:solidFill>
              </a:rPr>
              <a:t>floating point exceptions)</a:t>
            </a:r>
          </a:p>
          <a:p>
            <a:pPr lvl="2"/>
            <a:r>
              <a:rPr lang="zh-CN" altLang="en-US" dirty="0"/>
              <a:t>处理程序要么重新执行引起故障的指令</a:t>
            </a:r>
            <a:r>
              <a:rPr lang="en-US" altLang="zh-CN" dirty="0"/>
              <a:t>(</a:t>
            </a:r>
            <a:r>
              <a:rPr lang="zh-CN" altLang="en-US" dirty="0"/>
              <a:t>已修复</a:t>
            </a:r>
            <a:r>
              <a:rPr lang="en-US" altLang="zh-CN" dirty="0"/>
              <a:t>)</a:t>
            </a:r>
            <a:r>
              <a:rPr lang="zh-CN" altLang="en-US" dirty="0"/>
              <a:t>，要么终止</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275625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
        <p:nvSpPr>
          <p:cNvPr id="481282" name="Rectangle 2"/>
          <p:cNvSpPr>
            <a:spLocks noGrp="1" noChangeArrowheads="1"/>
          </p:cNvSpPr>
          <p:nvPr>
            <p:ph type="title"/>
          </p:nvPr>
        </p:nvSpPr>
        <p:spPr>
          <a:xfrm>
            <a:off x="441652" y="587375"/>
            <a:ext cx="7893050" cy="555625"/>
          </a:xfrm>
          <a:noFill/>
          <a:ln/>
        </p:spPr>
        <p:txBody>
          <a:bodyPr/>
          <a:lstStyle/>
          <a:p>
            <a:r>
              <a:rPr lang="en-US" dirty="0"/>
              <a:t>Fault Example:</a:t>
            </a:r>
            <a:r>
              <a:rPr lang="zh-CN" altLang="en-US" dirty="0"/>
              <a:t>缺页故障</a:t>
            </a:r>
            <a:r>
              <a:rPr lang="en-US" altLang="zh-CN" dirty="0"/>
              <a:t>(</a:t>
            </a:r>
            <a:r>
              <a:rPr lang="en-US" dirty="0"/>
              <a:t>Page Fault)</a:t>
            </a:r>
            <a:endParaRPr lang="en-US" sz="2000" dirty="0"/>
          </a:p>
        </p:txBody>
      </p:sp>
      <p:sp>
        <p:nvSpPr>
          <p:cNvPr id="481297" name="Rectangle 17"/>
          <p:cNvSpPr>
            <a:spLocks noGrp="1" noChangeArrowheads="1"/>
          </p:cNvSpPr>
          <p:nvPr>
            <p:ph idx="1"/>
          </p:nvPr>
        </p:nvSpPr>
        <p:spPr>
          <a:xfrm>
            <a:off x="457200" y="1295400"/>
            <a:ext cx="8153400" cy="1066800"/>
          </a:xfrm>
        </p:spPr>
        <p:txBody>
          <a:bodyPr/>
          <a:lstStyle/>
          <a:p>
            <a:r>
              <a:rPr lang="zh-CN" altLang="en-US" sz="2400" b="0" dirty="0"/>
              <a:t>用户写内存地址</a:t>
            </a:r>
            <a:r>
              <a:rPr lang="en-US" altLang="zh-CN" sz="2400" b="0" dirty="0"/>
              <a:t>(</a:t>
            </a:r>
            <a:r>
              <a:rPr lang="zh-CN" altLang="en-US" sz="2400" b="0" dirty="0"/>
              <a:t>虚拟地址</a:t>
            </a:r>
            <a:r>
              <a:rPr lang="en-US" altLang="zh-CN" sz="2400" b="0" dirty="0"/>
              <a:t>)</a:t>
            </a:r>
            <a:endParaRPr lang="en-US" sz="2400" b="0" dirty="0"/>
          </a:p>
          <a:p>
            <a:r>
              <a:rPr lang="zh-CN" altLang="en-US" sz="2400" b="0" dirty="0"/>
              <a:t>该地址对应的物理页不在内存，在磁盘中</a:t>
            </a:r>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endParaRPr lang="en-US" sz="2400" b="0" dirty="0"/>
          </a:p>
          <a:p>
            <a:pPr marL="0" indent="0">
              <a:buNone/>
            </a:pPr>
            <a:endParaRPr lang="en-US" sz="2400" b="0" dirty="0"/>
          </a:p>
        </p:txBody>
      </p:sp>
      <p:sp>
        <p:nvSpPr>
          <p:cNvPr id="481298" name="Text Box 18"/>
          <p:cNvSpPr txBox="1">
            <a:spLocks noChangeArrowheads="1"/>
          </p:cNvSpPr>
          <p:nvPr/>
        </p:nvSpPr>
        <p:spPr bwMode="auto">
          <a:xfrm>
            <a:off x="6947233" y="1144418"/>
            <a:ext cx="1739579" cy="1631216"/>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a[1000];</a:t>
            </a:r>
          </a:p>
          <a:p>
            <a:pPr algn="l">
              <a:lnSpc>
                <a:spcPct val="100000"/>
              </a:lnSpc>
            </a:pPr>
            <a:r>
              <a:rPr lang="en-US" sz="2000" b="1" dirty="0">
                <a:latin typeface="Times New Roman" panose="02020603050405020304" pitchFamily="18" charset="0"/>
                <a:cs typeface="Times New Roman" panose="02020603050405020304" pitchFamily="18" charset="0"/>
              </a:rPr>
              <a:t>main ()</a:t>
            </a:r>
          </a:p>
          <a:p>
            <a:pPr algn="l">
              <a:lnSpc>
                <a:spcPct val="100000"/>
              </a:lnSpc>
            </a:pPr>
            <a:r>
              <a:rPr lang="en-US" sz="2000" b="1" dirty="0">
                <a:latin typeface="Times New Roman" panose="02020603050405020304" pitchFamily="18" charset="0"/>
                <a:cs typeface="Times New Roman" panose="02020603050405020304" pitchFamily="18" charset="0"/>
              </a:rPr>
              <a:t>{</a:t>
            </a:r>
          </a:p>
          <a:p>
            <a:pPr algn="l">
              <a:lnSpc>
                <a:spcPct val="100000"/>
              </a:lnSpc>
            </a:pPr>
            <a:r>
              <a:rPr lang="en-US" sz="2000" b="1" dirty="0">
                <a:latin typeface="Times New Roman" panose="02020603050405020304" pitchFamily="18" charset="0"/>
                <a:cs typeface="Times New Roman" panose="02020603050405020304" pitchFamily="18" charset="0"/>
              </a:rPr>
              <a:t>    a[500] = 13;</a:t>
            </a:r>
          </a:p>
          <a:p>
            <a:pPr algn="l">
              <a:lnSpc>
                <a:spcPct val="100000"/>
              </a:lnSpc>
            </a:pPr>
            <a:r>
              <a:rPr lang="en-US" sz="2000" b="1" dirty="0">
                <a:latin typeface="Times New Roman" panose="02020603050405020304" pitchFamily="18" charset="0"/>
                <a:cs typeface="Times New Roman" panose="02020603050405020304" pitchFamily="18" charset="0"/>
              </a:rPr>
              <a:t>}</a:t>
            </a:r>
          </a:p>
        </p:txBody>
      </p:sp>
      <p:sp>
        <p:nvSpPr>
          <p:cNvPr id="481299" name="Text Box 19"/>
          <p:cNvSpPr txBox="1">
            <a:spLocks noChangeArrowheads="1"/>
          </p:cNvSpPr>
          <p:nvPr/>
        </p:nvSpPr>
        <p:spPr bwMode="auto">
          <a:xfrm>
            <a:off x="660559" y="2851812"/>
            <a:ext cx="7284366"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 80483b7:	c7 05 10 9d 04 08 0d 	</a:t>
            </a:r>
            <a:r>
              <a:rPr lang="en-US" sz="2000" b="1" dirty="0" err="1">
                <a:latin typeface="Times New Roman" panose="02020603050405020304" pitchFamily="18" charset="0"/>
                <a:cs typeface="Times New Roman" panose="02020603050405020304" pitchFamily="18" charset="0"/>
              </a:rPr>
              <a:t>movl</a:t>
            </a:r>
            <a:r>
              <a:rPr lang="en-US" sz="2000" b="1" dirty="0">
                <a:latin typeface="Times New Roman" panose="02020603050405020304" pitchFamily="18" charset="0"/>
                <a:cs typeface="Times New Roman" panose="02020603050405020304" pitchFamily="18" charset="0"/>
              </a:rPr>
              <a:t>   $0xd,0x8049d10</a:t>
            </a:r>
          </a:p>
        </p:txBody>
      </p:sp>
      <p:sp>
        <p:nvSpPr>
          <p:cNvPr id="20" name="Rectangle 4"/>
          <p:cNvSpPr>
            <a:spLocks noChangeArrowheads="1"/>
          </p:cNvSpPr>
          <p:nvPr/>
        </p:nvSpPr>
        <p:spPr bwMode="auto">
          <a:xfrm>
            <a:off x="838200" y="3633951"/>
            <a:ext cx="122948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User code</a:t>
            </a:r>
          </a:p>
        </p:txBody>
      </p:sp>
      <p:sp>
        <p:nvSpPr>
          <p:cNvPr id="21" name="Rectangle 5"/>
          <p:cNvSpPr>
            <a:spLocks noChangeArrowheads="1"/>
          </p:cNvSpPr>
          <p:nvPr/>
        </p:nvSpPr>
        <p:spPr bwMode="auto">
          <a:xfrm>
            <a:off x="3581400" y="3633951"/>
            <a:ext cx="1442685"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Times New Roman" panose="02020603050405020304" pitchFamily="18" charset="0"/>
                <a:cs typeface="Times New Roman" panose="02020603050405020304" pitchFamily="18"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5" name="Line 9"/>
          <p:cNvSpPr>
            <a:spLocks noChangeShapeType="1"/>
          </p:cNvSpPr>
          <p:nvPr/>
        </p:nvSpPr>
        <p:spPr bwMode="auto">
          <a:xfrm flipH="1" flipV="1">
            <a:off x="1646237" y="4767426"/>
            <a:ext cx="2832100" cy="60960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6" name="Line 10"/>
          <p:cNvSpPr>
            <a:spLocks noChangeShapeType="1"/>
          </p:cNvSpPr>
          <p:nvPr/>
        </p:nvSpPr>
        <p:spPr bwMode="auto">
          <a:xfrm flipH="1">
            <a:off x="1646238" y="4857913"/>
            <a:ext cx="6350" cy="90963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cs typeface="Times New Roman" panose="02020603050405020304" pitchFamily="18" charset="0"/>
            </a:endParaRPr>
          </a:p>
        </p:txBody>
      </p:sp>
      <p:sp>
        <p:nvSpPr>
          <p:cNvPr id="27" name="Rectangle 11"/>
          <p:cNvSpPr>
            <a:spLocks noChangeArrowheads="1"/>
          </p:cNvSpPr>
          <p:nvPr/>
        </p:nvSpPr>
        <p:spPr bwMode="auto">
          <a:xfrm>
            <a:off x="2124964" y="4395951"/>
            <a:ext cx="2458989"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Exception: page fault</a:t>
            </a:r>
          </a:p>
        </p:txBody>
      </p:sp>
      <p:sp>
        <p:nvSpPr>
          <p:cNvPr id="28" name="Rectangle 12"/>
          <p:cNvSpPr>
            <a:spLocks noChangeArrowheads="1"/>
          </p:cNvSpPr>
          <p:nvPr/>
        </p:nvSpPr>
        <p:spPr bwMode="auto">
          <a:xfrm>
            <a:off x="4502150" y="4740166"/>
            <a:ext cx="197485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Copy page from disk to memory</a:t>
            </a:r>
          </a:p>
        </p:txBody>
      </p:sp>
      <p:sp>
        <p:nvSpPr>
          <p:cNvPr id="29" name="Rectangle 13"/>
          <p:cNvSpPr>
            <a:spLocks noChangeArrowheads="1"/>
          </p:cNvSpPr>
          <p:nvPr/>
        </p:nvSpPr>
        <p:spPr bwMode="auto">
          <a:xfrm>
            <a:off x="2520951" y="5147442"/>
            <a:ext cx="1817130" cy="705313"/>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Times New Roman" panose="02020603050405020304" pitchFamily="18" charset="0"/>
                <a:cs typeface="Times New Roman" panose="02020603050405020304" pitchFamily="18" charset="0"/>
              </a:rPr>
              <a:t>Return and </a:t>
            </a:r>
            <a:r>
              <a:rPr lang="en-US" sz="2000" b="1" i="1" dirty="0" err="1">
                <a:latin typeface="Times New Roman" panose="02020603050405020304" pitchFamily="18" charset="0"/>
                <a:cs typeface="Times New Roman" panose="02020603050405020304" pitchFamily="18" charset="0"/>
              </a:rPr>
              <a:t>reexecute</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
        <p:nvSpPr>
          <p:cNvPr id="30" name="Text Box 15"/>
          <p:cNvSpPr txBox="1">
            <a:spLocks noChangeArrowheads="1"/>
          </p:cNvSpPr>
          <p:nvPr/>
        </p:nvSpPr>
        <p:spPr bwMode="auto">
          <a:xfrm>
            <a:off x="914404" y="4595649"/>
            <a:ext cx="908806"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cs typeface="Times New Roman" panose="02020603050405020304" pitchFamily="18" charset="0"/>
              </a:rPr>
              <a:t>movl</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0" grpId="0"/>
      <p:bldP spid="21" grpId="0"/>
      <p:bldP spid="22" grpId="0" animBg="1"/>
      <p:bldP spid="23" grpId="0" animBg="1"/>
      <p:bldP spid="24" grpId="0" animBg="1"/>
      <p:bldP spid="25" grpId="0" animBg="1"/>
      <p:bldP spid="26" grpId="0" animBg="1"/>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533400"/>
            <a:ext cx="8686800" cy="555625"/>
          </a:xfrm>
          <a:noFill/>
          <a:ln/>
        </p:spPr>
        <p:txBody>
          <a:bodyPr/>
          <a:lstStyle/>
          <a:p>
            <a:r>
              <a:rPr lang="en-US" dirty="0"/>
              <a:t>Fault Example:</a:t>
            </a:r>
            <a:r>
              <a:rPr lang="zh-CN" altLang="en-US" dirty="0"/>
              <a:t>非法内存引用</a:t>
            </a:r>
            <a:endParaRPr lang="en-US" dirty="0"/>
          </a:p>
        </p:txBody>
      </p:sp>
      <p:sp>
        <p:nvSpPr>
          <p:cNvPr id="482318" name="Rectangle 14"/>
          <p:cNvSpPr>
            <a:spLocks noGrp="1" noChangeArrowheads="1"/>
          </p:cNvSpPr>
          <p:nvPr>
            <p:ph idx="1"/>
          </p:nvPr>
        </p:nvSpPr>
        <p:spPr>
          <a:xfrm>
            <a:off x="517634" y="5525815"/>
            <a:ext cx="7926154" cy="874985"/>
          </a:xfrm>
        </p:spPr>
        <p:txBody>
          <a:bodyPr/>
          <a:lstStyle/>
          <a:p>
            <a:r>
              <a:rPr lang="en-US" altLang="zh-CN" sz="2400" b="0" dirty="0"/>
              <a:t>OS</a:t>
            </a:r>
            <a:r>
              <a:rPr lang="zh-CN" altLang="en-US" sz="2400" b="0" dirty="0"/>
              <a:t>发送</a:t>
            </a:r>
            <a:r>
              <a:rPr lang="en-US" sz="2400" b="0" dirty="0"/>
              <a:t> </a:t>
            </a:r>
            <a:r>
              <a:rPr lang="en-US" sz="2400" dirty="0">
                <a:latin typeface="Courier New" pitchFamily="49" charset="0"/>
              </a:rPr>
              <a:t>SIGSEGV</a:t>
            </a:r>
            <a:r>
              <a:rPr lang="en-US" sz="2400" b="0" dirty="0"/>
              <a:t> </a:t>
            </a:r>
            <a:r>
              <a:rPr lang="zh-CN" altLang="en-US" sz="2400" b="0" dirty="0"/>
              <a:t>信号给用户进程</a:t>
            </a:r>
            <a:r>
              <a:rPr lang="en-US" altLang="zh-CN" sz="2400" b="0" dirty="0"/>
              <a:t>(</a:t>
            </a:r>
            <a:r>
              <a:rPr lang="zh-CN" altLang="en-US" sz="2400" b="0" dirty="0"/>
              <a:t>不尝试恢复</a:t>
            </a:r>
            <a:r>
              <a:rPr lang="en-US" altLang="zh-CN" sz="2400" b="0" dirty="0"/>
              <a:t>)</a:t>
            </a:r>
            <a:endParaRPr lang="en-US" sz="2400" b="0" dirty="0"/>
          </a:p>
          <a:p>
            <a:r>
              <a:rPr lang="zh-CN" altLang="en-US" sz="2400" b="0" dirty="0"/>
              <a:t>用户进程以“段错误”</a:t>
            </a:r>
            <a:r>
              <a:rPr lang="en-US" altLang="zh-CN" sz="2400" b="0" dirty="0"/>
              <a:t>(segmentation fault)</a:t>
            </a:r>
            <a:r>
              <a:rPr lang="zh-CN" altLang="en-US" sz="2400" b="0" dirty="0"/>
              <a:t>退出</a:t>
            </a:r>
            <a:endParaRPr lang="en-US" sz="2400" b="0" dirty="0"/>
          </a:p>
        </p:txBody>
      </p:sp>
      <p:sp>
        <p:nvSpPr>
          <p:cNvPr id="482319" name="Text Box 15"/>
          <p:cNvSpPr txBox="1">
            <a:spLocks noChangeArrowheads="1"/>
          </p:cNvSpPr>
          <p:nvPr/>
        </p:nvSpPr>
        <p:spPr bwMode="auto">
          <a:xfrm>
            <a:off x="929712" y="1013111"/>
            <a:ext cx="1867819" cy="1631216"/>
          </a:xfrm>
          <a:prstGeom prst="rect">
            <a:avLst/>
          </a:prstGeom>
          <a:solidFill>
            <a:srgbClr val="F6F5BD"/>
          </a:solidFill>
          <a:ln w="12700">
            <a:solidFill>
              <a:schemeClr val="tx1"/>
            </a:solidFill>
            <a:miter lim="800000"/>
            <a:headEnd/>
            <a:tailEnd/>
          </a:ln>
          <a:effectLst/>
        </p:spPr>
        <p:txBody>
          <a:bodyPr wrap="none">
            <a:spAutoFit/>
          </a:bodyPr>
          <a:lstStyle/>
          <a:p>
            <a:r>
              <a:rPr lang="en-US" sz="2000" b="1" dirty="0" err="1">
                <a:latin typeface="Times New Roman" panose="02020603050405020304" pitchFamily="18" charset="0"/>
                <a:cs typeface="Times New Roman" panose="02020603050405020304" pitchFamily="18" charset="0"/>
              </a:rPr>
              <a:t>int a[1000];</a:t>
            </a:r>
          </a:p>
          <a:p>
            <a:r>
              <a:rPr lang="en-US" sz="2000" b="1" dirty="0">
                <a:latin typeface="Times New Roman" panose="02020603050405020304" pitchFamily="18" charset="0"/>
                <a:cs typeface="Times New Roman" panose="02020603050405020304" pitchFamily="18" charset="0"/>
              </a:rPr>
              <a:t>main ()</a:t>
            </a:r>
          </a:p>
          <a:p>
            <a:r>
              <a:rPr lang="en-US" sz="2000" b="1" dirty="0" err="1">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    a[5000] = 13;</a:t>
            </a:r>
          </a:p>
          <a:p>
            <a:r>
              <a:rPr lang="en-US" sz="2000" b="1" dirty="0" err="1">
                <a:latin typeface="Times New Roman" panose="02020603050405020304" pitchFamily="18" charset="0"/>
                <a:cs typeface="Times New Roman" panose="02020603050405020304" pitchFamily="18" charset="0"/>
              </a:rPr>
              <a:t>}</a:t>
            </a:r>
          </a:p>
        </p:txBody>
      </p:sp>
      <p:sp>
        <p:nvSpPr>
          <p:cNvPr id="482320" name="Text Box 16"/>
          <p:cNvSpPr txBox="1">
            <a:spLocks noChangeArrowheads="1"/>
          </p:cNvSpPr>
          <p:nvPr/>
        </p:nvSpPr>
        <p:spPr bwMode="auto">
          <a:xfrm>
            <a:off x="929712" y="2764276"/>
            <a:ext cx="7226658" cy="400110"/>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2000" b="1">
                <a:latin typeface="Times New Roman" panose="02020603050405020304" pitchFamily="18" charset="0"/>
                <a:cs typeface="Times New Roman" panose="02020603050405020304" pitchFamily="18" charset="0"/>
              </a:rPr>
              <a:t> 80483b7:	c7 05 60 e3 04 08 0d 	movl   $0xd,0x804e360</a:t>
            </a:r>
          </a:p>
        </p:txBody>
      </p:sp>
      <p:sp>
        <p:nvSpPr>
          <p:cNvPr id="18" name="Rectangle 17"/>
          <p:cNvSpPr/>
          <p:nvPr/>
        </p:nvSpPr>
        <p:spPr bwMode="auto">
          <a:xfrm>
            <a:off x="936734" y="3276600"/>
            <a:ext cx="7270532" cy="20574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19" name="Rectangle 4"/>
          <p:cNvSpPr>
            <a:spLocks noChangeArrowheads="1"/>
          </p:cNvSpPr>
          <p:nvPr/>
        </p:nvSpPr>
        <p:spPr bwMode="auto">
          <a:xfrm>
            <a:off x="1060450" y="3276600"/>
            <a:ext cx="1223908"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User code</a:t>
            </a:r>
          </a:p>
        </p:txBody>
      </p:sp>
      <p:sp>
        <p:nvSpPr>
          <p:cNvPr id="20" name="Rectangle 5"/>
          <p:cNvSpPr>
            <a:spLocks noChangeArrowheads="1"/>
          </p:cNvSpPr>
          <p:nvPr/>
        </p:nvSpPr>
        <p:spPr bwMode="auto">
          <a:xfrm>
            <a:off x="3810000" y="3276600"/>
            <a:ext cx="1415820"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solidFill>
                  <a:schemeClr val="tx1">
                    <a:lumMod val="50000"/>
                    <a:lumOff val="50000"/>
                  </a:schemeClr>
                </a:solidFill>
                <a:latin typeface="Calibri" pitchFamily="34" charset="0"/>
              </a:rPr>
              <a:t>Kernel code</a:t>
            </a:r>
          </a:p>
        </p:txBody>
      </p:sp>
      <p:sp>
        <p:nvSpPr>
          <p:cNvPr id="21" name="Line 6"/>
          <p:cNvSpPr>
            <a:spLocks noChangeShapeType="1"/>
          </p:cNvSpPr>
          <p:nvPr/>
        </p:nvSpPr>
        <p:spPr bwMode="auto">
          <a:xfrm>
            <a:off x="1874838" y="3798887"/>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2" name="Line 7"/>
          <p:cNvSpPr>
            <a:spLocks noChangeShapeType="1"/>
          </p:cNvSpPr>
          <p:nvPr/>
        </p:nvSpPr>
        <p:spPr bwMode="auto">
          <a:xfrm>
            <a:off x="1881188" y="4403725"/>
            <a:ext cx="2806700"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3" name="Line 8"/>
          <p:cNvSpPr>
            <a:spLocks noChangeShapeType="1"/>
          </p:cNvSpPr>
          <p:nvPr/>
        </p:nvSpPr>
        <p:spPr bwMode="auto">
          <a:xfrm>
            <a:off x="4694238" y="4410075"/>
            <a:ext cx="0" cy="59690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26" name="Rectangle 11"/>
          <p:cNvSpPr>
            <a:spLocks noChangeArrowheads="1"/>
          </p:cNvSpPr>
          <p:nvPr/>
        </p:nvSpPr>
        <p:spPr bwMode="auto">
          <a:xfrm>
            <a:off x="2277364" y="4038600"/>
            <a:ext cx="2420967"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2000" b="1" i="1" dirty="0">
                <a:latin typeface="Calibri" pitchFamily="34" charset="0"/>
              </a:rPr>
              <a:t>Exception: page fault</a:t>
            </a:r>
          </a:p>
        </p:txBody>
      </p:sp>
      <p:sp>
        <p:nvSpPr>
          <p:cNvPr id="27" name="Rectangle 12"/>
          <p:cNvSpPr>
            <a:spLocks noChangeArrowheads="1"/>
          </p:cNvSpPr>
          <p:nvPr/>
        </p:nvSpPr>
        <p:spPr bwMode="auto">
          <a:xfrm>
            <a:off x="4724399" y="4495800"/>
            <a:ext cx="2590791"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Detect invalid address</a:t>
            </a:r>
          </a:p>
        </p:txBody>
      </p:sp>
      <p:sp>
        <p:nvSpPr>
          <p:cNvPr id="29" name="Text Box 15"/>
          <p:cNvSpPr txBox="1">
            <a:spLocks noChangeArrowheads="1"/>
          </p:cNvSpPr>
          <p:nvPr/>
        </p:nvSpPr>
        <p:spPr bwMode="auto">
          <a:xfrm>
            <a:off x="1158877" y="4240574"/>
            <a:ext cx="820224"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Calibri" pitchFamily="34" charset="0"/>
              </a:rPr>
              <a:t>movl</a:t>
            </a:r>
            <a:endParaRPr lang="en-US" sz="2000" b="1" dirty="0">
              <a:latin typeface="Calibri" pitchFamily="34" charset="0"/>
            </a:endParaRPr>
          </a:p>
        </p:txBody>
      </p:sp>
      <p:sp>
        <p:nvSpPr>
          <p:cNvPr id="31" name="Line 7"/>
          <p:cNvSpPr>
            <a:spLocks noChangeShapeType="1"/>
          </p:cNvSpPr>
          <p:nvPr/>
        </p:nvSpPr>
        <p:spPr bwMode="auto">
          <a:xfrm>
            <a:off x="4708634" y="5005551"/>
            <a:ext cx="1768366" cy="0"/>
          </a:xfrm>
          <a:prstGeom prst="line">
            <a:avLst/>
          </a:prstGeom>
          <a:noFill/>
          <a:ln w="28575">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2" name="Rectangle 12"/>
          <p:cNvSpPr>
            <a:spLocks noChangeArrowheads="1"/>
          </p:cNvSpPr>
          <p:nvPr/>
        </p:nvSpPr>
        <p:spPr bwMode="auto">
          <a:xfrm>
            <a:off x="6491395" y="4886383"/>
            <a:ext cx="1952393"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2000" b="1" i="1" dirty="0">
                <a:latin typeface="Calibri" pitchFamily="34" charset="0"/>
              </a:rPr>
              <a:t>Signal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231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build="p"/>
      <p:bldP spid="18" grpId="0" animBg="1"/>
      <p:bldP spid="19" grpId="0"/>
      <p:bldP spid="20" grpId="0"/>
      <p:bldP spid="21" grpId="0" animBg="1"/>
      <p:bldP spid="22" grpId="0" animBg="1"/>
      <p:bldP spid="23" grpId="0" animBg="1"/>
      <p:bldP spid="26" grpId="0"/>
      <p:bldP spid="27" grpId="0"/>
      <p:bldP spid="29" grpId="0"/>
      <p:bldP spid="31" grpId="0" animBg="1"/>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4098" y="3733800"/>
            <a:ext cx="8500278" cy="3048000"/>
          </a:xfrm>
          <a:prstGeom prst="rect">
            <a:avLst/>
          </a:prstGeom>
        </p:spPr>
      </p:pic>
      <p:sp>
        <p:nvSpPr>
          <p:cNvPr id="479235" name="Rectangle 3"/>
          <p:cNvSpPr>
            <a:spLocks noGrp="1" noChangeArrowheads="1"/>
          </p:cNvSpPr>
          <p:nvPr>
            <p:ph idx="1"/>
          </p:nvPr>
        </p:nvSpPr>
        <p:spPr/>
        <p:txBody>
          <a:bodyPr>
            <a:normAutofit/>
          </a:bodyPr>
          <a:lstStyle/>
          <a:p>
            <a:r>
              <a:rPr lang="zh-CN" altLang="en-US" dirty="0"/>
              <a:t>执行指令产生的结果</a:t>
            </a:r>
            <a:r>
              <a:rPr lang="en-US" dirty="0"/>
              <a:t>:</a:t>
            </a:r>
          </a:p>
          <a:p>
            <a:pPr lvl="1"/>
            <a:r>
              <a:rPr lang="zh-CN" altLang="en-US" b="1" i="1" dirty="0">
                <a:solidFill>
                  <a:srgbClr val="C00000"/>
                </a:solidFill>
              </a:rPr>
              <a:t>终止</a:t>
            </a:r>
            <a:r>
              <a:rPr lang="en-US" altLang="zh-CN" b="1" i="1" dirty="0">
                <a:solidFill>
                  <a:srgbClr val="C00000"/>
                </a:solidFill>
              </a:rPr>
              <a:t> (Aborts)</a:t>
            </a:r>
            <a:endParaRPr lang="en-US" b="1" i="1" dirty="0">
              <a:solidFill>
                <a:srgbClr val="C00000"/>
              </a:solidFill>
            </a:endParaRPr>
          </a:p>
          <a:p>
            <a:pPr lvl="2"/>
            <a:r>
              <a:rPr lang="zh-CN" altLang="en-US" dirty="0"/>
              <a:t>非故意，不可恢复的致命错误造成</a:t>
            </a:r>
            <a:endParaRPr lang="en-US" dirty="0"/>
          </a:p>
          <a:p>
            <a:pPr lvl="2"/>
            <a:r>
              <a:rPr lang="en-US" dirty="0"/>
              <a:t>Examples: </a:t>
            </a:r>
            <a:r>
              <a:rPr lang="zh-CN" altLang="en-US" dirty="0"/>
              <a:t>非法指令</a:t>
            </a:r>
            <a:r>
              <a:rPr lang="en-US" dirty="0"/>
              <a:t>,</a:t>
            </a:r>
            <a:r>
              <a:rPr lang="zh-CN" altLang="en-US" dirty="0"/>
              <a:t>奇偶校验错误</a:t>
            </a:r>
            <a:r>
              <a:rPr lang="en-US" altLang="zh-CN" dirty="0"/>
              <a:t>(</a:t>
            </a:r>
            <a:r>
              <a:rPr lang="en-US" dirty="0"/>
              <a:t>parity error),</a:t>
            </a:r>
            <a:r>
              <a:rPr lang="zh-CN" altLang="en-US" dirty="0"/>
              <a:t>机器检查</a:t>
            </a:r>
            <a:r>
              <a:rPr lang="en-US" altLang="zh-CN" dirty="0"/>
              <a:t>(</a:t>
            </a:r>
            <a:r>
              <a:rPr lang="en-US" dirty="0"/>
              <a:t>machine check)</a:t>
            </a:r>
          </a:p>
          <a:p>
            <a:pPr lvl="2"/>
            <a:r>
              <a:rPr lang="zh-CN" altLang="en-US" dirty="0"/>
              <a:t>中止当前程序</a:t>
            </a:r>
            <a:endParaRPr lang="en-US" dirty="0"/>
          </a:p>
        </p:txBody>
      </p:sp>
      <p:sp>
        <p:nvSpPr>
          <p:cNvPr id="479234" name="Rectangle 2"/>
          <p:cNvSpPr>
            <a:spLocks noGrp="1" noChangeArrowheads="1"/>
          </p:cNvSpPr>
          <p:nvPr>
            <p:ph type="title"/>
          </p:nvPr>
        </p:nvSpPr>
        <p:spPr/>
        <p:txBody>
          <a:bodyPr/>
          <a:lstStyle/>
          <a:p>
            <a:r>
              <a:rPr lang="zh-CN" altLang="en-US" dirty="0"/>
              <a:t>同步异常</a:t>
            </a:r>
            <a:r>
              <a:rPr lang="en-US" altLang="zh-CN" dirty="0"/>
              <a:t>(</a:t>
            </a:r>
            <a:r>
              <a:rPr lang="en-US" dirty="0"/>
              <a:t>Synchronous Exceptions)</a:t>
            </a:r>
          </a:p>
        </p:txBody>
      </p:sp>
    </p:spTree>
    <p:extLst>
      <p:ext uri="{BB962C8B-B14F-4D97-AF65-F5344CB8AC3E}">
        <p14:creationId xmlns:p14="http://schemas.microsoft.com/office/powerpoint/2010/main" val="5912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uiExpand="1" build="p" bldLvl="3">
        <p:tmplLst>
          <p:tmpl lvl="1">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479235"/>
                        </p:tgtEl>
                        <p:attrNameLst>
                          <p:attrName>style.visibility</p:attrName>
                        </p:attrNameLst>
                      </p:cBhvr>
                      <p:to>
                        <p:strVal val="visible"/>
                      </p:to>
                    </p:set>
                    <p:animEffect transition="in" filter="wipe(up)">
                      <p:cBhvr>
                        <p:cTn dur="500"/>
                        <p:tgtEl>
                          <p:spTgt spid="479235"/>
                        </p:tgtEl>
                      </p:cBhvr>
                    </p:animEffect>
                  </p:childTnLst>
                </p:cTn>
              </p:par>
            </p:tnLst>
          </p:tmpl>
        </p:tmplLst>
      </p:b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t>异常控制流</a:t>
            </a:r>
            <a:r>
              <a:rPr lang="en-US" altLang="zh-CN" dirty="0"/>
              <a:t>(</a:t>
            </a:r>
            <a:r>
              <a:rPr lang="en-US" dirty="0"/>
              <a:t>Exceptional Control Flow)</a:t>
            </a:r>
          </a:p>
          <a:p>
            <a:pPr>
              <a:lnSpc>
                <a:spcPct val="150000"/>
              </a:lnSpc>
            </a:pPr>
            <a:r>
              <a:rPr lang="zh-CN" altLang="en-US" dirty="0">
                <a:solidFill>
                  <a:srgbClr val="7F7F7F"/>
                </a:solidFill>
              </a:rPr>
              <a:t>异常</a:t>
            </a:r>
            <a:r>
              <a:rPr lang="en-US" altLang="zh-CN" dirty="0">
                <a:solidFill>
                  <a:srgbClr val="7F7F7F"/>
                </a:solidFill>
              </a:rPr>
              <a:t>(</a:t>
            </a:r>
            <a:r>
              <a:rPr lang="en-US" dirty="0">
                <a:solidFill>
                  <a:srgbClr val="7F7F7F"/>
                </a:solidFill>
              </a:rPr>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a:p>
            <a:endParaRPr lang="en-US" dirty="0">
              <a:solidFill>
                <a:schemeClr val="bg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87D7457-DC12-4EA9-ACF1-BA0F543FB643}"/>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异常有哪几种？</a:t>
            </a:r>
          </a:p>
        </p:txBody>
      </p:sp>
      <p:sp>
        <p:nvSpPr>
          <p:cNvPr id="7" name="文本框 6">
            <a:extLst>
              <a:ext uri="{FF2B5EF4-FFF2-40B4-BE49-F238E27FC236}">
                <a16:creationId xmlns:a16="http://schemas.microsoft.com/office/drawing/2014/main" id="{08422F56-490D-456A-984E-6DA44DD4A3FD}"/>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硬件异常</a:t>
            </a:r>
          </a:p>
        </p:txBody>
      </p:sp>
      <p:sp>
        <p:nvSpPr>
          <p:cNvPr id="8" name="文本框 7">
            <a:extLst>
              <a:ext uri="{FF2B5EF4-FFF2-40B4-BE49-F238E27FC236}">
                <a16:creationId xmlns:a16="http://schemas.microsoft.com/office/drawing/2014/main" id="{71B14B09-C073-4076-B084-0F13AB1FDD3A}"/>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陷阱</a:t>
            </a:r>
          </a:p>
        </p:txBody>
      </p:sp>
      <p:sp>
        <p:nvSpPr>
          <p:cNvPr id="9" name="文本框 8">
            <a:extLst>
              <a:ext uri="{FF2B5EF4-FFF2-40B4-BE49-F238E27FC236}">
                <a16:creationId xmlns:a16="http://schemas.microsoft.com/office/drawing/2014/main" id="{400D5B1C-7842-4F18-A490-4CD40172F880}"/>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故障</a:t>
            </a:r>
          </a:p>
        </p:txBody>
      </p:sp>
      <p:sp>
        <p:nvSpPr>
          <p:cNvPr id="10" name="文本框 9">
            <a:extLst>
              <a:ext uri="{FF2B5EF4-FFF2-40B4-BE49-F238E27FC236}">
                <a16:creationId xmlns:a16="http://schemas.microsoft.com/office/drawing/2014/main" id="{F2823539-F5EE-4F3E-AA1E-A50CB1264490}"/>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终止</a:t>
            </a:r>
          </a:p>
        </p:txBody>
      </p:sp>
      <p:sp>
        <p:nvSpPr>
          <p:cNvPr id="11" name="矩形 10">
            <a:extLst>
              <a:ext uri="{FF2B5EF4-FFF2-40B4-BE49-F238E27FC236}">
                <a16:creationId xmlns:a16="http://schemas.microsoft.com/office/drawing/2014/main" id="{1E6A74E4-0CCB-408A-B7CE-B7DFBD4AEB45}"/>
              </a:ext>
            </a:extLst>
          </p:cNvPr>
          <p:cNvSpPr>
            <a:spLocks noChangeAspect="1"/>
          </p:cNvSpPr>
          <p:nvPr>
            <p:custDataLst>
              <p:tags r:id="rId7"/>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F31AD59-51E2-4A14-88F3-5F1D98537801}"/>
              </a:ext>
            </a:extLst>
          </p:cNvPr>
          <p:cNvSpPr>
            <a:spLocks noChangeAspect="1"/>
          </p:cNvSpPr>
          <p:nvPr>
            <p:custDataLst>
              <p:tags r:id="rId8"/>
            </p:custDataLst>
          </p:nvPr>
        </p:nvSpPr>
        <p:spPr bwMode="auto">
          <a:xfrm>
            <a:off x="1114425" y="37076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BBE3A41E-2A7E-4155-9096-B5F204311254}"/>
              </a:ext>
            </a:extLst>
          </p:cNvPr>
          <p:cNvSpPr>
            <a:spLocks noChangeAspect="1"/>
          </p:cNvSpPr>
          <p:nvPr>
            <p:custDataLst>
              <p:tags r:id="rId9"/>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9751214F-A365-4394-9D28-8740A7FCEC1A}"/>
              </a:ext>
            </a:extLst>
          </p:cNvPr>
          <p:cNvSpPr>
            <a:spLocks noChangeAspect="1"/>
          </p:cNvSpPr>
          <p:nvPr>
            <p:custDataLst>
              <p:tags r:id="rId10"/>
            </p:custDataLst>
          </p:nvPr>
        </p:nvSpPr>
        <p:spPr bwMode="auto">
          <a:xfrm>
            <a:off x="1114425" y="54221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85136C58-59FB-450A-BD79-9DBF824C356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3CF66451-3D13-4905-97C0-0DFD350F4E7E}"/>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D2C930FC-2CBE-4CD9-B78A-7C00132BF5D0}"/>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ColorBlock">
              <a:extLst>
                <a:ext uri="{FF2B5EF4-FFF2-40B4-BE49-F238E27FC236}">
                  <a16:creationId xmlns:a16="http://schemas.microsoft.com/office/drawing/2014/main" id="{23281DB9-0418-4696-B03E-9E0E648EF53C}"/>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8" name="TypeText">
              <a:extLst>
                <a:ext uri="{FF2B5EF4-FFF2-40B4-BE49-F238E27FC236}">
                  <a16:creationId xmlns:a16="http://schemas.microsoft.com/office/drawing/2014/main" id="{F112CDE2-E726-497D-A641-F0C52BDB52E5}"/>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C27BD871-4467-4A0D-AE0D-7129FDCF0B5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3A7B4C10-3E89-4160-8417-466C84E4340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24344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7F6FD39-84F4-4E64-B2A6-F5F3F2A66A9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异常发生需要处理，处理完后，有如下几种情况</a:t>
            </a:r>
          </a:p>
        </p:txBody>
      </p:sp>
      <p:sp>
        <p:nvSpPr>
          <p:cNvPr id="7" name="文本框 6">
            <a:extLst>
              <a:ext uri="{FF2B5EF4-FFF2-40B4-BE49-F238E27FC236}">
                <a16:creationId xmlns:a16="http://schemas.microsoft.com/office/drawing/2014/main" id="{4AC24D1A-BFFA-4FCF-B480-815AC8CED040}"/>
              </a:ext>
            </a:extLst>
          </p:cNvPr>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回到当前指令处重新执行</a:t>
            </a:r>
          </a:p>
        </p:txBody>
      </p:sp>
      <p:sp>
        <p:nvSpPr>
          <p:cNvPr id="8" name="文本框 7">
            <a:extLst>
              <a:ext uri="{FF2B5EF4-FFF2-40B4-BE49-F238E27FC236}">
                <a16:creationId xmlns:a16="http://schemas.microsoft.com/office/drawing/2014/main" id="{6D8C10C6-00C9-4EBA-B1B8-185FC5EC7408}"/>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回到当前指令下一条指令处接着执行</a:t>
            </a:r>
          </a:p>
        </p:txBody>
      </p:sp>
      <p:sp>
        <p:nvSpPr>
          <p:cNvPr id="9" name="文本框 8">
            <a:extLst>
              <a:ext uri="{FF2B5EF4-FFF2-40B4-BE49-F238E27FC236}">
                <a16:creationId xmlns:a16="http://schemas.microsoft.com/office/drawing/2014/main" id="{4032A9B3-F45B-4206-90AC-604F85E44381}"/>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程序终止，退出执行</a:t>
            </a:r>
          </a:p>
        </p:txBody>
      </p:sp>
      <p:sp>
        <p:nvSpPr>
          <p:cNvPr id="10" name="文本框 9">
            <a:extLst>
              <a:ext uri="{FF2B5EF4-FFF2-40B4-BE49-F238E27FC236}">
                <a16:creationId xmlns:a16="http://schemas.microsoft.com/office/drawing/2014/main" id="{7CA87676-A318-4BB1-8EA6-A1121CD01E43}"/>
              </a:ext>
            </a:extLst>
          </p:cNvPr>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程序返回异常处理结果，根据结果进行处理</a:t>
            </a:r>
          </a:p>
        </p:txBody>
      </p:sp>
      <p:sp>
        <p:nvSpPr>
          <p:cNvPr id="11" name="矩形 10">
            <a:extLst>
              <a:ext uri="{FF2B5EF4-FFF2-40B4-BE49-F238E27FC236}">
                <a16:creationId xmlns:a16="http://schemas.microsoft.com/office/drawing/2014/main" id="{60EBC529-47DF-47CB-A667-76F214928105}"/>
              </a:ext>
            </a:extLst>
          </p:cNvPr>
          <p:cNvSpPr>
            <a:spLocks noChangeAspect="1"/>
          </p:cNvSpPr>
          <p:nvPr>
            <p:custDataLst>
              <p:tags r:id="rId7"/>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40A97C8-6A30-4E7C-97FC-6F1B99111093}"/>
              </a:ext>
            </a:extLst>
          </p:cNvPr>
          <p:cNvSpPr>
            <a:spLocks noChangeAspect="1"/>
          </p:cNvSpPr>
          <p:nvPr>
            <p:custDataLst>
              <p:tags r:id="rId8"/>
            </p:custDataLst>
          </p:nvPr>
        </p:nvSpPr>
        <p:spPr bwMode="auto">
          <a:xfrm>
            <a:off x="1114425" y="37076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36FF69FE-CEB7-4BAB-80DA-CB3D7C8DF8D5}"/>
              </a:ext>
            </a:extLst>
          </p:cNvPr>
          <p:cNvSpPr>
            <a:spLocks noChangeAspect="1"/>
          </p:cNvSpPr>
          <p:nvPr>
            <p:custDataLst>
              <p:tags r:id="rId9"/>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80D02392-5681-43B4-802B-FB3F5C2C1D1A}"/>
              </a:ext>
            </a:extLst>
          </p:cNvPr>
          <p:cNvSpPr>
            <a:spLocks noChangeAspect="1"/>
          </p:cNvSpPr>
          <p:nvPr>
            <p:custDataLst>
              <p:tags r:id="rId10"/>
            </p:custDataLst>
          </p:nvPr>
        </p:nvSpPr>
        <p:spPr bwMode="auto">
          <a:xfrm>
            <a:off x="1114425" y="5422106"/>
            <a:ext cx="514350" cy="514350"/>
          </a:xfrm>
          <a:prstGeom prst="rect">
            <a:avLst/>
          </a:prstGeom>
          <a:solidFill>
            <a:srgbClr val="808080"/>
          </a:solidFill>
          <a:ln w="127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53FC92BA-545C-4488-9977-BDE5E16636D9}"/>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4D84AAF0-3516-4233-9EF3-E2E1079C289D}"/>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3CBFC1B-856E-430C-B18D-84E5217164C1}"/>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ColorBlock">
              <a:extLst>
                <a:ext uri="{FF2B5EF4-FFF2-40B4-BE49-F238E27FC236}">
                  <a16:creationId xmlns:a16="http://schemas.microsoft.com/office/drawing/2014/main" id="{F1116119-D056-41D3-B531-E901A50F9CA6}"/>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8" name="TypeText">
              <a:extLst>
                <a:ext uri="{FF2B5EF4-FFF2-40B4-BE49-F238E27FC236}">
                  <a16:creationId xmlns:a16="http://schemas.microsoft.com/office/drawing/2014/main" id="{F9C55868-2CE4-4DEC-A24D-DA2506BAA14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59B71AB2-E0CA-4258-BA36-27A08F2F9D30}"/>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1C3A800-BAF7-4AE0-8D83-B67BD060F45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95182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t>进程</a:t>
            </a:r>
            <a:r>
              <a:rPr lang="en-US" altLang="zh-CN" dirty="0"/>
              <a:t>(</a:t>
            </a:r>
            <a:r>
              <a:rPr lang="en-US" dirty="0"/>
              <a:t>Processes)</a:t>
            </a:r>
          </a:p>
          <a:p>
            <a:pPr>
              <a:lnSpc>
                <a:spcPct val="150000"/>
              </a:lnSpc>
            </a:pPr>
            <a:r>
              <a:rPr lang="zh-CN" altLang="en-US" dirty="0">
                <a:solidFill>
                  <a:schemeClr val="bg2"/>
                </a:solidFill>
              </a:rPr>
              <a:t>进程控制</a:t>
            </a:r>
            <a:r>
              <a:rPr lang="en-US" altLang="zh-CN" dirty="0">
                <a:solidFill>
                  <a:schemeClr val="bg2"/>
                </a:solidFill>
              </a:rPr>
              <a:t>(</a:t>
            </a:r>
            <a:r>
              <a:rPr lang="en-US" dirty="0">
                <a:solidFill>
                  <a:schemeClr val="bg2"/>
                </a:solidFill>
              </a:rPr>
              <a:t>Processes Control)</a:t>
            </a:r>
          </a:p>
        </p:txBody>
      </p:sp>
    </p:spTree>
    <p:extLst>
      <p:ext uri="{BB962C8B-B14F-4D97-AF65-F5344CB8AC3E}">
        <p14:creationId xmlns:p14="http://schemas.microsoft.com/office/powerpoint/2010/main" val="3464747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341149" y="457200"/>
            <a:ext cx="5245100" cy="573088"/>
          </a:xfrm>
        </p:spPr>
        <p:txBody>
          <a:bodyPr/>
          <a:lstStyle/>
          <a:p>
            <a:r>
              <a:rPr lang="zh-CN" altLang="en-US" dirty="0"/>
              <a:t>进程</a:t>
            </a:r>
            <a:r>
              <a:rPr lang="en-US" altLang="zh-CN" dirty="0"/>
              <a:t>(</a:t>
            </a:r>
            <a:r>
              <a:rPr lang="en-US" dirty="0"/>
              <a:t>Processes)</a:t>
            </a:r>
          </a:p>
        </p:txBody>
      </p:sp>
      <p:sp>
        <p:nvSpPr>
          <p:cNvPr id="483331" name="Rectangle 3"/>
          <p:cNvSpPr>
            <a:spLocks noGrp="1" noChangeArrowheads="1"/>
          </p:cNvSpPr>
          <p:nvPr>
            <p:ph idx="1"/>
          </p:nvPr>
        </p:nvSpPr>
        <p:spPr>
          <a:xfrm>
            <a:off x="366713" y="1143000"/>
            <a:ext cx="8469007" cy="5530850"/>
          </a:xfrm>
        </p:spPr>
        <p:txBody>
          <a:bodyPr/>
          <a:lstStyle/>
          <a:p>
            <a:r>
              <a:rPr lang="zh-CN" altLang="en-US" dirty="0"/>
              <a:t>定义</a:t>
            </a:r>
            <a:r>
              <a:rPr lang="en-US" dirty="0"/>
              <a:t>: A </a:t>
            </a:r>
            <a:r>
              <a:rPr lang="en-US" i="1" dirty="0">
                <a:solidFill>
                  <a:srgbClr val="C00000"/>
                </a:solidFill>
              </a:rPr>
              <a:t>process</a:t>
            </a:r>
            <a:r>
              <a:rPr lang="en-US" dirty="0"/>
              <a:t> is an instance of a running program.</a:t>
            </a:r>
            <a:r>
              <a:rPr lang="zh-CN" altLang="en-US" dirty="0"/>
              <a:t>一个执行中程序的实例</a:t>
            </a:r>
            <a:endParaRPr lang="en-US" dirty="0"/>
          </a:p>
          <a:p>
            <a:pPr lvl="1"/>
            <a:r>
              <a:rPr lang="zh-CN" altLang="en-US" dirty="0"/>
              <a:t>计算机科学最深刻的概念之一</a:t>
            </a:r>
            <a:endParaRPr lang="en-US" dirty="0"/>
          </a:p>
          <a:p>
            <a:pPr lvl="1"/>
            <a:r>
              <a:rPr lang="zh-CN" altLang="en-US" dirty="0"/>
              <a:t>不同于“程序”或“处理器”</a:t>
            </a:r>
            <a:endParaRPr lang="en-US" dirty="0"/>
          </a:p>
          <a:p>
            <a:pPr marL="0" indent="0">
              <a:buNone/>
            </a:pPr>
            <a:endParaRPr lang="en-US" dirty="0"/>
          </a:p>
          <a:p>
            <a:r>
              <a:rPr lang="zh-CN" altLang="en-US" dirty="0"/>
              <a:t>进程提供给应用程序两个关键抽象</a:t>
            </a:r>
            <a:endParaRPr lang="en-US" dirty="0"/>
          </a:p>
          <a:p>
            <a:pPr lvl="1"/>
            <a:r>
              <a:rPr lang="zh-CN" altLang="en-US" b="1" i="1" dirty="0">
                <a:solidFill>
                  <a:srgbClr val="FF0000"/>
                </a:solidFill>
              </a:rPr>
              <a:t>逻辑控制流</a:t>
            </a:r>
            <a:r>
              <a:rPr lang="en-US" altLang="zh-CN" b="1" i="1" dirty="0">
                <a:solidFill>
                  <a:srgbClr val="FF0000"/>
                </a:solidFill>
              </a:rPr>
              <a:t> (Logical control flow)</a:t>
            </a:r>
            <a:endParaRPr lang="en-US" b="1" i="1" dirty="0">
              <a:solidFill>
                <a:srgbClr val="FF0000"/>
              </a:solidFill>
            </a:endParaRPr>
          </a:p>
          <a:p>
            <a:pPr lvl="2"/>
            <a:r>
              <a:rPr lang="zh-CN" altLang="en-US" dirty="0"/>
              <a:t>每个程序似乎独占地使用</a:t>
            </a:r>
            <a:r>
              <a:rPr lang="en-US" altLang="zh-CN" dirty="0"/>
              <a:t>CPU</a:t>
            </a:r>
            <a:endParaRPr lang="en-US" dirty="0"/>
          </a:p>
          <a:p>
            <a:pPr lvl="2"/>
            <a:r>
              <a:rPr lang="zh-CN" altLang="en-US" dirty="0"/>
              <a:t>通过</a:t>
            </a:r>
            <a:r>
              <a:rPr lang="en-US" altLang="zh-CN" dirty="0"/>
              <a:t>OS</a:t>
            </a:r>
            <a:r>
              <a:rPr lang="zh-CN" altLang="en-US" dirty="0"/>
              <a:t>内核的</a:t>
            </a:r>
            <a:r>
              <a:rPr lang="zh-CN" altLang="en-US" i="1" dirty="0"/>
              <a:t>上下文切换</a:t>
            </a:r>
            <a:r>
              <a:rPr lang="zh-CN" altLang="en-US" dirty="0"/>
              <a:t>机制提供</a:t>
            </a:r>
            <a:endParaRPr lang="en-US" i="1" dirty="0"/>
          </a:p>
          <a:p>
            <a:pPr lvl="1"/>
            <a:r>
              <a:rPr lang="zh-CN" altLang="en-US" b="1" i="1" dirty="0">
                <a:solidFill>
                  <a:srgbClr val="FF0000"/>
                </a:solidFill>
              </a:rPr>
              <a:t>私有地址空间</a:t>
            </a:r>
            <a:r>
              <a:rPr lang="en-US" altLang="zh-CN" b="1" i="1" dirty="0">
                <a:solidFill>
                  <a:srgbClr val="FF0000"/>
                </a:solidFill>
              </a:rPr>
              <a:t> (Private address space)</a:t>
            </a:r>
            <a:endParaRPr lang="en-US" b="1" i="1" dirty="0">
              <a:solidFill>
                <a:srgbClr val="FF0000"/>
              </a:solidFill>
            </a:endParaRPr>
          </a:p>
          <a:p>
            <a:pPr lvl="2"/>
            <a:r>
              <a:rPr lang="zh-CN" altLang="en-US" dirty="0"/>
              <a:t>每个程序似乎独占地使用内存系统</a:t>
            </a:r>
            <a:endParaRPr lang="en-US" dirty="0"/>
          </a:p>
          <a:p>
            <a:pPr lvl="2"/>
            <a:r>
              <a:rPr lang="en-US" altLang="zh-CN" dirty="0"/>
              <a:t>OS</a:t>
            </a:r>
            <a:r>
              <a:rPr lang="zh-CN" altLang="en-US" dirty="0"/>
              <a:t>内核的</a:t>
            </a:r>
            <a:r>
              <a:rPr lang="zh-CN" altLang="en-US" i="1" dirty="0"/>
              <a:t>虚拟内存</a:t>
            </a:r>
            <a:r>
              <a:rPr lang="zh-CN" altLang="en-US" dirty="0"/>
              <a:t>机制提供</a:t>
            </a:r>
            <a:endParaRPr lang="en-US" i="1" dirty="0"/>
          </a:p>
        </p:txBody>
      </p:sp>
      <p:grpSp>
        <p:nvGrpSpPr>
          <p:cNvPr id="12" name="Group 11"/>
          <p:cNvGrpSpPr/>
          <p:nvPr/>
        </p:nvGrpSpPr>
        <p:grpSpPr>
          <a:xfrm>
            <a:off x="6930720" y="5180486"/>
            <a:ext cx="1371600" cy="990600"/>
            <a:chOff x="7208670" y="5257800"/>
            <a:chExt cx="1371600" cy="990600"/>
          </a:xfrm>
        </p:grpSpPr>
        <p:sp>
          <p:nvSpPr>
            <p:cNvPr id="5" name="Rectangle 4"/>
            <p:cNvSpPr/>
            <p:nvPr/>
          </p:nvSpPr>
          <p:spPr bwMode="auto">
            <a:xfrm>
              <a:off x="7208670" y="5257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 name="Rectangle 2"/>
            <p:cNvSpPr/>
            <p:nvPr/>
          </p:nvSpPr>
          <p:spPr bwMode="auto">
            <a:xfrm>
              <a:off x="7361070" y="57150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8" name="Group 7"/>
          <p:cNvGrpSpPr/>
          <p:nvPr/>
        </p:nvGrpSpPr>
        <p:grpSpPr>
          <a:xfrm>
            <a:off x="6934200" y="3214185"/>
            <a:ext cx="1371600" cy="1905000"/>
            <a:chOff x="7212150" y="3291499"/>
            <a:chExt cx="1371600" cy="1905000"/>
          </a:xfrm>
        </p:grpSpPr>
        <p:sp>
          <p:nvSpPr>
            <p:cNvPr id="2" name="Rectangle 1"/>
            <p:cNvSpPr/>
            <p:nvPr/>
          </p:nvSpPr>
          <p:spPr bwMode="auto">
            <a:xfrm>
              <a:off x="7212150" y="3291499"/>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7" name="Rectangle 6"/>
            <p:cNvSpPr/>
            <p:nvPr/>
          </p:nvSpPr>
          <p:spPr bwMode="auto">
            <a:xfrm>
              <a:off x="7348740" y="3861884"/>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9" name="Rectangle 8"/>
            <p:cNvSpPr/>
            <p:nvPr/>
          </p:nvSpPr>
          <p:spPr bwMode="auto">
            <a:xfrm>
              <a:off x="7348740" y="416668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0" name="Rectangle 9"/>
            <p:cNvSpPr/>
            <p:nvPr/>
          </p:nvSpPr>
          <p:spPr bwMode="auto">
            <a:xfrm>
              <a:off x="7348740" y="473947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1" name="Rectangle 10"/>
            <p:cNvSpPr/>
            <p:nvPr/>
          </p:nvSpPr>
          <p:spPr bwMode="auto">
            <a:xfrm>
              <a:off x="7348740" y="4455389"/>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Tree>
    <p:extLst>
      <p:ext uri="{BB962C8B-B14F-4D97-AF65-F5344CB8AC3E}">
        <p14:creationId xmlns:p14="http://schemas.microsoft.com/office/powerpoint/2010/main" val="24440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33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333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333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71488" y="323850"/>
            <a:ext cx="8229600" cy="561975"/>
          </a:xfrm>
        </p:spPr>
        <p:txBody>
          <a:bodyPr/>
          <a:lstStyle/>
          <a:p>
            <a:r>
              <a:rPr lang="en-US" altLang="zh-CN">
                <a:latin typeface="黑体" panose="02010609060101010101" pitchFamily="49" charset="-122"/>
              </a:rPr>
              <a:t>“</a:t>
            </a:r>
            <a:r>
              <a:rPr lang="zh-CN" altLang="en-US"/>
              <a:t>进程</a:t>
            </a:r>
            <a:r>
              <a:rPr lang="en-US" altLang="zh-CN">
                <a:latin typeface="黑体" panose="02010609060101010101" pitchFamily="49" charset="-122"/>
              </a:rPr>
              <a:t>”</a:t>
            </a:r>
            <a:r>
              <a:rPr lang="en-US" altLang="zh-CN"/>
              <a:t> </a:t>
            </a:r>
            <a:r>
              <a:rPr lang="zh-CN" altLang="en-US"/>
              <a:t>的</a:t>
            </a:r>
            <a:r>
              <a:rPr lang="zh-CN" altLang="en-US">
                <a:latin typeface="黑体" panose="02010609060101010101" pitchFamily="49" charset="-122"/>
              </a:rPr>
              <a:t>“</a:t>
            </a:r>
            <a:r>
              <a:rPr lang="zh-CN" altLang="en-US"/>
              <a:t>上下文</a:t>
            </a:r>
            <a:r>
              <a:rPr lang="zh-CN" altLang="en-US">
                <a:latin typeface="黑体" panose="02010609060101010101" pitchFamily="49" charset="-122"/>
              </a:rPr>
              <a:t>”</a:t>
            </a:r>
            <a:endParaRPr lang="zh-CN" altLang="en-US"/>
          </a:p>
        </p:txBody>
      </p:sp>
      <p:sp>
        <p:nvSpPr>
          <p:cNvPr id="751619" name="Rectangle 3"/>
          <p:cNvSpPr>
            <a:spLocks noGrp="1" noChangeArrowheads="1"/>
          </p:cNvSpPr>
          <p:nvPr>
            <p:ph type="body" idx="1"/>
          </p:nvPr>
        </p:nvSpPr>
        <p:spPr>
          <a:xfrm>
            <a:off x="96838" y="1017588"/>
            <a:ext cx="5645150" cy="5683250"/>
          </a:xfrm>
        </p:spPr>
        <p:txBody>
          <a:bodyPr/>
          <a:lstStyle/>
          <a:p>
            <a:r>
              <a:rPr lang="zh-CN" altLang="en-US" sz="2000">
                <a:latin typeface="微软雅黑" panose="020B0503020204020204" pitchFamily="34" charset="-122"/>
                <a:ea typeface="微软雅黑" panose="020B0503020204020204" pitchFamily="34" charset="-122"/>
              </a:rPr>
              <a:t>进程的物理实体（代码和数据等）和支持进程运行的环境合称为</a:t>
            </a:r>
            <a:r>
              <a:rPr lang="zh-CN" altLang="en-US" sz="2000">
                <a:solidFill>
                  <a:srgbClr val="FF0000"/>
                </a:solidFill>
                <a:latin typeface="微软雅黑" panose="020B0503020204020204" pitchFamily="34" charset="-122"/>
                <a:ea typeface="微软雅黑" panose="020B0503020204020204" pitchFamily="34" charset="-122"/>
              </a:rPr>
              <a:t>进程的上下文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由进程的程序块、数据块、运行时的堆和用户栈（两者通称为用户堆栈）等组成的用户空间信息被称为</a:t>
            </a:r>
            <a:r>
              <a:rPr lang="zh-CN" altLang="en-US" sz="2000">
                <a:solidFill>
                  <a:srgbClr val="FF0000"/>
                </a:solidFill>
                <a:latin typeface="微软雅黑" panose="020B0503020204020204" pitchFamily="34" charset="-122"/>
                <a:ea typeface="微软雅黑" panose="020B0503020204020204" pitchFamily="34" charset="-122"/>
              </a:rPr>
              <a:t>用户级上下文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由进程标识信息、进程现场信息、进程控制信息和系统内核栈等组成的内核空间信息被称为</a:t>
            </a:r>
            <a:r>
              <a:rPr lang="zh-CN" altLang="en-US" sz="2000">
                <a:solidFill>
                  <a:srgbClr val="FF0000"/>
                </a:solidFill>
                <a:latin typeface="微软雅黑" panose="020B0503020204020204" pitchFamily="34" charset="-122"/>
                <a:ea typeface="微软雅黑" panose="020B0503020204020204" pitchFamily="34" charset="-122"/>
              </a:rPr>
              <a:t>系统级上下文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处理器中各寄存器的内容被称为</a:t>
            </a:r>
            <a:r>
              <a:rPr lang="zh-CN" altLang="en-US" sz="2000">
                <a:solidFill>
                  <a:srgbClr val="FF0000"/>
                </a:solidFill>
                <a:latin typeface="微软雅黑" panose="020B0503020204020204" pitchFamily="34" charset="-122"/>
                <a:ea typeface="微软雅黑" panose="020B0503020204020204" pitchFamily="34" charset="-122"/>
              </a:rPr>
              <a:t>寄存器上下文</a:t>
            </a:r>
            <a:r>
              <a:rPr lang="zh-CN" altLang="en-US" sz="2000">
                <a:latin typeface="微软雅黑" panose="020B0503020204020204" pitchFamily="34" charset="-122"/>
                <a:ea typeface="微软雅黑" panose="020B0503020204020204" pitchFamily="34" charset="-122"/>
              </a:rPr>
              <a:t>（也称</a:t>
            </a:r>
            <a:r>
              <a:rPr lang="zh-CN" altLang="en-US" sz="2000">
                <a:solidFill>
                  <a:srgbClr val="FF0000"/>
                </a:solidFill>
                <a:latin typeface="微软雅黑" panose="020B0503020204020204" pitchFamily="34" charset="-122"/>
                <a:ea typeface="微软雅黑" panose="020B0503020204020204" pitchFamily="34" charset="-122"/>
              </a:rPr>
              <a:t>硬件上下文</a:t>
            </a:r>
            <a:r>
              <a:rPr lang="zh-CN" altLang="en-US" sz="2000">
                <a:latin typeface="微软雅黑" panose="020B0503020204020204" pitchFamily="34" charset="-122"/>
                <a:ea typeface="微软雅黑" panose="020B0503020204020204" pitchFamily="34" charset="-122"/>
              </a:rPr>
              <a:t>），即进程的现场信息。</a:t>
            </a:r>
          </a:p>
          <a:p>
            <a:r>
              <a:rPr lang="zh-CN" altLang="en-US" sz="2000">
                <a:latin typeface="微软雅黑" panose="020B0503020204020204" pitchFamily="34" charset="-122"/>
                <a:ea typeface="微软雅黑" panose="020B0503020204020204" pitchFamily="34" charset="-122"/>
              </a:rPr>
              <a:t>在进行进程上下文切换时，操作系统把换下进程的寄存器上下文保存到系统级上下文中的现场信息位置。</a:t>
            </a:r>
          </a:p>
          <a:p>
            <a:r>
              <a:rPr lang="zh-CN" altLang="en-US" sz="2000">
                <a:latin typeface="微软雅黑" panose="020B0503020204020204" pitchFamily="34" charset="-122"/>
                <a:ea typeface="微软雅黑" panose="020B0503020204020204" pitchFamily="34" charset="-122"/>
              </a:rPr>
              <a:t>用户级上下文地址空间和系统级上下文地址空间一起构成了</a:t>
            </a:r>
            <a:r>
              <a:rPr lang="zh-CN" altLang="en-US" sz="2000">
                <a:solidFill>
                  <a:srgbClr val="FF0000"/>
                </a:solidFill>
                <a:latin typeface="微软雅黑" panose="020B0503020204020204" pitchFamily="34" charset="-122"/>
                <a:ea typeface="微软雅黑" panose="020B0503020204020204" pitchFamily="34" charset="-122"/>
              </a:rPr>
              <a:t>一个进程的整个存储器映像</a:t>
            </a:r>
            <a:r>
              <a:rPr lang="zh-CN" altLang="en-US" sz="2000">
                <a:latin typeface="微软雅黑" panose="020B0503020204020204" pitchFamily="34" charset="-122"/>
                <a:ea typeface="微软雅黑" panose="020B0503020204020204" pitchFamily="34" charset="-122"/>
              </a:rPr>
              <a:t> </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1252538"/>
            <a:ext cx="2962275"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5994400" y="6278563"/>
            <a:ext cx="24241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000FF"/>
                </a:solidFill>
                <a:ea typeface="微软雅黑" panose="020B0503020204020204" pitchFamily="34" charset="-122"/>
              </a:rPr>
              <a:t>进程的存储器映像</a:t>
            </a:r>
          </a:p>
        </p:txBody>
      </p:sp>
    </p:spTree>
    <p:extLst>
      <p:ext uri="{BB962C8B-B14F-4D97-AF65-F5344CB8AC3E}">
        <p14:creationId xmlns:p14="http://schemas.microsoft.com/office/powerpoint/2010/main" val="3621014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blinds(horizontal)">
                                      <p:cBhvr>
                                        <p:cTn id="7" dur="500"/>
                                        <p:tgtEl>
                                          <p:spTgt spid="75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12" dur="500"/>
                                        <p:tgtEl>
                                          <p:spTgt spid="75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7" dur="500"/>
                                        <p:tgtEl>
                                          <p:spTgt spid="75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22" dur="500"/>
                                        <p:tgtEl>
                                          <p:spTgt spid="75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7" dur="500"/>
                                        <p:tgtEl>
                                          <p:spTgt spid="75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32" dur="500"/>
                                        <p:tgtEl>
                                          <p:spTgt spid="75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0"/>
            <a:ext cx="6664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body" idx="1"/>
          </p:nvPr>
        </p:nvSpPr>
        <p:spPr>
          <a:xfrm>
            <a:off x="330200" y="1039813"/>
            <a:ext cx="2774950" cy="4813300"/>
          </a:xfrm>
        </p:spPr>
        <p:txBody>
          <a:bodyPr/>
          <a:lstStyle/>
          <a:p>
            <a:pPr>
              <a:lnSpc>
                <a:spcPct val="125000"/>
              </a:lnSpc>
            </a:pPr>
            <a:r>
              <a:rPr lang="en-US" altLang="zh-CN" sz="2300" dirty="0">
                <a:solidFill>
                  <a:srgbClr val="0000FF"/>
                </a:solidFill>
                <a:latin typeface="微软雅黑" panose="020B0503020204020204" pitchFamily="34" charset="-122"/>
                <a:ea typeface="微软雅黑" panose="020B0503020204020204" pitchFamily="34" charset="-122"/>
              </a:rPr>
              <a:t>Linux</a:t>
            </a:r>
            <a:r>
              <a:rPr lang="zh-CN" altLang="en-US" sz="2300" dirty="0">
                <a:solidFill>
                  <a:srgbClr val="0000FF"/>
                </a:solidFill>
                <a:latin typeface="微软雅黑" panose="020B0503020204020204" pitchFamily="34" charset="-122"/>
                <a:ea typeface="微软雅黑" panose="020B0503020204020204" pitchFamily="34" charset="-122"/>
              </a:rPr>
              <a:t>平台下，每个（用户）进程具有独立的私有地址空间（虚拟地址空间）</a:t>
            </a:r>
          </a:p>
          <a:p>
            <a:pPr>
              <a:lnSpc>
                <a:spcPct val="125000"/>
              </a:lnSpc>
            </a:pPr>
            <a:r>
              <a:rPr lang="zh-CN" altLang="en-US" sz="2300" dirty="0">
                <a:solidFill>
                  <a:srgbClr val="0000FF"/>
                </a:solidFill>
                <a:latin typeface="微软雅黑" panose="020B0503020204020204" pitchFamily="34" charset="-122"/>
                <a:ea typeface="微软雅黑" panose="020B0503020204020204" pitchFamily="34" charset="-122"/>
              </a:rPr>
              <a:t>每个进程的地址空间划分（即存储映像）布局相同（如右图）</a:t>
            </a:r>
          </a:p>
        </p:txBody>
      </p:sp>
      <p:sp>
        <p:nvSpPr>
          <p:cNvPr id="14340" name="Rectangle 5"/>
          <p:cNvSpPr>
            <a:spLocks noChangeArrowheads="1"/>
          </p:cNvSpPr>
          <p:nvPr/>
        </p:nvSpPr>
        <p:spPr bwMode="auto">
          <a:xfrm>
            <a:off x="5195888" y="0"/>
            <a:ext cx="2946400" cy="2090738"/>
          </a:xfrm>
          <a:prstGeom prst="rect">
            <a:avLst/>
          </a:prstGeom>
          <a:solidFill>
            <a:srgbClr val="FF0000">
              <a:alpha val="1490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4341" name="Rectangle 2"/>
          <p:cNvSpPr>
            <a:spLocks noGrp="1" noChangeArrowheads="1"/>
          </p:cNvSpPr>
          <p:nvPr>
            <p:ph type="title"/>
          </p:nvPr>
        </p:nvSpPr>
        <p:spPr>
          <a:xfrm>
            <a:off x="0" y="477838"/>
            <a:ext cx="8229600" cy="561975"/>
          </a:xfrm>
        </p:spPr>
        <p:txBody>
          <a:bodyPr/>
          <a:lstStyle/>
          <a:p>
            <a:pPr algn="l"/>
            <a:r>
              <a:rPr lang="zh-CN" altLang="en-US" sz="3200" dirty="0"/>
              <a:t>进程的地址空间</a:t>
            </a:r>
          </a:p>
        </p:txBody>
      </p:sp>
    </p:spTree>
    <p:extLst>
      <p:ext uri="{BB962C8B-B14F-4D97-AF65-F5344CB8AC3E}">
        <p14:creationId xmlns:p14="http://schemas.microsoft.com/office/powerpoint/2010/main" val="1374812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396875" y="4405786"/>
            <a:ext cx="8594725" cy="2223613"/>
          </a:xfrm>
        </p:spPr>
        <p:txBody>
          <a:bodyPr/>
          <a:lstStyle/>
          <a:p>
            <a:r>
              <a:rPr lang="zh-CN" altLang="en-US" dirty="0"/>
              <a:t>计算机同时运行许多进程</a:t>
            </a:r>
            <a:endParaRPr lang="en-US" dirty="0"/>
          </a:p>
          <a:p>
            <a:pPr lvl="1"/>
            <a:r>
              <a:rPr lang="zh-CN" altLang="en-US" dirty="0"/>
              <a:t>单</a:t>
            </a:r>
            <a:r>
              <a:rPr lang="en-US" altLang="zh-CN" dirty="0"/>
              <a:t>/</a:t>
            </a:r>
            <a:r>
              <a:rPr lang="zh-CN" altLang="en-US" dirty="0"/>
              <a:t>多用户的应用程序</a:t>
            </a:r>
            <a:endParaRPr lang="en-US" dirty="0"/>
          </a:p>
          <a:p>
            <a:pPr lvl="2"/>
            <a:r>
              <a:rPr lang="en-US" dirty="0"/>
              <a:t>Web </a:t>
            </a:r>
            <a:r>
              <a:rPr lang="zh-CN" altLang="en-US" dirty="0"/>
              <a:t>浏览器、</a:t>
            </a:r>
            <a:r>
              <a:rPr lang="en-US" dirty="0"/>
              <a:t>email</a:t>
            </a:r>
            <a:r>
              <a:rPr lang="zh-CN" altLang="en-US" dirty="0"/>
              <a:t>客户端、编辑器</a:t>
            </a:r>
            <a:r>
              <a:rPr lang="en-US" dirty="0"/>
              <a:t> …</a:t>
            </a:r>
          </a:p>
          <a:p>
            <a:pPr lvl="1"/>
            <a:r>
              <a:rPr lang="zh-CN" altLang="en-US" dirty="0"/>
              <a:t>后台任务</a:t>
            </a:r>
            <a:r>
              <a:rPr lang="en-US" altLang="zh-CN" dirty="0"/>
              <a:t>(</a:t>
            </a:r>
            <a:r>
              <a:rPr lang="en-US" dirty="0"/>
              <a:t>Background tasks)</a:t>
            </a:r>
          </a:p>
          <a:p>
            <a:pPr lvl="2"/>
            <a:r>
              <a:rPr lang="zh-CN" altLang="en-US" dirty="0"/>
              <a:t>监测网络和</a:t>
            </a:r>
            <a:r>
              <a:rPr lang="en-US" dirty="0"/>
              <a:t> I/O </a:t>
            </a:r>
            <a:r>
              <a:rPr lang="zh-CN" altLang="en-US" dirty="0"/>
              <a:t>设备</a:t>
            </a:r>
            <a:endParaRPr lang="en-US" dirty="0"/>
          </a:p>
          <a:p>
            <a:pPr lvl="2"/>
            <a:endParaRPr lang="en-US" dirty="0"/>
          </a:p>
        </p:txBody>
      </p:sp>
      <p:sp>
        <p:nvSpPr>
          <p:cNvPr id="2" name="Title 1"/>
          <p:cNvSpPr>
            <a:spLocks noGrp="1"/>
          </p:cNvSpPr>
          <p:nvPr>
            <p:ph type="title"/>
          </p:nvPr>
        </p:nvSpPr>
        <p:spPr/>
        <p:txBody>
          <a:bodyPr/>
          <a:lstStyle/>
          <a:p>
            <a:r>
              <a:rPr lang="zh-CN" altLang="en-US" dirty="0"/>
              <a:t>多重处理</a:t>
            </a:r>
            <a:r>
              <a:rPr lang="en-US" altLang="zh-CN" dirty="0"/>
              <a:t>:</a:t>
            </a:r>
            <a:r>
              <a:rPr lang="zh-CN" altLang="en-US" dirty="0"/>
              <a:t>假象</a:t>
            </a:r>
            <a:r>
              <a:rPr lang="en-US" altLang="zh-CN" sz="3200" dirty="0"/>
              <a:t>(</a:t>
            </a:r>
            <a:r>
              <a:rPr lang="en-US" sz="3200" dirty="0"/>
              <a:t>Multiprocessing: The Illusion</a:t>
            </a:r>
            <a:r>
              <a:rPr lang="zh-CN" altLang="en-US" sz="3200" dirty="0">
                <a:sym typeface="Wingdings" panose="05000000000000000000" pitchFamily="2" charset="2"/>
              </a:rPr>
              <a:t></a:t>
            </a:r>
            <a:r>
              <a:rPr lang="en-US" altLang="zh-CN" sz="3200" dirty="0"/>
              <a:t>)</a:t>
            </a:r>
            <a:endParaRPr lang="en-US" dirty="0"/>
          </a:p>
        </p:txBody>
      </p:sp>
      <p:grpSp>
        <p:nvGrpSpPr>
          <p:cNvPr id="5" name="组合 4">
            <a:extLst>
              <a:ext uri="{FF2B5EF4-FFF2-40B4-BE49-F238E27FC236}">
                <a16:creationId xmlns:a16="http://schemas.microsoft.com/office/drawing/2014/main" id="{A6EDE57F-54F2-4269-9FB7-0B4F962FB02F}"/>
              </a:ext>
            </a:extLst>
          </p:cNvPr>
          <p:cNvGrpSpPr/>
          <p:nvPr/>
        </p:nvGrpSpPr>
        <p:grpSpPr>
          <a:xfrm>
            <a:off x="747916" y="1379305"/>
            <a:ext cx="7481684" cy="2964095"/>
            <a:chOff x="747916" y="1379305"/>
            <a:chExt cx="5731901" cy="2964095"/>
          </a:xfrm>
        </p:grpSpPr>
        <p:sp>
          <p:nvSpPr>
            <p:cNvPr id="23" name="Rectangle 22"/>
            <p:cNvSpPr/>
            <p:nvPr/>
          </p:nvSpPr>
          <p:spPr bwMode="auto">
            <a:xfrm>
              <a:off x="747916" y="3352628"/>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24" name="Rectangle 23"/>
            <p:cNvSpPr/>
            <p:nvPr/>
          </p:nvSpPr>
          <p:spPr bwMode="auto">
            <a:xfrm>
              <a:off x="900316" y="3809828"/>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5" name="Rectangle 24"/>
            <p:cNvSpPr/>
            <p:nvPr/>
          </p:nvSpPr>
          <p:spPr bwMode="auto">
            <a:xfrm>
              <a:off x="751396" y="1379305"/>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6" name="Rectangle 25"/>
            <p:cNvSpPr/>
            <p:nvPr/>
          </p:nvSpPr>
          <p:spPr bwMode="auto">
            <a:xfrm>
              <a:off x="887986" y="19496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7" name="Rectangle 26"/>
            <p:cNvSpPr/>
            <p:nvPr/>
          </p:nvSpPr>
          <p:spPr bwMode="auto">
            <a:xfrm>
              <a:off x="887986" y="2254491"/>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28" name="Rectangle 27"/>
            <p:cNvSpPr/>
            <p:nvPr/>
          </p:nvSpPr>
          <p:spPr bwMode="auto">
            <a:xfrm>
              <a:off x="887986" y="2827276"/>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6" name="Rectangle 35"/>
            <p:cNvSpPr/>
            <p:nvPr/>
          </p:nvSpPr>
          <p:spPr bwMode="auto">
            <a:xfrm>
              <a:off x="887986" y="254319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7" name="Rectangle 36"/>
            <p:cNvSpPr/>
            <p:nvPr/>
          </p:nvSpPr>
          <p:spPr bwMode="auto">
            <a:xfrm>
              <a:off x="2527834"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38" name="Rectangle 37"/>
            <p:cNvSpPr/>
            <p:nvPr/>
          </p:nvSpPr>
          <p:spPr bwMode="auto">
            <a:xfrm>
              <a:off x="2680234"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39" name="Rectangle 38"/>
            <p:cNvSpPr/>
            <p:nvPr/>
          </p:nvSpPr>
          <p:spPr bwMode="auto">
            <a:xfrm>
              <a:off x="2531314"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0" name="Rectangle 39"/>
            <p:cNvSpPr/>
            <p:nvPr/>
          </p:nvSpPr>
          <p:spPr bwMode="auto">
            <a:xfrm>
              <a:off x="2667904"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1" name="Rectangle 40"/>
            <p:cNvSpPr/>
            <p:nvPr/>
          </p:nvSpPr>
          <p:spPr bwMode="auto">
            <a:xfrm>
              <a:off x="2667904"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2" name="Rectangle 41"/>
            <p:cNvSpPr/>
            <p:nvPr/>
          </p:nvSpPr>
          <p:spPr bwMode="auto">
            <a:xfrm>
              <a:off x="2667904"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3" name="Rectangle 42"/>
            <p:cNvSpPr/>
            <p:nvPr/>
          </p:nvSpPr>
          <p:spPr bwMode="auto">
            <a:xfrm>
              <a:off x="2667904"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TextBox 2"/>
            <p:cNvSpPr txBox="1"/>
            <p:nvPr/>
          </p:nvSpPr>
          <p:spPr>
            <a:xfrm>
              <a:off x="4267200" y="2254663"/>
              <a:ext cx="550151" cy="707886"/>
            </a:xfrm>
            <a:prstGeom prst="rect">
              <a:avLst/>
            </a:prstGeom>
            <a:noFill/>
          </p:spPr>
          <p:txBody>
            <a:bodyPr wrap="none" rtlCol="0">
              <a:spAutoFit/>
            </a:bodyPr>
            <a:lstStyle/>
            <a:p>
              <a:r>
                <a:rPr lang="en-US" sz="4000" b="1" dirty="0">
                  <a:latin typeface="Calibri" pitchFamily="34" charset="0"/>
                </a:rPr>
                <a:t>…</a:t>
              </a:r>
            </a:p>
          </p:txBody>
        </p:sp>
        <p:sp>
          <p:nvSpPr>
            <p:cNvPr id="44" name="Rectangle 43"/>
            <p:cNvSpPr/>
            <p:nvPr/>
          </p:nvSpPr>
          <p:spPr bwMode="auto">
            <a:xfrm>
              <a:off x="5104737"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45" name="Rectangle 44"/>
            <p:cNvSpPr/>
            <p:nvPr/>
          </p:nvSpPr>
          <p:spPr bwMode="auto">
            <a:xfrm>
              <a:off x="5257137"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46" name="Rectangle 45"/>
            <p:cNvSpPr/>
            <p:nvPr/>
          </p:nvSpPr>
          <p:spPr bwMode="auto">
            <a:xfrm>
              <a:off x="5108217"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47" name="Rectangle 46"/>
            <p:cNvSpPr/>
            <p:nvPr/>
          </p:nvSpPr>
          <p:spPr bwMode="auto">
            <a:xfrm>
              <a:off x="5244807"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8" name="Rectangle 47"/>
            <p:cNvSpPr/>
            <p:nvPr/>
          </p:nvSpPr>
          <p:spPr bwMode="auto">
            <a:xfrm>
              <a:off x="5244807"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9" name="Rectangle 48"/>
            <p:cNvSpPr/>
            <p:nvPr/>
          </p:nvSpPr>
          <p:spPr bwMode="auto">
            <a:xfrm>
              <a:off x="5244807"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50" name="Rectangle 49"/>
            <p:cNvSpPr/>
            <p:nvPr/>
          </p:nvSpPr>
          <p:spPr bwMode="auto">
            <a:xfrm>
              <a:off x="5244807"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grpSp>
    </p:spTree>
    <p:extLst>
      <p:ext uri="{BB962C8B-B14F-4D97-AF65-F5344CB8AC3E}">
        <p14:creationId xmlns:p14="http://schemas.microsoft.com/office/powerpoint/2010/main" val="271687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6C369D8-CE5C-453D-934D-126EC907C010}"/>
              </a:ext>
            </a:extLst>
          </p:cNvPr>
          <p:cNvPicPr>
            <a:picLocks noChangeAspect="1"/>
          </p:cNvPicPr>
          <p:nvPr/>
        </p:nvPicPr>
        <p:blipFill>
          <a:blip r:embed="rId2"/>
          <a:stretch>
            <a:fillRect/>
          </a:stretch>
        </p:blipFill>
        <p:spPr>
          <a:xfrm>
            <a:off x="303783" y="1144503"/>
            <a:ext cx="8229600" cy="4112095"/>
          </a:xfrm>
          <a:prstGeom prst="rect">
            <a:avLst/>
          </a:prstGeom>
        </p:spPr>
      </p:pic>
      <p:sp>
        <p:nvSpPr>
          <p:cNvPr id="2" name="Title 1"/>
          <p:cNvSpPr>
            <a:spLocks noGrp="1"/>
          </p:cNvSpPr>
          <p:nvPr>
            <p:ph type="title"/>
          </p:nvPr>
        </p:nvSpPr>
        <p:spPr/>
        <p:txBody>
          <a:bodyPr/>
          <a:lstStyle/>
          <a:p>
            <a:r>
              <a:rPr lang="zh-CN" altLang="en-US" dirty="0"/>
              <a:t>多重处理的例子</a:t>
            </a:r>
            <a:endParaRPr lang="en-US" dirty="0"/>
          </a:p>
        </p:txBody>
      </p:sp>
      <p:sp>
        <p:nvSpPr>
          <p:cNvPr id="3" name="Content Placeholder 2"/>
          <p:cNvSpPr>
            <a:spLocks noGrp="1"/>
          </p:cNvSpPr>
          <p:nvPr>
            <p:ph idx="1"/>
          </p:nvPr>
        </p:nvSpPr>
        <p:spPr>
          <a:xfrm>
            <a:off x="396875" y="5410200"/>
            <a:ext cx="7896225" cy="1447800"/>
          </a:xfrm>
          <a:solidFill>
            <a:schemeClr val="bg1">
              <a:alpha val="76000"/>
            </a:schemeClr>
          </a:solidFill>
        </p:spPr>
        <p:txBody>
          <a:bodyPr/>
          <a:lstStyle/>
          <a:p>
            <a:r>
              <a:rPr lang="zh-CN" altLang="en-US" dirty="0"/>
              <a:t>运行</a:t>
            </a:r>
            <a:r>
              <a:rPr lang="en-US" dirty="0"/>
              <a:t>“top”</a:t>
            </a:r>
          </a:p>
          <a:p>
            <a:pPr lvl="1"/>
            <a:r>
              <a:rPr lang="zh-CN" altLang="en-US" dirty="0"/>
              <a:t>有</a:t>
            </a:r>
            <a:r>
              <a:rPr lang="en-US" altLang="zh-CN" dirty="0"/>
              <a:t>185</a:t>
            </a:r>
            <a:r>
              <a:rPr lang="zh-CN" altLang="en-US" dirty="0"/>
              <a:t>个进程，正在运行的有</a:t>
            </a:r>
            <a:r>
              <a:rPr lang="en-US" altLang="zh-CN" dirty="0"/>
              <a:t>2</a:t>
            </a:r>
            <a:r>
              <a:rPr lang="zh-CN" altLang="en-US" dirty="0"/>
              <a:t>个</a:t>
            </a:r>
            <a:endParaRPr lang="en-US" dirty="0"/>
          </a:p>
          <a:p>
            <a:pPr lvl="1"/>
            <a:r>
              <a:rPr lang="zh-CN" altLang="en-US" dirty="0"/>
              <a:t>以进程</a:t>
            </a:r>
            <a:r>
              <a:rPr lang="en-US" dirty="0"/>
              <a:t>ID (PID)</a:t>
            </a:r>
            <a:r>
              <a:rPr lang="zh-CN" altLang="en-US" dirty="0"/>
              <a:t>相区分</a:t>
            </a:r>
            <a:endParaRPr lang="en-US" dirty="0"/>
          </a:p>
        </p:txBody>
      </p:sp>
      <p:pic>
        <p:nvPicPr>
          <p:cNvPr id="7" name="图片 6">
            <a:extLst>
              <a:ext uri="{FF2B5EF4-FFF2-40B4-BE49-F238E27FC236}">
                <a16:creationId xmlns:a16="http://schemas.microsoft.com/office/drawing/2014/main" id="{F471F62E-B17D-4414-B726-9BADC6BF74EC}"/>
              </a:ext>
            </a:extLst>
          </p:cNvPr>
          <p:cNvPicPr>
            <a:picLocks noChangeAspect="1"/>
          </p:cNvPicPr>
          <p:nvPr/>
        </p:nvPicPr>
        <p:blipFill>
          <a:blip r:embed="rId3"/>
          <a:stretch>
            <a:fillRect/>
          </a:stretch>
        </p:blipFill>
        <p:spPr>
          <a:xfrm>
            <a:off x="3657600" y="808923"/>
            <a:ext cx="5381625" cy="4791747"/>
          </a:xfrm>
          <a:prstGeom prst="rect">
            <a:avLst/>
          </a:prstGeom>
        </p:spPr>
      </p:pic>
    </p:spTree>
    <p:extLst>
      <p:ext uri="{BB962C8B-B14F-4D97-AF65-F5344CB8AC3E}">
        <p14:creationId xmlns:p14="http://schemas.microsoft.com/office/powerpoint/2010/main" val="4196451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1295400"/>
          </a:xfrm>
        </p:spPr>
        <p:txBody>
          <a:bodyPr>
            <a:normAutofit fontScale="77500" lnSpcReduction="20000"/>
          </a:bodyPr>
          <a:lstStyle/>
          <a:p>
            <a:r>
              <a:rPr lang="zh-CN" altLang="en-US" dirty="0"/>
              <a:t>单处理器在并发地执行多个进程</a:t>
            </a:r>
            <a:endParaRPr lang="en-US" dirty="0"/>
          </a:p>
          <a:p>
            <a:pPr lvl="1"/>
            <a:r>
              <a:rPr lang="en-US" dirty="0"/>
              <a:t> </a:t>
            </a:r>
            <a:r>
              <a:rPr lang="zh-CN" altLang="en-US" dirty="0"/>
              <a:t>进程交错执行</a:t>
            </a:r>
            <a:r>
              <a:rPr lang="en-US" dirty="0"/>
              <a:t>(multitasking) </a:t>
            </a:r>
          </a:p>
          <a:p>
            <a:pPr lvl="1"/>
            <a:r>
              <a:rPr lang="zh-CN" altLang="en-US" dirty="0"/>
              <a:t>地址空间由虚拟内存系统管理</a:t>
            </a:r>
            <a:r>
              <a:rPr lang="en-US" dirty="0"/>
              <a:t> (later in course)</a:t>
            </a:r>
          </a:p>
          <a:p>
            <a:pPr lvl="1"/>
            <a:r>
              <a:rPr lang="zh-CN" altLang="en-US" dirty="0"/>
              <a:t>未执行进程的寄存器值保存在内存中</a:t>
            </a:r>
            <a:endParaRPr lang="en-US" dirty="0"/>
          </a:p>
        </p:txBody>
      </p:sp>
      <p:grpSp>
        <p:nvGrpSpPr>
          <p:cNvPr id="5" name="组合 4">
            <a:extLst>
              <a:ext uri="{FF2B5EF4-FFF2-40B4-BE49-F238E27FC236}">
                <a16:creationId xmlns:a16="http://schemas.microsoft.com/office/drawing/2014/main" id="{299D101A-8629-49D6-8430-6EDB1969012D}"/>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750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u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up)">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寄存器当前值保存到内存</a:t>
            </a:r>
            <a:endParaRPr lang="en-US" dirty="0"/>
          </a:p>
        </p:txBody>
      </p:sp>
      <p:grpSp>
        <p:nvGrpSpPr>
          <p:cNvPr id="6" name="组合 5">
            <a:extLst>
              <a:ext uri="{FF2B5EF4-FFF2-40B4-BE49-F238E27FC236}">
                <a16:creationId xmlns:a16="http://schemas.microsoft.com/office/drawing/2014/main" id="{CE418B27-2A37-4800-89E6-9F0D433518B0}"/>
              </a:ext>
            </a:extLst>
          </p:cNvPr>
          <p:cNvGrpSpPr/>
          <p:nvPr/>
        </p:nvGrpSpPr>
        <p:grpSpPr>
          <a:xfrm>
            <a:off x="751396" y="1219200"/>
            <a:ext cx="8011604" cy="3886200"/>
            <a:chOff x="751396" y="1219200"/>
            <a:chExt cx="6030404" cy="3886200"/>
          </a:xfrm>
        </p:grpSpPr>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2213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a:off x="14478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54288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5816600" cy="573088"/>
          </a:xfrm>
        </p:spPr>
        <p:txBody>
          <a:bodyPr/>
          <a:lstStyle/>
          <a:p>
            <a:r>
              <a:rPr lang="zh-CN" altLang="en-US" dirty="0"/>
              <a:t>控制流</a:t>
            </a:r>
            <a:r>
              <a:rPr lang="en-US" altLang="zh-CN" dirty="0"/>
              <a:t>(</a:t>
            </a:r>
            <a:r>
              <a:rPr lang="en-US" dirty="0"/>
              <a:t>Control Flow)</a:t>
            </a:r>
          </a:p>
        </p:txBody>
      </p:sp>
      <p:sp>
        <p:nvSpPr>
          <p:cNvPr id="472068" name="Rectangle 1028"/>
          <p:cNvSpPr>
            <a:spLocks noGrp="1" noChangeArrowheads="1"/>
          </p:cNvSpPr>
          <p:nvPr>
            <p:ph idx="1"/>
          </p:nvPr>
        </p:nvSpPr>
        <p:spPr>
          <a:xfrm>
            <a:off x="452547" y="1219200"/>
            <a:ext cx="8294687" cy="2209800"/>
          </a:xfrm>
          <a:noFill/>
          <a:ln/>
        </p:spPr>
        <p:txBody>
          <a:bodyPr lIns="90487" tIns="44450" rIns="90487" bIns="44450"/>
          <a:lstStyle/>
          <a:p>
            <a:r>
              <a:rPr lang="zh-CN" altLang="en-US" dirty="0"/>
              <a:t>处理器只做一件事</a:t>
            </a:r>
            <a:endParaRPr lang="en-US" dirty="0"/>
          </a:p>
          <a:p>
            <a:pPr lvl="1"/>
            <a:r>
              <a:rPr lang="zh-CN" altLang="en-US" dirty="0"/>
              <a:t>处理器从加电到断电，处理器只是简单地读取和执行一个指令序列</a:t>
            </a:r>
            <a:r>
              <a:rPr lang="en-US" altLang="zh-CN" dirty="0"/>
              <a:t>(</a:t>
            </a:r>
            <a:r>
              <a:rPr lang="zh-CN" altLang="en-US" dirty="0"/>
              <a:t>一次执行一条指令</a:t>
            </a:r>
            <a:r>
              <a:rPr lang="en-US" altLang="zh-CN" dirty="0"/>
              <a:t>)</a:t>
            </a:r>
            <a:endParaRPr lang="en-US" dirty="0"/>
          </a:p>
          <a:p>
            <a:pPr lvl="1"/>
            <a:r>
              <a:rPr lang="zh-CN" altLang="en-US" dirty="0"/>
              <a:t>这个指令序列就是处理器的控制流</a:t>
            </a:r>
            <a:r>
              <a:rPr lang="en-US" dirty="0"/>
              <a:t> </a:t>
            </a:r>
            <a:r>
              <a:rPr lang="en-US" altLang="zh-CN" dirty="0"/>
              <a:t>( </a:t>
            </a:r>
            <a:r>
              <a:rPr lang="en-US" i="1" dirty="0"/>
              <a:t>control flow</a:t>
            </a:r>
            <a:r>
              <a:rPr lang="en-US" dirty="0"/>
              <a:t> or </a:t>
            </a:r>
            <a:r>
              <a:rPr lang="en-US" i="1" dirty="0"/>
              <a:t>flow of control</a:t>
            </a:r>
            <a:r>
              <a:rPr lang="en-US" dirty="0"/>
              <a:t>)</a:t>
            </a:r>
          </a:p>
          <a:p>
            <a:endParaRPr lang="en-US" dirty="0"/>
          </a:p>
        </p:txBody>
      </p:sp>
      <p:sp>
        <p:nvSpPr>
          <p:cNvPr id="472067" name="Text Box 1027"/>
          <p:cNvSpPr txBox="1">
            <a:spLocks noChangeArrowheads="1"/>
          </p:cNvSpPr>
          <p:nvPr/>
        </p:nvSpPr>
        <p:spPr bwMode="auto">
          <a:xfrm>
            <a:off x="4156970" y="3734241"/>
            <a:ext cx="1545616" cy="2246769"/>
          </a:xfrm>
          <a:prstGeom prst="rect">
            <a:avLst/>
          </a:prstGeom>
          <a:noFill/>
          <a:ln w="25400">
            <a:noFill/>
            <a:miter lim="800000"/>
            <a:headEnd/>
            <a:tailEnd/>
          </a:ln>
          <a:effectLst/>
        </p:spPr>
        <p:txBody>
          <a:bodyPr wrap="none">
            <a:spAutoFit/>
          </a:bodyPr>
          <a:lstStyle/>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&lt;startup&gt;</a:t>
            </a: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1</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2</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inst</a:t>
            </a:r>
            <a:r>
              <a:rPr lang="en-US" sz="2000" b="1" baseline="-25000" dirty="0">
                <a:latin typeface="Times New Roman" panose="02020603050405020304" pitchFamily="18" charset="0"/>
                <a:cs typeface="Times New Roman" panose="02020603050405020304" pitchFamily="18" charset="0"/>
              </a:rPr>
              <a:t>3</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a:t>
            </a:r>
          </a:p>
          <a:p>
            <a:pPr>
              <a:lnSpc>
                <a:spcPct val="100000"/>
              </a:lnSpc>
            </a:pPr>
            <a:r>
              <a:rPr lang="en-US" sz="2000" b="1" dirty="0" err="1">
                <a:latin typeface="Times New Roman" panose="02020603050405020304" pitchFamily="18" charset="0"/>
                <a:cs typeface="Times New Roman" panose="02020603050405020304" pitchFamily="18" charset="0"/>
              </a:rPr>
              <a:t>inst</a:t>
            </a:r>
            <a:r>
              <a:rPr lang="en-US" sz="2000" b="1" baseline="-25000" dirty="0" err="1">
                <a:latin typeface="Times New Roman" panose="02020603050405020304" pitchFamily="18" charset="0"/>
                <a:cs typeface="Times New Roman" panose="02020603050405020304" pitchFamily="18" charset="0"/>
              </a:rPr>
              <a:t>n</a:t>
            </a:r>
            <a:endParaRPr lang="en-US" sz="2000" b="1" dirty="0">
              <a:latin typeface="Times New Roman" panose="02020603050405020304" pitchFamily="18" charset="0"/>
              <a:cs typeface="Times New Roman" panose="02020603050405020304" pitchFamily="18" charset="0"/>
            </a:endParaRPr>
          </a:p>
          <a:p>
            <a:pPr>
              <a:lnSpc>
                <a:spcPct val="100000"/>
              </a:lnSpc>
            </a:pPr>
            <a:r>
              <a:rPr lang="en-US" sz="2000" b="1" dirty="0">
                <a:solidFill>
                  <a:schemeClr val="tx1">
                    <a:lumMod val="50000"/>
                    <a:lumOff val="50000"/>
                  </a:schemeClr>
                </a:solidFill>
                <a:latin typeface="Times New Roman" panose="02020603050405020304" pitchFamily="18" charset="0"/>
                <a:cs typeface="Times New Roman" panose="02020603050405020304" pitchFamily="18" charset="0"/>
              </a:rPr>
              <a:t>&lt;shutdown&gt;</a:t>
            </a:r>
          </a:p>
        </p:txBody>
      </p:sp>
      <p:sp>
        <p:nvSpPr>
          <p:cNvPr id="472069" name="Text Box 1029"/>
          <p:cNvSpPr txBox="1">
            <a:spLocks noChangeArrowheads="1"/>
          </p:cNvSpPr>
          <p:nvPr/>
        </p:nvSpPr>
        <p:spPr bwMode="auto">
          <a:xfrm>
            <a:off x="4166388" y="3149399"/>
            <a:ext cx="2417650"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Times New Roman" panose="02020603050405020304" pitchFamily="18" charset="0"/>
                <a:cs typeface="Times New Roman" panose="02020603050405020304" pitchFamily="18" charset="0"/>
              </a:rPr>
              <a:t>Physical control flow</a:t>
            </a:r>
          </a:p>
        </p:txBody>
      </p:sp>
      <p:sp>
        <p:nvSpPr>
          <p:cNvPr id="472071" name="Text Box 1031"/>
          <p:cNvSpPr txBox="1">
            <a:spLocks noChangeArrowheads="1"/>
          </p:cNvSpPr>
          <p:nvPr/>
        </p:nvSpPr>
        <p:spPr bwMode="auto">
          <a:xfrm>
            <a:off x="2510442" y="4644176"/>
            <a:ext cx="749116"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Times New Roman" panose="02020603050405020304" pitchFamily="18" charset="0"/>
                <a:cs typeface="Times New Roman" panose="02020603050405020304" pitchFamily="18" charset="0"/>
              </a:rPr>
              <a:t>Time</a:t>
            </a:r>
          </a:p>
        </p:txBody>
      </p:sp>
      <p:sp>
        <p:nvSpPr>
          <p:cNvPr id="8" name="Down Arrow 7"/>
          <p:cNvSpPr/>
          <p:nvPr/>
        </p:nvSpPr>
        <p:spPr bwMode="auto">
          <a:xfrm>
            <a:off x="3404495" y="3886641"/>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altLang="zh-CN"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调度下一个进程执行</a:t>
            </a:r>
            <a:endParaRPr lang="en-US" dirty="0"/>
          </a:p>
        </p:txBody>
      </p:sp>
      <p:grpSp>
        <p:nvGrpSpPr>
          <p:cNvPr id="5" name="组合 4">
            <a:extLst>
              <a:ext uri="{FF2B5EF4-FFF2-40B4-BE49-F238E27FC236}">
                <a16:creationId xmlns:a16="http://schemas.microsoft.com/office/drawing/2014/main" id="{76CB4D28-5B42-4151-91D9-98691CCF85AD}"/>
              </a:ext>
            </a:extLst>
          </p:cNvPr>
          <p:cNvGrpSpPr/>
          <p:nvPr/>
        </p:nvGrpSpPr>
        <p:grpSpPr>
          <a:xfrm>
            <a:off x="751396" y="1219200"/>
            <a:ext cx="80878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0202" cy="707886"/>
            </a:xfrm>
            <a:prstGeom prst="rect">
              <a:avLst/>
            </a:prstGeom>
            <a:noFill/>
          </p:spPr>
          <p:txBody>
            <a:bodyPr wrap="none" rtlCol="0">
              <a:spAutoFit/>
            </a:bodyPr>
            <a:lstStyle/>
            <a:p>
              <a:r>
                <a:rPr lang="en-US" sz="4000" b="1" dirty="0">
                  <a:latin typeface="Calibri" pitchFamily="34" charset="0"/>
                </a:rPr>
                <a:t>…</a:t>
              </a:r>
            </a:p>
          </p:txBody>
        </p:sp>
      </p:grpSp>
    </p:spTree>
    <p:extLst>
      <p:ext uri="{BB962C8B-B14F-4D97-AF65-F5344CB8AC3E}">
        <p14:creationId xmlns:p14="http://schemas.microsoft.com/office/powerpoint/2010/main" val="3006959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533400" y="5257800"/>
            <a:ext cx="8534400" cy="533400"/>
          </a:xfrm>
        </p:spPr>
        <p:txBody>
          <a:bodyPr>
            <a:normAutofit/>
          </a:bodyPr>
          <a:lstStyle/>
          <a:p>
            <a:r>
              <a:rPr lang="zh-CN" altLang="en-US" dirty="0"/>
              <a:t>加载保存的寄存器组，并切换地址空间</a:t>
            </a:r>
            <a:r>
              <a:rPr lang="en-US" altLang="zh-CN" dirty="0"/>
              <a:t>-</a:t>
            </a:r>
            <a:r>
              <a:rPr lang="zh-CN" altLang="en-US" dirty="0"/>
              <a:t>上下文切换</a:t>
            </a:r>
            <a:endParaRPr lang="en-US" dirty="0"/>
          </a:p>
        </p:txBody>
      </p:sp>
      <p:grpSp>
        <p:nvGrpSpPr>
          <p:cNvPr id="6" name="组合 5">
            <a:extLst>
              <a:ext uri="{FF2B5EF4-FFF2-40B4-BE49-F238E27FC236}">
                <a16:creationId xmlns:a16="http://schemas.microsoft.com/office/drawing/2014/main" id="{34BD1F98-586E-4605-9EC5-9A6B4E67D576}"/>
              </a:ext>
            </a:extLst>
          </p:cNvPr>
          <p:cNvGrpSpPr/>
          <p:nvPr/>
        </p:nvGrpSpPr>
        <p:grpSpPr>
          <a:xfrm>
            <a:off x="751396" y="1219200"/>
            <a:ext cx="8011604" cy="3886200"/>
            <a:chOff x="751396" y="1219200"/>
            <a:chExt cx="6030404" cy="3886200"/>
          </a:xfrm>
        </p:grpSpPr>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29" name="Rectangle 28"/>
            <p:cNvSpPr/>
            <p:nvPr/>
          </p:nvSpPr>
          <p:spPr bwMode="auto">
            <a:xfrm>
              <a:off x="1040386" y="2955877"/>
              <a:ext cx="1066800" cy="61782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5" name="Rectangle 34"/>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9" name="Rectangle 48"/>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50" name="TextBox 49"/>
            <p:cNvSpPr txBox="1"/>
            <p:nvPr/>
          </p:nvSpPr>
          <p:spPr>
            <a:xfrm>
              <a:off x="4343400" y="2165366"/>
              <a:ext cx="414103" cy="707886"/>
            </a:xfrm>
            <a:prstGeom prst="rect">
              <a:avLst/>
            </a:prstGeom>
            <a:noFill/>
          </p:spPr>
          <p:txBody>
            <a:bodyPr wrap="none" rtlCol="0">
              <a:spAutoFit/>
            </a:bodyPr>
            <a:lstStyle/>
            <a:p>
              <a:r>
                <a:rPr lang="en-US" sz="4000" b="1" dirty="0">
                  <a:latin typeface="Calibri" pitchFamily="34" charset="0"/>
                </a:rPr>
                <a:t>…</a:t>
              </a:r>
            </a:p>
          </p:txBody>
        </p:sp>
        <p:sp>
          <p:nvSpPr>
            <p:cNvPr id="5" name="Up Arrow 4"/>
            <p:cNvSpPr/>
            <p:nvPr/>
          </p:nvSpPr>
          <p:spPr bwMode="auto">
            <a:xfrm flipV="1">
              <a:off x="32004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sz="2000" b="1"/>
            </a:p>
          </p:txBody>
        </p:sp>
      </p:grpSp>
    </p:spTree>
    <p:extLst>
      <p:ext uri="{BB962C8B-B14F-4D97-AF65-F5344CB8AC3E}">
        <p14:creationId xmlns:p14="http://schemas.microsoft.com/office/powerpoint/2010/main" val="1072414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zh-CN" altLang="en-US" dirty="0"/>
              <a:t>多重处理的真相</a:t>
            </a:r>
            <a:endParaRPr lang="en-US" dirty="0"/>
          </a:p>
        </p:txBody>
      </p:sp>
      <p:sp>
        <p:nvSpPr>
          <p:cNvPr id="4" name="Text Placeholder 3"/>
          <p:cNvSpPr>
            <a:spLocks noGrp="1"/>
          </p:cNvSpPr>
          <p:nvPr>
            <p:ph idx="1"/>
          </p:nvPr>
        </p:nvSpPr>
        <p:spPr>
          <a:xfrm>
            <a:off x="433219" y="5105400"/>
            <a:ext cx="8482182" cy="1455677"/>
          </a:xfrm>
        </p:spPr>
        <p:txBody>
          <a:bodyPr/>
          <a:lstStyle/>
          <a:p>
            <a:pPr>
              <a:spcBef>
                <a:spcPts val="0"/>
              </a:spcBef>
            </a:pPr>
            <a:r>
              <a:rPr lang="zh-CN" altLang="en-US" dirty="0"/>
              <a:t>多核处理器</a:t>
            </a:r>
            <a:endParaRPr lang="en-US" altLang="zh-CN" dirty="0"/>
          </a:p>
          <a:p>
            <a:pPr lvl="1">
              <a:spcBef>
                <a:spcPts val="0"/>
              </a:spcBef>
            </a:pPr>
            <a:r>
              <a:rPr lang="zh-CN" altLang="en-US" dirty="0"/>
              <a:t>单个芯片有多个</a:t>
            </a:r>
            <a:r>
              <a:rPr lang="en-US" altLang="zh-CN" dirty="0"/>
              <a:t>CPU</a:t>
            </a:r>
          </a:p>
          <a:p>
            <a:pPr lvl="1">
              <a:spcBef>
                <a:spcPts val="0"/>
              </a:spcBef>
            </a:pPr>
            <a:r>
              <a:rPr lang="zh-CN" altLang="en-US" dirty="0"/>
              <a:t>共享主存、有的还共享</a:t>
            </a:r>
            <a:r>
              <a:rPr lang="en-US" altLang="zh-CN" dirty="0"/>
              <a:t>cache</a:t>
            </a:r>
          </a:p>
          <a:p>
            <a:pPr lvl="1">
              <a:spcBef>
                <a:spcPts val="0"/>
              </a:spcBef>
            </a:pPr>
            <a:r>
              <a:rPr lang="zh-CN" altLang="en-US" dirty="0"/>
              <a:t>每个核可以执行独立的进程</a:t>
            </a:r>
            <a:r>
              <a:rPr lang="en-US" altLang="zh-CN" dirty="0"/>
              <a:t> kernel</a:t>
            </a:r>
            <a:r>
              <a:rPr lang="zh-CN" altLang="en-US" dirty="0"/>
              <a:t>负责处理器的内核调度</a:t>
            </a:r>
            <a:endParaRPr lang="en-US" altLang="zh-CN" dirty="0"/>
          </a:p>
        </p:txBody>
      </p:sp>
      <p:grpSp>
        <p:nvGrpSpPr>
          <p:cNvPr id="3" name="组合 2">
            <a:extLst>
              <a:ext uri="{FF2B5EF4-FFF2-40B4-BE49-F238E27FC236}">
                <a16:creationId xmlns:a16="http://schemas.microsoft.com/office/drawing/2014/main" id="{BEC82898-64F1-4ABE-9AFC-1292D6F89806}"/>
              </a:ext>
            </a:extLst>
          </p:cNvPr>
          <p:cNvGrpSpPr/>
          <p:nvPr/>
        </p:nvGrpSpPr>
        <p:grpSpPr>
          <a:xfrm>
            <a:off x="751396" y="1219200"/>
            <a:ext cx="7935404" cy="3893904"/>
            <a:chOff x="751396" y="1219200"/>
            <a:chExt cx="6030404" cy="3893904"/>
          </a:xfrm>
        </p:grpSpPr>
        <p:sp>
          <p:nvSpPr>
            <p:cNvPr id="17" name="Rectangle 16"/>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18" name="Rectangle 17"/>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23" name="Rectangle 22"/>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Memory</a:t>
              </a:r>
            </a:p>
          </p:txBody>
        </p:sp>
        <p:sp>
          <p:nvSpPr>
            <p:cNvPr id="28" name="Rectangle 27"/>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29" name="Rectangle 28"/>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0" name="Rectangle 29"/>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31" name="Rectangle 30"/>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32" name="Rectangle 31"/>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sp>
          <p:nvSpPr>
            <p:cNvPr id="33" name="Rectangle 32"/>
            <p:cNvSpPr/>
            <p:nvPr/>
          </p:nvSpPr>
          <p:spPr bwMode="auto">
            <a:xfrm>
              <a:off x="1040386" y="2971976"/>
              <a:ext cx="1066800" cy="601721"/>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37" name="Rectangle 36"/>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38" name="Rectangle 37"/>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39" name="Rectangle 38"/>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0" name="Rectangle 39"/>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1" name="Rectangle 40"/>
            <p:cNvSpPr/>
            <p:nvPr/>
          </p:nvSpPr>
          <p:spPr bwMode="auto">
            <a:xfrm>
              <a:off x="2730870" y="2971976"/>
              <a:ext cx="1066800" cy="601723"/>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2" name="Rectangle 41"/>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Stack</a:t>
              </a:r>
            </a:p>
          </p:txBody>
        </p:sp>
        <p:sp>
          <p:nvSpPr>
            <p:cNvPr id="43" name="Rectangle 42"/>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Heap</a:t>
              </a:r>
            </a:p>
          </p:txBody>
        </p:sp>
        <p:sp>
          <p:nvSpPr>
            <p:cNvPr id="44" name="Rectangle 43"/>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Code</a:t>
              </a:r>
            </a:p>
          </p:txBody>
        </p:sp>
        <p:sp>
          <p:nvSpPr>
            <p:cNvPr id="45" name="Rectangle 44"/>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Data</a:t>
              </a:r>
            </a:p>
          </p:txBody>
        </p:sp>
        <p:sp>
          <p:nvSpPr>
            <p:cNvPr id="46" name="Rectangle 45"/>
            <p:cNvSpPr/>
            <p:nvPr/>
          </p:nvSpPr>
          <p:spPr bwMode="auto">
            <a:xfrm>
              <a:off x="5321670" y="2971976"/>
              <a:ext cx="1066800" cy="601722"/>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Saved registers</a:t>
              </a:r>
            </a:p>
          </p:txBody>
        </p:sp>
        <p:sp>
          <p:nvSpPr>
            <p:cNvPr id="47" name="TextBox 46"/>
            <p:cNvSpPr txBox="1"/>
            <p:nvPr/>
          </p:nvSpPr>
          <p:spPr>
            <a:xfrm>
              <a:off x="4343400" y="2165366"/>
              <a:ext cx="418080" cy="707886"/>
            </a:xfrm>
            <a:prstGeom prst="rect">
              <a:avLst/>
            </a:prstGeom>
            <a:noFill/>
          </p:spPr>
          <p:txBody>
            <a:bodyPr wrap="none" rtlCol="0">
              <a:spAutoFit/>
            </a:bodyPr>
            <a:lstStyle/>
            <a:p>
              <a:r>
                <a:rPr lang="en-US" sz="4000" b="1" dirty="0">
                  <a:latin typeface="Calibri" pitchFamily="34" charset="0"/>
                </a:rPr>
                <a:t>…</a:t>
              </a:r>
            </a:p>
          </p:txBody>
        </p:sp>
        <p:sp>
          <p:nvSpPr>
            <p:cNvPr id="49" name="Rectangle 48"/>
            <p:cNvSpPr/>
            <p:nvPr/>
          </p:nvSpPr>
          <p:spPr bwMode="auto">
            <a:xfrm>
              <a:off x="914400" y="4046304"/>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2000" b="1" dirty="0"/>
                <a:t>CPU</a:t>
              </a:r>
            </a:p>
          </p:txBody>
        </p:sp>
        <p:sp>
          <p:nvSpPr>
            <p:cNvPr id="50" name="Rectangle 49"/>
            <p:cNvSpPr/>
            <p:nvPr/>
          </p:nvSpPr>
          <p:spPr bwMode="auto">
            <a:xfrm>
              <a:off x="1052716" y="4503504"/>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2000" b="1" dirty="0"/>
                <a:t>Registers</a:t>
              </a:r>
            </a:p>
          </p:txBody>
        </p:sp>
        <p:sp>
          <p:nvSpPr>
            <p:cNvPr id="51" name="Rectangle 50"/>
            <p:cNvSpPr/>
            <p:nvPr/>
          </p:nvSpPr>
          <p:spPr bwMode="auto">
            <a:xfrm>
              <a:off x="838200" y="1676400"/>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sz="2000" b="1">
                <a:ln>
                  <a:solidFill>
                    <a:schemeClr val="tx1"/>
                  </a:solidFill>
                  <a:prstDash val="dash"/>
                </a:ln>
              </a:endParaRPr>
            </a:p>
          </p:txBody>
        </p:sp>
      </p:grpSp>
    </p:spTree>
    <p:extLst>
      <p:ext uri="{BB962C8B-B14F-4D97-AF65-F5344CB8AC3E}">
        <p14:creationId xmlns:p14="http://schemas.microsoft.com/office/powerpoint/2010/main" val="1658267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06400" y="493712"/>
            <a:ext cx="6985000" cy="573088"/>
          </a:xfrm>
        </p:spPr>
        <p:txBody>
          <a:bodyPr/>
          <a:lstStyle/>
          <a:p>
            <a:r>
              <a:rPr lang="zh-CN" altLang="en-US" dirty="0"/>
              <a:t>并发进程</a:t>
            </a:r>
            <a:r>
              <a:rPr lang="en-US" altLang="zh-CN" dirty="0"/>
              <a:t>(</a:t>
            </a:r>
            <a:r>
              <a:rPr lang="en-US" dirty="0"/>
              <a:t>Concurrent Processes</a:t>
            </a:r>
            <a:r>
              <a:rPr lang="en-US" altLang="zh-CN" dirty="0"/>
              <a:t>)</a:t>
            </a:r>
            <a:endParaRPr lang="en-US" dirty="0"/>
          </a:p>
        </p:txBody>
      </p:sp>
      <p:sp>
        <p:nvSpPr>
          <p:cNvPr id="485379" name="Rectangle 3"/>
          <p:cNvSpPr>
            <a:spLocks noGrp="1" noChangeArrowheads="1"/>
          </p:cNvSpPr>
          <p:nvPr>
            <p:ph idx="1"/>
          </p:nvPr>
        </p:nvSpPr>
        <p:spPr>
          <a:xfrm>
            <a:off x="409575" y="1219200"/>
            <a:ext cx="7896225" cy="2091148"/>
          </a:xfrm>
        </p:spPr>
        <p:txBody>
          <a:bodyPr/>
          <a:lstStyle/>
          <a:p>
            <a:r>
              <a:rPr lang="zh-CN" altLang="en-US" dirty="0"/>
              <a:t>每个进程是个逻辑控制流</a:t>
            </a:r>
            <a:endParaRPr lang="en-US" dirty="0"/>
          </a:p>
          <a:p>
            <a:r>
              <a:rPr lang="zh-CN" altLang="en-US" dirty="0"/>
              <a:t>如果两个逻辑流在时间上有重叠，则称这两个进程是并发的</a:t>
            </a:r>
            <a:r>
              <a:rPr lang="en-US" altLang="zh-CN" dirty="0"/>
              <a:t>(</a:t>
            </a:r>
            <a:r>
              <a:rPr lang="zh-CN" altLang="en-US" dirty="0"/>
              <a:t>并发进程</a:t>
            </a:r>
            <a:r>
              <a:rPr lang="en-US" altLang="zh-CN" dirty="0"/>
              <a:t>)</a:t>
            </a:r>
            <a:endParaRPr lang="en-US" dirty="0"/>
          </a:p>
          <a:p>
            <a:r>
              <a:rPr lang="zh-CN" altLang="en-US" dirty="0"/>
              <a:t>否则他们是顺序的</a:t>
            </a:r>
            <a:endParaRPr lang="en-US" dirty="0">
              <a:solidFill>
                <a:srgbClr val="C00000"/>
              </a:solidFill>
            </a:endParaRPr>
          </a:p>
        </p:txBody>
      </p:sp>
      <p:grpSp>
        <p:nvGrpSpPr>
          <p:cNvPr id="2" name="组合 1">
            <a:extLst>
              <a:ext uri="{FF2B5EF4-FFF2-40B4-BE49-F238E27FC236}">
                <a16:creationId xmlns:a16="http://schemas.microsoft.com/office/drawing/2014/main" id="{D5AE093F-0E92-433F-98FB-75F7921B3462}"/>
              </a:ext>
            </a:extLst>
          </p:cNvPr>
          <p:cNvGrpSpPr/>
          <p:nvPr/>
        </p:nvGrpSpPr>
        <p:grpSpPr>
          <a:xfrm>
            <a:off x="533400" y="3043535"/>
            <a:ext cx="7294853" cy="2133600"/>
            <a:chOff x="1010947" y="4267200"/>
            <a:chExt cx="5694653" cy="2133600"/>
          </a:xfrm>
        </p:grpSpPr>
        <p:sp>
          <p:nvSpPr>
            <p:cNvPr id="485383" name="Line 7"/>
            <p:cNvSpPr>
              <a:spLocks noChangeShapeType="1"/>
            </p:cNvSpPr>
            <p:nvPr/>
          </p:nvSpPr>
          <p:spPr bwMode="auto">
            <a:xfrm>
              <a:off x="3124200" y="46482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4" name="Text Box 8"/>
            <p:cNvSpPr txBox="1">
              <a:spLocks noChangeArrowheads="1"/>
            </p:cNvSpPr>
            <p:nvPr/>
          </p:nvSpPr>
          <p:spPr bwMode="auto">
            <a:xfrm>
              <a:off x="2622332" y="4267200"/>
              <a:ext cx="99969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A</a:t>
              </a:r>
            </a:p>
          </p:txBody>
        </p:sp>
        <p:sp>
          <p:nvSpPr>
            <p:cNvPr id="485385" name="Text Box 9"/>
            <p:cNvSpPr txBox="1">
              <a:spLocks noChangeArrowheads="1"/>
            </p:cNvSpPr>
            <p:nvPr/>
          </p:nvSpPr>
          <p:spPr bwMode="auto">
            <a:xfrm>
              <a:off x="4146332" y="4267200"/>
              <a:ext cx="990079"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B</a:t>
              </a:r>
            </a:p>
          </p:txBody>
        </p:sp>
        <p:sp>
          <p:nvSpPr>
            <p:cNvPr id="485386" name="Text Box 10"/>
            <p:cNvSpPr txBox="1">
              <a:spLocks noChangeArrowheads="1"/>
            </p:cNvSpPr>
            <p:nvPr/>
          </p:nvSpPr>
          <p:spPr bwMode="auto">
            <a:xfrm>
              <a:off x="5670332" y="4267200"/>
              <a:ext cx="983667" cy="338554"/>
            </a:xfrm>
            <a:prstGeom prst="rect">
              <a:avLst/>
            </a:prstGeom>
            <a:noFill/>
            <a:ln w="25400">
              <a:noFill/>
              <a:miter lim="800000"/>
              <a:headEnd/>
              <a:tailEnd/>
            </a:ln>
            <a:effectLst/>
          </p:spPr>
          <p:txBody>
            <a:bodyPr wrap="none">
              <a:noAutofit/>
            </a:bodyPr>
            <a:lstStyle/>
            <a:p>
              <a:pPr algn="l">
                <a:lnSpc>
                  <a:spcPct val="100000"/>
                </a:lnSpc>
              </a:pPr>
              <a:r>
                <a:rPr lang="en-US" sz="2400" b="1" i="1" dirty="0">
                  <a:solidFill>
                    <a:srgbClr val="C00000"/>
                  </a:solidFill>
                  <a:latin typeface="Times New Roman" panose="02020603050405020304" pitchFamily="18" charset="0"/>
                  <a:cs typeface="Times New Roman" panose="02020603050405020304" pitchFamily="18" charset="0"/>
                </a:rPr>
                <a:t>Process C</a:t>
              </a:r>
            </a:p>
          </p:txBody>
        </p:sp>
        <p:sp>
          <p:nvSpPr>
            <p:cNvPr id="485387" name="Line 11"/>
            <p:cNvSpPr>
              <a:spLocks noChangeShapeType="1"/>
            </p:cNvSpPr>
            <p:nvPr/>
          </p:nvSpPr>
          <p:spPr bwMode="auto">
            <a:xfrm>
              <a:off x="4648200" y="49530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8" name="Line 12"/>
            <p:cNvSpPr>
              <a:spLocks noChangeShapeType="1"/>
            </p:cNvSpPr>
            <p:nvPr/>
          </p:nvSpPr>
          <p:spPr bwMode="auto">
            <a:xfrm>
              <a:off x="6172200" y="52578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89" name="Line 13"/>
            <p:cNvSpPr>
              <a:spLocks noChangeShapeType="1"/>
            </p:cNvSpPr>
            <p:nvPr/>
          </p:nvSpPr>
          <p:spPr bwMode="auto">
            <a:xfrm>
              <a:off x="3124200" y="55626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0" name="Line 14"/>
            <p:cNvSpPr>
              <a:spLocks noChangeShapeType="1"/>
            </p:cNvSpPr>
            <p:nvPr/>
          </p:nvSpPr>
          <p:spPr bwMode="auto">
            <a:xfrm>
              <a:off x="6172200" y="5867400"/>
              <a:ext cx="0" cy="304800"/>
            </a:xfrm>
            <a:prstGeom prst="line">
              <a:avLst/>
            </a:prstGeom>
            <a:noFill/>
            <a:ln w="25400">
              <a:solidFill>
                <a:schemeClr val="tx1"/>
              </a:solidFill>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1" name="Line 15"/>
            <p:cNvSpPr>
              <a:spLocks noChangeShapeType="1"/>
            </p:cNvSpPr>
            <p:nvPr/>
          </p:nvSpPr>
          <p:spPr bwMode="auto">
            <a:xfrm>
              <a:off x="2667000" y="49530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2" name="Line 16"/>
            <p:cNvSpPr>
              <a:spLocks noChangeShapeType="1"/>
            </p:cNvSpPr>
            <p:nvPr/>
          </p:nvSpPr>
          <p:spPr bwMode="auto">
            <a:xfrm>
              <a:off x="2667000" y="52578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3" name="Line 17"/>
            <p:cNvSpPr>
              <a:spLocks noChangeShapeType="1"/>
            </p:cNvSpPr>
            <p:nvPr/>
          </p:nvSpPr>
          <p:spPr bwMode="auto">
            <a:xfrm>
              <a:off x="2667000" y="55626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4" name="Line 18"/>
            <p:cNvSpPr>
              <a:spLocks noChangeShapeType="1"/>
            </p:cNvSpPr>
            <p:nvPr/>
          </p:nvSpPr>
          <p:spPr bwMode="auto">
            <a:xfrm>
              <a:off x="2667000" y="58674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485395" name="Line 19"/>
            <p:cNvSpPr>
              <a:spLocks noChangeShapeType="1"/>
            </p:cNvSpPr>
            <p:nvPr/>
          </p:nvSpPr>
          <p:spPr bwMode="auto">
            <a:xfrm>
              <a:off x="2667000" y="6172200"/>
              <a:ext cx="4038600" cy="0"/>
            </a:xfrm>
            <a:prstGeom prst="line">
              <a:avLst/>
            </a:prstGeom>
            <a:noFill/>
            <a:ln w="3175">
              <a:solidFill>
                <a:schemeClr val="tx1"/>
              </a:solidFill>
              <a:prstDash val="dash"/>
              <a:round/>
              <a:headEnd/>
              <a:tailEnd/>
            </a:ln>
            <a:effectLst/>
          </p:spPr>
          <p:txBody>
            <a:bodyPr wrap="none" anchor="ctr">
              <a:noAutofit/>
            </a:bodyPr>
            <a:lstStyle/>
            <a:p>
              <a:endParaRPr lang="en-US" sz="2400" b="1" dirty="0">
                <a:latin typeface="Times New Roman" panose="02020603050405020304" pitchFamily="18" charset="0"/>
                <a:cs typeface="Times New Roman" panose="02020603050405020304" pitchFamily="18" charset="0"/>
              </a:endParaRPr>
            </a:p>
          </p:txBody>
        </p:sp>
        <p:sp>
          <p:nvSpPr>
            <p:cNvPr id="20" name="Text Box 1031"/>
            <p:cNvSpPr txBox="1">
              <a:spLocks noChangeArrowheads="1"/>
            </p:cNvSpPr>
            <p:nvPr/>
          </p:nvSpPr>
          <p:spPr bwMode="auto">
            <a:xfrm>
              <a:off x="1010947" y="5177135"/>
              <a:ext cx="817853" cy="461665"/>
            </a:xfrm>
            <a:prstGeom prst="rect">
              <a:avLst/>
            </a:prstGeom>
            <a:noFill/>
            <a:ln w="25400">
              <a:noFill/>
              <a:miter lim="800000"/>
              <a:headEnd/>
              <a:tailEnd/>
            </a:ln>
            <a:effectLst/>
          </p:spPr>
          <p:txBody>
            <a:bodyPr wrap="square">
              <a:noAutofit/>
            </a:bodyPr>
            <a:lstStyle/>
            <a:p>
              <a:pPr algn="l">
                <a:lnSpc>
                  <a:spcPct val="100000"/>
                </a:lnSpc>
              </a:pPr>
              <a:r>
                <a:rPr lang="en-US" sz="2400" b="1" dirty="0">
                  <a:latin typeface="Times New Roman" panose="02020603050405020304" pitchFamily="18" charset="0"/>
                  <a:cs typeface="Times New Roman" panose="02020603050405020304" pitchFamily="18" charset="0"/>
                </a:rPr>
                <a:t>Time</a:t>
              </a:r>
            </a:p>
          </p:txBody>
        </p:sp>
        <p:sp>
          <p:nvSpPr>
            <p:cNvPr id="21" name="Down Arrow 20"/>
            <p:cNvSpPr/>
            <p:nvPr/>
          </p:nvSpPr>
          <p:spPr bwMode="auto">
            <a:xfrm>
              <a:off x="1752600" y="4800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400" b="1" dirty="0">
                <a:latin typeface="Times New Roman" panose="02020603050405020304" pitchFamily="18" charset="0"/>
                <a:cs typeface="Times New Roman" panose="02020603050405020304" pitchFamily="18" charset="0"/>
              </a:endParaRPr>
            </a:p>
          </p:txBody>
        </p:sp>
      </p:grpSp>
      <p:sp>
        <p:nvSpPr>
          <p:cNvPr id="3" name="文本框 2">
            <a:extLst>
              <a:ext uri="{FF2B5EF4-FFF2-40B4-BE49-F238E27FC236}">
                <a16:creationId xmlns:a16="http://schemas.microsoft.com/office/drawing/2014/main" id="{EBE97F3C-52D8-4531-885D-5AD99429C14B}"/>
              </a:ext>
            </a:extLst>
          </p:cNvPr>
          <p:cNvSpPr txBox="1"/>
          <p:nvPr/>
        </p:nvSpPr>
        <p:spPr>
          <a:xfrm>
            <a:off x="838200" y="5410200"/>
            <a:ext cx="7620000" cy="830997"/>
          </a:xfrm>
          <a:prstGeom prst="rect">
            <a:avLst/>
          </a:prstGeom>
          <a:noFill/>
        </p:spPr>
        <p:txBody>
          <a:bodyPr wrap="square" rtlCol="0">
            <a:spAutoFit/>
          </a:bodyPr>
          <a:lstStyle/>
          <a:p>
            <a:r>
              <a:rPr lang="zh-CN" altLang="en-US" sz="2400" b="1" dirty="0"/>
              <a:t>示例（单核</a:t>
            </a:r>
            <a:r>
              <a:rPr lang="en-US" altLang="zh-CN" sz="2400" b="1" dirty="0"/>
              <a:t>CPU</a:t>
            </a:r>
            <a:r>
              <a:rPr lang="zh-CN" altLang="en-US" sz="2400" b="1" dirty="0"/>
              <a:t>）</a:t>
            </a:r>
            <a:r>
              <a:rPr lang="en-US" altLang="zh-CN" sz="2400" b="1" dirty="0"/>
              <a:t>: A &amp; B, A &amp; C</a:t>
            </a:r>
            <a:r>
              <a:rPr lang="zh-CN" altLang="en-US" sz="2400" b="1" dirty="0"/>
              <a:t>是并发关系</a:t>
            </a:r>
            <a:endParaRPr lang="en-US" altLang="zh-CN" sz="2400" b="1" dirty="0"/>
          </a:p>
          <a:p>
            <a:r>
              <a:rPr lang="en-US" altLang="zh-CN" sz="2400" b="1" dirty="0"/>
              <a:t>B &amp; C</a:t>
            </a:r>
            <a:r>
              <a:rPr lang="zh-CN" altLang="en-US" sz="2400" b="1" dirty="0"/>
              <a:t>是顺序关系</a:t>
            </a:r>
            <a:endParaRPr lang="en-US" altLang="zh-CN" sz="2400" b="1"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81000" y="533400"/>
            <a:ext cx="8458200" cy="573088"/>
          </a:xfrm>
        </p:spPr>
        <p:txBody>
          <a:bodyPr/>
          <a:lstStyle/>
          <a:p>
            <a:r>
              <a:rPr lang="zh-CN" altLang="en-US" dirty="0"/>
              <a:t>用户角度看并发进程</a:t>
            </a:r>
            <a:endParaRPr lang="en-US" dirty="0"/>
          </a:p>
        </p:txBody>
      </p:sp>
      <p:sp>
        <p:nvSpPr>
          <p:cNvPr id="486403" name="Rectangle 3"/>
          <p:cNvSpPr>
            <a:spLocks noGrp="1" noChangeArrowheads="1"/>
          </p:cNvSpPr>
          <p:nvPr>
            <p:ph idx="1"/>
          </p:nvPr>
        </p:nvSpPr>
        <p:spPr>
          <a:xfrm>
            <a:off x="410031" y="1285875"/>
            <a:ext cx="7896225" cy="1990725"/>
          </a:xfrm>
        </p:spPr>
        <p:txBody>
          <a:bodyPr/>
          <a:lstStyle/>
          <a:p>
            <a:r>
              <a:rPr lang="zh-CN" altLang="en-US" dirty="0"/>
              <a:t>并发进程的控制流物理上是不相交的</a:t>
            </a:r>
            <a:endParaRPr lang="en-US" dirty="0"/>
          </a:p>
          <a:p>
            <a:endParaRPr lang="en-US" dirty="0"/>
          </a:p>
          <a:p>
            <a:r>
              <a:rPr lang="zh-CN" altLang="en-US" dirty="0"/>
              <a:t>然而，我们可以认为并发进程是并行运行的</a:t>
            </a:r>
            <a:endParaRPr lang="en-US" altLang="zh-CN" dirty="0"/>
          </a:p>
          <a:p>
            <a:endParaRPr lang="en-US" dirty="0"/>
          </a:p>
          <a:p>
            <a:endParaRPr lang="en-US" dirty="0"/>
          </a:p>
          <a:p>
            <a:endParaRPr lang="en-US" dirty="0"/>
          </a:p>
          <a:p>
            <a:endParaRPr lang="en-US" dirty="0"/>
          </a:p>
          <a:p>
            <a:endParaRPr lang="en-US" dirty="0"/>
          </a:p>
          <a:p>
            <a:endParaRPr lang="en-US" dirty="0"/>
          </a:p>
          <a:p>
            <a:r>
              <a:rPr lang="zh-CN" altLang="en-US" dirty="0"/>
              <a:t>进程内是串行、进程间是并行</a:t>
            </a:r>
            <a:r>
              <a:rPr lang="en-US" altLang="zh-CN" dirty="0"/>
              <a:t>—</a:t>
            </a:r>
            <a:r>
              <a:rPr lang="zh-CN" altLang="en-US" dirty="0"/>
              <a:t>乱序？</a:t>
            </a:r>
            <a:r>
              <a:rPr lang="en-US" altLang="zh-CN" dirty="0"/>
              <a:t>-</a:t>
            </a:r>
            <a:r>
              <a:rPr lang="zh-CN" altLang="en-US" dirty="0"/>
              <a:t>看</a:t>
            </a:r>
            <a:r>
              <a:rPr lang="en-US" altLang="zh-CN" dirty="0"/>
              <a:t>OS</a:t>
            </a:r>
            <a:endParaRPr lang="en-US" dirty="0"/>
          </a:p>
        </p:txBody>
      </p:sp>
      <p:grpSp>
        <p:nvGrpSpPr>
          <p:cNvPr id="2" name="组合 1">
            <a:extLst>
              <a:ext uri="{FF2B5EF4-FFF2-40B4-BE49-F238E27FC236}">
                <a16:creationId xmlns:a16="http://schemas.microsoft.com/office/drawing/2014/main" id="{D7431364-3396-46A8-A6AD-E27156E6B740}"/>
              </a:ext>
            </a:extLst>
          </p:cNvPr>
          <p:cNvGrpSpPr/>
          <p:nvPr/>
        </p:nvGrpSpPr>
        <p:grpSpPr>
          <a:xfrm>
            <a:off x="638175" y="3809999"/>
            <a:ext cx="7315200" cy="1990724"/>
            <a:chOff x="1219200" y="3810000"/>
            <a:chExt cx="5707316" cy="1447800"/>
          </a:xfrm>
        </p:grpSpPr>
        <p:sp>
          <p:nvSpPr>
            <p:cNvPr id="486405" name="Text Box 5"/>
            <p:cNvSpPr txBox="1">
              <a:spLocks noChangeArrowheads="1"/>
            </p:cNvSpPr>
            <p:nvPr/>
          </p:nvSpPr>
          <p:spPr bwMode="auto">
            <a:xfrm>
              <a:off x="1219200" y="431165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486406" name="Line 6"/>
            <p:cNvSpPr>
              <a:spLocks noChangeShapeType="1"/>
            </p:cNvSpPr>
            <p:nvPr/>
          </p:nvSpPr>
          <p:spPr bwMode="auto">
            <a:xfrm>
              <a:off x="3276600" y="4191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07" name="Text Box 7"/>
            <p:cNvSpPr txBox="1">
              <a:spLocks noChangeArrowheads="1"/>
            </p:cNvSpPr>
            <p:nvPr/>
          </p:nvSpPr>
          <p:spPr bwMode="auto">
            <a:xfrm>
              <a:off x="2709863" y="3810000"/>
              <a:ext cx="119109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A</a:t>
              </a:r>
            </a:p>
          </p:txBody>
        </p:sp>
        <p:sp>
          <p:nvSpPr>
            <p:cNvPr id="486408" name="Text Box 8"/>
            <p:cNvSpPr txBox="1">
              <a:spLocks noChangeArrowheads="1"/>
            </p:cNvSpPr>
            <p:nvPr/>
          </p:nvSpPr>
          <p:spPr bwMode="auto">
            <a:xfrm>
              <a:off x="4233863" y="3810000"/>
              <a:ext cx="1179875"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B</a:t>
              </a:r>
            </a:p>
          </p:txBody>
        </p:sp>
        <p:sp>
          <p:nvSpPr>
            <p:cNvPr id="486409" name="Text Box 9"/>
            <p:cNvSpPr txBox="1">
              <a:spLocks noChangeArrowheads="1"/>
            </p:cNvSpPr>
            <p:nvPr/>
          </p:nvSpPr>
          <p:spPr bwMode="auto">
            <a:xfrm>
              <a:off x="5757863" y="3810000"/>
              <a:ext cx="1168653" cy="400110"/>
            </a:xfrm>
            <a:prstGeom prst="rect">
              <a:avLst/>
            </a:prstGeom>
            <a:noFill/>
            <a:ln w="25400">
              <a:noFill/>
              <a:miter lim="800000"/>
              <a:headEnd/>
              <a:tailEnd/>
            </a:ln>
            <a:effectLst/>
          </p:spPr>
          <p:txBody>
            <a:bodyPr wrap="none">
              <a:spAutoFit/>
            </a:bodyPr>
            <a:lstStyle/>
            <a:p>
              <a:pPr algn="l">
                <a:lnSpc>
                  <a:spcPct val="100000"/>
                </a:lnSpc>
              </a:pPr>
              <a:r>
                <a:rPr lang="en-US" sz="2000" b="1" i="1" dirty="0">
                  <a:solidFill>
                    <a:srgbClr val="C00000"/>
                  </a:solidFill>
                  <a:latin typeface="Calibri" pitchFamily="34" charset="0"/>
                </a:rPr>
                <a:t>Process C</a:t>
              </a:r>
            </a:p>
          </p:txBody>
        </p:sp>
        <p:sp>
          <p:nvSpPr>
            <p:cNvPr id="486410" name="Line 10"/>
            <p:cNvSpPr>
              <a:spLocks noChangeShapeType="1"/>
            </p:cNvSpPr>
            <p:nvPr/>
          </p:nvSpPr>
          <p:spPr bwMode="auto">
            <a:xfrm>
              <a:off x="4800600" y="43434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1" name="Line 11"/>
            <p:cNvSpPr>
              <a:spLocks noChangeShapeType="1"/>
            </p:cNvSpPr>
            <p:nvPr/>
          </p:nvSpPr>
          <p:spPr bwMode="auto">
            <a:xfrm>
              <a:off x="6324600" y="46482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2" name="Line 12"/>
            <p:cNvSpPr>
              <a:spLocks noChangeShapeType="1"/>
            </p:cNvSpPr>
            <p:nvPr/>
          </p:nvSpPr>
          <p:spPr bwMode="auto">
            <a:xfrm>
              <a:off x="3276600" y="44958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3" name="Line 13"/>
            <p:cNvSpPr>
              <a:spLocks noChangeShapeType="1"/>
            </p:cNvSpPr>
            <p:nvPr/>
          </p:nvSpPr>
          <p:spPr bwMode="auto">
            <a:xfrm>
              <a:off x="2819400" y="41910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4" name="Line 14"/>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5" name="Line 15"/>
            <p:cNvSpPr>
              <a:spLocks noChangeShapeType="1"/>
            </p:cNvSpPr>
            <p:nvPr/>
          </p:nvSpPr>
          <p:spPr bwMode="auto">
            <a:xfrm>
              <a:off x="6324600" y="4953000"/>
              <a:ext cx="0" cy="304800"/>
            </a:xfrm>
            <a:prstGeom prst="line">
              <a:avLst/>
            </a:prstGeom>
            <a:noFill/>
            <a:ln w="25400">
              <a:solidFill>
                <a:schemeClr val="tx1"/>
              </a:solidFill>
              <a:round/>
              <a:headEnd/>
              <a:tailEnd/>
            </a:ln>
            <a:effectLst/>
          </p:spPr>
          <p:txBody>
            <a:bodyPr wrap="none" anchor="ctr"/>
            <a:lstStyle/>
            <a:p>
              <a:endParaRPr lang="en-US" sz="2000" b="1" dirty="0">
                <a:latin typeface="Calibri" pitchFamily="34" charset="0"/>
              </a:endParaRPr>
            </a:p>
          </p:txBody>
        </p:sp>
        <p:sp>
          <p:nvSpPr>
            <p:cNvPr id="486416" name="Line 16"/>
            <p:cNvSpPr>
              <a:spLocks noChangeShapeType="1"/>
            </p:cNvSpPr>
            <p:nvPr/>
          </p:nvSpPr>
          <p:spPr bwMode="auto">
            <a:xfrm>
              <a:off x="2819400" y="43434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6417" name="Line 17"/>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18" name="Down Arrow 17"/>
            <p:cNvSpPr/>
            <p:nvPr/>
          </p:nvSpPr>
          <p:spPr bwMode="auto">
            <a:xfrm>
              <a:off x="1981200" y="4000500"/>
              <a:ext cx="457200" cy="1257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380088" y="387578"/>
            <a:ext cx="7392312" cy="573088"/>
          </a:xfrm>
        </p:spPr>
        <p:txBody>
          <a:bodyPr/>
          <a:lstStyle/>
          <a:p>
            <a:r>
              <a:rPr lang="zh-CN" altLang="en-US" dirty="0"/>
              <a:t>上下文切换</a:t>
            </a:r>
            <a:r>
              <a:rPr lang="en-US" altLang="zh-CN" dirty="0"/>
              <a:t> (Context Switching)</a:t>
            </a:r>
            <a:endParaRPr lang="en-US" dirty="0"/>
          </a:p>
        </p:txBody>
      </p:sp>
      <p:sp>
        <p:nvSpPr>
          <p:cNvPr id="487427" name="Rectangle 3"/>
          <p:cNvSpPr>
            <a:spLocks noGrp="1" noChangeArrowheads="1"/>
          </p:cNvSpPr>
          <p:nvPr>
            <p:ph idx="1"/>
          </p:nvPr>
        </p:nvSpPr>
        <p:spPr>
          <a:xfrm>
            <a:off x="381000" y="1104900"/>
            <a:ext cx="8294687" cy="2552700"/>
          </a:xfrm>
        </p:spPr>
        <p:txBody>
          <a:bodyPr/>
          <a:lstStyle/>
          <a:p>
            <a:r>
              <a:rPr lang="zh-CN" altLang="en-US" dirty="0"/>
              <a:t>进程由常驻内存的操作系统代码块</a:t>
            </a:r>
            <a:r>
              <a:rPr lang="en-US" altLang="zh-CN" dirty="0"/>
              <a:t>(</a:t>
            </a:r>
            <a:r>
              <a:rPr lang="zh-CN" altLang="en-US" dirty="0"/>
              <a:t>称为</a:t>
            </a:r>
            <a:r>
              <a:rPr lang="zh-CN" altLang="en-US" dirty="0">
                <a:solidFill>
                  <a:srgbClr val="C00000"/>
                </a:solidFill>
              </a:rPr>
              <a:t>内核</a:t>
            </a:r>
            <a:r>
              <a:rPr lang="en-US" altLang="zh-CN" dirty="0"/>
              <a:t>)</a:t>
            </a:r>
            <a:r>
              <a:rPr lang="zh-CN" altLang="en-US" dirty="0"/>
              <a:t>管理</a:t>
            </a:r>
            <a:endParaRPr lang="en-US" i="1" dirty="0">
              <a:solidFill>
                <a:srgbClr val="C00000"/>
              </a:solidFill>
            </a:endParaRPr>
          </a:p>
          <a:p>
            <a:pPr lvl="1"/>
            <a:r>
              <a:rPr lang="zh-CN" altLang="en-US" dirty="0"/>
              <a:t>★内核不是一个单独的进程，而是作为现有进程的一部分运行</a:t>
            </a:r>
            <a:endParaRPr lang="en-US" dirty="0"/>
          </a:p>
          <a:p>
            <a:r>
              <a:rPr lang="zh-CN" altLang="en-US" dirty="0"/>
              <a:t>控制流通过</a:t>
            </a:r>
            <a:r>
              <a:rPr lang="zh-CN" altLang="en-US" i="1" dirty="0">
                <a:solidFill>
                  <a:srgbClr val="C00000"/>
                </a:solidFill>
              </a:rPr>
              <a:t>上下文切换</a:t>
            </a:r>
            <a:r>
              <a:rPr lang="zh-CN" altLang="en-US" dirty="0"/>
              <a:t>从一个进程传递到另一个进程</a:t>
            </a:r>
            <a:endParaRPr lang="en-US" dirty="0"/>
          </a:p>
          <a:p>
            <a:pPr marL="457200" lvl="1" indent="0">
              <a:buNone/>
            </a:pPr>
            <a:endParaRPr lang="en-US" dirty="0"/>
          </a:p>
        </p:txBody>
      </p:sp>
      <p:grpSp>
        <p:nvGrpSpPr>
          <p:cNvPr id="3" name="组合 2">
            <a:extLst>
              <a:ext uri="{FF2B5EF4-FFF2-40B4-BE49-F238E27FC236}">
                <a16:creationId xmlns:a16="http://schemas.microsoft.com/office/drawing/2014/main" id="{F08EF6BB-03FA-43CA-8F77-C4ACC65F6FF8}"/>
              </a:ext>
            </a:extLst>
          </p:cNvPr>
          <p:cNvGrpSpPr/>
          <p:nvPr/>
        </p:nvGrpSpPr>
        <p:grpSpPr>
          <a:xfrm>
            <a:off x="283298" y="3497710"/>
            <a:ext cx="8577404" cy="3124200"/>
            <a:chOff x="64797" y="3581400"/>
            <a:chExt cx="8577404" cy="3124200"/>
          </a:xfrm>
        </p:grpSpPr>
        <p:sp>
          <p:nvSpPr>
            <p:cNvPr id="35" name="Rectangle 34"/>
            <p:cNvSpPr/>
            <p:nvPr/>
          </p:nvSpPr>
          <p:spPr bwMode="auto">
            <a:xfrm>
              <a:off x="2120444" y="54852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6" name="Rectangle 35"/>
            <p:cNvSpPr/>
            <p:nvPr/>
          </p:nvSpPr>
          <p:spPr bwMode="auto">
            <a:xfrm>
              <a:off x="2120444" y="50598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7" name="Rectangle 36"/>
            <p:cNvSpPr/>
            <p:nvPr/>
          </p:nvSpPr>
          <p:spPr bwMode="auto">
            <a:xfrm>
              <a:off x="2120444" y="59107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4" name="Rectangle 33"/>
            <p:cNvSpPr/>
            <p:nvPr/>
          </p:nvSpPr>
          <p:spPr bwMode="auto">
            <a:xfrm>
              <a:off x="2120444" y="46284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3" name="Rectangle 32"/>
            <p:cNvSpPr/>
            <p:nvPr/>
          </p:nvSpPr>
          <p:spPr bwMode="auto">
            <a:xfrm>
              <a:off x="2120444" y="42030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487428" name="Text Box 4"/>
            <p:cNvSpPr txBox="1">
              <a:spLocks noChangeArrowheads="1"/>
            </p:cNvSpPr>
            <p:nvPr/>
          </p:nvSpPr>
          <p:spPr bwMode="auto">
            <a:xfrm>
              <a:off x="2342466" y="3581400"/>
              <a:ext cx="119109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A</a:t>
              </a:r>
            </a:p>
          </p:txBody>
        </p:sp>
        <p:sp>
          <p:nvSpPr>
            <p:cNvPr id="487429" name="Text Box 5"/>
            <p:cNvSpPr txBox="1">
              <a:spLocks noChangeArrowheads="1"/>
            </p:cNvSpPr>
            <p:nvPr/>
          </p:nvSpPr>
          <p:spPr bwMode="auto">
            <a:xfrm>
              <a:off x="3865458" y="3581400"/>
              <a:ext cx="1179875" cy="400110"/>
            </a:xfrm>
            <a:prstGeom prst="rect">
              <a:avLst/>
            </a:prstGeom>
            <a:noFill/>
            <a:ln w="25400">
              <a:noFill/>
              <a:miter lim="800000"/>
              <a:headEnd/>
              <a:tailEnd/>
            </a:ln>
            <a:effectLst/>
          </p:spPr>
          <p:txBody>
            <a:bodyPr wrap="none">
              <a:spAutoFit/>
            </a:bodyPr>
            <a:lstStyle/>
            <a:p>
              <a:pPr>
                <a:lnSpc>
                  <a:spcPct val="100000"/>
                </a:lnSpc>
              </a:pPr>
              <a:r>
                <a:rPr lang="en-US" sz="2000" b="1" i="1" dirty="0">
                  <a:solidFill>
                    <a:srgbClr val="C00000"/>
                  </a:solidFill>
                  <a:latin typeface="Calibri" pitchFamily="34" charset="0"/>
                </a:rPr>
                <a:t>Process B</a:t>
              </a:r>
            </a:p>
          </p:txBody>
        </p:sp>
        <p:sp>
          <p:nvSpPr>
            <p:cNvPr id="487430" name="Line 6"/>
            <p:cNvSpPr>
              <a:spLocks noChangeShapeType="1"/>
            </p:cNvSpPr>
            <p:nvPr/>
          </p:nvSpPr>
          <p:spPr bwMode="auto">
            <a:xfrm flipH="1">
              <a:off x="2895600" y="4206200"/>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487435" name="Line 11"/>
            <p:cNvSpPr>
              <a:spLocks noChangeShapeType="1"/>
            </p:cNvSpPr>
            <p:nvPr/>
          </p:nvSpPr>
          <p:spPr bwMode="auto">
            <a:xfrm flipH="1">
              <a:off x="3721100" y="3581400"/>
              <a:ext cx="12700" cy="3124200"/>
            </a:xfrm>
            <a:prstGeom prst="line">
              <a:avLst/>
            </a:prstGeom>
            <a:noFill/>
            <a:ln w="25400">
              <a:solidFill>
                <a:schemeClr val="tx1"/>
              </a:solidFill>
              <a:prstDash val="dash"/>
              <a:round/>
              <a:headEnd/>
              <a:tailEnd/>
            </a:ln>
            <a:effectLst/>
          </p:spPr>
          <p:txBody>
            <a:bodyPr wrap="none" anchor="ctr"/>
            <a:lstStyle/>
            <a:p>
              <a:endParaRPr lang="en-US" sz="2000" b="1" dirty="0">
                <a:latin typeface="Calibri" pitchFamily="34" charset="0"/>
              </a:endParaRPr>
            </a:p>
          </p:txBody>
        </p:sp>
        <p:sp>
          <p:nvSpPr>
            <p:cNvPr id="487436" name="Text Box 12"/>
            <p:cNvSpPr txBox="1">
              <a:spLocks noChangeArrowheads="1"/>
            </p:cNvSpPr>
            <p:nvPr/>
          </p:nvSpPr>
          <p:spPr bwMode="auto">
            <a:xfrm>
              <a:off x="5422900" y="426720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7" name="Text Box 13"/>
            <p:cNvSpPr txBox="1">
              <a:spLocks noChangeArrowheads="1"/>
            </p:cNvSpPr>
            <p:nvPr/>
          </p:nvSpPr>
          <p:spPr bwMode="auto">
            <a:xfrm>
              <a:off x="5422900" y="4681538"/>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38" name="Text Box 14"/>
            <p:cNvSpPr txBox="1">
              <a:spLocks noChangeArrowheads="1"/>
            </p:cNvSpPr>
            <p:nvPr/>
          </p:nvSpPr>
          <p:spPr bwMode="auto">
            <a:xfrm>
              <a:off x="5422900" y="5094288"/>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39" name="Text Box 15"/>
            <p:cNvSpPr txBox="1">
              <a:spLocks noChangeArrowheads="1"/>
            </p:cNvSpPr>
            <p:nvPr/>
          </p:nvSpPr>
          <p:spPr bwMode="auto">
            <a:xfrm>
              <a:off x="5405438" y="5530850"/>
              <a:ext cx="1421928"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kernel code</a:t>
              </a:r>
            </a:p>
          </p:txBody>
        </p:sp>
        <p:sp>
          <p:nvSpPr>
            <p:cNvPr id="487440" name="Text Box 16"/>
            <p:cNvSpPr txBox="1">
              <a:spLocks noChangeArrowheads="1"/>
            </p:cNvSpPr>
            <p:nvPr/>
          </p:nvSpPr>
          <p:spPr bwMode="auto">
            <a:xfrm>
              <a:off x="5422900" y="5988050"/>
              <a:ext cx="1215717"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user code</a:t>
              </a:r>
            </a:p>
          </p:txBody>
        </p:sp>
        <p:sp>
          <p:nvSpPr>
            <p:cNvPr id="487451" name="AutoShape 27"/>
            <p:cNvSpPr>
              <a:spLocks/>
            </p:cNvSpPr>
            <p:nvPr/>
          </p:nvSpPr>
          <p:spPr bwMode="auto">
            <a:xfrm>
              <a:off x="6858000" y="46273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2" name="Text Box 28"/>
            <p:cNvSpPr txBox="1">
              <a:spLocks noChangeArrowheads="1"/>
            </p:cNvSpPr>
            <p:nvPr/>
          </p:nvSpPr>
          <p:spPr bwMode="auto">
            <a:xfrm>
              <a:off x="6937375" y="4648566"/>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487453" name="AutoShape 29"/>
            <p:cNvSpPr>
              <a:spLocks/>
            </p:cNvSpPr>
            <p:nvPr/>
          </p:nvSpPr>
          <p:spPr bwMode="auto">
            <a:xfrm>
              <a:off x="6858000" y="54968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2000" b="1" dirty="0">
                <a:latin typeface="Calibri" pitchFamily="34" charset="0"/>
              </a:endParaRPr>
            </a:p>
          </p:txBody>
        </p:sp>
        <p:sp>
          <p:nvSpPr>
            <p:cNvPr id="487454" name="Text Box 30"/>
            <p:cNvSpPr txBox="1">
              <a:spLocks noChangeArrowheads="1"/>
            </p:cNvSpPr>
            <p:nvPr/>
          </p:nvSpPr>
          <p:spPr bwMode="auto">
            <a:xfrm>
              <a:off x="6937375" y="5518060"/>
              <a:ext cx="1704826" cy="400110"/>
            </a:xfrm>
            <a:prstGeom prst="rect">
              <a:avLst/>
            </a:prstGeom>
            <a:noFill/>
            <a:ln w="25400">
              <a:noFill/>
              <a:miter lim="800000"/>
              <a:headEnd/>
              <a:tailEnd/>
            </a:ln>
            <a:effectLst/>
          </p:spPr>
          <p:txBody>
            <a:bodyPr wrap="none">
              <a:spAutoFit/>
            </a:bodyPr>
            <a:lstStyle/>
            <a:p>
              <a:pPr algn="l">
                <a:lnSpc>
                  <a:spcPct val="100000"/>
                </a:lnSpc>
              </a:pPr>
              <a:r>
                <a:rPr lang="en-US" sz="2000" b="1" i="1" dirty="0">
                  <a:latin typeface="Calibri" pitchFamily="34" charset="0"/>
                </a:rPr>
                <a:t>context switch</a:t>
              </a:r>
              <a:endParaRPr lang="en-US" sz="2000" b="1" dirty="0">
                <a:latin typeface="Calibri" pitchFamily="34" charset="0"/>
              </a:endParaRPr>
            </a:p>
          </p:txBody>
        </p:sp>
        <p:sp>
          <p:nvSpPr>
            <p:cNvPr id="31" name="Text Box 5"/>
            <p:cNvSpPr txBox="1">
              <a:spLocks noChangeArrowheads="1"/>
            </p:cNvSpPr>
            <p:nvPr/>
          </p:nvSpPr>
          <p:spPr bwMode="auto">
            <a:xfrm>
              <a:off x="64797" y="4953000"/>
              <a:ext cx="712054" cy="400110"/>
            </a:xfrm>
            <a:prstGeom prst="rect">
              <a:avLst/>
            </a:prstGeom>
            <a:noFill/>
            <a:ln w="25400">
              <a:noFill/>
              <a:miter lim="800000"/>
              <a:headEnd/>
              <a:tailEnd/>
            </a:ln>
            <a:effectLst/>
          </p:spPr>
          <p:txBody>
            <a:bodyPr wrap="none">
              <a:spAutoFit/>
            </a:bodyPr>
            <a:lstStyle/>
            <a:p>
              <a:pPr algn="l">
                <a:lnSpc>
                  <a:spcPct val="100000"/>
                </a:lnSpc>
              </a:pPr>
              <a:r>
                <a:rPr lang="en-US" sz="2000" b="1" dirty="0">
                  <a:latin typeface="Calibri" pitchFamily="34" charset="0"/>
                </a:rPr>
                <a:t>Time</a:t>
              </a:r>
            </a:p>
          </p:txBody>
        </p:sp>
        <p:sp>
          <p:nvSpPr>
            <p:cNvPr id="32" name="Down Arrow 31"/>
            <p:cNvSpPr/>
            <p:nvPr/>
          </p:nvSpPr>
          <p:spPr bwMode="auto">
            <a:xfrm>
              <a:off x="760475" y="4063415"/>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000" b="1" dirty="0">
                <a:latin typeface="Calibri" pitchFamily="34" charset="0"/>
              </a:endParaRPr>
            </a:p>
          </p:txBody>
        </p:sp>
        <p:sp>
          <p:nvSpPr>
            <p:cNvPr id="38" name="Line 6"/>
            <p:cNvSpPr>
              <a:spLocks noChangeShapeType="1"/>
            </p:cNvSpPr>
            <p:nvPr/>
          </p:nvSpPr>
          <p:spPr bwMode="auto">
            <a:xfrm flipH="1">
              <a:off x="2889250" y="59039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sp>
          <p:nvSpPr>
            <p:cNvPr id="39" name="Line 6"/>
            <p:cNvSpPr>
              <a:spLocks noChangeShapeType="1"/>
            </p:cNvSpPr>
            <p:nvPr/>
          </p:nvSpPr>
          <p:spPr bwMode="auto">
            <a:xfrm flipH="1">
              <a:off x="4489450" y="5065776"/>
              <a:ext cx="6350" cy="420624"/>
            </a:xfrm>
            <a:prstGeom prst="line">
              <a:avLst/>
            </a:prstGeom>
            <a:noFill/>
            <a:ln w="25400">
              <a:solidFill>
                <a:schemeClr val="tx1"/>
              </a:solidFill>
              <a:round/>
              <a:headEnd/>
              <a:tailEnd type="triangle" w="med" len="med"/>
            </a:ln>
            <a:effectLst/>
          </p:spPr>
          <p:txBody>
            <a:bodyPr wrap="none" anchor="ctr"/>
            <a:lstStyle/>
            <a:p>
              <a:endParaRPr lang="en-US" sz="2000" b="1" dirty="0">
                <a:latin typeface="Calibri" pitchFamily="34" charset="0"/>
              </a:endParaRPr>
            </a:p>
          </p:txBody>
        </p:sp>
        <p:cxnSp>
          <p:nvCxnSpPr>
            <p:cNvPr id="41" name="Straight Arrow Connector 40"/>
            <p:cNvCxnSpPr>
              <a:stCxn id="487430" idx="1"/>
              <a:endCxn id="39" idx="0"/>
            </p:cNvCxnSpPr>
            <p:nvPr/>
          </p:nvCxnSpPr>
          <p:spPr bwMode="auto">
            <a:xfrm rot="16200000" flipH="1">
              <a:off x="3476224" y="4046200"/>
              <a:ext cx="438952" cy="1600200"/>
            </a:xfrm>
            <a:prstGeom prst="straightConnector1">
              <a:avLst/>
            </a:prstGeom>
            <a:noFill/>
            <a:ln w="25400">
              <a:solidFill>
                <a:schemeClr val="tx1"/>
              </a:solidFill>
              <a:round/>
              <a:headEnd/>
              <a:tailEnd type="triangle" w="med" len="med"/>
            </a:ln>
            <a:effectLst/>
          </p:spPr>
        </p:cxnSp>
        <p:cxnSp>
          <p:nvCxnSpPr>
            <p:cNvPr id="43" name="Straight Arrow Connector 42"/>
            <p:cNvCxnSpPr>
              <a:stCxn id="39" idx="1"/>
              <a:endCxn id="38" idx="0"/>
            </p:cNvCxnSpPr>
            <p:nvPr/>
          </p:nvCxnSpPr>
          <p:spPr bwMode="auto">
            <a:xfrm rot="16200000" flipH="1" flipV="1">
              <a:off x="3483737" y="4898263"/>
              <a:ext cx="417576" cy="1593850"/>
            </a:xfrm>
            <a:prstGeom prst="straightConnector1">
              <a:avLst/>
            </a:prstGeom>
            <a:noFill/>
            <a:ln w="25400">
              <a:solidFill>
                <a:schemeClr val="tx1"/>
              </a:solidFill>
              <a:round/>
              <a:headEnd/>
              <a:tailEnd type="triangle" w="med" len="med"/>
            </a:ln>
            <a:effectLst/>
          </p:spPr>
        </p:cxnSp>
        <p:grpSp>
          <p:nvGrpSpPr>
            <p:cNvPr id="5" name="组合 4"/>
            <p:cNvGrpSpPr/>
            <p:nvPr/>
          </p:nvGrpSpPr>
          <p:grpSpPr>
            <a:xfrm>
              <a:off x="1027341" y="4443800"/>
              <a:ext cx="1030059" cy="400110"/>
              <a:chOff x="1119758" y="4443800"/>
              <a:chExt cx="1030059" cy="400110"/>
            </a:xfrm>
          </p:grpSpPr>
          <p:sp>
            <p:nvSpPr>
              <p:cNvPr id="2" name="文本框 1"/>
              <p:cNvSpPr txBox="1"/>
              <p:nvPr/>
            </p:nvSpPr>
            <p:spPr>
              <a:xfrm>
                <a:off x="1119758" y="4443800"/>
                <a:ext cx="666066" cy="400110"/>
              </a:xfrm>
              <a:prstGeom prst="rect">
                <a:avLst/>
              </a:prstGeom>
              <a:noFill/>
            </p:spPr>
            <p:txBody>
              <a:bodyPr wrap="square" rtlCol="0">
                <a:spAutoFit/>
              </a:bodyPr>
              <a:lstStyle/>
              <a:p>
                <a:r>
                  <a:rPr lang="en-US" altLang="zh-CN" sz="2000" b="1" dirty="0">
                    <a:latin typeface="Calibri" pitchFamily="34" charset="0"/>
                  </a:rPr>
                  <a:t>read</a:t>
                </a:r>
                <a:endParaRPr lang="zh-CN" altLang="en-US" sz="2000" b="1" dirty="0">
                  <a:latin typeface="Calibri" pitchFamily="34" charset="0"/>
                </a:endParaRPr>
              </a:p>
            </p:txBody>
          </p:sp>
          <p:cxnSp>
            <p:nvCxnSpPr>
              <p:cNvPr id="4" name="直接箭头连接符 3"/>
              <p:cNvCxnSpPr>
                <a:stCxn id="2" idx="3"/>
              </p:cNvCxnSpPr>
              <p:nvPr/>
            </p:nvCxnSpPr>
            <p:spPr bwMode="auto">
              <a:xfrm flipV="1">
                <a:off x="1785824" y="4626824"/>
                <a:ext cx="363993" cy="1703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7" name="文本框 6"/>
            <p:cNvSpPr txBox="1"/>
            <p:nvPr/>
          </p:nvSpPr>
          <p:spPr>
            <a:xfrm>
              <a:off x="1056596" y="5053916"/>
              <a:ext cx="869028" cy="707886"/>
            </a:xfrm>
            <a:prstGeom prst="rect">
              <a:avLst/>
            </a:prstGeom>
            <a:noFill/>
          </p:spPr>
          <p:txBody>
            <a:bodyPr wrap="square" rtlCol="0">
              <a:spAutoFit/>
            </a:bodyPr>
            <a:lstStyle/>
            <a:p>
              <a:r>
                <a:rPr lang="zh-CN" altLang="en-US" sz="2000" b="1" dirty="0">
                  <a:latin typeface="Calibri" pitchFamily="34" charset="0"/>
                </a:rPr>
                <a:t>磁盘中断</a:t>
              </a:r>
            </a:p>
          </p:txBody>
        </p:sp>
        <p:sp>
          <p:nvSpPr>
            <p:cNvPr id="16" name="文本框 15"/>
            <p:cNvSpPr txBox="1"/>
            <p:nvPr/>
          </p:nvSpPr>
          <p:spPr>
            <a:xfrm>
              <a:off x="1142262" y="5834162"/>
              <a:ext cx="1117214" cy="707886"/>
            </a:xfrm>
            <a:prstGeom prst="rect">
              <a:avLst/>
            </a:prstGeom>
            <a:noFill/>
          </p:spPr>
          <p:txBody>
            <a:bodyPr wrap="square" rtlCol="0">
              <a:spAutoFit/>
            </a:bodyPr>
            <a:lstStyle/>
            <a:p>
              <a:r>
                <a:rPr lang="zh-CN" altLang="en-US" sz="2000" b="1" dirty="0">
                  <a:latin typeface="Calibri" pitchFamily="34" charset="0"/>
                </a:rPr>
                <a:t>从</a:t>
              </a:r>
              <a:r>
                <a:rPr lang="en-US" altLang="zh-CN" sz="2000" b="1" dirty="0">
                  <a:latin typeface="Calibri" pitchFamily="34" charset="0"/>
                </a:rPr>
                <a:t>read</a:t>
              </a:r>
              <a:r>
                <a:rPr lang="zh-CN" altLang="en-US" sz="2000" b="1" dirty="0">
                  <a:latin typeface="Calibri" pitchFamily="34" charset="0"/>
                </a:rPr>
                <a:t>返回</a:t>
              </a:r>
            </a:p>
          </p:txBody>
        </p:sp>
        <p:cxnSp>
          <p:nvCxnSpPr>
            <p:cNvPr id="18" name="直接箭头连接符 17"/>
            <p:cNvCxnSpPr/>
            <p:nvPr/>
          </p:nvCxnSpPr>
          <p:spPr bwMode="auto">
            <a:xfrm>
              <a:off x="1656666" y="5918770"/>
              <a:ext cx="400734" cy="0"/>
            </a:xfrm>
            <a:prstGeom prst="straightConnector1">
              <a:avLst/>
            </a:prstGeom>
            <a:noFill/>
            <a:ln w="25400"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1732866" y="5530850"/>
              <a:ext cx="324534" cy="0"/>
            </a:xfrm>
            <a:prstGeom prst="straightConnector1">
              <a:avLst/>
            </a:prstGeom>
            <a:noFill/>
            <a:ln w="25400" cap="flat" cmpd="sng" algn="ctr">
              <a:solidFill>
                <a:schemeClr val="tx1"/>
              </a:solidFill>
              <a:prstDash val="solid"/>
              <a:round/>
              <a:headEnd type="none" w="med" len="med"/>
              <a:tailEnd type="triangle"/>
            </a:ln>
            <a:effectLst/>
          </p:spPr>
        </p:cxn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chemeClr val="bg1">
                    <a:lumMod val="50000"/>
                  </a:schemeClr>
                </a:solidFill>
              </a:rPr>
              <a:t>异常控制流</a:t>
            </a:r>
            <a:r>
              <a:rPr lang="en-US" altLang="zh-CN" dirty="0">
                <a:solidFill>
                  <a:schemeClr val="bg1">
                    <a:lumMod val="50000"/>
                  </a:schemeClr>
                </a:solidFill>
              </a:rPr>
              <a:t>(</a:t>
            </a:r>
            <a:r>
              <a:rPr lang="en-US" dirty="0">
                <a:solidFill>
                  <a:schemeClr val="bg1">
                    <a:lumMod val="50000"/>
                  </a:schemeClr>
                </a:solidFill>
              </a:rPr>
              <a:t>Exceptional Control Flow)</a:t>
            </a:r>
          </a:p>
          <a:p>
            <a:pPr>
              <a:lnSpc>
                <a:spcPct val="150000"/>
              </a:lnSpc>
            </a:pPr>
            <a:r>
              <a:rPr lang="zh-CN" altLang="en-US" dirty="0">
                <a:solidFill>
                  <a:schemeClr val="bg2"/>
                </a:solidFill>
              </a:rPr>
              <a:t>异常</a:t>
            </a:r>
            <a:r>
              <a:rPr lang="en-US" altLang="zh-CN" dirty="0">
                <a:solidFill>
                  <a:schemeClr val="bg2"/>
                </a:solidFill>
              </a:rPr>
              <a:t>(</a:t>
            </a:r>
            <a:r>
              <a:rPr lang="en-US" dirty="0">
                <a:solidFill>
                  <a:schemeClr val="bg2"/>
                </a:solidFill>
              </a:rPr>
              <a:t>Exceptions)</a:t>
            </a:r>
          </a:p>
          <a:p>
            <a:pPr>
              <a:lnSpc>
                <a:spcPct val="150000"/>
              </a:lnSpc>
            </a:pPr>
            <a:r>
              <a:rPr lang="zh-CN" altLang="en-US" dirty="0">
                <a:solidFill>
                  <a:srgbClr val="808080"/>
                </a:solidFill>
              </a:rPr>
              <a:t>进程</a:t>
            </a:r>
            <a:r>
              <a:rPr lang="en-US" altLang="zh-CN" dirty="0">
                <a:solidFill>
                  <a:srgbClr val="808080"/>
                </a:solidFill>
              </a:rPr>
              <a:t>(</a:t>
            </a:r>
            <a:r>
              <a:rPr lang="en-US" dirty="0">
                <a:solidFill>
                  <a:srgbClr val="808080"/>
                </a:solidFill>
              </a:rPr>
              <a:t>Processes)</a:t>
            </a:r>
          </a:p>
          <a:p>
            <a:pPr>
              <a:lnSpc>
                <a:spcPct val="150000"/>
              </a:lnSpc>
            </a:pPr>
            <a:r>
              <a:rPr lang="zh-CN" altLang="en-US" dirty="0"/>
              <a:t>进程控制</a:t>
            </a:r>
            <a:r>
              <a:rPr lang="en-US" altLang="zh-CN" dirty="0"/>
              <a:t>(</a:t>
            </a:r>
            <a:r>
              <a:rPr lang="en-US" dirty="0"/>
              <a:t>Processes Control)</a:t>
            </a:r>
          </a:p>
        </p:txBody>
      </p:sp>
    </p:spTree>
    <p:extLst>
      <p:ext uri="{BB962C8B-B14F-4D97-AF65-F5344CB8AC3E}">
        <p14:creationId xmlns:p14="http://schemas.microsoft.com/office/powerpoint/2010/main" val="4151027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410" y="304800"/>
            <a:ext cx="8686800" cy="6380480"/>
          </a:xfrm>
        </p:spPr>
        <p:txBody>
          <a:bodyPr/>
          <a:lstStyle/>
          <a:p>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task_struct</a:t>
            </a:r>
            <a:r>
              <a:rPr lang="en-US" altLang="zh-CN" sz="1200" dirty="0">
                <a:latin typeface="Arial" panose="020B0604020202020204" pitchFamily="34" charset="0"/>
                <a:cs typeface="Arial" panose="020B0604020202020204" pitchFamily="34" charset="0"/>
              </a:rPr>
              <a:t> {       /* these are hardcoded - don't touch */</a:t>
            </a:r>
          </a:p>
          <a:p>
            <a:r>
              <a:rPr lang="en-US" altLang="zh-CN" sz="1200" dirty="0">
                <a:latin typeface="Arial" panose="020B0604020202020204" pitchFamily="34" charset="0"/>
                <a:cs typeface="Arial" panose="020B0604020202020204" pitchFamily="34" charset="0"/>
              </a:rPr>
              <a:t>	long state;			/* -1 </a:t>
            </a:r>
            <a:r>
              <a:rPr lang="en-US" altLang="zh-CN" sz="1200" dirty="0" err="1">
                <a:latin typeface="Arial" panose="020B0604020202020204" pitchFamily="34" charset="0"/>
                <a:cs typeface="Arial" panose="020B0604020202020204" pitchFamily="34" charset="0"/>
              </a:rPr>
              <a:t>unrunnable</a:t>
            </a:r>
            <a:r>
              <a:rPr lang="en-US" altLang="zh-CN" sz="1200" dirty="0">
                <a:latin typeface="Arial" panose="020B0604020202020204" pitchFamily="34" charset="0"/>
                <a:cs typeface="Arial" panose="020B0604020202020204" pitchFamily="34" charset="0"/>
              </a:rPr>
              <a:t>, 0 runnable, &gt;0 stopped */</a:t>
            </a:r>
          </a:p>
          <a:p>
            <a:r>
              <a:rPr lang="en-US" altLang="zh-CN" sz="1200" dirty="0">
                <a:latin typeface="Arial" panose="020B0604020202020204" pitchFamily="34" charset="0"/>
                <a:cs typeface="Arial" panose="020B0604020202020204" pitchFamily="34" charset="0"/>
              </a:rPr>
              <a:t>	long counter;                                        //</a:t>
            </a:r>
            <a:r>
              <a:rPr lang="zh-CN" altLang="en-US" sz="1200" dirty="0">
                <a:latin typeface="Times New Roman" panose="02020603050405020304" pitchFamily="18" charset="0"/>
                <a:cs typeface="Times New Roman" panose="02020603050405020304" pitchFamily="18" charset="0"/>
              </a:rPr>
              <a:t>任务运行时间计数</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递减</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（滴答数），运行时间片</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priority;                                         //</a:t>
            </a:r>
            <a:r>
              <a:rPr lang="zh-CN" altLang="en-US" sz="1200" dirty="0">
                <a:latin typeface="Times New Roman" panose="02020603050405020304" pitchFamily="18" charset="0"/>
                <a:cs typeface="Times New Roman" panose="02020603050405020304" pitchFamily="18" charset="0"/>
              </a:rPr>
              <a:t>运行优先数。任务开始运行时</a:t>
            </a:r>
            <a:r>
              <a:rPr lang="en-US" altLang="zh-CN" sz="1200" dirty="0">
                <a:latin typeface="Times New Roman" panose="02020603050405020304" pitchFamily="18" charset="0"/>
                <a:cs typeface="Times New Roman" panose="02020603050405020304" pitchFamily="18" charset="0"/>
              </a:rPr>
              <a:t>counter = priority</a:t>
            </a:r>
            <a:r>
              <a:rPr lang="zh-CN" altLang="en-US" sz="1200" dirty="0">
                <a:latin typeface="Times New Roman" panose="02020603050405020304" pitchFamily="18" charset="0"/>
                <a:cs typeface="Times New Roman" panose="02020603050405020304" pitchFamily="18" charset="0"/>
              </a:rPr>
              <a:t>，越大运行越长</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signal;		                    //</a:t>
            </a:r>
            <a:r>
              <a:rPr lang="zh-CN" altLang="en-US" sz="1200" dirty="0">
                <a:latin typeface="Times New Roman" panose="02020603050405020304" pitchFamily="18" charset="0"/>
                <a:cs typeface="Times New Roman" panose="02020603050405020304" pitchFamily="18" charset="0"/>
              </a:rPr>
              <a:t>信号。是位图，每个比特位代表一种信号，信号值</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位偏移值</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sigaction</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sigaction</a:t>
            </a:r>
            <a:r>
              <a:rPr lang="en-US" altLang="zh-CN" sz="1200" dirty="0">
                <a:latin typeface="Arial" panose="020B0604020202020204" pitchFamily="34" charset="0"/>
                <a:cs typeface="Arial" panose="020B0604020202020204" pitchFamily="34" charset="0"/>
              </a:rPr>
              <a:t>[32];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信号执行属性结构，对应信号将要执行的操作和标志信息。</a:t>
            </a:r>
            <a:r>
              <a:rPr lang="en-US" altLang="zh-CN" sz="1200" dirty="0">
                <a:latin typeface="Arial" panose="020B0604020202020204" pitchFamily="34" charset="0"/>
                <a:cs typeface="Arial" panose="020B0604020202020204" pitchFamily="34" charset="0"/>
              </a:rPr>
              <a:t>  </a:t>
            </a:r>
          </a:p>
          <a:p>
            <a:r>
              <a:rPr lang="en-US" altLang="zh-CN" sz="1200" dirty="0">
                <a:latin typeface="Arial" panose="020B0604020202020204" pitchFamily="34" charset="0"/>
                <a:cs typeface="Arial" panose="020B0604020202020204" pitchFamily="34" charset="0"/>
              </a:rPr>
              <a:t>	long blocked;		/* bitmap of masked signals */   //</a:t>
            </a:r>
            <a:r>
              <a:rPr lang="zh-CN" altLang="en-US" sz="1200" dirty="0">
                <a:latin typeface="Times New Roman" panose="02020603050405020304" pitchFamily="18" charset="0"/>
                <a:cs typeface="Times New Roman" panose="02020603050405020304" pitchFamily="18" charset="0"/>
              </a:rPr>
              <a:t>进程信号屏蔽码（对应信号位图）</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various fields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int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exit_code</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任务执行停止的退出码，其父进程会取。</a:t>
            </a:r>
          </a:p>
          <a:p>
            <a:r>
              <a:rPr lang="en-US" altLang="zh-CN" sz="1200" dirty="0">
                <a:latin typeface="Arial" panose="020B0604020202020204" pitchFamily="34" charset="0"/>
                <a:cs typeface="Arial" panose="020B0604020202020204" pitchFamily="34" charset="0"/>
              </a:rPr>
              <a:t>	unsigned long </a:t>
            </a:r>
            <a:r>
              <a:rPr lang="en-US" altLang="zh-CN" sz="1200" dirty="0" err="1">
                <a:latin typeface="Arial" panose="020B0604020202020204" pitchFamily="34" charset="0"/>
                <a:cs typeface="Arial" panose="020B0604020202020204" pitchFamily="34" charset="0"/>
              </a:rPr>
              <a:t>start_code,end_code,end_data,brk,start_stack</a:t>
            </a:r>
            <a:r>
              <a:rPr lang="en-US" altLang="zh-CN" sz="1200" dirty="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代码段地址、</a:t>
            </a:r>
            <a:r>
              <a:rPr lang="zh-CN" altLang="en-US" sz="1200" dirty="0">
                <a:latin typeface="Times New Roman" panose="02020603050405020304" pitchFamily="18" charset="0"/>
                <a:cs typeface="Times New Roman" panose="02020603050405020304" pitchFamily="18" charset="0"/>
              </a:rPr>
              <a:t>代码长度（字节数）、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代码长度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数据长度（字节数）、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总长度（字节数）、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堆栈段地址。</a:t>
            </a:r>
          </a:p>
          <a:p>
            <a:r>
              <a:rPr lang="en-US" altLang="zh-CN" sz="1200" dirty="0">
                <a:latin typeface="Arial" panose="020B0604020202020204" pitchFamily="34" charset="0"/>
                <a:cs typeface="Arial" panose="020B0604020202020204" pitchFamily="34" charset="0"/>
              </a:rPr>
              <a:t>	long </a:t>
            </a:r>
            <a:r>
              <a:rPr lang="en-US" altLang="zh-CN" sz="1200" dirty="0" err="1">
                <a:latin typeface="Arial" panose="020B0604020202020204" pitchFamily="34" charset="0"/>
                <a:cs typeface="Arial" panose="020B0604020202020204" pitchFamily="34" charset="0"/>
              </a:rPr>
              <a:t>pid,father,pgrp,session,leader</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进程号、父进程号、父进程组号、会话号、</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会话首领</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uid,euid,suid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、有效用户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、保存的用户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gid,egid,sgid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组标识号（组</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）、有效组</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、保存的组</a:t>
            </a:r>
            <a:r>
              <a:rPr lang="en-US" altLang="zh-CN" sz="1200" dirty="0">
                <a:latin typeface="Times New Roman" panose="02020603050405020304" pitchFamily="18" charset="0"/>
                <a:cs typeface="Times New Roman" panose="02020603050405020304" pitchFamily="18" charset="0"/>
              </a:rPr>
              <a:t>id</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alarm;                                           //</a:t>
            </a:r>
            <a:r>
              <a:rPr lang="zh-CN" altLang="en-US" sz="1200" dirty="0">
                <a:latin typeface="Times New Roman" panose="02020603050405020304" pitchFamily="18" charset="0"/>
                <a:cs typeface="Times New Roman" panose="02020603050405020304" pitchFamily="18" charset="0"/>
              </a:rPr>
              <a:t>报警定时值（滴答数）</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a:t>
            </a:r>
            <a:r>
              <a:rPr lang="en-US" altLang="zh-CN" sz="1200" dirty="0" err="1">
                <a:latin typeface="Arial" panose="020B0604020202020204" pitchFamily="34" charset="0"/>
                <a:cs typeface="Arial" panose="020B0604020202020204" pitchFamily="34" charset="0"/>
              </a:rPr>
              <a:t>utime,stime,cutime,cstime,start_time</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用户态运行时间（滴答数）、系统态运行时间、子进程用户态运行时间、子进程系统态运行时间、进程开始运行时刻</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used_math</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标志：是否使用了协处理器</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file system info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int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tty</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进程使用</a:t>
            </a:r>
            <a:r>
              <a:rPr lang="en-US" altLang="zh-CN" sz="1200" dirty="0" err="1">
                <a:latin typeface="Times New Roman" panose="02020603050405020304" pitchFamily="18" charset="0"/>
                <a:cs typeface="Times New Roman" panose="02020603050405020304" pitchFamily="18" charset="0"/>
              </a:rPr>
              <a:t>tty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的子设备号。</a:t>
            </a:r>
            <a:r>
              <a:rPr lang="en-US" altLang="zh-CN" sz="1200" dirty="0">
                <a:latin typeface="Times New Roman" panose="02020603050405020304" pitchFamily="18" charset="0"/>
                <a:cs typeface="Times New Roman" panose="02020603050405020304" pitchFamily="18" charset="0"/>
              </a:rPr>
              <a:t>-1 </a:t>
            </a:r>
            <a:r>
              <a:rPr lang="zh-CN" altLang="en-US" sz="1200" dirty="0">
                <a:latin typeface="Times New Roman" panose="02020603050405020304" pitchFamily="18" charset="0"/>
                <a:cs typeface="Times New Roman" panose="02020603050405020304" pitchFamily="18" charset="0"/>
              </a:rPr>
              <a:t>表示没有使用。</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umask</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文件创建属性屏蔽位。</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a:t>
            </a:r>
            <a:r>
              <a:rPr lang="en-US" altLang="zh-CN" sz="1200" dirty="0" err="1">
                <a:latin typeface="Arial" panose="020B0604020202020204" pitchFamily="34" charset="0"/>
                <a:cs typeface="Arial" panose="020B0604020202020204" pitchFamily="34" charset="0"/>
              </a:rPr>
              <a:t>pwd</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当前工作目录</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root;                           //</a:t>
            </a:r>
            <a:r>
              <a:rPr lang="zh-CN" altLang="en-US" sz="1200" dirty="0">
                <a:latin typeface="Times New Roman" panose="02020603050405020304" pitchFamily="18" charset="0"/>
                <a:cs typeface="Times New Roman" panose="02020603050405020304" pitchFamily="18" charset="0"/>
              </a:rPr>
              <a:t>根目录</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executable;                //</a:t>
            </a:r>
            <a:r>
              <a:rPr lang="zh-CN" altLang="en-US" sz="1200" dirty="0">
                <a:latin typeface="Times New Roman" panose="02020603050405020304" pitchFamily="18" charset="0"/>
                <a:cs typeface="Times New Roman" panose="02020603050405020304" pitchFamily="18" charset="0"/>
              </a:rPr>
              <a:t>执行文件</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long </a:t>
            </a:r>
            <a:r>
              <a:rPr lang="en-US" altLang="zh-CN" sz="1200" dirty="0" err="1">
                <a:latin typeface="Arial" panose="020B0604020202020204" pitchFamily="34" charset="0"/>
                <a:cs typeface="Arial" panose="020B0604020202020204" pitchFamily="34" charset="0"/>
              </a:rPr>
              <a:t>close_on_exec</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执行时关闭文件句柄位图标志。（参见</a:t>
            </a:r>
            <a:r>
              <a:rPr lang="en-US" altLang="zh-CN" sz="1200" dirty="0">
                <a:latin typeface="Times New Roman" panose="02020603050405020304" pitchFamily="18" charset="0"/>
                <a:cs typeface="Times New Roman" panose="02020603050405020304" pitchFamily="18" charset="0"/>
              </a:rPr>
              <a:t>include/</a:t>
            </a:r>
            <a:r>
              <a:rPr lang="en-US" altLang="zh-CN" sz="1200" dirty="0" err="1">
                <a:latin typeface="Times New Roman" panose="02020603050405020304" pitchFamily="18" charset="0"/>
                <a:cs typeface="Times New Roman" panose="02020603050405020304" pitchFamily="18" charset="0"/>
              </a:rPr>
              <a:t>fcntl.h</a:t>
            </a:r>
            <a:r>
              <a:rPr lang="zh-CN" altLang="en-US" sz="1200" dirty="0">
                <a:latin typeface="Times New Roman" panose="02020603050405020304" pitchFamily="18" charset="0"/>
                <a:cs typeface="Times New Roman" panose="02020603050405020304" pitchFamily="18" charset="0"/>
              </a:rPr>
              <a:t>）</a:t>
            </a:r>
            <a:r>
              <a:rPr lang="en-US" altLang="zh-CN" sz="1200" dirty="0">
                <a:latin typeface="Arial" panose="020B0604020202020204" pitchFamily="34" charset="0"/>
                <a:cs typeface="Arial" panose="020B0604020202020204" pitchFamily="34" charset="0"/>
              </a:rPr>
              <a:t>          </a:t>
            </a: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file * </a:t>
            </a:r>
            <a:r>
              <a:rPr lang="en-US" altLang="zh-CN" sz="1200" dirty="0" err="1">
                <a:latin typeface="Arial" panose="020B0604020202020204" pitchFamily="34" charset="0"/>
                <a:cs typeface="Arial" panose="020B0604020202020204" pitchFamily="34" charset="0"/>
              </a:rPr>
              <a:t>filp</a:t>
            </a:r>
            <a:r>
              <a:rPr lang="en-US" altLang="zh-CN" sz="1200" dirty="0">
                <a:latin typeface="Arial" panose="020B0604020202020204" pitchFamily="34" charset="0"/>
                <a:cs typeface="Arial" panose="020B0604020202020204" pitchFamily="34" charset="0"/>
              </a:rPr>
              <a:t>[NR_OPEN];                   //</a:t>
            </a:r>
            <a:r>
              <a:rPr lang="zh-CN" altLang="en-US" sz="1200" dirty="0">
                <a:latin typeface="Times New Roman" panose="02020603050405020304" pitchFamily="18" charset="0"/>
                <a:cs typeface="Times New Roman" panose="02020603050405020304" pitchFamily="18" charset="0"/>
              </a:rPr>
              <a:t>进程使用的文件表结构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desc_struct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ldt</a:t>
            </a:r>
            <a:r>
              <a:rPr lang="en-US" altLang="zh-CN" sz="1200" dirty="0">
                <a:latin typeface="Arial" panose="020B0604020202020204" pitchFamily="34" charset="0"/>
                <a:cs typeface="Arial" panose="020B0604020202020204" pitchFamily="34" charset="0"/>
              </a:rPr>
              <a:t>[3];                       //</a:t>
            </a:r>
            <a:r>
              <a:rPr lang="zh-CN" altLang="en-US" sz="1200" dirty="0">
                <a:latin typeface="Times New Roman" panose="02020603050405020304" pitchFamily="18" charset="0"/>
                <a:cs typeface="Times New Roman" panose="02020603050405020304" pitchFamily="18" charset="0"/>
              </a:rPr>
              <a:t>本任务的局部表描述符。</a:t>
            </a:r>
            <a:r>
              <a:rPr lang="en-US" altLang="zh-CN" sz="1200" dirty="0">
                <a:latin typeface="Times New Roman" panose="02020603050405020304" pitchFamily="18" charset="0"/>
                <a:cs typeface="Times New Roman" panose="02020603050405020304" pitchFamily="18" charset="0"/>
              </a:rPr>
              <a:t>0-</a:t>
            </a:r>
            <a:r>
              <a:rPr lang="zh-CN" altLang="en-US" sz="1200" dirty="0">
                <a:latin typeface="Times New Roman" panose="02020603050405020304" pitchFamily="18" charset="0"/>
                <a:cs typeface="Times New Roman" panose="02020603050405020304" pitchFamily="18" charset="0"/>
              </a:rPr>
              <a:t>空，</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代码段</a:t>
            </a:r>
            <a:r>
              <a:rPr lang="en-US" altLang="zh-CN" sz="1200" dirty="0" err="1">
                <a:latin typeface="Times New Roman" panose="02020603050405020304" pitchFamily="18" charset="0"/>
                <a:cs typeface="Times New Roman" panose="02020603050405020304" pitchFamily="18" charset="0"/>
              </a:rPr>
              <a:t>cs</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2-</a:t>
            </a:r>
            <a:r>
              <a:rPr lang="zh-CN" altLang="en-US" sz="1200" dirty="0">
                <a:latin typeface="Times New Roman" panose="02020603050405020304" pitchFamily="18" charset="0"/>
                <a:cs typeface="Times New Roman" panose="02020603050405020304" pitchFamily="18" charset="0"/>
              </a:rPr>
              <a:t>数据和堆栈段</a:t>
            </a:r>
            <a:r>
              <a:rPr lang="en-US" altLang="zh-CN" sz="1200" dirty="0" err="1">
                <a:latin typeface="Times New Roman" panose="02020603050405020304" pitchFamily="18" charset="0"/>
                <a:cs typeface="Times New Roman" panose="02020603050405020304" pitchFamily="18" charset="0"/>
              </a:rPr>
              <a:t>ds&amp;ss</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tss_struct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tss</a:t>
            </a:r>
            <a:r>
              <a:rPr lang="en-US" altLang="zh-CN" sz="1200" dirty="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本进程的任务状态段信息结构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a:t>
            </a:r>
          </a:p>
          <a:p>
            <a:endParaRPr lang="zh-CN" altLang="en-US" sz="1200" dirty="0">
              <a:latin typeface="Arial" panose="020B0604020202020204" pitchFamily="34" charset="0"/>
              <a:cs typeface="Arial" panose="020B0604020202020204" pitchFamily="34" charset="0"/>
            </a:endParaRPr>
          </a:p>
        </p:txBody>
      </p:sp>
      <p:sp>
        <p:nvSpPr>
          <p:cNvPr id="5" name="标题 1"/>
          <p:cNvSpPr>
            <a:spLocks noGrp="1"/>
          </p:cNvSpPr>
          <p:nvPr>
            <p:ph type="title"/>
          </p:nvPr>
        </p:nvSpPr>
        <p:spPr>
          <a:xfrm>
            <a:off x="-2146" y="228600"/>
            <a:ext cx="687946" cy="6629400"/>
          </a:xfrm>
        </p:spPr>
        <p:txBody>
          <a:bodyPr/>
          <a:lstStyle/>
          <a:p>
            <a:r>
              <a:rPr lang="zh-CN" altLang="en-US" sz="2400" dirty="0">
                <a:latin typeface="Times New Roman" panose="02020603050405020304" pitchFamily="18" charset="0"/>
                <a:cs typeface="Times New Roman" panose="02020603050405020304" pitchFamily="18" charset="0"/>
              </a:rPr>
              <a:t>  任务</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进程数据结构，或称为进程描述符</a:t>
            </a: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p:txBody>
          <a:bodyPr/>
          <a:lstStyle/>
          <a:p>
            <a:r>
              <a:rPr lang="zh-CN" altLang="en-US" dirty="0"/>
              <a:t>当</a:t>
            </a:r>
            <a:r>
              <a:rPr lang="en-US" altLang="zh-CN" dirty="0"/>
              <a:t>Linux</a:t>
            </a:r>
            <a:r>
              <a:rPr lang="zh-CN" altLang="en-US" dirty="0"/>
              <a:t>系统级函数遇到错误时，通常返回</a:t>
            </a:r>
            <a:r>
              <a:rPr lang="en-US" altLang="zh-CN" dirty="0"/>
              <a:t>-1</a:t>
            </a:r>
            <a:r>
              <a:rPr lang="zh-CN" altLang="en-US" dirty="0"/>
              <a:t>并设置全局整数变量</a:t>
            </a:r>
            <a:r>
              <a:rPr lang="en-US" dirty="0"/>
              <a:t> </a:t>
            </a:r>
            <a:r>
              <a:rPr lang="en-US" b="1" dirty="0" err="1">
                <a:solidFill>
                  <a:srgbClr val="0000CC"/>
                </a:solidFill>
                <a:latin typeface="Courier New"/>
                <a:cs typeface="Courier New"/>
              </a:rPr>
              <a:t>errno</a:t>
            </a:r>
            <a:r>
              <a:rPr lang="en-US" dirty="0"/>
              <a:t> </a:t>
            </a:r>
            <a:r>
              <a:rPr lang="zh-CN" altLang="en-US" dirty="0"/>
              <a:t>来标示出错原因</a:t>
            </a:r>
            <a:r>
              <a:rPr lang="en-US" dirty="0"/>
              <a:t>. </a:t>
            </a:r>
          </a:p>
          <a:p>
            <a:r>
              <a:rPr lang="zh-CN" altLang="en-US" dirty="0"/>
              <a:t>硬性规定</a:t>
            </a:r>
            <a:r>
              <a:rPr lang="en-US" dirty="0"/>
              <a:t>: </a:t>
            </a:r>
          </a:p>
          <a:p>
            <a:pPr lvl="1"/>
            <a:r>
              <a:rPr lang="zh-CN" altLang="en-US" dirty="0"/>
              <a:t>必须检查每个系统级函数的返回状态</a:t>
            </a:r>
            <a:endParaRPr lang="en-US" dirty="0"/>
          </a:p>
          <a:p>
            <a:pPr lvl="1"/>
            <a:r>
              <a:rPr lang="zh-CN" altLang="en-US" dirty="0">
                <a:latin typeface="Courier New"/>
                <a:cs typeface="Courier New"/>
              </a:rPr>
              <a:t>只有少数是返回空的函数</a:t>
            </a:r>
            <a:endParaRPr lang="en-US" dirty="0">
              <a:latin typeface="Courier New"/>
              <a:cs typeface="Courier New"/>
            </a:endParaRPr>
          </a:p>
          <a:p>
            <a:r>
              <a:rPr lang="en-US" dirty="0"/>
              <a:t>Example:</a:t>
            </a:r>
          </a:p>
          <a:p>
            <a:pPr marL="457200" lvl="1" indent="0">
              <a:buNone/>
            </a:pPr>
            <a:endParaRPr lang="en-US" dirty="0"/>
          </a:p>
        </p:txBody>
      </p:sp>
      <p:sp>
        <p:nvSpPr>
          <p:cNvPr id="487426" name="Rectangle 2"/>
          <p:cNvSpPr>
            <a:spLocks noGrp="1" noChangeArrowheads="1"/>
          </p:cNvSpPr>
          <p:nvPr>
            <p:ph type="title"/>
          </p:nvPr>
        </p:nvSpPr>
        <p:spPr/>
        <p:txBody>
          <a:bodyPr/>
          <a:lstStyle/>
          <a:p>
            <a:r>
              <a:rPr lang="zh-CN" altLang="en-US" sz="3200" dirty="0"/>
              <a:t>系统调用错误的处理</a:t>
            </a:r>
            <a:endParaRPr lang="en-US" sz="3200" dirty="0"/>
          </a:p>
        </p:txBody>
      </p:sp>
      <p:sp>
        <p:nvSpPr>
          <p:cNvPr id="28" name="Text Box 4"/>
          <p:cNvSpPr txBox="1">
            <a:spLocks noChangeArrowheads="1"/>
          </p:cNvSpPr>
          <p:nvPr/>
        </p:nvSpPr>
        <p:spPr bwMode="auto">
          <a:xfrm>
            <a:off x="838199" y="4573226"/>
            <a:ext cx="7908925" cy="1938992"/>
          </a:xfrm>
          <a:prstGeom prst="rect">
            <a:avLst/>
          </a:prstGeom>
          <a:solidFill>
            <a:srgbClr val="F6F5BD"/>
          </a:solidFill>
          <a:ln w="3175">
            <a:solidFill>
              <a:schemeClr val="tx1"/>
            </a:solidFill>
            <a:miter lim="800000"/>
            <a:headEnd/>
            <a:tailEnd/>
          </a:ln>
          <a:effectLst/>
        </p:spPr>
        <p:txBody>
          <a:bodyPr wrap="square">
            <a:spAutoFit/>
          </a:bodyPr>
          <a:lstStyle/>
          <a:p>
            <a:r>
              <a:rPr lang="nb-NO" sz="2400" b="1" dirty="0">
                <a:solidFill>
                  <a:srgbClr val="000000"/>
                </a:solidFill>
                <a:latin typeface="Menlo-Regular"/>
              </a:rPr>
              <a:t>    </a:t>
            </a:r>
            <a:r>
              <a:rPr lang="nb-NO" sz="2400" b="1" dirty="0">
                <a:solidFill>
                  <a:srgbClr val="C200FF"/>
                </a:solidFill>
                <a:latin typeface="Menlo-Regular"/>
              </a:rPr>
              <a:t>if</a:t>
            </a:r>
            <a:r>
              <a:rPr lang="nb-NO" sz="2400" b="1" dirty="0">
                <a:solidFill>
                  <a:srgbClr val="000000"/>
                </a:solidFill>
                <a:latin typeface="Menlo-Regular"/>
              </a:rPr>
              <a:t> ((pid = fork()) &lt; 0) {</a:t>
            </a:r>
          </a:p>
          <a:p>
            <a:r>
              <a:rPr lang="nb-NO" sz="2400" b="1" dirty="0">
                <a:solidFill>
                  <a:srgbClr val="000000"/>
                </a:solidFill>
                <a:latin typeface="Menlo-Regular"/>
              </a:rPr>
              <a:t>        fprintf(stderr, </a:t>
            </a:r>
            <a:r>
              <a:rPr lang="nb-NO" sz="2400" b="1" dirty="0">
                <a:solidFill>
                  <a:srgbClr val="9D206F"/>
                </a:solidFill>
                <a:latin typeface="Menlo-Regular"/>
              </a:rPr>
              <a:t>"fork error: %s\n"</a:t>
            </a:r>
            <a:r>
              <a:rPr lang="nb-NO" sz="2400" b="1" dirty="0">
                <a:solidFill>
                  <a:srgbClr val="000000"/>
                </a:solidFill>
                <a:latin typeface="Menlo-Regular"/>
              </a:rPr>
              <a:t>,           					strerror(</a:t>
            </a:r>
            <a:r>
              <a:rPr lang="nb-NO" sz="2400" b="1" dirty="0">
                <a:solidFill>
                  <a:srgbClr val="0000CC"/>
                </a:solidFill>
                <a:latin typeface="Menlo-Regular"/>
              </a:rPr>
              <a:t>errno</a:t>
            </a:r>
            <a:r>
              <a:rPr lang="nb-NO" sz="2400" b="1" dirty="0">
                <a:solidFill>
                  <a:srgbClr val="000000"/>
                </a:solidFill>
                <a:latin typeface="Menlo-Regular"/>
              </a:rPr>
              <a:t>));</a:t>
            </a:r>
          </a:p>
          <a:p>
            <a:r>
              <a:rPr lang="nb-NO" sz="2400" b="1" dirty="0">
                <a:solidFill>
                  <a:srgbClr val="000000"/>
                </a:solidFill>
                <a:latin typeface="Menlo-Regular"/>
              </a:rPr>
              <a:t>        exit(0);</a:t>
            </a:r>
          </a:p>
          <a:p>
            <a:r>
              <a:rPr lang="nb-NO" sz="2400" b="1" dirty="0">
                <a:solidFill>
                  <a:srgbClr val="000000"/>
                </a:solidFill>
                <a:latin typeface="Menlo-Regular"/>
              </a:rPr>
              <a:t>    }</a:t>
            </a:r>
            <a:endParaRPr lang="en-US" sz="2400" b="1" dirty="0">
              <a:latin typeface="Courier New" pitchFamily="49" charset="0"/>
            </a:endParaRPr>
          </a:p>
        </p:txBody>
      </p:sp>
    </p:spTree>
    <p:extLst>
      <p:ext uri="{BB962C8B-B14F-4D97-AF65-F5344CB8AC3E}">
        <p14:creationId xmlns:p14="http://schemas.microsoft.com/office/powerpoint/2010/main" val="216408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outVertic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报错函数</a:t>
            </a:r>
            <a:endParaRPr lang="en-US" dirty="0"/>
          </a:p>
        </p:txBody>
      </p:sp>
      <p:sp>
        <p:nvSpPr>
          <p:cNvPr id="3" name="Content Placeholder 2"/>
          <p:cNvSpPr>
            <a:spLocks noGrp="1"/>
          </p:cNvSpPr>
          <p:nvPr>
            <p:ph idx="1"/>
          </p:nvPr>
        </p:nvSpPr>
        <p:spPr>
          <a:xfrm>
            <a:off x="396875" y="1362075"/>
            <a:ext cx="7896225" cy="923925"/>
          </a:xfrm>
        </p:spPr>
        <p:txBody>
          <a:bodyPr/>
          <a:lstStyle/>
          <a:p>
            <a:r>
              <a:rPr lang="zh-CN" altLang="en-US" dirty="0"/>
              <a:t>通过定义下面的错误报告函数，能够在某种程度上简化代码</a:t>
            </a:r>
            <a:r>
              <a:rPr lang="en-US" dirty="0"/>
              <a:t>:</a:t>
            </a:r>
          </a:p>
        </p:txBody>
      </p:sp>
      <p:sp>
        <p:nvSpPr>
          <p:cNvPr id="4" name="Text Box 4"/>
          <p:cNvSpPr txBox="1">
            <a:spLocks noChangeArrowheads="1"/>
          </p:cNvSpPr>
          <p:nvPr/>
        </p:nvSpPr>
        <p:spPr bwMode="auto">
          <a:xfrm>
            <a:off x="838199" y="2463550"/>
            <a:ext cx="7896225" cy="1631216"/>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err="1">
                <a:solidFill>
                  <a:srgbClr val="4A00FF"/>
                </a:solidFill>
                <a:latin typeface="Menlo-Regular"/>
              </a:rPr>
              <a:t>unix_error</a:t>
            </a:r>
            <a:r>
              <a:rPr lang="en-US" sz="2000" b="1" dirty="0">
                <a:solidFill>
                  <a:srgbClr val="000000"/>
                </a:solidFill>
                <a:latin typeface="Menlo-Regular"/>
              </a:rPr>
              <a:t>(</a:t>
            </a:r>
            <a:r>
              <a:rPr lang="en-US" sz="2000" b="1" dirty="0">
                <a:solidFill>
                  <a:srgbClr val="2D961E"/>
                </a:solidFill>
                <a:latin typeface="Menlo-Regular"/>
              </a:rPr>
              <a:t>char</a:t>
            </a:r>
            <a:r>
              <a:rPr lang="en-US" sz="2000" b="1" dirty="0">
                <a:solidFill>
                  <a:srgbClr val="000000"/>
                </a:solidFill>
                <a:latin typeface="Menlo-Regular"/>
              </a:rPr>
              <a:t> *</a:t>
            </a:r>
            <a:r>
              <a:rPr lang="en-US" sz="2000" b="1" dirty="0" err="1">
                <a:solidFill>
                  <a:srgbClr val="C1651C"/>
                </a:solidFill>
                <a:latin typeface="Menlo-Regular"/>
              </a:rPr>
              <a:t>msg</a:t>
            </a:r>
            <a:r>
              <a:rPr lang="en-US" sz="2000" b="1" dirty="0">
                <a:solidFill>
                  <a:srgbClr val="000000"/>
                </a:solidFill>
                <a:latin typeface="Menlo-Regular"/>
              </a:rPr>
              <a:t>) </a:t>
            </a:r>
            <a:r>
              <a:rPr lang="en-US" sz="2000" b="1" dirty="0">
                <a:solidFill>
                  <a:srgbClr val="CB2418"/>
                </a:solidFill>
                <a:latin typeface="Menlo-Regular"/>
              </a:rPr>
              <a:t>/* Unix-style error */</a:t>
            </a:r>
            <a:endParaRPr lang="en-US" sz="2000" b="1" dirty="0">
              <a:solidFill>
                <a:srgbClr val="000000"/>
              </a:solidFill>
              <a:latin typeface="Menlo-Regular"/>
            </a:endParaRPr>
          </a:p>
          <a:p>
            <a:r>
              <a:rPr lang="en-US" sz="2000" b="1" dirty="0">
                <a:solidFill>
                  <a:srgbClr val="000000"/>
                </a:solidFill>
                <a:latin typeface="Menlo-Regular"/>
              </a:rPr>
              <a:t>{</a:t>
            </a:r>
          </a:p>
          <a:p>
            <a:r>
              <a:rPr lang="en-US" sz="2000" b="1" dirty="0">
                <a:solidFill>
                  <a:srgbClr val="000000"/>
                </a:solidFill>
                <a:latin typeface="Menlo-Regular"/>
              </a:rPr>
              <a:t>    </a:t>
            </a:r>
            <a:r>
              <a:rPr lang="en-US" sz="2000" b="1" dirty="0" err="1">
                <a:solidFill>
                  <a:srgbClr val="000000"/>
                </a:solidFill>
                <a:latin typeface="Menlo-Regular"/>
              </a:rPr>
              <a:t>fprintf</a:t>
            </a:r>
            <a:r>
              <a:rPr lang="en-US" sz="2000" b="1" dirty="0">
                <a:solidFill>
                  <a:srgbClr val="000000"/>
                </a:solidFill>
                <a:latin typeface="Menlo-Regular"/>
              </a:rPr>
              <a:t>(stderr, </a:t>
            </a:r>
            <a:r>
              <a:rPr lang="en-US" sz="2000" b="1" dirty="0">
                <a:solidFill>
                  <a:srgbClr val="9D206F"/>
                </a:solidFill>
                <a:latin typeface="Menlo-Regular"/>
              </a:rPr>
              <a:t>"%s: %s\n"</a:t>
            </a:r>
            <a:r>
              <a:rPr lang="en-US" sz="2000" b="1" dirty="0">
                <a:solidFill>
                  <a:srgbClr val="000000"/>
                </a:solidFill>
                <a:latin typeface="Menlo-Regular"/>
              </a:rPr>
              <a:t>, </a:t>
            </a:r>
            <a:r>
              <a:rPr lang="en-US" sz="2000" b="1" dirty="0" err="1">
                <a:solidFill>
                  <a:srgbClr val="000000"/>
                </a:solidFill>
                <a:latin typeface="Menlo-Regular"/>
              </a:rPr>
              <a:t>msg</a:t>
            </a:r>
            <a:r>
              <a:rPr lang="en-US" sz="2000" b="1" dirty="0">
                <a:solidFill>
                  <a:srgbClr val="000000"/>
                </a:solidFill>
                <a:latin typeface="Menlo-Regular"/>
              </a:rPr>
              <a:t>, </a:t>
            </a:r>
            <a:r>
              <a:rPr lang="en-US" sz="2000" b="1" dirty="0" err="1">
                <a:solidFill>
                  <a:srgbClr val="000000"/>
                </a:solidFill>
                <a:latin typeface="Menlo-Regular"/>
              </a:rPr>
              <a:t>strerror</a:t>
            </a:r>
            <a:r>
              <a:rPr lang="en-US" sz="2000" b="1" dirty="0">
                <a:solidFill>
                  <a:srgbClr val="000000"/>
                </a:solidFill>
                <a:latin typeface="Menlo-Regular"/>
              </a:rPr>
              <a:t>(</a:t>
            </a:r>
            <a:r>
              <a:rPr lang="en-US" sz="2000" b="1" dirty="0" err="1">
                <a:solidFill>
                  <a:srgbClr val="000000"/>
                </a:solidFill>
                <a:latin typeface="Menlo-Regular"/>
              </a:rPr>
              <a:t>errno</a:t>
            </a:r>
            <a:r>
              <a:rPr lang="en-US" sz="2000" b="1" dirty="0">
                <a:solidFill>
                  <a:srgbClr val="000000"/>
                </a:solidFill>
                <a:latin typeface="Menlo-Regular"/>
              </a:rPr>
              <a:t>));</a:t>
            </a:r>
          </a:p>
          <a:p>
            <a:r>
              <a:rPr lang="en-US" sz="2000" b="1" dirty="0">
                <a:solidFill>
                  <a:srgbClr val="000000"/>
                </a:solidFill>
                <a:latin typeface="Menlo-Regular"/>
              </a:rPr>
              <a:t>    exit(0);</a:t>
            </a:r>
          </a:p>
          <a:p>
            <a:r>
              <a:rPr lang="en-US" sz="2000" b="1" dirty="0">
                <a:solidFill>
                  <a:srgbClr val="000000"/>
                </a:solidFill>
                <a:latin typeface="Menlo-Regular"/>
              </a:rPr>
              <a:t>}</a:t>
            </a:r>
            <a:endParaRPr lang="en-US" sz="2000" b="1" dirty="0">
              <a:latin typeface="Courier New" pitchFamily="49" charset="0"/>
            </a:endParaRPr>
          </a:p>
        </p:txBody>
      </p:sp>
      <p:sp>
        <p:nvSpPr>
          <p:cNvPr id="5" name="Text Box 4"/>
          <p:cNvSpPr txBox="1">
            <a:spLocks noChangeArrowheads="1"/>
          </p:cNvSpPr>
          <p:nvPr/>
        </p:nvSpPr>
        <p:spPr bwMode="auto">
          <a:xfrm>
            <a:off x="838199" y="5341621"/>
            <a:ext cx="7896225" cy="707886"/>
          </a:xfrm>
          <a:prstGeom prst="rect">
            <a:avLst/>
          </a:prstGeom>
          <a:solidFill>
            <a:srgbClr val="F6F5BD"/>
          </a:solidFill>
          <a:ln w="3175">
            <a:solidFill>
              <a:schemeClr val="tx1"/>
            </a:solidFill>
            <a:miter lim="800000"/>
            <a:headEnd/>
            <a:tailEnd/>
          </a:ln>
          <a:effectLst/>
        </p:spPr>
        <p:txBody>
          <a:bodyPr wrap="square">
            <a:spAutoFit/>
          </a:bodyPr>
          <a:lstStyle/>
          <a:p>
            <a:r>
              <a:rPr lang="nb-NO" sz="2000" b="1" dirty="0">
                <a:solidFill>
                  <a:srgbClr val="000000"/>
                </a:solidFill>
                <a:latin typeface="Menlo-Regular"/>
              </a:rPr>
              <a:t> </a:t>
            </a:r>
            <a:r>
              <a:rPr lang="nb-NO" sz="2000" b="1" dirty="0">
                <a:solidFill>
                  <a:srgbClr val="C200FF"/>
                </a:solidFill>
                <a:latin typeface="Menlo-Regular"/>
              </a:rPr>
              <a:t>if</a:t>
            </a:r>
            <a:r>
              <a:rPr lang="nb-NO" sz="2000" b="1" dirty="0">
                <a:solidFill>
                  <a:srgbClr val="000000"/>
                </a:solidFill>
                <a:latin typeface="Menlo-Regular"/>
              </a:rPr>
              <a:t> ((pid = fork()) &lt; 0)</a:t>
            </a:r>
          </a:p>
          <a:p>
            <a:r>
              <a:rPr lang="nb-NO" sz="2000" b="1" dirty="0">
                <a:solidFill>
                  <a:srgbClr val="000000"/>
                </a:solidFill>
                <a:latin typeface="Menlo-Regular"/>
              </a:rPr>
              <a:t>    unix_error(</a:t>
            </a:r>
            <a:r>
              <a:rPr lang="nb-NO" sz="2000" b="1" dirty="0">
                <a:solidFill>
                  <a:srgbClr val="9D206F"/>
                </a:solidFill>
                <a:latin typeface="Menlo-Regular"/>
              </a:rPr>
              <a:t>"fork error"</a:t>
            </a:r>
            <a:r>
              <a:rPr lang="nb-NO" sz="2000" b="1" dirty="0">
                <a:solidFill>
                  <a:srgbClr val="000000"/>
                </a:solidFill>
                <a:latin typeface="Menlo-Regular"/>
              </a:rPr>
              <a:t>);</a:t>
            </a:r>
            <a:endParaRPr lang="en-US" sz="2000" b="1" dirty="0">
              <a:latin typeface="Courier New" pitchFamily="49" charset="0"/>
            </a:endParaRPr>
          </a:p>
        </p:txBody>
      </p:sp>
      <p:sp>
        <p:nvSpPr>
          <p:cNvPr id="6" name="文本框 5"/>
          <p:cNvSpPr txBox="1"/>
          <p:nvPr/>
        </p:nvSpPr>
        <p:spPr>
          <a:xfrm>
            <a:off x="509218" y="4572000"/>
            <a:ext cx="7896225" cy="461665"/>
          </a:xfrm>
          <a:prstGeom prst="rect">
            <a:avLst/>
          </a:prstGeom>
          <a:noFill/>
        </p:spPr>
        <p:txBody>
          <a:bodyPr wrap="square" rtlCol="0">
            <a:noAutofit/>
          </a:bodyPr>
          <a:lstStyle/>
          <a:p>
            <a:r>
              <a:rPr lang="zh-CN" altLang="en-US" sz="2400" b="1" dirty="0">
                <a:latin typeface="Times New Roman" panose="02020603050405020304" pitchFamily="18" charset="0"/>
                <a:cs typeface="Times New Roman" panose="02020603050405020304" pitchFamily="18" charset="0"/>
              </a:rPr>
              <a:t>对</a:t>
            </a:r>
            <a:r>
              <a:rPr lang="en-US" altLang="zh-CN" sz="2400" b="1" dirty="0">
                <a:latin typeface="Times New Roman" panose="02020603050405020304" pitchFamily="18" charset="0"/>
                <a:cs typeface="Times New Roman" panose="02020603050405020304" pitchFamily="18" charset="0"/>
              </a:rPr>
              <a:t>fork</a:t>
            </a:r>
            <a:r>
              <a:rPr lang="zh-CN" altLang="en-US" sz="2400" b="1" dirty="0">
                <a:latin typeface="Times New Roman" panose="02020603050405020304" pitchFamily="18" charset="0"/>
                <a:cs typeface="Times New Roman" panose="02020603050405020304" pitchFamily="18" charset="0"/>
              </a:rPr>
              <a:t>的调用：从</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行缩减到</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行</a:t>
            </a:r>
          </a:p>
        </p:txBody>
      </p:sp>
    </p:spTree>
    <p:extLst>
      <p:ext uri="{BB962C8B-B14F-4D97-AF65-F5344CB8AC3E}">
        <p14:creationId xmlns:p14="http://schemas.microsoft.com/office/powerpoint/2010/main" val="33044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5611F4C-3ED3-45DC-9FA7-310A7FC5BE96}"/>
              </a:ext>
            </a:extLst>
          </p:cNvPr>
          <p:cNvSpPr txBox="1"/>
          <p:nvPr>
            <p:custDataLst>
              <p:tags r:id="rId2"/>
            </p:custDataLst>
          </p:nvPr>
        </p:nvSpPr>
        <p:spPr>
          <a:xfrm>
            <a:off x="990600" y="1099026"/>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发生什么事情会打断程序的执行呢？</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这些事情得怎么处理呢？</a:t>
            </a:r>
          </a:p>
        </p:txBody>
      </p:sp>
      <p:sp>
        <p:nvSpPr>
          <p:cNvPr id="7" name="矩形: 圆角 6">
            <a:extLst>
              <a:ext uri="{FF2B5EF4-FFF2-40B4-BE49-F238E27FC236}">
                <a16:creationId xmlns:a16="http://schemas.microsoft.com/office/drawing/2014/main" id="{B98D8924-6324-4957-B625-042EA0A73AF0}"/>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B0AA6A69-A13B-4E2F-8C03-7C51A92166F2}"/>
              </a:ext>
            </a:extLst>
          </p:cNvPr>
          <p:cNvSpPr/>
          <p:nvPr>
            <p:custDataLst>
              <p:tags r:id="rId4"/>
            </p:custDataLst>
          </p:nvPr>
        </p:nvSpPr>
        <p:spPr bwMode="auto">
          <a:xfrm>
            <a:off x="0" y="5849303"/>
            <a:ext cx="9144000" cy="365760"/>
          </a:xfrm>
          <a:prstGeom prst="rect">
            <a:avLst/>
          </a:prstGeom>
          <a:solidFill>
            <a:srgbClr val="FBFAEF"/>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none" lIns="91440" tIns="45720" rIns="91440" bIns="45720" numCol="1" rtlCol="0" anchor="ctr" anchorCtr="1" compatLnSpc="1">
            <a:prstTxWarp prst="textNoShape">
              <a:avLst/>
            </a:prstTxWarp>
            <a:noAutofit/>
          </a:bodyPr>
          <a:lstStyle/>
          <a:p>
            <a:pPr defTabSz="914400" eaLnBrk="0" fontAlgn="base" hangingPunct="0">
              <a:spcBef>
                <a:spcPct val="0"/>
              </a:spcBef>
              <a:spcAft>
                <a:spcPct val="0"/>
              </a:spcAft>
            </a:pP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93E2468E-1552-4959-B4CF-F53586240D9A}"/>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CB8A92F7-D375-4AC0-A8C3-BB1D5B0C823F}"/>
                </a:ext>
              </a:extLst>
            </p:cNvPr>
            <p:cNvSpPr/>
            <p:nvPr>
              <p:custDataLst>
                <p:tags r:id="rId7"/>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ColorBlock">
              <a:extLst>
                <a:ext uri="{FF2B5EF4-FFF2-40B4-BE49-F238E27FC236}">
                  <a16:creationId xmlns:a16="http://schemas.microsoft.com/office/drawing/2014/main" id="{B2DB3CD6-FC2D-4F84-B26F-9B99AEB67F7D}"/>
                </a:ext>
              </a:extLst>
            </p:cNvPr>
            <p:cNvSpPr/>
            <p:nvPr>
              <p:custDataLst>
                <p:tags r:id="rId8"/>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TypeText">
              <a:extLst>
                <a:ext uri="{FF2B5EF4-FFF2-40B4-BE49-F238E27FC236}">
                  <a16:creationId xmlns:a16="http://schemas.microsoft.com/office/drawing/2014/main" id="{8E476160-2227-46C3-86EE-F8E4CF70949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4B04FAD5-8227-4468-9417-DEFC957B5FE4}"/>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C794DC4D-F474-4445-B876-21BBFF23491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575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通过使用错误处理包装函数可以更进一步简化代码</a:t>
            </a:r>
            <a:r>
              <a:rPr lang="en-US" dirty="0"/>
              <a:t>:</a:t>
            </a:r>
          </a:p>
        </p:txBody>
      </p:sp>
      <p:sp>
        <p:nvSpPr>
          <p:cNvPr id="2" name="Title 1"/>
          <p:cNvSpPr>
            <a:spLocks noGrp="1"/>
          </p:cNvSpPr>
          <p:nvPr>
            <p:ph type="title"/>
          </p:nvPr>
        </p:nvSpPr>
        <p:spPr/>
        <p:txBody>
          <a:bodyPr/>
          <a:lstStyle/>
          <a:p>
            <a:r>
              <a:rPr lang="zh-CN" altLang="en-US" sz="3200" dirty="0"/>
              <a:t>错误处理包装函数</a:t>
            </a:r>
            <a:r>
              <a:rPr lang="en-US" altLang="zh-CN" sz="3200" dirty="0"/>
              <a:t>(Error-handling Wrappers)</a:t>
            </a:r>
            <a:endParaRPr lang="en-US" dirty="0"/>
          </a:p>
        </p:txBody>
      </p:sp>
      <p:sp>
        <p:nvSpPr>
          <p:cNvPr id="4" name="Text Box 4"/>
          <p:cNvSpPr txBox="1">
            <a:spLocks noChangeArrowheads="1"/>
          </p:cNvSpPr>
          <p:nvPr/>
        </p:nvSpPr>
        <p:spPr bwMode="auto">
          <a:xfrm>
            <a:off x="838201" y="2402347"/>
            <a:ext cx="7908924" cy="2474453"/>
          </a:xfrm>
          <a:prstGeom prst="rect">
            <a:avLst/>
          </a:prstGeom>
          <a:solidFill>
            <a:srgbClr val="F6F5BD"/>
          </a:solidFill>
          <a:ln w="3175">
            <a:solidFill>
              <a:schemeClr val="tx1"/>
            </a:solidFill>
            <a:miter lim="800000"/>
            <a:headEnd/>
            <a:tailEnd/>
          </a:ln>
          <a:effectLst/>
        </p:spPr>
        <p:txBody>
          <a:bodyPr wrap="square">
            <a:noAutofit/>
          </a:bodyPr>
          <a:lstStyle/>
          <a:p>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endParaRPr lang="fi-FI" sz="2000" b="1" dirty="0">
              <a:solidFill>
                <a:srgbClr val="000000"/>
              </a:solidFill>
              <a:latin typeface="Times New Roman" panose="02020603050405020304" pitchFamily="18" charset="0"/>
              <a:cs typeface="Times New Roman" panose="02020603050405020304" pitchFamily="18" charset="0"/>
            </a:endParaRP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 = fork()) &lt; 0)</a:t>
            </a:r>
          </a:p>
          <a:p>
            <a:r>
              <a:rPr lang="nb-NO" sz="2000" b="1" dirty="0">
                <a:solidFill>
                  <a:srgbClr val="000000"/>
                </a:solidFill>
                <a:latin typeface="Times New Roman" panose="02020603050405020304" pitchFamily="18" charset="0"/>
                <a:cs typeface="Times New Roman" panose="02020603050405020304" pitchFamily="18" charset="0"/>
              </a:rPr>
              <a:t>        unix_error(</a:t>
            </a:r>
            <a:r>
              <a:rPr lang="nb-NO" sz="2000" b="1" dirty="0">
                <a:solidFill>
                  <a:srgbClr val="9D206F"/>
                </a:solidFill>
                <a:latin typeface="Times New Roman" panose="02020603050405020304" pitchFamily="18" charset="0"/>
                <a:cs typeface="Times New Roman" panose="02020603050405020304" pitchFamily="18" charset="0"/>
              </a:rPr>
              <a:t>"Fork error"</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C200FF"/>
                </a:solidFill>
                <a:latin typeface="Times New Roman" panose="02020603050405020304" pitchFamily="18" charset="0"/>
                <a:cs typeface="Times New Roman" panose="02020603050405020304" pitchFamily="18" charset="0"/>
              </a:rPr>
              <a:t>return</a:t>
            </a: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err="1">
                <a:solidFill>
                  <a:srgbClr val="000000"/>
                </a:solidFill>
                <a:latin typeface="Times New Roman" panose="02020603050405020304" pitchFamily="18" charset="0"/>
                <a:cs typeface="Times New Roman" panose="02020603050405020304" pitchFamily="18" charset="0"/>
              </a:rPr>
              <a:t>pid</a:t>
            </a:r>
            <a:r>
              <a:rPr lang="nb-NO" sz="2000" b="1" dirty="0">
                <a:solidFill>
                  <a:srgbClr val="000000"/>
                </a:solidFill>
                <a:latin typeface="Times New Roman" panose="02020603050405020304" pitchFamily="18" charset="0"/>
                <a:cs typeface="Times New Roman" panose="02020603050405020304" pitchFamily="18" charset="0"/>
              </a:rPr>
              <a:t>;</a:t>
            </a:r>
          </a:p>
          <a:p>
            <a:r>
              <a:rPr lang="nb-NO" sz="2000" b="1" dirty="0">
                <a:solidFill>
                  <a:srgbClr val="00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5" name="Text Box 4"/>
          <p:cNvSpPr txBox="1">
            <a:spLocks noChangeArrowheads="1"/>
          </p:cNvSpPr>
          <p:nvPr/>
        </p:nvSpPr>
        <p:spPr bwMode="auto">
          <a:xfrm>
            <a:off x="838201" y="5729898"/>
            <a:ext cx="7908924" cy="395913"/>
          </a:xfrm>
          <a:prstGeom prst="rect">
            <a:avLst/>
          </a:prstGeom>
          <a:solidFill>
            <a:srgbClr val="F6F5BD"/>
          </a:solidFill>
          <a:ln w="3175">
            <a:solidFill>
              <a:schemeClr val="tx1"/>
            </a:solidFill>
            <a:miter lim="800000"/>
            <a:headEnd/>
            <a:tailEnd/>
          </a:ln>
          <a:effectLst/>
        </p:spPr>
        <p:txBody>
          <a:bodyPr wrap="square">
            <a:noAutofit/>
          </a:bodyPr>
          <a:lstStyle/>
          <a:p>
            <a:r>
              <a:rPr lang="nb-NO"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000000"/>
                </a:solidFill>
                <a:latin typeface="Times New Roman" panose="02020603050405020304" pitchFamily="18" charset="0"/>
                <a:cs typeface="Times New Roman" panose="02020603050405020304" pitchFamily="18" charset="0"/>
              </a:rPr>
              <a:t> pid = Fork();</a:t>
            </a:r>
            <a:endParaRPr lang="en-US" sz="2000" b="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838201" y="5171495"/>
            <a:ext cx="4555083" cy="461665"/>
          </a:xfrm>
          <a:prstGeom prst="rect">
            <a:avLst/>
          </a:prstGeom>
          <a:noFill/>
        </p:spPr>
        <p:txBody>
          <a:bodyPr wrap="square" rtlCol="0">
            <a:spAutoFit/>
          </a:bodyPr>
          <a:lstStyle/>
          <a:p>
            <a:r>
              <a:rPr lang="zh-CN" altLang="en-US" sz="2400" dirty="0">
                <a:latin typeface="Calibri" pitchFamily="34" charset="0"/>
              </a:rPr>
              <a:t>对</a:t>
            </a:r>
            <a:r>
              <a:rPr lang="en-US" altLang="zh-CN" sz="2400" dirty="0">
                <a:latin typeface="Calibri" pitchFamily="34" charset="0"/>
              </a:rPr>
              <a:t>fork</a:t>
            </a:r>
            <a:r>
              <a:rPr lang="zh-CN" altLang="en-US" sz="2400" dirty="0">
                <a:latin typeface="Calibri" pitchFamily="34" charset="0"/>
              </a:rPr>
              <a:t>的调用缩减到</a:t>
            </a:r>
            <a:r>
              <a:rPr lang="en-US" altLang="zh-CN" sz="2400" dirty="0">
                <a:latin typeface="Calibri" pitchFamily="34" charset="0"/>
              </a:rPr>
              <a:t>1</a:t>
            </a:r>
            <a:r>
              <a:rPr lang="zh-CN" altLang="en-US" sz="2400" dirty="0">
                <a:latin typeface="Calibri" pitchFamily="34" charset="0"/>
              </a:rPr>
              <a:t>行</a:t>
            </a:r>
          </a:p>
        </p:txBody>
      </p:sp>
    </p:spTree>
    <p:extLst>
      <p:ext uri="{BB962C8B-B14F-4D97-AF65-F5344CB8AC3E}">
        <p14:creationId xmlns:p14="http://schemas.microsoft.com/office/powerpoint/2010/main" val="16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err="1"/>
              <a:t>pid_t</a:t>
            </a:r>
            <a:r>
              <a:rPr lang="en-US" dirty="0"/>
              <a:t> </a:t>
            </a:r>
            <a:r>
              <a:rPr lang="en-US" dirty="0" err="1"/>
              <a:t>getpid</a:t>
            </a:r>
            <a:r>
              <a:rPr lang="en-US" dirty="0"/>
              <a:t>(void)</a:t>
            </a:r>
          </a:p>
          <a:p>
            <a:pPr lvl="1">
              <a:lnSpc>
                <a:spcPct val="150000"/>
              </a:lnSpc>
            </a:pPr>
            <a:r>
              <a:rPr lang="zh-CN" altLang="en-US" dirty="0"/>
              <a:t>返回当前进程的</a:t>
            </a:r>
            <a:r>
              <a:rPr lang="en-US" dirty="0"/>
              <a:t>PID</a:t>
            </a:r>
          </a:p>
          <a:p>
            <a:pPr lvl="1">
              <a:lnSpc>
                <a:spcPct val="150000"/>
              </a:lnSpc>
            </a:pPr>
            <a:endParaRPr lang="en-US" dirty="0"/>
          </a:p>
          <a:p>
            <a:pPr>
              <a:lnSpc>
                <a:spcPct val="150000"/>
              </a:lnSpc>
            </a:pPr>
            <a:r>
              <a:rPr lang="en-US" dirty="0" err="1"/>
              <a:t>pid_t</a:t>
            </a:r>
            <a:r>
              <a:rPr lang="en-US" dirty="0"/>
              <a:t> </a:t>
            </a:r>
            <a:r>
              <a:rPr lang="en-US" dirty="0" err="1"/>
              <a:t>get</a:t>
            </a:r>
            <a:r>
              <a:rPr lang="en-US" b="1" dirty="0" err="1">
                <a:solidFill>
                  <a:srgbClr val="FF0000"/>
                </a:solidFill>
              </a:rPr>
              <a:t>p</a:t>
            </a:r>
            <a:r>
              <a:rPr lang="en-US" dirty="0" err="1"/>
              <a:t>pid</a:t>
            </a:r>
            <a:r>
              <a:rPr lang="en-US" dirty="0"/>
              <a:t>(void)</a:t>
            </a:r>
          </a:p>
          <a:p>
            <a:pPr lvl="1">
              <a:lnSpc>
                <a:spcPct val="150000"/>
              </a:lnSpc>
            </a:pPr>
            <a:r>
              <a:rPr lang="zh-CN" altLang="en-US" dirty="0"/>
              <a:t>返回父进程的</a:t>
            </a:r>
            <a:r>
              <a:rPr lang="en-US" dirty="0"/>
              <a:t>PID</a:t>
            </a: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dirty="0"/>
              <a:t>获取进程</a:t>
            </a:r>
            <a:r>
              <a:rPr lang="en-US" altLang="zh-CN" dirty="0"/>
              <a:t>ID  (Obtaining Process IDs)</a:t>
            </a:r>
            <a:endParaRPr lang="en-US" dirty="0"/>
          </a:p>
        </p:txBody>
      </p:sp>
    </p:spTree>
    <p:extLst>
      <p:ext uri="{BB962C8B-B14F-4D97-AF65-F5344CB8AC3E}">
        <p14:creationId xmlns:p14="http://schemas.microsoft.com/office/powerpoint/2010/main" val="43839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875" y="1204338"/>
            <a:ext cx="8594725" cy="5267325"/>
          </a:xfrm>
        </p:spPr>
        <p:txBody>
          <a:bodyPr/>
          <a:lstStyle/>
          <a:p>
            <a:pPr marL="0" indent="0">
              <a:buNone/>
            </a:pPr>
            <a:r>
              <a:rPr lang="zh-CN" altLang="en-US" dirty="0">
                <a:latin typeface="Calibri"/>
                <a:cs typeface="Calibri"/>
              </a:rPr>
              <a:t>从程序员的角度，我们可以认为进程总是处于下面三种状态之一</a:t>
            </a:r>
            <a:endParaRPr lang="en-US" dirty="0">
              <a:latin typeface="Calibri"/>
              <a:cs typeface="Calibri"/>
            </a:endParaRPr>
          </a:p>
          <a:p>
            <a:r>
              <a:rPr lang="zh-CN" altLang="en-US" dirty="0">
                <a:latin typeface="Calibri"/>
                <a:cs typeface="Calibri"/>
              </a:rPr>
              <a:t>运行</a:t>
            </a:r>
            <a:r>
              <a:rPr lang="en-US" dirty="0">
                <a:latin typeface="Calibri"/>
                <a:cs typeface="Calibri"/>
              </a:rPr>
              <a:t>Running	</a:t>
            </a:r>
          </a:p>
          <a:p>
            <a:pPr lvl="1"/>
            <a:r>
              <a:rPr lang="en-US" dirty="0">
                <a:latin typeface="Calibri"/>
                <a:cs typeface="Calibri"/>
              </a:rPr>
              <a:t>Process is either executing, or waiting to be executed and will eventually be </a:t>
            </a:r>
            <a:r>
              <a:rPr lang="en-US" i="1" dirty="0">
                <a:latin typeface="Calibri"/>
                <a:cs typeface="Calibri"/>
              </a:rPr>
              <a:t>scheduled</a:t>
            </a:r>
            <a:r>
              <a:rPr lang="en-US" dirty="0">
                <a:latin typeface="Calibri"/>
                <a:cs typeface="Calibri"/>
              </a:rPr>
              <a:t> (i.e., chosen to execute) by the kernel</a:t>
            </a:r>
          </a:p>
          <a:p>
            <a:pPr marL="457200" lvl="1" indent="0">
              <a:buNone/>
            </a:pPr>
            <a:r>
              <a:rPr lang="en-US" altLang="zh-CN" dirty="0">
                <a:latin typeface="Calibri"/>
                <a:cs typeface="Calibri"/>
              </a:rPr>
              <a:t>     </a:t>
            </a:r>
            <a:r>
              <a:rPr lang="zh-CN" altLang="en-US" dirty="0">
                <a:latin typeface="Calibri"/>
                <a:cs typeface="Calibri"/>
              </a:rPr>
              <a:t>进程要么在</a:t>
            </a:r>
            <a:r>
              <a:rPr lang="en-US" altLang="zh-CN" dirty="0">
                <a:latin typeface="Calibri"/>
                <a:cs typeface="Calibri"/>
              </a:rPr>
              <a:t>CPU</a:t>
            </a:r>
            <a:r>
              <a:rPr lang="zh-CN" altLang="en-US" dirty="0">
                <a:latin typeface="Calibri"/>
                <a:cs typeface="Calibri"/>
              </a:rPr>
              <a:t>上执行，要么在等待被执行且最终会被操作系统内核调度</a:t>
            </a:r>
            <a:endParaRPr lang="en-US" dirty="0">
              <a:latin typeface="Calibri"/>
              <a:cs typeface="Calibri"/>
            </a:endParaRPr>
          </a:p>
          <a:p>
            <a:r>
              <a:rPr lang="zh-CN" altLang="en-US" dirty="0">
                <a:latin typeface="Calibri"/>
                <a:cs typeface="Calibri"/>
              </a:rPr>
              <a:t>停止</a:t>
            </a:r>
            <a:r>
              <a:rPr lang="en-US" altLang="zh-CN" dirty="0">
                <a:latin typeface="Calibri"/>
                <a:cs typeface="Calibri"/>
              </a:rPr>
              <a:t>/</a:t>
            </a:r>
            <a:r>
              <a:rPr lang="zh-CN" altLang="en-US" dirty="0">
                <a:latin typeface="Calibri"/>
                <a:cs typeface="Calibri"/>
              </a:rPr>
              <a:t>暂停</a:t>
            </a:r>
            <a:r>
              <a:rPr lang="en-US" altLang="zh-CN" dirty="0">
                <a:latin typeface="Calibri"/>
                <a:cs typeface="Calibri"/>
              </a:rPr>
              <a:t>/</a:t>
            </a:r>
            <a:r>
              <a:rPr lang="zh-CN" altLang="en-US" dirty="0">
                <a:latin typeface="Calibri"/>
                <a:cs typeface="Calibri"/>
              </a:rPr>
              <a:t>挂起</a:t>
            </a:r>
            <a:r>
              <a:rPr lang="en-US" altLang="zh-CN" dirty="0">
                <a:latin typeface="Calibri"/>
                <a:cs typeface="Calibri"/>
              </a:rPr>
              <a:t>/</a:t>
            </a:r>
            <a:r>
              <a:rPr lang="en-US" dirty="0">
                <a:latin typeface="Calibri"/>
                <a:cs typeface="Calibri"/>
              </a:rPr>
              <a:t>Stopped</a:t>
            </a:r>
            <a:r>
              <a:rPr lang="en-US" altLang="zh-CN" dirty="0">
                <a:latin typeface="Calibri"/>
                <a:cs typeface="Calibri"/>
              </a:rPr>
              <a:t>/Paused/Hanged</a:t>
            </a:r>
            <a:endParaRPr lang="en-US" dirty="0">
              <a:latin typeface="Calibri"/>
              <a:cs typeface="Calibri"/>
            </a:endParaRPr>
          </a:p>
          <a:p>
            <a:pPr lvl="1"/>
            <a:r>
              <a:rPr lang="zh-CN" altLang="en-US" dirty="0">
                <a:latin typeface="Calibri"/>
                <a:cs typeface="Calibri"/>
              </a:rPr>
              <a:t>进程的执行被挂起且不会被调度，直到收到新的信号</a:t>
            </a:r>
            <a:endParaRPr lang="en-US" dirty="0">
              <a:latin typeface="Calibri"/>
              <a:cs typeface="Calibri"/>
            </a:endParaRPr>
          </a:p>
          <a:p>
            <a:r>
              <a:rPr lang="zh-CN" altLang="en-US" dirty="0">
                <a:latin typeface="Calibri"/>
                <a:cs typeface="Calibri"/>
              </a:rPr>
              <a:t>终止</a:t>
            </a:r>
            <a:r>
              <a:rPr lang="en-US" dirty="0">
                <a:latin typeface="Calibri"/>
                <a:cs typeface="Calibri"/>
              </a:rPr>
              <a:t>Terminated</a:t>
            </a:r>
          </a:p>
          <a:p>
            <a:pPr lvl="1"/>
            <a:r>
              <a:rPr lang="zh-CN" altLang="en-US" dirty="0">
                <a:latin typeface="Courier New"/>
                <a:cs typeface="Courier New"/>
              </a:rPr>
              <a:t>进程永远地停止了，</a:t>
            </a:r>
            <a:r>
              <a:rPr lang="zh-CN" altLang="en-US" sz="2800" dirty="0">
                <a:solidFill>
                  <a:srgbClr val="FF0000"/>
                </a:solidFill>
                <a:latin typeface="Courier New"/>
                <a:cs typeface="Courier New"/>
              </a:rPr>
              <a:t>但仍占资源！</a:t>
            </a:r>
            <a:endParaRPr lang="en-US" sz="2800" dirty="0">
              <a:solidFill>
                <a:srgbClr val="FF0000"/>
              </a:solidFill>
              <a:latin typeface="Calibri"/>
              <a:cs typeface="Calibri"/>
            </a:endParaRPr>
          </a:p>
          <a:p>
            <a:pPr lvl="1"/>
            <a:endParaRPr lang="en-US" dirty="0">
              <a:latin typeface="Calibri"/>
              <a:cs typeface="Calibri"/>
            </a:endParaRPr>
          </a:p>
          <a:p>
            <a:pPr lvl="1"/>
            <a:endParaRPr lang="en-US" dirty="0">
              <a:latin typeface="Calibri"/>
              <a:cs typeface="Calibri"/>
            </a:endParaRPr>
          </a:p>
        </p:txBody>
      </p:sp>
      <p:sp>
        <p:nvSpPr>
          <p:cNvPr id="2" name="Title 1"/>
          <p:cNvSpPr>
            <a:spLocks noGrp="1"/>
          </p:cNvSpPr>
          <p:nvPr>
            <p:ph type="title"/>
          </p:nvPr>
        </p:nvSpPr>
        <p:spPr/>
        <p:txBody>
          <a:bodyPr/>
          <a:lstStyle/>
          <a:p>
            <a:r>
              <a:rPr lang="zh-CN" altLang="en-US" sz="3200" dirty="0"/>
              <a:t>创建和终止进程</a:t>
            </a:r>
            <a:endParaRPr lang="en-US" sz="3200" dirty="0"/>
          </a:p>
        </p:txBody>
      </p:sp>
    </p:spTree>
    <p:extLst>
      <p:ext uri="{BB962C8B-B14F-4D97-AF65-F5344CB8AC3E}">
        <p14:creationId xmlns:p14="http://schemas.microsoft.com/office/powerpoint/2010/main" val="3785821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进程会因为三种原因终止</a:t>
            </a:r>
            <a:r>
              <a:rPr lang="en-US" dirty="0"/>
              <a:t>:</a:t>
            </a:r>
          </a:p>
          <a:p>
            <a:pPr lvl="1"/>
            <a:r>
              <a:rPr lang="zh-CN" altLang="en-US" dirty="0"/>
              <a:t>收到一个信号，该信号的默认行为是终止进程</a:t>
            </a:r>
            <a:endParaRPr lang="en-US" dirty="0"/>
          </a:p>
          <a:p>
            <a:pPr lvl="1"/>
            <a:r>
              <a:rPr lang="zh-CN" altLang="en-US" dirty="0"/>
              <a:t>从主程序返回</a:t>
            </a:r>
            <a:endParaRPr lang="en-US" dirty="0"/>
          </a:p>
          <a:p>
            <a:pPr lvl="1"/>
            <a:r>
              <a:rPr lang="zh-CN" altLang="en-US" dirty="0"/>
              <a:t>调用</a:t>
            </a:r>
            <a:r>
              <a:rPr lang="en-US" altLang="zh-CN" b="1" dirty="0"/>
              <a:t>exit</a:t>
            </a:r>
            <a:r>
              <a:rPr lang="zh-CN" altLang="en-US" dirty="0"/>
              <a:t>函数</a:t>
            </a:r>
            <a:endParaRPr lang="en-US" dirty="0"/>
          </a:p>
          <a:p>
            <a:pPr lvl="1"/>
            <a:endParaRPr lang="en-US" dirty="0"/>
          </a:p>
          <a:p>
            <a:r>
              <a:rPr lang="en-US" b="1" dirty="0"/>
              <a:t>void exit(</a:t>
            </a:r>
            <a:r>
              <a:rPr lang="en-US" b="1" dirty="0" err="1"/>
              <a:t>int</a:t>
            </a:r>
            <a:r>
              <a:rPr lang="en-US" b="1" dirty="0"/>
              <a:t> status)</a:t>
            </a:r>
          </a:p>
          <a:p>
            <a:pPr lvl="1"/>
            <a:r>
              <a:rPr lang="zh-CN" altLang="en-US" dirty="0"/>
              <a:t>以</a:t>
            </a:r>
            <a:r>
              <a:rPr lang="en-US" b="1" dirty="0"/>
              <a:t>status</a:t>
            </a:r>
            <a:r>
              <a:rPr lang="zh-CN" altLang="en-US" dirty="0">
                <a:latin typeface="Courier New"/>
                <a:cs typeface="Courier New"/>
              </a:rPr>
              <a:t>退出状态来终止进程</a:t>
            </a:r>
            <a:endParaRPr lang="en-US" dirty="0">
              <a:latin typeface="Courier New"/>
              <a:cs typeface="Courier New"/>
            </a:endParaRPr>
          </a:p>
          <a:p>
            <a:pPr lvl="1"/>
            <a:r>
              <a:rPr lang="zh-CN" altLang="en-US" dirty="0">
                <a:latin typeface="Calibri"/>
                <a:cs typeface="Calibri"/>
              </a:rPr>
              <a:t>常规的：正常返回状态为</a:t>
            </a:r>
            <a:r>
              <a:rPr lang="en-US" altLang="zh-CN" dirty="0">
                <a:latin typeface="Calibri"/>
                <a:cs typeface="Calibri"/>
              </a:rPr>
              <a:t>0</a:t>
            </a:r>
            <a:r>
              <a:rPr lang="zh-CN" altLang="en-US" dirty="0">
                <a:latin typeface="Calibri"/>
                <a:cs typeface="Calibri"/>
              </a:rPr>
              <a:t>，错误为非零</a:t>
            </a:r>
            <a:endParaRPr lang="en-US" dirty="0">
              <a:latin typeface="Calibri"/>
              <a:cs typeface="Calibri"/>
            </a:endParaRPr>
          </a:p>
          <a:p>
            <a:pPr lvl="1"/>
            <a:r>
              <a:rPr lang="zh-CN" altLang="en-US" dirty="0">
                <a:latin typeface="Calibri"/>
                <a:cs typeface="Calibri"/>
              </a:rPr>
              <a:t>另一种设置退出状态的方法是从主程序中返回一个整数值</a:t>
            </a:r>
            <a:endParaRPr lang="en-US" dirty="0">
              <a:latin typeface="Calibri"/>
              <a:cs typeface="Calibri"/>
            </a:endParaRPr>
          </a:p>
          <a:p>
            <a:r>
              <a:rPr lang="en-US" b="1" dirty="0"/>
              <a:t>exit </a:t>
            </a:r>
            <a:r>
              <a:rPr lang="zh-CN" altLang="en-US" dirty="0">
                <a:latin typeface="Calibri"/>
                <a:cs typeface="Calibri"/>
              </a:rPr>
              <a:t>函数不返回   到下一行</a:t>
            </a:r>
            <a:endParaRPr lang="en-US" dirty="0">
              <a:latin typeface="Calibri"/>
              <a:cs typeface="Calibri"/>
            </a:endParaRPr>
          </a:p>
          <a:p>
            <a:endParaRPr lang="en-US" dirty="0"/>
          </a:p>
          <a:p>
            <a:endParaRPr lang="en-US" dirty="0"/>
          </a:p>
        </p:txBody>
      </p:sp>
      <p:sp>
        <p:nvSpPr>
          <p:cNvPr id="2" name="Title 1"/>
          <p:cNvSpPr>
            <a:spLocks noGrp="1"/>
          </p:cNvSpPr>
          <p:nvPr>
            <p:ph type="title"/>
          </p:nvPr>
        </p:nvSpPr>
        <p:spPr/>
        <p:txBody>
          <a:bodyPr/>
          <a:lstStyle/>
          <a:p>
            <a:r>
              <a:rPr lang="zh-CN" altLang="en-US" dirty="0"/>
              <a:t>终止（</a:t>
            </a:r>
            <a:r>
              <a:rPr lang="en-US" altLang="zh-CN" dirty="0"/>
              <a:t>terminate</a:t>
            </a:r>
            <a:r>
              <a:rPr lang="zh-CN" altLang="en-US" dirty="0"/>
              <a:t>）进程</a:t>
            </a:r>
            <a:r>
              <a:rPr lang="en-US" dirty="0"/>
              <a:t>	</a:t>
            </a:r>
          </a:p>
        </p:txBody>
      </p:sp>
    </p:spTree>
    <p:extLst>
      <p:ext uri="{BB962C8B-B14F-4D97-AF65-F5344CB8AC3E}">
        <p14:creationId xmlns:p14="http://schemas.microsoft.com/office/powerpoint/2010/main" val="3401449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p:txBody>
          <a:bodyPr/>
          <a:lstStyle/>
          <a:p>
            <a:r>
              <a:rPr lang="zh-CN" altLang="en-US" dirty="0">
                <a:latin typeface="Courier New"/>
                <a:cs typeface="Courier New"/>
              </a:rPr>
              <a:t>父进程通过调用</a:t>
            </a:r>
            <a:r>
              <a:rPr lang="en-US" altLang="zh-CN" b="1" dirty="0"/>
              <a:t>fork</a:t>
            </a:r>
            <a:r>
              <a:rPr lang="zh-CN" altLang="en-US" dirty="0">
                <a:latin typeface="Courier New"/>
                <a:cs typeface="Courier New"/>
              </a:rPr>
              <a:t>函数创建一个新的运行的子进程</a:t>
            </a:r>
            <a:endParaRPr lang="en-US" dirty="0">
              <a:latin typeface="Courier New"/>
              <a:cs typeface="Courier New"/>
            </a:endParaRPr>
          </a:p>
          <a:p>
            <a:r>
              <a:rPr lang="en-US" b="1" dirty="0" err="1"/>
              <a:t>int</a:t>
            </a:r>
            <a:r>
              <a:rPr lang="en-US" b="1" dirty="0"/>
              <a:t> fork(void)</a:t>
            </a:r>
          </a:p>
          <a:p>
            <a:pPr lvl="1"/>
            <a:r>
              <a:rPr lang="zh-CN" altLang="en-US" dirty="0"/>
              <a:t>子进程返回</a:t>
            </a:r>
            <a:r>
              <a:rPr lang="en-US" altLang="zh-CN" dirty="0"/>
              <a:t>0</a:t>
            </a:r>
            <a:r>
              <a:rPr lang="zh-CN" altLang="en-US" dirty="0"/>
              <a:t>，父进程返回子进程的</a:t>
            </a:r>
            <a:r>
              <a:rPr lang="en-US" altLang="zh-CN" dirty="0"/>
              <a:t>PID</a:t>
            </a:r>
            <a:endParaRPr lang="en-US" dirty="0">
              <a:latin typeface="Calibri"/>
              <a:cs typeface="Calibri"/>
            </a:endParaRPr>
          </a:p>
          <a:p>
            <a:pPr lvl="1"/>
            <a:r>
              <a:rPr lang="zh-CN" altLang="en-US" dirty="0">
                <a:latin typeface="Calibri"/>
                <a:cs typeface="Calibri"/>
              </a:rPr>
              <a:t>新创建的子进程几乎但不完全与父进程相同</a:t>
            </a:r>
            <a:r>
              <a:rPr lang="en-US" dirty="0">
                <a:latin typeface="Calibri"/>
                <a:cs typeface="Calibri"/>
              </a:rPr>
              <a:t>:</a:t>
            </a:r>
          </a:p>
          <a:p>
            <a:pPr lvl="2"/>
            <a:r>
              <a:rPr lang="zh-CN" altLang="en-US" dirty="0">
                <a:solidFill>
                  <a:srgbClr val="FF0000"/>
                </a:solidFill>
                <a:latin typeface="Calibri"/>
                <a:cs typeface="Calibri"/>
              </a:rPr>
              <a:t>子进程得到与父进程虚拟地址空间相同的</a:t>
            </a:r>
            <a:r>
              <a:rPr lang="en-US" altLang="zh-CN" dirty="0">
                <a:solidFill>
                  <a:srgbClr val="FF0000"/>
                </a:solidFill>
                <a:latin typeface="Calibri"/>
                <a:cs typeface="Calibri"/>
              </a:rPr>
              <a:t>(</a:t>
            </a:r>
            <a:r>
              <a:rPr lang="zh-CN" altLang="en-US" dirty="0">
                <a:solidFill>
                  <a:srgbClr val="FF0000"/>
                </a:solidFill>
                <a:latin typeface="Calibri"/>
                <a:cs typeface="Calibri"/>
              </a:rPr>
              <a:t>但是独立的</a:t>
            </a:r>
            <a:r>
              <a:rPr lang="en-US" altLang="zh-CN" dirty="0">
                <a:solidFill>
                  <a:srgbClr val="FF0000"/>
                </a:solidFill>
                <a:latin typeface="Calibri"/>
                <a:cs typeface="Calibri"/>
              </a:rPr>
              <a:t>)</a:t>
            </a:r>
            <a:r>
              <a:rPr lang="zh-CN" altLang="en-US" dirty="0">
                <a:solidFill>
                  <a:srgbClr val="FF0000"/>
                </a:solidFill>
                <a:latin typeface="Calibri"/>
                <a:cs typeface="Calibri"/>
              </a:rPr>
              <a:t>一份</a:t>
            </a:r>
            <a:r>
              <a:rPr lang="zh-CN" altLang="en-US" sz="3600" dirty="0">
                <a:solidFill>
                  <a:srgbClr val="FF0000"/>
                </a:solidFill>
                <a:latin typeface="Calibri"/>
                <a:cs typeface="Calibri"/>
              </a:rPr>
              <a:t>副本</a:t>
            </a:r>
            <a:r>
              <a:rPr lang="zh-CN" altLang="en-US" dirty="0">
                <a:solidFill>
                  <a:srgbClr val="FF0000"/>
                </a:solidFill>
                <a:latin typeface="Calibri"/>
                <a:cs typeface="Calibri"/>
              </a:rPr>
              <a:t>（代码、数据段、堆、共享库以及用户栈）</a:t>
            </a:r>
            <a:endParaRPr lang="en-US" dirty="0">
              <a:solidFill>
                <a:srgbClr val="FF0000"/>
              </a:solidFill>
              <a:latin typeface="Calibri"/>
              <a:cs typeface="Calibri"/>
            </a:endParaRPr>
          </a:p>
          <a:p>
            <a:pPr lvl="2"/>
            <a:r>
              <a:rPr lang="zh-CN" altLang="en-US" dirty="0">
                <a:latin typeface="Calibri"/>
                <a:cs typeface="Calibri"/>
              </a:rPr>
              <a:t>子进程获得与父进程任何打开文件描述符相同的副本</a:t>
            </a:r>
            <a:endParaRPr lang="en-US" dirty="0">
              <a:latin typeface="Calibri"/>
              <a:cs typeface="Calibri"/>
            </a:endParaRPr>
          </a:p>
          <a:p>
            <a:pPr lvl="2"/>
            <a:r>
              <a:rPr lang="zh-CN" altLang="en-US" dirty="0">
                <a:latin typeface="Calibri"/>
                <a:cs typeface="Calibri"/>
              </a:rPr>
              <a:t>子进程有不同于父进程的</a:t>
            </a:r>
            <a:r>
              <a:rPr lang="en-US" altLang="zh-CN" dirty="0">
                <a:latin typeface="Calibri"/>
                <a:cs typeface="Calibri"/>
              </a:rPr>
              <a:t>PID</a:t>
            </a:r>
            <a:endParaRPr lang="en-US" dirty="0">
              <a:latin typeface="Calibri"/>
              <a:cs typeface="Calibri"/>
            </a:endParaRPr>
          </a:p>
          <a:p>
            <a:r>
              <a:rPr lang="en-US" altLang="zh-CN" b="1" dirty="0"/>
              <a:t>fork</a:t>
            </a:r>
            <a:r>
              <a:rPr lang="zh-CN" altLang="en-US" dirty="0"/>
              <a:t>函数：被调用一次，却返回两次</a:t>
            </a:r>
            <a:endParaRPr lang="en-US" sz="2000" dirty="0"/>
          </a:p>
        </p:txBody>
      </p:sp>
      <p:sp>
        <p:nvSpPr>
          <p:cNvPr id="489474" name="Rectangle 2"/>
          <p:cNvSpPr>
            <a:spLocks noGrp="1" noChangeArrowheads="1"/>
          </p:cNvSpPr>
          <p:nvPr>
            <p:ph type="title"/>
          </p:nvPr>
        </p:nvSpPr>
        <p:spPr/>
        <p:txBody>
          <a:bodyPr/>
          <a:lstStyle/>
          <a:p>
            <a:r>
              <a:rPr lang="zh-CN" altLang="en-US" dirty="0">
                <a:latin typeface="Calibri"/>
                <a:cs typeface="Calibri"/>
              </a:rPr>
              <a:t>创建进程</a:t>
            </a:r>
            <a:endParaRPr lang="en-US" dirty="0"/>
          </a:p>
        </p:txBody>
      </p:sp>
      <p:cxnSp>
        <p:nvCxnSpPr>
          <p:cNvPr id="5" name="直接箭头连接符 4"/>
          <p:cNvCxnSpPr/>
          <p:nvPr/>
        </p:nvCxnSpPr>
        <p:spPr bwMode="auto">
          <a:xfrm flipH="1" flipV="1">
            <a:off x="3276600" y="4114800"/>
            <a:ext cx="3581400" cy="1600200"/>
          </a:xfrm>
          <a:prstGeom prst="straightConnector1">
            <a:avLst/>
          </a:prstGeom>
          <a:noFill/>
          <a:ln w="254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2008059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381000" y="995434"/>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a:t>
            </a:r>
            <a:r>
              <a:rPr lang="en-US" altLang="zh-CN" sz="2000" b="1" dirty="0">
                <a:solidFill>
                  <a:srgbClr val="000000"/>
                </a:solidFill>
                <a:latin typeface="Times New Roman" panose="02020603050405020304" pitchFamily="18" charset="0"/>
                <a:cs typeface="Times New Roman" panose="02020603050405020304" pitchFamily="18" charset="0"/>
              </a:rPr>
              <a:t>f</a:t>
            </a:r>
            <a:r>
              <a:rPr lang="fi-FI" sz="2000" b="1" dirty="0">
                <a:solidFill>
                  <a:srgbClr val="000000"/>
                </a:solidFill>
                <a:latin typeface="Times New Roman" panose="02020603050405020304" pitchFamily="18" charset="0"/>
                <a:cs typeface="Times New Roman" panose="02020603050405020304" pitchFamily="18" charset="0"/>
              </a:rPr>
              <a:t>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sp>
        <p:nvSpPr>
          <p:cNvPr id="6" name="Text Box 4"/>
          <p:cNvSpPr txBox="1">
            <a:spLocks noChangeArrowheads="1"/>
          </p:cNvSpPr>
          <p:nvPr/>
        </p:nvSpPr>
        <p:spPr bwMode="auto">
          <a:xfrm>
            <a:off x="381000" y="5718792"/>
            <a:ext cx="4129657" cy="962444"/>
          </a:xfrm>
          <a:prstGeom prst="rect">
            <a:avLst/>
          </a:prstGeom>
          <a:solidFill>
            <a:srgbClr val="E6E6E6"/>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err="1">
                <a:latin typeface="Times New Roman" panose="02020603050405020304" pitchFamily="18" charset="0"/>
                <a:ea typeface="msgothic" charset="0"/>
                <a:cs typeface="Times New Roman" panose="02020603050405020304" pitchFamily="18" charset="0"/>
              </a:rPr>
              <a:t>linux</a:t>
            </a:r>
            <a:r>
              <a:rPr lang="en-GB" sz="2000" b="1" dirty="0">
                <a:latin typeface="Times New Roman" panose="02020603050405020304" pitchFamily="18" charset="0"/>
                <a:ea typeface="msgothic" charset="0"/>
                <a:cs typeface="Times New Roman" panose="02020603050405020304" pitchFamily="18" charset="0"/>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Times New Roman" panose="02020603050405020304" pitchFamily="18" charset="0"/>
                <a:ea typeface="msgothic" charset="0"/>
                <a:cs typeface="Times New Roman" panose="02020603050405020304" pitchFamily="18" charset="0"/>
              </a:rPr>
              <a:t>child : x=2</a:t>
            </a:r>
          </a:p>
        </p:txBody>
      </p:sp>
      <p:sp>
        <p:nvSpPr>
          <p:cNvPr id="7" name="Rectangle 3"/>
          <p:cNvSpPr>
            <a:spLocks noChangeArrowheads="1"/>
          </p:cNvSpPr>
          <p:nvPr/>
        </p:nvSpPr>
        <p:spPr bwMode="auto">
          <a:xfrm>
            <a:off x="3487199" y="1166532"/>
            <a:ext cx="800517"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fork.c</a:t>
            </a:r>
            <a:endParaRPr lang="en-GB"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p:txBody>
      </p:sp>
      <p:sp>
        <p:nvSpPr>
          <p:cNvPr id="8" name="Rectangle 3"/>
          <p:cNvSpPr txBox="1">
            <a:spLocks noChangeArrowheads="1"/>
          </p:cNvSpPr>
          <p:nvPr/>
        </p:nvSpPr>
        <p:spPr bwMode="auto">
          <a:xfrm>
            <a:off x="4510657" y="995434"/>
            <a:ext cx="4557143" cy="5862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Calibri"/>
                <a:cs typeface="Calibri"/>
              </a:rPr>
              <a:t>调用一次，返回两次</a:t>
            </a:r>
            <a:endParaRPr lang="en-US" dirty="0">
              <a:latin typeface="Calibri"/>
              <a:cs typeface="Calibri"/>
            </a:endParaRPr>
          </a:p>
          <a:p>
            <a:r>
              <a:rPr lang="zh-CN" altLang="en-US" dirty="0">
                <a:latin typeface="Calibri"/>
                <a:cs typeface="Calibri"/>
              </a:rPr>
              <a:t>并发执行</a:t>
            </a:r>
            <a:endParaRPr lang="en-US" dirty="0">
              <a:latin typeface="Calibri"/>
              <a:cs typeface="Calibri"/>
            </a:endParaRPr>
          </a:p>
          <a:p>
            <a:pPr lvl="1"/>
            <a:r>
              <a:rPr lang="zh-CN" altLang="en-US" sz="2400" dirty="0">
                <a:latin typeface="Calibri"/>
                <a:cs typeface="Calibri"/>
              </a:rPr>
              <a:t>不能预测父进程与子进程的执行顺序</a:t>
            </a:r>
            <a:endParaRPr lang="en-US" sz="2400" dirty="0">
              <a:latin typeface="Calibri"/>
              <a:cs typeface="Calibri"/>
            </a:endParaRPr>
          </a:p>
          <a:p>
            <a:r>
              <a:rPr lang="zh-CN" altLang="en-US" dirty="0">
                <a:latin typeface="Calibri"/>
                <a:cs typeface="Calibri"/>
              </a:rPr>
              <a:t>相同但是独立的地址空间</a:t>
            </a:r>
            <a:endParaRPr lang="en-US" dirty="0">
              <a:latin typeface="Calibri"/>
              <a:cs typeface="Calibri"/>
            </a:endParaRPr>
          </a:p>
          <a:p>
            <a:pPr lvl="1"/>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fork</a:t>
            </a:r>
            <a:r>
              <a:rPr lang="zh-CN" altLang="en-US" sz="2400" dirty="0">
                <a:latin typeface="Courier New"/>
                <a:cs typeface="Courier New"/>
              </a:rPr>
              <a:t>返回时</a:t>
            </a:r>
            <a:r>
              <a:rPr lang="en-US" altLang="zh-CN" sz="2400" dirty="0">
                <a:latin typeface="Courier New"/>
                <a:cs typeface="Courier New"/>
              </a:rPr>
              <a:t>(</a:t>
            </a:r>
            <a:r>
              <a:rPr lang="zh-CN" altLang="en-US" sz="2400" dirty="0">
                <a:latin typeface="Courier New"/>
                <a:cs typeface="Courier New"/>
              </a:rPr>
              <a:t>第</a:t>
            </a:r>
            <a:r>
              <a:rPr lang="en-US" altLang="zh-CN" sz="2400" dirty="0">
                <a:latin typeface="Courier New"/>
                <a:cs typeface="Courier New"/>
              </a:rPr>
              <a:t>6</a:t>
            </a:r>
            <a:r>
              <a:rPr lang="zh-CN" altLang="en-US" sz="2400" dirty="0">
                <a:latin typeface="Courier New"/>
                <a:cs typeface="Courier New"/>
              </a:rPr>
              <a:t>行</a:t>
            </a:r>
            <a:r>
              <a:rPr lang="en-US" altLang="zh-CN" sz="2400" dirty="0">
                <a:latin typeface="Courier New"/>
                <a:cs typeface="Courier New"/>
              </a:rPr>
              <a:t>)</a:t>
            </a:r>
            <a:r>
              <a:rPr lang="zh-CN" altLang="en-US" sz="2400" dirty="0">
                <a:latin typeface="Courier New"/>
                <a:cs typeface="Courier New"/>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Courier New"/>
                <a:cs typeface="Courier New"/>
              </a:rPr>
              <a:t>在父进程和子进程中都为</a:t>
            </a:r>
            <a:r>
              <a:rPr lang="en-US" altLang="zh-CN" sz="2400" dirty="0">
                <a:latin typeface="Courier New"/>
                <a:cs typeface="Courier New"/>
              </a:rPr>
              <a:t>1</a:t>
            </a:r>
          </a:p>
          <a:p>
            <a:pPr lvl="1"/>
            <a:r>
              <a:rPr lang="en-US" altLang="zh-CN" sz="2400" dirty="0">
                <a:latin typeface="Courier New"/>
                <a:cs typeface="Courier New"/>
              </a:rPr>
              <a:t>X</a:t>
            </a:r>
            <a:r>
              <a:rPr lang="zh-CN" altLang="en-US" sz="2400" dirty="0">
                <a:latin typeface="Courier New"/>
                <a:cs typeface="Courier New"/>
              </a:rPr>
              <a:t>为局部变量</a:t>
            </a:r>
            <a:r>
              <a:rPr lang="en-US" altLang="zh-CN" sz="2400" dirty="0">
                <a:latin typeface="Courier New"/>
                <a:cs typeface="Courier New"/>
              </a:rPr>
              <a:t>-</a:t>
            </a:r>
            <a:r>
              <a:rPr lang="en-US" altLang="zh-CN" sz="2400" dirty="0" err="1">
                <a:latin typeface="Courier New"/>
                <a:cs typeface="Courier New"/>
              </a:rPr>
              <a:t>reg</a:t>
            </a:r>
            <a:r>
              <a:rPr lang="en-US" altLang="zh-CN" sz="2400" dirty="0">
                <a:latin typeface="Courier New"/>
                <a:cs typeface="Courier New"/>
              </a:rPr>
              <a:t>/stack</a:t>
            </a:r>
            <a:endParaRPr lang="en-US" sz="2400" dirty="0">
              <a:latin typeface="Calibri"/>
              <a:cs typeface="Calibri"/>
            </a:endParaRPr>
          </a:p>
          <a:p>
            <a:pPr lvl="1"/>
            <a:r>
              <a:rPr lang="zh-CN" altLang="en-US" sz="2400" dirty="0">
                <a:latin typeface="Calibri"/>
                <a:cs typeface="Calibri"/>
              </a:rPr>
              <a:t>后面，父进程和子进程对</a:t>
            </a:r>
            <a:r>
              <a:rPr lang="en-US" altLang="zh-CN" sz="2400" dirty="0">
                <a:latin typeface="Calibri"/>
                <a:cs typeface="Calibri"/>
              </a:rPr>
              <a:t>x</a:t>
            </a:r>
            <a:r>
              <a:rPr lang="zh-CN" altLang="en-US" sz="2400" dirty="0">
                <a:latin typeface="Calibri"/>
                <a:cs typeface="Calibri"/>
              </a:rPr>
              <a:t>所做的任何改变都是独立的</a:t>
            </a:r>
            <a:endParaRPr lang="en-US" sz="2400" dirty="0">
              <a:latin typeface="Calibri"/>
              <a:cs typeface="Calibri"/>
            </a:endParaRPr>
          </a:p>
          <a:p>
            <a:r>
              <a:rPr lang="zh-CN" altLang="en-US" dirty="0">
                <a:latin typeface="Calibri"/>
                <a:cs typeface="Calibri"/>
              </a:rPr>
              <a:t>共享文件</a:t>
            </a:r>
            <a:endParaRPr lang="en-US" dirty="0">
              <a:latin typeface="Calibri"/>
              <a:cs typeface="Calibri"/>
            </a:endParaRPr>
          </a:p>
          <a:p>
            <a:pPr lvl="1"/>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s</a:t>
            </a:r>
            <a:r>
              <a:rPr lang="en-US" sz="2400" b="1" dirty="0" err="1">
                <a:latin typeface="Times New Roman" panose="02020603050405020304" pitchFamily="18" charset="0"/>
                <a:ea typeface="黑体" panose="02010609060101010101" pitchFamily="49" charset="-122"/>
                <a:cs typeface="Times New Roman" panose="02020603050405020304" pitchFamily="18" charset="0"/>
              </a:rPr>
              <a:t>tdout</a:t>
            </a:r>
            <a:r>
              <a:rPr lang="zh-CN" altLang="en-US" sz="2400" dirty="0">
                <a:latin typeface="Courier New"/>
                <a:cs typeface="Courier New"/>
              </a:rPr>
              <a:t>文件在父、子进程是相同的</a:t>
            </a:r>
            <a:endParaRPr lang="en-US" sz="24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0CDF0A4-7835-49CB-B59F-BB53341048E0}"/>
              </a:ext>
            </a:extLst>
          </p:cNvPr>
          <p:cNvSpPr/>
          <p:nvPr>
            <p:custDataLst>
              <p:tags r:id="rId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FFFF"/>
              </a:solidFill>
              <a:effectLst/>
              <a:latin typeface="Arial Narrow" pitchFamily="34" charset="0"/>
            </a:endParaRPr>
          </a:p>
        </p:txBody>
      </p:sp>
      <p:sp>
        <p:nvSpPr>
          <p:cNvPr id="6" name="文本框 5">
            <a:extLst>
              <a:ext uri="{FF2B5EF4-FFF2-40B4-BE49-F238E27FC236}">
                <a16:creationId xmlns:a16="http://schemas.microsoft.com/office/drawing/2014/main" id="{60805537-28F6-4DAB-8033-DB38DDAE5D87}"/>
              </a:ext>
            </a:extLst>
          </p:cNvPr>
          <p:cNvSpPr txBox="1"/>
          <p:nvPr>
            <p:custDataLst>
              <p:tags r:id="rId3"/>
            </p:custDataLst>
          </p:nvPr>
        </p:nvSpPr>
        <p:spPr>
          <a:xfrm>
            <a:off x="920620" y="1022531"/>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Fork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之后，创建的子进程拥有和父进程相同的内存空间的副本，那么物理内存里是不是就有了两套同样的代码、数据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呢？</a:t>
            </a:r>
          </a:p>
        </p:txBody>
      </p:sp>
      <p:sp>
        <p:nvSpPr>
          <p:cNvPr id="7" name="矩形: 圆角 6">
            <a:extLst>
              <a:ext uri="{FF2B5EF4-FFF2-40B4-BE49-F238E27FC236}">
                <a16:creationId xmlns:a16="http://schemas.microsoft.com/office/drawing/2014/main" id="{95379735-AE2A-4A87-9E0B-AF5F29CFE640}"/>
              </a:ext>
            </a:extLst>
          </p:cNvPr>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2BF5E13C-0B42-4CA7-9206-19E8A8690A9D}"/>
              </a:ext>
            </a:extLst>
          </p:cNvPr>
          <p:cNvSpPr/>
          <p:nvPr>
            <p:custDataLst>
              <p:tags r:id="rId5"/>
            </p:custDataLst>
          </p:nvPr>
        </p:nvSpPr>
        <p:spPr bwMode="auto">
          <a:xfrm>
            <a:off x="0" y="5849303"/>
            <a:ext cx="9144000" cy="365760"/>
          </a:xfrm>
          <a:prstGeom prst="rect">
            <a:avLst/>
          </a:prstGeom>
          <a:solidFill>
            <a:srgbClr val="FBFAEF"/>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none" lIns="91440" tIns="45720" rIns="91440" bIns="45720" numCol="1" rtlCol="0" anchor="ctr" anchorCtr="1" compatLnSpc="1">
            <a:prstTxWarp prst="textNoShape">
              <a:avLst/>
            </a:prstTxWarp>
            <a:noAutofit/>
          </a:bodyPr>
          <a:lstStyle/>
          <a:p>
            <a:pPr defTabSz="914400" eaLnBrk="0" fontAlgn="base" hangingPunct="0">
              <a:spcBef>
                <a:spcPct val="0"/>
              </a:spcBef>
              <a:spcAft>
                <a:spcPct val="0"/>
              </a:spcAft>
            </a:pP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9" name="文本框 18">
            <a:extLst>
              <a:ext uri="{FF2B5EF4-FFF2-40B4-BE49-F238E27FC236}">
                <a16:creationId xmlns:a16="http://schemas.microsoft.com/office/drawing/2014/main" id="{50F17664-E554-4F4F-93BF-D09A81BE93DE}"/>
              </a:ext>
            </a:extLst>
          </p:cNvPr>
          <p:cNvSpPr txBox="1"/>
          <p:nvPr>
            <p:custDataLst>
              <p:tags r:id="rId6"/>
            </p:custDataLst>
          </p:nvPr>
        </p:nvSpPr>
        <p:spPr>
          <a:xfrm>
            <a:off x="9613900" y="6142166"/>
            <a:ext cx="6689652"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a:extLst>
              <a:ext uri="{FF2B5EF4-FFF2-40B4-BE49-F238E27FC236}">
                <a16:creationId xmlns:a16="http://schemas.microsoft.com/office/drawing/2014/main" id="{C7392B80-A4F0-4B03-8F21-EA09755DF3FF}"/>
              </a:ext>
            </a:extLst>
          </p:cNvPr>
          <p:cNvSpPr txBox="1"/>
          <p:nvPr>
            <p:custDataLst>
              <p:tags r:id="rId7"/>
            </p:custDataLst>
          </p:nvPr>
        </p:nvSpPr>
        <p:spPr>
          <a:xfrm>
            <a:off x="9525000" y="1270000"/>
            <a:ext cx="3775393" cy="1323439"/>
          </a:xfrm>
          <a:prstGeom prst="rect">
            <a:avLst/>
          </a:prstGeom>
          <a:noFill/>
        </p:spPr>
        <p:txBody>
          <a:bodyPr vert="horz" wrap="none" rtlCol="0" anchor="t" anchorCtr="0">
            <a:spAutoFit/>
          </a:bodyPr>
          <a:lstStyle/>
          <a:p>
            <a:pPr lvl="0">
              <a:defRPr/>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非也</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defRPr/>
            </a:pP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defRPr/>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只是两套虚拟地址空间，</a:t>
            </a:r>
            <a:endPar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defRPr/>
            </a:pP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对应的物理地址空间是同一份的</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F436F0D-8E04-490A-A117-6510243BA1FA}"/>
              </a:ext>
            </a:extLst>
          </p:cNvPr>
          <p:cNvGrpSpPr/>
          <p:nvPr>
            <p:custDataLst>
              <p:tags r:id="rId8"/>
            </p:custDataLst>
          </p:nvPr>
        </p:nvGrpSpPr>
        <p:grpSpPr>
          <a:xfrm>
            <a:off x="9537700" y="0"/>
            <a:ext cx="3815080" cy="647700"/>
            <a:chOff x="9537700" y="0"/>
            <a:chExt cx="3815080" cy="647700"/>
          </a:xfrm>
        </p:grpSpPr>
        <p:sp>
          <p:nvSpPr>
            <p:cNvPr id="15" name="RemarkBack">
              <a:extLst>
                <a:ext uri="{FF2B5EF4-FFF2-40B4-BE49-F238E27FC236}">
                  <a16:creationId xmlns:a16="http://schemas.microsoft.com/office/drawing/2014/main" id="{6D5F9204-3E4E-456C-A501-C627DBDC3302}"/>
                </a:ext>
              </a:extLst>
            </p:cNvPr>
            <p:cNvSpPr/>
            <p:nvPr>
              <p:custDataLst>
                <p:tags r:id="rId18"/>
              </p:custDataLst>
            </p:nvPr>
          </p:nvSpPr>
          <p:spPr bwMode="auto">
            <a:xfrm>
              <a:off x="9537700" y="12700"/>
              <a:ext cx="381508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6" name="RemarkBlock">
              <a:extLst>
                <a:ext uri="{FF2B5EF4-FFF2-40B4-BE49-F238E27FC236}">
                  <a16:creationId xmlns:a16="http://schemas.microsoft.com/office/drawing/2014/main" id="{C5D24A68-DB85-4497-AAFD-00706F14D5AB}"/>
                </a:ext>
              </a:extLst>
            </p:cNvPr>
            <p:cNvSpPr/>
            <p:nvPr>
              <p:custDataLst>
                <p:tags r:id="rId19"/>
              </p:custDataLst>
            </p:nvPr>
          </p:nvSpPr>
          <p:spPr bwMode="auto">
            <a:xfrm>
              <a:off x="9537700" y="1270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RemarkTitleText">
              <a:extLst>
                <a:ext uri="{FF2B5EF4-FFF2-40B4-BE49-F238E27FC236}">
                  <a16:creationId xmlns:a16="http://schemas.microsoft.com/office/drawing/2014/main" id="{3BC836EF-68FB-4E0F-86D0-9BFED52B4F0A}"/>
                </a:ext>
              </a:extLst>
            </p:cNvPr>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F7E07CD1-F589-4E05-93BC-B2D467678ABA}"/>
              </a:ext>
            </a:extLst>
          </p:cNvPr>
          <p:cNvSpPr/>
          <p:nvPr>
            <p:custDataLst>
              <p:tags r:id="rId9"/>
            </p:custDataLst>
          </p:nvPr>
        </p:nvSpPr>
        <p:spPr bwMode="auto">
          <a:xfrm>
            <a:off x="9537700" y="12700"/>
            <a:ext cx="381508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3" name="RemarkBlock">
            <a:extLst>
              <a:ext uri="{FF2B5EF4-FFF2-40B4-BE49-F238E27FC236}">
                <a16:creationId xmlns:a16="http://schemas.microsoft.com/office/drawing/2014/main" id="{C732E179-E9BA-428D-8494-7ACE62BFAED5}"/>
              </a:ext>
            </a:extLst>
          </p:cNvPr>
          <p:cNvSpPr/>
          <p:nvPr>
            <p:custDataLst>
              <p:tags r:id="rId10"/>
            </p:custDataLst>
          </p:nvPr>
        </p:nvSpPr>
        <p:spPr bwMode="auto">
          <a:xfrm>
            <a:off x="9537700" y="1270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4" name="RemarkTitleText">
            <a:extLst>
              <a:ext uri="{FF2B5EF4-FFF2-40B4-BE49-F238E27FC236}">
                <a16:creationId xmlns:a16="http://schemas.microsoft.com/office/drawing/2014/main" id="{D479AC34-0870-4AEA-81EF-D3BFBCCAF88A}"/>
              </a:ext>
            </a:extLst>
          </p:cNvPr>
          <p:cNvSpPr txBox="1"/>
          <p:nvPr>
            <p:custDataLst>
              <p:tags r:id="rId1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F2CD59E9-9A5C-415D-9243-1FC0E49A33D1}"/>
              </a:ext>
            </a:extLst>
          </p:cNvPr>
          <p:cNvGrpSpPr/>
          <p:nvPr>
            <p:custDataLst>
              <p:tags r:id="rId12"/>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8C9EC953-EF2B-49DB-AA7E-DBB3676FDB3C}"/>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ColorBlock">
              <a:extLst>
                <a:ext uri="{FF2B5EF4-FFF2-40B4-BE49-F238E27FC236}">
                  <a16:creationId xmlns:a16="http://schemas.microsoft.com/office/drawing/2014/main" id="{AD08C902-1D7E-439A-8716-740A040B21F3}"/>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TypeText">
              <a:extLst>
                <a:ext uri="{FF2B5EF4-FFF2-40B4-BE49-F238E27FC236}">
                  <a16:creationId xmlns:a16="http://schemas.microsoft.com/office/drawing/2014/main" id="{B41FFA59-601B-4B63-8316-71905BC3D35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92A9EF75-11F8-4F24-B3E8-9066E6D59EC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5F0FD71-ECBE-4867-AA2B-1A2B2F7C8EA9}"/>
              </a:ext>
            </a:extLst>
          </p:cNvPr>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3143660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zh-CN" altLang="en-US" dirty="0"/>
              <a:t>进程图是捕获并发程序中语句偏序的有用工具</a:t>
            </a:r>
            <a:r>
              <a:rPr lang="en-US" dirty="0"/>
              <a:t>:</a:t>
            </a:r>
          </a:p>
          <a:p>
            <a:pPr lvl="1">
              <a:spcBef>
                <a:spcPts val="1200"/>
              </a:spcBef>
            </a:pPr>
            <a:r>
              <a:rPr lang="zh-CN" altLang="en-US" dirty="0"/>
              <a:t>每个顶点</a:t>
            </a:r>
            <a:r>
              <a:rPr lang="en-US" altLang="zh-CN" dirty="0"/>
              <a:t>a</a:t>
            </a:r>
            <a:r>
              <a:rPr lang="zh-CN" altLang="en-US" dirty="0"/>
              <a:t>对应一条语句的执行</a:t>
            </a:r>
            <a:endParaRPr lang="en-US" dirty="0"/>
          </a:p>
          <a:p>
            <a:pPr lvl="1">
              <a:spcBef>
                <a:spcPts val="1200"/>
              </a:spcBef>
            </a:pPr>
            <a:r>
              <a:rPr lang="zh-CN" altLang="en-US" dirty="0"/>
              <a:t>有向边</a:t>
            </a:r>
            <a:r>
              <a:rPr lang="en-US" dirty="0"/>
              <a:t>a -&gt; b </a:t>
            </a:r>
            <a:r>
              <a:rPr lang="zh-CN" altLang="en-US" dirty="0"/>
              <a:t>表示语句</a:t>
            </a:r>
            <a:r>
              <a:rPr lang="en-US" dirty="0"/>
              <a:t> </a:t>
            </a:r>
            <a:r>
              <a:rPr lang="en-US" dirty="0">
                <a:latin typeface="Courier New"/>
                <a:cs typeface="Courier New"/>
              </a:rPr>
              <a:t>a</a:t>
            </a:r>
            <a:r>
              <a:rPr lang="en-US" dirty="0"/>
              <a:t> </a:t>
            </a:r>
            <a:r>
              <a:rPr lang="zh-CN" altLang="en-US" dirty="0"/>
              <a:t>发生在语句</a:t>
            </a:r>
            <a:r>
              <a:rPr lang="en-US" dirty="0"/>
              <a:t> b </a:t>
            </a:r>
            <a:r>
              <a:rPr lang="zh-CN" altLang="en-US" dirty="0"/>
              <a:t>之前</a:t>
            </a:r>
            <a:endParaRPr lang="en-US" dirty="0"/>
          </a:p>
          <a:p>
            <a:pPr lvl="1">
              <a:spcBef>
                <a:spcPts val="1200"/>
              </a:spcBef>
            </a:pPr>
            <a:r>
              <a:rPr lang="zh-CN" altLang="en-US" dirty="0"/>
              <a:t>边上可以标记信息如变量的当前值</a:t>
            </a:r>
            <a:endParaRPr lang="en-US" dirty="0"/>
          </a:p>
          <a:p>
            <a:pPr lvl="1">
              <a:spcBef>
                <a:spcPts val="1200"/>
              </a:spcBef>
            </a:pPr>
            <a:r>
              <a:rPr lang="en-US" dirty="0" err="1">
                <a:latin typeface="Courier New"/>
                <a:cs typeface="Courier New"/>
              </a:rPr>
              <a:t>printf</a:t>
            </a:r>
            <a:r>
              <a:rPr lang="en-US" dirty="0"/>
              <a:t> </a:t>
            </a:r>
            <a:r>
              <a:rPr lang="zh-CN" altLang="en-US" dirty="0"/>
              <a:t>语句的顶点可以标记上</a:t>
            </a:r>
            <a:r>
              <a:rPr lang="en-US" altLang="zh-CN" dirty="0" err="1"/>
              <a:t>printf</a:t>
            </a:r>
            <a:r>
              <a:rPr lang="zh-CN" altLang="en-US" dirty="0"/>
              <a:t>的输出</a:t>
            </a:r>
            <a:endParaRPr lang="en-US" dirty="0"/>
          </a:p>
          <a:p>
            <a:pPr lvl="1">
              <a:spcBef>
                <a:spcPts val="1200"/>
              </a:spcBef>
            </a:pPr>
            <a:r>
              <a:rPr lang="zh-CN" altLang="en-US" dirty="0"/>
              <a:t>每张图从一个没有入边的顶点开始</a:t>
            </a:r>
            <a:r>
              <a:rPr lang="en-US" dirty="0"/>
              <a:t> </a:t>
            </a:r>
            <a:endParaRPr lang="en-US" dirty="0">
              <a:latin typeface="Courier New"/>
              <a:cs typeface="Courier New"/>
            </a:endParaRPr>
          </a:p>
          <a:p>
            <a:pPr>
              <a:spcBef>
                <a:spcPts val="1200"/>
              </a:spcBef>
            </a:pPr>
            <a:r>
              <a:rPr lang="zh-CN" altLang="en-US" dirty="0"/>
              <a:t>图的任何拓扑排序对应于程序中语句的一个可行的全序排列</a:t>
            </a:r>
            <a:r>
              <a:rPr lang="en-US" dirty="0"/>
              <a:t>. </a:t>
            </a:r>
          </a:p>
          <a:p>
            <a:pPr lvl="1">
              <a:spcBef>
                <a:spcPts val="1200"/>
              </a:spcBef>
            </a:pPr>
            <a:r>
              <a:rPr lang="zh-CN" altLang="en-US" dirty="0"/>
              <a:t>所有顶点的总排序，这些顶点的每条边都是从左到右的 </a:t>
            </a:r>
            <a:endParaRPr lang="en-US" dirty="0"/>
          </a:p>
          <a:p>
            <a:endParaRPr lang="en-US" dirty="0"/>
          </a:p>
        </p:txBody>
      </p:sp>
      <p:sp>
        <p:nvSpPr>
          <p:cNvPr id="2" name="Title 1"/>
          <p:cNvSpPr>
            <a:spLocks noGrp="1"/>
          </p:cNvSpPr>
          <p:nvPr>
            <p:ph type="title"/>
          </p:nvPr>
        </p:nvSpPr>
        <p:spPr/>
        <p:txBody>
          <a:bodyPr/>
          <a:lstStyle/>
          <a:p>
            <a:r>
              <a:rPr lang="zh-CN" altLang="en-US" dirty="0"/>
              <a:t>用进程图</a:t>
            </a:r>
            <a:r>
              <a:rPr lang="en-US" altLang="zh-CN" dirty="0"/>
              <a:t>(Process Graph)</a:t>
            </a:r>
            <a:r>
              <a:rPr lang="zh-CN" altLang="en-US" dirty="0"/>
              <a:t>刻画</a:t>
            </a:r>
            <a:r>
              <a:rPr lang="en-US" dirty="0">
                <a:latin typeface="Courier New"/>
                <a:cs typeface="Courier New"/>
              </a:rPr>
              <a:t>fork</a:t>
            </a:r>
            <a:endParaRPr lang="en-US" dirty="0"/>
          </a:p>
        </p:txBody>
      </p:sp>
    </p:spTree>
    <p:extLst>
      <p:ext uri="{BB962C8B-B14F-4D97-AF65-F5344CB8AC3E}">
        <p14:creationId xmlns:p14="http://schemas.microsoft.com/office/powerpoint/2010/main" val="4267573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进程图</a:t>
            </a:r>
            <a:endParaRPr lang="en-US" dirty="0"/>
          </a:p>
        </p:txBody>
      </p:sp>
      <p:sp>
        <p:nvSpPr>
          <p:cNvPr id="26" name="Text Box 3"/>
          <p:cNvSpPr txBox="1">
            <a:spLocks noChangeArrowheads="1"/>
          </p:cNvSpPr>
          <p:nvPr/>
        </p:nvSpPr>
        <p:spPr bwMode="auto">
          <a:xfrm>
            <a:off x="93126" y="1197679"/>
            <a:ext cx="4129657" cy="4708981"/>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err="1">
                <a:solidFill>
                  <a:srgbClr val="2D961E"/>
                </a:solidFill>
                <a:latin typeface="Times New Roman" panose="02020603050405020304" pitchFamily="18" charset="0"/>
                <a:cs typeface="Times New Roman" panose="02020603050405020304" pitchFamily="18" charset="0"/>
              </a:rPr>
              <a:t>int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main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err="1">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err="1">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x</a:t>
            </a:r>
            <a:r>
              <a:rPr lang="fr-FR" sz="2000" b="1" dirty="0">
                <a:solidFill>
                  <a:srgbClr val="000000"/>
                </a:solidFill>
                <a:latin typeface="Times New Roman" panose="02020603050405020304" pitchFamily="18" charset="0"/>
                <a:cs typeface="Times New Roman" panose="02020603050405020304" pitchFamily="18" charset="0"/>
              </a:rPr>
              <a:t> = 1;</a:t>
            </a:r>
          </a:p>
          <a:p>
            <a:endParaRPr lang="fr-FR" sz="2000" b="1" dirty="0">
              <a:solidFill>
                <a:srgbClr val="000000"/>
              </a:solidFill>
              <a:latin typeface="Times New Roman" panose="02020603050405020304" pitchFamily="18"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pid = Fork();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pid</a:t>
            </a:r>
            <a:r>
              <a:rPr lang="en-US" sz="2000" b="1" dirty="0">
                <a:solidFill>
                  <a:srgbClr val="000000"/>
                </a:solidFill>
                <a:latin typeface="Times New Roman" panose="02020603050405020304" pitchFamily="18" charset="0"/>
                <a:cs typeface="Times New Roman" panose="02020603050405020304" pitchFamily="18" charset="0"/>
              </a:rPr>
              <a:t> == 0) {  </a:t>
            </a:r>
            <a:r>
              <a:rPr lang="en-US" sz="2000" b="1" dirty="0">
                <a:solidFill>
                  <a:srgbClr val="CB2418"/>
                </a:solidFill>
                <a:latin typeface="Times New Roman" panose="02020603050405020304" pitchFamily="18" charset="0"/>
                <a:cs typeface="Times New Roman" panose="02020603050405020304" pitchFamily="18" charset="0"/>
              </a:rPr>
              <a:t>/* Child */</a:t>
            </a: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    }</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B2418"/>
                </a:solidFill>
                <a:latin typeface="Times New Roman" panose="02020603050405020304" pitchFamily="18" charset="0"/>
                <a:cs typeface="Times New Roman" panose="02020603050405020304" pitchFamily="18" charset="0"/>
              </a:rPr>
              <a:t>/* Parent */</a:t>
            </a:r>
            <a:endParaRPr lang="fr-FR"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"parent: x=%d\n"</a:t>
            </a:r>
            <a:r>
              <a:rPr lang="en-US" sz="2000" b="1" dirty="0">
                <a:solidFill>
                  <a:srgbClr val="000000"/>
                </a:solidFill>
                <a:latin typeface="Times New Roman" panose="02020603050405020304" pitchFamily="18" charset="0"/>
                <a:cs typeface="Times New Roman" panose="02020603050405020304" pitchFamily="18" charset="0"/>
              </a:rPr>
              <a:t>, --x); </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3" name="组合 2">
            <a:extLst>
              <a:ext uri="{FF2B5EF4-FFF2-40B4-BE49-F238E27FC236}">
                <a16:creationId xmlns:a16="http://schemas.microsoft.com/office/drawing/2014/main" id="{F7A3595B-C7F0-4152-AD61-E7CBDE417D86}"/>
              </a:ext>
            </a:extLst>
          </p:cNvPr>
          <p:cNvGrpSpPr/>
          <p:nvPr/>
        </p:nvGrpSpPr>
        <p:grpSpPr>
          <a:xfrm>
            <a:off x="4090893" y="1197679"/>
            <a:ext cx="4959981" cy="2866934"/>
            <a:chOff x="4869782" y="2514600"/>
            <a:chExt cx="4450333" cy="1662077"/>
          </a:xfrm>
        </p:grpSpPr>
        <p:sp>
          <p:nvSpPr>
            <p:cNvPr id="4" name="Text Box 407"/>
            <p:cNvSpPr txBox="1">
              <a:spLocks noChangeArrowheads="1"/>
            </p:cNvSpPr>
            <p:nvPr/>
          </p:nvSpPr>
          <p:spPr bwMode="auto">
            <a:xfrm>
              <a:off x="6068150" y="2514600"/>
              <a:ext cx="1834033"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6" name="TextBox 5"/>
            <p:cNvSpPr txBox="1"/>
            <p:nvPr/>
          </p:nvSpPr>
          <p:spPr>
            <a:xfrm>
              <a:off x="4869782" y="3468791"/>
              <a:ext cx="800219" cy="400110"/>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TextBox 8"/>
            <p:cNvSpPr txBox="1"/>
            <p:nvPr/>
          </p:nvSpPr>
          <p:spPr>
            <a:xfrm>
              <a:off x="5820629" y="3468791"/>
              <a:ext cx="667623" cy="707886"/>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0" name="Elbow Connector 35"/>
            <p:cNvCxnSpPr>
              <a:stCxn id="9" idx="0"/>
            </p:cNvCxnSpPr>
            <p:nvPr/>
          </p:nvCxnSpPr>
          <p:spPr>
            <a:xfrm rot="5400000" flipH="1" flipV="1">
              <a:off x="6266291" y="2716547"/>
              <a:ext cx="640395" cy="864094"/>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607731" y="2811249"/>
              <a:ext cx="947222" cy="707886"/>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 Box 407"/>
            <p:cNvSpPr txBox="1">
              <a:spLocks noChangeArrowheads="1"/>
            </p:cNvSpPr>
            <p:nvPr/>
          </p:nvSpPr>
          <p:spPr bwMode="auto">
            <a:xfrm>
              <a:off x="5298814" y="3156378"/>
              <a:ext cx="795337" cy="400110"/>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9" name="TextBox 18"/>
            <p:cNvSpPr txBox="1"/>
            <p:nvPr/>
          </p:nvSpPr>
          <p:spPr>
            <a:xfrm>
              <a:off x="7542234" y="2811249"/>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0" name="Text Box 407"/>
            <p:cNvSpPr txBox="1">
              <a:spLocks noChangeArrowheads="1"/>
            </p:cNvSpPr>
            <p:nvPr/>
          </p:nvSpPr>
          <p:spPr bwMode="auto">
            <a:xfrm>
              <a:off x="6144350" y="3137103"/>
              <a:ext cx="1834033" cy="707886"/>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3" name="TextBox 22"/>
            <p:cNvSpPr txBox="1"/>
            <p:nvPr/>
          </p:nvSpPr>
          <p:spPr>
            <a:xfrm>
              <a:off x="7542234" y="3446452"/>
              <a:ext cx="947222" cy="400110"/>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4" name="TextBox 23"/>
            <p:cNvSpPr txBox="1"/>
            <p:nvPr/>
          </p:nvSpPr>
          <p:spPr>
            <a:xfrm>
              <a:off x="8380434" y="3290992"/>
              <a:ext cx="939681"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Parent</a:t>
              </a:r>
            </a:p>
          </p:txBody>
        </p:sp>
        <p:sp>
          <p:nvSpPr>
            <p:cNvPr id="25" name="TextBox 24"/>
            <p:cNvSpPr txBox="1"/>
            <p:nvPr/>
          </p:nvSpPr>
          <p:spPr>
            <a:xfrm>
              <a:off x="8448912" y="2641972"/>
              <a:ext cx="771365" cy="400110"/>
            </a:xfrm>
            <a:prstGeom prst="rect">
              <a:avLst/>
            </a:prstGeom>
            <a:noFill/>
          </p:spPr>
          <p:txBody>
            <a:bodyPr wrap="none" rtlCol="0">
              <a:noAutofit/>
            </a:bodyPr>
            <a:lstStyle/>
            <a:p>
              <a:r>
                <a:rPr lang="en-US" sz="2000" b="1" i="1" dirty="0">
                  <a:latin typeface="Times New Roman" panose="02020603050405020304" pitchFamily="18" charset="0"/>
                  <a:cs typeface="Times New Roman" panose="02020603050405020304" pitchFamily="18" charset="0"/>
                </a:rPr>
                <a:t>Child</a:t>
              </a:r>
            </a:p>
          </p:txBody>
        </p:sp>
      </p:grpSp>
      <p:sp>
        <p:nvSpPr>
          <p:cNvPr id="29" name="Rectangle 3"/>
          <p:cNvSpPr>
            <a:spLocks noChangeArrowheads="1"/>
          </p:cNvSpPr>
          <p:nvPr/>
        </p:nvSpPr>
        <p:spPr bwMode="auto">
          <a:xfrm>
            <a:off x="3130835" y="1219932"/>
            <a:ext cx="1105088"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fork.c</a:t>
            </a:r>
            <a:endParaRPr lang="en-GB" sz="20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07517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097447" cy="762000"/>
          </a:xfrm>
        </p:spPr>
        <p:txBody>
          <a:bodyPr/>
          <a:lstStyle/>
          <a:p>
            <a:r>
              <a:rPr lang="zh-CN" altLang="en-US" dirty="0"/>
              <a:t>解释进程图</a:t>
            </a:r>
            <a:endParaRPr lang="en-US" dirty="0"/>
          </a:p>
        </p:txBody>
      </p:sp>
      <p:sp>
        <p:nvSpPr>
          <p:cNvPr id="3" name="Content Placeholder 2"/>
          <p:cNvSpPr>
            <a:spLocks noGrp="1"/>
          </p:cNvSpPr>
          <p:nvPr>
            <p:ph idx="1"/>
          </p:nvPr>
        </p:nvSpPr>
        <p:spPr>
          <a:xfrm>
            <a:off x="152400" y="1362075"/>
            <a:ext cx="4700023" cy="3895725"/>
          </a:xfrm>
        </p:spPr>
        <p:txBody>
          <a:bodyPr/>
          <a:lstStyle/>
          <a:p>
            <a:r>
              <a:rPr lang="en-US" dirty="0"/>
              <a:t>Original graph:</a:t>
            </a:r>
          </a:p>
          <a:p>
            <a:endParaRPr lang="en-US" dirty="0"/>
          </a:p>
          <a:p>
            <a:endParaRPr lang="en-US" dirty="0"/>
          </a:p>
          <a:p>
            <a:endParaRPr lang="en-US" dirty="0"/>
          </a:p>
          <a:p>
            <a:endParaRPr lang="en-US" dirty="0"/>
          </a:p>
          <a:p>
            <a:r>
              <a:rPr lang="en-US" dirty="0" err="1"/>
              <a:t>Relabled</a:t>
            </a:r>
            <a:r>
              <a:rPr lang="en-US" dirty="0"/>
              <a:t> graph:</a:t>
            </a:r>
          </a:p>
          <a:p>
            <a:endParaRPr lang="en-US" dirty="0"/>
          </a:p>
          <a:p>
            <a:endParaRPr lang="en-US" dirty="0"/>
          </a:p>
          <a:p>
            <a:pPr marL="0" indent="0">
              <a:buNone/>
            </a:pPr>
            <a:endParaRPr lang="en-US" dirty="0"/>
          </a:p>
        </p:txBody>
      </p:sp>
      <p:grpSp>
        <p:nvGrpSpPr>
          <p:cNvPr id="4" name="Group 3"/>
          <p:cNvGrpSpPr/>
          <p:nvPr/>
        </p:nvGrpSpPr>
        <p:grpSpPr>
          <a:xfrm>
            <a:off x="51614" y="1907401"/>
            <a:ext cx="5282385" cy="1618271"/>
            <a:chOff x="2748382" y="2974455"/>
            <a:chExt cx="4085241" cy="1333987"/>
          </a:xfrm>
        </p:grpSpPr>
        <p:sp>
          <p:nvSpPr>
            <p:cNvPr id="5" name="Text Box 407"/>
            <p:cNvSpPr txBox="1">
              <a:spLocks noChangeArrowheads="1"/>
            </p:cNvSpPr>
            <p:nvPr/>
          </p:nvSpPr>
          <p:spPr bwMode="auto">
            <a:xfrm>
              <a:off x="3885235" y="2974455"/>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child: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=2</a:t>
              </a:r>
            </a:p>
          </p:txBody>
        </p:sp>
        <p:sp>
          <p:nvSpPr>
            <p:cNvPr id="6" name="Oval 5"/>
            <p:cNvSpPr>
              <a:spLocks noChangeAspect="1"/>
            </p:cNvSpPr>
            <p:nvPr/>
          </p:nvSpPr>
          <p:spPr>
            <a:xfrm>
              <a:off x="3009824"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2748382" y="3928646"/>
              <a:ext cx="677189" cy="338554"/>
            </a:xfrm>
            <a:prstGeom prst="rect">
              <a:avLst/>
            </a:prstGeom>
            <a:noFill/>
          </p:spPr>
          <p:txBody>
            <a:bodyPr wrap="none" rtlCol="0">
              <a:noAutofit/>
            </a:bodyPr>
            <a:lstStyle/>
            <a:p>
              <a:pPr algn="ctr"/>
              <a:r>
                <a:rPr lang="en-US" sz="2000" b="1" dirty="0">
                  <a:latin typeface="Times New Roman" panose="02020603050405020304" pitchFamily="18" charset="0"/>
                  <a:cs typeface="Times New Roman" panose="02020603050405020304" pitchFamily="18" charset="0"/>
                </a:rPr>
                <a:t>main</a:t>
              </a:r>
            </a:p>
          </p:txBody>
        </p:sp>
        <p:sp>
          <p:nvSpPr>
            <p:cNvPr id="8" name="Oval 7"/>
            <p:cNvSpPr>
              <a:spLocks noChangeAspect="1"/>
            </p:cNvSpPr>
            <p:nvPr/>
          </p:nvSpPr>
          <p:spPr>
            <a:xfrm>
              <a:off x="3923936"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9" name="Oval 8"/>
            <p:cNvSpPr>
              <a:spLocks noChangeAspect="1"/>
            </p:cNvSpPr>
            <p:nvPr/>
          </p:nvSpPr>
          <p:spPr>
            <a:xfrm>
              <a:off x="4854270"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10" name="TextBox 9"/>
            <p:cNvSpPr txBox="1"/>
            <p:nvPr/>
          </p:nvSpPr>
          <p:spPr>
            <a:xfrm>
              <a:off x="3637714" y="3969888"/>
              <a:ext cx="73816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11" name="Elbow Connector 35"/>
            <p:cNvCxnSpPr>
              <a:stCxn id="10" idx="0"/>
            </p:cNvCxnSpPr>
            <p:nvPr/>
          </p:nvCxnSpPr>
          <p:spPr>
            <a:xfrm rot="5400000" flipH="1" flipV="1">
              <a:off x="4080391" y="3214660"/>
              <a:ext cx="681633" cy="82882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a:spLocks noChangeAspect="1"/>
            </p:cNvSpPr>
            <p:nvPr/>
          </p:nvSpPr>
          <p:spPr>
            <a:xfrm>
              <a:off x="4838737"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4015376"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101264"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24915" y="3928646"/>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424816" y="3271104"/>
              <a:ext cx="947222" cy="338554"/>
            </a:xfrm>
            <a:prstGeom prst="rect">
              <a:avLst/>
            </a:prstGeom>
            <a:noFill/>
          </p:spPr>
          <p:txBody>
            <a:bodyPr wrap="square" rtlCol="0">
              <a:no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7" name="Text Box 407"/>
            <p:cNvSpPr txBox="1">
              <a:spLocks noChangeArrowheads="1"/>
            </p:cNvSpPr>
            <p:nvPr/>
          </p:nvSpPr>
          <p:spPr bwMode="auto">
            <a:xfrm>
              <a:off x="3115899" y="3616233"/>
              <a:ext cx="795337"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err="1">
                  <a:latin typeface="Times New Roman" panose="02020603050405020304" pitchFamily="18" charset="0"/>
                  <a:cs typeface="Times New Roman" panose="02020603050405020304" pitchFamily="18" charset="0"/>
                </a:rPr>
                <a:t>x</a:t>
              </a:r>
              <a:r>
                <a:rPr lang="en-US" sz="2000" b="1" dirty="0">
                  <a:latin typeface="Times New Roman" panose="02020603050405020304" pitchFamily="18" charset="0"/>
                  <a:cs typeface="Times New Roman" panose="02020603050405020304" pitchFamily="18" charset="0"/>
                </a:rPr>
                <a:t>==1</a:t>
              </a:r>
            </a:p>
          </p:txBody>
        </p:sp>
        <p:cxnSp>
          <p:nvCxnSpPr>
            <p:cNvPr id="18" name="Straight Arrow Connector 17"/>
            <p:cNvCxnSpPr/>
            <p:nvPr/>
          </p:nvCxnSpPr>
          <p:spPr>
            <a:xfrm flipV="1">
              <a:off x="4920940" y="3288765"/>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6319518"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0" name="TextBox 19"/>
            <p:cNvSpPr txBox="1"/>
            <p:nvPr/>
          </p:nvSpPr>
          <p:spPr>
            <a:xfrm>
              <a:off x="5886401" y="3271104"/>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sp>
          <p:nvSpPr>
            <p:cNvPr id="21" name="Text Box 407"/>
            <p:cNvSpPr txBox="1">
              <a:spLocks noChangeArrowheads="1"/>
            </p:cNvSpPr>
            <p:nvPr/>
          </p:nvSpPr>
          <p:spPr bwMode="auto">
            <a:xfrm>
              <a:off x="3961435" y="3596958"/>
              <a:ext cx="1834033" cy="338554"/>
            </a:xfrm>
            <a:prstGeom prst="rect">
              <a:avLst/>
            </a:prstGeom>
            <a:noFill/>
            <a:ln w="25400">
              <a:noFill/>
              <a:miter lim="800000"/>
              <a:headEnd/>
              <a:tailEnd/>
            </a:ln>
            <a:effectLst/>
          </p:spPr>
          <p:txBody>
            <a:bodyPr wrap="square">
              <a:prstTxWarp prst="textNoShape">
                <a:avLst/>
              </a:prstTxWarp>
              <a:no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parent: </a:t>
              </a:r>
              <a:r>
                <a:rPr lang="en-US" sz="2000" b="1" dirty="0" err="1">
                  <a:solidFill>
                    <a:srgbClr val="FF0000"/>
                  </a:solidFill>
                  <a:latin typeface="Times New Roman" panose="02020603050405020304" pitchFamily="18" charset="0"/>
                  <a:cs typeface="Times New Roman" panose="02020603050405020304" pitchFamily="18" charset="0"/>
                </a:rPr>
                <a:t>x</a:t>
              </a:r>
              <a:r>
                <a:rPr lang="en-US" sz="2000" b="1" dirty="0">
                  <a:solidFill>
                    <a:srgbClr val="FF0000"/>
                  </a:solidFill>
                  <a:latin typeface="Times New Roman" panose="02020603050405020304" pitchFamily="18" charset="0"/>
                  <a:cs typeface="Times New Roman" panose="02020603050405020304" pitchFamily="18" charset="0"/>
                </a:rPr>
                <a:t>=0</a:t>
              </a:r>
            </a:p>
          </p:txBody>
        </p:sp>
        <p:cxnSp>
          <p:nvCxnSpPr>
            <p:cNvPr id="22" name="Straight Arrow Connector 21"/>
            <p:cNvCxnSpPr/>
            <p:nvPr/>
          </p:nvCxnSpPr>
          <p:spPr>
            <a:xfrm flipV="1">
              <a:off x="4920940" y="3923968"/>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319518" y="387844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000" b="1">
                <a:latin typeface="Times New Roman" panose="02020603050405020304" pitchFamily="18" charset="0"/>
                <a:cs typeface="Times New Roman" panose="02020603050405020304" pitchFamily="18" charset="0"/>
              </a:endParaRPr>
            </a:p>
          </p:txBody>
        </p:sp>
        <p:sp>
          <p:nvSpPr>
            <p:cNvPr id="24" name="TextBox 23"/>
            <p:cNvSpPr txBox="1"/>
            <p:nvPr/>
          </p:nvSpPr>
          <p:spPr>
            <a:xfrm>
              <a:off x="5886401" y="3906307"/>
              <a:ext cx="947222" cy="338554"/>
            </a:xfrm>
            <a:prstGeom prst="rect">
              <a:avLst/>
            </a:prstGeom>
            <a:noFill/>
          </p:spPr>
          <p:txBody>
            <a:bodyPr wrap="square" rtlCol="0">
              <a:noAutofit/>
            </a:bodyPr>
            <a:lstStyle/>
            <a:p>
              <a:pPr algn="ctr"/>
              <a:r>
                <a:rPr lang="en-US" sz="2000" b="1" dirty="0">
                  <a:latin typeface="Times New Roman" panose="02020603050405020304" pitchFamily="18" charset="0"/>
                  <a:cs typeface="Times New Roman" panose="02020603050405020304" pitchFamily="18" charset="0"/>
                </a:rPr>
                <a:t>exit</a:t>
              </a:r>
            </a:p>
          </p:txBody>
        </p:sp>
      </p:grpSp>
      <p:grpSp>
        <p:nvGrpSpPr>
          <p:cNvPr id="54" name="Group 53"/>
          <p:cNvGrpSpPr/>
          <p:nvPr/>
        </p:nvGrpSpPr>
        <p:grpSpPr>
          <a:xfrm>
            <a:off x="663840" y="4795502"/>
            <a:ext cx="3903100" cy="1054904"/>
            <a:chOff x="407824" y="3386287"/>
            <a:chExt cx="3903100" cy="1054904"/>
          </a:xfrm>
        </p:grpSpPr>
        <p:sp>
          <p:nvSpPr>
            <p:cNvPr id="29" name="Oval 28"/>
            <p:cNvSpPr>
              <a:spLocks noChangeAspect="1"/>
            </p:cNvSpPr>
            <p:nvPr/>
          </p:nvSpPr>
          <p:spPr>
            <a:xfrm>
              <a:off x="487125"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0" name="TextBox 29"/>
            <p:cNvSpPr txBox="1"/>
            <p:nvPr/>
          </p:nvSpPr>
          <p:spPr>
            <a:xfrm>
              <a:off x="407824" y="4041081"/>
              <a:ext cx="312906" cy="400110"/>
            </a:xfrm>
            <a:prstGeom prst="rect">
              <a:avLst/>
            </a:prstGeom>
            <a:noFill/>
          </p:spPr>
          <p:txBody>
            <a:bodyPr wrap="none" rtlCol="0">
              <a:spAutoFit/>
            </a:bodyPr>
            <a:lstStyle/>
            <a:p>
              <a:pPr algn="ctr"/>
              <a:r>
                <a:rPr lang="en-US" sz="2000" b="1" dirty="0">
                  <a:latin typeface="Times New Roman" panose="02020603050405020304" pitchFamily="18" charset="0"/>
                  <a:cs typeface="Times New Roman" panose="02020603050405020304" pitchFamily="18" charset="0"/>
                </a:rPr>
                <a:t>a</a:t>
              </a:r>
            </a:p>
          </p:txBody>
        </p:sp>
        <p:sp>
          <p:nvSpPr>
            <p:cNvPr id="31" name="Oval 30"/>
            <p:cNvSpPr>
              <a:spLocks noChangeAspect="1"/>
            </p:cNvSpPr>
            <p:nvPr/>
          </p:nvSpPr>
          <p:spPr>
            <a:xfrm>
              <a:off x="1401237"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2" name="Oval 31"/>
            <p:cNvSpPr>
              <a:spLocks noChangeAspect="1"/>
            </p:cNvSpPr>
            <p:nvPr/>
          </p:nvSpPr>
          <p:spPr>
            <a:xfrm>
              <a:off x="2331571" y="403667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33" name="TextBox 32"/>
            <p:cNvSpPr txBox="1"/>
            <p:nvPr/>
          </p:nvSpPr>
          <p:spPr>
            <a:xfrm>
              <a:off x="1115015"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a:t>
              </a:r>
            </a:p>
          </p:txBody>
        </p:sp>
        <p:cxnSp>
          <p:nvCxnSpPr>
            <p:cNvPr id="34" name="Elbow Connector 35"/>
            <p:cNvCxnSpPr>
              <a:stCxn id="33" idx="0"/>
            </p:cNvCxnSpPr>
            <p:nvPr/>
          </p:nvCxnSpPr>
          <p:spPr>
            <a:xfrm rot="5400000" flipH="1" flipV="1">
              <a:off x="1578795" y="3306955"/>
              <a:ext cx="604158"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2316038"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36" name="Straight Arrow Connector 35"/>
            <p:cNvCxnSpPr/>
            <p:nvPr/>
          </p:nvCxnSpPr>
          <p:spPr>
            <a:xfrm flipV="1">
              <a:off x="1492677"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78565" y="4080704"/>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398241" y="3437436"/>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3796819" y="3391916"/>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3" name="TextBox 42"/>
            <p:cNvSpPr txBox="1"/>
            <p:nvPr/>
          </p:nvSpPr>
          <p:spPr>
            <a:xfrm>
              <a:off x="3363702"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a:t>
              </a:r>
            </a:p>
          </p:txBody>
        </p:sp>
        <p:cxnSp>
          <p:nvCxnSpPr>
            <p:cNvPr id="45" name="Straight Arrow Connector 44"/>
            <p:cNvCxnSpPr/>
            <p:nvPr/>
          </p:nvCxnSpPr>
          <p:spPr>
            <a:xfrm flipV="1">
              <a:off x="2398241" y="4072639"/>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3796819" y="402711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47" name="TextBox 46"/>
            <p:cNvSpPr txBox="1"/>
            <p:nvPr/>
          </p:nvSpPr>
          <p:spPr>
            <a:xfrm>
              <a:off x="3363702" y="4041081"/>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a:t>
              </a:r>
            </a:p>
          </p:txBody>
        </p:sp>
        <p:sp>
          <p:nvSpPr>
            <p:cNvPr id="50" name="TextBox 49"/>
            <p:cNvSpPr txBox="1"/>
            <p:nvPr/>
          </p:nvSpPr>
          <p:spPr>
            <a:xfrm>
              <a:off x="2057400" y="4041081"/>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a:t>
              </a:r>
            </a:p>
          </p:txBody>
        </p:sp>
        <p:sp>
          <p:nvSpPr>
            <p:cNvPr id="53" name="TextBox 52"/>
            <p:cNvSpPr txBox="1"/>
            <p:nvPr/>
          </p:nvSpPr>
          <p:spPr>
            <a:xfrm>
              <a:off x="1905000" y="3386287"/>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a:t>
              </a:r>
            </a:p>
          </p:txBody>
        </p:sp>
      </p:grpSp>
      <p:grpSp>
        <p:nvGrpSpPr>
          <p:cNvPr id="100" name="Group 99"/>
          <p:cNvGrpSpPr/>
          <p:nvPr/>
        </p:nvGrpSpPr>
        <p:grpSpPr>
          <a:xfrm>
            <a:off x="5761812" y="1392868"/>
            <a:ext cx="3053955" cy="1379717"/>
            <a:chOff x="5709045" y="3644165"/>
            <a:chExt cx="3053955" cy="1379717"/>
          </a:xfrm>
        </p:grpSpPr>
        <p:sp>
          <p:nvSpPr>
            <p:cNvPr id="27" name="TextBox 26"/>
            <p:cNvSpPr txBox="1"/>
            <p:nvPr/>
          </p:nvSpPr>
          <p:spPr>
            <a:xfrm>
              <a:off x="5709045" y="4654550"/>
              <a:ext cx="298617" cy="369332"/>
            </a:xfrm>
            <a:prstGeom prst="rect">
              <a:avLst/>
            </a:prstGeom>
            <a:noFill/>
          </p:spPr>
          <p:txBody>
            <a:bodyPr wrap="none" rtlCol="0">
              <a:spAutoFit/>
            </a:bodyPr>
            <a:lstStyle/>
            <a:p>
              <a:r>
                <a:rPr lang="en-US" sz="1800" dirty="0">
                  <a:latin typeface="Calibri" pitchFamily="34" charset="0"/>
                </a:rPr>
                <a:t>a</a:t>
              </a:r>
            </a:p>
          </p:txBody>
        </p:sp>
        <p:sp>
          <p:nvSpPr>
            <p:cNvPr id="48" name="TextBox 47"/>
            <p:cNvSpPr txBox="1"/>
            <p:nvPr/>
          </p:nvSpPr>
          <p:spPr>
            <a:xfrm>
              <a:off x="6265035" y="4654550"/>
              <a:ext cx="308535" cy="369332"/>
            </a:xfrm>
            <a:prstGeom prst="rect">
              <a:avLst/>
            </a:prstGeom>
            <a:noFill/>
          </p:spPr>
          <p:txBody>
            <a:bodyPr wrap="none" rtlCol="0">
              <a:spAutoFit/>
            </a:bodyPr>
            <a:lstStyle/>
            <a:p>
              <a:r>
                <a:rPr lang="en-US" sz="1800" dirty="0">
                  <a:latin typeface="Calibri" pitchFamily="34" charset="0"/>
                </a:rPr>
                <a:t>b</a:t>
              </a:r>
            </a:p>
          </p:txBody>
        </p:sp>
        <p:sp>
          <p:nvSpPr>
            <p:cNvPr id="49" name="TextBox 48"/>
            <p:cNvSpPr txBox="1"/>
            <p:nvPr/>
          </p:nvSpPr>
          <p:spPr>
            <a:xfrm>
              <a:off x="6830943" y="4654550"/>
              <a:ext cx="308535" cy="369332"/>
            </a:xfrm>
            <a:prstGeom prst="rect">
              <a:avLst/>
            </a:prstGeom>
            <a:noFill/>
          </p:spPr>
          <p:txBody>
            <a:bodyPr wrap="none" rtlCol="0">
              <a:spAutoFit/>
            </a:bodyPr>
            <a:lstStyle/>
            <a:p>
              <a:r>
                <a:rPr lang="en-US" sz="1800" dirty="0">
                  <a:latin typeface="Calibri" pitchFamily="34" charset="0"/>
                </a:rPr>
                <a:t>e</a:t>
              </a:r>
            </a:p>
          </p:txBody>
        </p:sp>
        <p:sp>
          <p:nvSpPr>
            <p:cNvPr id="51" name="TextBox 50"/>
            <p:cNvSpPr txBox="1"/>
            <p:nvPr/>
          </p:nvSpPr>
          <p:spPr>
            <a:xfrm>
              <a:off x="7396851" y="4654550"/>
              <a:ext cx="281259" cy="369332"/>
            </a:xfrm>
            <a:prstGeom prst="rect">
              <a:avLst/>
            </a:prstGeom>
            <a:noFill/>
          </p:spPr>
          <p:txBody>
            <a:bodyPr wrap="none" rtlCol="0">
              <a:spAutoFit/>
            </a:bodyPr>
            <a:lstStyle/>
            <a:p>
              <a:r>
                <a:rPr lang="en-US" sz="1800" dirty="0">
                  <a:latin typeface="Calibri" pitchFamily="34" charset="0"/>
                </a:rPr>
                <a:t>c</a:t>
              </a:r>
            </a:p>
          </p:txBody>
        </p:sp>
        <p:sp>
          <p:nvSpPr>
            <p:cNvPr id="52" name="TextBox 51"/>
            <p:cNvSpPr txBox="1"/>
            <p:nvPr/>
          </p:nvSpPr>
          <p:spPr>
            <a:xfrm>
              <a:off x="7935483" y="4654550"/>
              <a:ext cx="261610" cy="369332"/>
            </a:xfrm>
            <a:prstGeom prst="rect">
              <a:avLst/>
            </a:prstGeom>
            <a:noFill/>
          </p:spPr>
          <p:txBody>
            <a:bodyPr wrap="none" rtlCol="0">
              <a:spAutoFit/>
            </a:bodyPr>
            <a:lstStyle/>
            <a:p>
              <a:r>
                <a:rPr lang="en-US" sz="1800" dirty="0">
                  <a:latin typeface="Calibri" pitchFamily="34" charset="0"/>
                </a:rPr>
                <a:t>f</a:t>
              </a:r>
            </a:p>
          </p:txBody>
        </p:sp>
        <p:sp>
          <p:nvSpPr>
            <p:cNvPr id="55" name="TextBox 54"/>
            <p:cNvSpPr txBox="1"/>
            <p:nvPr/>
          </p:nvSpPr>
          <p:spPr>
            <a:xfrm>
              <a:off x="8454465" y="4654550"/>
              <a:ext cx="308535" cy="369332"/>
            </a:xfrm>
            <a:prstGeom prst="rect">
              <a:avLst/>
            </a:prstGeom>
            <a:noFill/>
          </p:spPr>
          <p:txBody>
            <a:bodyPr wrap="none" rtlCol="0">
              <a:spAutoFit/>
            </a:bodyPr>
            <a:lstStyle/>
            <a:p>
              <a:r>
                <a:rPr lang="en-US" sz="1800" dirty="0">
                  <a:latin typeface="Calibri" pitchFamily="34" charset="0"/>
                </a:rPr>
                <a:t>d</a:t>
              </a:r>
            </a:p>
          </p:txBody>
        </p:sp>
        <p:cxnSp>
          <p:nvCxnSpPr>
            <p:cNvPr id="38" name="Curved Connector 37"/>
            <p:cNvCxnSpPr>
              <a:stCxn id="27" idx="0"/>
              <a:endCxn id="48" idx="0"/>
            </p:cNvCxnSpPr>
            <p:nvPr/>
          </p:nvCxnSpPr>
          <p:spPr bwMode="auto">
            <a:xfrm rot="5400000" flipH="1" flipV="1">
              <a:off x="6138828" y="4374076"/>
              <a:ext cx="12700" cy="560949"/>
            </a:xfrm>
            <a:prstGeom prst="curvedConnector3">
              <a:avLst>
                <a:gd name="adj1" fmla="val 3200000"/>
              </a:avLst>
            </a:prstGeom>
            <a:noFill/>
            <a:ln w="25400" cap="flat" cmpd="sng" algn="ctr">
              <a:solidFill>
                <a:schemeClr val="tx1"/>
              </a:solidFill>
              <a:prstDash val="solid"/>
              <a:round/>
              <a:headEnd type="none" w="med" len="med"/>
              <a:tailEnd type="triangle" w="lg" len="lg"/>
            </a:ln>
            <a:effectLst/>
          </p:spPr>
        </p:cxnSp>
        <p:cxnSp>
          <p:nvCxnSpPr>
            <p:cNvPr id="40" name="Curved Connector 39"/>
            <p:cNvCxnSpPr>
              <a:stCxn id="48" idx="0"/>
              <a:endCxn id="49" idx="0"/>
            </p:cNvCxnSpPr>
            <p:nvPr/>
          </p:nvCxnSpPr>
          <p:spPr bwMode="auto">
            <a:xfrm rot="5400000" flipH="1" flipV="1">
              <a:off x="6702257" y="4371596"/>
              <a:ext cx="12700" cy="565908"/>
            </a:xfrm>
            <a:prstGeom prst="curvedConnector3">
              <a:avLst>
                <a:gd name="adj1" fmla="val 4100000"/>
              </a:avLst>
            </a:prstGeom>
            <a:noFill/>
            <a:ln w="25400" cap="flat" cmpd="sng" algn="ctr">
              <a:solidFill>
                <a:schemeClr val="tx1"/>
              </a:solidFill>
              <a:prstDash val="solid"/>
              <a:round/>
              <a:headEnd type="none" w="med" len="med"/>
              <a:tailEnd type="triangle" w="lg" len="lg"/>
            </a:ln>
            <a:effectLst/>
          </p:spPr>
        </p:cxnSp>
        <p:cxnSp>
          <p:nvCxnSpPr>
            <p:cNvPr id="56" name="Curved Connector 55"/>
            <p:cNvCxnSpPr>
              <a:stCxn id="49" idx="0"/>
              <a:endCxn id="52" idx="0"/>
            </p:cNvCxnSpPr>
            <p:nvPr/>
          </p:nvCxnSpPr>
          <p:spPr bwMode="auto">
            <a:xfrm rot="5400000" flipH="1" flipV="1">
              <a:off x="7525749" y="4114012"/>
              <a:ext cx="12700" cy="1081077"/>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58" name="Curved Connector 57"/>
            <p:cNvCxnSpPr>
              <a:stCxn id="48" idx="0"/>
              <a:endCxn id="51" idx="0"/>
            </p:cNvCxnSpPr>
            <p:nvPr/>
          </p:nvCxnSpPr>
          <p:spPr bwMode="auto">
            <a:xfrm rot="5400000" flipH="1" flipV="1">
              <a:off x="6978392" y="4095461"/>
              <a:ext cx="12700" cy="1118178"/>
            </a:xfrm>
            <a:prstGeom prst="curvedConnector3">
              <a:avLst>
                <a:gd name="adj1" fmla="val 3700000"/>
              </a:avLst>
            </a:prstGeom>
            <a:noFill/>
            <a:ln w="25400" cap="flat" cmpd="sng" algn="ctr">
              <a:solidFill>
                <a:schemeClr val="tx1"/>
              </a:solidFill>
              <a:prstDash val="solid"/>
              <a:round/>
              <a:headEnd type="none" w="med" len="med"/>
              <a:tailEnd type="triangle" w="lg" len="lg"/>
            </a:ln>
            <a:effectLst/>
          </p:spPr>
        </p:cxnSp>
        <p:cxnSp>
          <p:nvCxnSpPr>
            <p:cNvPr id="60" name="Curved Connector 59"/>
            <p:cNvCxnSpPr>
              <a:stCxn id="51" idx="0"/>
              <a:endCxn id="55" idx="0"/>
            </p:cNvCxnSpPr>
            <p:nvPr/>
          </p:nvCxnSpPr>
          <p:spPr bwMode="auto">
            <a:xfrm rot="5400000" flipH="1" flipV="1">
              <a:off x="8073107" y="4118924"/>
              <a:ext cx="12700" cy="1071252"/>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8" name="TextBox 97"/>
            <p:cNvSpPr txBox="1"/>
            <p:nvPr/>
          </p:nvSpPr>
          <p:spPr>
            <a:xfrm>
              <a:off x="5726814" y="3644165"/>
              <a:ext cx="1800493" cy="369332"/>
            </a:xfrm>
            <a:prstGeom prst="rect">
              <a:avLst/>
            </a:prstGeom>
            <a:noFill/>
          </p:spPr>
          <p:txBody>
            <a:bodyPr wrap="none" rtlCol="0">
              <a:spAutoFit/>
            </a:bodyPr>
            <a:lstStyle/>
            <a:p>
              <a:r>
                <a:rPr lang="zh-CN" altLang="en-US" dirty="0">
                  <a:latin typeface="Calibri" pitchFamily="34" charset="0"/>
                </a:rPr>
                <a:t>可行的全序排列</a:t>
              </a:r>
              <a:endParaRPr lang="en-US" dirty="0">
                <a:latin typeface="Calibri" pitchFamily="34" charset="0"/>
              </a:endParaRPr>
            </a:p>
          </p:txBody>
        </p:sp>
      </p:grpSp>
      <p:grpSp>
        <p:nvGrpSpPr>
          <p:cNvPr id="101" name="Group 100"/>
          <p:cNvGrpSpPr/>
          <p:nvPr/>
        </p:nvGrpSpPr>
        <p:grpSpPr>
          <a:xfrm>
            <a:off x="5742281" y="4085416"/>
            <a:ext cx="3053955" cy="1319477"/>
            <a:chOff x="5709045" y="5157523"/>
            <a:chExt cx="3053955" cy="1319477"/>
          </a:xfrm>
        </p:grpSpPr>
        <p:sp>
          <p:nvSpPr>
            <p:cNvPr id="74" name="TextBox 73"/>
            <p:cNvSpPr txBox="1"/>
            <p:nvPr/>
          </p:nvSpPr>
          <p:spPr>
            <a:xfrm>
              <a:off x="5709045" y="6107668"/>
              <a:ext cx="298617" cy="369332"/>
            </a:xfrm>
            <a:prstGeom prst="rect">
              <a:avLst/>
            </a:prstGeom>
            <a:noFill/>
          </p:spPr>
          <p:txBody>
            <a:bodyPr wrap="none" rtlCol="0">
              <a:spAutoFit/>
            </a:bodyPr>
            <a:lstStyle/>
            <a:p>
              <a:r>
                <a:rPr lang="en-US" sz="1800" dirty="0">
                  <a:latin typeface="Calibri" pitchFamily="34" charset="0"/>
                </a:rPr>
                <a:t>a</a:t>
              </a:r>
            </a:p>
          </p:txBody>
        </p:sp>
        <p:sp>
          <p:nvSpPr>
            <p:cNvPr id="75" name="TextBox 74"/>
            <p:cNvSpPr txBox="1"/>
            <p:nvPr/>
          </p:nvSpPr>
          <p:spPr>
            <a:xfrm>
              <a:off x="6265035" y="6107668"/>
              <a:ext cx="308535" cy="369332"/>
            </a:xfrm>
            <a:prstGeom prst="rect">
              <a:avLst/>
            </a:prstGeom>
            <a:noFill/>
          </p:spPr>
          <p:txBody>
            <a:bodyPr wrap="none" rtlCol="0">
              <a:spAutoFit/>
            </a:bodyPr>
            <a:lstStyle/>
            <a:p>
              <a:r>
                <a:rPr lang="en-US" sz="1800" dirty="0">
                  <a:latin typeface="Calibri" pitchFamily="34" charset="0"/>
                </a:rPr>
                <a:t>b</a:t>
              </a:r>
            </a:p>
          </p:txBody>
        </p:sp>
        <p:sp>
          <p:nvSpPr>
            <p:cNvPr id="76" name="TextBox 75"/>
            <p:cNvSpPr txBox="1"/>
            <p:nvPr/>
          </p:nvSpPr>
          <p:spPr>
            <a:xfrm>
              <a:off x="7991310" y="6107668"/>
              <a:ext cx="255198" cy="369332"/>
            </a:xfrm>
            <a:prstGeom prst="rect">
              <a:avLst/>
            </a:prstGeom>
            <a:noFill/>
          </p:spPr>
          <p:txBody>
            <a:bodyPr wrap="none" rtlCol="0">
              <a:spAutoFit/>
            </a:bodyPr>
            <a:lstStyle/>
            <a:p>
              <a:r>
                <a:rPr lang="en-US" sz="1800" dirty="0">
                  <a:latin typeface="Calibri" pitchFamily="34" charset="0"/>
                </a:rPr>
                <a:t>f</a:t>
              </a:r>
            </a:p>
          </p:txBody>
        </p:sp>
        <p:sp>
          <p:nvSpPr>
            <p:cNvPr id="77" name="TextBox 76"/>
            <p:cNvSpPr txBox="1"/>
            <p:nvPr/>
          </p:nvSpPr>
          <p:spPr>
            <a:xfrm>
              <a:off x="7485186" y="6107668"/>
              <a:ext cx="281259" cy="369332"/>
            </a:xfrm>
            <a:prstGeom prst="rect">
              <a:avLst/>
            </a:prstGeom>
            <a:noFill/>
          </p:spPr>
          <p:txBody>
            <a:bodyPr wrap="none" rtlCol="0">
              <a:spAutoFit/>
            </a:bodyPr>
            <a:lstStyle/>
            <a:p>
              <a:r>
                <a:rPr lang="en-US" sz="1800" dirty="0">
                  <a:latin typeface="Calibri" pitchFamily="34" charset="0"/>
                </a:rPr>
                <a:t>c</a:t>
              </a:r>
            </a:p>
          </p:txBody>
        </p:sp>
        <p:sp>
          <p:nvSpPr>
            <p:cNvPr id="78" name="TextBox 77"/>
            <p:cNvSpPr txBox="1"/>
            <p:nvPr/>
          </p:nvSpPr>
          <p:spPr>
            <a:xfrm>
              <a:off x="6928245" y="6107668"/>
              <a:ext cx="300082" cy="369332"/>
            </a:xfrm>
            <a:prstGeom prst="rect">
              <a:avLst/>
            </a:prstGeom>
            <a:noFill/>
          </p:spPr>
          <p:txBody>
            <a:bodyPr wrap="none" rtlCol="0">
              <a:spAutoFit/>
            </a:bodyPr>
            <a:lstStyle/>
            <a:p>
              <a:r>
                <a:rPr lang="en-US" dirty="0">
                  <a:latin typeface="Calibri" pitchFamily="34" charset="0"/>
                </a:rPr>
                <a:t>e</a:t>
              </a:r>
              <a:endParaRPr lang="en-US" sz="1800" dirty="0">
                <a:latin typeface="Calibri" pitchFamily="34" charset="0"/>
              </a:endParaRPr>
            </a:p>
          </p:txBody>
        </p:sp>
        <p:sp>
          <p:nvSpPr>
            <p:cNvPr id="79" name="TextBox 78"/>
            <p:cNvSpPr txBox="1"/>
            <p:nvPr/>
          </p:nvSpPr>
          <p:spPr>
            <a:xfrm>
              <a:off x="8454465" y="6107668"/>
              <a:ext cx="308535" cy="369332"/>
            </a:xfrm>
            <a:prstGeom prst="rect">
              <a:avLst/>
            </a:prstGeom>
            <a:noFill/>
          </p:spPr>
          <p:txBody>
            <a:bodyPr wrap="none" rtlCol="0">
              <a:spAutoFit/>
            </a:bodyPr>
            <a:lstStyle/>
            <a:p>
              <a:r>
                <a:rPr lang="en-US" sz="1800" dirty="0">
                  <a:latin typeface="Calibri" pitchFamily="34" charset="0"/>
                </a:rPr>
                <a:t>d</a:t>
              </a:r>
            </a:p>
          </p:txBody>
        </p:sp>
        <p:cxnSp>
          <p:nvCxnSpPr>
            <p:cNvPr id="80" name="Curved Connector 79"/>
            <p:cNvCxnSpPr>
              <a:stCxn id="74" idx="0"/>
              <a:endCxn id="75" idx="0"/>
            </p:cNvCxnSpPr>
            <p:nvPr/>
          </p:nvCxnSpPr>
          <p:spPr bwMode="auto">
            <a:xfrm rot="5400000" flipH="1" flipV="1">
              <a:off x="6138828" y="5827194"/>
              <a:ext cx="12700" cy="560949"/>
            </a:xfrm>
            <a:prstGeom prst="curvedConnector3">
              <a:avLst>
                <a:gd name="adj1" fmla="val 3300000"/>
              </a:avLst>
            </a:prstGeom>
            <a:noFill/>
            <a:ln w="25400" cap="flat" cmpd="sng" algn="ctr">
              <a:solidFill>
                <a:schemeClr val="tx1"/>
              </a:solidFill>
              <a:prstDash val="solid"/>
              <a:round/>
              <a:headEnd type="none" w="med" len="med"/>
              <a:tailEnd type="triangle" w="lg" len="lg"/>
            </a:ln>
            <a:effectLst/>
          </p:spPr>
        </p:cxnSp>
        <p:cxnSp>
          <p:nvCxnSpPr>
            <p:cNvPr id="81" name="Curved Connector 80"/>
            <p:cNvCxnSpPr>
              <a:stCxn id="75" idx="0"/>
              <a:endCxn id="76" idx="0"/>
            </p:cNvCxnSpPr>
            <p:nvPr/>
          </p:nvCxnSpPr>
          <p:spPr bwMode="auto">
            <a:xfrm rot="5400000" flipH="1" flipV="1">
              <a:off x="7269106" y="5257865"/>
              <a:ext cx="12700" cy="1699606"/>
            </a:xfrm>
            <a:prstGeom prst="curvedConnector3">
              <a:avLst>
                <a:gd name="adj1" fmla="val 1800000"/>
              </a:avLst>
            </a:prstGeom>
            <a:noFill/>
            <a:ln w="25400" cap="flat" cmpd="sng" algn="ctr">
              <a:solidFill>
                <a:schemeClr val="tx1"/>
              </a:solidFill>
              <a:prstDash val="solid"/>
              <a:round/>
              <a:headEnd type="none" w="med" len="med"/>
              <a:tailEnd type="triangle" w="lg" len="lg"/>
            </a:ln>
            <a:effectLst/>
          </p:spPr>
        </p:cxnSp>
        <p:cxnSp>
          <p:nvCxnSpPr>
            <p:cNvPr id="82" name="Curved Connector 81"/>
            <p:cNvCxnSpPr>
              <a:stCxn id="76" idx="0"/>
              <a:endCxn id="78" idx="0"/>
            </p:cNvCxnSpPr>
            <p:nvPr/>
          </p:nvCxnSpPr>
          <p:spPr bwMode="auto">
            <a:xfrm rot="16200000" flipV="1">
              <a:off x="7598598" y="5587356"/>
              <a:ext cx="12700" cy="1040623"/>
            </a:xfrm>
            <a:prstGeom prst="curvedConnector3">
              <a:avLst>
                <a:gd name="adj1" fmla="val 1800000"/>
              </a:avLst>
            </a:prstGeom>
            <a:noFill/>
            <a:ln w="25400" cap="flat" cmpd="sng" algn="ctr">
              <a:solidFill>
                <a:srgbClr val="FF0000"/>
              </a:solidFill>
              <a:prstDash val="solid"/>
              <a:round/>
              <a:headEnd type="none" w="med" len="med"/>
              <a:tailEnd type="triangle" w="lg" len="lg"/>
            </a:ln>
            <a:effectLst/>
          </p:spPr>
        </p:cxnSp>
        <p:cxnSp>
          <p:nvCxnSpPr>
            <p:cNvPr id="83" name="Curved Connector 82"/>
            <p:cNvCxnSpPr>
              <a:stCxn id="75" idx="0"/>
              <a:endCxn id="77" idx="0"/>
            </p:cNvCxnSpPr>
            <p:nvPr/>
          </p:nvCxnSpPr>
          <p:spPr bwMode="auto">
            <a:xfrm rot="5400000" flipH="1" flipV="1">
              <a:off x="7022559" y="5504412"/>
              <a:ext cx="12700" cy="1206513"/>
            </a:xfrm>
            <a:prstGeom prst="curvedConnector3">
              <a:avLst>
                <a:gd name="adj1" fmla="val 3600000"/>
              </a:avLst>
            </a:prstGeom>
            <a:noFill/>
            <a:ln w="25400" cap="flat" cmpd="sng" algn="ctr">
              <a:solidFill>
                <a:schemeClr val="tx1"/>
              </a:solidFill>
              <a:prstDash val="solid"/>
              <a:round/>
              <a:headEnd type="none" w="med" len="med"/>
              <a:tailEnd type="triangle" w="lg" len="lg"/>
            </a:ln>
            <a:effectLst/>
          </p:spPr>
        </p:cxnSp>
        <p:cxnSp>
          <p:nvCxnSpPr>
            <p:cNvPr id="84" name="Curved Connector 83"/>
            <p:cNvCxnSpPr>
              <a:stCxn id="77" idx="0"/>
              <a:endCxn id="79" idx="0"/>
            </p:cNvCxnSpPr>
            <p:nvPr/>
          </p:nvCxnSpPr>
          <p:spPr bwMode="auto">
            <a:xfrm rot="5400000" flipH="1" flipV="1">
              <a:off x="8117274" y="5616210"/>
              <a:ext cx="12700" cy="982917"/>
            </a:xfrm>
            <a:prstGeom prst="curvedConnector3">
              <a:avLst>
                <a:gd name="adj1" fmla="val 3900000"/>
              </a:avLst>
            </a:prstGeom>
            <a:noFill/>
            <a:ln w="25400" cap="flat" cmpd="sng" algn="ctr">
              <a:solidFill>
                <a:schemeClr val="tx1"/>
              </a:solidFill>
              <a:prstDash val="solid"/>
              <a:round/>
              <a:headEnd type="none" w="med" len="med"/>
              <a:tailEnd type="triangle" w="lg" len="lg"/>
            </a:ln>
            <a:effectLst/>
          </p:spPr>
        </p:cxnSp>
        <p:sp>
          <p:nvSpPr>
            <p:cNvPr id="99" name="TextBox 98"/>
            <p:cNvSpPr txBox="1"/>
            <p:nvPr/>
          </p:nvSpPr>
          <p:spPr>
            <a:xfrm>
              <a:off x="5759349" y="5157523"/>
              <a:ext cx="2031325" cy="369332"/>
            </a:xfrm>
            <a:prstGeom prst="rect">
              <a:avLst/>
            </a:prstGeom>
            <a:noFill/>
          </p:spPr>
          <p:txBody>
            <a:bodyPr wrap="none" rtlCol="0">
              <a:spAutoFit/>
            </a:bodyPr>
            <a:lstStyle/>
            <a:p>
              <a:r>
                <a:rPr lang="zh-CN" altLang="en-US" dirty="0">
                  <a:latin typeface="Calibri" pitchFamily="34" charset="0"/>
                </a:rPr>
                <a:t>不可行的全序排列</a:t>
              </a:r>
              <a:endParaRPr lang="en-US" dirty="0">
                <a:latin typeface="Calibri" pitchFamily="34" charset="0"/>
              </a:endParaRPr>
            </a:p>
          </p:txBody>
        </p:sp>
      </p:grpSp>
    </p:spTree>
    <p:extLst>
      <p:ext uri="{BB962C8B-B14F-4D97-AF65-F5344CB8AC3E}">
        <p14:creationId xmlns:p14="http://schemas.microsoft.com/office/powerpoint/2010/main" val="1694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p:txBody>
          <a:bodyPr/>
          <a:lstStyle/>
          <a:p>
            <a:pPr>
              <a:spcBef>
                <a:spcPts val="0"/>
              </a:spcBef>
            </a:pPr>
            <a:r>
              <a:rPr lang="en-US" dirty="0"/>
              <a:t> </a:t>
            </a:r>
            <a:r>
              <a:rPr lang="zh-CN" altLang="en-US" dirty="0"/>
              <a:t>改变控制流的两种机制</a:t>
            </a:r>
            <a:r>
              <a:rPr lang="en-US" dirty="0"/>
              <a:t>:    </a:t>
            </a:r>
            <a:endParaRPr lang="en-US" i="1" dirty="0"/>
          </a:p>
          <a:p>
            <a:pPr lvl="1">
              <a:spcBef>
                <a:spcPts val="0"/>
              </a:spcBef>
            </a:pPr>
            <a:r>
              <a:rPr lang="zh-CN" altLang="en-US" dirty="0"/>
              <a:t>跳转和分支</a:t>
            </a:r>
            <a:r>
              <a:rPr lang="en-US" altLang="zh-CN" dirty="0"/>
              <a:t>(Jumps and branches)</a:t>
            </a:r>
            <a:endParaRPr lang="en-US" dirty="0"/>
          </a:p>
          <a:p>
            <a:pPr lvl="1">
              <a:spcBef>
                <a:spcPts val="0"/>
              </a:spcBef>
            </a:pPr>
            <a:r>
              <a:rPr lang="zh-CN" altLang="en-US" dirty="0"/>
              <a:t>调用和返回</a:t>
            </a:r>
            <a:r>
              <a:rPr lang="en-US" altLang="zh-CN" dirty="0"/>
              <a:t>(Call and return)</a:t>
            </a:r>
            <a:endParaRPr lang="en-US" dirty="0"/>
          </a:p>
          <a:p>
            <a:pPr lvl="1">
              <a:spcBef>
                <a:spcPts val="0"/>
              </a:spcBef>
              <a:buFont typeface="Wingdings" pitchFamily="2" charset="2"/>
              <a:buNone/>
            </a:pPr>
            <a:r>
              <a:rPr lang="zh-CN" altLang="en-US" dirty="0"/>
              <a:t>能够对</a:t>
            </a:r>
            <a:r>
              <a:rPr lang="en-US" altLang="zh-CN" dirty="0"/>
              <a:t>(</a:t>
            </a:r>
            <a:r>
              <a:rPr lang="zh-CN" altLang="en-US" dirty="0"/>
              <a:t>由程序变量表示的</a:t>
            </a:r>
            <a:r>
              <a:rPr lang="en-US" altLang="zh-CN" dirty="0"/>
              <a:t>)</a:t>
            </a:r>
            <a:r>
              <a:rPr lang="zh-CN" altLang="en-US" b="1" i="1" dirty="0">
                <a:solidFill>
                  <a:srgbClr val="C00000"/>
                </a:solidFill>
              </a:rPr>
              <a:t>程序状态</a:t>
            </a:r>
            <a:r>
              <a:rPr lang="zh-CN" altLang="en-US" dirty="0"/>
              <a:t>的变化做出反应</a:t>
            </a:r>
            <a:endParaRPr lang="en-US" b="1" i="1" dirty="0">
              <a:solidFill>
                <a:srgbClr val="C00000"/>
              </a:solidFill>
            </a:endParaRPr>
          </a:p>
          <a:p>
            <a:pPr>
              <a:spcBef>
                <a:spcPts val="0"/>
              </a:spcBef>
            </a:pPr>
            <a:r>
              <a:rPr lang="zh-CN" altLang="en-US" dirty="0"/>
              <a:t>不足：难以对</a:t>
            </a:r>
            <a:r>
              <a:rPr lang="zh-CN" altLang="en-US" i="1" dirty="0">
                <a:solidFill>
                  <a:srgbClr val="C00000"/>
                </a:solidFill>
              </a:rPr>
              <a:t>系统状态</a:t>
            </a:r>
            <a:r>
              <a:rPr lang="zh-CN" altLang="en-US" dirty="0"/>
              <a:t>的变化做出反应</a:t>
            </a:r>
            <a:endParaRPr lang="en-US" i="1" dirty="0">
              <a:solidFill>
                <a:srgbClr val="C00000"/>
              </a:solidFill>
            </a:endParaRPr>
          </a:p>
          <a:p>
            <a:pPr lvl="1">
              <a:spcBef>
                <a:spcPts val="0"/>
              </a:spcBef>
            </a:pPr>
            <a:r>
              <a:rPr lang="zh-CN" altLang="en-US" dirty="0"/>
              <a:t>磁盘或网络适配器的数据到达</a:t>
            </a:r>
            <a:endParaRPr lang="en-US" dirty="0"/>
          </a:p>
          <a:p>
            <a:pPr lvl="1">
              <a:spcBef>
                <a:spcPts val="0"/>
              </a:spcBef>
            </a:pPr>
            <a:r>
              <a:rPr lang="zh-CN" altLang="en-US" dirty="0"/>
              <a:t>除零错误</a:t>
            </a:r>
            <a:endParaRPr lang="en-US" dirty="0"/>
          </a:p>
          <a:p>
            <a:pPr lvl="1">
              <a:spcBef>
                <a:spcPts val="0"/>
              </a:spcBef>
            </a:pPr>
            <a:r>
              <a:rPr lang="zh-CN" altLang="en-US" dirty="0"/>
              <a:t>用户的键盘输入</a:t>
            </a:r>
            <a:r>
              <a:rPr lang="en-US" altLang="zh-CN" dirty="0"/>
              <a:t>( Ctrl-C )</a:t>
            </a:r>
            <a:endParaRPr lang="en-US" dirty="0"/>
          </a:p>
          <a:p>
            <a:pPr lvl="1">
              <a:spcBef>
                <a:spcPts val="0"/>
              </a:spcBef>
            </a:pPr>
            <a:r>
              <a:rPr lang="zh-CN" altLang="en-US" dirty="0"/>
              <a:t>系统定时器超时</a:t>
            </a:r>
            <a:endParaRPr lang="en-US" dirty="0"/>
          </a:p>
          <a:p>
            <a:pPr marL="0" indent="0">
              <a:spcBef>
                <a:spcPts val="0"/>
              </a:spcBef>
              <a:buNone/>
            </a:pPr>
            <a:r>
              <a:rPr lang="zh-CN" altLang="en-US" dirty="0">
                <a:solidFill>
                  <a:srgbClr val="0000CC"/>
                </a:solidFill>
              </a:rPr>
              <a:t>         </a:t>
            </a:r>
            <a:r>
              <a:rPr lang="zh-CN" altLang="en-US" sz="2000" i="1" dirty="0">
                <a:solidFill>
                  <a:srgbClr val="0000CC"/>
                </a:solidFill>
              </a:rPr>
              <a:t>上述系统变化不能用程序变量表示</a:t>
            </a:r>
            <a:endParaRPr lang="en-US" i="1" dirty="0">
              <a:solidFill>
                <a:srgbClr val="0000CC"/>
              </a:solidFill>
            </a:endParaRPr>
          </a:p>
          <a:p>
            <a:r>
              <a:rPr lang="zh-CN" altLang="en-US" dirty="0"/>
              <a:t>现代计算机系统需要针对“控制流发生突变”的情况做出反应，称为“异常控制流”机制</a:t>
            </a:r>
            <a:endParaRPr lang="en-US" dirty="0"/>
          </a:p>
        </p:txBody>
      </p:sp>
      <p:sp>
        <p:nvSpPr>
          <p:cNvPr id="473090" name="Rectangle 2"/>
          <p:cNvSpPr>
            <a:spLocks noGrp="1" noChangeArrowheads="1"/>
          </p:cNvSpPr>
          <p:nvPr>
            <p:ph type="title"/>
          </p:nvPr>
        </p:nvSpPr>
        <p:spPr/>
        <p:txBody>
          <a:bodyPr/>
          <a:lstStyle/>
          <a:p>
            <a:r>
              <a:rPr lang="zh-CN" altLang="en-US" dirty="0"/>
              <a:t>改变控制流</a:t>
            </a:r>
            <a:r>
              <a:rPr lang="en-US" altLang="zh-CN" dirty="0"/>
              <a:t>(Altering the Control Flow)</a:t>
            </a:r>
            <a:endParaRPr lang="en-US" dirty="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1000" y="304800"/>
            <a:ext cx="8534400" cy="942027"/>
          </a:xfrm>
        </p:spPr>
        <p:txBody>
          <a:bodyPr/>
          <a:lstStyle/>
          <a:p>
            <a:r>
              <a:rPr lang="zh-CN" altLang="en-US" dirty="0"/>
              <a:t>两个连续的</a:t>
            </a:r>
            <a:r>
              <a:rPr lang="en-US" altLang="zh-CN" dirty="0"/>
              <a:t>fork</a:t>
            </a:r>
            <a:endParaRPr lang="en-US" dirty="0"/>
          </a:p>
        </p:txBody>
      </p:sp>
      <p:sp>
        <p:nvSpPr>
          <p:cNvPr id="491523" name="Text Box 3"/>
          <p:cNvSpPr txBox="1">
            <a:spLocks noChangeArrowheads="1"/>
          </p:cNvSpPr>
          <p:nvPr/>
        </p:nvSpPr>
        <p:spPr bwMode="auto">
          <a:xfrm>
            <a:off x="228600" y="1676400"/>
            <a:ext cx="2247731" cy="2554545"/>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fork2</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"L0\n"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ro-RO" sz="2000" b="1" dirty="0">
                <a:solidFill>
                  <a:srgbClr val="000000"/>
                </a:solidFill>
                <a:latin typeface="Times New Roman" panose="02020603050405020304" pitchFamily="18" charset="0"/>
                <a:cs typeface="Times New Roman" panose="02020603050405020304" pitchFamily="18" charset="0"/>
              </a:rPr>
              <a:t>    printf(</a:t>
            </a:r>
            <a:r>
              <a:rPr lang="ro-RO" sz="2000" b="1" dirty="0">
                <a:solidFill>
                  <a:srgbClr val="9D206F"/>
                </a:solidFill>
                <a:latin typeface="Times New Roman" panose="02020603050405020304" pitchFamily="18" charset="0"/>
                <a:cs typeface="Times New Roman" panose="02020603050405020304" pitchFamily="18" charset="0"/>
              </a:rPr>
              <a:t>"L1\n"</a:t>
            </a:r>
            <a:r>
              <a:rPr lang="ro-RO"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fork();</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16" name="Group 15"/>
          <p:cNvGrpSpPr/>
          <p:nvPr/>
        </p:nvGrpSpPr>
        <p:grpSpPr>
          <a:xfrm>
            <a:off x="2895600" y="609600"/>
            <a:ext cx="5334000" cy="3414356"/>
            <a:chOff x="3176297" y="3505200"/>
            <a:chExt cx="4588582" cy="2728556"/>
          </a:xfrm>
        </p:grpSpPr>
        <p:sp>
          <p:nvSpPr>
            <p:cNvPr id="64" name="Oval 63"/>
            <p:cNvSpPr>
              <a:spLocks noChangeAspect="1"/>
            </p:cNvSpPr>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5" name="TextBox 64"/>
            <p:cNvSpPr txBox="1"/>
            <p:nvPr/>
          </p:nvSpPr>
          <p:spPr>
            <a:xfrm>
              <a:off x="3176297" y="5833646"/>
              <a:ext cx="824264" cy="400110"/>
            </a:xfrm>
            <a:prstGeom prst="rect">
              <a:avLst/>
            </a:prstGeom>
            <a:noFill/>
          </p:spPr>
          <p:txBody>
            <a:bodyPr wrap="non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66" name="Oval 65"/>
            <p:cNvSpPr>
              <a:spLocks noChangeAspect="1"/>
            </p:cNvSpPr>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8" name="Oval 67"/>
            <p:cNvSpPr>
              <a:spLocks noChangeAspect="1"/>
            </p:cNvSpPr>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69" name="TextBox 68"/>
            <p:cNvSpPr txBox="1"/>
            <p:nvPr/>
          </p:nvSpPr>
          <p:spPr>
            <a:xfrm>
              <a:off x="4915812" y="5820946"/>
              <a:ext cx="950256"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0" name="Elbow Connector 35"/>
            <p:cNvCxnSpPr/>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Oval 70"/>
            <p:cNvSpPr>
              <a:spLocks noChangeAspect="1"/>
            </p:cNvSpPr>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72" name="Straight Arrow Connector 71"/>
            <p:cNvCxnSpPr/>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6167" y="58209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75" name="TextBox 74"/>
            <p:cNvSpPr txBox="1"/>
            <p:nvPr/>
          </p:nvSpPr>
          <p:spPr>
            <a:xfrm>
              <a:off x="6817657" y="5105400"/>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76" name="Straight Arrow Connector 75"/>
            <p:cNvCxnSpPr/>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0" name="TextBox 79"/>
            <p:cNvSpPr txBox="1"/>
            <p:nvPr/>
          </p:nvSpPr>
          <p:spPr>
            <a:xfrm>
              <a:off x="6787989" y="58209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82" name="Oval 81"/>
            <p:cNvSpPr>
              <a:spLocks noChangeAspect="1"/>
            </p:cNvSpPr>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3" name="TextBox 82"/>
            <p:cNvSpPr txBox="1"/>
            <p:nvPr/>
          </p:nvSpPr>
          <p:spPr>
            <a:xfrm>
              <a:off x="4151866" y="5833646"/>
              <a:ext cx="66762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cxnSp>
          <p:nvCxnSpPr>
            <p:cNvPr id="84" name="Straight Arrow Connector 83"/>
            <p:cNvCxnSpPr/>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Elbow Connector 35"/>
            <p:cNvCxnSpPr>
              <a:endCxn id="86" idx="2"/>
            </p:cNvCxnSpPr>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Oval 85"/>
            <p:cNvSpPr>
              <a:spLocks noChangeAspect="1"/>
            </p:cNvSpPr>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8" name="Oval 87"/>
            <p:cNvSpPr>
              <a:spLocks noChangeAspect="1"/>
            </p:cNvSpPr>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89" name="TextBox 88"/>
            <p:cNvSpPr txBox="1"/>
            <p:nvPr/>
          </p:nvSpPr>
          <p:spPr>
            <a:xfrm>
              <a:off x="4878277" y="4495800"/>
              <a:ext cx="1017034"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0" name="Elbow Connector 35"/>
            <p:cNvCxnSpPr/>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1" name="Oval 90"/>
            <p:cNvSpPr>
              <a:spLocks noChangeAspect="1"/>
            </p:cNvSpPr>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cxnSp>
          <p:nvCxnSpPr>
            <p:cNvPr id="92" name="Straight Arrow Connector 91"/>
            <p:cNvCxnSpPr/>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866167" y="4525546"/>
              <a:ext cx="94722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fork</a:t>
              </a:r>
            </a:p>
          </p:txBody>
        </p:sp>
        <p:sp>
          <p:nvSpPr>
            <p:cNvPr id="94" name="TextBox 93"/>
            <p:cNvSpPr txBox="1"/>
            <p:nvPr/>
          </p:nvSpPr>
          <p:spPr>
            <a:xfrm>
              <a:off x="6817657" y="3846512"/>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cxnSp>
          <p:nvCxnSpPr>
            <p:cNvPr id="95" name="Straight Arrow Connector 94"/>
            <p:cNvCxnSpPr/>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a:spLocks noChangeAspect="1"/>
            </p:cNvSpPr>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latin typeface="Times New Roman" panose="02020603050405020304" pitchFamily="18" charset="0"/>
                <a:cs typeface="Times New Roman" panose="02020603050405020304" pitchFamily="18" charset="0"/>
              </a:endParaRPr>
            </a:p>
          </p:txBody>
        </p:sp>
        <p:sp>
          <p:nvSpPr>
            <p:cNvPr id="99" name="TextBox 98"/>
            <p:cNvSpPr txBox="1"/>
            <p:nvPr/>
          </p:nvSpPr>
          <p:spPr>
            <a:xfrm>
              <a:off x="6787989" y="4525546"/>
              <a:ext cx="947222"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printf</a:t>
              </a:r>
              <a:endParaRPr lang="en-US" sz="2000" b="1" dirty="0">
                <a:latin typeface="Times New Roman" panose="02020603050405020304" pitchFamily="18" charset="0"/>
                <a:cs typeface="Times New Roman" panose="02020603050405020304" pitchFamily="18" charset="0"/>
              </a:endParaRPr>
            </a:p>
          </p:txBody>
        </p:sp>
        <p:sp>
          <p:nvSpPr>
            <p:cNvPr id="102" name="Text Box 407"/>
            <p:cNvSpPr txBox="1">
              <a:spLocks noChangeArrowheads="1"/>
            </p:cNvSpPr>
            <p:nvPr/>
          </p:nvSpPr>
          <p:spPr bwMode="auto">
            <a:xfrm>
              <a:off x="6913523" y="3505200"/>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3" name="TextBox 102"/>
            <p:cNvSpPr txBox="1"/>
            <p:nvPr/>
          </p:nvSpPr>
          <p:spPr>
            <a:xfrm>
              <a:off x="3348315" y="5528846"/>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L0</a:t>
              </a:r>
            </a:p>
          </p:txBody>
        </p:sp>
        <p:sp>
          <p:nvSpPr>
            <p:cNvPr id="106" name="TextBox 105"/>
            <p:cNvSpPr txBox="1"/>
            <p:nvPr/>
          </p:nvSpPr>
          <p:spPr>
            <a:xfrm>
              <a:off x="7012455" y="4800600"/>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07" name="TextBox 106"/>
            <p:cNvSpPr txBox="1"/>
            <p:nvPr/>
          </p:nvSpPr>
          <p:spPr>
            <a:xfrm>
              <a:off x="5177115" y="5496311"/>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6" name="TextBox 115"/>
            <p:cNvSpPr txBox="1"/>
            <p:nvPr/>
          </p:nvSpPr>
          <p:spPr>
            <a:xfrm>
              <a:off x="5177115" y="4191000"/>
              <a:ext cx="492443"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L1</a:t>
              </a:r>
            </a:p>
          </p:txBody>
        </p:sp>
        <p:sp>
          <p:nvSpPr>
            <p:cNvPr id="117" name="TextBox 116"/>
            <p:cNvSpPr txBox="1"/>
            <p:nvPr/>
          </p:nvSpPr>
          <p:spPr>
            <a:xfrm>
              <a:off x="6988308" y="5452646"/>
              <a:ext cx="598241" cy="400110"/>
            </a:xfrm>
            <a:prstGeom prst="rect">
              <a:avLst/>
            </a:prstGeom>
            <a:noFill/>
          </p:spPr>
          <p:txBody>
            <a:bodyPr wrap="non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sp>
          <p:nvSpPr>
            <p:cNvPr id="118" name="Text Box 407"/>
            <p:cNvSpPr txBox="1">
              <a:spLocks noChangeArrowheads="1"/>
            </p:cNvSpPr>
            <p:nvPr/>
          </p:nvSpPr>
          <p:spPr bwMode="auto">
            <a:xfrm>
              <a:off x="6858000" y="4157246"/>
              <a:ext cx="795337" cy="400110"/>
            </a:xfrm>
            <a:prstGeom prst="rect">
              <a:avLst/>
            </a:prstGeom>
            <a:noFill/>
            <a:ln w="25400">
              <a:noFill/>
              <a:miter lim="800000"/>
              <a:headEnd/>
              <a:tailEnd/>
            </a:ln>
            <a:effectLst/>
          </p:spPr>
          <p:txBody>
            <a:bodyPr wrap="square">
              <a:prstTxWarp prst="textNoShape">
                <a:avLst/>
              </a:prstTxWarp>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Bye</a:t>
              </a:r>
            </a:p>
          </p:txBody>
        </p:sp>
      </p:grpSp>
      <p:sp>
        <p:nvSpPr>
          <p:cNvPr id="17" name="TextBox 16"/>
          <p:cNvSpPr txBox="1"/>
          <p:nvPr/>
        </p:nvSpPr>
        <p:spPr>
          <a:xfrm>
            <a:off x="3155833" y="4039014"/>
            <a:ext cx="1537600" cy="2554545"/>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1" name="TextBox 120"/>
          <p:cNvSpPr txBox="1"/>
          <p:nvPr/>
        </p:nvSpPr>
        <p:spPr>
          <a:xfrm>
            <a:off x="5962265" y="4039014"/>
            <a:ext cx="1794081" cy="2554545"/>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122" name="Rectangle 3"/>
          <p:cNvSpPr>
            <a:spLocks noChangeArrowheads="1"/>
          </p:cNvSpPr>
          <p:nvPr/>
        </p:nvSpPr>
        <p:spPr bwMode="auto">
          <a:xfrm>
            <a:off x="228599" y="1320959"/>
            <a:ext cx="2247731" cy="383824"/>
          </a:xfrm>
          <a:prstGeom prst="rect">
            <a:avLst/>
          </a:prstGeom>
          <a:noFill/>
          <a:ln w="3240">
            <a:no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67596" y="228600"/>
            <a:ext cx="8029551" cy="820479"/>
          </a:xfrm>
        </p:spPr>
        <p:txBody>
          <a:bodyPr/>
          <a:lstStyle/>
          <a:p>
            <a:r>
              <a:rPr lang="zh-CN" altLang="en-US" dirty="0"/>
              <a:t>父进程中的嵌套</a:t>
            </a:r>
            <a:r>
              <a:rPr lang="en-US" altLang="zh-CN" dirty="0"/>
              <a:t>fork</a:t>
            </a:r>
            <a:r>
              <a:rPr lang="zh-CN" altLang="en-US" dirty="0"/>
              <a:t>调用</a:t>
            </a:r>
            <a:endParaRPr lang="en-US" dirty="0"/>
          </a:p>
        </p:txBody>
      </p:sp>
      <p:sp>
        <p:nvSpPr>
          <p:cNvPr id="58" name="Text Box 3"/>
          <p:cNvSpPr txBox="1">
            <a:spLocks noChangeArrowheads="1"/>
          </p:cNvSpPr>
          <p:nvPr/>
        </p:nvSpPr>
        <p:spPr bwMode="auto">
          <a:xfrm>
            <a:off x="-67596" y="1719833"/>
            <a:ext cx="3733800"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fork4</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2" name="Group 1"/>
          <p:cNvGrpSpPr>
            <a:grpSpLocks noChangeAspect="1"/>
          </p:cNvGrpSpPr>
          <p:nvPr/>
        </p:nvGrpSpPr>
        <p:grpSpPr>
          <a:xfrm>
            <a:off x="2875469" y="387956"/>
            <a:ext cx="6204638" cy="2270665"/>
            <a:chOff x="2760159" y="4393926"/>
            <a:chExt cx="5862740" cy="1360584"/>
          </a:xfrm>
        </p:grpSpPr>
        <p:sp>
          <p:nvSpPr>
            <p:cNvPr id="28" name="Oval 27"/>
            <p:cNvSpPr>
              <a:spLocks noChangeAspect="1"/>
            </p:cNvSpPr>
            <p:nvPr/>
          </p:nvSpPr>
          <p:spPr>
            <a:xfrm>
              <a:off x="3206476"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29" name="TextBox 28"/>
            <p:cNvSpPr txBox="1"/>
            <p:nvPr/>
          </p:nvSpPr>
          <p:spPr>
            <a:xfrm>
              <a:off x="2760159" y="5376446"/>
              <a:ext cx="1046941" cy="378064"/>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30" name="Oval 29"/>
            <p:cNvSpPr>
              <a:spLocks noChangeAspect="1"/>
            </p:cNvSpPr>
            <p:nvPr/>
          </p:nvSpPr>
          <p:spPr>
            <a:xfrm>
              <a:off x="5060388" y="53263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1" name="Oval 30"/>
            <p:cNvSpPr>
              <a:spLocks noChangeAspect="1"/>
            </p:cNvSpPr>
            <p:nvPr/>
          </p:nvSpPr>
          <p:spPr>
            <a:xfrm>
              <a:off x="5990722" y="53297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32" name="TextBox 31"/>
            <p:cNvSpPr txBox="1"/>
            <p:nvPr/>
          </p:nvSpPr>
          <p:spPr>
            <a:xfrm>
              <a:off x="4611011" y="5363745"/>
              <a:ext cx="1084145"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3" name="Elbow Connector 35"/>
            <p:cNvCxnSpPr/>
            <p:nvPr/>
          </p:nvCxnSpPr>
          <p:spPr>
            <a:xfrm rot="5400000" flipH="1" flipV="1">
              <a:off x="6160499" y="46005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a:spLocks noChangeAspect="1"/>
            </p:cNvSpPr>
            <p:nvPr/>
          </p:nvSpPr>
          <p:spPr>
            <a:xfrm>
              <a:off x="6926735" y="46649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35" name="Straight Arrow Connector 34"/>
            <p:cNvCxnSpPr/>
            <p:nvPr/>
          </p:nvCxnSpPr>
          <p:spPr>
            <a:xfrm flipV="1">
              <a:off x="5151828" y="53687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297916" y="5378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561367" y="5363746"/>
              <a:ext cx="947222" cy="378064"/>
            </a:xfrm>
            <a:prstGeom prst="rect">
              <a:avLst/>
            </a:prstGeom>
            <a:noFill/>
          </p:spPr>
          <p:txBody>
            <a:bodyPr wrap="square" rtlCol="0">
              <a:spAutoFit/>
            </a:bodyPr>
            <a:lstStyle/>
            <a:p>
              <a:pPr algn="ctr"/>
              <a:r>
                <a:rPr lang="en-US" sz="2000" b="1" dirty="0">
                  <a:latin typeface="Courier New"/>
                  <a:cs typeface="Courier New"/>
                </a:rPr>
                <a:t>fork</a:t>
              </a:r>
            </a:p>
          </p:txBody>
        </p:sp>
        <p:sp>
          <p:nvSpPr>
            <p:cNvPr id="38" name="TextBox 37"/>
            <p:cNvSpPr txBox="1"/>
            <p:nvPr/>
          </p:nvSpPr>
          <p:spPr>
            <a:xfrm>
              <a:off x="6449166" y="4727441"/>
              <a:ext cx="1267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39" name="Straight Arrow Connector 38"/>
            <p:cNvCxnSpPr/>
            <p:nvPr/>
          </p:nvCxnSpPr>
          <p:spPr>
            <a:xfrm flipV="1">
              <a:off x="6076442" y="53619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915336" y="53098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1" name="TextBox 40"/>
            <p:cNvSpPr txBox="1"/>
            <p:nvPr/>
          </p:nvSpPr>
          <p:spPr>
            <a:xfrm>
              <a:off x="6435216" y="5363746"/>
              <a:ext cx="1192488" cy="378064"/>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42" name="Oval 41"/>
            <p:cNvSpPr>
              <a:spLocks noChangeAspect="1"/>
            </p:cNvSpPr>
            <p:nvPr/>
          </p:nvSpPr>
          <p:spPr>
            <a:xfrm>
              <a:off x="4133288"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3" name="TextBox 42"/>
            <p:cNvSpPr txBox="1"/>
            <p:nvPr/>
          </p:nvSpPr>
          <p:spPr>
            <a:xfrm>
              <a:off x="3847065" y="5376446"/>
              <a:ext cx="763947" cy="23974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44" name="Straight Arrow Connector 43"/>
            <p:cNvCxnSpPr/>
            <p:nvPr/>
          </p:nvCxnSpPr>
          <p:spPr>
            <a:xfrm flipV="1">
              <a:off x="4224728" y="53712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35"/>
            <p:cNvCxnSpPr>
              <a:cxnSpLocks/>
            </p:cNvCxnSpPr>
            <p:nvPr/>
          </p:nvCxnSpPr>
          <p:spPr>
            <a:xfrm rot="5400000" flipH="1" flipV="1">
              <a:off x="4250909" y="4605726"/>
              <a:ext cx="677854" cy="834582"/>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4997105" y="46278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48" name="TextBox 47"/>
            <p:cNvSpPr txBox="1"/>
            <p:nvPr/>
          </p:nvSpPr>
          <p:spPr>
            <a:xfrm>
              <a:off x="4496174" y="4674187"/>
              <a:ext cx="1128427"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0" name="TextBox 79"/>
            <p:cNvSpPr txBox="1"/>
            <p:nvPr/>
          </p:nvSpPr>
          <p:spPr>
            <a:xfrm>
              <a:off x="3035401" y="5102870"/>
              <a:ext cx="50901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81" name="TextBox 80"/>
            <p:cNvSpPr txBox="1"/>
            <p:nvPr/>
          </p:nvSpPr>
          <p:spPr>
            <a:xfrm>
              <a:off x="6700161" y="4393926"/>
              <a:ext cx="72899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2" name="TextBox 81"/>
            <p:cNvSpPr txBox="1"/>
            <p:nvPr/>
          </p:nvSpPr>
          <p:spPr>
            <a:xfrm>
              <a:off x="4724411" y="5067965"/>
              <a:ext cx="83162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L1</a:t>
              </a:r>
            </a:p>
          </p:txBody>
        </p:sp>
        <p:sp>
          <p:nvSpPr>
            <p:cNvPr id="83" name="TextBox 82"/>
            <p:cNvSpPr txBox="1"/>
            <p:nvPr/>
          </p:nvSpPr>
          <p:spPr>
            <a:xfrm>
              <a:off x="4713166" y="4410417"/>
              <a:ext cx="811420"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84" name="TextBox 83"/>
            <p:cNvSpPr txBox="1"/>
            <p:nvPr/>
          </p:nvSpPr>
          <p:spPr>
            <a:xfrm>
              <a:off x="6675419" y="5053341"/>
              <a:ext cx="599586" cy="239746"/>
            </a:xfrm>
            <a:prstGeom prst="rect">
              <a:avLst/>
            </a:prstGeom>
            <a:noFill/>
          </p:spPr>
          <p:txBody>
            <a:bodyPr wrap="square" rtlCol="0">
              <a:spAutoFit/>
            </a:bodyPr>
            <a:lstStyle/>
            <a:p>
              <a:pPr algn="ctr"/>
              <a:r>
                <a:rPr lang="en-US" sz="2000" b="1" dirty="0">
                  <a:solidFill>
                    <a:srgbClr val="FF0000"/>
                  </a:solidFill>
                  <a:latin typeface="Courier New"/>
                  <a:cs typeface="Courier New"/>
                </a:rPr>
                <a:t>L2</a:t>
              </a:r>
            </a:p>
          </p:txBody>
        </p:sp>
        <p:cxnSp>
          <p:nvCxnSpPr>
            <p:cNvPr id="86" name="Straight Arrow Connector 85"/>
            <p:cNvCxnSpPr/>
            <p:nvPr/>
          </p:nvCxnSpPr>
          <p:spPr>
            <a:xfrm flipV="1">
              <a:off x="7009706" y="5346700"/>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a:spLocks noChangeAspect="1"/>
            </p:cNvSpPr>
            <p:nvPr/>
          </p:nvSpPr>
          <p:spPr>
            <a:xfrm>
              <a:off x="7848600" y="52899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88" name="TextBox 87"/>
            <p:cNvSpPr txBox="1"/>
            <p:nvPr/>
          </p:nvSpPr>
          <p:spPr>
            <a:xfrm>
              <a:off x="7430411" y="5350088"/>
              <a:ext cx="1192488" cy="23974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89" name="TextBox 88"/>
            <p:cNvSpPr txBox="1"/>
            <p:nvPr/>
          </p:nvSpPr>
          <p:spPr>
            <a:xfrm>
              <a:off x="7586604" y="5014905"/>
              <a:ext cx="692372" cy="239746"/>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grpSp>
      <p:sp>
        <p:nvSpPr>
          <p:cNvPr id="90" name="TextBox 89"/>
          <p:cNvSpPr txBox="1"/>
          <p:nvPr/>
        </p:nvSpPr>
        <p:spPr>
          <a:xfrm>
            <a:off x="4281480" y="3954109"/>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p:txBody>
      </p:sp>
      <p:sp>
        <p:nvSpPr>
          <p:cNvPr id="91" name="TextBox 90"/>
          <p:cNvSpPr txBox="1"/>
          <p:nvPr/>
        </p:nvSpPr>
        <p:spPr>
          <a:xfrm>
            <a:off x="6740319" y="3944913"/>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92" name="Rectangle 3"/>
          <p:cNvSpPr>
            <a:spLocks noChangeArrowheads="1"/>
          </p:cNvSpPr>
          <p:nvPr/>
        </p:nvSpPr>
        <p:spPr bwMode="auto">
          <a:xfrm>
            <a:off x="126995" y="1139465"/>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err="1">
                <a:solidFill>
                  <a:schemeClr val="tx1">
                    <a:lumMod val="50000"/>
                    <a:lumOff val="50000"/>
                  </a:schemeClr>
                </a:solidFill>
                <a:latin typeface="Courier New" pitchFamily="49" charset="0"/>
                <a:ea typeface="msgothic" charset="0"/>
                <a:cs typeface="msgothic" charset="0"/>
              </a:rPr>
              <a:t>forks.c</a:t>
            </a:r>
            <a:endParaRPr lang="en-GB" sz="2000"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0999" y="321954"/>
            <a:ext cx="8434737" cy="1125846"/>
          </a:xfrm>
        </p:spPr>
        <p:txBody>
          <a:bodyPr/>
          <a:lstStyle/>
          <a:p>
            <a:r>
              <a:rPr lang="zh-CN" altLang="en-US" dirty="0"/>
              <a:t>子进程中的嵌套</a:t>
            </a:r>
            <a:r>
              <a:rPr lang="en-US" altLang="zh-CN" dirty="0"/>
              <a:t>fork</a:t>
            </a:r>
            <a:r>
              <a:rPr lang="zh-CN" altLang="en-US" dirty="0"/>
              <a:t>调用</a:t>
            </a:r>
            <a:endParaRPr lang="en-US" dirty="0"/>
          </a:p>
        </p:txBody>
      </p:sp>
      <p:sp>
        <p:nvSpPr>
          <p:cNvPr id="26" name="Text Box 3"/>
          <p:cNvSpPr txBox="1">
            <a:spLocks noChangeArrowheads="1"/>
          </p:cNvSpPr>
          <p:nvPr/>
        </p:nvSpPr>
        <p:spPr bwMode="auto">
          <a:xfrm>
            <a:off x="0" y="2743200"/>
            <a:ext cx="3930449" cy="3477875"/>
          </a:xfrm>
          <a:prstGeom prst="rect">
            <a:avLst/>
          </a:prstGeom>
          <a:solidFill>
            <a:srgbClr val="F6F5BD"/>
          </a:solidFill>
          <a:ln w="3175">
            <a:solidFill>
              <a:schemeClr val="tx1"/>
            </a:solidFill>
            <a:miter lim="800000"/>
            <a:headEnd/>
            <a:tailEnd/>
          </a:ln>
          <a:effectLst/>
        </p:spPr>
        <p:txBody>
          <a:bodyPr wrap="square">
            <a:spAutoFit/>
          </a:bodyPr>
          <a:lstStyle/>
          <a:p>
            <a:r>
              <a:rPr lang="en-US" sz="2000" b="1" dirty="0">
                <a:solidFill>
                  <a:srgbClr val="2D961E"/>
                </a:solidFill>
                <a:latin typeface="Menlo-Regular"/>
              </a:rPr>
              <a:t>void</a:t>
            </a:r>
            <a:r>
              <a:rPr lang="en-US" sz="2000" b="1" dirty="0">
                <a:solidFill>
                  <a:srgbClr val="000000"/>
                </a:solidFill>
                <a:latin typeface="Menlo-Regular"/>
              </a:rPr>
              <a:t> </a:t>
            </a:r>
            <a:r>
              <a:rPr lang="en-US" sz="2000" b="1" dirty="0">
                <a:solidFill>
                  <a:srgbClr val="4A00FF"/>
                </a:solidFill>
                <a:latin typeface="Menlo-Regular"/>
              </a:rPr>
              <a:t>fork5</a:t>
            </a:r>
            <a:r>
              <a:rPr lang="en-US" sz="2000" b="1" dirty="0">
                <a:solidFill>
                  <a:srgbClr val="000000"/>
                </a:solidFill>
                <a:latin typeface="Menlo-Regular"/>
              </a:rPr>
              <a:t>()</a:t>
            </a:r>
          </a:p>
          <a:p>
            <a:r>
              <a:rPr lang="en-US" sz="2000" b="1" dirty="0">
                <a:solidFill>
                  <a:srgbClr val="000000"/>
                </a:solidFill>
                <a:latin typeface="Menlo-Regular"/>
              </a:rPr>
              <a:t>{</a:t>
            </a:r>
          </a:p>
          <a:p>
            <a:r>
              <a:rPr lang="ro-RO" sz="2000" b="1" dirty="0">
                <a:solidFill>
                  <a:srgbClr val="000000"/>
                </a:solidFill>
                <a:latin typeface="Menlo-Regular"/>
              </a:rPr>
              <a:t>    printf(</a:t>
            </a:r>
            <a:r>
              <a:rPr lang="ro-RO" sz="2000" b="1" dirty="0">
                <a:solidFill>
                  <a:srgbClr val="9D206F"/>
                </a:solidFill>
                <a:latin typeface="Menlo-Regular"/>
              </a:rPr>
              <a:t>"L0\n"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"L1\n"</a:t>
            </a:r>
            <a:r>
              <a:rPr lang="ro-RO" sz="2000" b="1" dirty="0">
                <a:solidFill>
                  <a:srgbClr val="000000"/>
                </a:solidFill>
                <a:latin typeface="Menlo-Regular"/>
              </a:rPr>
              <a:t>);</a:t>
            </a:r>
          </a:p>
          <a:p>
            <a:r>
              <a:rPr lang="en-US" sz="2000" b="1" dirty="0">
                <a:solidFill>
                  <a:srgbClr val="000000"/>
                </a:solidFill>
                <a:latin typeface="Menlo-Regular"/>
              </a:rPr>
              <a:t>        </a:t>
            </a:r>
            <a:r>
              <a:rPr lang="en-US" sz="2000" b="1" dirty="0">
                <a:solidFill>
                  <a:srgbClr val="C200FF"/>
                </a:solidFill>
                <a:latin typeface="Menlo-Regular"/>
              </a:rPr>
              <a:t>if</a:t>
            </a:r>
            <a:r>
              <a:rPr lang="en-US" sz="2000" b="1" dirty="0">
                <a:solidFill>
                  <a:srgbClr val="000000"/>
                </a:solidFill>
                <a:latin typeface="Menlo-Regular"/>
              </a:rPr>
              <a:t> (fork() == 0) {</a:t>
            </a:r>
          </a:p>
          <a:p>
            <a:r>
              <a:rPr lang="ro-RO" sz="2000" b="1" dirty="0">
                <a:solidFill>
                  <a:srgbClr val="000000"/>
                </a:solidFill>
                <a:latin typeface="Menlo-Regular"/>
              </a:rPr>
              <a:t>            printf(</a:t>
            </a:r>
            <a:r>
              <a:rPr lang="ro-RO" sz="2000" b="1" dirty="0">
                <a:solidFill>
                  <a:srgbClr val="9D206F"/>
                </a:solidFill>
                <a:latin typeface="Menlo-Regular"/>
              </a:rPr>
              <a:t>"L2\n"</a:t>
            </a:r>
            <a:r>
              <a:rPr lang="ro-RO" sz="2000" b="1" dirty="0">
                <a:solidFill>
                  <a:srgbClr val="000000"/>
                </a:solidFill>
                <a:latin typeface="Menlo-Regular"/>
              </a:rPr>
              <a:t>);</a:t>
            </a:r>
          </a:p>
          <a:p>
            <a:r>
              <a:rPr lang="ro-RO" sz="2000" b="1" dirty="0">
                <a:solidFill>
                  <a:srgbClr val="000000"/>
                </a:solidFill>
                <a:latin typeface="Menlo-Regular"/>
              </a:rPr>
              <a:t>        }</a:t>
            </a:r>
          </a:p>
          <a:p>
            <a:r>
              <a:rPr lang="ro-RO" sz="2000" b="1" dirty="0">
                <a:solidFill>
                  <a:srgbClr val="000000"/>
                </a:solidFill>
                <a:latin typeface="Menlo-Regular"/>
              </a:rPr>
              <a:t>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9D206F"/>
                </a:solidFill>
                <a:latin typeface="Menlo-Regular"/>
              </a:rPr>
              <a:t>"Bye\n"</a:t>
            </a:r>
            <a:r>
              <a:rPr lang="en-US" sz="2000" b="1" dirty="0">
                <a:solidFill>
                  <a:srgbClr val="000000"/>
                </a:solidFill>
                <a:latin typeface="Menlo-Regular"/>
              </a:rPr>
              <a:t>);</a:t>
            </a:r>
          </a:p>
          <a:p>
            <a:r>
              <a:rPr lang="en-US" sz="2000" b="1" dirty="0">
                <a:solidFill>
                  <a:srgbClr val="000000"/>
                </a:solidFill>
                <a:latin typeface="Menlo-Regular"/>
              </a:rPr>
              <a:t>}</a:t>
            </a:r>
          </a:p>
        </p:txBody>
      </p:sp>
      <p:grpSp>
        <p:nvGrpSpPr>
          <p:cNvPr id="4" name="Group 3"/>
          <p:cNvGrpSpPr/>
          <p:nvPr/>
        </p:nvGrpSpPr>
        <p:grpSpPr>
          <a:xfrm>
            <a:off x="2904610" y="353330"/>
            <a:ext cx="6143186" cy="3051721"/>
            <a:chOff x="4038304" y="1487067"/>
            <a:chExt cx="5003780" cy="2167107"/>
          </a:xfrm>
        </p:grpSpPr>
        <p:sp>
          <p:nvSpPr>
            <p:cNvPr id="49" name="Oval 48"/>
            <p:cNvSpPr>
              <a:spLocks noChangeAspect="1"/>
            </p:cNvSpPr>
            <p:nvPr/>
          </p:nvSpPr>
          <p:spPr>
            <a:xfrm>
              <a:off x="4526721"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0" name="TextBox 49"/>
            <p:cNvSpPr txBox="1"/>
            <p:nvPr/>
          </p:nvSpPr>
          <p:spPr>
            <a:xfrm>
              <a:off x="4038304" y="2946288"/>
              <a:ext cx="1107997" cy="400110"/>
            </a:xfrm>
            <a:prstGeom prst="rect">
              <a:avLst/>
            </a:prstGeom>
            <a:noFill/>
          </p:spPr>
          <p:txBody>
            <a:bodyPr wrap="non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51" name="Oval 50"/>
            <p:cNvSpPr>
              <a:spLocks noChangeAspect="1"/>
            </p:cNvSpPr>
            <p:nvPr/>
          </p:nvSpPr>
          <p:spPr>
            <a:xfrm>
              <a:off x="6102546" y="2903739"/>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2" name="Oval 51"/>
            <p:cNvSpPr>
              <a:spLocks noChangeAspect="1"/>
            </p:cNvSpPr>
            <p:nvPr/>
          </p:nvSpPr>
          <p:spPr>
            <a:xfrm>
              <a:off x="6893330" y="233516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53" name="TextBox 52"/>
            <p:cNvSpPr txBox="1"/>
            <p:nvPr/>
          </p:nvSpPr>
          <p:spPr>
            <a:xfrm>
              <a:off x="5720576" y="2935493"/>
              <a:ext cx="921523" cy="707886"/>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54" name="Elbow Connector 35"/>
            <p:cNvCxnSpPr/>
            <p:nvPr/>
          </p:nvCxnSpPr>
          <p:spPr>
            <a:xfrm rot="5400000" flipH="1" flipV="1">
              <a:off x="7037642" y="1715351"/>
              <a:ext cx="544331" cy="75304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Oval 54"/>
            <p:cNvSpPr>
              <a:spLocks noChangeAspect="1"/>
            </p:cNvSpPr>
            <p:nvPr/>
          </p:nvSpPr>
          <p:spPr>
            <a:xfrm>
              <a:off x="7699773" y="1770045"/>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cxnSp>
          <p:nvCxnSpPr>
            <p:cNvPr id="56" name="Straight Arrow Connector 55"/>
            <p:cNvCxnSpPr/>
            <p:nvPr/>
          </p:nvCxnSpPr>
          <p:spPr>
            <a:xfrm flipV="1">
              <a:off x="6180270" y="2368266"/>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604445" y="294763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17098" y="2383629"/>
              <a:ext cx="900040" cy="284129"/>
            </a:xfrm>
            <a:prstGeom prst="rect">
              <a:avLst/>
            </a:prstGeom>
            <a:noFill/>
          </p:spPr>
          <p:txBody>
            <a:bodyPr wrap="square" rtlCol="0">
              <a:spAutoFit/>
            </a:bodyPr>
            <a:lstStyle/>
            <a:p>
              <a:pPr algn="ctr"/>
              <a:r>
                <a:rPr lang="en-US" sz="2000" b="1" dirty="0">
                  <a:latin typeface="Courier New"/>
                  <a:cs typeface="Courier New"/>
                </a:rPr>
                <a:t>fork</a:t>
              </a:r>
            </a:p>
          </p:txBody>
        </p:sp>
        <p:sp>
          <p:nvSpPr>
            <p:cNvPr id="59" name="TextBox 58"/>
            <p:cNvSpPr txBox="1"/>
            <p:nvPr/>
          </p:nvSpPr>
          <p:spPr>
            <a:xfrm>
              <a:off x="7088368" y="179909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cxnSp>
          <p:nvCxnSpPr>
            <p:cNvPr id="60" name="Straight Arrow Connector 59"/>
            <p:cNvCxnSpPr/>
            <p:nvPr/>
          </p:nvCxnSpPr>
          <p:spPr>
            <a:xfrm flipV="1">
              <a:off x="6966192" y="236250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Oval 60"/>
            <p:cNvSpPr>
              <a:spLocks noChangeAspect="1"/>
            </p:cNvSpPr>
            <p:nvPr/>
          </p:nvSpPr>
          <p:spPr>
            <a:xfrm>
              <a:off x="7679252" y="231824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2" name="TextBox 61"/>
            <p:cNvSpPr txBox="1"/>
            <p:nvPr/>
          </p:nvSpPr>
          <p:spPr>
            <a:xfrm>
              <a:off x="7271149" y="2356286"/>
              <a:ext cx="1118367"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3" name="Oval 62"/>
            <p:cNvSpPr>
              <a:spLocks noChangeAspect="1"/>
            </p:cNvSpPr>
            <p:nvPr/>
          </p:nvSpPr>
          <p:spPr>
            <a:xfrm>
              <a:off x="5314512"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4" name="TextBox 63"/>
            <p:cNvSpPr txBox="1"/>
            <p:nvPr/>
          </p:nvSpPr>
          <p:spPr>
            <a:xfrm>
              <a:off x="5071222" y="2946288"/>
              <a:ext cx="649355" cy="707886"/>
            </a:xfrm>
            <a:prstGeom prst="rect">
              <a:avLst/>
            </a:prstGeom>
            <a:noFill/>
          </p:spPr>
          <p:txBody>
            <a:bodyPr wrap="square" rtlCol="0">
              <a:spAutoFit/>
            </a:bodyPr>
            <a:lstStyle/>
            <a:p>
              <a:pPr algn="ctr"/>
              <a:r>
                <a:rPr lang="en-US" sz="2000" b="1" dirty="0">
                  <a:latin typeface="Courier New"/>
                  <a:cs typeface="Courier New"/>
                </a:rPr>
                <a:t>fork</a:t>
              </a:r>
            </a:p>
          </p:txBody>
        </p:sp>
        <p:cxnSp>
          <p:nvCxnSpPr>
            <p:cNvPr id="65" name="Straight Arrow Connector 64"/>
            <p:cNvCxnSpPr/>
            <p:nvPr/>
          </p:nvCxnSpPr>
          <p:spPr>
            <a:xfrm flipV="1">
              <a:off x="5392235" y="294187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35"/>
            <p:cNvCxnSpPr>
              <a:stCxn id="64" idx="0"/>
            </p:cNvCxnSpPr>
            <p:nvPr/>
          </p:nvCxnSpPr>
          <p:spPr>
            <a:xfrm rot="5400000" flipH="1" flipV="1">
              <a:off x="5462510" y="2303504"/>
              <a:ext cx="576175" cy="7093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a:spLocks noChangeAspect="1"/>
            </p:cNvSpPr>
            <p:nvPr/>
          </p:nvSpPr>
          <p:spPr>
            <a:xfrm>
              <a:off x="6102546" y="231001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68" name="TextBox 67"/>
            <p:cNvSpPr txBox="1"/>
            <p:nvPr/>
          </p:nvSpPr>
          <p:spPr>
            <a:xfrm>
              <a:off x="5531977" y="2357755"/>
              <a:ext cx="1030619"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69" name="TextBox 68"/>
            <p:cNvSpPr txBox="1"/>
            <p:nvPr/>
          </p:nvSpPr>
          <p:spPr>
            <a:xfrm>
              <a:off x="4275180" y="2621511"/>
              <a:ext cx="627888" cy="284129"/>
            </a:xfrm>
            <a:prstGeom prst="rect">
              <a:avLst/>
            </a:prstGeom>
            <a:noFill/>
          </p:spPr>
          <p:txBody>
            <a:bodyPr wrap="square" rtlCol="0">
              <a:spAutoFit/>
            </a:bodyPr>
            <a:lstStyle/>
            <a:p>
              <a:pPr algn="ctr"/>
              <a:r>
                <a:rPr lang="en-US" sz="2000" b="1" dirty="0">
                  <a:solidFill>
                    <a:srgbClr val="FF0000"/>
                  </a:solidFill>
                  <a:latin typeface="Courier New"/>
                  <a:cs typeface="Courier New"/>
                </a:rPr>
                <a:t>L0</a:t>
              </a:r>
            </a:p>
          </p:txBody>
        </p:sp>
        <p:sp>
          <p:nvSpPr>
            <p:cNvPr id="70" name="TextBox 69"/>
            <p:cNvSpPr txBox="1"/>
            <p:nvPr/>
          </p:nvSpPr>
          <p:spPr>
            <a:xfrm>
              <a:off x="7510755" y="1487067"/>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L2</a:t>
              </a:r>
            </a:p>
          </p:txBody>
        </p:sp>
        <p:sp>
          <p:nvSpPr>
            <p:cNvPr id="71" name="TextBox 70"/>
            <p:cNvSpPr txBox="1"/>
            <p:nvPr/>
          </p:nvSpPr>
          <p:spPr>
            <a:xfrm>
              <a:off x="5828809" y="2638881"/>
              <a:ext cx="764535"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sp>
          <p:nvSpPr>
            <p:cNvPr id="72" name="TextBox 71"/>
            <p:cNvSpPr txBox="1"/>
            <p:nvPr/>
          </p:nvSpPr>
          <p:spPr>
            <a:xfrm>
              <a:off x="5905752" y="2055502"/>
              <a:ext cx="492444" cy="400110"/>
            </a:xfrm>
            <a:prstGeom prst="rect">
              <a:avLst/>
            </a:prstGeom>
            <a:noFill/>
          </p:spPr>
          <p:txBody>
            <a:bodyPr wrap="none" rtlCol="0">
              <a:spAutoFit/>
            </a:bodyPr>
            <a:lstStyle/>
            <a:p>
              <a:pPr algn="ctr"/>
              <a:r>
                <a:rPr lang="en-US" sz="2000" b="1" dirty="0">
                  <a:solidFill>
                    <a:srgbClr val="FF0000"/>
                  </a:solidFill>
                  <a:latin typeface="Courier New"/>
                  <a:cs typeface="Courier New"/>
                </a:rPr>
                <a:t>L1</a:t>
              </a:r>
            </a:p>
          </p:txBody>
        </p:sp>
        <p:sp>
          <p:nvSpPr>
            <p:cNvPr id="73" name="TextBox 72"/>
            <p:cNvSpPr txBox="1"/>
            <p:nvPr/>
          </p:nvSpPr>
          <p:spPr>
            <a:xfrm>
              <a:off x="7413285" y="2050056"/>
              <a:ext cx="753044" cy="284129"/>
            </a:xfrm>
            <a:prstGeom prst="rect">
              <a:avLst/>
            </a:prstGeom>
            <a:noFill/>
          </p:spPr>
          <p:txBody>
            <a:bodyPr wrap="square" rtlCol="0">
              <a:spAutoFit/>
            </a:bodyPr>
            <a:lstStyle/>
            <a:p>
              <a:pPr algn="ctr"/>
              <a:r>
                <a:rPr lang="en-US" sz="2000" b="1" dirty="0">
                  <a:solidFill>
                    <a:srgbClr val="FF0000"/>
                  </a:solidFill>
                  <a:latin typeface="Courier New"/>
                  <a:cs typeface="Courier New"/>
                </a:rPr>
                <a:t>Bye</a:t>
              </a:r>
            </a:p>
          </p:txBody>
        </p:sp>
        <p:cxnSp>
          <p:nvCxnSpPr>
            <p:cNvPr id="74" name="Straight Arrow Connector 73"/>
            <p:cNvCxnSpPr/>
            <p:nvPr/>
          </p:nvCxnSpPr>
          <p:spPr>
            <a:xfrm flipV="1">
              <a:off x="7759467" y="1816191"/>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nvSpPr>
          <p:spPr>
            <a:xfrm>
              <a:off x="8472527" y="1767980"/>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sp>
          <p:nvSpPr>
            <p:cNvPr id="76" name="TextBox 75"/>
            <p:cNvSpPr txBox="1"/>
            <p:nvPr/>
          </p:nvSpPr>
          <p:spPr>
            <a:xfrm>
              <a:off x="8036332" y="1781310"/>
              <a:ext cx="1005752" cy="284129"/>
            </a:xfrm>
            <a:prstGeom prst="rect">
              <a:avLst/>
            </a:prstGeom>
            <a:noFill/>
          </p:spPr>
          <p:txBody>
            <a:bodyPr wrap="square" rtlCol="0">
              <a:spAutoFit/>
            </a:bodyPr>
            <a:lstStyle/>
            <a:p>
              <a:pPr algn="ctr"/>
              <a:r>
                <a:rPr lang="en-US" sz="2000" b="1" dirty="0" err="1">
                  <a:latin typeface="Courier New"/>
                  <a:cs typeface="Courier New"/>
                </a:rPr>
                <a:t>printf</a:t>
              </a:r>
              <a:endParaRPr lang="en-US" sz="2000" b="1" dirty="0">
                <a:latin typeface="Courier New"/>
                <a:cs typeface="Courier New"/>
              </a:endParaRPr>
            </a:p>
          </p:txBody>
        </p:sp>
        <p:sp>
          <p:nvSpPr>
            <p:cNvPr id="77" name="TextBox 76"/>
            <p:cNvSpPr txBox="1"/>
            <p:nvPr/>
          </p:nvSpPr>
          <p:spPr>
            <a:xfrm>
              <a:off x="8227086" y="1487067"/>
              <a:ext cx="646331" cy="400110"/>
            </a:xfrm>
            <a:prstGeom prst="rect">
              <a:avLst/>
            </a:prstGeom>
            <a:noFill/>
          </p:spPr>
          <p:txBody>
            <a:bodyPr wrap="none" rtlCol="0">
              <a:spAutoFit/>
            </a:bodyPr>
            <a:lstStyle/>
            <a:p>
              <a:pPr algn="ctr"/>
              <a:r>
                <a:rPr lang="en-US" sz="2000" b="1" dirty="0">
                  <a:solidFill>
                    <a:srgbClr val="FF0000"/>
                  </a:solidFill>
                  <a:latin typeface="Courier New"/>
                  <a:cs typeface="Courier New"/>
                </a:rPr>
                <a:t>Bye</a:t>
              </a:r>
            </a:p>
          </p:txBody>
        </p:sp>
      </p:grpSp>
      <p:sp>
        <p:nvSpPr>
          <p:cNvPr id="78" name="TextBox 77"/>
          <p:cNvSpPr txBox="1"/>
          <p:nvPr/>
        </p:nvSpPr>
        <p:spPr>
          <a:xfrm>
            <a:off x="4019133" y="3767150"/>
            <a:ext cx="1537600" cy="2246769"/>
          </a:xfrm>
          <a:prstGeom prst="rect">
            <a:avLst/>
          </a:prstGeom>
          <a:noFill/>
        </p:spPr>
        <p:txBody>
          <a:bodyPr wrap="none" rtlCol="0">
            <a:spAutoFit/>
          </a:bodyPr>
          <a:lstStyle/>
          <a:p>
            <a:r>
              <a:rPr lang="zh-CN" altLang="en-US" sz="2000" b="1" dirty="0">
                <a:latin typeface="Calibri" pitchFamily="34" charset="0"/>
              </a:rPr>
              <a:t>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L2</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p:txBody>
      </p:sp>
      <p:sp>
        <p:nvSpPr>
          <p:cNvPr id="79" name="TextBox 78"/>
          <p:cNvSpPr txBox="1"/>
          <p:nvPr/>
        </p:nvSpPr>
        <p:spPr>
          <a:xfrm>
            <a:off x="6155638" y="3799781"/>
            <a:ext cx="1794081" cy="2246769"/>
          </a:xfrm>
          <a:prstGeom prst="rect">
            <a:avLst/>
          </a:prstGeom>
          <a:noFill/>
        </p:spPr>
        <p:txBody>
          <a:bodyPr wrap="none" rtlCol="0">
            <a:spAutoFit/>
          </a:bodyPr>
          <a:lstStyle/>
          <a:p>
            <a:r>
              <a:rPr lang="zh-CN" altLang="en-US" sz="2000" b="1" dirty="0">
                <a:latin typeface="Calibri" pitchFamily="34" charset="0"/>
              </a:rPr>
              <a:t>不可能的输出</a:t>
            </a:r>
            <a:r>
              <a:rPr lang="en-US" sz="2000" b="1" dirty="0">
                <a:latin typeface="Calibri" pitchFamily="34" charset="0"/>
              </a:rPr>
              <a:t>:</a:t>
            </a:r>
          </a:p>
          <a:p>
            <a:r>
              <a:rPr lang="en-US" sz="2000" b="1" dirty="0">
                <a:solidFill>
                  <a:srgbClr val="FF0000"/>
                </a:solidFill>
                <a:latin typeface="Calibri" pitchFamily="34" charset="0"/>
              </a:rPr>
              <a:t>L0</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L1</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Bye</a:t>
            </a:r>
          </a:p>
          <a:p>
            <a:r>
              <a:rPr lang="en-US" sz="2000" b="1" dirty="0">
                <a:solidFill>
                  <a:srgbClr val="FF0000"/>
                </a:solidFill>
                <a:latin typeface="Calibri" pitchFamily="34" charset="0"/>
              </a:rPr>
              <a:t>L2</a:t>
            </a:r>
          </a:p>
        </p:txBody>
      </p:sp>
      <p:sp>
        <p:nvSpPr>
          <p:cNvPr id="80" name="Rectangle 3"/>
          <p:cNvSpPr>
            <a:spLocks noChangeArrowheads="1"/>
          </p:cNvSpPr>
          <p:nvPr/>
        </p:nvSpPr>
        <p:spPr bwMode="auto">
          <a:xfrm>
            <a:off x="334459" y="1235510"/>
            <a:ext cx="1258976" cy="383824"/>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err="1">
                <a:solidFill>
                  <a:schemeClr val="tx1">
                    <a:lumMod val="50000"/>
                    <a:lumOff val="50000"/>
                  </a:schemeClr>
                </a:solidFill>
                <a:latin typeface="Courier New" pitchFamily="49" charset="0"/>
                <a:ea typeface="msgothic" charset="0"/>
                <a:cs typeface="msgothic" charset="0"/>
              </a:rPr>
              <a:t>forks.c</a:t>
            </a:r>
            <a:endParaRPr lang="en-GB" sz="20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p:txBody>
          <a:bodyPr/>
          <a:lstStyle/>
          <a:p>
            <a:r>
              <a:rPr lang="zh-CN" altLang="en-US" dirty="0"/>
              <a:t>想法</a:t>
            </a:r>
            <a:r>
              <a:rPr lang="en-US" altLang="zh-CN" dirty="0"/>
              <a:t>-</a:t>
            </a:r>
            <a:r>
              <a:rPr lang="zh-CN" altLang="en-US" dirty="0"/>
              <a:t>为什么回收？</a:t>
            </a:r>
            <a:r>
              <a:rPr lang="en-US" altLang="zh-CN" dirty="0"/>
              <a:t>--</a:t>
            </a:r>
            <a:r>
              <a:rPr lang="zh-CN" altLang="en-US" dirty="0"/>
              <a:t>与</a:t>
            </a:r>
            <a:r>
              <a:rPr lang="en-US" altLang="zh-CN" dirty="0"/>
              <a:t>fork</a:t>
            </a:r>
            <a:r>
              <a:rPr lang="zh-CN" altLang="en-US" dirty="0"/>
              <a:t>创建相反！</a:t>
            </a:r>
            <a:endParaRPr lang="en-US" dirty="0"/>
          </a:p>
          <a:p>
            <a:pPr lvl="1"/>
            <a:r>
              <a:rPr lang="zh-CN" altLang="en-US" dirty="0"/>
              <a:t>当进程终止时，它仍然消耗系统资源</a:t>
            </a:r>
            <a:endParaRPr lang="en-US" dirty="0"/>
          </a:p>
          <a:p>
            <a:pPr lvl="2"/>
            <a:r>
              <a:rPr lang="en-US" dirty="0"/>
              <a:t>Examples: Exit status, various OS tables</a:t>
            </a:r>
            <a:r>
              <a:rPr lang="en-US" altLang="zh-CN" dirty="0"/>
              <a:t>(</a:t>
            </a:r>
            <a:r>
              <a:rPr lang="zh-CN" altLang="en-US" dirty="0"/>
              <a:t>占用内存</a:t>
            </a:r>
            <a:r>
              <a:rPr lang="en-US" altLang="zh-CN" dirty="0"/>
              <a:t>)</a:t>
            </a:r>
            <a:endParaRPr lang="en-US" dirty="0"/>
          </a:p>
          <a:p>
            <a:pPr lvl="1"/>
            <a:r>
              <a:rPr lang="zh-CN" altLang="en-US" dirty="0"/>
              <a:t>称为</a:t>
            </a:r>
            <a:r>
              <a:rPr lang="en-US" dirty="0"/>
              <a:t> “</a:t>
            </a:r>
            <a:r>
              <a:rPr lang="zh-CN" altLang="en-US" dirty="0"/>
              <a:t>僵尸</a:t>
            </a:r>
            <a:r>
              <a:rPr lang="en-US" dirty="0"/>
              <a:t>zombie”</a:t>
            </a:r>
            <a:r>
              <a:rPr lang="zh-CN" altLang="en-US" dirty="0"/>
              <a:t>进程</a:t>
            </a:r>
            <a:endParaRPr lang="en-US" dirty="0"/>
          </a:p>
          <a:p>
            <a:pPr lvl="2"/>
            <a:r>
              <a:rPr lang="zh-CN" altLang="en-US" dirty="0"/>
              <a:t>活着的尸体，半生半死</a:t>
            </a:r>
            <a:endParaRPr lang="en-US" altLang="zh-CN" dirty="0"/>
          </a:p>
          <a:p>
            <a:pPr lvl="1"/>
            <a:r>
              <a:rPr lang="zh-CN" altLang="en-US" dirty="0"/>
              <a:t>僵尸进程占用内存资源、打开的</a:t>
            </a:r>
            <a:r>
              <a:rPr lang="en-US" altLang="zh-CN" dirty="0"/>
              <a:t>IO</a:t>
            </a:r>
            <a:r>
              <a:rPr lang="zh-CN" altLang="en-US" dirty="0"/>
              <a:t>资源等</a:t>
            </a:r>
            <a:endParaRPr lang="en-US" dirty="0"/>
          </a:p>
          <a:p>
            <a:r>
              <a:rPr lang="zh-CN" altLang="en-US" dirty="0"/>
              <a:t>回收</a:t>
            </a:r>
            <a:r>
              <a:rPr lang="en-US" altLang="zh-CN" dirty="0"/>
              <a:t> (Reaping)</a:t>
            </a:r>
            <a:endParaRPr lang="en-US" dirty="0"/>
          </a:p>
          <a:p>
            <a:pPr lvl="1"/>
            <a:r>
              <a:rPr lang="zh-CN" altLang="en-US" dirty="0"/>
              <a:t>父进程执行回收</a:t>
            </a:r>
            <a:r>
              <a:rPr lang="en-US" dirty="0"/>
              <a:t>( using wait or </a:t>
            </a:r>
            <a:r>
              <a:rPr lang="en-US" dirty="0" err="1"/>
              <a:t>wait</a:t>
            </a:r>
            <a:r>
              <a:rPr lang="en-US" sz="2800" dirty="0" err="1">
                <a:solidFill>
                  <a:srgbClr val="FF0000"/>
                </a:solidFill>
              </a:rPr>
              <a:t>pid</a:t>
            </a:r>
            <a:r>
              <a:rPr lang="en-US" dirty="0"/>
              <a:t> )</a:t>
            </a:r>
          </a:p>
          <a:p>
            <a:pPr lvl="1"/>
            <a:r>
              <a:rPr lang="zh-CN" altLang="en-US" dirty="0"/>
              <a:t>父进程收到子进程的退出状态</a:t>
            </a:r>
            <a:endParaRPr lang="en-US" dirty="0"/>
          </a:p>
          <a:p>
            <a:pPr lvl="1"/>
            <a:r>
              <a:rPr lang="zh-CN" altLang="en-US" dirty="0"/>
              <a:t>内核删掉僵死子进程、从系统中删除掉它的所有痕迹</a:t>
            </a:r>
            <a:endParaRPr lang="en-US" altLang="zh-CN" dirty="0"/>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396875" y="1362074"/>
            <a:ext cx="8366125" cy="5267325"/>
          </a:xfrm>
        </p:spPr>
        <p:txBody>
          <a:bodyPr/>
          <a:lstStyle/>
          <a:p>
            <a:pPr>
              <a:lnSpc>
                <a:spcPct val="150000"/>
              </a:lnSpc>
            </a:pPr>
            <a:r>
              <a:rPr lang="zh-CN" altLang="en-US" dirty="0"/>
              <a:t>父进程不回收子进程的后果：</a:t>
            </a:r>
            <a:endParaRPr lang="en-US" dirty="0"/>
          </a:p>
          <a:p>
            <a:pPr lvl="1">
              <a:lnSpc>
                <a:spcPct val="150000"/>
              </a:lnSpc>
            </a:pPr>
            <a:r>
              <a:rPr lang="zh-CN" altLang="en-US" dirty="0"/>
              <a:t>如果父进程没有回收它的僵死子进程就终止了，内核安排 </a:t>
            </a:r>
            <a:r>
              <a:rPr lang="en-US" altLang="zh-CN" dirty="0" err="1"/>
              <a:t>init</a:t>
            </a:r>
            <a:r>
              <a:rPr lang="en-US" altLang="zh-CN" dirty="0"/>
              <a:t>-</a:t>
            </a:r>
            <a:r>
              <a:rPr lang="zh-CN" altLang="en-US" dirty="0">
                <a:solidFill>
                  <a:srgbClr val="FF0000"/>
                </a:solidFill>
              </a:rPr>
              <a:t>养父</a:t>
            </a:r>
            <a:r>
              <a:rPr lang="zh-CN" altLang="en-US" dirty="0"/>
              <a:t>进程去回收它们</a:t>
            </a:r>
            <a:r>
              <a:rPr lang="en-US" altLang="zh-CN" dirty="0"/>
              <a:t>( </a:t>
            </a:r>
            <a:r>
              <a:rPr lang="en-US" altLang="zh-CN" dirty="0" err="1"/>
              <a:t>init</a:t>
            </a:r>
            <a:r>
              <a:rPr lang="zh-CN" altLang="en-US" dirty="0"/>
              <a:t>进程</a:t>
            </a:r>
            <a:r>
              <a:rPr lang="en-US" altLang="zh-CN" dirty="0"/>
              <a:t>PID</a:t>
            </a:r>
            <a:r>
              <a:rPr lang="zh-CN" altLang="en-US" dirty="0"/>
              <a:t>为</a:t>
            </a:r>
            <a:r>
              <a:rPr lang="en-US" altLang="zh-CN" dirty="0"/>
              <a:t>1</a:t>
            </a:r>
            <a:r>
              <a:rPr lang="zh-CN" altLang="en-US" dirty="0"/>
              <a:t>，系统启动时创建，不会终止，是所有进程的祖先 </a:t>
            </a:r>
            <a:r>
              <a:rPr lang="en-US" altLang="zh-CN" dirty="0"/>
              <a:t>)</a:t>
            </a:r>
            <a:endParaRPr lang="en-US" dirty="0"/>
          </a:p>
          <a:p>
            <a:pPr lvl="1">
              <a:lnSpc>
                <a:spcPct val="150000"/>
              </a:lnSpc>
            </a:pPr>
            <a:r>
              <a:rPr lang="zh-CN" altLang="en-US" dirty="0"/>
              <a:t>长时间运行的进程应当主动回收它们的僵死子进程</a:t>
            </a:r>
            <a:endParaRPr lang="en-US" dirty="0"/>
          </a:p>
          <a:p>
            <a:pPr lvl="2">
              <a:lnSpc>
                <a:spcPct val="150000"/>
              </a:lnSpc>
            </a:pPr>
            <a:r>
              <a:rPr lang="en-US" dirty="0"/>
              <a:t>e.g., shells and servers</a:t>
            </a:r>
          </a:p>
        </p:txBody>
      </p:sp>
      <p:sp>
        <p:nvSpPr>
          <p:cNvPr id="496642" name="Rectangle 2"/>
          <p:cNvSpPr>
            <a:spLocks noGrp="1" noChangeArrowheads="1"/>
          </p:cNvSpPr>
          <p:nvPr>
            <p:ph type="title"/>
          </p:nvPr>
        </p:nvSpPr>
        <p:spPr/>
        <p:txBody>
          <a:bodyPr/>
          <a:lstStyle/>
          <a:p>
            <a:r>
              <a:rPr lang="zh-CN" altLang="en-US" dirty="0"/>
              <a:t>回收子进程</a:t>
            </a:r>
            <a:r>
              <a:rPr lang="en-US" altLang="zh-CN" dirty="0"/>
              <a:t>(Reaping Child Processes)</a:t>
            </a:r>
            <a:endParaRPr lang="en-US" dirty="0"/>
          </a:p>
        </p:txBody>
      </p:sp>
    </p:spTree>
    <p:extLst>
      <p:ext uri="{BB962C8B-B14F-4D97-AF65-F5344CB8AC3E}">
        <p14:creationId xmlns:p14="http://schemas.microsoft.com/office/powerpoint/2010/main" val="7610871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6F04253-3B00-480B-8CE2-9B537B26479F}"/>
              </a:ext>
            </a:extLst>
          </p:cNvPr>
          <p:cNvSpPr>
            <a:spLocks noGrp="1"/>
          </p:cNvSpPr>
          <p:nvPr>
            <p:ph idx="1"/>
          </p:nvPr>
        </p:nvSpPr>
        <p:spPr/>
        <p:txBody>
          <a:bodyPr/>
          <a:lstStyle/>
          <a:p>
            <a:pPr marL="0" indent="0">
              <a:buNone/>
            </a:pPr>
            <a:r>
              <a:rPr lang="en-US" altLang="zh-CN" dirty="0"/>
              <a:t> </a:t>
            </a:r>
            <a:endParaRPr lang="zh-CN" altLang="en-US" dirty="0"/>
          </a:p>
        </p:txBody>
      </p:sp>
      <p:sp>
        <p:nvSpPr>
          <p:cNvPr id="11" name="Text Box 2">
            <a:extLst>
              <a:ext uri="{FF2B5EF4-FFF2-40B4-BE49-F238E27FC236}">
                <a16:creationId xmlns:a16="http://schemas.microsoft.com/office/drawing/2014/main" id="{85840DAC-8030-46C5-B5EA-6B5A50B4B6E0}"/>
              </a:ext>
            </a:extLst>
          </p:cNvPr>
          <p:cNvSpPr txBox="1">
            <a:spLocks noChangeArrowheads="1"/>
          </p:cNvSpPr>
          <p:nvPr/>
        </p:nvSpPr>
        <p:spPr bwMode="auto">
          <a:xfrm>
            <a:off x="152400" y="2438400"/>
            <a:ext cx="5195888" cy="4154984"/>
          </a:xfrm>
          <a:prstGeom prst="rect">
            <a:avLst/>
          </a:prstGeom>
          <a:solidFill>
            <a:srgbClr val="DDDDDD"/>
          </a:solidFill>
          <a:ln w="3175">
            <a:noFill/>
            <a:miter lim="800000"/>
            <a:headEnd/>
            <a:tailEnd/>
          </a:ln>
          <a:effectLst/>
        </p:spPr>
        <p:txBody>
          <a:bodyPr wrap="squar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2000" b="1" i="1" dirty="0" err="1">
                <a:solidFill>
                  <a:srgbClr val="0000CC"/>
                </a:solidFill>
                <a:latin typeface="Courier New" pitchFamily="49" charset="0"/>
              </a:rPr>
              <a:t>ps</a:t>
            </a:r>
            <a:endParaRPr lang="en-US" sz="2000" b="1" i="1" dirty="0">
              <a:solidFill>
                <a:srgbClr val="0000CC"/>
              </a:solidFill>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a:p>
            <a:r>
              <a:rPr lang="en-US" sz="1600" dirty="0" err="1">
                <a:latin typeface="Courier New" pitchFamily="49" charset="0"/>
              </a:rPr>
              <a:t>linux</a:t>
            </a:r>
            <a:r>
              <a:rPr lang="en-US" sz="1600" dirty="0">
                <a:latin typeface="Courier New" pitchFamily="49" charset="0"/>
              </a:rPr>
              <a:t>&gt;</a:t>
            </a:r>
            <a:r>
              <a:rPr lang="en-US" sz="1600" i="1" dirty="0">
                <a:latin typeface="Courier New" pitchFamily="49" charset="0"/>
              </a:rPr>
              <a:t> </a:t>
            </a:r>
            <a:r>
              <a:rPr lang="en-US" sz="2000" b="1" i="1" dirty="0">
                <a:solidFill>
                  <a:srgbClr val="0000CC"/>
                </a:solidFill>
                <a:latin typeface="Courier New" pitchFamily="49" charset="0"/>
              </a:rPr>
              <a:t>kill 6639</a:t>
            </a:r>
          </a:p>
          <a:p>
            <a:pPr algn="l">
              <a:lnSpc>
                <a:spcPct val="100000"/>
              </a:lnSpc>
            </a:pPr>
            <a:r>
              <a:rPr lang="en-US" sz="1600" dirty="0">
                <a:latin typeface="Courier New" pitchFamily="49" charset="0"/>
              </a:rPr>
              <a:t>[1]    Terminated</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6642 ttyp9    00:00:00 </a:t>
            </a:r>
            <a:r>
              <a:rPr lang="en-US" sz="1600" dirty="0" err="1">
                <a:latin typeface="Courier New" pitchFamily="49" charset="0"/>
              </a:rPr>
              <a:t>ps</a:t>
            </a:r>
            <a:endParaRPr lang="en-US" sz="1600" dirty="0">
              <a:latin typeface="Courier New" pitchFamily="49" charset="0"/>
            </a:endParaRPr>
          </a:p>
        </p:txBody>
      </p:sp>
      <p:sp>
        <p:nvSpPr>
          <p:cNvPr id="497667" name="Rectangle 3"/>
          <p:cNvSpPr>
            <a:spLocks noGrp="1" noChangeArrowheads="1"/>
          </p:cNvSpPr>
          <p:nvPr>
            <p:ph type="title"/>
          </p:nvPr>
        </p:nvSpPr>
        <p:spPr>
          <a:xfrm>
            <a:off x="121024" y="338952"/>
            <a:ext cx="8693710" cy="762000"/>
          </a:xfrm>
        </p:spPr>
        <p:txBody>
          <a:bodyPr/>
          <a:lstStyle/>
          <a:p>
            <a:pPr marL="0" indent="0"/>
            <a:br>
              <a:rPr lang="en-US" dirty="0"/>
            </a:br>
            <a:r>
              <a:rPr lang="zh-CN" altLang="en-US" dirty="0"/>
              <a:t>僵死进程</a:t>
            </a:r>
            <a:endParaRPr lang="en-US" dirty="0"/>
          </a:p>
        </p:txBody>
      </p:sp>
      <p:sp>
        <p:nvSpPr>
          <p:cNvPr id="12" name="Rectangle 4">
            <a:extLst>
              <a:ext uri="{FF2B5EF4-FFF2-40B4-BE49-F238E27FC236}">
                <a16:creationId xmlns:a16="http://schemas.microsoft.com/office/drawing/2014/main" id="{1EC54A8D-30CE-46A1-AEBE-718F72FB3FE3}"/>
              </a:ext>
            </a:extLst>
          </p:cNvPr>
          <p:cNvSpPr txBox="1">
            <a:spLocks noChangeArrowheads="1"/>
          </p:cNvSpPr>
          <p:nvPr/>
        </p:nvSpPr>
        <p:spPr bwMode="auto">
          <a:xfrm>
            <a:off x="5257800" y="3688157"/>
            <a:ext cx="3962400" cy="2635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defTabSz="914400"/>
            <a:r>
              <a:rPr lang="en-US" sz="2000" kern="0" dirty="0" err="1">
                <a:latin typeface="Courier New" pitchFamily="49" charset="0"/>
              </a:rPr>
              <a:t>ps</a:t>
            </a:r>
            <a:r>
              <a:rPr lang="zh-CN" altLang="en-US" sz="2000" kern="0" dirty="0">
                <a:latin typeface="Courier New" pitchFamily="49" charset="0"/>
              </a:rPr>
              <a:t>命令显示的子进程标记为</a:t>
            </a:r>
            <a:r>
              <a:rPr lang="en-US" sz="2000" kern="0" dirty="0"/>
              <a:t> “defunct” </a:t>
            </a:r>
            <a:r>
              <a:rPr lang="zh-CN" altLang="en-US" sz="2000" kern="0" dirty="0"/>
              <a:t>即，僵死进程</a:t>
            </a:r>
            <a:endParaRPr lang="en-US" sz="2000" kern="0" dirty="0"/>
          </a:p>
          <a:p>
            <a:pPr defTabSz="914400"/>
            <a:endParaRPr lang="en-US" sz="2000" kern="0" dirty="0"/>
          </a:p>
          <a:p>
            <a:pPr defTabSz="914400"/>
            <a:r>
              <a:rPr lang="zh-CN" altLang="en-US" sz="2000" kern="0" dirty="0"/>
              <a:t>杀死父进程，从而让</a:t>
            </a:r>
            <a:r>
              <a:rPr lang="en-US" altLang="zh-CN" sz="2000" kern="0" dirty="0" err="1"/>
              <a:t>init</a:t>
            </a:r>
            <a:r>
              <a:rPr lang="zh-CN" altLang="en-US" sz="2000" kern="0" dirty="0"/>
              <a:t>回收子进程</a:t>
            </a:r>
            <a:endParaRPr lang="en-US" sz="2000" kern="0" dirty="0">
              <a:latin typeface="Courier New" pitchFamily="49" charset="0"/>
            </a:endParaRPr>
          </a:p>
        </p:txBody>
      </p:sp>
      <p:cxnSp>
        <p:nvCxnSpPr>
          <p:cNvPr id="14" name="Straight Arrow Connector 2">
            <a:extLst>
              <a:ext uri="{FF2B5EF4-FFF2-40B4-BE49-F238E27FC236}">
                <a16:creationId xmlns:a16="http://schemas.microsoft.com/office/drawing/2014/main" id="{C8A99A9A-08DA-4FBA-8454-E931CB07E6FC}"/>
              </a:ext>
            </a:extLst>
          </p:cNvPr>
          <p:cNvCxnSpPr>
            <a:cxnSpLocks/>
          </p:cNvCxnSpPr>
          <p:nvPr/>
        </p:nvCxnSpPr>
        <p:spPr bwMode="auto">
          <a:xfrm flipH="1">
            <a:off x="4572000" y="3930650"/>
            <a:ext cx="776288" cy="565150"/>
          </a:xfrm>
          <a:prstGeom prst="straightConnector1">
            <a:avLst/>
          </a:prstGeom>
          <a:noFill/>
          <a:ln w="38100" cap="flat" cmpd="sng" algn="ctr">
            <a:solidFill>
              <a:srgbClr val="FF0000"/>
            </a:solidFill>
            <a:prstDash val="solid"/>
            <a:round/>
            <a:headEnd type="none" w="med" len="med"/>
            <a:tailEnd type="arrow"/>
          </a:ln>
          <a:effectLst/>
        </p:spPr>
      </p:cxnSp>
      <p:cxnSp>
        <p:nvCxnSpPr>
          <p:cNvPr id="15" name="Straight Arrow Connector 4">
            <a:extLst>
              <a:ext uri="{FF2B5EF4-FFF2-40B4-BE49-F238E27FC236}">
                <a16:creationId xmlns:a16="http://schemas.microsoft.com/office/drawing/2014/main" id="{7FDCA546-09A5-41FF-AA67-8BC721C28885}"/>
              </a:ext>
            </a:extLst>
          </p:cNvPr>
          <p:cNvCxnSpPr>
            <a:cxnSpLocks/>
            <a:stCxn id="12" idx="1"/>
          </p:cNvCxnSpPr>
          <p:nvPr/>
        </p:nvCxnSpPr>
        <p:spPr bwMode="auto">
          <a:xfrm flipH="1">
            <a:off x="1600200" y="5005782"/>
            <a:ext cx="3657600" cy="556818"/>
          </a:xfrm>
          <a:prstGeom prst="straightConnector1">
            <a:avLst/>
          </a:prstGeom>
          <a:noFill/>
          <a:ln w="38100" cap="flat" cmpd="sng" algn="ctr">
            <a:solidFill>
              <a:srgbClr val="FF0000"/>
            </a:solidFill>
            <a:prstDash val="solid"/>
            <a:round/>
            <a:headEnd type="none" w="med" len="med"/>
            <a:tailEnd type="arrow"/>
          </a:ln>
          <a:effectLst/>
        </p:spPr>
      </p:cxnSp>
      <p:sp>
        <p:nvSpPr>
          <p:cNvPr id="497669" name="Text Box 5"/>
          <p:cNvSpPr txBox="1">
            <a:spLocks noChangeArrowheads="1"/>
          </p:cNvSpPr>
          <p:nvPr/>
        </p:nvSpPr>
        <p:spPr bwMode="auto">
          <a:xfrm>
            <a:off x="2309253" y="11241"/>
            <a:ext cx="6934200" cy="2585323"/>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fork7</a:t>
            </a:r>
            <a:r>
              <a:rPr lang="en-US" b="1" dirty="0">
                <a:solidFill>
                  <a:srgbClr val="000000"/>
                </a:solidFill>
                <a:latin typeface="Menlo-Regular"/>
              </a:rPr>
              <a:t>() {</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"Terminating Child, PID = %d\n"</a:t>
            </a:r>
            <a:r>
              <a:rPr lang="en-US" b="1" dirty="0">
                <a:solidFill>
                  <a:srgbClr val="000000"/>
                </a:solidFill>
                <a:latin typeface="Menlo-Regular"/>
              </a:rPr>
              <a:t>, </a:t>
            </a:r>
            <a:r>
              <a:rPr lang="en-US" b="1" dirty="0" err="1">
                <a:solidFill>
                  <a:srgbClr val="000000"/>
                </a:solidFill>
                <a:latin typeface="Menlo-Regular"/>
              </a:rPr>
              <a:t>getpid</a:t>
            </a:r>
            <a:r>
              <a:rPr lang="en-US" b="1" dirty="0">
                <a:solidFill>
                  <a:srgbClr val="000000"/>
                </a:solidFill>
                <a:latin typeface="Menlo-Regular"/>
              </a:rPr>
              <a:t>());</a:t>
            </a:r>
          </a:p>
          <a:p>
            <a:r>
              <a:rPr lang="en-US" b="1" dirty="0">
                <a:solidFill>
                  <a:srgbClr val="000000"/>
                </a:solidFill>
                <a:latin typeface="Menlo-Regular"/>
              </a:rPr>
              <a:t>        exit(0);</a:t>
            </a:r>
          </a:p>
          <a:p>
            <a:r>
              <a:rPr lang="da-DK" b="1" dirty="0">
                <a:solidFill>
                  <a:srgbClr val="000000"/>
                </a:solidFill>
                <a:latin typeface="Menlo-Regular"/>
              </a:rPr>
              <a:t>    } </a:t>
            </a:r>
            <a:r>
              <a:rPr lang="da-DK" b="1" dirty="0" err="1">
                <a:solidFill>
                  <a:srgbClr val="C200FF"/>
                </a:solidFill>
                <a:latin typeface="Menlo-Regular"/>
              </a:rPr>
              <a:t>else</a:t>
            </a:r>
            <a:r>
              <a:rPr lang="da-DK" b="1" dirty="0">
                <a:solidFill>
                  <a:srgbClr val="000000"/>
                </a:solidFill>
                <a:latin typeface="Menlo-Regular"/>
              </a:rPr>
              <a:t> {</a:t>
            </a:r>
          </a:p>
          <a:p>
            <a:r>
              <a:rPr lang="da-DK" b="1" dirty="0">
                <a:solidFill>
                  <a:srgbClr val="000000"/>
                </a:solidFill>
                <a:latin typeface="Menlo-Regular"/>
              </a:rPr>
              <a:t>        printf(</a:t>
            </a:r>
            <a:r>
              <a:rPr lang="da-DK" b="1" dirty="0">
                <a:solidFill>
                  <a:srgbClr val="9D206F"/>
                </a:solidFill>
                <a:latin typeface="Menlo-Regular"/>
              </a:rPr>
              <a:t>"Running Parent, PID = %d\n"</a:t>
            </a:r>
            <a:r>
              <a:rPr lang="da-DK"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en-US" b="1" dirty="0">
                <a:solidFill>
                  <a:srgbClr val="000000"/>
                </a:solidFill>
                <a:latin typeface="Menlo-Regular"/>
              </a:rPr>
              <a:t>    }</a:t>
            </a:r>
          </a:p>
          <a:p>
            <a:r>
              <a:rPr lang="en-US" b="1" dirty="0">
                <a:solidFill>
                  <a:srgbClr val="000000"/>
                </a:solidFill>
                <a:latin typeface="Menlo-Regular"/>
              </a:rPr>
              <a:t>}</a:t>
            </a:r>
          </a:p>
        </p:txBody>
      </p:sp>
      <p:sp>
        <p:nvSpPr>
          <p:cNvPr id="13" name="Rectangle 3">
            <a:extLst>
              <a:ext uri="{FF2B5EF4-FFF2-40B4-BE49-F238E27FC236}">
                <a16:creationId xmlns:a16="http://schemas.microsoft.com/office/drawing/2014/main" id="{DF954C4B-92FC-423E-ADF5-49125931858C}"/>
              </a:ext>
            </a:extLst>
          </p:cNvPr>
          <p:cNvSpPr>
            <a:spLocks noChangeArrowheads="1"/>
          </p:cNvSpPr>
          <p:nvPr/>
        </p:nvSpPr>
        <p:spPr bwMode="auto">
          <a:xfrm>
            <a:off x="7685722" y="2505303"/>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28600" y="3352800"/>
            <a:ext cx="3851275" cy="3270250"/>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kill 6676</a:t>
            </a: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6678 ttyp9    00:00:00 </a:t>
            </a:r>
            <a:r>
              <a:rPr lang="en-US" sz="1600" dirty="0" err="1">
                <a:latin typeface="Courier New" pitchFamily="49" charset="0"/>
              </a:rPr>
              <a:t>ps</a:t>
            </a:r>
            <a:endParaRPr lang="en-US" sz="1600" dirty="0">
              <a:latin typeface="Courier New" pitchFamily="49" charset="0"/>
            </a:endParaRPr>
          </a:p>
        </p:txBody>
      </p:sp>
      <p:sp>
        <p:nvSpPr>
          <p:cNvPr id="498691" name="Rectangle 3"/>
          <p:cNvSpPr>
            <a:spLocks noGrp="1" noChangeArrowheads="1"/>
          </p:cNvSpPr>
          <p:nvPr>
            <p:ph type="title"/>
          </p:nvPr>
        </p:nvSpPr>
        <p:spPr>
          <a:xfrm>
            <a:off x="152400" y="304800"/>
            <a:ext cx="1828800" cy="1617663"/>
          </a:xfrm>
        </p:spPr>
        <p:txBody>
          <a:bodyPr/>
          <a:lstStyle/>
          <a:p>
            <a:pPr marL="0" indent="0"/>
            <a:r>
              <a:rPr lang="zh-CN" altLang="en-US" dirty="0"/>
              <a:t>非终止子进程</a:t>
            </a:r>
            <a:endParaRPr lang="en-US" dirty="0"/>
          </a:p>
        </p:txBody>
      </p:sp>
      <p:sp>
        <p:nvSpPr>
          <p:cNvPr id="498692" name="Rectangle 4"/>
          <p:cNvSpPr>
            <a:spLocks noGrp="1" noChangeArrowheads="1"/>
          </p:cNvSpPr>
          <p:nvPr>
            <p:ph idx="1"/>
          </p:nvPr>
        </p:nvSpPr>
        <p:spPr>
          <a:xfrm>
            <a:off x="4356100" y="3765550"/>
            <a:ext cx="4330700" cy="2711450"/>
          </a:xfrm>
        </p:spPr>
        <p:txBody>
          <a:bodyPr/>
          <a:lstStyle/>
          <a:p>
            <a:r>
              <a:rPr lang="zh-CN" altLang="en-US" sz="2000" b="0" dirty="0"/>
              <a:t>父进程终止，但子进程仍处于活动状态</a:t>
            </a:r>
            <a:r>
              <a:rPr lang="en-US" sz="2000" b="0" dirty="0"/>
              <a:t> </a:t>
            </a:r>
          </a:p>
          <a:p>
            <a:endParaRPr lang="en-US" sz="2000" b="0" dirty="0"/>
          </a:p>
          <a:p>
            <a:r>
              <a:rPr lang="zh-CN" altLang="en-US" sz="2000" b="0" dirty="0"/>
              <a:t>必须明确地杀死子进程，否则将无限持续地运行</a:t>
            </a:r>
            <a:endParaRPr lang="en-US" sz="2000" b="0" dirty="0"/>
          </a:p>
        </p:txBody>
      </p:sp>
      <p:sp>
        <p:nvSpPr>
          <p:cNvPr id="498693" name="Text Box 5"/>
          <p:cNvSpPr txBox="1">
            <a:spLocks noChangeArrowheads="1"/>
          </p:cNvSpPr>
          <p:nvPr/>
        </p:nvSpPr>
        <p:spPr bwMode="auto">
          <a:xfrm>
            <a:off x="1752600" y="279400"/>
            <a:ext cx="7239000" cy="3139321"/>
          </a:xfrm>
          <a:prstGeom prst="rect">
            <a:avLst/>
          </a:prstGeom>
          <a:solidFill>
            <a:srgbClr val="F6F5BD"/>
          </a:solidFill>
          <a:ln w="3175">
            <a:solidFill>
              <a:schemeClr val="tx1"/>
            </a:solidFill>
            <a:miter lim="800000"/>
            <a:headEnd/>
            <a:tailEnd/>
          </a:ln>
          <a:effectLst/>
        </p:spPr>
        <p:txBody>
          <a:bodyPr wrap="square">
            <a:spAutoFit/>
          </a:bodyPr>
          <a:lstStyle/>
          <a:p>
            <a:r>
              <a:rPr lang="en-US" b="1" dirty="0">
                <a:solidFill>
                  <a:srgbClr val="2D961E"/>
                </a:solidFill>
                <a:latin typeface="Menlo-Regular"/>
              </a:rPr>
              <a:t>void</a:t>
            </a:r>
            <a:r>
              <a:rPr lang="en-US" b="1" dirty="0">
                <a:solidFill>
                  <a:srgbClr val="000000"/>
                </a:solidFill>
                <a:latin typeface="Menlo-Regular"/>
              </a:rPr>
              <a:t> </a:t>
            </a:r>
            <a:r>
              <a:rPr lang="en-US" b="1" dirty="0">
                <a:solidFill>
                  <a:srgbClr val="4A00FF"/>
                </a:solidFill>
                <a:latin typeface="Menlo-Regular"/>
              </a:rPr>
              <a:t>fork8</a:t>
            </a:r>
            <a:r>
              <a:rPr lang="en-US" b="1" dirty="0">
                <a:solidFill>
                  <a:srgbClr val="000000"/>
                </a:solidFill>
                <a:latin typeface="Menlo-Regular"/>
              </a:rPr>
              <a:t>(){</a:t>
            </a:r>
          </a:p>
          <a:p>
            <a:r>
              <a:rPr lang="en-US" b="1" dirty="0">
                <a:solidFill>
                  <a:srgbClr val="000000"/>
                </a:solidFill>
                <a:latin typeface="Menlo-Regular"/>
              </a:rPr>
              <a:t>    </a:t>
            </a:r>
            <a:r>
              <a:rPr lang="en-US" b="1" dirty="0">
                <a:solidFill>
                  <a:srgbClr val="C200FF"/>
                </a:solidFill>
                <a:latin typeface="Menlo-Regular"/>
              </a:rPr>
              <a:t>if</a:t>
            </a:r>
            <a:r>
              <a:rPr lang="en-US" b="1" dirty="0">
                <a:solidFill>
                  <a:srgbClr val="000000"/>
                </a:solidFill>
                <a:latin typeface="Menlo-Regular"/>
              </a:rPr>
              <a:t> (fork() == 0) {        </a:t>
            </a:r>
            <a:r>
              <a:rPr lang="en-US" b="1" dirty="0">
                <a:solidFill>
                  <a:srgbClr val="CB2418"/>
                </a:solidFill>
                <a:latin typeface="Menlo-Regular"/>
              </a:rPr>
              <a:t>/* Child */</a:t>
            </a:r>
            <a:endParaRPr lang="en-US" b="1" dirty="0">
              <a:solidFill>
                <a:srgbClr val="000000"/>
              </a:solidFill>
              <a:latin typeface="Menlo-Regular"/>
            </a:endParaRPr>
          </a:p>
          <a:p>
            <a:r>
              <a:rPr lang="en-US" b="1" dirty="0">
                <a:solidFill>
                  <a:srgbClr val="000000"/>
                </a:solidFill>
                <a:latin typeface="Menlo-Regular"/>
              </a:rPr>
              <a:t>        </a:t>
            </a:r>
            <a:r>
              <a:rPr lang="en-US" b="1" dirty="0" err="1">
                <a:solidFill>
                  <a:srgbClr val="000000"/>
                </a:solidFill>
                <a:latin typeface="Menlo-Regular"/>
              </a:rPr>
              <a:t>printf</a:t>
            </a:r>
            <a:r>
              <a:rPr lang="en-US" b="1" dirty="0">
                <a:solidFill>
                  <a:srgbClr val="000000"/>
                </a:solidFill>
                <a:latin typeface="Menlo-Regular"/>
              </a:rPr>
              <a:t>(</a:t>
            </a:r>
            <a:r>
              <a:rPr lang="en-US" b="1" dirty="0">
                <a:solidFill>
                  <a:srgbClr val="9D206F"/>
                </a:solidFill>
                <a:latin typeface="Menlo-Regular"/>
              </a:rPr>
              <a:t>"Running Child, PID = %d\n"</a:t>
            </a:r>
            <a:r>
              <a:rPr lang="en-US" b="1" dirty="0">
                <a:solidFill>
                  <a:srgbClr val="000000"/>
                </a:solidFill>
                <a:latin typeface="Menlo-Regular"/>
              </a:rPr>
              <a:t>,</a:t>
            </a:r>
          </a:p>
          <a:p>
            <a:r>
              <a:rPr lang="is-IS" b="1" dirty="0">
                <a:solidFill>
                  <a:srgbClr val="000000"/>
                </a:solidFill>
                <a:latin typeface="Menlo-Regular"/>
              </a:rPr>
              <a:t>               getpid());</a:t>
            </a:r>
          </a:p>
          <a:p>
            <a:r>
              <a:rPr lang="en-US" b="1" dirty="0">
                <a:solidFill>
                  <a:srgbClr val="000000"/>
                </a:solidFill>
                <a:latin typeface="Menlo-Regular"/>
              </a:rPr>
              <a:t>        </a:t>
            </a:r>
            <a:r>
              <a:rPr lang="en-US" b="1" dirty="0">
                <a:solidFill>
                  <a:srgbClr val="C200FF"/>
                </a:solidFill>
                <a:latin typeface="Menlo-Regular"/>
              </a:rPr>
              <a:t>while</a:t>
            </a:r>
            <a:r>
              <a:rPr lang="en-US" b="1" dirty="0">
                <a:solidFill>
                  <a:srgbClr val="000000"/>
                </a:solidFill>
                <a:latin typeface="Menlo-Regular"/>
              </a:rPr>
              <a:t> (1)            ; </a:t>
            </a:r>
            <a:r>
              <a:rPr lang="en-US" b="1" dirty="0">
                <a:solidFill>
                  <a:srgbClr val="CB2418"/>
                </a:solidFill>
                <a:latin typeface="Menlo-Regular"/>
              </a:rPr>
              <a:t>/* Infinite loop */</a:t>
            </a:r>
            <a:endParaRPr lang="en-US" b="1" dirty="0">
              <a:solidFill>
                <a:srgbClr val="000000"/>
              </a:solidFill>
              <a:latin typeface="Menlo-Regular"/>
            </a:endParaRPr>
          </a:p>
          <a:p>
            <a:r>
              <a:rPr lang="da-DK" b="1" dirty="0">
                <a:solidFill>
                  <a:srgbClr val="000000"/>
                </a:solidFill>
                <a:latin typeface="Menlo-Regular"/>
              </a:rPr>
              <a:t>    }</a:t>
            </a:r>
          </a:p>
          <a:p>
            <a:r>
              <a:rPr lang="da-DK" b="1" dirty="0">
                <a:solidFill>
                  <a:srgbClr val="000000"/>
                </a:solidFill>
                <a:latin typeface="Menlo-Regular"/>
              </a:rPr>
              <a:t>    </a:t>
            </a:r>
            <a:r>
              <a:rPr lang="da-DK" b="1" dirty="0">
                <a:solidFill>
                  <a:srgbClr val="C200FF"/>
                </a:solidFill>
                <a:latin typeface="Menlo-Regular"/>
              </a:rPr>
              <a:t>else</a:t>
            </a:r>
            <a:r>
              <a:rPr lang="da-DK" b="1" dirty="0">
                <a:solidFill>
                  <a:srgbClr val="000000"/>
                </a:solidFill>
                <a:latin typeface="Menlo-Regular"/>
              </a:rPr>
              <a:t>{        printf(</a:t>
            </a:r>
            <a:r>
              <a:rPr lang="da-DK" b="1" dirty="0">
                <a:solidFill>
                  <a:srgbClr val="9D206F"/>
                </a:solidFill>
                <a:latin typeface="Menlo-Regular"/>
              </a:rPr>
              <a:t>"Terminating Parent, PID = %d\n"</a:t>
            </a:r>
            <a:r>
              <a:rPr lang="da-DK" b="1" dirty="0">
                <a:solidFill>
                  <a:srgbClr val="000000"/>
                </a:solidFill>
                <a:latin typeface="Menlo-Regular"/>
              </a:rPr>
              <a:t>,</a:t>
            </a:r>
          </a:p>
          <a:p>
            <a:r>
              <a:rPr lang="is-IS" b="1" dirty="0">
                <a:solidFill>
                  <a:srgbClr val="000000"/>
                </a:solidFill>
                <a:latin typeface="Menlo-Regular"/>
              </a:rPr>
              <a:t>                        getpid());</a:t>
            </a:r>
          </a:p>
          <a:p>
            <a:r>
              <a:rPr lang="is-IS" b="1" dirty="0">
                <a:solidFill>
                  <a:srgbClr val="000000"/>
                </a:solidFill>
                <a:latin typeface="Menlo-Regular"/>
              </a:rPr>
              <a:t>                        exit(0);  </a:t>
            </a:r>
          </a:p>
          <a:p>
            <a:r>
              <a:rPr lang="is-IS" b="1" dirty="0">
                <a:solidFill>
                  <a:srgbClr val="000000"/>
                </a:solidFill>
                <a:latin typeface="Menlo-Regular"/>
              </a:rPr>
              <a:t>    }</a:t>
            </a:r>
          </a:p>
          <a:p>
            <a:r>
              <a:rPr lang="is-IS" b="1" dirty="0">
                <a:solidFill>
                  <a:srgbClr val="000000"/>
                </a:solidFill>
                <a:latin typeface="Menlo-Regular"/>
              </a:rPr>
              <a:t>}</a:t>
            </a:r>
          </a:p>
        </p:txBody>
      </p:sp>
      <p:sp>
        <p:nvSpPr>
          <p:cNvPr id="6" name="Rectangle 3"/>
          <p:cNvSpPr>
            <a:spLocks noChangeArrowheads="1"/>
          </p:cNvSpPr>
          <p:nvPr/>
        </p:nvSpPr>
        <p:spPr bwMode="auto">
          <a:xfrm>
            <a:off x="7824769" y="306224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cxnSp>
        <p:nvCxnSpPr>
          <p:cNvPr id="5" name="Straight Arrow Connector 4"/>
          <p:cNvCxnSpPr/>
          <p:nvPr/>
        </p:nvCxnSpPr>
        <p:spPr bwMode="auto">
          <a:xfrm flipH="1">
            <a:off x="3810000" y="4038600"/>
            <a:ext cx="622300" cy="914400"/>
          </a:xfrm>
          <a:prstGeom prst="straightConnector1">
            <a:avLst/>
          </a:prstGeom>
          <a:no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2362200" y="5029200"/>
            <a:ext cx="2070100" cy="457200"/>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86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869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zh-CN" altLang="en-US" dirty="0"/>
              <a:t>与子进程同步：</a:t>
            </a:r>
            <a:r>
              <a:rPr lang="en-US" altLang="zh-CN" dirty="0">
                <a:latin typeface="Courier New" pitchFamily="49" charset="0"/>
              </a:rPr>
              <a:t>wait/</a:t>
            </a:r>
            <a:r>
              <a:rPr lang="en-US" altLang="zh-CN" dirty="0" err="1">
                <a:latin typeface="Courier New" pitchFamily="49" charset="0"/>
              </a:rPr>
              <a:t>waitpid</a:t>
            </a:r>
            <a:endParaRPr lang="en-US" dirty="0"/>
          </a:p>
        </p:txBody>
      </p:sp>
      <p:sp>
        <p:nvSpPr>
          <p:cNvPr id="499715" name="Rectangle 3"/>
          <p:cNvSpPr>
            <a:spLocks noGrp="1" noChangeArrowheads="1"/>
          </p:cNvSpPr>
          <p:nvPr>
            <p:ph idx="1"/>
          </p:nvPr>
        </p:nvSpPr>
        <p:spPr>
          <a:xfrm>
            <a:off x="304800" y="1295400"/>
            <a:ext cx="8255000" cy="5105400"/>
          </a:xfrm>
        </p:spPr>
        <p:txBody>
          <a:bodyPr/>
          <a:lstStyle/>
          <a:p>
            <a:r>
              <a:rPr lang="zh-CN" altLang="en-US" dirty="0">
                <a:latin typeface="Calibri"/>
                <a:cs typeface="Calibri"/>
              </a:rPr>
              <a:t>父进程通过</a:t>
            </a:r>
            <a:r>
              <a:rPr lang="en-US" altLang="zh-CN" dirty="0">
                <a:latin typeface="Calibri"/>
                <a:cs typeface="Calibri"/>
              </a:rPr>
              <a:t>wait/</a:t>
            </a:r>
            <a:r>
              <a:rPr lang="en-US" altLang="zh-CN" dirty="0" err="1">
                <a:latin typeface="Calibri"/>
                <a:cs typeface="Calibri"/>
              </a:rPr>
              <a:t>waitpid</a:t>
            </a:r>
            <a:r>
              <a:rPr lang="zh-CN" altLang="en-US" dirty="0">
                <a:latin typeface="Calibri"/>
                <a:cs typeface="Calibri"/>
              </a:rPr>
              <a:t>函数回收子进程</a:t>
            </a:r>
            <a:endParaRPr lang="en-US" altLang="zh-CN" dirty="0">
              <a:latin typeface="Calibri"/>
              <a:cs typeface="Calibri"/>
            </a:endParaRPr>
          </a:p>
          <a:p>
            <a:pPr>
              <a:buNone/>
            </a:pPr>
            <a:r>
              <a:rPr lang="en-US" altLang="zh-CN" dirty="0">
                <a:solidFill>
                  <a:srgbClr val="FF0000"/>
                </a:solidFill>
                <a:latin typeface="Courier New" pitchFamily="49" charset="0"/>
              </a:rPr>
              <a:t>	wait(&amp;status)</a:t>
            </a:r>
            <a:r>
              <a:rPr lang="zh-CN" altLang="en-US" dirty="0">
                <a:solidFill>
                  <a:srgbClr val="FF0000"/>
                </a:solidFill>
                <a:latin typeface="Courier New" pitchFamily="49" charset="0"/>
              </a:rPr>
              <a:t>同</a:t>
            </a:r>
            <a:r>
              <a:rPr lang="en-US" altLang="zh-CN" dirty="0" err="1">
                <a:solidFill>
                  <a:srgbClr val="FF0000"/>
                </a:solidFill>
                <a:latin typeface="Courier New" pitchFamily="49" charset="0"/>
              </a:rPr>
              <a:t>waitpid</a:t>
            </a:r>
            <a:r>
              <a:rPr lang="en-US" altLang="zh-CN" dirty="0">
                <a:solidFill>
                  <a:srgbClr val="FF0000"/>
                </a:solidFill>
                <a:latin typeface="Courier New" pitchFamily="49" charset="0"/>
              </a:rPr>
              <a:t>(-1,&amp;status,0</a:t>
            </a:r>
            <a:r>
              <a:rPr lang="en-US" altLang="zh-CN" dirty="0">
                <a:latin typeface="Courier New" pitchFamily="49" charset="0"/>
              </a:rPr>
              <a:t>)</a:t>
            </a:r>
          </a:p>
          <a:p>
            <a:r>
              <a:rPr lang="en-US" altLang="zh-CN" dirty="0" err="1">
                <a:latin typeface="Courier New" pitchFamily="49" charset="0"/>
              </a:rPr>
              <a:t>int</a:t>
            </a:r>
            <a:r>
              <a:rPr lang="en-US" altLang="zh-CN" dirty="0">
                <a:latin typeface="Courier New" pitchFamily="49" charset="0"/>
              </a:rPr>
              <a:t> wait(</a:t>
            </a:r>
            <a:r>
              <a:rPr lang="en-US" altLang="zh-CN" dirty="0" err="1">
                <a:latin typeface="Courier New" pitchFamily="49" charset="0"/>
              </a:rPr>
              <a:t>int</a:t>
            </a:r>
            <a:r>
              <a:rPr lang="en-US" altLang="zh-CN" dirty="0">
                <a:latin typeface="Courier New" pitchFamily="49" charset="0"/>
              </a:rPr>
              <a:t> *</a:t>
            </a:r>
            <a:r>
              <a:rPr lang="en-US" altLang="zh-CN" dirty="0" err="1">
                <a:latin typeface="Courier New" pitchFamily="49" charset="0"/>
              </a:rPr>
              <a:t>child_status</a:t>
            </a:r>
            <a:r>
              <a:rPr lang="en-US" altLang="zh-CN" dirty="0">
                <a:latin typeface="Courier New" pitchFamily="49" charset="0"/>
              </a:rPr>
              <a:t>)</a:t>
            </a:r>
            <a:endParaRPr lang="en-US" altLang="zh-CN" dirty="0"/>
          </a:p>
          <a:p>
            <a:pPr lvl="1"/>
            <a:r>
              <a:rPr lang="zh-CN" altLang="en-US" sz="2800" b="1" dirty="0">
                <a:solidFill>
                  <a:srgbClr val="FF0000"/>
                </a:solidFill>
              </a:rPr>
              <a:t>挂起</a:t>
            </a:r>
            <a:r>
              <a:rPr lang="zh-CN" altLang="en-US" dirty="0"/>
              <a:t>当前进程的执行直到它的一个子进程终止</a:t>
            </a:r>
            <a:r>
              <a:rPr lang="en-US" altLang="zh-CN" dirty="0"/>
              <a:t>/</a:t>
            </a:r>
            <a:r>
              <a:rPr lang="zh-CN" altLang="en-US" dirty="0"/>
              <a:t>停止</a:t>
            </a:r>
            <a:endParaRPr lang="en-US" altLang="zh-CN" dirty="0"/>
          </a:p>
          <a:p>
            <a:pPr lvl="1"/>
            <a:r>
              <a:rPr lang="zh-CN" altLang="en-US" dirty="0"/>
              <a:t>返回已终止</a:t>
            </a:r>
            <a:r>
              <a:rPr lang="en-US" altLang="zh-CN" dirty="0"/>
              <a:t>/</a:t>
            </a:r>
            <a:r>
              <a:rPr lang="zh-CN" altLang="en-US" dirty="0"/>
              <a:t>停止子进程（</a:t>
            </a:r>
            <a:r>
              <a:rPr lang="zh-CN" altLang="en-US" dirty="0">
                <a:solidFill>
                  <a:srgbClr val="FF0000"/>
                </a:solidFill>
              </a:rPr>
              <a:t>可能很多</a:t>
            </a:r>
            <a:r>
              <a:rPr lang="en-US" altLang="zh-CN" dirty="0">
                <a:solidFill>
                  <a:srgbClr val="FF0000"/>
                </a:solidFill>
              </a:rPr>
              <a:t>-</a:t>
            </a:r>
            <a:r>
              <a:rPr lang="zh-CN" altLang="en-US" dirty="0">
                <a:solidFill>
                  <a:srgbClr val="FF0000"/>
                </a:solidFill>
              </a:rPr>
              <a:t>是个集合</a:t>
            </a:r>
            <a:r>
              <a:rPr lang="zh-CN" altLang="en-US" dirty="0"/>
              <a:t>）的</a:t>
            </a:r>
            <a:r>
              <a:rPr lang="en-US" altLang="zh-CN" dirty="0"/>
              <a:t> </a:t>
            </a:r>
            <a:r>
              <a:rPr lang="en-US" altLang="zh-CN" b="1" dirty="0" err="1">
                <a:latin typeface="Courier New" pitchFamily="49" charset="0"/>
              </a:rPr>
              <a:t>pid</a:t>
            </a:r>
            <a:r>
              <a:rPr lang="en-US" altLang="zh-CN" dirty="0"/>
              <a:t> </a:t>
            </a:r>
          </a:p>
          <a:p>
            <a:pPr lvl="1"/>
            <a:r>
              <a:rPr lang="zh-CN" altLang="en-US" dirty="0"/>
              <a:t>如</a:t>
            </a:r>
            <a:r>
              <a:rPr lang="en-US" altLang="zh-CN" dirty="0"/>
              <a:t> </a:t>
            </a:r>
            <a:r>
              <a:rPr lang="en-US" altLang="zh-CN" b="1" dirty="0" err="1">
                <a:latin typeface="Courier New" pitchFamily="49" charset="0"/>
              </a:rPr>
              <a:t>child_status</a:t>
            </a:r>
            <a:r>
              <a:rPr lang="en-US" altLang="zh-CN" b="1" dirty="0"/>
              <a:t> </a:t>
            </a:r>
            <a:r>
              <a:rPr lang="en-US" altLang="zh-CN" b="1" dirty="0">
                <a:latin typeface="Courier New" pitchFamily="49" charset="0"/>
              </a:rPr>
              <a:t>!= NULL</a:t>
            </a:r>
            <a:r>
              <a:rPr lang="en-US" altLang="zh-CN" dirty="0"/>
              <a:t>, </a:t>
            </a:r>
            <a:r>
              <a:rPr lang="zh-CN" altLang="en-US" b="1" dirty="0">
                <a:latin typeface="Courier New" pitchFamily="49" charset="0"/>
              </a:rPr>
              <a:t>则在该指针指向的整型量中写入关于终止原因和退出状态的信息</a:t>
            </a:r>
            <a:r>
              <a:rPr lang="en-US" altLang="zh-CN" dirty="0"/>
              <a:t>):</a:t>
            </a:r>
          </a:p>
          <a:p>
            <a:pPr lvl="2"/>
            <a:r>
              <a:rPr lang="zh-CN" altLang="en-US" dirty="0">
                <a:latin typeface="Courier New"/>
                <a:cs typeface="Courier New"/>
              </a:rPr>
              <a:t>用</a:t>
            </a:r>
            <a:r>
              <a:rPr lang="en-US" altLang="zh-CN" dirty="0" err="1">
                <a:latin typeface="Courier New"/>
                <a:cs typeface="Courier New"/>
              </a:rPr>
              <a:t>wait.h</a:t>
            </a:r>
            <a:r>
              <a:rPr lang="zh-CN" altLang="en-US" dirty="0">
                <a:latin typeface="Courier New"/>
                <a:cs typeface="Courier New"/>
              </a:rPr>
              <a:t>头文件中定义的宏来检查</a:t>
            </a:r>
            <a:endParaRPr lang="en-US" altLang="zh-CN" dirty="0">
              <a:latin typeface="Courier New"/>
              <a:cs typeface="Courier New"/>
            </a:endParaRPr>
          </a:p>
          <a:p>
            <a:pPr marL="1314450" lvl="3" indent="0">
              <a:buNone/>
            </a:pPr>
            <a:r>
              <a:rPr lang="en-US" altLang="zh-CN" dirty="0">
                <a:latin typeface="Courier New"/>
                <a:cs typeface="Courier New"/>
              </a:rPr>
              <a:t>WIFEXITED, WEXITSTATUS, </a:t>
            </a:r>
          </a:p>
          <a:p>
            <a:pPr marL="1314450" lvl="3" indent="0">
              <a:buNone/>
            </a:pPr>
            <a:r>
              <a:rPr lang="en-US" altLang="zh-CN" dirty="0">
                <a:latin typeface="Courier New"/>
                <a:cs typeface="Courier New"/>
              </a:rPr>
              <a:t>WIFSIGNALED, WTERMSIG, WSTOPSIG, </a:t>
            </a:r>
          </a:p>
          <a:p>
            <a:pPr marL="1314450" lvl="3" indent="0">
              <a:buNone/>
            </a:pPr>
            <a:r>
              <a:rPr lang="en-US" altLang="zh-CN" dirty="0">
                <a:latin typeface="Courier New"/>
                <a:cs typeface="Courier New"/>
              </a:rPr>
              <a:t>WIFSTOPPED, WIFCONTINUED</a:t>
            </a:r>
            <a:endParaRPr lang="en-US" altLang="zh-CN" dirty="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40BD5E-1158-4369-8CBA-9889C387435B}"/>
              </a:ext>
            </a:extLst>
          </p:cNvPr>
          <p:cNvSpPr>
            <a:spLocks noGrp="1"/>
          </p:cNvSpPr>
          <p:nvPr>
            <p:ph idx="1"/>
          </p:nvPr>
        </p:nvSpPr>
        <p:spPr/>
        <p:txBody>
          <a:bodyPr/>
          <a:lstStyle/>
          <a:p>
            <a:pPr marL="0" indent="0">
              <a:buNone/>
            </a:pPr>
            <a:r>
              <a:rPr lang="en-US" altLang="zh-CN" dirty="0"/>
              <a:t> </a:t>
            </a:r>
            <a:endParaRPr lang="zh-CN" altLang="en-US" dirty="0"/>
          </a:p>
        </p:txBody>
      </p:sp>
      <p:sp>
        <p:nvSpPr>
          <p:cNvPr id="506882"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1</a:t>
            </a:r>
            <a:endParaRPr lang="en-US" dirty="0"/>
          </a:p>
        </p:txBody>
      </p:sp>
      <p:sp>
        <p:nvSpPr>
          <p:cNvPr id="506884" name="Text Box 4"/>
          <p:cNvSpPr txBox="1">
            <a:spLocks noChangeArrowheads="1"/>
          </p:cNvSpPr>
          <p:nvPr/>
        </p:nvSpPr>
        <p:spPr bwMode="auto">
          <a:xfrm>
            <a:off x="33161" y="1363208"/>
            <a:ext cx="4825552" cy="4093428"/>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fork9</a:t>
            </a:r>
            <a:r>
              <a:rPr lang="en-US"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int</a:t>
            </a:r>
            <a:r>
              <a:rPr lang="en-US" sz="2000" b="1" dirty="0">
                <a:solidFill>
                  <a:srgbClr val="0000CC"/>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(fork() == 0)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"HC: hello from child\n"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exit(0);</a:t>
            </a:r>
          </a:p>
          <a:p>
            <a:r>
              <a:rPr lang="da-DK" sz="2000" b="1" dirty="0">
                <a:solidFill>
                  <a:srgbClr val="000000"/>
                </a:solidFill>
                <a:latin typeface="Times New Roman" panose="02020603050405020304" pitchFamily="18" charset="0"/>
                <a:cs typeface="Times New Roman" panose="02020603050405020304" pitchFamily="18" charset="0"/>
              </a:rPr>
              <a:t>    } </a:t>
            </a:r>
            <a:r>
              <a:rPr lang="da-DK" sz="2000" b="1" dirty="0" err="1">
                <a:solidFill>
                  <a:srgbClr val="C200FF"/>
                </a:solidFill>
                <a:latin typeface="Times New Roman" panose="02020603050405020304" pitchFamily="18" charset="0"/>
                <a:cs typeface="Times New Roman" panose="02020603050405020304" pitchFamily="18" charset="0"/>
              </a:rPr>
              <a:t>else</a:t>
            </a:r>
            <a:r>
              <a:rPr lang="da-DK" sz="2000" b="1" dirty="0">
                <a:solidFill>
                  <a:srgbClr val="000000"/>
                </a:solidFill>
                <a:latin typeface="Times New Roman" panose="02020603050405020304" pitchFamily="18" charset="0"/>
                <a:cs typeface="Times New Roman" panose="02020603050405020304" pitchFamily="18" charset="0"/>
              </a:rPr>
              <a:t> {</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"HP: hello from parent\n"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0000CC"/>
                </a:solidFill>
                <a:latin typeface="Times New Roman" panose="02020603050405020304" pitchFamily="18" charset="0"/>
                <a:cs typeface="Times New Roman" panose="02020603050405020304" pitchFamily="18" charset="0"/>
              </a:rPr>
              <a:t>wait(&amp;child_status);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"CT: child has terminated\n"</a:t>
            </a:r>
            <a:r>
              <a:rPr lang="da-DK"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"Bye\n"</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a:t>
            </a:r>
          </a:p>
        </p:txBody>
      </p:sp>
      <p:grpSp>
        <p:nvGrpSpPr>
          <p:cNvPr id="8" name="Group 7"/>
          <p:cNvGrpSpPr>
            <a:grpSpLocks noChangeAspect="1"/>
          </p:cNvGrpSpPr>
          <p:nvPr/>
        </p:nvGrpSpPr>
        <p:grpSpPr>
          <a:xfrm>
            <a:off x="5410200" y="1648385"/>
            <a:ext cx="3657600" cy="2161615"/>
            <a:chOff x="4592180" y="4635500"/>
            <a:chExt cx="3367445" cy="1990135"/>
          </a:xfrm>
        </p:grpSpPr>
        <p:sp>
          <p:nvSpPr>
            <p:cNvPr id="28" name="Oval 27"/>
            <p:cNvSpPr>
              <a:spLocks noChangeAspect="1"/>
            </p:cNvSpPr>
            <p:nvPr/>
          </p:nvSpPr>
          <p:spPr>
            <a:xfrm>
              <a:off x="5709180" y="6228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Oval 28"/>
            <p:cNvSpPr>
              <a:spLocks noChangeAspect="1"/>
            </p:cNvSpPr>
            <p:nvPr/>
          </p:nvSpPr>
          <p:spPr>
            <a:xfrm>
              <a:off x="6639514" y="62314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0" name="TextBox 29"/>
            <p:cNvSpPr txBox="1"/>
            <p:nvPr/>
          </p:nvSpPr>
          <p:spPr>
            <a:xfrm>
              <a:off x="5259804" y="6265446"/>
              <a:ext cx="950256"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Straight Arrow Connector 32"/>
            <p:cNvCxnSpPr/>
            <p:nvPr/>
          </p:nvCxnSpPr>
          <p:spPr>
            <a:xfrm flipV="1">
              <a:off x="5800620" y="62704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210159" y="6265446"/>
              <a:ext cx="947223" cy="347489"/>
            </a:xfrm>
            <a:prstGeom prst="rect">
              <a:avLst/>
            </a:prstGeom>
            <a:noFill/>
          </p:spPr>
          <p:txBody>
            <a:bodyPr wrap="square" rtlCol="0">
              <a:spAutoFit/>
            </a:bodyPr>
            <a:lstStyle/>
            <a:p>
              <a:pPr algn="ctr"/>
              <a:r>
                <a:rPr lang="en-US" sz="1500" b="1" dirty="0">
                  <a:latin typeface="Courier New"/>
                  <a:cs typeface="Courier New"/>
                </a:rPr>
                <a:t>wait</a:t>
              </a:r>
            </a:p>
          </p:txBody>
        </p:sp>
        <p:cxnSp>
          <p:nvCxnSpPr>
            <p:cNvPr id="37" name="Straight Arrow Connector 36"/>
            <p:cNvCxnSpPr/>
            <p:nvPr/>
          </p:nvCxnSpPr>
          <p:spPr>
            <a:xfrm flipV="1">
              <a:off x="6725234" y="62636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p:cNvSpPr>
              <a:spLocks noChangeAspect="1"/>
            </p:cNvSpPr>
            <p:nvPr/>
          </p:nvSpPr>
          <p:spPr>
            <a:xfrm>
              <a:off x="7564128" y="62115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9" name="TextBox 38"/>
            <p:cNvSpPr txBox="1"/>
            <p:nvPr/>
          </p:nvSpPr>
          <p:spPr>
            <a:xfrm>
              <a:off x="7012402" y="6265446"/>
              <a:ext cx="947223"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0" name="Oval 39"/>
            <p:cNvSpPr>
              <a:spLocks noChangeAspect="1"/>
            </p:cNvSpPr>
            <p:nvPr/>
          </p:nvSpPr>
          <p:spPr>
            <a:xfrm>
              <a:off x="4782080" y="62407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4592180" y="6278146"/>
              <a:ext cx="799809" cy="347489"/>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2" name="Straight Arrow Connector 41"/>
            <p:cNvCxnSpPr/>
            <p:nvPr/>
          </p:nvCxnSpPr>
          <p:spPr>
            <a:xfrm flipV="1">
              <a:off x="4873520" y="62729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35"/>
            <p:cNvCxnSpPr>
              <a:endCxn id="44" idx="2"/>
            </p:cNvCxnSpPr>
            <p:nvPr/>
          </p:nvCxnSpPr>
          <p:spPr>
            <a:xfrm rot="5400000" flipH="1" flipV="1">
              <a:off x="4638234" y="51698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5709180" y="49326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p:cNvSpPr>
              <a:spLocks noChangeAspect="1"/>
            </p:cNvSpPr>
            <p:nvPr/>
          </p:nvSpPr>
          <p:spPr>
            <a:xfrm>
              <a:off x="6639514" y="49360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6" name="TextBox 45"/>
            <p:cNvSpPr txBox="1"/>
            <p:nvPr/>
          </p:nvSpPr>
          <p:spPr>
            <a:xfrm>
              <a:off x="5222269" y="4940300"/>
              <a:ext cx="1017034"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49" name="Straight Arrow Connector 48"/>
            <p:cNvCxnSpPr/>
            <p:nvPr/>
          </p:nvCxnSpPr>
          <p:spPr>
            <a:xfrm flipV="1">
              <a:off x="5800620" y="49750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29" idx="7"/>
            </p:cNvCxnSpPr>
            <p:nvPr/>
          </p:nvCxnSpPr>
          <p:spPr>
            <a:xfrm flipH="1">
              <a:off x="6717563" y="4971633"/>
              <a:ext cx="7671" cy="127323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242981" y="4639856"/>
              <a:ext cx="947223" cy="347489"/>
            </a:xfrm>
            <a:prstGeom prst="rect">
              <a:avLst/>
            </a:prstGeom>
            <a:noFill/>
          </p:spPr>
          <p:txBody>
            <a:bodyPr wrap="square" rtlCol="0">
              <a:spAutoFit/>
            </a:bodyPr>
            <a:lstStyle/>
            <a:p>
              <a:pPr algn="ctr"/>
              <a:r>
                <a:rPr lang="en-US" sz="1500" b="1" dirty="0">
                  <a:latin typeface="Courier New"/>
                  <a:cs typeface="Courier New"/>
                </a:rPr>
                <a:t>exit</a:t>
              </a:r>
            </a:p>
          </p:txBody>
        </p:sp>
        <p:sp>
          <p:nvSpPr>
            <p:cNvPr id="58" name="TextBox 57"/>
            <p:cNvSpPr txBox="1"/>
            <p:nvPr/>
          </p:nvSpPr>
          <p:spPr>
            <a:xfrm>
              <a:off x="5543922" y="5940811"/>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HP</a:t>
              </a:r>
            </a:p>
          </p:txBody>
        </p:sp>
        <p:sp>
          <p:nvSpPr>
            <p:cNvPr id="59" name="TextBox 58"/>
            <p:cNvSpPr txBox="1"/>
            <p:nvPr/>
          </p:nvSpPr>
          <p:spPr>
            <a:xfrm>
              <a:off x="5543922" y="4635500"/>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HC</a:t>
              </a:r>
            </a:p>
          </p:txBody>
        </p:sp>
        <p:sp>
          <p:nvSpPr>
            <p:cNvPr id="60" name="TextBox 59"/>
            <p:cNvSpPr txBox="1"/>
            <p:nvPr/>
          </p:nvSpPr>
          <p:spPr>
            <a:xfrm>
              <a:off x="7308765" y="5626100"/>
              <a:ext cx="570937" cy="595697"/>
            </a:xfrm>
            <a:prstGeom prst="rect">
              <a:avLst/>
            </a:prstGeom>
            <a:noFill/>
          </p:spPr>
          <p:txBody>
            <a:bodyPr wrap="none" rtlCol="0">
              <a:spAutoFit/>
            </a:bodyPr>
            <a:lstStyle/>
            <a:p>
              <a:pPr algn="ctr"/>
              <a:r>
                <a:rPr lang="en-US" sz="1500" b="1" dirty="0">
                  <a:solidFill>
                    <a:srgbClr val="FF0000"/>
                  </a:solidFill>
                  <a:latin typeface="Courier New"/>
                  <a:cs typeface="Courier New"/>
                </a:rPr>
                <a:t>CT</a:t>
              </a:r>
            </a:p>
            <a:p>
              <a:pPr algn="ctr"/>
              <a:r>
                <a:rPr lang="en-US" sz="1500" b="1" dirty="0">
                  <a:solidFill>
                    <a:srgbClr val="FF0000"/>
                  </a:solidFill>
                  <a:latin typeface="Courier New"/>
                  <a:cs typeface="Courier New"/>
                </a:rPr>
                <a:t>Bye</a:t>
              </a:r>
            </a:p>
          </p:txBody>
        </p:sp>
      </p:grpSp>
      <p:sp>
        <p:nvSpPr>
          <p:cNvPr id="62" name="Rectangle 3"/>
          <p:cNvSpPr>
            <a:spLocks noChangeArrowheads="1"/>
          </p:cNvSpPr>
          <p:nvPr/>
        </p:nvSpPr>
        <p:spPr bwMode="auto">
          <a:xfrm>
            <a:off x="4840944" y="464654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6" name="TextBox 65"/>
          <p:cNvSpPr txBox="1"/>
          <p:nvPr/>
        </p:nvSpPr>
        <p:spPr>
          <a:xfrm>
            <a:off x="4817296" y="4999672"/>
            <a:ext cx="1401346" cy="1477328"/>
          </a:xfrm>
          <a:prstGeom prst="rect">
            <a:avLst/>
          </a:prstGeom>
          <a:noFill/>
        </p:spPr>
        <p:txBody>
          <a:bodyPr wrap="none" rtlCol="0">
            <a:spAutoFit/>
          </a:bodyPr>
          <a:lstStyle/>
          <a:p>
            <a:r>
              <a:rPr lang="zh-CN" altLang="en-US" sz="1800" dirty="0">
                <a:latin typeface="Calibri" pitchFamily="34" charset="0"/>
              </a:rPr>
              <a:t>可能的输出</a:t>
            </a:r>
            <a:r>
              <a:rPr lang="en-US" sz="1800" dirty="0">
                <a:latin typeface="Calibri" pitchFamily="34" charset="0"/>
              </a:rPr>
              <a:t>:</a:t>
            </a:r>
          </a:p>
          <a:p>
            <a:r>
              <a:rPr lang="en-US" sz="1800" dirty="0">
                <a:solidFill>
                  <a:srgbClr val="FF0000"/>
                </a:solidFill>
                <a:latin typeface="Calibri" pitchFamily="34" charset="0"/>
              </a:rPr>
              <a:t>HC</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p:txBody>
      </p:sp>
      <p:sp>
        <p:nvSpPr>
          <p:cNvPr id="67" name="TextBox 66"/>
          <p:cNvSpPr txBox="1"/>
          <p:nvPr/>
        </p:nvSpPr>
        <p:spPr>
          <a:xfrm>
            <a:off x="7024964" y="4999672"/>
            <a:ext cx="1632178" cy="1477328"/>
          </a:xfrm>
          <a:prstGeom prst="rect">
            <a:avLst/>
          </a:prstGeom>
          <a:noFill/>
        </p:spPr>
        <p:txBody>
          <a:bodyPr wrap="none" rtlCol="0">
            <a:spAutoFit/>
          </a:bodyPr>
          <a:lstStyle/>
          <a:p>
            <a:r>
              <a:rPr lang="zh-CN" altLang="en-US" sz="1800" dirty="0">
                <a:latin typeface="Calibri" pitchFamily="34" charset="0"/>
              </a:rPr>
              <a:t>不可能的输出</a:t>
            </a:r>
            <a:r>
              <a:rPr lang="en-US" sz="1800" dirty="0">
                <a:latin typeface="Calibri" pitchFamily="34" charset="0"/>
              </a:rPr>
              <a:t>:</a:t>
            </a:r>
          </a:p>
          <a:p>
            <a:r>
              <a:rPr lang="en-US" sz="1800" dirty="0">
                <a:solidFill>
                  <a:srgbClr val="FF0000"/>
                </a:solidFill>
                <a:latin typeface="Calibri" pitchFamily="34" charset="0"/>
              </a:rPr>
              <a:t>HP</a:t>
            </a:r>
          </a:p>
          <a:p>
            <a:r>
              <a:rPr lang="en-US" sz="1800" dirty="0">
                <a:solidFill>
                  <a:srgbClr val="FF0000"/>
                </a:solidFill>
                <a:latin typeface="Calibri" pitchFamily="34" charset="0"/>
              </a:rPr>
              <a:t>CT</a:t>
            </a:r>
          </a:p>
          <a:p>
            <a:r>
              <a:rPr lang="en-US" sz="1800" dirty="0">
                <a:solidFill>
                  <a:srgbClr val="FF0000"/>
                </a:solidFill>
                <a:latin typeface="Calibri" pitchFamily="34" charset="0"/>
              </a:rPr>
              <a:t>Bye</a:t>
            </a:r>
          </a:p>
          <a:p>
            <a:r>
              <a:rPr lang="en-US" sz="1800" dirty="0">
                <a:solidFill>
                  <a:srgbClr val="FF0000"/>
                </a:solidFill>
                <a:latin typeface="Calibri" pitchFamily="34" charset="0"/>
              </a:rPr>
              <a:t>HC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369608" y="1110209"/>
            <a:ext cx="8594725" cy="5267325"/>
          </a:xfrm>
        </p:spPr>
        <p:txBody>
          <a:bodyPr/>
          <a:lstStyle/>
          <a:p>
            <a:r>
              <a:rPr lang="zh-CN" altLang="en-US" sz="2400" b="0" dirty="0"/>
              <a:t>子进程完成结束的顺序是任意的（没有固定的顺序）</a:t>
            </a:r>
            <a:endParaRPr lang="en-US" sz="2400" b="0" dirty="0"/>
          </a:p>
          <a:p>
            <a:r>
              <a:rPr lang="zh-CN" altLang="en-US" sz="2400" b="0" dirty="0"/>
              <a:t>可用宏函数</a:t>
            </a:r>
            <a:r>
              <a:rPr lang="en-US" sz="2400" b="0" dirty="0"/>
              <a:t>WIFEXITED</a:t>
            </a:r>
            <a:r>
              <a:rPr lang="zh-CN" altLang="en-US" sz="2400" b="0" dirty="0"/>
              <a:t>和</a:t>
            </a:r>
            <a:r>
              <a:rPr lang="en-US" sz="2400" b="0" dirty="0"/>
              <a:t>WEXITSTATUS </a:t>
            </a:r>
            <a:r>
              <a:rPr lang="zh-CN" altLang="en-US" sz="2400" b="0" dirty="0"/>
              <a:t>获取进程的退出状态信息</a:t>
            </a:r>
            <a:endParaRPr lang="en-US" sz="2400" b="0" dirty="0"/>
          </a:p>
        </p:txBody>
      </p:sp>
      <p:sp>
        <p:nvSpPr>
          <p:cNvPr id="500738" name="Rectangle 2"/>
          <p:cNvSpPr>
            <a:spLocks noGrp="1" noChangeArrowheads="1"/>
          </p:cNvSpPr>
          <p:nvPr>
            <p:ph type="title"/>
          </p:nvPr>
        </p:nvSpPr>
        <p:spPr/>
        <p:txBody>
          <a:bodyPr/>
          <a:lstStyle/>
          <a:p>
            <a:r>
              <a:rPr lang="zh-CN" altLang="en-US" dirty="0"/>
              <a:t>与子进程同步：</a:t>
            </a:r>
            <a:r>
              <a:rPr lang="en-US" altLang="zh-CN" dirty="0">
                <a:latin typeface="Courier New" pitchFamily="49" charset="0"/>
              </a:rPr>
              <a:t>wait</a:t>
            </a:r>
            <a:r>
              <a:rPr lang="zh-CN" altLang="en-US" dirty="0">
                <a:latin typeface="Courier New" pitchFamily="49" charset="0"/>
              </a:rPr>
              <a:t>示例</a:t>
            </a:r>
            <a:r>
              <a:rPr lang="en-US" altLang="zh-CN" dirty="0">
                <a:latin typeface="Courier New" pitchFamily="49" charset="0"/>
              </a:rPr>
              <a:t>2</a:t>
            </a:r>
            <a:endParaRPr lang="en-US" dirty="0"/>
          </a:p>
        </p:txBody>
      </p:sp>
      <p:sp>
        <p:nvSpPr>
          <p:cNvPr id="500740" name="Text Box 4"/>
          <p:cNvSpPr txBox="1">
            <a:spLocks noChangeArrowheads="1"/>
          </p:cNvSpPr>
          <p:nvPr/>
        </p:nvSpPr>
        <p:spPr bwMode="auto">
          <a:xfrm>
            <a:off x="2046009" y="2129118"/>
            <a:ext cx="7021791" cy="4606389"/>
          </a:xfrm>
          <a:prstGeom prst="rect">
            <a:avLst/>
          </a:prstGeom>
          <a:solidFill>
            <a:srgbClr val="F6F5BD"/>
          </a:solidFill>
          <a:ln w="3175">
            <a:solidFill>
              <a:schemeClr val="tx1"/>
            </a:solidFill>
            <a:miter lim="800000"/>
            <a:headEnd/>
            <a:tailEnd/>
          </a:ln>
          <a:effectLst/>
        </p:spPr>
        <p:txBody>
          <a:bodyPr wrap="square">
            <a:spAutoFit/>
          </a:bodyPr>
          <a:lstStyle/>
          <a:p>
            <a:pPr algn="dist">
              <a:lnSpc>
                <a:spcPts val="2200"/>
              </a:lnSpc>
            </a:pPr>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fork10</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6600"/>
                </a:solidFill>
                <a:latin typeface="Times New Roman" panose="02020603050405020304" pitchFamily="18" charset="0"/>
                <a:cs typeface="Times New Roman" panose="02020603050405020304" pitchFamily="18" charset="0"/>
              </a:rPr>
              <a:t>//</a:t>
            </a:r>
            <a:r>
              <a:rPr lang="en-GB" altLang="zh-CN" sz="2000" b="1" i="1" dirty="0" err="1">
                <a:solidFill>
                  <a:srgbClr val="006600"/>
                </a:solidFill>
                <a:latin typeface="Courier New" pitchFamily="49" charset="0"/>
                <a:ea typeface="msgothic" charset="0"/>
                <a:cs typeface="msgothic" charset="0"/>
              </a:rPr>
              <a:t>forks.c</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[N];</a:t>
            </a:r>
          </a:p>
          <a:p>
            <a:pPr>
              <a:lnSpc>
                <a:spcPts val="2200"/>
              </a:lnSpc>
            </a:pP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int     </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i</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child_status</a:t>
            </a:r>
            <a:r>
              <a:rPr lang="fi-FI"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 {</a:t>
            </a: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nb-NO" sz="2000" b="1"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for</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 0;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&lt; N; </a:t>
            </a:r>
            <a:r>
              <a:rPr lang="en-US" sz="2000" b="1" dirty="0" err="1">
                <a:solidFill>
                  <a:srgbClr val="000000"/>
                </a:solidFill>
                <a:latin typeface="Times New Roman" panose="02020603050405020304" pitchFamily="18" charset="0"/>
                <a:cs typeface="Times New Roman" panose="02020603050405020304" pitchFamily="18" charset="0"/>
              </a:rPr>
              <a:t>i</a:t>
            </a:r>
            <a:r>
              <a:rPr lang="en-US" sz="2000" b="1" dirty="0">
                <a:solidFill>
                  <a:srgbClr val="000000"/>
                </a:solidFill>
                <a:latin typeface="Times New Roman" panose="02020603050405020304" pitchFamily="18" charset="0"/>
                <a:cs typeface="Times New Roman" panose="02020603050405020304" pitchFamily="18" charset="0"/>
              </a:rPr>
              <a:t>++) {  </a:t>
            </a:r>
            <a:r>
              <a:rPr lang="en-US" sz="2000" b="1" dirty="0">
                <a:solidFill>
                  <a:srgbClr val="CB2418"/>
                </a:solidFill>
                <a:latin typeface="Times New Roman" panose="02020603050405020304" pitchFamily="18" charset="0"/>
                <a:cs typeface="Times New Roman" panose="02020603050405020304" pitchFamily="18" charset="0"/>
              </a:rPr>
              <a:t>/* Parent */</a:t>
            </a:r>
            <a:endParaRPr lang="en-US"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2D961E"/>
                </a:solidFill>
                <a:latin typeface="Times New Roman" panose="02020603050405020304" pitchFamily="18" charset="0"/>
                <a:cs typeface="Times New Roman" panose="02020603050405020304" pitchFamily="18" charset="0"/>
              </a:rPr>
              <a:t>pid_t</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CC"/>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 = wait(&amp;</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C200FF"/>
                </a:solidFill>
                <a:latin typeface="Times New Roman" panose="02020603050405020304" pitchFamily="18" charset="0"/>
                <a:cs typeface="Times New Roman" panose="02020603050405020304" pitchFamily="18" charset="0"/>
              </a:rPr>
              <a:t>if</a:t>
            </a:r>
            <a:r>
              <a:rPr lang="en-US" sz="2000" b="1" dirty="0">
                <a:solidFill>
                  <a:srgbClr val="000000"/>
                </a:solidFill>
                <a:latin typeface="Times New Roman" panose="02020603050405020304" pitchFamily="18" charset="0"/>
                <a:cs typeface="Times New Roman" panose="02020603050405020304" pitchFamily="18" charset="0"/>
              </a:rPr>
              <a:t> (WIFEXITED(</a:t>
            </a:r>
            <a:r>
              <a:rPr lang="en-US" sz="2000" b="1" dirty="0" err="1">
                <a:solidFill>
                  <a:srgbClr val="000000"/>
                </a:solidFill>
                <a:latin typeface="Times New Roman" panose="02020603050405020304" pitchFamily="18" charset="0"/>
                <a:cs typeface="Times New Roman" panose="02020603050405020304" pitchFamily="18" charset="0"/>
              </a:rPr>
              <a:t>child_status</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pl-PL" sz="2000" b="1" dirty="0">
                <a:solidFill>
                  <a:srgbClr val="000000"/>
                </a:solidFill>
                <a:latin typeface="Times New Roman" panose="02020603050405020304" pitchFamily="18" charset="0"/>
                <a:cs typeface="Times New Roman" panose="02020603050405020304" pitchFamily="18" charset="0"/>
              </a:rPr>
              <a:t>                   </a:t>
            </a:r>
            <a:r>
              <a:rPr lang="pl-PL" sz="2000" b="1" dirty="0">
                <a:solidFill>
                  <a:srgbClr val="0000CC"/>
                </a:solidFill>
                <a:latin typeface="Times New Roman" panose="02020603050405020304" pitchFamily="18" charset="0"/>
                <a:cs typeface="Times New Roman" panose="02020603050405020304" pitchFamily="18" charset="0"/>
              </a:rPr>
              <a:t>wpid</a:t>
            </a:r>
            <a:r>
              <a:rPr lang="pl-PL" sz="2000" b="1" dirty="0">
                <a:solidFill>
                  <a:srgbClr val="000000"/>
                </a:solidFill>
                <a:latin typeface="Times New Roman" panose="02020603050405020304" pitchFamily="18" charset="0"/>
                <a:cs typeface="Times New Roman" panose="02020603050405020304" pitchFamily="18" charset="0"/>
              </a:rPr>
              <a:t>, WEXITSTATUS(child_status));</a:t>
            </a:r>
          </a:p>
          <a:p>
            <a:pPr>
              <a:lnSpc>
                <a:spcPts val="2200"/>
              </a:lnSpc>
            </a:pPr>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   }</a:t>
            </a:r>
          </a:p>
          <a:p>
            <a:pPr>
              <a:lnSpc>
                <a:spcPts val="2200"/>
              </a:lnSpc>
            </a:pPr>
            <a:r>
              <a:rPr lang="en-US" sz="2000" b="1" dirty="0">
                <a:solidFill>
                  <a:srgbClr val="000000"/>
                </a:solidFill>
                <a:latin typeface="Times New Roman" panose="02020603050405020304" pitchFamily="18" charset="0"/>
                <a:cs typeface="Times New Roman" panose="02020603050405020304" pitchFamily="18" charset="0"/>
              </a:rPr>
              <a:t>}</a:t>
            </a:r>
            <a:endParaRPr lang="en-GB" altLang="zh-CN" sz="2000" b="1" i="1" dirty="0">
              <a:solidFill>
                <a:srgbClr val="006600"/>
              </a:solidFill>
              <a:latin typeface="Courier New" pitchFamily="49" charset="0"/>
              <a:ea typeface="msgothic" charset="0"/>
              <a:cs typeface="msgothic"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idx="1"/>
          </p:nvPr>
        </p:nvSpPr>
        <p:spPr>
          <a:xfrm>
            <a:off x="396875" y="1362074"/>
            <a:ext cx="8747125" cy="5267325"/>
          </a:xfrm>
        </p:spPr>
        <p:txBody>
          <a:bodyPr/>
          <a:lstStyle/>
          <a:p>
            <a:r>
              <a:rPr lang="zh-CN" altLang="en-US" dirty="0"/>
              <a:t>发生在计算机系统的所有层次</a:t>
            </a:r>
            <a:endParaRPr lang="en-US" dirty="0"/>
          </a:p>
          <a:p>
            <a:r>
              <a:rPr lang="zh-CN" altLang="en-US" dirty="0"/>
              <a:t>低层机制</a:t>
            </a:r>
            <a:r>
              <a:rPr lang="en-US" altLang="zh-CN" dirty="0"/>
              <a:t>(</a:t>
            </a:r>
            <a:r>
              <a:rPr lang="zh-CN" altLang="en-US" dirty="0"/>
              <a:t>硬件层</a:t>
            </a:r>
            <a:r>
              <a:rPr lang="en-US" altLang="zh-CN" dirty="0"/>
              <a:t>)</a:t>
            </a:r>
            <a:endParaRPr lang="en-US" dirty="0"/>
          </a:p>
          <a:p>
            <a:pPr lvl="1"/>
            <a:r>
              <a:rPr lang="en-US" dirty="0"/>
              <a:t>1.</a:t>
            </a:r>
            <a:r>
              <a:rPr lang="zh-CN" altLang="en-US" b="1" dirty="0">
                <a:solidFill>
                  <a:srgbClr val="FF0000"/>
                </a:solidFill>
              </a:rPr>
              <a:t>异常</a:t>
            </a:r>
            <a:r>
              <a:rPr lang="en-US" b="1" dirty="0">
                <a:solidFill>
                  <a:srgbClr val="FF0000"/>
                </a:solidFill>
              </a:rPr>
              <a:t> </a:t>
            </a:r>
            <a:r>
              <a:rPr lang="en-US" altLang="zh-CN" b="1" dirty="0">
                <a:solidFill>
                  <a:srgbClr val="FF0000"/>
                </a:solidFill>
              </a:rPr>
              <a:t>(Exceptions)-</a:t>
            </a:r>
            <a:r>
              <a:rPr lang="zh-CN" altLang="en-US" b="1" dirty="0">
                <a:solidFill>
                  <a:srgbClr val="FF0000"/>
                </a:solidFill>
              </a:rPr>
              <a:t>硬件中断（</a:t>
            </a:r>
            <a:r>
              <a:rPr lang="en-US" altLang="zh-CN" b="1" dirty="0" err="1">
                <a:solidFill>
                  <a:srgbClr val="FF0000"/>
                </a:solidFill>
              </a:rPr>
              <a:t>Interrrupt</a:t>
            </a:r>
            <a:r>
              <a:rPr lang="zh-CN" altLang="en-US" b="1" dirty="0">
                <a:solidFill>
                  <a:srgbClr val="FF0000"/>
                </a:solidFill>
              </a:rPr>
              <a:t>）</a:t>
            </a:r>
            <a:endParaRPr lang="en-US" b="1" dirty="0">
              <a:solidFill>
                <a:srgbClr val="FF0000"/>
              </a:solidFill>
            </a:endParaRPr>
          </a:p>
          <a:p>
            <a:pPr lvl="2"/>
            <a:r>
              <a:rPr lang="zh-CN" altLang="en-US" dirty="0"/>
              <a:t>硬件检测到的事件会触发控制转移到异常处理程序</a:t>
            </a:r>
            <a:endParaRPr lang="en-US" dirty="0"/>
          </a:p>
          <a:p>
            <a:pPr lvl="2"/>
            <a:r>
              <a:rPr lang="zh-CN" altLang="en-US" dirty="0"/>
              <a:t>操作系统和硬件共同实现</a:t>
            </a:r>
            <a:r>
              <a:rPr lang="en-US" dirty="0"/>
              <a:t>	</a:t>
            </a:r>
          </a:p>
          <a:p>
            <a:r>
              <a:rPr lang="zh-CN" altLang="en-US" dirty="0"/>
              <a:t>高层机制</a:t>
            </a:r>
            <a:endParaRPr lang="en-US" dirty="0"/>
          </a:p>
          <a:p>
            <a:pPr lvl="1">
              <a:spcBef>
                <a:spcPts val="0"/>
              </a:spcBef>
            </a:pPr>
            <a:r>
              <a:rPr lang="en-US" dirty="0"/>
              <a:t>2. </a:t>
            </a:r>
            <a:r>
              <a:rPr lang="zh-CN" altLang="en-US" b="1" dirty="0">
                <a:solidFill>
                  <a:srgbClr val="FF0000"/>
                </a:solidFill>
              </a:rPr>
              <a:t>进程切换</a:t>
            </a:r>
            <a:r>
              <a:rPr lang="en-US" altLang="zh-CN" b="1" dirty="0">
                <a:solidFill>
                  <a:srgbClr val="FF0000"/>
                </a:solidFill>
              </a:rPr>
              <a:t>(Process context switch)</a:t>
            </a:r>
            <a:endParaRPr lang="en-US" b="1" dirty="0">
              <a:solidFill>
                <a:srgbClr val="FF0000"/>
              </a:solidFill>
            </a:endParaRPr>
          </a:p>
          <a:p>
            <a:pPr lvl="2">
              <a:spcBef>
                <a:spcPts val="0"/>
              </a:spcBef>
            </a:pPr>
            <a:r>
              <a:rPr lang="zh-CN" altLang="en-US" dirty="0"/>
              <a:t>通过操作系统和硬件定时器实现</a:t>
            </a:r>
            <a:endParaRPr lang="en-US" dirty="0"/>
          </a:p>
          <a:p>
            <a:pPr lvl="1">
              <a:spcBef>
                <a:spcPts val="0"/>
              </a:spcBef>
            </a:pPr>
            <a:r>
              <a:rPr lang="en-US" dirty="0"/>
              <a:t>3. </a:t>
            </a:r>
            <a:r>
              <a:rPr lang="zh-CN" altLang="en-US" b="1" dirty="0">
                <a:solidFill>
                  <a:srgbClr val="FF0000"/>
                </a:solidFill>
              </a:rPr>
              <a:t>信号</a:t>
            </a:r>
            <a:r>
              <a:rPr lang="en-US" altLang="zh-CN" b="1" dirty="0">
                <a:solidFill>
                  <a:srgbClr val="FF0000"/>
                </a:solidFill>
              </a:rPr>
              <a:t>(Signals)- MS</a:t>
            </a:r>
            <a:r>
              <a:rPr lang="zh-CN" altLang="en-US" b="1" dirty="0">
                <a:solidFill>
                  <a:srgbClr val="FF0000"/>
                </a:solidFill>
              </a:rPr>
              <a:t>消息</a:t>
            </a:r>
            <a:r>
              <a:rPr lang="en-US" altLang="zh-CN" b="1" dirty="0">
                <a:solidFill>
                  <a:srgbClr val="FF0000"/>
                </a:solidFill>
              </a:rPr>
              <a:t>(Message)</a:t>
            </a:r>
            <a:endParaRPr lang="en-US" b="1" dirty="0">
              <a:solidFill>
                <a:srgbClr val="FF0000"/>
              </a:solidFill>
            </a:endParaRPr>
          </a:p>
          <a:p>
            <a:pPr lvl="2">
              <a:spcBef>
                <a:spcPts val="0"/>
              </a:spcBef>
            </a:pPr>
            <a:r>
              <a:rPr lang="zh-CN" altLang="en-US" dirty="0"/>
              <a:t>操作系统实现，可以是用户程序处理</a:t>
            </a:r>
            <a:r>
              <a:rPr lang="en-US" dirty="0"/>
              <a:t> </a:t>
            </a:r>
          </a:p>
          <a:p>
            <a:pPr lvl="1">
              <a:spcBef>
                <a:spcPts val="0"/>
              </a:spcBef>
            </a:pPr>
            <a:r>
              <a:rPr lang="en-US" dirty="0"/>
              <a:t>4. </a:t>
            </a:r>
            <a:r>
              <a:rPr lang="zh-CN" altLang="en-US" b="1" dirty="0">
                <a:solidFill>
                  <a:srgbClr val="FF0000"/>
                </a:solidFill>
              </a:rPr>
              <a:t>非本地跳转</a:t>
            </a:r>
            <a:r>
              <a:rPr lang="en-US" altLang="zh-CN" b="1" dirty="0">
                <a:solidFill>
                  <a:srgbClr val="FF0000"/>
                </a:solidFill>
              </a:rPr>
              <a:t>(Nonlocal jumps)-</a:t>
            </a:r>
            <a:r>
              <a:rPr lang="zh-CN" altLang="en-US" b="1" dirty="0">
                <a:solidFill>
                  <a:srgbClr val="FF0000"/>
                </a:solidFill>
              </a:rPr>
              <a:t>还原</a:t>
            </a:r>
            <a:r>
              <a:rPr lang="en-US" dirty="0"/>
              <a:t>: </a:t>
            </a:r>
            <a:r>
              <a:rPr lang="en-US" dirty="0" err="1"/>
              <a:t>setjmp</a:t>
            </a:r>
            <a:r>
              <a:rPr lang="en-US" dirty="0"/>
              <a:t>() and </a:t>
            </a:r>
            <a:r>
              <a:rPr lang="en-US" dirty="0" err="1"/>
              <a:t>longjmp</a:t>
            </a:r>
            <a:r>
              <a:rPr lang="en-US" dirty="0"/>
              <a:t>()</a:t>
            </a:r>
          </a:p>
          <a:p>
            <a:pPr lvl="2">
              <a:spcBef>
                <a:spcPts val="0"/>
              </a:spcBef>
            </a:pPr>
            <a:r>
              <a:rPr lang="en-US" altLang="zh-CN" dirty="0"/>
              <a:t>C</a:t>
            </a:r>
            <a:r>
              <a:rPr lang="zh-CN" altLang="en-US" dirty="0"/>
              <a:t>运行库实现</a:t>
            </a:r>
            <a:endParaRPr lang="en-US" dirty="0"/>
          </a:p>
        </p:txBody>
      </p:sp>
      <p:sp>
        <p:nvSpPr>
          <p:cNvPr id="474114" name="Rectangle 2"/>
          <p:cNvSpPr>
            <a:spLocks noGrp="1" noChangeArrowheads="1"/>
          </p:cNvSpPr>
          <p:nvPr>
            <p:ph type="title"/>
          </p:nvPr>
        </p:nvSpPr>
        <p:spPr/>
        <p:txBody>
          <a:bodyPr/>
          <a:lstStyle/>
          <a:p>
            <a:r>
              <a:rPr lang="zh-CN" altLang="en-US" dirty="0"/>
              <a:t>异常控制流</a:t>
            </a:r>
            <a:r>
              <a:rPr lang="en-US" altLang="zh-CN" dirty="0"/>
              <a:t>(Exceptional Control Flow)</a:t>
            </a:r>
            <a:endParaRPr lang="en-US" dirty="0"/>
          </a:p>
        </p:txBody>
      </p:sp>
      <p:grpSp>
        <p:nvGrpSpPr>
          <p:cNvPr id="11" name="组合 10"/>
          <p:cNvGrpSpPr/>
          <p:nvPr/>
        </p:nvGrpSpPr>
        <p:grpSpPr>
          <a:xfrm>
            <a:off x="5882635" y="3307112"/>
            <a:ext cx="3199459" cy="2049334"/>
            <a:chOff x="5357755" y="2818576"/>
            <a:chExt cx="3133455" cy="2049334"/>
          </a:xfrm>
        </p:grpSpPr>
        <p:cxnSp>
          <p:nvCxnSpPr>
            <p:cNvPr id="5" name="直接连接符 4"/>
            <p:cNvCxnSpPr/>
            <p:nvPr/>
          </p:nvCxnSpPr>
          <p:spPr bwMode="auto">
            <a:xfrm>
              <a:off x="5943600" y="35814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5943600" y="4191000"/>
              <a:ext cx="1981200" cy="0"/>
            </a:xfrm>
            <a:prstGeom prst="line">
              <a:avLst/>
            </a:prstGeom>
            <a:noFill/>
            <a:ln w="2540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5943600" y="4800600"/>
              <a:ext cx="1981200" cy="0"/>
            </a:xfrm>
            <a:prstGeom prst="line">
              <a:avLst/>
            </a:prstGeom>
            <a:noFill/>
            <a:ln w="25400" cap="flat" cmpd="sng" algn="ctr">
              <a:solidFill>
                <a:schemeClr val="tx1"/>
              </a:solidFill>
              <a:prstDash val="solid"/>
              <a:round/>
              <a:headEnd type="none" w="med" len="med"/>
              <a:tailEnd type="none" w="med" len="med"/>
            </a:ln>
            <a:effectLst/>
          </p:spPr>
        </p:cxnSp>
        <p:sp>
          <p:nvSpPr>
            <p:cNvPr id="7" name="文本框 6"/>
            <p:cNvSpPr txBox="1"/>
            <p:nvPr/>
          </p:nvSpPr>
          <p:spPr>
            <a:xfrm>
              <a:off x="6789797" y="4382928"/>
              <a:ext cx="646331" cy="369332"/>
            </a:xfrm>
            <a:prstGeom prst="rect">
              <a:avLst/>
            </a:prstGeom>
            <a:noFill/>
          </p:spPr>
          <p:txBody>
            <a:bodyPr wrap="none" rtlCol="0">
              <a:spAutoFit/>
            </a:bodyPr>
            <a:lstStyle/>
            <a:p>
              <a:r>
                <a:rPr lang="zh-CN" altLang="en-US" sz="1800" dirty="0">
                  <a:latin typeface="Calibri" pitchFamily="34" charset="0"/>
                </a:rPr>
                <a:t>硬件</a:t>
              </a:r>
            </a:p>
          </p:txBody>
        </p:sp>
        <p:sp>
          <p:nvSpPr>
            <p:cNvPr id="12" name="文本框 11"/>
            <p:cNvSpPr txBox="1"/>
            <p:nvPr/>
          </p:nvSpPr>
          <p:spPr>
            <a:xfrm>
              <a:off x="6400800" y="3773328"/>
              <a:ext cx="1107996" cy="369332"/>
            </a:xfrm>
            <a:prstGeom prst="rect">
              <a:avLst/>
            </a:prstGeom>
            <a:noFill/>
          </p:spPr>
          <p:txBody>
            <a:bodyPr wrap="none" rtlCol="0">
              <a:spAutoFit/>
            </a:bodyPr>
            <a:lstStyle/>
            <a:p>
              <a:r>
                <a:rPr lang="zh-CN" altLang="en-US" sz="1800" dirty="0">
                  <a:latin typeface="Calibri" pitchFamily="34" charset="0"/>
                </a:rPr>
                <a:t>操作系统</a:t>
              </a:r>
            </a:p>
          </p:txBody>
        </p:sp>
        <p:sp>
          <p:nvSpPr>
            <p:cNvPr id="13" name="文本框 12"/>
            <p:cNvSpPr txBox="1"/>
            <p:nvPr/>
          </p:nvSpPr>
          <p:spPr>
            <a:xfrm>
              <a:off x="6400800" y="3200401"/>
              <a:ext cx="646331" cy="369332"/>
            </a:xfrm>
            <a:prstGeom prst="rect">
              <a:avLst/>
            </a:prstGeom>
            <a:noFill/>
          </p:spPr>
          <p:txBody>
            <a:bodyPr wrap="none" rtlCol="0">
              <a:spAutoFit/>
            </a:bodyPr>
            <a:lstStyle/>
            <a:p>
              <a:r>
                <a:rPr lang="zh-CN" altLang="en-US" sz="1800" dirty="0">
                  <a:latin typeface="Calibri" pitchFamily="34" charset="0"/>
                </a:rPr>
                <a:t>应用</a:t>
              </a:r>
            </a:p>
          </p:txBody>
        </p:sp>
        <p:sp>
          <p:nvSpPr>
            <p:cNvPr id="8" name="椭圆 7"/>
            <p:cNvSpPr/>
            <p:nvPr/>
          </p:nvSpPr>
          <p:spPr bwMode="auto">
            <a:xfrm>
              <a:off x="5711071" y="4224655"/>
              <a:ext cx="1066988" cy="643255"/>
            </a:xfrm>
            <a:prstGeom prst="ellipse">
              <a:avLst/>
            </a:prstGeom>
            <a:solidFill>
              <a:srgbClr val="FFFF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异常</a:t>
              </a:r>
            </a:p>
          </p:txBody>
        </p:sp>
        <p:sp>
          <p:nvSpPr>
            <p:cNvPr id="15" name="椭圆 14"/>
            <p:cNvSpPr/>
            <p:nvPr/>
          </p:nvSpPr>
          <p:spPr bwMode="auto">
            <a:xfrm>
              <a:off x="7047131" y="2818576"/>
              <a:ext cx="1299192" cy="693687"/>
            </a:xfrm>
            <a:prstGeom prst="ellipse">
              <a:avLst/>
            </a:prstGeom>
            <a:solidFill>
              <a:srgbClr val="FFC000"/>
            </a:soli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非本地跳转</a:t>
              </a:r>
            </a:p>
          </p:txBody>
        </p:sp>
        <p:sp>
          <p:nvSpPr>
            <p:cNvPr id="16" name="椭圆 15"/>
            <p:cNvSpPr/>
            <p:nvPr/>
          </p:nvSpPr>
          <p:spPr bwMode="auto">
            <a:xfrm>
              <a:off x="5357755" y="3451700"/>
              <a:ext cx="1066988" cy="643255"/>
            </a:xfrm>
            <a:prstGeom prst="ellipse">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信号</a:t>
              </a:r>
            </a:p>
          </p:txBody>
        </p:sp>
        <p:sp>
          <p:nvSpPr>
            <p:cNvPr id="17" name="椭圆 16"/>
            <p:cNvSpPr/>
            <p:nvPr/>
          </p:nvSpPr>
          <p:spPr bwMode="auto">
            <a:xfrm>
              <a:off x="7424222" y="3769091"/>
              <a:ext cx="1066988" cy="643255"/>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16200000" scaled="1"/>
              <a:tileRect/>
            </a:gradFill>
            <a:ln w="25400" cap="flat" cmpd="sng" algn="ctr">
              <a:solidFill>
                <a:schemeClr val="tx1"/>
              </a:solidFill>
              <a:prstDash val="solid"/>
              <a:round/>
              <a:headEnd type="none" w="med" len="med"/>
              <a:tailEnd type="arrow" w="med" len="med"/>
            </a:ln>
            <a:effectLst/>
          </p:spPr>
          <p:txBody>
            <a:bodyPr rtlCol="0" anchor="ctr"/>
            <a:lstStyle/>
            <a:p>
              <a:pPr algn="ctr"/>
              <a:r>
                <a:rPr lang="zh-CN" altLang="en-US" dirty="0"/>
                <a:t>进程</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367844" y="304800"/>
            <a:ext cx="8839200" cy="573088"/>
          </a:xfrm>
        </p:spPr>
        <p:txBody>
          <a:bodyPr/>
          <a:lstStyle/>
          <a:p>
            <a:r>
              <a:rPr lang="en-US" altLang="zh-CN" sz="3400" dirty="0" err="1">
                <a:latin typeface="Courier New" pitchFamily="49" charset="0"/>
              </a:rPr>
              <a:t>waitpid</a:t>
            </a:r>
            <a:r>
              <a:rPr lang="en-US" altLang="zh-CN" sz="3400" dirty="0">
                <a:latin typeface="Courier New" pitchFamily="49" charset="0"/>
              </a:rPr>
              <a:t>:</a:t>
            </a:r>
            <a:r>
              <a:rPr lang="zh-CN" altLang="en-US" sz="3400" dirty="0">
                <a:latin typeface="Courier New" pitchFamily="49" charset="0"/>
              </a:rPr>
              <a:t>等待特定进程</a:t>
            </a:r>
            <a:endParaRPr lang="en-US" sz="3400" dirty="0">
              <a:latin typeface="Courier New" pitchFamily="49" charset="0"/>
            </a:endParaRPr>
          </a:p>
        </p:txBody>
      </p:sp>
      <p:sp>
        <p:nvSpPr>
          <p:cNvPr id="501763" name="Rectangle 3"/>
          <p:cNvSpPr>
            <a:spLocks noGrp="1" noChangeArrowheads="1"/>
          </p:cNvSpPr>
          <p:nvPr>
            <p:ph idx="1"/>
          </p:nvPr>
        </p:nvSpPr>
        <p:spPr>
          <a:xfrm>
            <a:off x="0" y="810905"/>
            <a:ext cx="9144000" cy="1099234"/>
          </a:xfrm>
        </p:spPr>
        <p:txBody>
          <a:bodyPr/>
          <a:lstStyle/>
          <a:p>
            <a:pPr>
              <a:spcBef>
                <a:spcPts val="0"/>
              </a:spcBef>
            </a:pP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waitpid</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pid_t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&amp;status,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options)</a:t>
            </a:r>
          </a:p>
          <a:p>
            <a:pPr lvl="1">
              <a:spcBef>
                <a:spcPts val="0"/>
              </a:spcBef>
            </a:pPr>
            <a:r>
              <a:rPr lang="zh-CN" altLang="en-US" sz="2800" dirty="0">
                <a:latin typeface="Times New Roman" panose="02020603050405020304" pitchFamily="18" charset="0"/>
                <a:cs typeface="Times New Roman" panose="02020603050405020304" pitchFamily="18" charset="0"/>
              </a:rPr>
              <a:t>挂起当前进程直到指定进程终止才返回，有多种选项</a:t>
            </a:r>
            <a:endParaRPr lang="en-US" sz="2800" dirty="0">
              <a:latin typeface="Times New Roman" panose="02020603050405020304" pitchFamily="18" charset="0"/>
              <a:cs typeface="Times New Roman" panose="02020603050405020304" pitchFamily="18" charset="0"/>
            </a:endParaRPr>
          </a:p>
        </p:txBody>
      </p:sp>
      <p:sp>
        <p:nvSpPr>
          <p:cNvPr id="501764" name="Text Box 4"/>
          <p:cNvSpPr txBox="1">
            <a:spLocks noChangeArrowheads="1"/>
          </p:cNvSpPr>
          <p:nvPr/>
        </p:nvSpPr>
        <p:spPr bwMode="auto">
          <a:xfrm>
            <a:off x="847165" y="1676401"/>
            <a:ext cx="7543800" cy="5016758"/>
          </a:xfrm>
          <a:prstGeom prst="rect">
            <a:avLst/>
          </a:prstGeom>
          <a:solidFill>
            <a:srgbClr val="F6F5BD"/>
          </a:solidFill>
          <a:ln w="3175">
            <a:solidFill>
              <a:schemeClr val="tx1"/>
            </a:solidFill>
            <a:miter lim="800000"/>
            <a:headEnd/>
            <a:tailEnd/>
          </a:ln>
          <a:effectLst/>
        </p:spPr>
        <p:txBody>
          <a:bodyPr wrap="square">
            <a:spAutoFit/>
          </a:bodyPr>
          <a:lstStyle/>
          <a:p>
            <a:pPr algn="dist"/>
            <a:r>
              <a:rPr lang="en-US" sz="2000" b="1" dirty="0">
                <a:solidFill>
                  <a:srgbClr val="2D961E"/>
                </a:solidFill>
                <a:latin typeface="Times New Roman" panose="02020603050405020304" pitchFamily="18" charset="0"/>
                <a:cs typeface="Times New Roman" panose="02020603050405020304" pitchFamily="18" charset="0"/>
              </a:rPr>
              <a:t>void</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a:solidFill>
                  <a:srgbClr val="4A00FF"/>
                </a:solidFill>
                <a:latin typeface="Times New Roman" panose="02020603050405020304" pitchFamily="18" charset="0"/>
                <a:cs typeface="Times New Roman" panose="02020603050405020304" pitchFamily="18" charset="0"/>
              </a:rPr>
              <a:t>fork11</a:t>
            </a:r>
            <a:r>
              <a:rPr lang="en-US" sz="2000" b="1" dirty="0">
                <a:solidFill>
                  <a:srgbClr val="000000"/>
                </a:solidFill>
                <a:latin typeface="Times New Roman" panose="02020603050405020304" pitchFamily="18" charset="0"/>
                <a:cs typeface="Times New Roman" panose="02020603050405020304" pitchFamily="18" charset="0"/>
              </a:rPr>
              <a:t>() {                                                                         </a:t>
            </a:r>
            <a:r>
              <a:rPr lang="en-US" altLang="zh-CN" sz="2000" b="1" dirty="0">
                <a:solidFill>
                  <a:srgbClr val="000000"/>
                </a:solidFill>
                <a:latin typeface="Times New Roman" panose="02020603050405020304" pitchFamily="18" charset="0"/>
                <a:cs typeface="Times New Roman" panose="02020603050405020304" pitchFamily="18" charset="0"/>
              </a:rPr>
              <a:t>//</a:t>
            </a:r>
            <a:r>
              <a:rPr lang="en-GB" altLang="zh-CN" sz="2000" b="1" i="1" dirty="0" err="1">
                <a:solidFill>
                  <a:schemeClr val="tx1">
                    <a:lumMod val="50000"/>
                    <a:lumOff val="50000"/>
                  </a:schemeClr>
                </a:solidFill>
                <a:latin typeface="Times New Roman" panose="02020603050405020304" pitchFamily="18" charset="0"/>
                <a:ea typeface="msgothic" charset="0"/>
                <a:cs typeface="Times New Roman" panose="02020603050405020304" pitchFamily="18" charset="0"/>
              </a:rPr>
              <a:t>forks.c</a:t>
            </a:r>
            <a:endParaRPr lang="en-GB" altLang="zh-CN" sz="2000" b="1" i="1" dirty="0">
              <a:solidFill>
                <a:schemeClr val="tx1">
                  <a:lumMod val="50000"/>
                  <a:lumOff val="50000"/>
                </a:schemeClr>
              </a:solidFill>
              <a:latin typeface="Times New Roman" panose="02020603050405020304" pitchFamily="18" charset="0"/>
              <a:ea typeface="msgothic" charset="0"/>
              <a:cs typeface="Times New Roman" panose="02020603050405020304" pitchFamily="18" charset="0"/>
            </a:endParaRPr>
          </a:p>
          <a:p>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2D961E"/>
                </a:solidFill>
                <a:latin typeface="Times New Roman" panose="02020603050405020304" pitchFamily="18" charset="0"/>
                <a:cs typeface="Times New Roman" panose="02020603050405020304" pitchFamily="18" charset="0"/>
              </a:rPr>
              <a:t>pid_t</a:t>
            </a:r>
            <a:r>
              <a:rPr lang="fi-FI" sz="2000" b="1" dirty="0">
                <a:solidFill>
                  <a:srgbClr val="000000"/>
                </a:solidFill>
                <a:latin typeface="Times New Roman" panose="02020603050405020304" pitchFamily="18" charset="0"/>
                <a:cs typeface="Times New Roman" panose="02020603050405020304" pitchFamily="18" charset="0"/>
              </a:rPr>
              <a:t> </a:t>
            </a:r>
            <a:r>
              <a:rPr lang="fi-FI" sz="2000" b="1" dirty="0">
                <a:solidFill>
                  <a:srgbClr val="C1651C"/>
                </a:solidFill>
                <a:latin typeface="Times New Roman" panose="02020603050405020304" pitchFamily="18" charset="0"/>
                <a:cs typeface="Times New Roman" panose="02020603050405020304" pitchFamily="18" charset="0"/>
              </a:rPr>
              <a:t>pid</a:t>
            </a:r>
            <a:r>
              <a:rPr lang="fi-FI" sz="2000" b="1" dirty="0">
                <a:solidFill>
                  <a:srgbClr val="000000"/>
                </a:solidFill>
                <a:latin typeface="Times New Roman" panose="02020603050405020304" pitchFamily="18" charset="0"/>
                <a:cs typeface="Times New Roman" panose="02020603050405020304" pitchFamily="18" charset="0"/>
              </a:rPr>
              <a:t>[N];</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i</a:t>
            </a:r>
            <a:r>
              <a:rPr lang="fr-FR" sz="2000" b="1" dirty="0">
                <a:solidFill>
                  <a:srgbClr val="000000"/>
                </a:solidFill>
                <a:latin typeface="Times New Roman" panose="02020603050405020304" pitchFamily="18" charset="0"/>
                <a:cs typeface="Times New Roman" panose="02020603050405020304" pitchFamily="18" charset="0"/>
              </a:rPr>
              <a:t>;</a:t>
            </a:r>
          </a:p>
          <a:p>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2D961E"/>
                </a:solidFill>
                <a:latin typeface="Times New Roman" panose="02020603050405020304" pitchFamily="18" charset="0"/>
                <a:cs typeface="Times New Roman" panose="02020603050405020304" pitchFamily="18" charset="0"/>
              </a:rPr>
              <a:t>int</a:t>
            </a: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C1651C"/>
                </a:solidFill>
                <a:latin typeface="Times New Roman" panose="02020603050405020304" pitchFamily="18" charset="0"/>
                <a:cs typeface="Times New Roman" panose="02020603050405020304" pitchFamily="18" charset="0"/>
              </a:rPr>
              <a:t>child_status</a:t>
            </a:r>
            <a:r>
              <a:rPr lang="fr-FR" sz="2000" b="1" dirty="0">
                <a:solidFill>
                  <a:srgbClr val="000000"/>
                </a:solidFill>
                <a:latin typeface="Times New Roman" panose="02020603050405020304" pitchFamily="18" charset="0"/>
                <a:cs typeface="Times New Roman" panose="02020603050405020304" pitchFamily="18" charset="0"/>
              </a:rPr>
              <a:t>;</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0; i &lt; N; i++)</a:t>
            </a:r>
          </a:p>
          <a:p>
            <a:r>
              <a:rPr lang="nb-NO" sz="2000" b="1" dirty="0">
                <a:solidFill>
                  <a:srgbClr val="000000"/>
                </a:solidFill>
                <a:latin typeface="Times New Roman" panose="02020603050405020304" pitchFamily="18" charset="0"/>
                <a:cs typeface="Times New Roman" panose="02020603050405020304" pitchFamily="18" charset="0"/>
              </a:rPr>
              <a:t>        </a:t>
            </a:r>
            <a:r>
              <a:rPr lang="nb-NO" sz="2000" b="1" dirty="0">
                <a:solidFill>
                  <a:srgbClr val="C200FF"/>
                </a:solidFill>
                <a:latin typeface="Times New Roman" panose="02020603050405020304" pitchFamily="18" charset="0"/>
                <a:cs typeface="Times New Roman" panose="02020603050405020304" pitchFamily="18" charset="0"/>
              </a:rPr>
              <a:t>if</a:t>
            </a:r>
            <a:r>
              <a:rPr lang="nb-NO" sz="2000" b="1" dirty="0">
                <a:solidFill>
                  <a:srgbClr val="000000"/>
                </a:solidFill>
                <a:latin typeface="Times New Roman" panose="02020603050405020304" pitchFamily="18" charset="0"/>
                <a:cs typeface="Times New Roman" panose="02020603050405020304" pitchFamily="18" charset="0"/>
              </a:rPr>
              <a:t> ((pid[i] = fork()) == 0)</a:t>
            </a:r>
          </a:p>
          <a:p>
            <a:r>
              <a:rPr lang="nb-NO" sz="2000" b="1" dirty="0">
                <a:solidFill>
                  <a:srgbClr val="000000"/>
                </a:solidFill>
                <a:latin typeface="Times New Roman" panose="02020603050405020304" pitchFamily="18" charset="0"/>
                <a:cs typeface="Times New Roman" panose="02020603050405020304" pitchFamily="18" charset="0"/>
              </a:rPr>
              <a:t>            exit(100+i); </a:t>
            </a:r>
            <a:r>
              <a:rPr lang="nb-NO" sz="2000" b="1" dirty="0">
                <a:solidFill>
                  <a:srgbClr val="CB2418"/>
                </a:solidFill>
                <a:latin typeface="Times New Roman" panose="02020603050405020304" pitchFamily="18" charset="0"/>
                <a:cs typeface="Times New Roman" panose="02020603050405020304" pitchFamily="18" charset="0"/>
              </a:rPr>
              <a:t>/* Child */</a:t>
            </a:r>
            <a:endParaRPr lang="nb-NO" sz="2000" b="1" dirty="0">
              <a:solidFill>
                <a:srgbClr val="000000"/>
              </a:solidFill>
              <a:latin typeface="Times New Roman" panose="02020603050405020304" pitchFamily="18" charset="0"/>
              <a:cs typeface="Times New Roman" panose="02020603050405020304" pitchFamily="18" charset="0"/>
            </a:endParaRP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for</a:t>
            </a:r>
            <a:r>
              <a:rPr lang="da-DK" sz="2000" b="1" dirty="0">
                <a:solidFill>
                  <a:srgbClr val="000000"/>
                </a:solidFill>
                <a:latin typeface="Times New Roman" panose="02020603050405020304" pitchFamily="18" charset="0"/>
                <a:cs typeface="Times New Roman" panose="02020603050405020304" pitchFamily="18" charset="0"/>
              </a:rPr>
              <a:t> (i = N-1; i &gt;= 0; i--) {</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2D961E"/>
                </a:solidFill>
                <a:latin typeface="Times New Roman" panose="02020603050405020304" pitchFamily="18" charset="0"/>
                <a:cs typeface="Times New Roman" panose="02020603050405020304" pitchFamily="18" charset="0"/>
              </a:rPr>
              <a:t>pid_t</a:t>
            </a:r>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1651C"/>
                </a:solidFill>
                <a:latin typeface="Times New Roman" panose="02020603050405020304" pitchFamily="18" charset="0"/>
                <a:cs typeface="Times New Roman" panose="02020603050405020304" pitchFamily="18" charset="0"/>
              </a:rPr>
              <a:t>wpid</a:t>
            </a:r>
            <a:r>
              <a:rPr lang="da-DK" sz="2000" b="1" dirty="0">
                <a:solidFill>
                  <a:srgbClr val="000000"/>
                </a:solidFill>
                <a:latin typeface="Times New Roman" panose="02020603050405020304" pitchFamily="18" charset="0"/>
                <a:cs typeface="Times New Roman" panose="02020603050405020304" pitchFamily="18" charset="0"/>
              </a:rPr>
              <a:t> = waitpid(pid[i], &amp;child_status, 0);</a:t>
            </a:r>
          </a:p>
          <a:p>
            <a:r>
              <a:rPr lang="da-DK" sz="2000" b="1" dirty="0">
                <a:solidFill>
                  <a:srgbClr val="000000"/>
                </a:solidFill>
                <a:latin typeface="Times New Roman" panose="02020603050405020304" pitchFamily="18" charset="0"/>
                <a:cs typeface="Times New Roman" panose="02020603050405020304" pitchFamily="18" charset="0"/>
              </a:rPr>
              <a:t>        </a:t>
            </a:r>
            <a:r>
              <a:rPr lang="da-DK" sz="2000" b="1" dirty="0">
                <a:solidFill>
                  <a:srgbClr val="C200FF"/>
                </a:solidFill>
                <a:latin typeface="Times New Roman" panose="02020603050405020304" pitchFamily="18" charset="0"/>
                <a:cs typeface="Times New Roman" panose="02020603050405020304" pitchFamily="18" charset="0"/>
              </a:rPr>
              <a:t>if</a:t>
            </a:r>
            <a:r>
              <a:rPr lang="da-DK" sz="2000" b="1" dirty="0">
                <a:solidFill>
                  <a:srgbClr val="000000"/>
                </a:solidFill>
                <a:latin typeface="Times New Roman" panose="02020603050405020304" pitchFamily="18" charset="0"/>
                <a:cs typeface="Times New Roman" panose="02020603050405020304" pitchFamily="18" charset="0"/>
              </a:rPr>
              <a:t> (WIFEXITED(child_status))</a:t>
            </a:r>
          </a:p>
          <a:p>
            <a:r>
              <a:rPr lang="da-DK" sz="2000" b="1" dirty="0">
                <a:solidFill>
                  <a:srgbClr val="000000"/>
                </a:solidFill>
                <a:latin typeface="Times New Roman" panose="02020603050405020304" pitchFamily="18" charset="0"/>
                <a:cs typeface="Times New Roman" panose="02020603050405020304" pitchFamily="18" charset="0"/>
              </a:rPr>
              <a:t>            printf(</a:t>
            </a:r>
            <a:r>
              <a:rPr lang="da-DK" sz="2000" b="1" dirty="0">
                <a:solidFill>
                  <a:srgbClr val="9D206F"/>
                </a:solidFill>
                <a:latin typeface="Times New Roman" panose="02020603050405020304" pitchFamily="18" charset="0"/>
                <a:cs typeface="Times New Roman" panose="02020603050405020304" pitchFamily="18" charset="0"/>
              </a:rPr>
              <a:t>"Child %d terminated with exit status %d\n"</a:t>
            </a:r>
            <a:r>
              <a:rPr lang="da-DK" sz="2000" b="1" dirty="0">
                <a:solidFill>
                  <a:srgbClr val="000000"/>
                </a:solidFill>
                <a:latin typeface="Times New Roman" panose="02020603050405020304" pitchFamily="18" charset="0"/>
                <a:cs typeface="Times New Roman" panose="02020603050405020304" pitchFamily="18" charset="0"/>
              </a:rPr>
              <a:t>,</a:t>
            </a:r>
          </a:p>
          <a:p>
            <a:r>
              <a:rPr lang="pl-PL" sz="2000" b="1" dirty="0">
                <a:solidFill>
                  <a:srgbClr val="000000"/>
                </a:solidFill>
                <a:latin typeface="Times New Roman" panose="02020603050405020304" pitchFamily="18" charset="0"/>
                <a:cs typeface="Times New Roman" panose="02020603050405020304" pitchFamily="18" charset="0"/>
              </a:rPr>
              <a:t>                   wpid, WEXITSTATUS(child_status));</a:t>
            </a:r>
          </a:p>
          <a:p>
            <a:r>
              <a:rPr lang="hu-HU" sz="2000" b="1" dirty="0">
                <a:solidFill>
                  <a:srgbClr val="000000"/>
                </a:solidFill>
                <a:latin typeface="Times New Roman" panose="02020603050405020304" pitchFamily="18" charset="0"/>
                <a:cs typeface="Times New Roman" panose="02020603050405020304" pitchFamily="18" charset="0"/>
              </a:rPr>
              <a:t>        </a:t>
            </a:r>
            <a:r>
              <a:rPr lang="hu-HU" sz="2000" b="1" dirty="0">
                <a:solidFill>
                  <a:srgbClr val="C200FF"/>
                </a:solidFill>
                <a:latin typeface="Times New Roman" panose="02020603050405020304" pitchFamily="18" charset="0"/>
                <a:cs typeface="Times New Roman" panose="02020603050405020304" pitchFamily="18" charset="0"/>
              </a:rPr>
              <a:t>else</a:t>
            </a:r>
            <a:endParaRPr lang="hu-HU"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printf</a:t>
            </a:r>
            <a:r>
              <a:rPr lang="en-US" sz="2000" b="1" dirty="0">
                <a:solidFill>
                  <a:srgbClr val="000000"/>
                </a:solidFill>
                <a:latin typeface="Times New Roman" panose="02020603050405020304" pitchFamily="18" charset="0"/>
                <a:cs typeface="Times New Roman" panose="02020603050405020304" pitchFamily="18" charset="0"/>
              </a:rPr>
              <a:t>(</a:t>
            </a:r>
            <a:r>
              <a:rPr lang="en-US" sz="2000" b="1" dirty="0">
                <a:solidFill>
                  <a:srgbClr val="9D206F"/>
                </a:solidFill>
                <a:latin typeface="Times New Roman" panose="02020603050405020304" pitchFamily="18" charset="0"/>
                <a:cs typeface="Times New Roman" panose="02020603050405020304" pitchFamily="18" charset="0"/>
              </a:rPr>
              <a:t>"Child %d terminate abnormally\n"</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wpid</a:t>
            </a:r>
            <a:r>
              <a:rPr lang="en-US" sz="2000" b="1" dirty="0">
                <a:solidFill>
                  <a:srgbClr val="000000"/>
                </a:solidFill>
                <a:latin typeface="Times New Roman" panose="02020603050405020304" pitchFamily="18" charset="0"/>
                <a:cs typeface="Times New Roman" panose="02020603050405020304" pitchFamily="18" charset="0"/>
              </a:rPr>
              <a:t>);</a:t>
            </a:r>
          </a:p>
          <a:p>
            <a:r>
              <a:rPr lang="en-US" sz="2000" b="1" dirty="0">
                <a:solidFill>
                  <a:srgbClr val="000000"/>
                </a:solidFill>
                <a:latin typeface="Times New Roman" panose="02020603050405020304" pitchFamily="18" charset="0"/>
                <a:cs typeface="Times New Roman" panose="02020603050405020304" pitchFamily="18" charset="0"/>
              </a:rPr>
              <a:t>   }  </a:t>
            </a:r>
          </a:p>
          <a:p>
            <a:r>
              <a:rPr lang="en-US" sz="2000" b="1"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13838"/>
            <a:ext cx="8594725" cy="5591762"/>
          </a:xfrm>
        </p:spPr>
        <p:txBody>
          <a:bodyPr/>
          <a:lstStyle/>
          <a:p>
            <a:pPr>
              <a:spcBef>
                <a:spcPts val="0"/>
              </a:spcBef>
            </a:pPr>
            <a:r>
              <a:rPr lang="en-US" altLang="zh-CN" dirty="0" err="1"/>
              <a:t>p</a:t>
            </a:r>
            <a:r>
              <a:rPr lang="en-US" altLang="zh-CN" dirty="0" err="1">
                <a:latin typeface="Times New Roman" panose="02020603050405020304" pitchFamily="18" charset="0"/>
                <a:cs typeface="Times New Roman" panose="02020603050405020304" pitchFamily="18" charset="0"/>
              </a:rPr>
              <a:t>id</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等待集合是由父进程</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所有的子进程组成</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err="1"/>
              <a:t>pid</a:t>
            </a:r>
            <a:r>
              <a:rPr lang="en-US" altLang="zh-CN" dirty="0"/>
              <a:t>=-n  </a:t>
            </a:r>
            <a:r>
              <a:rPr lang="zh-CN" altLang="en-US" dirty="0"/>
              <a:t>等待集合是由进程组</a:t>
            </a:r>
            <a:r>
              <a:rPr lang="en-US" altLang="zh-CN" dirty="0" err="1"/>
              <a:t>pid</a:t>
            </a:r>
            <a:r>
              <a:rPr lang="zh-CN" altLang="en-US" dirty="0"/>
              <a:t>所有的子进程组成</a:t>
            </a:r>
            <a:endParaRPr lang="en-US" altLang="zh-CN" dirty="0"/>
          </a:p>
          <a:p>
            <a:pPr>
              <a:spcBef>
                <a:spcPts val="0"/>
              </a:spcBef>
            </a:pPr>
            <a:r>
              <a:rPr lang="en-US" altLang="zh-CN" dirty="0"/>
              <a:t>Options:0 </a:t>
            </a:r>
            <a:r>
              <a:rPr lang="zh-CN" altLang="en-US" dirty="0"/>
              <a:t>等待子进程</a:t>
            </a:r>
            <a:r>
              <a:rPr lang="zh-CN" altLang="en-US" dirty="0">
                <a:solidFill>
                  <a:srgbClr val="FF0000"/>
                </a:solidFill>
              </a:rPr>
              <a:t>终止</a:t>
            </a:r>
            <a:endParaRPr lang="en-US" altLang="zh-CN" dirty="0">
              <a:solidFill>
                <a:srgbClr val="FF0000"/>
              </a:solidFill>
            </a:endParaRPr>
          </a:p>
          <a:p>
            <a:pPr>
              <a:spcBef>
                <a:spcPts val="0"/>
              </a:spcBef>
            </a:pPr>
            <a:r>
              <a:rPr lang="en-US" altLang="zh-CN" dirty="0"/>
              <a:t>WNOHANG</a:t>
            </a:r>
            <a:r>
              <a:rPr lang="zh-CN" altLang="en-US" dirty="0"/>
              <a:t>：如果等待集合的任何子进程没有终止，就立即返回</a:t>
            </a:r>
            <a:r>
              <a:rPr lang="en-US" altLang="zh-CN" dirty="0"/>
              <a:t>0</a:t>
            </a:r>
            <a:r>
              <a:rPr lang="zh-CN" altLang="en-US" dirty="0"/>
              <a:t>。父进程可继续其他工作</a:t>
            </a:r>
            <a:endParaRPr lang="en-US" altLang="zh-CN" dirty="0"/>
          </a:p>
          <a:p>
            <a:pPr>
              <a:spcBef>
                <a:spcPts val="0"/>
              </a:spcBef>
            </a:pPr>
            <a:r>
              <a:rPr lang="en-US" altLang="zh-CN" dirty="0"/>
              <a:t>WUNTRACED:</a:t>
            </a:r>
            <a:r>
              <a:rPr lang="zh-CN" altLang="en-US" dirty="0"/>
              <a:t>挂起当前进程，直到等待集合中的任一进程终止或停止，则返回其</a:t>
            </a:r>
            <a:r>
              <a:rPr lang="en-US" altLang="zh-CN" dirty="0" err="1"/>
              <a:t>pid</a:t>
            </a:r>
            <a:r>
              <a:rPr lang="zh-CN" altLang="en-US" dirty="0"/>
              <a:t>。用于检查</a:t>
            </a:r>
            <a:endParaRPr lang="en-US" altLang="zh-CN" dirty="0"/>
          </a:p>
          <a:p>
            <a:pPr>
              <a:spcBef>
                <a:spcPts val="0"/>
              </a:spcBef>
            </a:pPr>
            <a:r>
              <a:rPr lang="en-US" altLang="zh-CN" dirty="0"/>
              <a:t>WCONTINUED:</a:t>
            </a:r>
            <a:r>
              <a:rPr lang="zh-CN" altLang="en-US" dirty="0"/>
              <a:t>挂起当前进程，直到等待集合中的任一进程从运行到终止或一个停止的进程收到</a:t>
            </a:r>
            <a:r>
              <a:rPr lang="en-US" altLang="zh-CN" dirty="0"/>
              <a:t>SIGCONT</a:t>
            </a:r>
            <a:r>
              <a:rPr lang="zh-CN" altLang="en-US" dirty="0"/>
              <a:t>而恢复运行。</a:t>
            </a:r>
            <a:endParaRPr lang="en-US" altLang="zh-CN" dirty="0"/>
          </a:p>
          <a:p>
            <a:pPr>
              <a:spcBef>
                <a:spcPts val="0"/>
              </a:spcBef>
            </a:pPr>
            <a:r>
              <a:rPr lang="zh-CN" altLang="en-US" dirty="0"/>
              <a:t>可以组合</a:t>
            </a:r>
            <a:r>
              <a:rPr lang="en-US" altLang="zh-CN" dirty="0"/>
              <a:t>WNOHANG|WUNTRACED </a:t>
            </a:r>
            <a:r>
              <a:rPr lang="zh-CN" altLang="en-US" dirty="0"/>
              <a:t>如果等待集合任一子进程没有终止返回</a:t>
            </a:r>
            <a:r>
              <a:rPr lang="en-US" altLang="zh-CN" dirty="0"/>
              <a:t>0</a:t>
            </a:r>
            <a:r>
              <a:rPr lang="zh-CN" altLang="en-US" dirty="0"/>
              <a:t>，如果有一个终止或停止则返回其</a:t>
            </a:r>
            <a:r>
              <a:rPr lang="en-US" altLang="zh-CN" dirty="0" err="1"/>
              <a:t>pid</a:t>
            </a:r>
            <a:r>
              <a:rPr lang="zh-CN" altLang="en-US" dirty="0"/>
              <a:t>。</a:t>
            </a:r>
            <a:endParaRPr lang="en-US" altLang="zh-CN" dirty="0"/>
          </a:p>
        </p:txBody>
      </p:sp>
      <p:sp>
        <p:nvSpPr>
          <p:cNvPr id="503810" name="Rectangle 2"/>
          <p:cNvSpPr>
            <a:spLocks noGrp="1" noChangeArrowheads="1"/>
          </p:cNvSpPr>
          <p:nvPr>
            <p:ph type="title"/>
          </p:nvPr>
        </p:nvSpPr>
        <p:spPr/>
        <p:txBody>
          <a:bodyPr/>
          <a:lstStyle/>
          <a:p>
            <a:r>
              <a:rPr lang="en-US" sz="3200" dirty="0" err="1"/>
              <a:t>pid_t</a:t>
            </a:r>
            <a:r>
              <a:rPr lang="en-US" sz="3200" dirty="0"/>
              <a:t> </a:t>
            </a:r>
            <a:r>
              <a:rPr lang="en-US" sz="3200" dirty="0" err="1"/>
              <a:t>waitpid</a:t>
            </a:r>
            <a:r>
              <a:rPr lang="en-US" sz="3200" dirty="0"/>
              <a:t>(</a:t>
            </a:r>
            <a:r>
              <a:rPr lang="en-US" sz="3200" dirty="0" err="1"/>
              <a:t>pid_t</a:t>
            </a:r>
            <a:r>
              <a:rPr lang="en-US" sz="3200" dirty="0"/>
              <a:t> </a:t>
            </a:r>
            <a:r>
              <a:rPr lang="en-US" sz="3200" dirty="0" err="1"/>
              <a:t>pid,int</a:t>
            </a:r>
            <a:r>
              <a:rPr lang="en-US" sz="3200" dirty="0"/>
              <a:t> &amp;</a:t>
            </a:r>
            <a:r>
              <a:rPr lang="en-US" sz="3200" dirty="0" err="1"/>
              <a:t>statusp,int</a:t>
            </a:r>
            <a:r>
              <a:rPr lang="en-US" sz="3200" dirty="0"/>
              <a:t> options)</a:t>
            </a:r>
          </a:p>
        </p:txBody>
      </p:sp>
    </p:spTree>
    <p:extLst>
      <p:ext uri="{BB962C8B-B14F-4D97-AF65-F5344CB8AC3E}">
        <p14:creationId xmlns:p14="http://schemas.microsoft.com/office/powerpoint/2010/main" val="3042206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396875" y="1177444"/>
            <a:ext cx="8594725" cy="5267325"/>
          </a:xfrm>
        </p:spPr>
        <p:txBody>
          <a:bodyPr/>
          <a:lstStyle/>
          <a:p>
            <a:pPr>
              <a:spcBef>
                <a:spcPts val="0"/>
              </a:spcBef>
            </a:pPr>
            <a:r>
              <a:rPr lang="en-US" altLang="zh-CN" dirty="0"/>
              <a:t>u</a:t>
            </a:r>
            <a:r>
              <a:rPr lang="en-US" altLang="zh-CN" dirty="0">
                <a:latin typeface="Times New Roman" panose="02020603050405020304" pitchFamily="18" charset="0"/>
                <a:cs typeface="Times New Roman" panose="02020603050405020304" pitchFamily="18" charset="0"/>
              </a:rPr>
              <a:t>nsigned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sleep</a:t>
            </a:r>
            <a:r>
              <a:rPr lang="en-US" altLang="zh-CN" dirty="0"/>
              <a:t>(unsinged </a:t>
            </a:r>
            <a:r>
              <a:rPr lang="en-US" altLang="zh-CN" dirty="0" err="1"/>
              <a:t>int</a:t>
            </a:r>
            <a:r>
              <a:rPr lang="en-US" altLang="zh-CN" dirty="0"/>
              <a:t> secs)</a:t>
            </a:r>
          </a:p>
          <a:p>
            <a:pPr lvl="1">
              <a:spcBef>
                <a:spcPts val="0"/>
              </a:spcBef>
            </a:pPr>
            <a:r>
              <a:rPr lang="zh-CN" altLang="en-US" dirty="0"/>
              <a:t>时间到则返回</a:t>
            </a:r>
            <a:r>
              <a:rPr lang="en-US" altLang="zh-CN" dirty="0"/>
              <a:t>0</a:t>
            </a:r>
          </a:p>
          <a:p>
            <a:pPr lvl="1">
              <a:spcBef>
                <a:spcPts val="0"/>
              </a:spcBef>
            </a:pPr>
            <a:r>
              <a:rPr lang="zh-CN" altLang="en-US" dirty="0">
                <a:latin typeface="Times New Roman" panose="02020603050405020304" pitchFamily="18" charset="0"/>
                <a:cs typeface="Times New Roman" panose="02020603050405020304" pitchFamily="18" charset="0"/>
              </a:rPr>
              <a:t>若被信号中断，则会返回剩余要休眠的时间</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t>unsigned </a:t>
            </a:r>
            <a:r>
              <a:rPr lang="en-US" altLang="zh-CN" dirty="0" err="1"/>
              <a:t>int</a:t>
            </a:r>
            <a:r>
              <a:rPr lang="en-US" altLang="zh-CN" dirty="0"/>
              <a:t> alarm(unsinged </a:t>
            </a:r>
            <a:r>
              <a:rPr lang="en-US" altLang="zh-CN" dirty="0" err="1"/>
              <a:t>int</a:t>
            </a:r>
            <a:r>
              <a:rPr lang="en-US" altLang="zh-CN" dirty="0"/>
              <a:t> secs)</a:t>
            </a:r>
          </a:p>
          <a:p>
            <a:pPr lvl="1">
              <a:spcBef>
                <a:spcPts val="0"/>
              </a:spcBef>
            </a:pPr>
            <a:r>
              <a:rPr lang="zh-CN" altLang="en-US" dirty="0"/>
              <a:t>报警</a:t>
            </a: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err="1"/>
              <a:t>int</a:t>
            </a:r>
            <a:r>
              <a:rPr lang="en-US" altLang="zh-CN" dirty="0"/>
              <a:t> pause</a:t>
            </a:r>
            <a:r>
              <a:rPr lang="zh-CN" altLang="en-US" dirty="0"/>
              <a:t>（）</a:t>
            </a:r>
            <a:endParaRPr lang="en-US" altLang="zh-CN" dirty="0"/>
          </a:p>
          <a:p>
            <a:pPr lvl="1">
              <a:spcBef>
                <a:spcPts val="0"/>
              </a:spcBef>
            </a:pPr>
            <a:r>
              <a:rPr lang="zh-CN" altLang="en-US" dirty="0"/>
              <a:t>当前进程休眠，直到收到一个信号</a:t>
            </a:r>
            <a:endParaRPr lang="en-US" dirty="0"/>
          </a:p>
          <a:p>
            <a:pPr>
              <a:spcBef>
                <a:spcPts val="0"/>
              </a:spcBef>
            </a:pPr>
            <a:r>
              <a:rPr lang="zh-CN" altLang="en-US" dirty="0"/>
              <a:t>休眠不是 挂起</a:t>
            </a:r>
            <a:r>
              <a:rPr lang="en-US" altLang="zh-CN" dirty="0"/>
              <a:t>stopped,</a:t>
            </a:r>
            <a:r>
              <a:rPr lang="zh-CN" altLang="en-US" dirty="0"/>
              <a:t>与</a:t>
            </a:r>
            <a:r>
              <a:rPr lang="en-US" altLang="zh-CN" dirty="0"/>
              <a:t>wait</a:t>
            </a:r>
            <a:r>
              <a:rPr lang="zh-CN" altLang="en-US" dirty="0"/>
              <a:t>不是一回事，不能回收进程</a:t>
            </a:r>
            <a:endParaRPr lang="en-US" altLang="zh-CN" dirty="0"/>
          </a:p>
          <a:p>
            <a:pPr>
              <a:spcBef>
                <a:spcPts val="0"/>
              </a:spcBef>
            </a:pPr>
            <a:endParaRPr lang="en-US" altLang="zh-CN" dirty="0"/>
          </a:p>
          <a:p>
            <a:pPr>
              <a:spcBef>
                <a:spcPts val="0"/>
              </a:spcBef>
            </a:pPr>
            <a:r>
              <a:rPr lang="zh-CN" altLang="en-US" dirty="0"/>
              <a:t>唤醒</a:t>
            </a:r>
            <a:r>
              <a:rPr lang="en-US" altLang="zh-CN" dirty="0"/>
              <a:t>wakeup</a:t>
            </a:r>
            <a:r>
              <a:rPr lang="zh-CN" altLang="en-US" dirty="0"/>
              <a:t>。</a:t>
            </a:r>
            <a:endParaRPr lang="en-US" altLang="zh-CN" dirty="0"/>
          </a:p>
          <a:p>
            <a:pPr lvl="1">
              <a:spcBef>
                <a:spcPts val="0"/>
              </a:spcBef>
            </a:pPr>
            <a:r>
              <a:rPr lang="zh-CN" altLang="en-US" dirty="0"/>
              <a:t>收到信号</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p:txBody>
          <a:bodyPr/>
          <a:lstStyle/>
          <a:p>
            <a:r>
              <a:rPr lang="zh-CN" altLang="en-US" sz="3400" dirty="0">
                <a:latin typeface="Courier New" pitchFamily="49" charset="0"/>
              </a:rPr>
              <a:t>进程休眠</a:t>
            </a:r>
            <a:r>
              <a:rPr lang="en-US" altLang="zh-CN" sz="3400" dirty="0">
                <a:latin typeface="Courier New" pitchFamily="49" charset="0"/>
              </a:rPr>
              <a:t>sleep</a:t>
            </a:r>
            <a:endParaRPr lang="en-US" sz="3200" dirty="0"/>
          </a:p>
        </p:txBody>
      </p:sp>
    </p:spTree>
    <p:extLst>
      <p:ext uri="{BB962C8B-B14F-4D97-AF65-F5344CB8AC3E}">
        <p14:creationId xmlns:p14="http://schemas.microsoft.com/office/powerpoint/2010/main" val="29900372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EA7C489-0426-40B1-B2DD-8A65AD586A4A}"/>
              </a:ext>
            </a:extLst>
          </p:cNvPr>
          <p:cNvSpPr txBox="1"/>
          <p:nvPr>
            <p:custDataLst>
              <p:tags r:id="rId2"/>
            </p:custDataLst>
          </p:nvPr>
        </p:nvSpPr>
        <p:spPr>
          <a:xfrm>
            <a:off x="914400" y="635001"/>
            <a:ext cx="7315200" cy="1849596"/>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关于函数调用与返回，可能正确的是（  ）</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能否举例说明。</a:t>
            </a:r>
          </a:p>
        </p:txBody>
      </p:sp>
      <p:sp>
        <p:nvSpPr>
          <p:cNvPr id="7" name="文本框 6">
            <a:extLst>
              <a:ext uri="{FF2B5EF4-FFF2-40B4-BE49-F238E27FC236}">
                <a16:creationId xmlns:a16="http://schemas.microsoft.com/office/drawing/2014/main" id="{7649AF47-5177-4696-BFE9-F0C9F2019D00}"/>
              </a:ext>
            </a:extLst>
          </p:cNvPr>
          <p:cNvSpPr txBox="1"/>
          <p:nvPr>
            <p:custDataLst>
              <p:tags r:id="rId3"/>
            </p:custDataLst>
          </p:nvPr>
        </p:nvSpPr>
        <p:spPr>
          <a:xfrm>
            <a:off x="1828800" y="5444967"/>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调用一次返回两次</a:t>
            </a:r>
          </a:p>
        </p:txBody>
      </p:sp>
      <p:sp>
        <p:nvSpPr>
          <p:cNvPr id="8" name="文本框 7">
            <a:extLst>
              <a:ext uri="{FF2B5EF4-FFF2-40B4-BE49-F238E27FC236}">
                <a16:creationId xmlns:a16="http://schemas.microsoft.com/office/drawing/2014/main" id="{51E2A6DF-3AB2-47CD-AD1C-4A42D45E17C8}"/>
              </a:ext>
            </a:extLst>
          </p:cNvPr>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调用一次从不返回</a:t>
            </a:r>
          </a:p>
        </p:txBody>
      </p:sp>
      <p:sp>
        <p:nvSpPr>
          <p:cNvPr id="9" name="文本框 8">
            <a:extLst>
              <a:ext uri="{FF2B5EF4-FFF2-40B4-BE49-F238E27FC236}">
                <a16:creationId xmlns:a16="http://schemas.microsoft.com/office/drawing/2014/main" id="{0CC3E75B-AE47-4AC3-98FF-2D0C57C85AA5}"/>
              </a:ext>
            </a:extLst>
          </p:cNvPr>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调用一次返回多次</a:t>
            </a:r>
          </a:p>
        </p:txBody>
      </p:sp>
      <p:sp>
        <p:nvSpPr>
          <p:cNvPr id="10" name="文本框 9">
            <a:extLst>
              <a:ext uri="{FF2B5EF4-FFF2-40B4-BE49-F238E27FC236}">
                <a16:creationId xmlns:a16="http://schemas.microsoft.com/office/drawing/2014/main" id="{0C6B0C00-D5CC-4B78-B090-8F7BE2AC6CE8}"/>
              </a:ext>
            </a:extLst>
          </p:cNvPr>
          <p:cNvSpPr txBox="1"/>
          <p:nvPr>
            <p:custDataLst>
              <p:tags r:id="rId6"/>
            </p:custDataLst>
          </p:nvPr>
        </p:nvSpPr>
        <p:spPr>
          <a:xfrm>
            <a:off x="1801999" y="2774632"/>
            <a:ext cx="6400800" cy="642938"/>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调用一次返回一次</a:t>
            </a:r>
          </a:p>
        </p:txBody>
      </p:sp>
      <p:sp>
        <p:nvSpPr>
          <p:cNvPr id="11" name="矩形 10">
            <a:extLst>
              <a:ext uri="{FF2B5EF4-FFF2-40B4-BE49-F238E27FC236}">
                <a16:creationId xmlns:a16="http://schemas.microsoft.com/office/drawing/2014/main" id="{9FCE5FEE-B703-4BBB-9396-AA1AA4C280D3}"/>
              </a:ext>
            </a:extLst>
          </p:cNvPr>
          <p:cNvSpPr>
            <a:spLocks noChangeAspect="1"/>
          </p:cNvSpPr>
          <p:nvPr>
            <p:custDataLst>
              <p:tags r:id="rId7"/>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B57A0258-CD72-4402-978B-C2A54959E46B}"/>
              </a:ext>
            </a:extLst>
          </p:cNvPr>
          <p:cNvSpPr>
            <a:spLocks noChangeAspect="1"/>
          </p:cNvSpPr>
          <p:nvPr>
            <p:custDataLst>
              <p:tags r:id="rId8"/>
            </p:custDataLst>
          </p:nvPr>
        </p:nvSpPr>
        <p:spPr bwMode="auto">
          <a:xfrm>
            <a:off x="1114425" y="37076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90360C64-0451-47CA-80BF-20DB50703544}"/>
              </a:ext>
            </a:extLst>
          </p:cNvPr>
          <p:cNvSpPr>
            <a:spLocks noChangeAspect="1"/>
          </p:cNvSpPr>
          <p:nvPr>
            <p:custDataLst>
              <p:tags r:id="rId9"/>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a:extLst>
              <a:ext uri="{FF2B5EF4-FFF2-40B4-BE49-F238E27FC236}">
                <a16:creationId xmlns:a16="http://schemas.microsoft.com/office/drawing/2014/main" id="{CF3BE721-557E-41D9-A870-CC6919C9C0FC}"/>
              </a:ext>
            </a:extLst>
          </p:cNvPr>
          <p:cNvSpPr>
            <a:spLocks noChangeAspect="1"/>
          </p:cNvSpPr>
          <p:nvPr>
            <p:custDataLst>
              <p:tags r:id="rId10"/>
            </p:custDataLst>
          </p:nvPr>
        </p:nvSpPr>
        <p:spPr bwMode="auto">
          <a:xfrm>
            <a:off x="1114425" y="5422106"/>
            <a:ext cx="514350" cy="514350"/>
          </a:xfrm>
          <a:prstGeom prst="rect">
            <a:avLst/>
          </a:prstGeom>
          <a:solidFill>
            <a:srgbClr val="00FF00"/>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44B918CF-5F42-4F55-A110-3D68C088E379}"/>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DF3D0D42-2F97-4D32-AC8E-1BC3B197635E}"/>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43364946-CE8E-45EB-A983-A0FD3B6CDFB8}"/>
                </a:ext>
              </a:extLst>
            </p:cNvPr>
            <p:cNvSpPr/>
            <p:nvPr>
              <p:custDataLst>
                <p:tags r:id="rId14"/>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7" name="ColorBlock">
              <a:extLst>
                <a:ext uri="{FF2B5EF4-FFF2-40B4-BE49-F238E27FC236}">
                  <a16:creationId xmlns:a16="http://schemas.microsoft.com/office/drawing/2014/main" id="{A6C5409F-3A01-4329-A689-7F039DDBCE64}"/>
                </a:ext>
              </a:extLst>
            </p:cNvPr>
            <p:cNvSpPr/>
            <p:nvPr>
              <p:custDataLst>
                <p:tags r:id="rId15"/>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8" name="TypeText">
              <a:extLst>
                <a:ext uri="{FF2B5EF4-FFF2-40B4-BE49-F238E27FC236}">
                  <a16:creationId xmlns:a16="http://schemas.microsoft.com/office/drawing/2014/main" id="{A9DDCEFD-1DDD-418A-A1CA-5E16DA7A5F2E}"/>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29A72A23-3AD1-467B-BF2B-2C8A9C2E9DE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7512F9E8-0C31-4010-82CD-59686503CB3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717772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251385" y="828675"/>
            <a:ext cx="8670925" cy="5876925"/>
          </a:xfrm>
        </p:spPr>
        <p:txBody>
          <a:bodyPr/>
          <a:lstStyle/>
          <a:p>
            <a:pPr>
              <a:spcBef>
                <a:spcPts val="0"/>
              </a:spcBef>
            </a:pPr>
            <a:r>
              <a:rPr lang="en-US" b="1" dirty="0" err="1">
                <a:solidFill>
                  <a:srgbClr val="0000CC"/>
                </a:solidFill>
                <a:latin typeface="Times New Roman" panose="02020603050405020304" pitchFamily="18" charset="0"/>
                <a:cs typeface="Times New Roman" panose="02020603050405020304" pitchFamily="18" charset="0"/>
              </a:rPr>
              <a:t>int</a:t>
            </a:r>
            <a:r>
              <a:rPr lang="en-US" dirty="0">
                <a:solidFill>
                  <a:srgbClr val="0000CC"/>
                </a:solidFill>
                <a:latin typeface="Times New Roman" panose="02020603050405020304" pitchFamily="18" charset="0"/>
                <a:cs typeface="Times New Roman" panose="02020603050405020304" pitchFamily="18" charset="0"/>
              </a:rPr>
              <a:t> </a:t>
            </a:r>
            <a:r>
              <a:rPr lang="en-US" b="1" dirty="0" err="1">
                <a:solidFill>
                  <a:srgbClr val="0000CC"/>
                </a:solidFill>
                <a:latin typeface="Times New Roman" panose="02020603050405020304" pitchFamily="18" charset="0"/>
                <a:cs typeface="Times New Roman" panose="02020603050405020304" pitchFamily="18" charset="0"/>
              </a:rPr>
              <a:t>execve</a:t>
            </a:r>
            <a:r>
              <a:rPr lang="en-US" dirty="0">
                <a:solidFill>
                  <a:srgbClr val="0000CC"/>
                </a:solidFill>
                <a:latin typeface="Times New Roman" panose="02020603050405020304" pitchFamily="18" charset="0"/>
                <a:cs typeface="Times New Roman" panose="02020603050405020304" pitchFamily="18" charset="0"/>
              </a:rPr>
              <a:t>(char *filename, char *</a:t>
            </a:r>
            <a:r>
              <a:rPr lang="en-US" dirty="0" err="1">
                <a:solidFill>
                  <a:srgbClr val="0000CC"/>
                </a:solidFill>
                <a:latin typeface="Times New Roman" panose="02020603050405020304" pitchFamily="18" charset="0"/>
                <a:cs typeface="Times New Roman" panose="02020603050405020304" pitchFamily="18" charset="0"/>
              </a:rPr>
              <a:t>argv</a:t>
            </a:r>
            <a:r>
              <a:rPr lang="en-US" dirty="0">
                <a:solidFill>
                  <a:srgbClr val="0000CC"/>
                </a:solidFill>
                <a:latin typeface="Times New Roman" panose="02020603050405020304" pitchFamily="18" charset="0"/>
                <a:cs typeface="Times New Roman" panose="02020603050405020304" pitchFamily="18" charset="0"/>
              </a:rPr>
              <a:t>[], char *</a:t>
            </a:r>
            <a:r>
              <a:rPr lang="en-US" dirty="0" err="1">
                <a:solidFill>
                  <a:srgbClr val="0000CC"/>
                </a:solidFill>
                <a:latin typeface="Times New Roman" panose="02020603050405020304" pitchFamily="18" charset="0"/>
                <a:cs typeface="Times New Roman" panose="02020603050405020304" pitchFamily="18" charset="0"/>
              </a:rPr>
              <a:t>envp</a:t>
            </a:r>
            <a:r>
              <a:rPr lang="en-US" dirty="0">
                <a:solidFill>
                  <a:srgbClr val="0000CC"/>
                </a:solidFill>
                <a:latin typeface="Times New Roman" panose="02020603050405020304" pitchFamily="18" charset="0"/>
                <a:cs typeface="Times New Roman" panose="02020603050405020304" pitchFamily="18" charset="0"/>
              </a:rPr>
              <a:t>[])</a:t>
            </a:r>
          </a:p>
          <a:p>
            <a:pPr>
              <a:spcBef>
                <a:spcPts val="0"/>
              </a:spcBef>
            </a:pPr>
            <a:r>
              <a:rPr lang="zh-CN" altLang="en-US" dirty="0">
                <a:latin typeface="Times New Roman" panose="02020603050405020304" pitchFamily="18" charset="0"/>
                <a:cs typeface="Times New Roman" panose="02020603050405020304" pitchFamily="18" charset="0"/>
              </a:rPr>
              <a:t>在当前进程中载入并运行程序</a:t>
            </a:r>
            <a:r>
              <a:rPr lang="en-US" dirty="0">
                <a:latin typeface="Times New Roman" panose="02020603050405020304" pitchFamily="18" charset="0"/>
                <a:cs typeface="Times New Roman" panose="02020603050405020304" pitchFamily="18" charset="0"/>
              </a:rPr>
              <a:t>:</a:t>
            </a:r>
            <a:r>
              <a:rPr lang="zh-CN" altLang="en-US" dirty="0"/>
              <a:t>  </a:t>
            </a:r>
            <a:r>
              <a:rPr lang="en-US" altLang="zh-CN" dirty="0"/>
              <a:t>loader</a:t>
            </a:r>
            <a:r>
              <a:rPr lang="zh-CN" altLang="en-US" dirty="0"/>
              <a:t>加载器函数</a:t>
            </a:r>
            <a:endParaRPr lang="en-US" dirty="0">
              <a:latin typeface="Times New Roman" panose="02020603050405020304" pitchFamily="18" charset="0"/>
              <a:cs typeface="Times New Roman" panose="02020603050405020304" pitchFamily="18" charset="0"/>
            </a:endParaRPr>
          </a:p>
          <a:p>
            <a:pPr lvl="1">
              <a:spcBef>
                <a:spcPts val="0"/>
              </a:spcBef>
            </a:pPr>
            <a:r>
              <a:rPr lang="en-US" altLang="zh-CN" b="1" dirty="0">
                <a:latin typeface="Times New Roman" panose="02020603050405020304" pitchFamily="18" charset="0"/>
                <a:ea typeface="+mn-ea"/>
                <a:cs typeface="Times New Roman" panose="02020603050405020304" pitchFamily="18" charset="0"/>
              </a:rPr>
              <a:t>filename:</a:t>
            </a:r>
            <a:r>
              <a:rPr lang="zh-CN" altLang="en-US" dirty="0">
                <a:latin typeface="Times New Roman" panose="02020603050405020304" pitchFamily="18" charset="0"/>
                <a:cs typeface="Times New Roman" panose="02020603050405020304" pitchFamily="18" charset="0"/>
              </a:rPr>
              <a:t>可执行文件</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zh-CN" altLang="en-US" dirty="0">
                <a:ea typeface="+mn-ea"/>
              </a:rPr>
              <a:t>目标文件或脚本</a:t>
            </a:r>
            <a:r>
              <a:rPr lang="en-US" altLang="zh-CN" dirty="0">
                <a:ea typeface="+mn-ea"/>
              </a:rPr>
              <a:t>(</a:t>
            </a:r>
            <a:r>
              <a:rPr lang="zh-CN" altLang="en-US" dirty="0">
                <a:ea typeface="+mn-ea"/>
              </a:rPr>
              <a:t>用</a:t>
            </a:r>
            <a:r>
              <a:rPr lang="en-US"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指明解释器</a:t>
            </a: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如</a:t>
            </a:r>
            <a:r>
              <a:rPr lang="en-US" dirty="0">
                <a:latin typeface="Times New Roman" panose="02020603050405020304" pitchFamily="18" charset="0"/>
                <a:ea typeface="+mn-ea"/>
                <a:cs typeface="Times New Roman" panose="02020603050405020304" pitchFamily="18" charset="0"/>
              </a:rPr>
              <a:t> #!/bin/bash)</a:t>
            </a:r>
          </a:p>
          <a:p>
            <a:pPr lvl="1">
              <a:spcBef>
                <a:spcPts val="0"/>
              </a:spcBef>
            </a:pPr>
            <a:r>
              <a:rPr lang="en-US" altLang="zh-CN" b="1" dirty="0" err="1">
                <a:latin typeface="Times New Roman" panose="02020603050405020304" pitchFamily="18" charset="0"/>
                <a:cs typeface="Times New Roman" panose="02020603050405020304" pitchFamily="18" charset="0"/>
              </a:rPr>
              <a:t>argv</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参数列表</a:t>
            </a:r>
            <a:r>
              <a:rPr lang="en-US" altLang="zh-CN"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Times New Roman" panose="02020603050405020304" pitchFamily="18" charset="0"/>
              </a:rPr>
              <a:t>惯例：</a:t>
            </a:r>
            <a:r>
              <a:rPr lang="en-US" b="1" dirty="0" err="1">
                <a:solidFill>
                  <a:srgbClr val="0000CC"/>
                </a:solidFill>
                <a:latin typeface="Times New Roman" panose="02020603050405020304" pitchFamily="18" charset="0"/>
                <a:ea typeface="+mn-ea"/>
                <a:cs typeface="Times New Roman" panose="02020603050405020304" pitchFamily="18" charset="0"/>
              </a:rPr>
              <a:t>argv</a:t>
            </a:r>
            <a:r>
              <a:rPr lang="en-US" b="1" dirty="0">
                <a:solidFill>
                  <a:srgbClr val="0000CC"/>
                </a:solidFill>
                <a:latin typeface="Times New Roman" panose="02020603050405020304" pitchFamily="18" charset="0"/>
                <a:ea typeface="+mn-ea"/>
                <a:cs typeface="Times New Roman" panose="02020603050405020304" pitchFamily="18" charset="0"/>
              </a:rPr>
              <a:t>[0]==filename</a:t>
            </a:r>
          </a:p>
          <a:p>
            <a:pPr lvl="1">
              <a:spcBef>
                <a:spcPts val="0"/>
              </a:spcBef>
            </a:pPr>
            <a:r>
              <a:rPr lang="en-US" altLang="zh-CN" b="1" dirty="0" err="1">
                <a:latin typeface="Times New Roman" panose="02020603050405020304" pitchFamily="18" charset="0"/>
                <a:ea typeface="+mn-ea"/>
                <a:cs typeface="Times New Roman" panose="02020603050405020304" pitchFamily="18" charset="0"/>
              </a:rPr>
              <a:t>envp</a:t>
            </a:r>
            <a:r>
              <a:rPr lang="zh-CN" altLang="en-US" b="1"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环境变量列表</a:t>
            </a:r>
            <a:endParaRPr lang="en-US" b="1" dirty="0">
              <a:latin typeface="Times New Roman" panose="02020603050405020304" pitchFamily="18" charset="0"/>
              <a:ea typeface="+mn-ea"/>
              <a:cs typeface="Times New Roman" panose="02020603050405020304" pitchFamily="18" charset="0"/>
            </a:endParaRPr>
          </a:p>
          <a:p>
            <a:pPr lvl="2">
              <a:spcBef>
                <a:spcPts val="0"/>
              </a:spcBef>
            </a:pPr>
            <a:r>
              <a:rPr lang="en-US" dirty="0">
                <a:latin typeface="Times New Roman" panose="02020603050405020304" pitchFamily="18" charset="0"/>
                <a:cs typeface="Times New Roman" panose="02020603050405020304" pitchFamily="18" charset="0"/>
              </a:rPr>
              <a:t>"name=value" strings (e.g., USER=</a:t>
            </a:r>
            <a:r>
              <a:rPr lang="en-US" dirty="0" err="1">
                <a:latin typeface="Times New Roman" panose="02020603050405020304" pitchFamily="18" charset="0"/>
                <a:cs typeface="Times New Roman" panose="02020603050405020304" pitchFamily="18" charset="0"/>
              </a:rPr>
              <a:t>droh</a:t>
            </a:r>
            <a:r>
              <a:rPr lang="en-US" dirty="0">
                <a:latin typeface="Times New Roman" panose="02020603050405020304" pitchFamily="18" charset="0"/>
                <a:cs typeface="Times New Roman" panose="02020603050405020304" pitchFamily="18" charset="0"/>
              </a:rPr>
              <a:t>)</a:t>
            </a:r>
          </a:p>
          <a:p>
            <a:pPr lvl="2">
              <a:spcBef>
                <a:spcPts val="0"/>
              </a:spcBef>
            </a:pPr>
            <a:r>
              <a:rPr lang="en-US" dirty="0" err="1">
                <a:latin typeface="Times New Roman" panose="02020603050405020304" pitchFamily="18" charset="0"/>
                <a:cs typeface="Times New Roman" panose="02020603050405020304" pitchFamily="18" charset="0"/>
              </a:rPr>
              <a:t>getenv</a:t>
            </a:r>
            <a:r>
              <a:rPr lang="en-US" dirty="0">
                <a:latin typeface="Times New Roman" panose="02020603050405020304" pitchFamily="18" charset="0"/>
                <a:cs typeface="Times New Roman" panose="02020603050405020304" pitchFamily="18" charset="0"/>
              </a:rPr>
              <a:t>, </a:t>
            </a:r>
            <a:r>
              <a:rPr lang="en-US" altLang="zh-CN" dirty="0" err="1"/>
              <a:t>se</a:t>
            </a:r>
            <a:r>
              <a:rPr lang="en-US" dirty="0" err="1">
                <a:latin typeface="Times New Roman" panose="02020603050405020304" pitchFamily="18" charset="0"/>
                <a:cs typeface="Times New Roman" panose="02020603050405020304" pitchFamily="18" charset="0"/>
              </a:rPr>
              <a:t>tenv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unsetenv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printenv</a:t>
            </a:r>
            <a:endParaRPr lang="en-US" b="1" dirty="0">
              <a:latin typeface="Times New Roman" panose="02020603050405020304" pitchFamily="18" charset="0"/>
              <a:ea typeface="+mn-ea"/>
              <a:cs typeface="Times New Roman" panose="02020603050405020304" pitchFamily="18" charset="0"/>
            </a:endParaRPr>
          </a:p>
          <a:p>
            <a:pPr>
              <a:spcBef>
                <a:spcPts val="0"/>
              </a:spcBef>
            </a:pPr>
            <a:r>
              <a:rPr lang="en-US" altLang="zh-CN" sz="2200" dirty="0">
                <a:solidFill>
                  <a:srgbClr val="FF0000"/>
                </a:solidFill>
              </a:rPr>
              <a:t>Loader</a:t>
            </a:r>
            <a:r>
              <a:rPr lang="zh-CN" altLang="en-US" sz="2200" dirty="0">
                <a:solidFill>
                  <a:srgbClr val="FF0000"/>
                </a:solidFill>
              </a:rPr>
              <a:t>删除子进程现有的虚拟内存段，创建一组新的段（栈与堆初始化为</a:t>
            </a:r>
            <a:r>
              <a:rPr lang="en-US" altLang="zh-CN" sz="2200" dirty="0">
                <a:solidFill>
                  <a:srgbClr val="FF0000"/>
                </a:solidFill>
              </a:rPr>
              <a:t>0),</a:t>
            </a:r>
            <a:r>
              <a:rPr lang="zh-CN" altLang="en-US" sz="2200" dirty="0">
                <a:solidFill>
                  <a:srgbClr val="FF0000"/>
                </a:solidFill>
              </a:rPr>
              <a:t>并将虚拟地址空间中的页映射到可执行文件的页大小的片</a:t>
            </a:r>
            <a:r>
              <a:rPr lang="en-US" altLang="zh-CN" sz="2200" dirty="0">
                <a:solidFill>
                  <a:srgbClr val="FF0000"/>
                </a:solidFill>
              </a:rPr>
              <a:t>chunk</a:t>
            </a:r>
            <a:r>
              <a:rPr lang="zh-CN" altLang="en-US" sz="2200" dirty="0">
                <a:solidFill>
                  <a:srgbClr val="FF0000"/>
                </a:solidFill>
              </a:rPr>
              <a:t>，新的代码与数据段被初始化为可执行文件的内容，然后跳到</a:t>
            </a:r>
            <a:r>
              <a:rPr lang="en-US" altLang="zh-CN" sz="2200" dirty="0">
                <a:solidFill>
                  <a:srgbClr val="FF0000"/>
                </a:solidFill>
              </a:rPr>
              <a:t>_start………… </a:t>
            </a:r>
            <a:r>
              <a:rPr lang="zh-CN" altLang="en-US" sz="2200" dirty="0">
                <a:solidFill>
                  <a:srgbClr val="FF0000"/>
                </a:solidFill>
              </a:rPr>
              <a:t>除了一些头部信息实际没读文件，直到缺页中断</a:t>
            </a:r>
            <a:r>
              <a:rPr lang="en-US" altLang="zh-CN" sz="2200" dirty="0">
                <a:solidFill>
                  <a:srgbClr val="FF0000"/>
                </a:solidFill>
              </a:rPr>
              <a:t> </a:t>
            </a:r>
          </a:p>
          <a:p>
            <a:pPr>
              <a:spcBef>
                <a:spcPts val="0"/>
              </a:spcBef>
            </a:pPr>
            <a:r>
              <a:rPr lang="zh-CN" altLang="en-US" sz="2400" dirty="0">
                <a:latin typeface="Times New Roman" panose="02020603050405020304" pitchFamily="18" charset="0"/>
                <a:cs typeface="Times New Roman" panose="02020603050405020304" pitchFamily="18" charset="0"/>
              </a:rPr>
              <a:t>覆盖当前进程的代码、数据、栈</a:t>
            </a:r>
            <a:endParaRPr lang="en-US" sz="2400" dirty="0">
              <a:latin typeface="Times New Roman" panose="02020603050405020304" pitchFamily="18" charset="0"/>
              <a:cs typeface="Times New Roman" panose="02020603050405020304" pitchFamily="18" charset="0"/>
            </a:endParaRPr>
          </a:p>
          <a:p>
            <a:pPr lvl="1">
              <a:spcBef>
                <a:spcPts val="0"/>
              </a:spcBef>
            </a:pPr>
            <a:r>
              <a:rPr lang="zh-CN" altLang="en-US" sz="2000" dirty="0">
                <a:latin typeface="Times New Roman" panose="02020603050405020304" pitchFamily="18" charset="0"/>
                <a:cs typeface="Times New Roman" panose="02020603050405020304" pitchFamily="18" charset="0"/>
              </a:rPr>
              <a:t>保留：有相同的</a:t>
            </a:r>
            <a:r>
              <a:rPr lang="en-US" altLang="zh-CN" sz="2000" dirty="0">
                <a:latin typeface="Times New Roman" panose="02020603050405020304" pitchFamily="18" charset="0"/>
                <a:cs typeface="Times New Roman" panose="02020603050405020304" pitchFamily="18" charset="0"/>
              </a:rPr>
              <a:t>PID</a:t>
            </a:r>
            <a:r>
              <a:rPr lang="zh-CN" altLang="en-US" sz="2000" dirty="0">
                <a:latin typeface="Times New Roman" panose="02020603050405020304" pitchFamily="18" charset="0"/>
                <a:cs typeface="Times New Roman" panose="02020603050405020304" pitchFamily="18" charset="0"/>
              </a:rPr>
              <a:t>，继承已打开的文件描述符和信号上下文</a:t>
            </a:r>
            <a:endParaRPr lang="en-US" sz="2000" dirty="0">
              <a:latin typeface="Times New Roman" panose="02020603050405020304" pitchFamily="18" charset="0"/>
              <a:cs typeface="Times New Roman" panose="02020603050405020304" pitchFamily="18" charset="0"/>
            </a:endParaRPr>
          </a:p>
          <a:p>
            <a:pPr>
              <a:spcBef>
                <a:spcPts val="0"/>
              </a:spcBef>
            </a:pPr>
            <a:r>
              <a:rPr lang="en-US" dirty="0">
                <a:latin typeface="Times New Roman" panose="02020603050405020304" pitchFamily="18" charset="0"/>
                <a:cs typeface="Times New Roman" panose="02020603050405020304" pitchFamily="18" charset="0"/>
              </a:rPr>
              <a:t>Called </a:t>
            </a:r>
            <a:r>
              <a:rPr lang="en-US" dirty="0">
                <a:solidFill>
                  <a:srgbClr val="FF0000"/>
                </a:solidFill>
                <a:latin typeface="Times New Roman" panose="02020603050405020304" pitchFamily="18" charset="0"/>
                <a:cs typeface="Times New Roman" panose="02020603050405020304" pitchFamily="18" charset="0"/>
              </a:rPr>
              <a:t>once</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never </a:t>
            </a:r>
            <a:r>
              <a:rPr lang="en-US" dirty="0">
                <a:latin typeface="Times New Roman" panose="02020603050405020304" pitchFamily="18" charset="0"/>
                <a:cs typeface="Times New Roman" panose="02020603050405020304" pitchFamily="18" charset="0"/>
              </a:rPr>
              <a:t>returns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调用一次并从不返回</a:t>
            </a:r>
            <a:r>
              <a:rPr lang="en-US" altLang="zh-CN" sz="20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spcBef>
                <a:spcPts val="0"/>
              </a:spcBef>
            </a:pP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除非有错误，例如：指定的文件不存在</a:t>
            </a:r>
            <a:endParaRPr lang="en-US" dirty="0">
              <a:latin typeface="Times New Roman" panose="02020603050405020304" pitchFamily="18" charset="0"/>
              <a:cs typeface="Times New Roman" panose="02020603050405020304" pitchFamily="18" charset="0"/>
            </a:endParaRPr>
          </a:p>
        </p:txBody>
      </p:sp>
      <p:sp>
        <p:nvSpPr>
          <p:cNvPr id="503810" name="Rectangle 2"/>
          <p:cNvSpPr>
            <a:spLocks noGrp="1" noChangeArrowheads="1"/>
          </p:cNvSpPr>
          <p:nvPr>
            <p:ph type="title"/>
          </p:nvPr>
        </p:nvSpPr>
        <p:spPr>
          <a:xfrm>
            <a:off x="228600" y="22413"/>
            <a:ext cx="8693710" cy="762000"/>
          </a:xfrm>
        </p:spPr>
        <p:txBody>
          <a:bodyPr/>
          <a:lstStyle/>
          <a:p>
            <a:r>
              <a:rPr lang="en-US" sz="3400" dirty="0" err="1">
                <a:latin typeface="Courier New" pitchFamily="49" charset="0"/>
              </a:rPr>
              <a:t>execve</a:t>
            </a:r>
            <a:r>
              <a:rPr lang="en-US" sz="3400" dirty="0">
                <a:latin typeface="Courier" pitchFamily="49" charset="0"/>
              </a:rPr>
              <a:t>:</a:t>
            </a:r>
            <a:r>
              <a:rPr lang="zh-CN" altLang="en-US" sz="2800" dirty="0"/>
              <a:t>加载并运行程序</a:t>
            </a:r>
            <a:r>
              <a:rPr lang="en-US" altLang="zh-CN" sz="2800" dirty="0"/>
              <a:t>--  </a:t>
            </a:r>
            <a:r>
              <a:rPr lang="zh-CN" altLang="en-US" sz="2800" dirty="0">
                <a:solidFill>
                  <a:srgbClr val="00B050"/>
                </a:solidFill>
              </a:rPr>
              <a:t>赋予你新知识</a:t>
            </a:r>
            <a:r>
              <a:rPr lang="en-US" altLang="zh-CN" sz="2800" dirty="0">
                <a:solidFill>
                  <a:srgbClr val="00B050"/>
                </a:solidFill>
              </a:rPr>
              <a:t>=</a:t>
            </a:r>
            <a:r>
              <a:rPr lang="zh-CN" altLang="en-US" sz="2800" dirty="0">
                <a:solidFill>
                  <a:srgbClr val="00B050"/>
                </a:solidFill>
              </a:rPr>
              <a:t>重塑灵魂</a:t>
            </a:r>
            <a:endParaRPr lang="en-US" sz="3200" dirty="0">
              <a:solidFill>
                <a:srgbClr val="00B05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89" y="288409"/>
            <a:ext cx="3259926" cy="1159390"/>
          </a:xfrm>
        </p:spPr>
        <p:txBody>
          <a:bodyPr/>
          <a:lstStyle/>
          <a:p>
            <a:pPr algn="ctr"/>
            <a:r>
              <a:rPr lang="zh-CN" altLang="en-US" dirty="0"/>
              <a:t>新程序启动后的栈结构</a:t>
            </a:r>
            <a:endParaRPr lang="en-US" dirty="0"/>
          </a:p>
        </p:txBody>
      </p:sp>
      <p:sp>
        <p:nvSpPr>
          <p:cNvPr id="38" name="Rectangle 379"/>
          <p:cNvSpPr>
            <a:spLocks noChangeArrowheads="1"/>
          </p:cNvSpPr>
          <p:nvPr/>
        </p:nvSpPr>
        <p:spPr bwMode="auto">
          <a:xfrm>
            <a:off x="3997944" y="684123"/>
            <a:ext cx="2819400" cy="685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environment variable strings</a:t>
            </a:r>
          </a:p>
        </p:txBody>
      </p:sp>
      <p:sp>
        <p:nvSpPr>
          <p:cNvPr id="39" name="Rectangle 381"/>
          <p:cNvSpPr>
            <a:spLocks noChangeArrowheads="1"/>
          </p:cNvSpPr>
          <p:nvPr/>
        </p:nvSpPr>
        <p:spPr bwMode="auto">
          <a:xfrm>
            <a:off x="3997944" y="1369923"/>
            <a:ext cx="2819400" cy="685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command-line </a:t>
            </a:r>
            <a:r>
              <a:rPr kumimoji="0" lang="en-US" sz="2000" b="1" i="0" u="none" strike="noStrike" kern="0" cap="none" spc="0" normalizeH="0" baseline="0" noProof="0" dirty="0" err="1">
                <a:ln>
                  <a:noFill/>
                </a:ln>
                <a:solidFill>
                  <a:sysClr val="windowText" lastClr="000000"/>
                </a:solidFill>
                <a:effectLst/>
                <a:uLnTx/>
                <a:uFillTx/>
              </a:rPr>
              <a:t>arg</a:t>
            </a:r>
            <a:r>
              <a:rPr kumimoji="0" lang="en-US" sz="2000" b="1" i="0" u="none" strike="noStrike" kern="0" cap="none" spc="0" normalizeH="0" baseline="0" noProof="0" dirty="0">
                <a:ln>
                  <a:noFill/>
                </a:ln>
                <a:solidFill>
                  <a:sysClr val="windowText" lastClr="000000"/>
                </a:solidFill>
                <a:effectLst/>
                <a:uLnTx/>
                <a:uFillTx/>
              </a:rPr>
              <a:t> strings</a:t>
            </a:r>
          </a:p>
        </p:txBody>
      </p:sp>
      <p:sp>
        <p:nvSpPr>
          <p:cNvPr id="40" name="Rectangle 382"/>
          <p:cNvSpPr>
            <a:spLocks noChangeArrowheads="1"/>
          </p:cNvSpPr>
          <p:nvPr/>
        </p:nvSpPr>
        <p:spPr bwMode="auto">
          <a:xfrm>
            <a:off x="3997944" y="2055723"/>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41" name="Rectangle 383"/>
          <p:cNvSpPr>
            <a:spLocks noChangeArrowheads="1"/>
          </p:cNvSpPr>
          <p:nvPr/>
        </p:nvSpPr>
        <p:spPr bwMode="auto">
          <a:xfrm>
            <a:off x="3997944" y="23605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r>
              <a:rPr kumimoji="0" lang="en-US" sz="2000" b="1" i="0" u="none" strike="noStrike" kern="0" cap="none" spc="0" normalizeH="0" baseline="0" noProof="0" dirty="0">
                <a:ln>
                  <a:noFill/>
                </a:ln>
                <a:solidFill>
                  <a:sysClr val="windowText" lastClr="000000"/>
                </a:solidFill>
                <a:effectLst/>
                <a:uLnTx/>
                <a:uFillTx/>
                <a:latin typeface="Courier New" charset="0"/>
              </a:rPr>
              <a:t>[n] == NULL</a:t>
            </a:r>
          </a:p>
        </p:txBody>
      </p:sp>
      <p:sp>
        <p:nvSpPr>
          <p:cNvPr id="42" name="Rectangle 384"/>
          <p:cNvSpPr>
            <a:spLocks noChangeArrowheads="1"/>
          </p:cNvSpPr>
          <p:nvPr/>
        </p:nvSpPr>
        <p:spPr bwMode="auto">
          <a:xfrm>
            <a:off x="3997944" y="26653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envp[n-1]</a:t>
            </a:r>
          </a:p>
        </p:txBody>
      </p:sp>
      <p:sp>
        <p:nvSpPr>
          <p:cNvPr id="43" name="Rectangle 385"/>
          <p:cNvSpPr>
            <a:spLocks noChangeArrowheads="1"/>
          </p:cNvSpPr>
          <p:nvPr/>
        </p:nvSpPr>
        <p:spPr bwMode="auto">
          <a:xfrm>
            <a:off x="3997944" y="29701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4" name="Rectangle 386"/>
          <p:cNvSpPr>
            <a:spLocks noChangeArrowheads="1"/>
          </p:cNvSpPr>
          <p:nvPr/>
        </p:nvSpPr>
        <p:spPr bwMode="auto">
          <a:xfrm>
            <a:off x="3997944" y="3274923"/>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envp[0]</a:t>
            </a:r>
          </a:p>
        </p:txBody>
      </p:sp>
      <p:sp>
        <p:nvSpPr>
          <p:cNvPr id="45" name="Rectangle 387"/>
          <p:cNvSpPr>
            <a:spLocks noChangeArrowheads="1"/>
          </p:cNvSpPr>
          <p:nvPr/>
        </p:nvSpPr>
        <p:spPr bwMode="auto">
          <a:xfrm>
            <a:off x="3997944" y="3579723"/>
            <a:ext cx="2819400" cy="304800"/>
          </a:xfrm>
          <a:prstGeom prst="rect">
            <a:avLst/>
          </a:prstGeom>
          <a:solidFill>
            <a:schemeClr val="accent2">
              <a:lumMod val="40000"/>
              <a:lumOff val="60000"/>
            </a:schemeClr>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err="1">
                <a:ln>
                  <a:noFill/>
                </a:ln>
                <a:solidFill>
                  <a:sysClr val="windowText" lastClr="000000"/>
                </a:solidFill>
                <a:effectLst/>
                <a:uLnTx/>
                <a:uFillTx/>
                <a:latin typeface="Courier New" charset="0"/>
              </a:rPr>
              <a:t>argc</a:t>
            </a:r>
            <a:r>
              <a:rPr kumimoji="0" lang="en-US" sz="2000" b="1" i="0" u="none" strike="noStrike" kern="0" cap="none" spc="0" normalizeH="0" baseline="0" noProof="0" dirty="0">
                <a:ln>
                  <a:noFill/>
                </a:ln>
                <a:solidFill>
                  <a:sysClr val="windowText" lastClr="000000"/>
                </a:solidFill>
                <a:effectLst/>
                <a:uLnTx/>
                <a:uFillTx/>
                <a:latin typeface="Courier New" charset="0"/>
              </a:rPr>
              <a:t>] = NULL</a:t>
            </a:r>
          </a:p>
        </p:txBody>
      </p:sp>
      <p:sp>
        <p:nvSpPr>
          <p:cNvPr id="46" name="Rectangle 388"/>
          <p:cNvSpPr>
            <a:spLocks noChangeArrowheads="1"/>
          </p:cNvSpPr>
          <p:nvPr/>
        </p:nvSpPr>
        <p:spPr bwMode="auto">
          <a:xfrm>
            <a:off x="3997944" y="3884523"/>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r>
              <a:rPr kumimoji="0" lang="en-US" sz="2000" b="1" i="0" u="none" strike="noStrike" kern="0" cap="none" spc="0" normalizeH="0" baseline="0" noProof="0" dirty="0">
                <a:ln>
                  <a:noFill/>
                </a:ln>
                <a:solidFill>
                  <a:sysClr val="windowText" lastClr="000000"/>
                </a:solidFill>
                <a:effectLst/>
                <a:uLnTx/>
                <a:uFillTx/>
                <a:latin typeface="Courier New" charset="0"/>
              </a:rPr>
              <a:t>[argc-1]</a:t>
            </a:r>
          </a:p>
        </p:txBody>
      </p:sp>
      <p:sp>
        <p:nvSpPr>
          <p:cNvPr id="47" name="Rectangle 389"/>
          <p:cNvSpPr>
            <a:spLocks noChangeArrowheads="1"/>
          </p:cNvSpPr>
          <p:nvPr/>
        </p:nvSpPr>
        <p:spPr bwMode="auto">
          <a:xfrm>
            <a:off x="3997944" y="4189323"/>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rPr>
              <a:t>...</a:t>
            </a:r>
          </a:p>
        </p:txBody>
      </p:sp>
      <p:sp>
        <p:nvSpPr>
          <p:cNvPr id="48" name="Rectangle 390"/>
          <p:cNvSpPr>
            <a:spLocks noChangeArrowheads="1"/>
          </p:cNvSpPr>
          <p:nvPr/>
        </p:nvSpPr>
        <p:spPr bwMode="auto">
          <a:xfrm>
            <a:off x="3997944" y="4494123"/>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Courier New" charset="0"/>
              </a:rPr>
              <a:t>argv[0]</a:t>
            </a:r>
          </a:p>
        </p:txBody>
      </p:sp>
      <p:sp>
        <p:nvSpPr>
          <p:cNvPr id="49" name="Rectangle 399"/>
          <p:cNvSpPr>
            <a:spLocks noChangeArrowheads="1"/>
          </p:cNvSpPr>
          <p:nvPr/>
        </p:nvSpPr>
        <p:spPr bwMode="auto">
          <a:xfrm>
            <a:off x="4009385" y="5791200"/>
            <a:ext cx="2819400" cy="685800"/>
          </a:xfrm>
          <a:prstGeom prst="rect">
            <a:avLst/>
          </a:prstGeom>
          <a:noFill/>
          <a:ln w="12700">
            <a:solidFill>
              <a:srgbClr val="00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Main</a:t>
            </a:r>
            <a:r>
              <a:rPr kumimoji="0" lang="zh-CN" altLang="en-US" sz="2000" b="1" i="0" u="none" strike="noStrike" kern="0" cap="none" spc="0" normalizeH="0" baseline="0" noProof="0" dirty="0">
                <a:ln>
                  <a:noFill/>
                </a:ln>
                <a:solidFill>
                  <a:sysClr val="windowText" lastClr="000000"/>
                </a:solidFill>
                <a:effectLst/>
                <a:uLnTx/>
                <a:uFillTx/>
                <a:latin typeface="Courier New" charset="0"/>
              </a:rPr>
              <a:t>将来的栈帧</a:t>
            </a:r>
            <a:endParaRPr kumimoji="0" lang="en-US" sz="2000" b="1" i="0" u="none" strike="noStrike" kern="0" cap="none" spc="0" normalizeH="0" baseline="0" noProof="0" dirty="0">
              <a:ln>
                <a:noFill/>
              </a:ln>
              <a:solidFill>
                <a:sysClr val="windowText" lastClr="000000"/>
              </a:solidFill>
              <a:effectLst/>
              <a:uLnTx/>
              <a:uFillTx/>
            </a:endParaRPr>
          </a:p>
        </p:txBody>
      </p:sp>
      <p:sp>
        <p:nvSpPr>
          <p:cNvPr id="50" name="Text Box 401"/>
          <p:cNvSpPr txBox="1">
            <a:spLocks noChangeArrowheads="1"/>
          </p:cNvSpPr>
          <p:nvPr/>
        </p:nvSpPr>
        <p:spPr bwMode="auto">
          <a:xfrm>
            <a:off x="7530503" y="2463780"/>
            <a:ext cx="1564852" cy="707886"/>
          </a:xfrm>
          <a:prstGeom prst="rect">
            <a:avLst/>
          </a:prstGeom>
          <a:solidFill>
            <a:srgbClr val="D5F1CF"/>
          </a:solidFill>
          <a:ln w="12700">
            <a:solidFill>
              <a:srgbClr val="000000"/>
            </a:solidFill>
            <a:miter lim="800000"/>
            <a:headEnd/>
            <a:tailEnd/>
          </a:ln>
          <a:effectLst/>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environ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latin typeface="Helvetica"/>
              </a:rPr>
              <a:t>全局变量</a:t>
            </a:r>
            <a:endParaRPr kumimoji="0" lang="en-US" sz="2000" b="1" i="0" u="none" strike="noStrike" kern="0" cap="none" spc="0" normalizeH="0" baseline="0" noProof="0" dirty="0">
              <a:ln>
                <a:noFill/>
              </a:ln>
              <a:solidFill>
                <a:sysClr val="windowText" lastClr="000000"/>
              </a:solidFill>
              <a:effectLst/>
              <a:uLnTx/>
              <a:uFillTx/>
              <a:latin typeface="Helvetica"/>
            </a:endParaRPr>
          </a:p>
        </p:txBody>
      </p:sp>
      <p:sp>
        <p:nvSpPr>
          <p:cNvPr id="51" name="Line 406"/>
          <p:cNvSpPr>
            <a:spLocks noChangeShapeType="1"/>
          </p:cNvSpPr>
          <p:nvPr/>
        </p:nvSpPr>
        <p:spPr bwMode="auto">
          <a:xfrm flipV="1">
            <a:off x="3045404" y="4738455"/>
            <a:ext cx="961021"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2" name="Line 407"/>
          <p:cNvSpPr>
            <a:spLocks noChangeShapeType="1"/>
          </p:cNvSpPr>
          <p:nvPr/>
        </p:nvSpPr>
        <p:spPr bwMode="auto">
          <a:xfrm flipH="1">
            <a:off x="3616944" y="4583023"/>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3" name="Line 408"/>
          <p:cNvSpPr>
            <a:spLocks noChangeShapeType="1"/>
          </p:cNvSpPr>
          <p:nvPr/>
        </p:nvSpPr>
        <p:spPr bwMode="auto">
          <a:xfrm flipV="1">
            <a:off x="3616944" y="1979523"/>
            <a:ext cx="0" cy="25908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4" name="Line 409"/>
          <p:cNvSpPr>
            <a:spLocks noChangeShapeType="1"/>
          </p:cNvSpPr>
          <p:nvPr/>
        </p:nvSpPr>
        <p:spPr bwMode="auto">
          <a:xfrm>
            <a:off x="3616944" y="1979523"/>
            <a:ext cx="381000"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5" name="Line 411"/>
          <p:cNvSpPr>
            <a:spLocks noChangeShapeType="1"/>
          </p:cNvSpPr>
          <p:nvPr/>
        </p:nvSpPr>
        <p:spPr bwMode="auto">
          <a:xfrm flipH="1">
            <a:off x="6703044" y="3363823"/>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6" name="Line 412"/>
          <p:cNvSpPr>
            <a:spLocks noChangeShapeType="1"/>
          </p:cNvSpPr>
          <p:nvPr/>
        </p:nvSpPr>
        <p:spPr bwMode="auto">
          <a:xfrm flipH="1" flipV="1">
            <a:off x="7236444" y="1293723"/>
            <a:ext cx="0" cy="20574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7" name="Line 413"/>
          <p:cNvSpPr>
            <a:spLocks noChangeShapeType="1"/>
          </p:cNvSpPr>
          <p:nvPr/>
        </p:nvSpPr>
        <p:spPr bwMode="auto">
          <a:xfrm>
            <a:off x="6817344" y="1293723"/>
            <a:ext cx="381000" cy="0"/>
          </a:xfrm>
          <a:prstGeom prst="line">
            <a:avLst/>
          </a:prstGeom>
          <a:noFill/>
          <a:ln w="12700">
            <a:solidFill>
              <a:srgbClr val="000000"/>
            </a:solidFill>
            <a:prstDash val="dash"/>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8" name="Oval 417"/>
          <p:cNvSpPr>
            <a:spLocks noChangeAspect="1" noChangeArrowheads="1"/>
          </p:cNvSpPr>
          <p:nvPr/>
        </p:nvSpPr>
        <p:spPr bwMode="auto">
          <a:xfrm>
            <a:off x="4112244" y="4541748"/>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59" name="Oval 419"/>
          <p:cNvSpPr>
            <a:spLocks noChangeAspect="1" noChangeArrowheads="1"/>
          </p:cNvSpPr>
          <p:nvPr/>
        </p:nvSpPr>
        <p:spPr bwMode="auto">
          <a:xfrm>
            <a:off x="6626844" y="3322548"/>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0" name="Text Box 421"/>
          <p:cNvSpPr txBox="1">
            <a:spLocks noChangeArrowheads="1"/>
          </p:cNvSpPr>
          <p:nvPr/>
        </p:nvSpPr>
        <p:spPr bwMode="auto">
          <a:xfrm>
            <a:off x="6899770" y="576143"/>
            <a:ext cx="1774846"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rPr>
              <a:t>栈底</a:t>
            </a:r>
            <a:r>
              <a:rPr kumimoji="0" lang="en-US" altLang="zh-CN" sz="2000" b="1" i="0" u="none" strike="noStrike" kern="0" cap="none" spc="0" normalizeH="0" baseline="0" noProof="0" dirty="0">
                <a:ln>
                  <a:noFill/>
                </a:ln>
                <a:solidFill>
                  <a:sysClr val="windowText" lastClr="000000"/>
                </a:solidFill>
                <a:effectLst/>
                <a:uLnTx/>
                <a:uFillTx/>
              </a:rPr>
              <a:t>-</a:t>
            </a:r>
            <a:r>
              <a:rPr kumimoji="0" lang="zh-CN" altLang="en-US" sz="2000" b="1" i="0" u="none" strike="noStrike" kern="0" cap="none" spc="0" normalizeH="0" baseline="0" noProof="0" dirty="0">
                <a:ln>
                  <a:noFill/>
                </a:ln>
                <a:solidFill>
                  <a:sysClr val="windowText" lastClr="000000"/>
                </a:solidFill>
                <a:effectLst/>
                <a:uLnTx/>
                <a:uFillTx/>
              </a:rPr>
              <a:t>高地址</a:t>
            </a:r>
            <a:endParaRPr kumimoji="0" lang="en-US" sz="2000" b="1" i="0" u="none" strike="noStrike" kern="0" cap="none" spc="0" normalizeH="0" baseline="0" noProof="0" dirty="0">
              <a:ln>
                <a:noFill/>
              </a:ln>
              <a:solidFill>
                <a:sysClr val="windowText" lastClr="000000"/>
              </a:solidFill>
              <a:effectLst/>
              <a:uLnTx/>
              <a:uFillTx/>
            </a:endParaRPr>
          </a:p>
        </p:txBody>
      </p:sp>
      <p:sp>
        <p:nvSpPr>
          <p:cNvPr id="61" name="Text Box 422"/>
          <p:cNvSpPr txBox="1">
            <a:spLocks noChangeArrowheads="1"/>
          </p:cNvSpPr>
          <p:nvPr/>
        </p:nvSpPr>
        <p:spPr bwMode="auto">
          <a:xfrm>
            <a:off x="6746175" y="5594930"/>
            <a:ext cx="2116285"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b="1" kern="0" dirty="0">
                <a:solidFill>
                  <a:sysClr val="windowText" lastClr="000000"/>
                </a:solidFill>
                <a:sym typeface="Wingdings" panose="05000000000000000000" pitchFamily="2" charset="2"/>
              </a:rPr>
              <a:t></a:t>
            </a:r>
            <a:r>
              <a:rPr lang="en-US" altLang="zh-CN" sz="2000" b="1" kern="0" dirty="0" err="1">
                <a:solidFill>
                  <a:sysClr val="windowText" lastClr="000000"/>
                </a:solidFill>
                <a:sym typeface="Wingdings" panose="05000000000000000000" pitchFamily="2" charset="2"/>
              </a:rPr>
              <a:t>rsp</a:t>
            </a:r>
            <a:r>
              <a:rPr kumimoji="0" lang="zh-CN" altLang="en-US" sz="2000" b="1" i="0" u="none" strike="noStrike" kern="0" cap="none" spc="0" normalizeH="0" baseline="0" noProof="0" dirty="0">
                <a:ln>
                  <a:noFill/>
                </a:ln>
                <a:solidFill>
                  <a:sysClr val="windowText" lastClr="000000"/>
                </a:solidFill>
                <a:effectLst/>
                <a:uLnTx/>
                <a:uFillTx/>
              </a:rPr>
              <a:t>栈顶</a:t>
            </a:r>
            <a:r>
              <a:rPr kumimoji="0" lang="en-US" altLang="zh-CN" sz="2000" b="1" i="0" u="none" strike="noStrike" kern="0" cap="none" spc="0" normalizeH="0" baseline="0" noProof="0" dirty="0">
                <a:ln>
                  <a:noFill/>
                </a:ln>
                <a:solidFill>
                  <a:sysClr val="windowText" lastClr="000000"/>
                </a:solidFill>
                <a:effectLst/>
                <a:uLnTx/>
                <a:uFillTx/>
              </a:rPr>
              <a:t>-</a:t>
            </a:r>
            <a:r>
              <a:rPr kumimoji="0" lang="zh-CN" altLang="en-US" sz="2000" b="1" i="0" u="none" strike="noStrike" kern="0" cap="none" spc="0" normalizeH="0" baseline="0" noProof="0" dirty="0">
                <a:ln>
                  <a:noFill/>
                </a:ln>
                <a:solidFill>
                  <a:sysClr val="windowText" lastClr="000000"/>
                </a:solidFill>
                <a:effectLst/>
                <a:uLnTx/>
                <a:uFillTx/>
              </a:rPr>
              <a:t>低地址</a:t>
            </a:r>
            <a:endParaRPr kumimoji="0" lang="en-US" sz="2000" b="1" i="0" u="none" strike="noStrike" kern="0" cap="none" spc="0" normalizeH="0" baseline="0" noProof="0" dirty="0">
              <a:ln>
                <a:noFill/>
              </a:ln>
              <a:solidFill>
                <a:sysClr val="windowText" lastClr="000000"/>
              </a:solidFill>
              <a:effectLst/>
              <a:uLnTx/>
              <a:uFillTx/>
            </a:endParaRPr>
          </a:p>
        </p:txBody>
      </p:sp>
      <p:sp>
        <p:nvSpPr>
          <p:cNvPr id="64" name="Line 431"/>
          <p:cNvSpPr>
            <a:spLocks noChangeShapeType="1"/>
          </p:cNvSpPr>
          <p:nvPr/>
        </p:nvSpPr>
        <p:spPr bwMode="auto">
          <a:xfrm>
            <a:off x="7406067" y="3457225"/>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5" name="Line 433"/>
          <p:cNvSpPr>
            <a:spLocks noChangeShapeType="1"/>
          </p:cNvSpPr>
          <p:nvPr/>
        </p:nvSpPr>
        <p:spPr bwMode="auto">
          <a:xfrm flipH="1">
            <a:off x="6830040" y="3456961"/>
            <a:ext cx="585722" cy="16008"/>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6" name="Text Box 401"/>
          <p:cNvSpPr txBox="1">
            <a:spLocks noChangeArrowheads="1"/>
          </p:cNvSpPr>
          <p:nvPr/>
        </p:nvSpPr>
        <p:spPr bwMode="auto">
          <a:xfrm>
            <a:off x="1752600" y="4435959"/>
            <a:ext cx="1273485"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argv</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rsi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7" name="Text Box 401"/>
          <p:cNvSpPr txBox="1">
            <a:spLocks noChangeArrowheads="1"/>
          </p:cNvSpPr>
          <p:nvPr/>
        </p:nvSpPr>
        <p:spPr bwMode="auto">
          <a:xfrm>
            <a:off x="7530504" y="3682366"/>
            <a:ext cx="1564852" cy="620121"/>
          </a:xfrm>
          <a:prstGeom prst="rect">
            <a:avLst/>
          </a:prstGeom>
          <a:solidFill>
            <a:srgbClr val="D5F1CF"/>
          </a:solidFill>
          <a:ln w="12700">
            <a:solidFill>
              <a:srgbClr val="000000"/>
            </a:solidFill>
            <a:miter lim="800000"/>
            <a:headEnd/>
            <a:tailEn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envp</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rdx</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68" name="Line 431"/>
          <p:cNvSpPr>
            <a:spLocks noChangeShapeType="1"/>
          </p:cNvSpPr>
          <p:nvPr/>
        </p:nvSpPr>
        <p:spPr bwMode="auto">
          <a:xfrm flipV="1">
            <a:off x="7421182" y="3243484"/>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uLnTx/>
              <a:uFillTx/>
            </a:endParaRPr>
          </a:p>
        </p:txBody>
      </p:sp>
      <p:sp>
        <p:nvSpPr>
          <p:cNvPr id="69" name="Rectangle 379"/>
          <p:cNvSpPr>
            <a:spLocks noChangeArrowheads="1"/>
          </p:cNvSpPr>
          <p:nvPr/>
        </p:nvSpPr>
        <p:spPr bwMode="auto">
          <a:xfrm>
            <a:off x="4001615" y="5104360"/>
            <a:ext cx="2819400" cy="68580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libc_start_main</a:t>
            </a:r>
            <a:endParaRPr kumimoji="0" lang="en-US" sz="2000" b="1" i="0" u="none" strike="noStrike" kern="0" cap="none" spc="0" normalizeH="0" baseline="0" noProof="0" dirty="0">
              <a:ln>
                <a:noFill/>
              </a:ln>
              <a:solidFill>
                <a:sysClr val="windowText" lastClr="000000"/>
              </a:solidFill>
              <a:effectLst/>
              <a:uLnTx/>
              <a:uFillTx/>
              <a:latin typeface="Courier New"/>
              <a:cs typeface="Courier New"/>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ysClr val="windowText" lastClr="000000"/>
                </a:solidFill>
                <a:effectLst/>
                <a:uLnTx/>
                <a:uFillTx/>
                <a:latin typeface="Courier New"/>
                <a:cs typeface="Courier New"/>
              </a:rPr>
              <a:t>的栈帧</a:t>
            </a:r>
            <a:endParaRPr kumimoji="0" lang="en-US" sz="2000" b="1" i="0" u="none" strike="noStrike" kern="0" cap="none" spc="0" normalizeH="0" baseline="0" noProof="0" dirty="0">
              <a:ln>
                <a:noFill/>
              </a:ln>
              <a:solidFill>
                <a:sysClr val="windowText" lastClr="000000"/>
              </a:solidFill>
              <a:effectLst/>
              <a:uLnTx/>
              <a:uFillTx/>
              <a:latin typeface="Courier New"/>
              <a:cs typeface="Courier New"/>
            </a:endParaRPr>
          </a:p>
        </p:txBody>
      </p:sp>
      <p:sp>
        <p:nvSpPr>
          <p:cNvPr id="70" name="Rectangle 382"/>
          <p:cNvSpPr>
            <a:spLocks noChangeArrowheads="1"/>
          </p:cNvSpPr>
          <p:nvPr/>
        </p:nvSpPr>
        <p:spPr bwMode="auto">
          <a:xfrm>
            <a:off x="4001614" y="4805438"/>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endParaRPr>
          </a:p>
        </p:txBody>
      </p:sp>
      <p:sp>
        <p:nvSpPr>
          <p:cNvPr id="71" name="Text Box 401"/>
          <p:cNvSpPr txBox="1">
            <a:spLocks noChangeArrowheads="1"/>
          </p:cNvSpPr>
          <p:nvPr/>
        </p:nvSpPr>
        <p:spPr bwMode="auto">
          <a:xfrm>
            <a:off x="1752600" y="5217658"/>
            <a:ext cx="1265712"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Courier New" charset="0"/>
              </a:rPr>
              <a:t>argc</a:t>
            </a:r>
            <a:endParaRPr kumimoji="0" lang="en-US" sz="2000" b="1"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ourier New" charset="0"/>
              </a:rPr>
              <a:t>(</a:t>
            </a:r>
            <a:r>
              <a:rPr kumimoji="0" lang="en-US" sz="2000" b="1" i="0" u="none" strike="noStrike" kern="0" cap="none" spc="0" normalizeH="0" baseline="0" noProof="0" dirty="0">
                <a:ln>
                  <a:noFill/>
                </a:ln>
                <a:solidFill>
                  <a:sysClr val="windowText" lastClr="000000"/>
                </a:solidFill>
                <a:effectLst/>
                <a:uLnTx/>
                <a:uFillTx/>
                <a:latin typeface="Helvetica"/>
              </a:rPr>
              <a:t>in </a:t>
            </a:r>
            <a:r>
              <a:rPr kumimoji="0" lang="en-US" sz="2000" b="1" i="0" u="none" strike="noStrike" kern="0" cap="none" spc="0" normalizeH="0" baseline="0" noProof="0" dirty="0">
                <a:ln>
                  <a:noFill/>
                </a:ln>
                <a:solidFill>
                  <a:sysClr val="windowText" lastClr="000000"/>
                </a:solidFill>
                <a:effectLst/>
                <a:uLnTx/>
                <a:uFillTx/>
                <a:latin typeface="Courier New"/>
                <a:cs typeface="Courier New"/>
              </a:rPr>
              <a:t>%</a:t>
            </a:r>
            <a:r>
              <a:rPr kumimoji="0" lang="en-US" sz="2000" b="1" i="0" u="none" strike="noStrike" kern="0" cap="none" spc="0" normalizeH="0" baseline="0" noProof="0" dirty="0" err="1">
                <a:ln>
                  <a:noFill/>
                </a:ln>
                <a:solidFill>
                  <a:sysClr val="windowText" lastClr="000000"/>
                </a:solidFill>
                <a:effectLst/>
                <a:uLnTx/>
                <a:uFillTx/>
                <a:latin typeface="Courier New"/>
                <a:cs typeface="Courier New"/>
              </a:rPr>
              <a:t>rdi</a:t>
            </a:r>
            <a:r>
              <a:rPr kumimoji="0" lang="en-US" sz="2000" b="1" i="0" u="none" strike="noStrike" kern="0" cap="none" spc="0" normalizeH="0" baseline="0" noProof="0" dirty="0">
                <a:ln>
                  <a:noFill/>
                </a:ln>
                <a:solidFill>
                  <a:sysClr val="windowText" lastClr="000000"/>
                </a:solidFill>
                <a:effectLst/>
                <a:uLnTx/>
                <a:uFillTx/>
                <a:latin typeface="Helvetica"/>
              </a:rPr>
              <a:t>)</a:t>
            </a:r>
          </a:p>
        </p:txBody>
      </p:sp>
      <p:sp>
        <p:nvSpPr>
          <p:cNvPr id="35" name="Title 1">
            <a:extLst>
              <a:ext uri="{FF2B5EF4-FFF2-40B4-BE49-F238E27FC236}">
                <a16:creationId xmlns:a16="http://schemas.microsoft.com/office/drawing/2014/main" id="{8AFBD380-F63A-423A-B78C-B89BD065D62A}"/>
              </a:ext>
            </a:extLst>
          </p:cNvPr>
          <p:cNvSpPr txBox="1">
            <a:spLocks/>
          </p:cNvSpPr>
          <p:nvPr/>
        </p:nvSpPr>
        <p:spPr bwMode="auto">
          <a:xfrm>
            <a:off x="78551" y="2341242"/>
            <a:ext cx="2512250" cy="102258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defTabSz="914400"/>
            <a:r>
              <a:rPr lang="en-US" altLang="zh-CN" sz="2800" kern="0" dirty="0">
                <a:solidFill>
                  <a:srgbClr val="00B050"/>
                </a:solidFill>
              </a:rPr>
              <a:t> 1.EDB</a:t>
            </a:r>
            <a:r>
              <a:rPr lang="zh-CN" altLang="en-US" sz="2800" kern="0" dirty="0">
                <a:solidFill>
                  <a:srgbClr val="00B050"/>
                </a:solidFill>
              </a:rPr>
              <a:t>加载后</a:t>
            </a:r>
            <a:br>
              <a:rPr lang="en-US" altLang="zh-CN" sz="2800" kern="0" dirty="0">
                <a:solidFill>
                  <a:srgbClr val="00B050"/>
                </a:solidFill>
              </a:rPr>
            </a:br>
            <a:r>
              <a:rPr lang="en-US" altLang="zh-CN" sz="2800" kern="0" dirty="0">
                <a:solidFill>
                  <a:srgbClr val="00B050"/>
                </a:solidFill>
              </a:rPr>
              <a:t>2.main</a:t>
            </a:r>
            <a:r>
              <a:rPr lang="zh-CN" altLang="en-US" sz="2800" kern="0" dirty="0">
                <a:solidFill>
                  <a:srgbClr val="00B050"/>
                </a:solidFill>
              </a:rPr>
              <a:t>处</a:t>
            </a:r>
            <a:endParaRPr lang="en-US" sz="2800" kern="0" dirty="0">
              <a:solidFill>
                <a:srgbClr val="00B050"/>
              </a:solidFill>
            </a:endParaRPr>
          </a:p>
        </p:txBody>
      </p:sp>
    </p:spTree>
    <p:extLst>
      <p:ext uri="{BB962C8B-B14F-4D97-AF65-F5344CB8AC3E}">
        <p14:creationId xmlns:p14="http://schemas.microsoft.com/office/powerpoint/2010/main" val="6630602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err="1">
                <a:latin typeface="Courier New"/>
                <a:cs typeface="Courier New"/>
              </a:rPr>
              <a:t>execve</a:t>
            </a:r>
            <a:r>
              <a:rPr lang="en-US" dirty="0"/>
              <a:t> </a:t>
            </a:r>
            <a:r>
              <a:rPr lang="zh-CN" altLang="en-US" dirty="0"/>
              <a:t>示例</a:t>
            </a:r>
            <a:endParaRPr lang="en-US" dirty="0"/>
          </a:p>
        </p:txBody>
      </p:sp>
      <p:sp>
        <p:nvSpPr>
          <p:cNvPr id="13" name="Rectangle 23"/>
          <p:cNvSpPr>
            <a:spLocks noChangeArrowheads="1"/>
          </p:cNvSpPr>
          <p:nvPr/>
        </p:nvSpPr>
        <p:spPr bwMode="auto">
          <a:xfrm>
            <a:off x="2590799" y="33528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 = NULL</a:t>
            </a:r>
          </a:p>
        </p:txBody>
      </p:sp>
      <p:sp>
        <p:nvSpPr>
          <p:cNvPr id="15" name="Rectangle 23"/>
          <p:cNvSpPr>
            <a:spLocks noChangeArrowheads="1"/>
          </p:cNvSpPr>
          <p:nvPr/>
        </p:nvSpPr>
        <p:spPr bwMode="auto">
          <a:xfrm>
            <a:off x="2590799" y="36576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[n-1]</a:t>
            </a:r>
          </a:p>
        </p:txBody>
      </p:sp>
      <p:sp>
        <p:nvSpPr>
          <p:cNvPr id="16" name="Rectangle 23"/>
          <p:cNvSpPr>
            <a:spLocks noChangeArrowheads="1"/>
          </p:cNvSpPr>
          <p:nvPr/>
        </p:nvSpPr>
        <p:spPr bwMode="auto">
          <a:xfrm>
            <a:off x="2590799" y="4267200"/>
            <a:ext cx="2455333" cy="293132"/>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envp</a:t>
            </a:r>
            <a:r>
              <a:rPr lang="en-US" sz="2000" b="1" dirty="0">
                <a:latin typeface="Courier New"/>
                <a:cs typeface="Courier New"/>
              </a:rPr>
              <a:t>[0]</a:t>
            </a:r>
          </a:p>
        </p:txBody>
      </p:sp>
      <p:sp>
        <p:nvSpPr>
          <p:cNvPr id="17" name="Rectangle 23"/>
          <p:cNvSpPr>
            <a:spLocks noChangeArrowheads="1"/>
          </p:cNvSpPr>
          <p:nvPr/>
        </p:nvSpPr>
        <p:spPr bwMode="auto">
          <a:xfrm>
            <a:off x="2590799" y="3962400"/>
            <a:ext cx="2455333"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2000" b="1" dirty="0">
                <a:latin typeface="Courier New"/>
                <a:cs typeface="Courier New"/>
              </a:rPr>
              <a:t>…</a:t>
            </a:r>
          </a:p>
        </p:txBody>
      </p:sp>
      <p:sp>
        <p:nvSpPr>
          <p:cNvPr id="19" name="Rectangle 23"/>
          <p:cNvSpPr>
            <a:spLocks noChangeArrowheads="1"/>
          </p:cNvSpPr>
          <p:nvPr/>
        </p:nvSpPr>
        <p:spPr bwMode="auto">
          <a:xfrm>
            <a:off x="2590799" y="2035998"/>
            <a:ext cx="3048001"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NULL</a:t>
            </a:r>
          </a:p>
        </p:txBody>
      </p:sp>
      <p:sp>
        <p:nvSpPr>
          <p:cNvPr id="20" name="Rectangle 23"/>
          <p:cNvSpPr>
            <a:spLocks noChangeArrowheads="1"/>
          </p:cNvSpPr>
          <p:nvPr/>
        </p:nvSpPr>
        <p:spPr bwMode="auto">
          <a:xfrm>
            <a:off x="2590800" y="22976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[2]</a:t>
            </a:r>
          </a:p>
        </p:txBody>
      </p:sp>
      <p:sp>
        <p:nvSpPr>
          <p:cNvPr id="21" name="Rectangle 23"/>
          <p:cNvSpPr>
            <a:spLocks noChangeArrowheads="1"/>
          </p:cNvSpPr>
          <p:nvPr/>
        </p:nvSpPr>
        <p:spPr bwMode="auto">
          <a:xfrm>
            <a:off x="2590800" y="2831068"/>
            <a:ext cx="30480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[0]</a:t>
            </a:r>
          </a:p>
        </p:txBody>
      </p:sp>
      <p:sp>
        <p:nvSpPr>
          <p:cNvPr id="22" name="Rectangle 23"/>
          <p:cNvSpPr>
            <a:spLocks noChangeArrowheads="1"/>
          </p:cNvSpPr>
          <p:nvPr/>
        </p:nvSpPr>
        <p:spPr bwMode="auto">
          <a:xfrm>
            <a:off x="2590800" y="2602468"/>
            <a:ext cx="3048000"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2000" b="1" dirty="0" err="1">
                <a:latin typeface="Courier New"/>
                <a:cs typeface="Courier New"/>
              </a:rPr>
              <a:t>myargv</a:t>
            </a:r>
            <a:r>
              <a:rPr lang="en-US" sz="2000" b="1" dirty="0">
                <a:latin typeface="Courier New"/>
                <a:cs typeface="Courier New"/>
              </a:rPr>
              <a:t>[1]</a:t>
            </a:r>
          </a:p>
        </p:txBody>
      </p:sp>
      <p:sp>
        <p:nvSpPr>
          <p:cNvPr id="28" name="TextBox 27"/>
          <p:cNvSpPr txBox="1"/>
          <p:nvPr/>
        </p:nvSpPr>
        <p:spPr>
          <a:xfrm>
            <a:off x="6374773" y="2907268"/>
            <a:ext cx="1569660" cy="400110"/>
          </a:xfrm>
          <a:prstGeom prst="rect">
            <a:avLst/>
          </a:prstGeom>
          <a:noFill/>
        </p:spPr>
        <p:txBody>
          <a:bodyPr wrap="none" rtlCol="0">
            <a:spAutoFit/>
          </a:bodyPr>
          <a:lstStyle/>
          <a:p>
            <a:r>
              <a:rPr lang="en-US" sz="2000" b="1" dirty="0">
                <a:latin typeface="Courier New"/>
                <a:cs typeface="Courier New"/>
              </a:rPr>
              <a:t>“/bin/</a:t>
            </a:r>
            <a:r>
              <a:rPr lang="en-US" sz="2000" b="1" dirty="0" err="1">
                <a:latin typeface="Courier New"/>
                <a:cs typeface="Courier New"/>
              </a:rPr>
              <a:t>ls</a:t>
            </a:r>
            <a:r>
              <a:rPr lang="en-US" sz="2000" b="1" dirty="0">
                <a:latin typeface="Courier New"/>
                <a:cs typeface="Courier New"/>
              </a:rPr>
              <a:t>”</a:t>
            </a:r>
          </a:p>
        </p:txBody>
      </p:sp>
      <p:sp>
        <p:nvSpPr>
          <p:cNvPr id="31" name="TextBox 30"/>
          <p:cNvSpPr txBox="1"/>
          <p:nvPr/>
        </p:nvSpPr>
        <p:spPr>
          <a:xfrm>
            <a:off x="6374773" y="2598155"/>
            <a:ext cx="95410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lt</a:t>
            </a:r>
            <a:r>
              <a:rPr lang="en-US" sz="2000" b="1" dirty="0">
                <a:latin typeface="Courier New"/>
                <a:cs typeface="Courier New"/>
              </a:rPr>
              <a:t>”</a:t>
            </a:r>
          </a:p>
        </p:txBody>
      </p:sp>
      <p:sp>
        <p:nvSpPr>
          <p:cNvPr id="32" name="TextBox 31"/>
          <p:cNvSpPr txBox="1"/>
          <p:nvPr/>
        </p:nvSpPr>
        <p:spPr>
          <a:xfrm>
            <a:off x="6377256" y="2297668"/>
            <a:ext cx="2339102"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usr</a:t>
            </a:r>
            <a:r>
              <a:rPr lang="en-US" sz="2000" b="1" dirty="0">
                <a:latin typeface="Courier New"/>
                <a:cs typeface="Courier New"/>
              </a:rPr>
              <a:t>/include”</a:t>
            </a:r>
          </a:p>
        </p:txBody>
      </p:sp>
      <p:sp>
        <p:nvSpPr>
          <p:cNvPr id="33" name="TextBox 32"/>
          <p:cNvSpPr txBox="1"/>
          <p:nvPr/>
        </p:nvSpPr>
        <p:spPr>
          <a:xfrm>
            <a:off x="5621868" y="4215384"/>
            <a:ext cx="1877437" cy="400110"/>
          </a:xfrm>
          <a:prstGeom prst="rect">
            <a:avLst/>
          </a:prstGeom>
          <a:noFill/>
        </p:spPr>
        <p:txBody>
          <a:bodyPr wrap="none" rtlCol="0">
            <a:spAutoFit/>
          </a:bodyPr>
          <a:lstStyle/>
          <a:p>
            <a:r>
              <a:rPr lang="en-US" sz="2000" b="1" dirty="0">
                <a:latin typeface="Courier New"/>
                <a:cs typeface="Courier New"/>
              </a:rPr>
              <a:t>“USER=</a:t>
            </a:r>
            <a:r>
              <a:rPr lang="en-US" sz="2000" b="1" dirty="0" err="1">
                <a:latin typeface="Courier New"/>
                <a:cs typeface="Courier New"/>
              </a:rPr>
              <a:t>droh</a:t>
            </a:r>
            <a:r>
              <a:rPr lang="en-US" sz="2000" b="1" dirty="0">
                <a:latin typeface="Courier New"/>
                <a:cs typeface="Courier New"/>
              </a:rPr>
              <a:t>”</a:t>
            </a:r>
          </a:p>
        </p:txBody>
      </p:sp>
      <p:sp>
        <p:nvSpPr>
          <p:cNvPr id="35" name="TextBox 34"/>
          <p:cNvSpPr txBox="1"/>
          <p:nvPr/>
        </p:nvSpPr>
        <p:spPr>
          <a:xfrm>
            <a:off x="5621868" y="3611882"/>
            <a:ext cx="2492990" cy="400110"/>
          </a:xfrm>
          <a:prstGeom prst="rect">
            <a:avLst/>
          </a:prstGeom>
          <a:noFill/>
        </p:spPr>
        <p:txBody>
          <a:bodyPr wrap="none" rtlCol="0">
            <a:spAutoFit/>
          </a:bodyPr>
          <a:lstStyle/>
          <a:p>
            <a:r>
              <a:rPr lang="en-US" sz="2000" b="1" dirty="0">
                <a:latin typeface="Courier New"/>
                <a:cs typeface="Courier New"/>
              </a:rPr>
              <a:t>“PWD=/</a:t>
            </a:r>
            <a:r>
              <a:rPr lang="en-US" sz="2000" b="1" dirty="0" err="1">
                <a:latin typeface="Courier New"/>
                <a:cs typeface="Courier New"/>
              </a:rPr>
              <a:t>usr</a:t>
            </a:r>
            <a:r>
              <a:rPr lang="en-US" sz="2000" b="1" dirty="0">
                <a:latin typeface="Courier New"/>
                <a:cs typeface="Courier New"/>
              </a:rPr>
              <a:t>/</a:t>
            </a:r>
            <a:r>
              <a:rPr lang="en-US" sz="2000" b="1" dirty="0" err="1">
                <a:latin typeface="Courier New"/>
                <a:cs typeface="Courier New"/>
              </a:rPr>
              <a:t>droh</a:t>
            </a:r>
            <a:r>
              <a:rPr lang="en-US" sz="2000" b="1" dirty="0">
                <a:latin typeface="Courier New"/>
                <a:cs typeface="Courier New"/>
              </a:rPr>
              <a:t>”</a:t>
            </a:r>
          </a:p>
        </p:txBody>
      </p:sp>
      <p:cxnSp>
        <p:nvCxnSpPr>
          <p:cNvPr id="37" name="Straight Arrow Connector 36"/>
          <p:cNvCxnSpPr/>
          <p:nvPr/>
        </p:nvCxnSpPr>
        <p:spPr bwMode="auto">
          <a:xfrm>
            <a:off x="5621868" y="3091130"/>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flipV="1">
            <a:off x="5621868" y="2782821"/>
            <a:ext cx="717550" cy="3509"/>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a:off x="5621868" y="2481530"/>
            <a:ext cx="736469" cy="804"/>
          </a:xfrm>
          <a:prstGeom prst="straightConnector1">
            <a:avLst/>
          </a:prstGeom>
          <a:noFill/>
          <a:ln w="25400" cap="flat" cmpd="sng" algn="ctr">
            <a:solidFill>
              <a:schemeClr val="tx1"/>
            </a:solidFill>
            <a:prstDash val="solid"/>
            <a:round/>
            <a:headEnd type="none" w="med" len="med"/>
            <a:tailEnd type="arrow"/>
          </a:ln>
          <a:effectLst/>
        </p:spPr>
      </p:cxnSp>
      <p:cxnSp>
        <p:nvCxnSpPr>
          <p:cNvPr id="47" name="Straight Arrow Connector 46"/>
          <p:cNvCxnSpPr>
            <a:cxnSpLocks/>
            <a:stCxn id="16" idx="3"/>
            <a:endCxn id="33" idx="1"/>
          </p:cNvCxnSpPr>
          <p:nvPr/>
        </p:nvCxnSpPr>
        <p:spPr bwMode="auto">
          <a:xfrm>
            <a:off x="5046132" y="4413766"/>
            <a:ext cx="575736" cy="1673"/>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cxnSpLocks/>
            <a:stCxn id="15" idx="3"/>
            <a:endCxn id="35" idx="1"/>
          </p:cNvCxnSpPr>
          <p:nvPr/>
        </p:nvCxnSpPr>
        <p:spPr bwMode="auto">
          <a:xfrm>
            <a:off x="5046132" y="3810000"/>
            <a:ext cx="575736" cy="1937"/>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685800" y="4376470"/>
            <a:ext cx="1261884" cy="400110"/>
          </a:xfrm>
          <a:prstGeom prst="rect">
            <a:avLst/>
          </a:prstGeom>
          <a:noFill/>
        </p:spPr>
        <p:txBody>
          <a:bodyPr wrap="none" rtlCol="0">
            <a:spAutoFit/>
          </a:bodyPr>
          <a:lstStyle/>
          <a:p>
            <a:r>
              <a:rPr lang="en-US" sz="2000" b="1" dirty="0">
                <a:latin typeface="Courier New"/>
                <a:cs typeface="Courier New"/>
              </a:rPr>
              <a:t>environ</a:t>
            </a:r>
          </a:p>
        </p:txBody>
      </p:sp>
      <p:cxnSp>
        <p:nvCxnSpPr>
          <p:cNvPr id="30" name="Straight Arrow Connector 29"/>
          <p:cNvCxnSpPr/>
          <p:nvPr/>
        </p:nvCxnSpPr>
        <p:spPr bwMode="auto">
          <a:xfrm flipV="1">
            <a:off x="1828800" y="4560332"/>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838200" y="2907268"/>
            <a:ext cx="1107996" cy="400110"/>
          </a:xfrm>
          <a:prstGeom prst="rect">
            <a:avLst/>
          </a:prstGeom>
          <a:noFill/>
        </p:spPr>
        <p:txBody>
          <a:bodyPr wrap="none" rtlCol="0">
            <a:spAutoFit/>
          </a:bodyPr>
          <a:lstStyle/>
          <a:p>
            <a:r>
              <a:rPr lang="en-US" sz="2000" b="1" dirty="0" err="1">
                <a:latin typeface="Courier New"/>
                <a:cs typeface="Courier New"/>
              </a:rPr>
              <a:t>myargv</a:t>
            </a:r>
            <a:endParaRPr lang="en-US" sz="2000" b="1" dirty="0">
              <a:latin typeface="Courier New"/>
              <a:cs typeface="Courier New"/>
            </a:endParaRPr>
          </a:p>
        </p:txBody>
      </p:sp>
      <p:cxnSp>
        <p:nvCxnSpPr>
          <p:cNvPr id="40" name="Straight Arrow Connector 39"/>
          <p:cNvCxnSpPr/>
          <p:nvPr/>
        </p:nvCxnSpPr>
        <p:spPr bwMode="auto">
          <a:xfrm flipV="1">
            <a:off x="1828800" y="309113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6" name="Text Box 4"/>
          <p:cNvSpPr txBox="1">
            <a:spLocks noChangeArrowheads="1"/>
          </p:cNvSpPr>
          <p:nvPr/>
        </p:nvSpPr>
        <p:spPr bwMode="auto">
          <a:xfrm>
            <a:off x="258312" y="4875372"/>
            <a:ext cx="8779776" cy="1938992"/>
          </a:xfrm>
          <a:prstGeom prst="rect">
            <a:avLst/>
          </a:prstGeom>
          <a:solidFill>
            <a:srgbClr val="F6F5BD"/>
          </a:solidFill>
          <a:ln w="3175">
            <a:solidFill>
              <a:schemeClr val="tx1"/>
            </a:solidFill>
            <a:miter lim="800000"/>
            <a:headEnd/>
            <a:tailEnd/>
          </a:ln>
          <a:effectLst/>
        </p:spPr>
        <p:txBody>
          <a:bodyPr wrap="none">
            <a:spAutoFit/>
          </a:bodyPr>
          <a:lstStyle/>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pid</a:t>
            </a:r>
            <a:r>
              <a:rPr lang="en-US" sz="2000" b="1" dirty="0">
                <a:solidFill>
                  <a:srgbClr val="000000"/>
                </a:solidFill>
                <a:latin typeface="Menlo-Regular"/>
              </a:rPr>
              <a:t> = Fork()) == 0) {   </a:t>
            </a:r>
            <a:r>
              <a:rPr lang="en-US" sz="2000" b="1" dirty="0">
                <a:solidFill>
                  <a:srgbClr val="9D0003"/>
                </a:solidFill>
                <a:latin typeface="Menlo-Regular"/>
              </a:rPr>
              <a:t>/* Child runs program */</a:t>
            </a:r>
            <a:r>
              <a:rPr lang="en-US" sz="2000" b="1" dirty="0">
                <a:solidFill>
                  <a:srgbClr val="000000"/>
                </a:solidFill>
                <a:latin typeface="Menlo-Regular"/>
              </a:rPr>
              <a:t>                                               </a:t>
            </a:r>
          </a:p>
          <a:p>
            <a:r>
              <a:rPr lang="en-US" sz="2000" b="1" dirty="0">
                <a:solidFill>
                  <a:srgbClr val="000000"/>
                </a:solidFill>
                <a:latin typeface="Menlo-Regular"/>
              </a:rPr>
              <a:t>      </a:t>
            </a:r>
            <a:r>
              <a:rPr lang="en-US" sz="2000" b="1" dirty="0">
                <a:solidFill>
                  <a:srgbClr val="9D00FF"/>
                </a:solidFill>
                <a:latin typeface="Menlo-Regular"/>
              </a:rPr>
              <a:t>if</a:t>
            </a:r>
            <a:r>
              <a:rPr lang="en-US" sz="2000" b="1" dirty="0">
                <a:solidFill>
                  <a:srgbClr val="000000"/>
                </a:solidFill>
                <a:latin typeface="Menlo-Regular"/>
              </a:rPr>
              <a:t> (</a:t>
            </a:r>
            <a:r>
              <a:rPr lang="en-US" sz="2000" b="1" dirty="0" err="1">
                <a:solidFill>
                  <a:srgbClr val="000000"/>
                </a:solidFill>
                <a:latin typeface="Menlo-Regular"/>
              </a:rPr>
              <a:t>execve</a:t>
            </a:r>
            <a:r>
              <a:rPr lang="en-US" sz="2000" b="1" dirty="0">
                <a:solidFill>
                  <a:srgbClr val="000000"/>
                </a:solidFill>
                <a:latin typeface="Menlo-Regular"/>
              </a:rPr>
              <a:t>(</a:t>
            </a:r>
            <a:r>
              <a:rPr lang="en-US" sz="2000" b="1" dirty="0" err="1">
                <a:solidFill>
                  <a:srgbClr val="000000"/>
                </a:solidFill>
                <a:latin typeface="Menlo-Regular"/>
              </a:rPr>
              <a:t>myargv</a:t>
            </a:r>
            <a:r>
              <a:rPr lang="en-US" sz="2000" b="1" dirty="0">
                <a:solidFill>
                  <a:srgbClr val="000000"/>
                </a:solidFill>
                <a:latin typeface="Menlo-Regular"/>
              </a:rPr>
              <a:t>[0], </a:t>
            </a:r>
            <a:r>
              <a:rPr lang="en-US" sz="2000" b="1" dirty="0" err="1">
                <a:solidFill>
                  <a:srgbClr val="000000"/>
                </a:solidFill>
                <a:latin typeface="Menlo-Regular"/>
              </a:rPr>
              <a:t>myargv</a:t>
            </a:r>
            <a:r>
              <a:rPr lang="en-US" sz="2000" b="1" dirty="0">
                <a:solidFill>
                  <a:srgbClr val="000000"/>
                </a:solidFill>
                <a:latin typeface="Menlo-Regular"/>
              </a:rPr>
              <a:t>, environ) &lt; 0) {                                                        </a:t>
            </a:r>
          </a:p>
          <a:p>
            <a:r>
              <a:rPr lang="en-US" sz="2000" b="1" dirty="0">
                <a:solidFill>
                  <a:srgbClr val="000000"/>
                </a:solidFill>
                <a:latin typeface="Menlo-Regular"/>
              </a:rPr>
              <a:t>          </a:t>
            </a:r>
            <a:r>
              <a:rPr lang="en-US" sz="2000" b="1" dirty="0" err="1">
                <a:solidFill>
                  <a:srgbClr val="000000"/>
                </a:solidFill>
                <a:latin typeface="Menlo-Regular"/>
              </a:rPr>
              <a:t>printf</a:t>
            </a:r>
            <a:r>
              <a:rPr lang="en-US" sz="2000" b="1" dirty="0">
                <a:solidFill>
                  <a:srgbClr val="000000"/>
                </a:solidFill>
                <a:latin typeface="Menlo-Regular"/>
              </a:rPr>
              <a:t>(</a:t>
            </a:r>
            <a:r>
              <a:rPr lang="en-US" sz="2000" b="1" dirty="0">
                <a:solidFill>
                  <a:srgbClr val="72004C"/>
                </a:solidFill>
                <a:latin typeface="Menlo-Regular"/>
              </a:rPr>
              <a:t>"%s: Command not found.\n"</a:t>
            </a:r>
            <a:r>
              <a:rPr lang="en-US" sz="2000" b="1" dirty="0">
                <a:solidFill>
                  <a:srgbClr val="000000"/>
                </a:solidFill>
                <a:latin typeface="Menlo-Regular"/>
              </a:rPr>
              <a:t>, </a:t>
            </a:r>
            <a:r>
              <a:rPr lang="en-US" sz="2000" b="1" dirty="0" err="1">
                <a:solidFill>
                  <a:srgbClr val="000000"/>
                </a:solidFill>
                <a:latin typeface="Menlo-Regular"/>
              </a:rPr>
              <a:t>myargv</a:t>
            </a:r>
            <a:r>
              <a:rPr lang="en-US" sz="2000" b="1" dirty="0">
                <a:solidFill>
                  <a:srgbClr val="000000"/>
                </a:solidFill>
                <a:latin typeface="Menlo-Regular"/>
              </a:rPr>
              <a:t>[0]);                                                 </a:t>
            </a:r>
          </a:p>
          <a:p>
            <a:r>
              <a:rPr lang="en-US" sz="2000" b="1" dirty="0">
                <a:solidFill>
                  <a:srgbClr val="000000"/>
                </a:solidFill>
                <a:latin typeface="Menlo-Regular"/>
              </a:rPr>
              <a:t>          exit(1);                                                                                     </a:t>
            </a:r>
          </a:p>
          <a:p>
            <a:r>
              <a:rPr lang="en-US" sz="2000" b="1" dirty="0">
                <a:solidFill>
                  <a:srgbClr val="000000"/>
                </a:solidFill>
                <a:latin typeface="Menlo-Regular"/>
              </a:rPr>
              <a:t>      }                                                                                                </a:t>
            </a:r>
          </a:p>
          <a:p>
            <a:r>
              <a:rPr lang="en-US" sz="2000" b="1" dirty="0">
                <a:solidFill>
                  <a:srgbClr val="000000"/>
                </a:solidFill>
                <a:latin typeface="Menlo-Regular"/>
              </a:rPr>
              <a:t>  }                                                                                                    </a:t>
            </a:r>
          </a:p>
        </p:txBody>
      </p:sp>
      <p:sp>
        <p:nvSpPr>
          <p:cNvPr id="42" name="Rectangle 3"/>
          <p:cNvSpPr txBox="1">
            <a:spLocks noChangeArrowheads="1"/>
          </p:cNvSpPr>
          <p:nvPr/>
        </p:nvSpPr>
        <p:spPr bwMode="auto">
          <a:xfrm>
            <a:off x="381000" y="1262966"/>
            <a:ext cx="8534400" cy="456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在子进程中用当前的环境执行</a:t>
            </a:r>
            <a:r>
              <a:rPr lang="en-US" dirty="0">
                <a:latin typeface="Times New Roman" panose="02020603050405020304" pitchFamily="18" charset="0"/>
                <a:ea typeface="黑体" panose="02010609060101010101" pitchFamily="49" charset="-122"/>
                <a:cs typeface="Times New Roman" panose="02020603050405020304" pitchFamily="18" charset="0"/>
              </a:rPr>
              <a:t> “/bin/ls  –</a:t>
            </a:r>
            <a:r>
              <a:rPr lang="en-US" dirty="0" err="1">
                <a:latin typeface="Times New Roman" panose="02020603050405020304" pitchFamily="18" charset="0"/>
                <a:ea typeface="黑体" panose="02010609060101010101" pitchFamily="49" charset="-122"/>
                <a:cs typeface="Times New Roman" panose="02020603050405020304" pitchFamily="18" charset="0"/>
              </a:rPr>
              <a:t>lt</a:t>
            </a:r>
            <a:r>
              <a:rPr lang="en-US" dirty="0">
                <a:latin typeface="Times New Roman" panose="02020603050405020304" pitchFamily="18" charset="0"/>
                <a:ea typeface="黑体" panose="02010609060101010101" pitchFamily="49" charset="-122"/>
                <a:cs typeface="Times New Roman" panose="02020603050405020304" pitchFamily="18" charset="0"/>
              </a:rPr>
              <a:t>  /</a:t>
            </a:r>
            <a:r>
              <a:rPr lang="en-US" dirty="0" err="1">
                <a:latin typeface="Times New Roman" panose="02020603050405020304" pitchFamily="18" charset="0"/>
                <a:ea typeface="黑体" panose="02010609060101010101" pitchFamily="49" charset="-122"/>
                <a:cs typeface="Times New Roman" panose="02020603050405020304" pitchFamily="18" charset="0"/>
              </a:rPr>
              <a:t>usr</a:t>
            </a:r>
            <a:r>
              <a:rPr lang="en-US" dirty="0">
                <a:latin typeface="Times New Roman" panose="02020603050405020304" pitchFamily="18" charset="0"/>
                <a:ea typeface="黑体" panose="02010609060101010101" pitchFamily="49" charset="-122"/>
                <a:cs typeface="Times New Roman" panose="02020603050405020304" pitchFamily="18" charset="0"/>
              </a:rPr>
              <a:t>/include”</a:t>
            </a:r>
            <a:endParaRPr 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457200" y="2362200"/>
            <a:ext cx="1877437" cy="400110"/>
          </a:xfrm>
          <a:prstGeom prst="rect">
            <a:avLst/>
          </a:prstGeom>
          <a:noFill/>
        </p:spPr>
        <p:txBody>
          <a:bodyPr wrap="none" rtlCol="0">
            <a:spAutoFit/>
          </a:bodyPr>
          <a:lstStyle/>
          <a:p>
            <a:r>
              <a:rPr lang="en-US" sz="2000" b="1" dirty="0">
                <a:latin typeface="Courier New"/>
                <a:cs typeface="Courier New"/>
              </a:rPr>
              <a:t>(</a:t>
            </a:r>
            <a:r>
              <a:rPr lang="en-US" sz="2000" b="1" dirty="0" err="1">
                <a:latin typeface="Courier New"/>
                <a:cs typeface="Courier New"/>
              </a:rPr>
              <a:t>argc</a:t>
            </a:r>
            <a:r>
              <a:rPr lang="en-US" sz="2000" b="1" dirty="0">
                <a:latin typeface="Courier New"/>
                <a:cs typeface="Courier New"/>
              </a:rPr>
              <a:t> == 3)</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r>
              <a:rPr lang="zh-CN" altLang="en-US" sz="3200" dirty="0">
                <a:solidFill>
                  <a:schemeClr val="tx1">
                    <a:lumMod val="50000"/>
                    <a:lumOff val="50000"/>
                  </a:schemeClr>
                </a:solidFill>
              </a:rPr>
              <a:t>异常控制流</a:t>
            </a:r>
            <a:endParaRPr lang="en-US" altLang="zh-CN" sz="3200" dirty="0">
              <a:solidFill>
                <a:schemeClr val="tx1">
                  <a:lumMod val="50000"/>
                  <a:lumOff val="50000"/>
                </a:schemeClr>
              </a:solidFill>
            </a:endParaRPr>
          </a:p>
          <a:p>
            <a:r>
              <a:rPr lang="zh-CN" altLang="en-US" sz="3200" dirty="0">
                <a:solidFill>
                  <a:schemeClr val="tx1">
                    <a:lumMod val="50000"/>
                    <a:lumOff val="50000"/>
                  </a:schemeClr>
                </a:solidFill>
              </a:rPr>
              <a:t>异常</a:t>
            </a:r>
            <a:endParaRPr lang="en-US" altLang="zh-CN" sz="3200" dirty="0">
              <a:solidFill>
                <a:schemeClr val="tx1">
                  <a:lumMod val="50000"/>
                  <a:lumOff val="50000"/>
                </a:schemeClr>
              </a:solidFill>
            </a:endParaRPr>
          </a:p>
          <a:p>
            <a:r>
              <a:rPr lang="zh-CN" altLang="en-US" sz="3200" dirty="0">
                <a:solidFill>
                  <a:schemeClr val="tx1">
                    <a:lumMod val="50000"/>
                    <a:lumOff val="50000"/>
                  </a:schemeClr>
                </a:solidFill>
              </a:rPr>
              <a:t>进程</a:t>
            </a:r>
            <a:endParaRPr lang="en-US" altLang="zh-CN" sz="3200" dirty="0">
              <a:solidFill>
                <a:schemeClr val="tx1">
                  <a:lumMod val="50000"/>
                  <a:lumOff val="50000"/>
                </a:schemeClr>
              </a:solidFill>
            </a:endParaRPr>
          </a:p>
          <a:p>
            <a:r>
              <a:rPr lang="zh-CN" altLang="en-US" sz="3200" dirty="0">
                <a:solidFill>
                  <a:schemeClr val="tx1">
                    <a:lumMod val="50000"/>
                    <a:lumOff val="50000"/>
                  </a:schemeClr>
                </a:solidFill>
              </a:rPr>
              <a:t>进程控制</a:t>
            </a:r>
          </a:p>
          <a:p>
            <a:r>
              <a:rPr lang="zh-CN" altLang="en-US" sz="3200" dirty="0"/>
              <a:t>非本地跳转</a:t>
            </a:r>
            <a:r>
              <a:rPr lang="en-US" altLang="zh-CN" sz="3200" dirty="0"/>
              <a:t>/</a:t>
            </a:r>
            <a:r>
              <a:rPr lang="zh-CN" altLang="en-US" sz="3200" dirty="0"/>
              <a:t>进程状态还原</a:t>
            </a:r>
            <a:endParaRPr lang="en-US" altLang="zh-CN" sz="3200" dirty="0"/>
          </a:p>
        </p:txBody>
      </p:sp>
      <p:sp>
        <p:nvSpPr>
          <p:cNvPr id="4" name="Rectangle 2">
            <a:extLst>
              <a:ext uri="{FF2B5EF4-FFF2-40B4-BE49-F238E27FC236}">
                <a16:creationId xmlns:a16="http://schemas.microsoft.com/office/drawing/2014/main" id="{55FD7A99-A24B-45DA-B2C6-14B916A34AEF}"/>
              </a:ext>
            </a:extLst>
          </p:cNvPr>
          <p:cNvSpPr txBox="1">
            <a:spLocks noChangeArrowheads="1"/>
          </p:cNvSpPr>
          <p:nvPr/>
        </p:nvSpPr>
        <p:spPr bwMode="auto">
          <a:xfrm>
            <a:off x="533401" y="5114925"/>
            <a:ext cx="8153400" cy="121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defTabSz="914400"/>
            <a:r>
              <a:rPr lang="zh-CN" altLang="en-US" sz="2800" kern="0" dirty="0">
                <a:ea typeface="宋体" panose="02010600030101010101" pitchFamily="2" charset="-122"/>
              </a:rPr>
              <a:t>课程目标：</a:t>
            </a:r>
            <a:endParaRPr lang="en-US" altLang="zh-CN" sz="2800" kern="0" dirty="0">
              <a:ea typeface="宋体" panose="02010600030101010101" pitchFamily="2" charset="-122"/>
            </a:endParaRPr>
          </a:p>
          <a:p>
            <a:pPr defTabSz="914400"/>
            <a:r>
              <a:rPr lang="zh-CN" altLang="en-US" sz="2800" kern="0" dirty="0">
                <a:ea typeface="宋体" panose="02010600030101010101" pitchFamily="2" charset="-122"/>
              </a:rPr>
              <a:t>编写正确、高效、安全可靠、</a:t>
            </a:r>
            <a:r>
              <a:rPr lang="zh-CN" altLang="en-US" sz="2800" kern="0" dirty="0">
                <a:solidFill>
                  <a:srgbClr val="C00000"/>
                </a:solidFill>
                <a:ea typeface="宋体" panose="02010600030101010101" pitchFamily="2" charset="-122"/>
              </a:rPr>
              <a:t>功能强大的</a:t>
            </a:r>
            <a:r>
              <a:rPr lang="zh-CN" altLang="en-US" sz="2800" kern="0" dirty="0">
                <a:ea typeface="宋体" panose="02010600030101010101" pitchFamily="2" charset="-122"/>
              </a:rPr>
              <a:t>程序</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DF874A-4BDC-45FD-A3CA-8F325227CF56}"/>
              </a:ext>
            </a:extLst>
          </p:cNvPr>
          <p:cNvSpPr>
            <a:spLocks noGrp="1"/>
          </p:cNvSpPr>
          <p:nvPr>
            <p:ph idx="1"/>
          </p:nvPr>
        </p:nvSpPr>
        <p:spPr/>
        <p:txBody>
          <a:bodyPr/>
          <a:lstStyle/>
          <a:p>
            <a:r>
              <a:rPr lang="zh-CN" altLang="en-US" dirty="0"/>
              <a:t>可能程序飞了，不知道怎么了</a:t>
            </a:r>
            <a:endParaRPr lang="en-US" altLang="zh-CN" dirty="0"/>
          </a:p>
          <a:p>
            <a:r>
              <a:rPr lang="zh-CN" altLang="en-US" dirty="0"/>
              <a:t>程序发生了严重错误，希望回到最初干净的状态</a:t>
            </a:r>
            <a:endParaRPr lang="en-US" altLang="zh-CN" dirty="0"/>
          </a:p>
          <a:p>
            <a:r>
              <a:rPr lang="zh-CN" altLang="en-US" dirty="0"/>
              <a:t>有了异常或得到控制，想回到预设的状态</a:t>
            </a:r>
            <a:r>
              <a:rPr lang="en-US" altLang="zh-CN" dirty="0"/>
              <a:t>/</a:t>
            </a:r>
            <a:r>
              <a:rPr lang="zh-CN" altLang="en-US" dirty="0"/>
              <a:t>位置</a:t>
            </a:r>
            <a:endParaRPr lang="en-US" altLang="zh-CN" dirty="0"/>
          </a:p>
          <a:p>
            <a:endParaRPr lang="en-US" altLang="zh-CN" dirty="0"/>
          </a:p>
          <a:p>
            <a:r>
              <a:rPr lang="en-US" altLang="zh-CN" dirty="0"/>
              <a:t>Windows</a:t>
            </a:r>
            <a:r>
              <a:rPr lang="zh-CN" altLang="en-US" dirty="0"/>
              <a:t>的系统还原好棒！</a:t>
            </a:r>
            <a:endParaRPr lang="en-US" altLang="zh-CN" dirty="0"/>
          </a:p>
          <a:p>
            <a:pPr lvl="1"/>
            <a:r>
              <a:rPr lang="zh-CN" altLang="en-US" dirty="0"/>
              <a:t>蓝屏</a:t>
            </a:r>
            <a:endParaRPr lang="en-US" altLang="zh-CN" dirty="0"/>
          </a:p>
          <a:p>
            <a:pPr lvl="1"/>
            <a:r>
              <a:rPr lang="zh-CN" altLang="en-US" dirty="0"/>
              <a:t>病毒</a:t>
            </a:r>
            <a:r>
              <a:rPr lang="en-US" altLang="zh-CN" dirty="0"/>
              <a:t>/</a:t>
            </a:r>
            <a:r>
              <a:rPr lang="zh-CN" altLang="en-US" dirty="0"/>
              <a:t>木马</a:t>
            </a:r>
            <a:endParaRPr lang="en-US" altLang="zh-CN" dirty="0"/>
          </a:p>
          <a:p>
            <a:pPr lvl="1"/>
            <a:r>
              <a:rPr lang="zh-CN" altLang="en-US" dirty="0"/>
              <a:t>怕软件卸载不彻底</a:t>
            </a:r>
            <a:endParaRPr lang="en-US" altLang="zh-CN" dirty="0"/>
          </a:p>
          <a:p>
            <a:pPr lvl="1"/>
            <a:r>
              <a:rPr lang="zh-CN" altLang="en-US" dirty="0"/>
              <a:t>好慢好慢</a:t>
            </a:r>
            <a:endParaRPr lang="en-US" altLang="zh-CN" dirty="0"/>
          </a:p>
          <a:p>
            <a:pPr lvl="1"/>
            <a:r>
              <a:rPr lang="zh-CN" altLang="en-US" dirty="0"/>
              <a:t>想回到刚刚装好所有必备后的完美状态</a:t>
            </a:r>
            <a:endParaRPr lang="en-US" altLang="zh-CN" dirty="0"/>
          </a:p>
          <a:p>
            <a:r>
              <a:rPr lang="zh-CN" altLang="en-US" dirty="0"/>
              <a:t>程序</a:t>
            </a:r>
            <a:r>
              <a:rPr lang="en-US" altLang="zh-CN" dirty="0"/>
              <a:t>/</a:t>
            </a:r>
            <a:r>
              <a:rPr lang="zh-CN" altLang="en-US" dirty="0"/>
              <a:t>进程也可以 状态还原！</a:t>
            </a:r>
            <a:r>
              <a:rPr lang="zh-CN" altLang="en-US" b="1" dirty="0">
                <a:solidFill>
                  <a:srgbClr val="FF0000"/>
                </a:solidFill>
              </a:rPr>
              <a:t>怎么做？</a:t>
            </a:r>
            <a:endParaRPr lang="en-US" altLang="zh-CN" b="1" dirty="0">
              <a:solidFill>
                <a:srgbClr val="FF0000"/>
              </a:solidFill>
            </a:endParaRPr>
          </a:p>
          <a:p>
            <a:endParaRPr lang="zh-CN" altLang="en-US" dirty="0"/>
          </a:p>
        </p:txBody>
      </p:sp>
      <p:sp>
        <p:nvSpPr>
          <p:cNvPr id="3" name="标题 2">
            <a:extLst>
              <a:ext uri="{FF2B5EF4-FFF2-40B4-BE49-F238E27FC236}">
                <a16:creationId xmlns:a16="http://schemas.microsoft.com/office/drawing/2014/main" id="{30A1183C-AC6E-4FBD-8CA4-7E6DA961360A}"/>
              </a:ext>
            </a:extLst>
          </p:cNvPr>
          <p:cNvSpPr>
            <a:spLocks noGrp="1"/>
          </p:cNvSpPr>
          <p:nvPr>
            <p:ph type="title"/>
          </p:nvPr>
        </p:nvSpPr>
        <p:spPr/>
        <p:txBody>
          <a:bodyPr/>
          <a:lstStyle/>
          <a:p>
            <a:r>
              <a:rPr lang="zh-CN" altLang="en-US" dirty="0"/>
              <a:t>运行出错了是不是有这样的奢望</a:t>
            </a:r>
          </a:p>
        </p:txBody>
      </p:sp>
      <p:pic>
        <p:nvPicPr>
          <p:cNvPr id="3074" name="Picture 2">
            <a:extLst>
              <a:ext uri="{FF2B5EF4-FFF2-40B4-BE49-F238E27FC236}">
                <a16:creationId xmlns:a16="http://schemas.microsoft.com/office/drawing/2014/main" id="{C24B9C1F-8359-4E69-B44B-AE82448A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429000"/>
            <a:ext cx="2533650" cy="1717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783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457200" y="381000"/>
            <a:ext cx="8534400" cy="914400"/>
          </a:xfrm>
        </p:spPr>
        <p:txBody>
          <a:bodyPr/>
          <a:lstStyle/>
          <a:p>
            <a:r>
              <a:rPr lang="zh-CN" altLang="en-US" dirty="0"/>
              <a:t>非本地跳转</a:t>
            </a:r>
            <a:r>
              <a:rPr lang="en-US" dirty="0"/>
              <a:t>: </a:t>
            </a:r>
            <a:r>
              <a:rPr lang="en-US" dirty="0" err="1">
                <a:latin typeface="Courier New" pitchFamily="49" charset="0"/>
              </a:rPr>
              <a:t>setjmp</a:t>
            </a:r>
            <a:r>
              <a:rPr lang="en-US" dirty="0">
                <a:latin typeface="Courier New" pitchFamily="49" charset="0"/>
              </a:rPr>
              <a:t>/</a:t>
            </a:r>
            <a:r>
              <a:rPr lang="en-US" dirty="0" err="1">
                <a:latin typeface="Courier New" pitchFamily="49" charset="0"/>
              </a:rPr>
              <a:t>longjmp</a:t>
            </a:r>
            <a:endParaRPr lang="en-US" dirty="0">
              <a:latin typeface="Courier New" pitchFamily="49" charset="0"/>
            </a:endParaRPr>
          </a:p>
        </p:txBody>
      </p:sp>
      <p:sp>
        <p:nvSpPr>
          <p:cNvPr id="529411" name="Rectangle 3"/>
          <p:cNvSpPr>
            <a:spLocks noGrp="1" noChangeArrowheads="1"/>
          </p:cNvSpPr>
          <p:nvPr>
            <p:ph type="body" idx="1"/>
          </p:nvPr>
        </p:nvSpPr>
        <p:spPr>
          <a:xfrm>
            <a:off x="455613" y="1444625"/>
            <a:ext cx="8307387" cy="5413375"/>
          </a:xfrm>
        </p:spPr>
        <p:txBody>
          <a:bodyPr/>
          <a:lstStyle/>
          <a:p>
            <a:pPr>
              <a:lnSpc>
                <a:spcPct val="85000"/>
              </a:lnSpc>
            </a:pPr>
            <a:r>
              <a:rPr lang="zh-CN" altLang="en-US" sz="2800" dirty="0"/>
              <a:t>强大的（但危险的）用户级机制，将控制转移到任意位置</a:t>
            </a:r>
            <a:r>
              <a:rPr lang="en-US" altLang="zh-CN" sz="2800" dirty="0"/>
              <a:t>—</a:t>
            </a:r>
            <a:r>
              <a:rPr lang="zh-CN" altLang="en-US" sz="2800" dirty="0"/>
              <a:t>当然可以是某个进程状态的还原点</a:t>
            </a:r>
            <a:endParaRPr lang="en-US" sz="2800" dirty="0"/>
          </a:p>
          <a:p>
            <a:pPr lvl="1">
              <a:lnSpc>
                <a:spcPct val="90000"/>
              </a:lnSpc>
            </a:pPr>
            <a:r>
              <a:rPr lang="zh-CN" altLang="en-US" sz="2400" dirty="0"/>
              <a:t>控制转移时不遵守调用</a:t>
            </a:r>
            <a:r>
              <a:rPr lang="en-US" altLang="zh-CN" sz="2400" dirty="0"/>
              <a:t>/</a:t>
            </a:r>
            <a:r>
              <a:rPr lang="zh-CN" altLang="en-US" sz="2400" dirty="0"/>
              <a:t>返回规则</a:t>
            </a:r>
            <a:endParaRPr lang="en-US" sz="2400" dirty="0"/>
          </a:p>
          <a:p>
            <a:pPr lvl="1">
              <a:lnSpc>
                <a:spcPct val="90000"/>
              </a:lnSpc>
            </a:pPr>
            <a:r>
              <a:rPr lang="zh-CN" altLang="en-US" sz="2400" dirty="0"/>
              <a:t>对错误恢复和信号处理程序有好处</a:t>
            </a:r>
            <a:endParaRPr lang="en-US" altLang="zh-CN" sz="2400" dirty="0"/>
          </a:p>
          <a:p>
            <a:pPr lvl="1">
              <a:lnSpc>
                <a:spcPct val="90000"/>
              </a:lnSpc>
            </a:pPr>
            <a:r>
              <a:rPr lang="zh-CN" altLang="en-US" dirty="0"/>
              <a:t>通过</a:t>
            </a:r>
            <a:r>
              <a:rPr lang="en-US" altLang="zh-CN" dirty="0"/>
              <a:t>C</a:t>
            </a:r>
            <a:r>
              <a:rPr lang="zh-CN" altLang="en-US" dirty="0"/>
              <a:t>库函数实现，是用户级的异常控制流</a:t>
            </a:r>
            <a:endParaRPr lang="en-US" sz="2400" dirty="0"/>
          </a:p>
          <a:p>
            <a:pPr>
              <a:lnSpc>
                <a:spcPct val="85000"/>
              </a:lnSpc>
            </a:pP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setjmp</a:t>
            </a:r>
            <a:r>
              <a:rPr lang="en-US" sz="2800" dirty="0">
                <a:latin typeface="Courier New" pitchFamily="49" charset="0"/>
              </a:rPr>
              <a:t>(</a:t>
            </a:r>
            <a:r>
              <a:rPr lang="en-US" sz="2800" dirty="0" err="1">
                <a:latin typeface="Courier New" pitchFamily="49" charset="0"/>
              </a:rPr>
              <a:t>jmp_buf</a:t>
            </a:r>
            <a:r>
              <a:rPr lang="en-US" sz="2800" dirty="0">
                <a:latin typeface="Courier New" pitchFamily="49" charset="0"/>
              </a:rPr>
              <a:t> j)</a:t>
            </a:r>
          </a:p>
          <a:p>
            <a:pPr lvl="1">
              <a:lnSpc>
                <a:spcPct val="90000"/>
              </a:lnSpc>
            </a:pPr>
            <a:r>
              <a:rPr lang="en-US" sz="2400" dirty="0"/>
              <a:t> </a:t>
            </a:r>
            <a:r>
              <a:rPr lang="zh-CN" altLang="en-US" sz="2400" dirty="0"/>
              <a:t>必须在</a:t>
            </a:r>
            <a:r>
              <a:rPr lang="en-US" sz="2400" dirty="0" err="1"/>
              <a:t>longjmp</a:t>
            </a:r>
            <a:r>
              <a:rPr lang="zh-CN" altLang="en-US" sz="2400" dirty="0"/>
              <a:t>之前被调用</a:t>
            </a:r>
            <a:endParaRPr lang="en-US" sz="2400" dirty="0"/>
          </a:p>
          <a:p>
            <a:pPr lvl="1">
              <a:lnSpc>
                <a:spcPct val="90000"/>
              </a:lnSpc>
            </a:pPr>
            <a:r>
              <a:rPr lang="zh-CN" altLang="en-US" sz="2400" dirty="0"/>
              <a:t>保存当前调用环境，供后续</a:t>
            </a:r>
            <a:r>
              <a:rPr lang="en-US" sz="2400" dirty="0"/>
              <a:t> </a:t>
            </a:r>
            <a:r>
              <a:rPr lang="en-US" sz="2400" dirty="0" err="1"/>
              <a:t>longjmp</a:t>
            </a:r>
            <a:r>
              <a:rPr lang="zh-CN" altLang="en-US" sz="2400" dirty="0"/>
              <a:t>使用</a:t>
            </a:r>
            <a:endParaRPr lang="en-US" sz="2400" dirty="0"/>
          </a:p>
          <a:p>
            <a:pPr lvl="1">
              <a:lnSpc>
                <a:spcPct val="90000"/>
              </a:lnSpc>
            </a:pPr>
            <a:r>
              <a:rPr lang="zh-CN" altLang="en-US" sz="2400" dirty="0"/>
              <a:t>被调用</a:t>
            </a:r>
            <a:r>
              <a:rPr lang="zh-CN" altLang="en-US" sz="2400" dirty="0">
                <a:solidFill>
                  <a:srgbClr val="FF0000"/>
                </a:solidFill>
              </a:rPr>
              <a:t>一次</a:t>
            </a:r>
            <a:r>
              <a:rPr lang="zh-CN" altLang="en-US" sz="2400" dirty="0"/>
              <a:t>，返回</a:t>
            </a:r>
            <a:r>
              <a:rPr lang="zh-CN" altLang="en-US" sz="2400" dirty="0">
                <a:solidFill>
                  <a:srgbClr val="FF0000"/>
                </a:solidFill>
              </a:rPr>
              <a:t>多次</a:t>
            </a:r>
            <a:endParaRPr lang="en-US" sz="2400" dirty="0">
              <a:solidFill>
                <a:srgbClr val="FF0000"/>
              </a:solidFill>
            </a:endParaRPr>
          </a:p>
          <a:p>
            <a:pPr>
              <a:lnSpc>
                <a:spcPct val="85000"/>
              </a:lnSpc>
            </a:pPr>
            <a:r>
              <a:rPr lang="zh-CN" altLang="en-US" sz="2800" dirty="0"/>
              <a:t>执行结果</a:t>
            </a:r>
            <a:r>
              <a:rPr lang="en-US" sz="2800" dirty="0"/>
              <a:t>:</a:t>
            </a:r>
          </a:p>
          <a:p>
            <a:pPr lvl="1">
              <a:lnSpc>
                <a:spcPct val="90000"/>
              </a:lnSpc>
            </a:pPr>
            <a:r>
              <a:rPr lang="zh-CN" altLang="en-US" sz="2400" dirty="0"/>
              <a:t>在 </a:t>
            </a:r>
            <a:r>
              <a:rPr lang="en-US" altLang="zh-CN" sz="2400" dirty="0"/>
              <a:t>j </a:t>
            </a:r>
            <a:r>
              <a:rPr lang="zh-CN" altLang="en-US" sz="2400" dirty="0"/>
              <a:t>中保存当前调用环境，包括寄存器、栈指针和</a:t>
            </a:r>
            <a:r>
              <a:rPr lang="en-US" altLang="zh-CN" sz="2400" dirty="0"/>
              <a:t>PC</a:t>
            </a:r>
            <a:r>
              <a:rPr lang="zh-CN" altLang="en-US" sz="2400" dirty="0"/>
              <a:t>程序计数器（</a:t>
            </a:r>
            <a:r>
              <a:rPr lang="en-US" altLang="zh-CN" sz="2400" dirty="0"/>
              <a:t>RIP</a:t>
            </a:r>
            <a:r>
              <a:rPr lang="zh-CN" altLang="en-US" sz="2400" dirty="0"/>
              <a:t>）</a:t>
            </a:r>
            <a:endParaRPr lang="en-US" sz="2400" b="1" dirty="0">
              <a:latin typeface="Courier New" pitchFamily="49" charset="0"/>
              <a:cs typeface="Courier New" pitchFamily="49" charset="0"/>
            </a:endParaRPr>
          </a:p>
          <a:p>
            <a:pPr lvl="1">
              <a:lnSpc>
                <a:spcPct val="90000"/>
              </a:lnSpc>
            </a:pPr>
            <a:r>
              <a:rPr lang="zh-CN" altLang="en-US" sz="2400" b="1" dirty="0">
                <a:solidFill>
                  <a:srgbClr val="00B050"/>
                </a:solidFill>
              </a:rPr>
              <a:t>返回</a:t>
            </a:r>
            <a:r>
              <a:rPr lang="en-US" sz="2400" b="1" dirty="0">
                <a:solidFill>
                  <a:srgbClr val="00B050"/>
                </a:solidFill>
              </a:rPr>
              <a:t>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9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94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94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29411">
                                            <p:txEl>
                                              <p:pRg st="8" end="8"/>
                                            </p:txEl>
                                          </p:spTgt>
                                        </p:tgtEl>
                                        <p:attrNameLst>
                                          <p:attrName>style.visibility</p:attrName>
                                        </p:attrNameLst>
                                      </p:cBhvr>
                                      <p:to>
                                        <p:strVal val="visible"/>
                                      </p:to>
                                    </p:set>
                                    <p:animEffect transition="in" filter="barn(inVertical)">
                                      <p:cBhvr>
                                        <p:cTn id="17" dur="500"/>
                                        <p:tgtEl>
                                          <p:spTgt spid="529411">
                                            <p:txEl>
                                              <p:pRg st="8" end="8"/>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529411">
                                            <p:txEl>
                                              <p:pRg st="9" end="9"/>
                                            </p:txEl>
                                          </p:spTgt>
                                        </p:tgtEl>
                                        <p:attrNameLst>
                                          <p:attrName>style.visibility</p:attrName>
                                        </p:attrNameLst>
                                      </p:cBhvr>
                                      <p:to>
                                        <p:strVal val="visible"/>
                                      </p:to>
                                    </p:set>
                                    <p:animEffect transition="in" filter="barn(inVertical)">
                                      <p:cBhvr>
                                        <p:cTn id="20" dur="500"/>
                                        <p:tgtEl>
                                          <p:spTgt spid="529411">
                                            <p:txEl>
                                              <p:pRg st="9" end="9"/>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29411">
                                            <p:txEl>
                                              <p:pRg st="10" end="10"/>
                                            </p:txEl>
                                          </p:spTgt>
                                        </p:tgtEl>
                                        <p:attrNameLst>
                                          <p:attrName>style.visibility</p:attrName>
                                        </p:attrNameLst>
                                      </p:cBhvr>
                                      <p:to>
                                        <p:strVal val="visible"/>
                                      </p:to>
                                    </p:set>
                                    <p:animEffect transition="in" filter="barn(inVertical)">
                                      <p:cBhvr>
                                        <p:cTn id="23" dur="500"/>
                                        <p:tgtEl>
                                          <p:spTgt spid="529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主要内容</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7F7F7F"/>
                </a:solidFill>
              </a:rPr>
              <a:t>异常控制流</a:t>
            </a:r>
            <a:r>
              <a:rPr lang="en-US" altLang="zh-CN" dirty="0">
                <a:solidFill>
                  <a:srgbClr val="7F7F7F"/>
                </a:solidFill>
              </a:rPr>
              <a:t>(</a:t>
            </a:r>
            <a:r>
              <a:rPr lang="en-US" dirty="0">
                <a:solidFill>
                  <a:srgbClr val="7F7F7F"/>
                </a:solidFill>
              </a:rPr>
              <a:t>Exceptional Control Flow)</a:t>
            </a:r>
          </a:p>
          <a:p>
            <a:pPr>
              <a:lnSpc>
                <a:spcPct val="150000"/>
              </a:lnSpc>
            </a:pPr>
            <a:r>
              <a:rPr lang="zh-CN" altLang="en-US" dirty="0"/>
              <a:t>异常</a:t>
            </a:r>
            <a:r>
              <a:rPr lang="en-US" altLang="zh-CN" dirty="0"/>
              <a:t>(</a:t>
            </a:r>
            <a:r>
              <a:rPr lang="en-US" dirty="0"/>
              <a:t>Exceptions)</a:t>
            </a:r>
          </a:p>
          <a:p>
            <a:pPr>
              <a:lnSpc>
                <a:spcPct val="150000"/>
              </a:lnSpc>
            </a:pPr>
            <a:r>
              <a:rPr lang="zh-CN" altLang="en-US" dirty="0">
                <a:solidFill>
                  <a:schemeClr val="bg1">
                    <a:lumMod val="50000"/>
                  </a:schemeClr>
                </a:solidFill>
              </a:rPr>
              <a:t>进程</a:t>
            </a:r>
            <a:r>
              <a:rPr lang="en-US" altLang="zh-CN" dirty="0">
                <a:solidFill>
                  <a:schemeClr val="bg1">
                    <a:lumMod val="50000"/>
                  </a:schemeClr>
                </a:solidFill>
              </a:rPr>
              <a:t>(</a:t>
            </a:r>
            <a:r>
              <a:rPr lang="en-US" dirty="0">
                <a:solidFill>
                  <a:schemeClr val="bg1">
                    <a:lumMod val="50000"/>
                  </a:schemeClr>
                </a:solidFill>
              </a:rPr>
              <a:t>Processes)</a:t>
            </a:r>
          </a:p>
          <a:p>
            <a:pPr>
              <a:lnSpc>
                <a:spcPct val="150000"/>
              </a:lnSpc>
            </a:pPr>
            <a:r>
              <a:rPr lang="zh-CN" altLang="en-US" dirty="0">
                <a:solidFill>
                  <a:schemeClr val="bg1">
                    <a:lumMod val="50000"/>
                  </a:schemeClr>
                </a:solidFill>
              </a:rPr>
              <a:t>进程控制</a:t>
            </a:r>
            <a:r>
              <a:rPr lang="en-US" altLang="zh-CN" dirty="0">
                <a:solidFill>
                  <a:schemeClr val="bg1">
                    <a:lumMod val="50000"/>
                  </a:schemeClr>
                </a:solidFill>
              </a:rPr>
              <a:t>(</a:t>
            </a:r>
            <a:r>
              <a:rPr lang="en-US" dirty="0">
                <a:solidFill>
                  <a:schemeClr val="bg1">
                    <a:lumMod val="50000"/>
                  </a:schemeClr>
                </a:solidFill>
              </a:rPr>
              <a:t>Processes Control)</a:t>
            </a:r>
          </a:p>
        </p:txBody>
      </p:sp>
    </p:spTree>
    <p:extLst>
      <p:ext uri="{BB962C8B-B14F-4D97-AF65-F5344CB8AC3E}">
        <p14:creationId xmlns:p14="http://schemas.microsoft.com/office/powerpoint/2010/main" val="3446910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381000" y="533400"/>
            <a:ext cx="6642100" cy="573087"/>
          </a:xfrm>
        </p:spPr>
        <p:txBody>
          <a:bodyPr/>
          <a:lstStyle/>
          <a:p>
            <a:r>
              <a:rPr lang="en-US">
                <a:latin typeface="Courier New" pitchFamily="49" charset="0"/>
              </a:rPr>
              <a:t>setjmp/longjmp</a:t>
            </a:r>
            <a:r>
              <a:rPr lang="en-US"/>
              <a:t> (cont)</a:t>
            </a:r>
          </a:p>
        </p:txBody>
      </p:sp>
      <p:sp>
        <p:nvSpPr>
          <p:cNvPr id="530435" name="Rectangle 3"/>
          <p:cNvSpPr>
            <a:spLocks noGrp="1" noChangeArrowheads="1"/>
          </p:cNvSpPr>
          <p:nvPr>
            <p:ph type="body" idx="1"/>
          </p:nvPr>
        </p:nvSpPr>
        <p:spPr>
          <a:xfrm>
            <a:off x="228600" y="1271624"/>
            <a:ext cx="8534400" cy="5433976"/>
          </a:xfrm>
        </p:spPr>
        <p:txBody>
          <a:bodyPr/>
          <a:lstStyle/>
          <a:p>
            <a:r>
              <a:rPr lang="en-US" sz="2800" dirty="0">
                <a:latin typeface="Courier New" pitchFamily="49" charset="0"/>
              </a:rPr>
              <a:t>void </a:t>
            </a:r>
            <a:r>
              <a:rPr lang="en-US" sz="2800" dirty="0" err="1">
                <a:latin typeface="Courier New" pitchFamily="49" charset="0"/>
              </a:rPr>
              <a:t>longjmp</a:t>
            </a:r>
            <a:r>
              <a:rPr lang="en-US" sz="2800" dirty="0">
                <a:latin typeface="Courier New" pitchFamily="49" charset="0"/>
              </a:rPr>
              <a:t>(</a:t>
            </a:r>
            <a:r>
              <a:rPr lang="en-US" sz="2800" dirty="0" err="1">
                <a:latin typeface="Courier New" pitchFamily="49" charset="0"/>
              </a:rPr>
              <a:t>jmp_buf</a:t>
            </a:r>
            <a:r>
              <a:rPr lang="en-US" sz="2800" dirty="0">
                <a:latin typeface="Courier New" pitchFamily="49" charset="0"/>
              </a:rPr>
              <a:t> j, </a:t>
            </a:r>
            <a:r>
              <a:rPr lang="en-US" sz="2800" dirty="0" err="1">
                <a:latin typeface="Courier New" pitchFamily="49" charset="0"/>
              </a:rPr>
              <a:t>int</a:t>
            </a:r>
            <a:r>
              <a:rPr lang="en-US" sz="2800" dirty="0">
                <a:latin typeface="Courier New" pitchFamily="49" charset="0"/>
              </a:rPr>
              <a:t> </a:t>
            </a:r>
            <a:r>
              <a:rPr lang="en-US" sz="2800" dirty="0" err="1">
                <a:latin typeface="Courier New" pitchFamily="49" charset="0"/>
              </a:rPr>
              <a:t>i</a:t>
            </a:r>
            <a:r>
              <a:rPr lang="en-US" sz="2800" dirty="0">
                <a:latin typeface="Courier New" pitchFamily="49" charset="0"/>
              </a:rPr>
              <a:t>)</a:t>
            </a:r>
            <a:endParaRPr lang="en-US" sz="2800" dirty="0"/>
          </a:p>
          <a:p>
            <a:pPr lvl="1"/>
            <a:r>
              <a:rPr lang="zh-CN" altLang="en-US" sz="2400" dirty="0"/>
              <a:t>含义</a:t>
            </a:r>
            <a:r>
              <a:rPr lang="en-US" sz="2400" dirty="0"/>
              <a:t>:</a:t>
            </a:r>
          </a:p>
          <a:p>
            <a:pPr lvl="2"/>
            <a:r>
              <a:rPr lang="zh-CN" altLang="en-US" sz="2400" dirty="0"/>
              <a:t>从缓冲区</a:t>
            </a:r>
            <a:r>
              <a:rPr lang="en-US" altLang="zh-CN" sz="2400" b="1" dirty="0">
                <a:latin typeface="Courier New" pitchFamily="49" charset="0"/>
              </a:rPr>
              <a:t>j</a:t>
            </a:r>
            <a:r>
              <a:rPr lang="zh-CN" altLang="en-US" sz="2400" dirty="0"/>
              <a:t>中恢复调用环境，并触发</a:t>
            </a:r>
            <a:r>
              <a:rPr lang="en-US" sz="2400" dirty="0"/>
              <a:t> </a:t>
            </a:r>
            <a:r>
              <a:rPr lang="en-US" sz="2400" b="1" dirty="0" err="1">
                <a:latin typeface="Courier New" pitchFamily="49" charset="0"/>
              </a:rPr>
              <a:t>setjmp</a:t>
            </a:r>
            <a:r>
              <a:rPr lang="en-US" sz="2400" dirty="0"/>
              <a:t> </a:t>
            </a:r>
            <a:r>
              <a:rPr lang="zh-CN" altLang="en-US" sz="2400" dirty="0"/>
              <a:t>返回</a:t>
            </a:r>
            <a:r>
              <a:rPr lang="en-US" sz="2400" dirty="0"/>
              <a:t> </a:t>
            </a:r>
          </a:p>
          <a:p>
            <a:pPr lvl="2"/>
            <a:r>
              <a:rPr lang="zh-CN" altLang="en-US" sz="2400" dirty="0"/>
              <a:t>非零的返回值 </a:t>
            </a:r>
            <a:r>
              <a:rPr lang="en-US" sz="2400" b="1" dirty="0" err="1">
                <a:latin typeface="Courier New" pitchFamily="49" charset="0"/>
              </a:rPr>
              <a:t>i</a:t>
            </a:r>
            <a:endParaRPr lang="en-US" sz="2400" dirty="0"/>
          </a:p>
          <a:p>
            <a:pPr lvl="1"/>
            <a:r>
              <a:rPr lang="zh-CN" altLang="en-US" sz="2400" dirty="0">
                <a:latin typeface="Courier New" pitchFamily="49" charset="0"/>
              </a:rPr>
              <a:t>在</a:t>
            </a:r>
            <a:r>
              <a:rPr lang="en-US" altLang="zh-CN" sz="2400" dirty="0" err="1">
                <a:latin typeface="Courier New" pitchFamily="49" charset="0"/>
              </a:rPr>
              <a:t>setjmp</a:t>
            </a:r>
            <a:r>
              <a:rPr lang="zh-CN" altLang="en-US" sz="2400" dirty="0">
                <a:latin typeface="Courier New" pitchFamily="49" charset="0"/>
              </a:rPr>
              <a:t>之后被调用</a:t>
            </a:r>
            <a:endParaRPr lang="en-US" sz="2400" dirty="0">
              <a:latin typeface="Courier New" pitchFamily="49" charset="0"/>
            </a:endParaRPr>
          </a:p>
          <a:p>
            <a:pPr lvl="1"/>
            <a:r>
              <a:rPr lang="zh-CN" altLang="en-US" sz="2400" dirty="0"/>
              <a:t>被调用一次，从不返回</a:t>
            </a:r>
            <a:endParaRPr lang="en-US" sz="2400" dirty="0"/>
          </a:p>
          <a:p>
            <a:endParaRPr lang="en-US" sz="2800" dirty="0"/>
          </a:p>
          <a:p>
            <a:r>
              <a:rPr lang="en-US" sz="2800" dirty="0" err="1">
                <a:latin typeface="Courier New" pitchFamily="49" charset="0"/>
              </a:rPr>
              <a:t>longjmp</a:t>
            </a:r>
            <a:r>
              <a:rPr lang="en-US" sz="2800" dirty="0"/>
              <a:t> </a:t>
            </a:r>
            <a:r>
              <a:rPr lang="zh-CN" altLang="en-US" sz="2800" dirty="0"/>
              <a:t>的执行</a:t>
            </a:r>
            <a:r>
              <a:rPr lang="en-US" sz="2800" dirty="0"/>
              <a:t>:</a:t>
            </a:r>
          </a:p>
          <a:p>
            <a:pPr lvl="1"/>
            <a:r>
              <a:rPr lang="zh-CN" altLang="en-US" sz="2400" dirty="0"/>
              <a:t>从缓冲区</a:t>
            </a:r>
            <a:r>
              <a:rPr lang="en-US" altLang="zh-CN" sz="2400" b="1" dirty="0">
                <a:latin typeface="Courier New" pitchFamily="49" charset="0"/>
              </a:rPr>
              <a:t>j</a:t>
            </a:r>
            <a:r>
              <a:rPr lang="zh-CN" altLang="en-US" sz="2400" dirty="0"/>
              <a:t>中恢复寄存器内容（栈指针、基址指针、程序计数器）</a:t>
            </a:r>
            <a:endParaRPr lang="en-US" altLang="zh-CN" sz="2400" dirty="0"/>
          </a:p>
          <a:p>
            <a:pPr lvl="1"/>
            <a:r>
              <a:rPr lang="zh-CN" altLang="en-US" sz="2400" dirty="0"/>
              <a:t>返回值 </a:t>
            </a:r>
            <a:r>
              <a:rPr lang="en-US" altLang="zh-CN" sz="2400" b="1" dirty="0" err="1">
                <a:latin typeface="Courier New" pitchFamily="49" charset="0"/>
              </a:rPr>
              <a:t>i</a:t>
            </a:r>
            <a:r>
              <a:rPr lang="en-US" altLang="zh-CN" sz="2400" b="1" dirty="0">
                <a:latin typeface="Courier New" pitchFamily="49" charset="0"/>
              </a:rPr>
              <a:t> </a:t>
            </a:r>
            <a:r>
              <a:rPr lang="zh-CN" altLang="en-US" sz="2400" dirty="0"/>
              <a:t>在</a:t>
            </a:r>
            <a:r>
              <a:rPr lang="en-US" sz="2400" dirty="0"/>
              <a:t> </a:t>
            </a:r>
            <a:r>
              <a:rPr lang="en-US" sz="2400" b="1" dirty="0">
                <a:latin typeface="Courier New" pitchFamily="49" charset="0"/>
              </a:rPr>
              <a:t>%</a:t>
            </a:r>
            <a:r>
              <a:rPr lang="en-US" sz="2400" b="1" dirty="0" err="1">
                <a:latin typeface="Courier New" pitchFamily="49" charset="0"/>
              </a:rPr>
              <a:t>eax</a:t>
            </a:r>
            <a:r>
              <a:rPr lang="zh-CN" altLang="en-US" sz="2400" dirty="0">
                <a:latin typeface="Courier New" pitchFamily="49" charset="0"/>
              </a:rPr>
              <a:t>中</a:t>
            </a:r>
            <a:r>
              <a:rPr lang="en-US" sz="2400" dirty="0"/>
              <a:t> </a:t>
            </a:r>
            <a:endParaRPr lang="en-US" sz="2400" dirty="0">
              <a:latin typeface="Courier New" pitchFamily="49" charset="0"/>
            </a:endParaRPr>
          </a:p>
          <a:p>
            <a:pPr lvl="1"/>
            <a:r>
              <a:rPr lang="zh-CN" altLang="en-US" sz="2400" dirty="0"/>
              <a:t>跳转至保存在缓冲区 </a:t>
            </a:r>
            <a:r>
              <a:rPr lang="en-US" altLang="zh-CN" sz="2400" b="1" dirty="0">
                <a:latin typeface="Courier New" pitchFamily="49" charset="0"/>
              </a:rPr>
              <a:t>j </a:t>
            </a:r>
            <a:r>
              <a:rPr lang="zh-CN" altLang="en-US" sz="2400" dirty="0"/>
              <a:t>中的</a:t>
            </a:r>
            <a:r>
              <a:rPr lang="en-US" altLang="zh-CN" sz="2400" dirty="0"/>
              <a:t>PC</a:t>
            </a:r>
            <a:r>
              <a:rPr lang="zh-CN" altLang="en-US" sz="2400" dirty="0"/>
              <a:t>所指示的位置</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4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04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043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0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FD9547D-9DDF-4471-8D29-AAA257A804E4}"/>
              </a:ext>
            </a:extLst>
          </p:cNvPr>
          <p:cNvSpPr txBox="1"/>
          <p:nvPr>
            <p:custDataLst>
              <p:tags r:id="rId2"/>
            </p:custDataLst>
          </p:nvPr>
        </p:nvSpPr>
        <p:spPr>
          <a:xfrm>
            <a:off x="890752" y="1219200"/>
            <a:ext cx="7034048" cy="4191000"/>
          </a:xfrm>
          <a:prstGeom prst="rect">
            <a:avLst/>
          </a:prstGeom>
          <a:noFill/>
        </p:spPr>
        <p:txBody>
          <a:bodyPr vert="horz" wrap="square" rtlCol="0" anchor="ctr" anchorCtr="0">
            <a:noAutofit/>
          </a:bodyPr>
          <a:lstStyle/>
          <a:p>
            <a:pPr algn="ctr"/>
            <a:r>
              <a:rPr lang="zh-CN" altLang="en-US"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讨论？</a:t>
            </a:r>
            <a:endParaRPr lang="en-US" altLang="zh-CN" sz="28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ct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你能实现这两个函数吗？</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ctr"/>
            <a:r>
              <a:rPr lang="en-US" altLang="zh-CN"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asm</a:t>
            </a:r>
            <a:r>
              <a:rPr lang="en-US" altLang="zh-CN"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rPr>
              <a:t>嵌入式汇编</a:t>
            </a:r>
            <a:endParaRPr lang="en-US" altLang="zh-CN" sz="2600" dirty="0">
              <a:solidFill>
                <a:schemeClr val="accent3">
                  <a:lumMod val="95000"/>
                </a:schemeClr>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2213D49C-9F92-4C34-99F3-C23F9AC5B910}"/>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652BB1AA-0778-4756-A014-823AD4BF926A}"/>
              </a:ext>
            </a:extLst>
          </p:cNvPr>
          <p:cNvSpPr/>
          <p:nvPr>
            <p:custDataLst>
              <p:tags r:id="rId4"/>
            </p:custDataLst>
          </p:nvPr>
        </p:nvSpPr>
        <p:spPr bwMode="auto">
          <a:xfrm>
            <a:off x="0" y="5849303"/>
            <a:ext cx="9144000" cy="365760"/>
          </a:xfrm>
          <a:prstGeom prst="rect">
            <a:avLst/>
          </a:prstGeom>
          <a:solidFill>
            <a:srgbClr val="FBFAEF"/>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none" lIns="91440" tIns="45720" rIns="91440" bIns="45720" numCol="1" rtlCol="0" anchor="ctr" anchorCtr="1" compatLnSpc="1">
            <a:prstTxWarp prst="textNoShape">
              <a:avLst/>
            </a:prstTxWarp>
            <a:noAutofit/>
          </a:bodyPr>
          <a:lstStyle/>
          <a:p>
            <a:pPr defTabSz="914400" eaLnBrk="0" fontAlgn="base" hangingPunct="0">
              <a:spcBef>
                <a:spcPct val="0"/>
              </a:spcBef>
              <a:spcAft>
                <a:spcPct val="0"/>
              </a:spcAft>
            </a:pP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1"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a:extLst>
              <a:ext uri="{FF2B5EF4-FFF2-40B4-BE49-F238E27FC236}">
                <a16:creationId xmlns:a16="http://schemas.microsoft.com/office/drawing/2014/main" id="{68E0499E-0F41-4A81-B376-FCC082944741}"/>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0CB8E6C4-FA5D-40F3-AD9E-F7CB1D5F2344}"/>
                </a:ext>
              </a:extLst>
            </p:cNvPr>
            <p:cNvSpPr/>
            <p:nvPr>
              <p:custDataLst>
                <p:tags r:id="rId7"/>
              </p:custDataLst>
            </p:nvPr>
          </p:nvSpPr>
          <p:spPr bwMode="auto">
            <a:xfrm>
              <a:off x="0" y="0"/>
              <a:ext cx="9144000" cy="635000"/>
            </a:xfrm>
            <a:prstGeom prst="rect">
              <a:avLst/>
            </a:prstGeom>
            <a:solidFill>
              <a:srgbClr val="F6F7F8"/>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ColorBlock">
              <a:extLst>
                <a:ext uri="{FF2B5EF4-FFF2-40B4-BE49-F238E27FC236}">
                  <a16:creationId xmlns:a16="http://schemas.microsoft.com/office/drawing/2014/main" id="{FD89B4D5-B438-4BAA-A451-966CB64FE991}"/>
                </a:ext>
              </a:extLst>
            </p:cNvPr>
            <p:cNvSpPr/>
            <p:nvPr>
              <p:custDataLst>
                <p:tags r:id="rId8"/>
              </p:custDataLst>
            </p:nvPr>
          </p:nvSpPr>
          <p:spPr bwMode="auto">
            <a:xfrm>
              <a:off x="0" y="0"/>
              <a:ext cx="190500" cy="635000"/>
            </a:xfrm>
            <a:prstGeom prst="rect">
              <a:avLst/>
            </a:prstGeom>
            <a:solidFill>
              <a:srgbClr val="639EF4"/>
            </a:solidFill>
            <a:ln w="25400" cap="flat" cmpd="sng" algn="ctr">
              <a:noFill/>
              <a:prstDash val="solid"/>
              <a:round/>
              <a:headEnd type="none" w="med" len="med"/>
              <a:tailEnd type="triangle" w="med" len="med"/>
            </a:ln>
            <a:effectLst/>
            <a:extLst>
              <a:ext uri="{91240B29-F687-4F45-9708-019B960494DF}">
                <a14:hiddenLine xmlns:a14="http://schemas.microsoft.com/office/drawing/2010/main" w="25400" cap="flat" cmpd="sng" algn="ctr">
                  <a:solidFill>
                    <a:srgbClr val="CC0000"/>
                  </a:solidFill>
                  <a:prstDash val="solid"/>
                  <a:round/>
                  <a:headEnd type="none" w="med" len="med"/>
                  <a:tailEnd type="triangl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TypeText">
              <a:extLst>
                <a:ext uri="{FF2B5EF4-FFF2-40B4-BE49-F238E27FC236}">
                  <a16:creationId xmlns:a16="http://schemas.microsoft.com/office/drawing/2014/main" id="{DC33B39C-1678-415F-9D23-36D7A8CCC96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EC5F9284-875E-4FD2-B6B4-2184567DC5D0}"/>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2B91E243-8072-48A3-BFC1-FEC871B3E0FE}"/>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03767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setjmp</a:t>
            </a:r>
            <a:r>
              <a:rPr lang="en-US" dirty="0"/>
              <a:t>/</a:t>
            </a:r>
            <a:r>
              <a:rPr lang="en-US" dirty="0" err="1">
                <a:latin typeface="Courier New"/>
                <a:cs typeface="Courier New"/>
              </a:rPr>
              <a:t>longjmp</a:t>
            </a:r>
            <a:r>
              <a:rPr lang="en-US" dirty="0"/>
              <a:t> </a:t>
            </a:r>
            <a:r>
              <a:rPr lang="zh-CN" altLang="en-US" dirty="0"/>
              <a:t>典型案例</a:t>
            </a:r>
            <a:endParaRPr lang="en-US" dirty="0"/>
          </a:p>
        </p:txBody>
      </p:sp>
      <p:sp>
        <p:nvSpPr>
          <p:cNvPr id="3" name="Content Placeholder 2"/>
          <p:cNvSpPr>
            <a:spLocks noGrp="1"/>
          </p:cNvSpPr>
          <p:nvPr>
            <p:ph idx="1"/>
          </p:nvPr>
        </p:nvSpPr>
        <p:spPr>
          <a:xfrm>
            <a:off x="357018" y="1362075"/>
            <a:ext cx="7936082" cy="923925"/>
          </a:xfrm>
        </p:spPr>
        <p:txBody>
          <a:bodyPr/>
          <a:lstStyle/>
          <a:p>
            <a:r>
              <a:rPr lang="zh-CN" altLang="en-US" sz="2800" dirty="0"/>
              <a:t>目标</a:t>
            </a:r>
            <a:r>
              <a:rPr lang="en-US" sz="2800" dirty="0"/>
              <a:t>:</a:t>
            </a:r>
            <a:r>
              <a:rPr lang="zh-CN" altLang="en-US" sz="2800" dirty="0"/>
              <a:t>从深层嵌套函数调用中直接返回</a:t>
            </a:r>
            <a:endParaRPr lang="en-US" sz="2800" dirty="0"/>
          </a:p>
        </p:txBody>
      </p:sp>
      <p:sp>
        <p:nvSpPr>
          <p:cNvPr id="4" name="Rectangle 1028"/>
          <p:cNvSpPr>
            <a:spLocks noChangeArrowheads="1"/>
          </p:cNvSpPr>
          <p:nvPr/>
        </p:nvSpPr>
        <p:spPr bwMode="auto">
          <a:xfrm>
            <a:off x="1295400" y="1905000"/>
            <a:ext cx="5537200" cy="4708981"/>
          </a:xfrm>
          <a:prstGeom prst="rect">
            <a:avLst/>
          </a:prstGeom>
          <a:solidFill>
            <a:srgbClr val="F6F5BD"/>
          </a:solidFill>
          <a:ln w="3175">
            <a:solidFill>
              <a:schemeClr val="tx1"/>
            </a:solidFill>
            <a:miter lim="800000"/>
            <a:headEnd/>
            <a:tailEnd/>
          </a:ln>
          <a:effectLst/>
        </p:spPr>
        <p:txBody>
          <a:bodyPr wrap="square">
            <a:spAutoFit/>
          </a:bodyPr>
          <a:lstStyle/>
          <a:p>
            <a:r>
              <a:rPr lang="en-US" sz="2000" dirty="0">
                <a:solidFill>
                  <a:srgbClr val="CB2418"/>
                </a:solidFill>
                <a:latin typeface="Menlo-Regular"/>
              </a:rPr>
              <a:t>/* Deeply nested function foo */</a:t>
            </a:r>
            <a:endParaRPr lang="en-US" sz="2000" dirty="0">
              <a:solidFill>
                <a:srgbClr val="000000"/>
              </a:solidFill>
              <a:latin typeface="Menlo-Regular"/>
            </a:endParaRPr>
          </a:p>
          <a:p>
            <a:r>
              <a:rPr lang="en-US" sz="2000" dirty="0">
                <a:solidFill>
                  <a:srgbClr val="2D961E"/>
                </a:solidFill>
                <a:latin typeface="Menlo-Regular"/>
              </a:rPr>
              <a:t>void</a:t>
            </a:r>
            <a:r>
              <a:rPr lang="en-US" sz="2000" dirty="0">
                <a:solidFill>
                  <a:srgbClr val="000000"/>
                </a:solidFill>
                <a:latin typeface="Menlo-Regular"/>
              </a:rPr>
              <a:t> </a:t>
            </a:r>
            <a:r>
              <a:rPr lang="en-US" sz="2000" dirty="0">
                <a:solidFill>
                  <a:srgbClr val="4A00FF"/>
                </a:solidFill>
                <a:latin typeface="Menlo-Regular"/>
              </a:rPr>
              <a:t>foo</a:t>
            </a:r>
            <a:r>
              <a:rPr lang="en-US" sz="2000" dirty="0">
                <a:solidFill>
                  <a:srgbClr val="000000"/>
                </a:solidFill>
                <a:latin typeface="Menlo-Regular"/>
              </a:rPr>
              <a:t>(</a:t>
            </a:r>
            <a:r>
              <a:rPr lang="en-US" sz="2000" dirty="0">
                <a:solidFill>
                  <a:srgbClr val="2D961E"/>
                </a:solidFill>
                <a:latin typeface="Menlo-Regular"/>
              </a:rPr>
              <a:t>void</a:t>
            </a:r>
            <a:r>
              <a:rPr lang="en-US" sz="2000" dirty="0">
                <a:solidFill>
                  <a:srgbClr val="000000"/>
                </a:solidFill>
                <a:latin typeface="Menlo-Regular"/>
              </a:rPr>
              <a:t>)</a:t>
            </a:r>
          </a:p>
          <a:p>
            <a:r>
              <a:rPr lang="en-US" sz="2000" dirty="0">
                <a:solidFill>
                  <a:srgbClr val="000000"/>
                </a:solidFill>
                <a:latin typeface="Menlo-Regular"/>
              </a:rPr>
              <a:t>{</a:t>
            </a:r>
          </a:p>
          <a:p>
            <a:r>
              <a:rPr lang="en-US" sz="2000" dirty="0">
                <a:solidFill>
                  <a:srgbClr val="000000"/>
                </a:solidFill>
                <a:latin typeface="Menlo-Regular"/>
              </a:rPr>
              <a:t>   </a:t>
            </a:r>
            <a:r>
              <a:rPr lang="en-US" altLang="zh-CN" sz="2000" dirty="0">
                <a:solidFill>
                  <a:srgbClr val="000000"/>
                </a:solidFill>
                <a:latin typeface="Menlo-Regular"/>
              </a:rPr>
              <a:t>……………………</a:t>
            </a:r>
            <a:r>
              <a:rPr lang="en-US" sz="2000" dirty="0">
                <a:solidFill>
                  <a:srgbClr val="000000"/>
                </a:solidFill>
                <a:latin typeface="Menlo-Regular"/>
              </a:rPr>
              <a:t> </a:t>
            </a:r>
          </a:p>
          <a:p>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(error1)</a:t>
            </a:r>
          </a:p>
          <a:p>
            <a:r>
              <a:rPr lang="en-US" sz="2000" dirty="0">
                <a:solidFill>
                  <a:srgbClr val="000000"/>
                </a:solidFill>
                <a:latin typeface="Menlo-Regular"/>
              </a:rPr>
              <a:t>	</a:t>
            </a:r>
            <a:r>
              <a:rPr lang="en-US" sz="2000" dirty="0" err="1">
                <a:solidFill>
                  <a:srgbClr val="000000"/>
                </a:solidFill>
                <a:latin typeface="Menlo-Regular"/>
              </a:rPr>
              <a:t>longjmp</a:t>
            </a:r>
            <a:r>
              <a:rPr lang="en-US" sz="2000" dirty="0">
                <a:solidFill>
                  <a:srgbClr val="000000"/>
                </a:solidFill>
                <a:latin typeface="Menlo-Regular"/>
              </a:rPr>
              <a:t>(</a:t>
            </a:r>
            <a:r>
              <a:rPr lang="en-US" sz="2000" dirty="0" err="1">
                <a:solidFill>
                  <a:srgbClr val="000000"/>
                </a:solidFill>
                <a:latin typeface="Menlo-Regular"/>
              </a:rPr>
              <a:t>buf</a:t>
            </a:r>
            <a:r>
              <a:rPr lang="en-US" sz="2000" dirty="0">
                <a:solidFill>
                  <a:srgbClr val="000000"/>
                </a:solidFill>
                <a:latin typeface="Menlo-Regular"/>
              </a:rPr>
              <a:t>, 1);</a:t>
            </a:r>
          </a:p>
          <a:p>
            <a:r>
              <a:rPr lang="en-US" sz="2000" dirty="0">
                <a:solidFill>
                  <a:srgbClr val="000000"/>
                </a:solidFill>
                <a:latin typeface="Menlo-Regular"/>
              </a:rPr>
              <a:t>    bar();</a:t>
            </a:r>
          </a:p>
          <a:p>
            <a:r>
              <a:rPr lang="en-US" sz="2000" dirty="0">
                <a:solidFill>
                  <a:srgbClr val="000000"/>
                </a:solidFill>
                <a:latin typeface="Menlo-Regular"/>
              </a:rPr>
              <a:t>}</a:t>
            </a:r>
          </a:p>
          <a:p>
            <a:endParaRPr lang="en-US" sz="2000" dirty="0">
              <a:solidFill>
                <a:srgbClr val="000000"/>
              </a:solidFill>
              <a:latin typeface="Menlo-Regular"/>
            </a:endParaRPr>
          </a:p>
          <a:p>
            <a:r>
              <a:rPr lang="en-US" sz="2000" dirty="0">
                <a:solidFill>
                  <a:srgbClr val="2D961E"/>
                </a:solidFill>
                <a:latin typeface="Menlo-Regular"/>
              </a:rPr>
              <a:t>void</a:t>
            </a:r>
            <a:r>
              <a:rPr lang="en-US" sz="2000" dirty="0">
                <a:solidFill>
                  <a:srgbClr val="000000"/>
                </a:solidFill>
                <a:latin typeface="Menlo-Regular"/>
              </a:rPr>
              <a:t> </a:t>
            </a:r>
            <a:r>
              <a:rPr lang="en-US" sz="2000" dirty="0">
                <a:solidFill>
                  <a:srgbClr val="4A00FF"/>
                </a:solidFill>
                <a:latin typeface="Menlo-Regular"/>
              </a:rPr>
              <a:t>bar</a:t>
            </a:r>
            <a:r>
              <a:rPr lang="en-US" sz="2000" dirty="0">
                <a:solidFill>
                  <a:srgbClr val="000000"/>
                </a:solidFill>
                <a:latin typeface="Menlo-Regular"/>
              </a:rPr>
              <a:t>(</a:t>
            </a:r>
            <a:r>
              <a:rPr lang="en-US" sz="2000" dirty="0">
                <a:solidFill>
                  <a:srgbClr val="2D961E"/>
                </a:solidFill>
                <a:latin typeface="Menlo-Regular"/>
              </a:rPr>
              <a:t>void</a:t>
            </a:r>
            <a:r>
              <a:rPr lang="en-US" sz="2000" dirty="0">
                <a:solidFill>
                  <a:srgbClr val="000000"/>
                </a:solidFill>
                <a:latin typeface="Menlo-Regular"/>
              </a:rPr>
              <a:t>)</a:t>
            </a:r>
          </a:p>
          <a:p>
            <a:r>
              <a:rPr lang="en-US" sz="2000" dirty="0">
                <a:solidFill>
                  <a:srgbClr val="000000"/>
                </a:solidFill>
                <a:latin typeface="Menlo-Regular"/>
              </a:rPr>
              <a:t>{</a:t>
            </a:r>
          </a:p>
          <a:p>
            <a:r>
              <a:rPr lang="en-US" altLang="zh-CN" sz="2000" dirty="0">
                <a:solidFill>
                  <a:srgbClr val="000000"/>
                </a:solidFill>
                <a:latin typeface="Menlo-Regular"/>
              </a:rPr>
              <a:t> ……………………</a:t>
            </a:r>
            <a:endParaRPr lang="en-US" sz="2000" dirty="0">
              <a:solidFill>
                <a:srgbClr val="000000"/>
              </a:solidFill>
              <a:latin typeface="Menlo-Regular"/>
            </a:endParaRPr>
          </a:p>
          <a:p>
            <a:r>
              <a:rPr lang="en-US" sz="2000" dirty="0">
                <a:solidFill>
                  <a:srgbClr val="000000"/>
                </a:solidFill>
                <a:latin typeface="Menlo-Regular"/>
              </a:rPr>
              <a:t>    </a:t>
            </a:r>
            <a:r>
              <a:rPr lang="en-US" sz="2000" dirty="0">
                <a:solidFill>
                  <a:srgbClr val="C200FF"/>
                </a:solidFill>
                <a:latin typeface="Menlo-Regular"/>
              </a:rPr>
              <a:t>if</a:t>
            </a:r>
            <a:r>
              <a:rPr lang="en-US" sz="2000" dirty="0">
                <a:solidFill>
                  <a:srgbClr val="000000"/>
                </a:solidFill>
                <a:latin typeface="Menlo-Regular"/>
              </a:rPr>
              <a:t> (error2)</a:t>
            </a:r>
          </a:p>
          <a:p>
            <a:r>
              <a:rPr lang="hu-HU" sz="2000" dirty="0">
                <a:solidFill>
                  <a:srgbClr val="000000"/>
                </a:solidFill>
                <a:latin typeface="Menlo-Regular"/>
              </a:rPr>
              <a:t>        longjmp(buf, 2);</a:t>
            </a:r>
            <a:endParaRPr lang="en-US" sz="2000" dirty="0">
              <a:solidFill>
                <a:srgbClr val="000000"/>
              </a:solidFill>
              <a:latin typeface="Menlo-Regular"/>
            </a:endParaRPr>
          </a:p>
          <a:p>
            <a:r>
              <a:rPr lang="hu-HU" sz="2000" dirty="0">
                <a:solidFill>
                  <a:srgbClr val="000000"/>
                </a:solidFill>
                <a:latin typeface="Menlo-Regular"/>
              </a:rPr>
              <a:t>}</a:t>
            </a:r>
          </a:p>
        </p:txBody>
      </p:sp>
    </p:spTree>
    <p:extLst>
      <p:ext uri="{BB962C8B-B14F-4D97-AF65-F5344CB8AC3E}">
        <p14:creationId xmlns:p14="http://schemas.microsoft.com/office/powerpoint/2010/main" val="22605781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Text Box 3"/>
          <p:cNvSpPr txBox="1">
            <a:spLocks noChangeArrowheads="1"/>
          </p:cNvSpPr>
          <p:nvPr/>
        </p:nvSpPr>
        <p:spPr bwMode="auto">
          <a:xfrm>
            <a:off x="1660525" y="2432050"/>
            <a:ext cx="184150" cy="336550"/>
          </a:xfrm>
          <a:prstGeom prst="rect">
            <a:avLst/>
          </a:prstGeom>
          <a:noFill/>
          <a:ln w="25400">
            <a:noFill/>
            <a:miter lim="800000"/>
            <a:headEnd/>
            <a:tailEnd/>
          </a:ln>
          <a:effectLst/>
        </p:spPr>
        <p:txBody>
          <a:bodyPr wrap="none">
            <a:spAutoFit/>
          </a:bodyPr>
          <a:lstStyle/>
          <a:p>
            <a:pPr algn="l">
              <a:lnSpc>
                <a:spcPct val="100000"/>
              </a:lnSpc>
            </a:pPr>
            <a:endParaRPr lang="en-US" sz="1600" b="1" dirty="0">
              <a:latin typeface="Calibri" pitchFamily="34" charset="0"/>
            </a:endParaRPr>
          </a:p>
        </p:txBody>
      </p:sp>
      <p:sp>
        <p:nvSpPr>
          <p:cNvPr id="531460" name="Text Box 4"/>
          <p:cNvSpPr txBox="1">
            <a:spLocks noChangeArrowheads="1"/>
          </p:cNvSpPr>
          <p:nvPr/>
        </p:nvSpPr>
        <p:spPr bwMode="auto">
          <a:xfrm>
            <a:off x="228600" y="304800"/>
            <a:ext cx="7086600" cy="6324600"/>
          </a:xfrm>
          <a:prstGeom prst="rect">
            <a:avLst/>
          </a:prstGeom>
          <a:solidFill>
            <a:srgbClr val="F6F5BD"/>
          </a:solidFill>
          <a:ln w="3175">
            <a:solidFill>
              <a:schemeClr val="tx1"/>
            </a:solidFill>
            <a:miter lim="800000"/>
            <a:headEnd/>
            <a:tailEnd/>
          </a:ln>
          <a:effectLst/>
        </p:spPr>
        <p:txBody>
          <a:bodyPr>
            <a:noAutofit/>
          </a:bodyPr>
          <a:lstStyle/>
          <a:p>
            <a:r>
              <a:rPr lang="en-US" sz="1800" dirty="0" err="1">
                <a:solidFill>
                  <a:srgbClr val="2D961E"/>
                </a:solidFill>
                <a:latin typeface="Menlo-Regular"/>
              </a:rPr>
              <a:t>jmp_buf</a:t>
            </a:r>
            <a:r>
              <a:rPr lang="en-US" sz="1800" dirty="0">
                <a:solidFill>
                  <a:srgbClr val="000000"/>
                </a:solidFill>
                <a:latin typeface="Menlo-Regular"/>
              </a:rPr>
              <a:t> </a:t>
            </a:r>
            <a:r>
              <a:rPr lang="en-US" sz="1800" dirty="0" err="1">
                <a:solidFill>
                  <a:srgbClr val="C1651C"/>
                </a:solidFill>
                <a:latin typeface="Menlo-Regular"/>
              </a:rPr>
              <a:t>buf</a:t>
            </a:r>
            <a:r>
              <a:rPr lang="en-US" sz="1800" dirty="0">
                <a:solidFill>
                  <a:srgbClr val="000000"/>
                </a:solidFill>
                <a:latin typeface="Menlo-Regular"/>
              </a:rPr>
              <a:t>;</a:t>
            </a:r>
          </a:p>
          <a:p>
            <a:endParaRPr lang="en-US" sz="1800" dirty="0">
              <a:solidFill>
                <a:srgbClr val="000000"/>
              </a:solidFill>
              <a:latin typeface="Menlo-Regular"/>
            </a:endParaRP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error1</a:t>
            </a:r>
            <a:r>
              <a:rPr lang="fr-FR" sz="1800" dirty="0">
                <a:solidFill>
                  <a:srgbClr val="000000"/>
                </a:solidFill>
                <a:latin typeface="Menlo-Regular"/>
              </a:rPr>
              <a:t> = 0;</a:t>
            </a:r>
          </a:p>
          <a:p>
            <a:r>
              <a:rPr lang="fr-FR" sz="1800" dirty="0" err="1">
                <a:solidFill>
                  <a:srgbClr val="2D961E"/>
                </a:solidFill>
                <a:latin typeface="Menlo-Regular"/>
              </a:rPr>
              <a:t>int</a:t>
            </a:r>
            <a:r>
              <a:rPr lang="fr-FR" sz="1800" dirty="0">
                <a:solidFill>
                  <a:srgbClr val="000000"/>
                </a:solidFill>
                <a:latin typeface="Menlo-Regular"/>
              </a:rPr>
              <a:t> </a:t>
            </a:r>
            <a:r>
              <a:rPr lang="fr-FR" sz="1800" dirty="0">
                <a:solidFill>
                  <a:srgbClr val="C1651C"/>
                </a:solidFill>
                <a:latin typeface="Menlo-Regular"/>
              </a:rPr>
              <a:t>error2</a:t>
            </a:r>
            <a:r>
              <a:rPr lang="fr-FR" sz="1800" dirty="0">
                <a:solidFill>
                  <a:srgbClr val="000000"/>
                </a:solidFill>
                <a:latin typeface="Menlo-Regular"/>
              </a:rPr>
              <a:t> = 1;</a:t>
            </a:r>
          </a:p>
          <a:p>
            <a:r>
              <a:rPr lang="fr-FR" sz="1800" dirty="0">
                <a:solidFill>
                  <a:srgbClr val="2D961E"/>
                </a:solidFill>
                <a:latin typeface="Menlo-Regular"/>
              </a:rPr>
              <a:t>void</a:t>
            </a:r>
            <a:r>
              <a:rPr lang="fr-FR" sz="1800" dirty="0">
                <a:solidFill>
                  <a:srgbClr val="000000"/>
                </a:solidFill>
                <a:latin typeface="Menlo-Regular"/>
              </a:rPr>
              <a:t> </a:t>
            </a:r>
            <a:r>
              <a:rPr lang="fr-FR" sz="1800" dirty="0">
                <a:solidFill>
                  <a:srgbClr val="4A00FF"/>
                </a:solidFill>
                <a:latin typeface="Menlo-Regular"/>
              </a:rPr>
              <a:t>foo</a:t>
            </a:r>
            <a:r>
              <a:rPr lang="fr-FR" sz="1800" dirty="0">
                <a:solidFill>
                  <a:srgbClr val="000000"/>
                </a:solidFill>
                <a:latin typeface="Menlo-Regular"/>
              </a:rPr>
              <a:t>(</a:t>
            </a:r>
            <a:r>
              <a:rPr lang="fr-FR" sz="1800" dirty="0">
                <a:solidFill>
                  <a:srgbClr val="2D961E"/>
                </a:solidFill>
                <a:latin typeface="Menlo-Regular"/>
              </a:rPr>
              <a:t>void</a:t>
            </a:r>
            <a:r>
              <a:rPr lang="fr-FR" sz="1800" dirty="0">
                <a:solidFill>
                  <a:srgbClr val="000000"/>
                </a:solidFill>
                <a:latin typeface="Menlo-Regular"/>
              </a:rPr>
              <a:t>), </a:t>
            </a:r>
            <a:r>
              <a:rPr lang="fr-FR" sz="1800" dirty="0">
                <a:solidFill>
                  <a:srgbClr val="4A00FF"/>
                </a:solidFill>
                <a:latin typeface="Menlo-Regular"/>
              </a:rPr>
              <a:t>bar</a:t>
            </a:r>
            <a:r>
              <a:rPr lang="fr-FR" sz="1800" dirty="0">
                <a:solidFill>
                  <a:srgbClr val="000000"/>
                </a:solidFill>
                <a:latin typeface="Menlo-Regular"/>
              </a:rPr>
              <a:t>(</a:t>
            </a:r>
            <a:r>
              <a:rPr lang="fr-FR" sz="1800" dirty="0">
                <a:solidFill>
                  <a:srgbClr val="2D961E"/>
                </a:solidFill>
                <a:latin typeface="Menlo-Regular"/>
              </a:rPr>
              <a:t>void</a:t>
            </a:r>
            <a:r>
              <a:rPr lang="fr-FR" sz="1800" dirty="0">
                <a:solidFill>
                  <a:srgbClr val="000000"/>
                </a:solidFill>
                <a:latin typeface="Menlo-Regular"/>
              </a:rPr>
              <a:t>);</a:t>
            </a:r>
          </a:p>
          <a:p>
            <a:endParaRPr lang="fr-FR" sz="1800" dirty="0">
              <a:solidFill>
                <a:srgbClr val="000000"/>
              </a:solidFill>
              <a:latin typeface="Menlo-Regular"/>
            </a:endParaRPr>
          </a:p>
          <a:p>
            <a:r>
              <a:rPr lang="fr-FR" sz="1800" dirty="0">
                <a:solidFill>
                  <a:srgbClr val="2D961E"/>
                </a:solidFill>
                <a:latin typeface="Menlo-Regular"/>
              </a:rPr>
              <a:t>int</a:t>
            </a:r>
            <a:r>
              <a:rPr lang="fr-FR" sz="1800" dirty="0">
                <a:solidFill>
                  <a:srgbClr val="000000"/>
                </a:solidFill>
                <a:latin typeface="Menlo-Regular"/>
              </a:rPr>
              <a:t> </a:t>
            </a:r>
            <a:r>
              <a:rPr lang="fr-FR" sz="1800" dirty="0">
                <a:solidFill>
                  <a:srgbClr val="4A00FF"/>
                </a:solidFill>
                <a:latin typeface="Menlo-Regular"/>
              </a:rPr>
              <a:t>main</a:t>
            </a:r>
            <a:r>
              <a:rPr lang="fr-FR" sz="1800" dirty="0">
                <a:solidFill>
                  <a:srgbClr val="000000"/>
                </a:solidFill>
                <a:latin typeface="Menlo-Regular"/>
              </a:rPr>
              <a:t>()   {</a:t>
            </a:r>
          </a:p>
          <a:p>
            <a:r>
              <a:rPr lang="fr-FR" sz="1800" dirty="0">
                <a:solidFill>
                  <a:srgbClr val="000000"/>
                </a:solidFill>
                <a:latin typeface="Menlo-Regular"/>
              </a:rPr>
              <a:t>   i</a:t>
            </a:r>
            <a:r>
              <a:rPr lang="en-US" altLang="zh-CN" sz="1800" dirty="0" err="1">
                <a:solidFill>
                  <a:srgbClr val="000000"/>
                </a:solidFill>
                <a:latin typeface="Menlo-Regular"/>
              </a:rPr>
              <a:t>nt</a:t>
            </a:r>
            <a:r>
              <a:rPr lang="en-US" altLang="zh-CN" sz="1800" dirty="0">
                <a:solidFill>
                  <a:srgbClr val="000000"/>
                </a:solidFill>
                <a:latin typeface="Menlo-Regular"/>
              </a:rPr>
              <a:t>     </a:t>
            </a:r>
            <a:r>
              <a:rPr lang="en-US" altLang="zh-CN" sz="1800" dirty="0" err="1">
                <a:solidFill>
                  <a:srgbClr val="000000"/>
                </a:solidFill>
                <a:latin typeface="Menlo-Regular"/>
              </a:rPr>
              <a:t>i</a:t>
            </a:r>
            <a:r>
              <a:rPr lang="en-US" altLang="zh-CN" sz="1800" dirty="0">
                <a:solidFill>
                  <a:srgbClr val="000000"/>
                </a:solidFill>
                <a:latin typeface="Menlo-Regular"/>
              </a:rPr>
              <a:t>=</a:t>
            </a:r>
            <a:r>
              <a:rPr lang="fr-FR" altLang="zh-CN" sz="1800" b="1" dirty="0">
                <a:solidFill>
                  <a:srgbClr val="000000"/>
                </a:solidFill>
                <a:latin typeface="Menlo-Regular"/>
              </a:rPr>
              <a:t>setjmp(</a:t>
            </a:r>
            <a:r>
              <a:rPr lang="fr-FR" altLang="zh-CN" sz="1800" dirty="0">
                <a:solidFill>
                  <a:srgbClr val="000000"/>
                </a:solidFill>
                <a:latin typeface="Menlo-Regular"/>
              </a:rPr>
              <a:t>buf);        /* Long Jump to here */</a:t>
            </a:r>
          </a:p>
          <a:p>
            <a:r>
              <a:rPr lang="fr-FR" dirty="0">
                <a:solidFill>
                  <a:srgbClr val="000000"/>
                </a:solidFill>
                <a:latin typeface="Menlo-Regular"/>
              </a:rPr>
              <a:t>   </a:t>
            </a:r>
            <a:r>
              <a:rPr lang="fr-FR" sz="1800" dirty="0">
                <a:solidFill>
                  <a:srgbClr val="C200FF"/>
                </a:solidFill>
                <a:latin typeface="Menlo-Regular"/>
              </a:rPr>
              <a:t>switch</a:t>
            </a:r>
            <a:r>
              <a:rPr lang="fr-FR" sz="1800" dirty="0">
                <a:solidFill>
                  <a:srgbClr val="000000"/>
                </a:solidFill>
                <a:latin typeface="Menlo-Regular"/>
              </a:rPr>
              <a:t>(i)  {</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0:</a:t>
            </a:r>
          </a:p>
          <a:p>
            <a:r>
              <a:rPr lang="nl-NL" sz="1800" dirty="0">
                <a:solidFill>
                  <a:srgbClr val="000000"/>
                </a:solidFill>
                <a:latin typeface="Menlo-Regular"/>
              </a:rPr>
              <a:t>        </a:t>
            </a:r>
            <a:r>
              <a:rPr lang="nl-NL" sz="1800" dirty="0" err="1">
                <a:solidFill>
                  <a:srgbClr val="000000"/>
                </a:solidFill>
                <a:latin typeface="Menlo-Regular"/>
              </a:rPr>
              <a:t>foo</a:t>
            </a:r>
            <a:r>
              <a:rPr lang="nl-NL" sz="1800" dirty="0">
                <a:solidFill>
                  <a:srgbClr val="000000"/>
                </a:solidFill>
                <a:latin typeface="Menlo-Regular"/>
              </a:rPr>
              <a:t>();</a:t>
            </a:r>
          </a:p>
          <a:p>
            <a:r>
              <a:rPr lang="nl-NL" sz="1800" dirty="0">
                <a:solidFill>
                  <a:srgbClr val="000000"/>
                </a:solidFill>
                <a:latin typeface="Menlo-Regular"/>
              </a:rPr>
              <a:t>        </a:t>
            </a:r>
            <a:r>
              <a:rPr lang="nl-NL" sz="1800" dirty="0">
                <a:solidFill>
                  <a:srgbClr val="C200FF"/>
                </a:solidFill>
                <a:latin typeface="Menlo-Regular"/>
              </a:rPr>
              <a:t>break</a:t>
            </a:r>
            <a:r>
              <a:rPr lang="nl-NL"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1:</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"Detected an error1 condition in foo\n"</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break</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case</a:t>
            </a:r>
            <a:r>
              <a:rPr lang="en-US" sz="1800" dirty="0">
                <a:solidFill>
                  <a:srgbClr val="000000"/>
                </a:solidFill>
                <a:latin typeface="Menlo-Regular"/>
              </a:rPr>
              <a:t> 2:</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"Detected an error2 condition in foo\n"</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break</a:t>
            </a:r>
            <a:r>
              <a:rPr lang="en-US" sz="1800" dirty="0">
                <a:solidFill>
                  <a:srgbClr val="000000"/>
                </a:solidFill>
                <a:latin typeface="Menlo-Regular"/>
              </a:rPr>
              <a:t>;</a:t>
            </a:r>
          </a:p>
          <a:p>
            <a:r>
              <a:rPr lang="en-US" sz="1800" dirty="0">
                <a:solidFill>
                  <a:srgbClr val="000000"/>
                </a:solidFill>
                <a:latin typeface="Menlo-Regular"/>
              </a:rPr>
              <a:t>    </a:t>
            </a:r>
            <a:r>
              <a:rPr lang="en-US" sz="1800" dirty="0">
                <a:solidFill>
                  <a:srgbClr val="C200FF"/>
                </a:solidFill>
                <a:latin typeface="Menlo-Regular"/>
              </a:rPr>
              <a:t>default</a:t>
            </a:r>
            <a:r>
              <a:rPr lang="en-US" sz="1800" dirty="0">
                <a:solidFill>
                  <a:srgbClr val="000000"/>
                </a:solidFill>
                <a:latin typeface="Menlo-Regular"/>
              </a:rPr>
              <a:t>:</a:t>
            </a:r>
          </a:p>
          <a:p>
            <a:r>
              <a:rPr lang="en-US" sz="1800" dirty="0">
                <a:solidFill>
                  <a:srgbClr val="000000"/>
                </a:solidFill>
                <a:latin typeface="Menlo-Regular"/>
              </a:rPr>
              <a:t>        </a:t>
            </a:r>
            <a:r>
              <a:rPr lang="en-US" sz="1800" dirty="0" err="1">
                <a:solidFill>
                  <a:srgbClr val="000000"/>
                </a:solidFill>
                <a:latin typeface="Menlo-Regular"/>
              </a:rPr>
              <a:t>printf</a:t>
            </a:r>
            <a:r>
              <a:rPr lang="en-US" sz="1800" dirty="0">
                <a:solidFill>
                  <a:srgbClr val="000000"/>
                </a:solidFill>
                <a:latin typeface="Menlo-Regular"/>
              </a:rPr>
              <a:t>(</a:t>
            </a:r>
            <a:r>
              <a:rPr lang="en-US" sz="1800" dirty="0">
                <a:solidFill>
                  <a:srgbClr val="9D206F"/>
                </a:solidFill>
                <a:latin typeface="Menlo-Regular"/>
              </a:rPr>
              <a:t>"Unknown error condition in foo\n"</a:t>
            </a:r>
            <a:r>
              <a:rPr lang="en-US" sz="1800" dirty="0">
                <a:solidFill>
                  <a:srgbClr val="000000"/>
                </a:solidFill>
                <a:latin typeface="Menlo-Regular"/>
              </a:rPr>
              <a:t>);</a:t>
            </a:r>
          </a:p>
          <a:p>
            <a:r>
              <a:rPr lang="en-US" sz="1800" dirty="0">
                <a:solidFill>
                  <a:srgbClr val="000000"/>
                </a:solidFill>
                <a:latin typeface="Menlo-Regular"/>
              </a:rPr>
              <a:t>    }</a:t>
            </a:r>
          </a:p>
          <a:p>
            <a:r>
              <a:rPr lang="en-US" sz="1800" dirty="0">
                <a:solidFill>
                  <a:srgbClr val="000000"/>
                </a:solidFill>
                <a:latin typeface="Menlo-Regular"/>
              </a:rPr>
              <a:t>    exit(0);</a:t>
            </a:r>
          </a:p>
          <a:p>
            <a:r>
              <a:rPr lang="en-US" sz="1800" dirty="0">
                <a:solidFill>
                  <a:srgbClr val="000000"/>
                </a:solidFill>
                <a:latin typeface="Menlo-Regular"/>
              </a:rPr>
              <a:t>}</a:t>
            </a:r>
          </a:p>
        </p:txBody>
      </p:sp>
      <p:sp>
        <p:nvSpPr>
          <p:cNvPr id="531458" name="Rectangle 2"/>
          <p:cNvSpPr>
            <a:spLocks noGrp="1" noChangeArrowheads="1"/>
          </p:cNvSpPr>
          <p:nvPr>
            <p:ph type="title"/>
          </p:nvPr>
        </p:nvSpPr>
        <p:spPr>
          <a:xfrm>
            <a:off x="4724400" y="457200"/>
            <a:ext cx="4191000" cy="1219200"/>
          </a:xfrm>
          <a:solidFill>
            <a:schemeClr val="bg1"/>
          </a:solidFill>
          <a:ln>
            <a:solidFill>
              <a:schemeClr val="tx1"/>
            </a:solidFill>
          </a:ln>
        </p:spPr>
        <p:txBody>
          <a:bodyPr/>
          <a:lstStyle/>
          <a:p>
            <a:r>
              <a:rPr lang="en-US" dirty="0" err="1">
                <a:latin typeface="Courier New" pitchFamily="49" charset="0"/>
              </a:rPr>
              <a:t>setjmp</a:t>
            </a:r>
            <a:r>
              <a:rPr lang="en-US" dirty="0"/>
              <a:t>/</a:t>
            </a:r>
            <a:r>
              <a:rPr lang="en-US" dirty="0" err="1">
                <a:latin typeface="Courier New" pitchFamily="49" charset="0"/>
              </a:rPr>
              <a:t>longjmp</a:t>
            </a:r>
            <a:r>
              <a:rPr lang="en-US" dirty="0"/>
              <a:t> Example (</a:t>
            </a:r>
            <a:r>
              <a:rPr lang="en-US" dirty="0" err="1"/>
              <a:t>cont</a:t>
            </a:r>
            <a:r>
              <a:rPr lang="en-US" dirty="0"/>
              <a:t>)</a:t>
            </a:r>
            <a:endParaRPr lang="en-US" dirty="0">
              <a:latin typeface="Courier New"/>
              <a:cs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1026"/>
          <p:cNvSpPr>
            <a:spLocks noGrp="1" noChangeArrowheads="1"/>
          </p:cNvSpPr>
          <p:nvPr>
            <p:ph type="title"/>
          </p:nvPr>
        </p:nvSpPr>
        <p:spPr>
          <a:xfrm>
            <a:off x="304800" y="417512"/>
            <a:ext cx="7175500" cy="573088"/>
          </a:xfrm>
        </p:spPr>
        <p:txBody>
          <a:bodyPr/>
          <a:lstStyle/>
          <a:p>
            <a:r>
              <a:rPr lang="zh-CN" altLang="en-US" dirty="0"/>
              <a:t>非本地跳转的局限</a:t>
            </a:r>
            <a:endParaRPr lang="en-US" dirty="0"/>
          </a:p>
        </p:txBody>
      </p:sp>
      <p:sp>
        <p:nvSpPr>
          <p:cNvPr id="533507" name="Rectangle 1027"/>
          <p:cNvSpPr>
            <a:spLocks noGrp="1" noChangeArrowheads="1"/>
          </p:cNvSpPr>
          <p:nvPr>
            <p:ph type="body" idx="1"/>
          </p:nvPr>
        </p:nvSpPr>
        <p:spPr>
          <a:xfrm>
            <a:off x="308210" y="1066800"/>
            <a:ext cx="8835790" cy="1160463"/>
          </a:xfrm>
        </p:spPr>
        <p:txBody>
          <a:bodyPr/>
          <a:lstStyle/>
          <a:p>
            <a:r>
              <a:rPr lang="zh-CN" altLang="en-US" dirty="0"/>
              <a:t>工作在堆栈规则下</a:t>
            </a:r>
            <a:r>
              <a:rPr lang="en-US" altLang="zh-CN" dirty="0"/>
              <a:t>==</a:t>
            </a:r>
            <a:r>
              <a:rPr lang="zh-CN" altLang="en-US" dirty="0"/>
              <a:t>栈帧还存在，没有被平衡或释放</a:t>
            </a:r>
            <a:endParaRPr lang="en-US" dirty="0"/>
          </a:p>
          <a:p>
            <a:pPr lvl="1"/>
            <a:r>
              <a:rPr lang="zh-CN" altLang="en-US" dirty="0"/>
              <a:t>只能跳到被调用但尚未完成的函数环境中</a:t>
            </a:r>
            <a:endParaRPr lang="en-US" dirty="0"/>
          </a:p>
        </p:txBody>
      </p:sp>
      <p:sp>
        <p:nvSpPr>
          <p:cNvPr id="533508" name="Rectangle 1028"/>
          <p:cNvSpPr>
            <a:spLocks noChangeArrowheads="1"/>
          </p:cNvSpPr>
          <p:nvPr/>
        </p:nvSpPr>
        <p:spPr bwMode="auto">
          <a:xfrm>
            <a:off x="990600" y="1981200"/>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 else {</a:t>
            </a:r>
          </a:p>
          <a:p>
            <a:pPr algn="l">
              <a:lnSpc>
                <a:spcPct val="100000"/>
              </a:lnSpc>
            </a:pPr>
            <a:r>
              <a:rPr lang="en-US" sz="1600" b="1" dirty="0">
                <a:latin typeface="Courier New" pitchFamily="49" charset="0"/>
              </a:rPr>
              <a:t>    P2();</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  . . . P2(); . . . P3(); }</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sp>
        <p:nvSpPr>
          <p:cNvPr id="533509" name="Rectangle 1029"/>
          <p:cNvSpPr>
            <a:spLocks noChangeArrowheads="1"/>
          </p:cNvSpPr>
          <p:nvPr/>
        </p:nvSpPr>
        <p:spPr bwMode="auto">
          <a:xfrm>
            <a:off x="60928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0" name="Rectangle 1030"/>
          <p:cNvSpPr>
            <a:spLocks noChangeArrowheads="1"/>
          </p:cNvSpPr>
          <p:nvPr/>
        </p:nvSpPr>
        <p:spPr bwMode="auto">
          <a:xfrm>
            <a:off x="6092893" y="29718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1" name="Rectangle 1031"/>
          <p:cNvSpPr>
            <a:spLocks noChangeArrowheads="1"/>
          </p:cNvSpPr>
          <p:nvPr/>
        </p:nvSpPr>
        <p:spPr bwMode="auto">
          <a:xfrm>
            <a:off x="6092893" y="36576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2" name="Rectangle 1032"/>
          <p:cNvSpPr>
            <a:spLocks noChangeArrowheads="1"/>
          </p:cNvSpPr>
          <p:nvPr/>
        </p:nvSpPr>
        <p:spPr bwMode="auto">
          <a:xfrm>
            <a:off x="6092893" y="43434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3513" name="Rectangle 1033"/>
          <p:cNvSpPr>
            <a:spLocks noChangeArrowheads="1"/>
          </p:cNvSpPr>
          <p:nvPr/>
        </p:nvSpPr>
        <p:spPr bwMode="auto">
          <a:xfrm>
            <a:off x="6092893" y="50292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3514" name="Line 1034"/>
          <p:cNvSpPr>
            <a:spLocks noChangeShapeType="1"/>
          </p:cNvSpPr>
          <p:nvPr/>
        </p:nvSpPr>
        <p:spPr bwMode="auto">
          <a:xfrm>
            <a:off x="5559493" y="2590800"/>
            <a:ext cx="533400"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3515" name="Rectangle 1035"/>
          <p:cNvSpPr>
            <a:spLocks noChangeArrowheads="1"/>
          </p:cNvSpPr>
          <p:nvPr/>
        </p:nvSpPr>
        <p:spPr bwMode="auto">
          <a:xfrm>
            <a:off x="5254693" y="2209800"/>
            <a:ext cx="550863" cy="336550"/>
          </a:xfrm>
          <a:prstGeom prst="rect">
            <a:avLst/>
          </a:prstGeom>
          <a:noFill/>
          <a:ln w="25400">
            <a:noFill/>
            <a:miter lim="800000"/>
            <a:headEnd/>
            <a:tailEnd/>
          </a:ln>
          <a:effectLst/>
        </p:spPr>
        <p:txBody>
          <a:bodyPr wrap="none">
            <a:spAutoFit/>
          </a:bodyPr>
          <a:lstStyle/>
          <a:p>
            <a:pPr algn="l">
              <a:lnSpc>
                <a:spcPct val="100000"/>
              </a:lnSpc>
            </a:pPr>
            <a:r>
              <a:rPr lang="en-US" sz="1600" b="1" dirty="0" err="1">
                <a:latin typeface="Courier New" pitchFamily="49" charset="0"/>
              </a:rPr>
              <a:t>env</a:t>
            </a:r>
            <a:endParaRPr lang="en-US" sz="1600" b="1" dirty="0">
              <a:latin typeface="Courier New" pitchFamily="49" charset="0"/>
            </a:endParaRPr>
          </a:p>
        </p:txBody>
      </p:sp>
      <p:sp>
        <p:nvSpPr>
          <p:cNvPr id="533516" name="Rectangle 1036"/>
          <p:cNvSpPr>
            <a:spLocks noChangeArrowheads="1"/>
          </p:cNvSpPr>
          <p:nvPr/>
        </p:nvSpPr>
        <p:spPr bwMode="auto">
          <a:xfrm>
            <a:off x="7693093" y="2286000"/>
            <a:ext cx="1143000" cy="6858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3517" name="Text Box 1037"/>
          <p:cNvSpPr txBox="1">
            <a:spLocks noChangeArrowheads="1"/>
          </p:cNvSpPr>
          <p:nvPr/>
        </p:nvSpPr>
        <p:spPr bwMode="auto">
          <a:xfrm>
            <a:off x="5984406" y="1981200"/>
            <a:ext cx="1493870"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Before </a:t>
            </a:r>
            <a:r>
              <a:rPr lang="en-US" sz="1600" b="1" dirty="0" err="1">
                <a:latin typeface="Calibri" pitchFamily="34" charset="0"/>
              </a:rPr>
              <a:t>longjmp</a:t>
            </a:r>
            <a:endParaRPr lang="en-US" sz="1600" b="1" dirty="0">
              <a:latin typeface="Calibri" pitchFamily="34" charset="0"/>
            </a:endParaRPr>
          </a:p>
        </p:txBody>
      </p:sp>
      <p:sp>
        <p:nvSpPr>
          <p:cNvPr id="533518" name="Text Box 1038"/>
          <p:cNvSpPr txBox="1">
            <a:spLocks noChangeArrowheads="1"/>
          </p:cNvSpPr>
          <p:nvPr/>
        </p:nvSpPr>
        <p:spPr bwMode="auto">
          <a:xfrm>
            <a:off x="7585125" y="1981200"/>
            <a:ext cx="1365182" cy="338554"/>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After </a:t>
            </a:r>
            <a:r>
              <a:rPr lang="en-US" sz="1600" b="1" dirty="0" err="1">
                <a:latin typeface="Calibri" pitchFamily="34" charset="0"/>
              </a:rPr>
              <a:t>longjmp</a:t>
            </a:r>
            <a:endParaRPr lang="en-US" sz="1600" b="1" dirty="0">
              <a:latin typeface="Calibri"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304800" y="417512"/>
            <a:ext cx="7937500" cy="573088"/>
          </a:xfrm>
        </p:spPr>
        <p:txBody>
          <a:bodyPr/>
          <a:lstStyle/>
          <a:p>
            <a:r>
              <a:rPr lang="zh-CN" altLang="en-US" dirty="0"/>
              <a:t>非本地跳转的局限</a:t>
            </a:r>
            <a:r>
              <a:rPr lang="en-US" dirty="0"/>
              <a:t>(cont.)</a:t>
            </a:r>
          </a:p>
        </p:txBody>
      </p:sp>
      <p:sp>
        <p:nvSpPr>
          <p:cNvPr id="534531" name="Rectangle 3"/>
          <p:cNvSpPr>
            <a:spLocks noGrp="1" noChangeArrowheads="1"/>
          </p:cNvSpPr>
          <p:nvPr>
            <p:ph type="body" idx="1"/>
          </p:nvPr>
        </p:nvSpPr>
        <p:spPr>
          <a:xfrm>
            <a:off x="326809" y="1049337"/>
            <a:ext cx="8307387" cy="1160463"/>
          </a:xfrm>
        </p:spPr>
        <p:txBody>
          <a:bodyPr/>
          <a:lstStyle/>
          <a:p>
            <a:r>
              <a:rPr lang="zh-CN" altLang="en-US" dirty="0"/>
              <a:t>工作在堆栈规则下</a:t>
            </a:r>
            <a:endParaRPr lang="en-US" dirty="0"/>
          </a:p>
          <a:p>
            <a:pPr lvl="1"/>
            <a:r>
              <a:rPr lang="zh-CN" altLang="en-US" dirty="0"/>
              <a:t>只能跳到被调用但尚未完成的函数环境里</a:t>
            </a:r>
            <a:endParaRPr lang="en-US" altLang="zh-CN" dirty="0"/>
          </a:p>
        </p:txBody>
      </p:sp>
      <p:sp>
        <p:nvSpPr>
          <p:cNvPr id="534532" name="Rectangle 4"/>
          <p:cNvSpPr>
            <a:spLocks noChangeArrowheads="1"/>
          </p:cNvSpPr>
          <p:nvPr/>
        </p:nvSpPr>
        <p:spPr bwMode="auto">
          <a:xfrm>
            <a:off x="896703" y="1990725"/>
            <a:ext cx="4114800" cy="4495800"/>
          </a:xfrm>
          <a:prstGeom prst="rect">
            <a:avLst/>
          </a:prstGeom>
          <a:solidFill>
            <a:srgbClr val="F6F5BD"/>
          </a:solidFill>
          <a:ln w="3175">
            <a:solidFill>
              <a:schemeClr val="tx1"/>
            </a:solidFill>
            <a:miter lim="800000"/>
            <a:headEnd/>
            <a:tailEnd/>
          </a:ln>
          <a:effectLst/>
        </p:spPr>
        <p:txBody>
          <a:bodyPr>
            <a:spAutoFit/>
          </a:bodyPr>
          <a:lstStyle/>
          <a:p>
            <a:pPr algn="l">
              <a:lnSpc>
                <a:spcPct val="100000"/>
              </a:lnSpc>
            </a:pPr>
            <a:r>
              <a:rPr lang="en-US" sz="1600" b="1" dirty="0" err="1">
                <a:latin typeface="Courier New" pitchFamily="49" charset="0"/>
              </a:rPr>
              <a:t>jmp_buf</a:t>
            </a:r>
            <a:r>
              <a:rPr lang="en-US" sz="1600" b="1" dirty="0">
                <a:latin typeface="Courier New" pitchFamily="49" charset="0"/>
              </a:rPr>
              <a:t> </a:t>
            </a:r>
            <a:r>
              <a:rPr lang="en-US" sz="1600" b="1" dirty="0" err="1">
                <a:latin typeface="Courier New" pitchFamily="49" charset="0"/>
              </a:rPr>
              <a:t>env</a:t>
            </a: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P1()</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P2(); P3();</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P2()</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if (</a:t>
            </a:r>
            <a:r>
              <a:rPr lang="en-US" sz="1600" b="1" dirty="0" err="1">
                <a:latin typeface="Courier New" pitchFamily="49" charset="0"/>
              </a:rPr>
              <a:t>setjmp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a:t>
            </a:r>
          </a:p>
          <a:p>
            <a:pPr algn="l">
              <a:lnSpc>
                <a:spcPct val="100000"/>
              </a:lnSpc>
            </a:pPr>
            <a:r>
              <a:rPr lang="en-US" sz="1600" b="1" dirty="0">
                <a:latin typeface="Courier New" pitchFamily="49" charset="0"/>
              </a:rPr>
              <a:t>    </a:t>
            </a:r>
            <a:r>
              <a:rPr lang="en-US" sz="1600" b="1" dirty="0">
                <a:solidFill>
                  <a:srgbClr val="990000"/>
                </a:solidFill>
                <a:latin typeface="Courier New" pitchFamily="49" charset="0"/>
              </a:rPr>
              <a:t>/* Long Jump to here */</a:t>
            </a:r>
          </a:p>
          <a:p>
            <a:pPr algn="l">
              <a:lnSpc>
                <a:spcPct val="100000"/>
              </a:lnSpc>
            </a:pPr>
            <a:r>
              <a:rPr lang="en-US" sz="1600" b="1" dirty="0">
                <a:latin typeface="Courier New" pitchFamily="49" charset="0"/>
              </a:rPr>
              <a:t>  }</a:t>
            </a:r>
          </a:p>
          <a:p>
            <a:pPr algn="l">
              <a:lnSpc>
                <a:spcPct val="100000"/>
              </a:lnSpc>
            </a:pPr>
            <a:r>
              <a:rPr lang="en-US" sz="1600" b="1" dirty="0">
                <a:latin typeface="Courier New" pitchFamily="49" charset="0"/>
              </a:rPr>
              <a:t>}</a:t>
            </a:r>
          </a:p>
          <a:p>
            <a:pPr algn="l">
              <a:lnSpc>
                <a:spcPct val="100000"/>
              </a:lnSpc>
            </a:pPr>
            <a:endParaRPr lang="en-US" sz="1600" b="1" dirty="0">
              <a:latin typeface="Courier New" pitchFamily="49" charset="0"/>
            </a:endParaRPr>
          </a:p>
          <a:p>
            <a:pPr algn="l">
              <a:lnSpc>
                <a:spcPct val="100000"/>
              </a:lnSpc>
            </a:pPr>
            <a:r>
              <a:rPr lang="en-US" sz="1600" b="1" dirty="0">
                <a:latin typeface="Courier New" pitchFamily="49" charset="0"/>
              </a:rPr>
              <a:t>P3()</a:t>
            </a:r>
          </a:p>
          <a:p>
            <a:pPr algn="l">
              <a:lnSpc>
                <a:spcPct val="100000"/>
              </a:lnSpc>
            </a:pPr>
            <a:r>
              <a:rPr lang="en-US" sz="1600" b="1" dirty="0">
                <a:latin typeface="Courier New" pitchFamily="49" charset="0"/>
              </a:rPr>
              <a:t>{</a:t>
            </a:r>
          </a:p>
          <a:p>
            <a:pPr algn="l">
              <a:lnSpc>
                <a:spcPct val="100000"/>
              </a:lnSpc>
            </a:pPr>
            <a:r>
              <a:rPr lang="en-US" sz="1600" b="1" dirty="0">
                <a:latin typeface="Courier New" pitchFamily="49" charset="0"/>
              </a:rPr>
              <a:t>  </a:t>
            </a:r>
            <a:r>
              <a:rPr lang="en-US" sz="1600" b="1" dirty="0" err="1">
                <a:latin typeface="Courier New" pitchFamily="49" charset="0"/>
              </a:rPr>
              <a:t>longjmp</a:t>
            </a:r>
            <a:r>
              <a:rPr lang="en-US" sz="1600" b="1" dirty="0">
                <a:latin typeface="Courier New" pitchFamily="49" charset="0"/>
              </a:rPr>
              <a:t>(</a:t>
            </a:r>
            <a:r>
              <a:rPr lang="en-US" sz="1600" b="1" dirty="0" err="1">
                <a:latin typeface="Courier New" pitchFamily="49" charset="0"/>
              </a:rPr>
              <a:t>env</a:t>
            </a:r>
            <a:r>
              <a:rPr lang="en-US" sz="1600" b="1" dirty="0">
                <a:latin typeface="Courier New" pitchFamily="49" charset="0"/>
              </a:rPr>
              <a:t>, 1);</a:t>
            </a:r>
          </a:p>
          <a:p>
            <a:pPr algn="l">
              <a:lnSpc>
                <a:spcPct val="100000"/>
              </a:lnSpc>
            </a:pPr>
            <a:r>
              <a:rPr lang="en-US" sz="1600" b="1" dirty="0">
                <a:latin typeface="Courier New" pitchFamily="49" charset="0"/>
              </a:rPr>
              <a:t>}</a:t>
            </a:r>
          </a:p>
        </p:txBody>
      </p:sp>
      <p:grpSp>
        <p:nvGrpSpPr>
          <p:cNvPr id="2" name="Group 5"/>
          <p:cNvGrpSpPr>
            <a:grpSpLocks/>
          </p:cNvGrpSpPr>
          <p:nvPr/>
        </p:nvGrpSpPr>
        <p:grpSpPr bwMode="auto">
          <a:xfrm>
            <a:off x="5181600" y="1990725"/>
            <a:ext cx="1981200" cy="1666875"/>
            <a:chOff x="3264" y="1056"/>
            <a:chExt cx="1248" cy="1050"/>
          </a:xfrm>
        </p:grpSpPr>
        <p:sp>
          <p:nvSpPr>
            <p:cNvPr id="534534" name="Rectangle 6"/>
            <p:cNvSpPr>
              <a:spLocks noChangeArrowheads="1"/>
            </p:cNvSpPr>
            <p:nvPr/>
          </p:nvSpPr>
          <p:spPr bwMode="auto">
            <a:xfrm>
              <a:off x="3264" y="172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grpSp>
          <p:nvGrpSpPr>
            <p:cNvPr id="3" name="Group 7"/>
            <p:cNvGrpSpPr>
              <a:grpSpLocks/>
            </p:cNvGrpSpPr>
            <p:nvPr/>
          </p:nvGrpSpPr>
          <p:grpSpPr bwMode="auto">
            <a:xfrm>
              <a:off x="3456" y="1056"/>
              <a:ext cx="1056" cy="1050"/>
              <a:chOff x="3408" y="1056"/>
              <a:chExt cx="1056" cy="1050"/>
            </a:xfrm>
          </p:grpSpPr>
          <p:sp>
            <p:nvSpPr>
              <p:cNvPr id="534536" name="Rectangle 8"/>
              <p:cNvSpPr>
                <a:spLocks noChangeArrowheads="1"/>
              </p:cNvSpPr>
              <p:nvPr/>
            </p:nvSpPr>
            <p:spPr bwMode="auto">
              <a:xfrm>
                <a:off x="3744" y="105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37" name="Rectangle 9"/>
              <p:cNvSpPr>
                <a:spLocks noChangeArrowheads="1"/>
              </p:cNvSpPr>
              <p:nvPr/>
            </p:nvSpPr>
            <p:spPr bwMode="auto">
              <a:xfrm>
                <a:off x="3744" y="148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38" name="Line 10"/>
              <p:cNvSpPr>
                <a:spLocks noChangeShapeType="1"/>
              </p:cNvSpPr>
              <p:nvPr/>
            </p:nvSpPr>
            <p:spPr bwMode="auto">
              <a:xfrm>
                <a:off x="3408" y="172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39" name="Text Box 11"/>
              <p:cNvSpPr txBox="1">
                <a:spLocks noChangeArrowheads="1"/>
              </p:cNvSpPr>
              <p:nvPr/>
            </p:nvSpPr>
            <p:spPr bwMode="auto">
              <a:xfrm>
                <a:off x="3685" y="1893"/>
                <a:ext cx="633"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setjmp</a:t>
                </a:r>
                <a:endParaRPr lang="en-US" sz="1600" b="1" dirty="0">
                  <a:latin typeface="Calibri" pitchFamily="34" charset="0"/>
                </a:endParaRPr>
              </a:p>
            </p:txBody>
          </p:sp>
        </p:grpSp>
      </p:grpSp>
      <p:grpSp>
        <p:nvGrpSpPr>
          <p:cNvPr id="4" name="Group 12"/>
          <p:cNvGrpSpPr>
            <a:grpSpLocks/>
          </p:cNvGrpSpPr>
          <p:nvPr/>
        </p:nvGrpSpPr>
        <p:grpSpPr bwMode="auto">
          <a:xfrm>
            <a:off x="6858000" y="5038725"/>
            <a:ext cx="1981200" cy="1666875"/>
            <a:chOff x="3264" y="2976"/>
            <a:chExt cx="1248" cy="1050"/>
          </a:xfrm>
        </p:grpSpPr>
        <p:sp>
          <p:nvSpPr>
            <p:cNvPr id="534541" name="Rectangle 13"/>
            <p:cNvSpPr>
              <a:spLocks noChangeArrowheads="1"/>
            </p:cNvSpPr>
            <p:nvPr/>
          </p:nvSpPr>
          <p:spPr bwMode="auto">
            <a:xfrm>
              <a:off x="3792" y="2976"/>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2" name="Rectangle 14"/>
            <p:cNvSpPr>
              <a:spLocks noChangeArrowheads="1"/>
            </p:cNvSpPr>
            <p:nvPr/>
          </p:nvSpPr>
          <p:spPr bwMode="auto">
            <a:xfrm>
              <a:off x="3792" y="3408"/>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P3</a:t>
              </a:r>
            </a:p>
          </p:txBody>
        </p:sp>
        <p:sp>
          <p:nvSpPr>
            <p:cNvPr id="534543" name="Line 15"/>
            <p:cNvSpPr>
              <a:spLocks noChangeShapeType="1"/>
            </p:cNvSpPr>
            <p:nvPr/>
          </p:nvSpPr>
          <p:spPr bwMode="auto">
            <a:xfrm>
              <a:off x="3456" y="3648"/>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44" name="Rectangle 16"/>
            <p:cNvSpPr>
              <a:spLocks noChangeArrowheads="1"/>
            </p:cNvSpPr>
            <p:nvPr/>
          </p:nvSpPr>
          <p:spPr bwMode="auto">
            <a:xfrm>
              <a:off x="3264" y="3408"/>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45" name="Text Box 17"/>
            <p:cNvSpPr txBox="1">
              <a:spLocks noChangeArrowheads="1"/>
            </p:cNvSpPr>
            <p:nvPr/>
          </p:nvSpPr>
          <p:spPr bwMode="auto">
            <a:xfrm>
              <a:off x="3733" y="3813"/>
              <a:ext cx="705"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At </a:t>
              </a:r>
              <a:r>
                <a:rPr lang="en-US" sz="1600" b="1" dirty="0" err="1">
                  <a:latin typeface="Calibri" pitchFamily="34" charset="0"/>
                </a:rPr>
                <a:t>longjmp</a:t>
              </a:r>
              <a:endParaRPr lang="en-US" sz="1600" b="1" dirty="0">
                <a:latin typeface="Calibri" pitchFamily="34" charset="0"/>
              </a:endParaRPr>
            </a:p>
          </p:txBody>
        </p:sp>
        <p:sp>
          <p:nvSpPr>
            <p:cNvPr id="534546" name="Text Box 18"/>
            <p:cNvSpPr txBox="1">
              <a:spLocks noChangeArrowheads="1"/>
            </p:cNvSpPr>
            <p:nvPr/>
          </p:nvSpPr>
          <p:spPr bwMode="auto">
            <a:xfrm>
              <a:off x="3504" y="3545"/>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grpSp>
        <p:nvGrpSpPr>
          <p:cNvPr id="5" name="Group 19"/>
          <p:cNvGrpSpPr>
            <a:grpSpLocks/>
          </p:cNvGrpSpPr>
          <p:nvPr/>
        </p:nvGrpSpPr>
        <p:grpSpPr bwMode="auto">
          <a:xfrm>
            <a:off x="5334000" y="3819525"/>
            <a:ext cx="1828800" cy="1666875"/>
            <a:chOff x="4608" y="1440"/>
            <a:chExt cx="1152" cy="1050"/>
          </a:xfrm>
        </p:grpSpPr>
        <p:sp>
          <p:nvSpPr>
            <p:cNvPr id="534548" name="Rectangle 20"/>
            <p:cNvSpPr>
              <a:spLocks noChangeArrowheads="1"/>
            </p:cNvSpPr>
            <p:nvPr/>
          </p:nvSpPr>
          <p:spPr bwMode="auto">
            <a:xfrm>
              <a:off x="5040" y="1440"/>
              <a:ext cx="720" cy="432"/>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P1</a:t>
              </a:r>
            </a:p>
          </p:txBody>
        </p:sp>
        <p:sp>
          <p:nvSpPr>
            <p:cNvPr id="534549" name="Rectangle 21"/>
            <p:cNvSpPr>
              <a:spLocks noChangeArrowheads="1"/>
            </p:cNvSpPr>
            <p:nvPr/>
          </p:nvSpPr>
          <p:spPr bwMode="auto">
            <a:xfrm>
              <a:off x="5040" y="1872"/>
              <a:ext cx="720" cy="432"/>
            </a:xfrm>
            <a:prstGeom prst="rect">
              <a:avLst/>
            </a:prstGeom>
            <a:solidFill>
              <a:schemeClr val="bg1">
                <a:lumMod val="95000"/>
              </a:schemeClr>
            </a:solidFill>
            <a:ln w="25400">
              <a:solidFill>
                <a:schemeClr val="tx1"/>
              </a:solidFill>
              <a:miter lim="800000"/>
              <a:headEnd/>
              <a:tailEnd/>
            </a:ln>
            <a:effectLst/>
          </p:spPr>
          <p:txBody>
            <a:bodyPr wrap="none" anchor="ctr"/>
            <a:lstStyle/>
            <a:p>
              <a:pPr>
                <a:lnSpc>
                  <a:spcPct val="100000"/>
                </a:lnSpc>
              </a:pPr>
              <a:r>
                <a:rPr lang="en-US" sz="2000" b="1">
                  <a:latin typeface="Courier New" pitchFamily="49" charset="0"/>
                </a:rPr>
                <a:t>P2</a:t>
              </a:r>
            </a:p>
          </p:txBody>
        </p:sp>
        <p:sp>
          <p:nvSpPr>
            <p:cNvPr id="534550" name="Line 22"/>
            <p:cNvSpPr>
              <a:spLocks noChangeShapeType="1"/>
            </p:cNvSpPr>
            <p:nvPr/>
          </p:nvSpPr>
          <p:spPr bwMode="auto">
            <a:xfrm>
              <a:off x="4704" y="2112"/>
              <a:ext cx="336" cy="0"/>
            </a:xfrm>
            <a:prstGeom prst="line">
              <a:avLst/>
            </a:prstGeom>
            <a:noFill/>
            <a:ln w="25400">
              <a:solidFill>
                <a:schemeClr val="tx1"/>
              </a:solidFill>
              <a:prstDash val="sysDot"/>
              <a:round/>
              <a:headEnd/>
              <a:tailEnd type="triangle" w="med" len="med"/>
            </a:ln>
            <a:effectLst/>
          </p:spPr>
          <p:txBody>
            <a:bodyPr/>
            <a:lstStyle/>
            <a:p>
              <a:endParaRPr lang="en-US" dirty="0">
                <a:latin typeface="Calibri" pitchFamily="34" charset="0"/>
              </a:endParaRPr>
            </a:p>
          </p:txBody>
        </p:sp>
        <p:sp>
          <p:nvSpPr>
            <p:cNvPr id="534551" name="Text Box 23"/>
            <p:cNvSpPr txBox="1">
              <a:spLocks noChangeArrowheads="1"/>
            </p:cNvSpPr>
            <p:nvPr/>
          </p:nvSpPr>
          <p:spPr bwMode="auto">
            <a:xfrm>
              <a:off x="4968" y="2277"/>
              <a:ext cx="670" cy="213"/>
            </a:xfrm>
            <a:prstGeom prst="rect">
              <a:avLst/>
            </a:prstGeom>
            <a:noFill/>
            <a:ln w="25400">
              <a:noFill/>
              <a:miter lim="800000"/>
              <a:headEnd/>
              <a:tailEnd/>
            </a:ln>
            <a:effectLst/>
          </p:spPr>
          <p:txBody>
            <a:bodyPr wrap="none">
              <a:spAutoFit/>
            </a:bodyPr>
            <a:lstStyle/>
            <a:p>
              <a:pPr>
                <a:lnSpc>
                  <a:spcPct val="100000"/>
                </a:lnSpc>
              </a:pPr>
              <a:r>
                <a:rPr lang="en-US" sz="1600" b="1" dirty="0">
                  <a:latin typeface="Calibri" pitchFamily="34" charset="0"/>
                </a:rPr>
                <a:t>P2 returns</a:t>
              </a:r>
            </a:p>
          </p:txBody>
        </p:sp>
        <p:sp>
          <p:nvSpPr>
            <p:cNvPr id="534552" name="Rectangle 24"/>
            <p:cNvSpPr>
              <a:spLocks noChangeArrowheads="1"/>
            </p:cNvSpPr>
            <p:nvPr/>
          </p:nvSpPr>
          <p:spPr bwMode="auto">
            <a:xfrm>
              <a:off x="4608" y="1872"/>
              <a:ext cx="347" cy="212"/>
            </a:xfrm>
            <a:prstGeom prst="rect">
              <a:avLst/>
            </a:prstGeom>
            <a:noFill/>
            <a:ln w="25400">
              <a:noFill/>
              <a:miter lim="800000"/>
              <a:headEnd/>
              <a:tailEnd/>
            </a:ln>
            <a:effectLst/>
          </p:spPr>
          <p:txBody>
            <a:bodyPr wrap="none">
              <a:spAutoFit/>
            </a:bodyPr>
            <a:lstStyle/>
            <a:p>
              <a:pPr algn="l">
                <a:lnSpc>
                  <a:spcPct val="100000"/>
                </a:lnSpc>
              </a:pPr>
              <a:r>
                <a:rPr lang="en-US" sz="1600" b="1">
                  <a:latin typeface="Courier New" pitchFamily="49" charset="0"/>
                </a:rPr>
                <a:t>env</a:t>
              </a:r>
            </a:p>
          </p:txBody>
        </p:sp>
        <p:sp>
          <p:nvSpPr>
            <p:cNvPr id="534553" name="Text Box 25"/>
            <p:cNvSpPr txBox="1">
              <a:spLocks noChangeArrowheads="1"/>
            </p:cNvSpPr>
            <p:nvPr/>
          </p:nvSpPr>
          <p:spPr bwMode="auto">
            <a:xfrm>
              <a:off x="4752" y="2009"/>
              <a:ext cx="188" cy="213"/>
            </a:xfrm>
            <a:prstGeom prst="rect">
              <a:avLst/>
            </a:prstGeom>
            <a:noFill/>
            <a:ln w="25400">
              <a:noFill/>
              <a:miter lim="800000"/>
              <a:headEnd/>
              <a:tailEnd/>
            </a:ln>
            <a:effectLst/>
          </p:spPr>
          <p:txBody>
            <a:bodyPr wrap="none">
              <a:spAutoFit/>
            </a:bodyPr>
            <a:lstStyle/>
            <a:p>
              <a:pPr algn="l">
                <a:lnSpc>
                  <a:spcPct val="100000"/>
                </a:lnSpc>
              </a:pPr>
              <a:r>
                <a:rPr lang="en-US" sz="1600" b="1" dirty="0">
                  <a:latin typeface="Calibri" pitchFamily="34" charset="0"/>
                </a:rPr>
                <a:t>X</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381000" y="428625"/>
            <a:ext cx="8458200" cy="1095375"/>
          </a:xfrm>
        </p:spPr>
        <p:txBody>
          <a:bodyPr/>
          <a:lstStyle/>
          <a:p>
            <a:pPr marL="0" indent="0"/>
            <a:r>
              <a:rPr lang="zh-CN" altLang="en-US" dirty="0"/>
              <a:t>综合</a:t>
            </a:r>
            <a:r>
              <a:rPr lang="en-US" dirty="0"/>
              <a:t>:  </a:t>
            </a:r>
            <a:r>
              <a:rPr lang="zh-CN" altLang="en-US" dirty="0"/>
              <a:t>利用</a:t>
            </a:r>
            <a:r>
              <a:rPr lang="en-US" dirty="0">
                <a:latin typeface="Courier New" pitchFamily="49" charset="0"/>
              </a:rPr>
              <a:t>ctrl-c</a:t>
            </a:r>
            <a:r>
              <a:rPr lang="zh-CN" altLang="en-US" dirty="0">
                <a:latin typeface="Courier New" pitchFamily="49" charset="0"/>
              </a:rPr>
              <a:t>来</a:t>
            </a:r>
            <a:r>
              <a:rPr lang="zh-CN" altLang="en-US" dirty="0"/>
              <a:t>重启自身的程序</a:t>
            </a:r>
            <a:endParaRPr lang="en-US" dirty="0"/>
          </a:p>
        </p:txBody>
      </p:sp>
      <p:sp>
        <p:nvSpPr>
          <p:cNvPr id="566275" name="Rectangle 3"/>
          <p:cNvSpPr>
            <a:spLocks noChangeArrowheads="1"/>
          </p:cNvSpPr>
          <p:nvPr/>
        </p:nvSpPr>
        <p:spPr bwMode="auto">
          <a:xfrm>
            <a:off x="457200" y="1524000"/>
            <a:ext cx="3276666" cy="5262979"/>
          </a:xfrm>
          <a:prstGeom prst="rect">
            <a:avLst/>
          </a:prstGeom>
          <a:solidFill>
            <a:srgbClr val="F6F5BD"/>
          </a:solidFill>
          <a:ln w="3175">
            <a:solidFill>
              <a:schemeClr val="tx1"/>
            </a:solidFill>
            <a:miter lim="800000"/>
            <a:headEnd/>
            <a:tailEnd/>
          </a:ln>
          <a:effectLst/>
        </p:spPr>
        <p:txBody>
          <a:bodyPr wrap="none">
            <a:spAutoFit/>
          </a:bodyPr>
          <a:lstStyle/>
          <a:p>
            <a:r>
              <a:rPr lang="en-US" sz="1400" dirty="0">
                <a:solidFill>
                  <a:srgbClr val="926492"/>
                </a:solidFill>
                <a:latin typeface="Menlo-Regular"/>
              </a:rPr>
              <a:t>#include</a:t>
            </a:r>
            <a:r>
              <a:rPr lang="en-US" sz="1400" dirty="0">
                <a:solidFill>
                  <a:srgbClr val="000000"/>
                </a:solidFill>
                <a:latin typeface="Menlo-Regular"/>
              </a:rPr>
              <a:t> </a:t>
            </a:r>
            <a:r>
              <a:rPr lang="en-US" sz="1400" dirty="0">
                <a:solidFill>
                  <a:srgbClr val="9D206F"/>
                </a:solidFill>
                <a:latin typeface="Menlo-Regular"/>
              </a:rPr>
              <a:t>"</a:t>
            </a:r>
            <a:r>
              <a:rPr lang="en-US" sz="1400" dirty="0" err="1">
                <a:solidFill>
                  <a:srgbClr val="9D206F"/>
                </a:solidFill>
                <a:latin typeface="Menlo-Regular"/>
              </a:rPr>
              <a:t>csapp.h</a:t>
            </a:r>
            <a:r>
              <a:rPr lang="en-US" sz="1400" dirty="0">
                <a:solidFill>
                  <a:srgbClr val="9D206F"/>
                </a:solidFill>
                <a:latin typeface="Menlo-Regular"/>
              </a:rPr>
              <a:t>"</a:t>
            </a:r>
            <a:endParaRPr lang="en-US" sz="1400" dirty="0">
              <a:solidFill>
                <a:srgbClr val="000000"/>
              </a:solidFill>
              <a:latin typeface="Menlo-Regular"/>
            </a:endParaRPr>
          </a:p>
          <a:p>
            <a:endParaRPr lang="en-US" sz="1400" dirty="0">
              <a:solidFill>
                <a:srgbClr val="000000"/>
              </a:solidFill>
              <a:latin typeface="Menlo-Regular"/>
            </a:endParaRPr>
          </a:p>
          <a:p>
            <a:r>
              <a:rPr lang="en-US" sz="1400" dirty="0" err="1">
                <a:solidFill>
                  <a:srgbClr val="2D961E"/>
                </a:solidFill>
                <a:latin typeface="Menlo-Regular"/>
              </a:rPr>
              <a:t>sigjmp_buf</a:t>
            </a:r>
            <a:r>
              <a:rPr lang="en-US" sz="1400" dirty="0">
                <a:solidFill>
                  <a:srgbClr val="000000"/>
                </a:solidFill>
                <a:latin typeface="Menlo-Regular"/>
              </a:rPr>
              <a:t> </a:t>
            </a:r>
            <a:r>
              <a:rPr lang="en-US" sz="1400" dirty="0" err="1">
                <a:solidFill>
                  <a:srgbClr val="C1651C"/>
                </a:solidFill>
                <a:latin typeface="Menlo-Regular"/>
              </a:rPr>
              <a:t>buf</a:t>
            </a:r>
            <a:r>
              <a:rPr lang="en-US" sz="1400" dirty="0">
                <a:solidFill>
                  <a:srgbClr val="000000"/>
                </a:solidFill>
                <a:latin typeface="Menlo-Regular"/>
              </a:rPr>
              <a:t>;</a:t>
            </a:r>
          </a:p>
          <a:p>
            <a:endParaRPr lang="en-US" sz="1400" dirty="0">
              <a:solidFill>
                <a:srgbClr val="000000"/>
              </a:solidFill>
              <a:latin typeface="Menlo-Regular"/>
            </a:endParaRPr>
          </a:p>
          <a:p>
            <a:r>
              <a:rPr lang="en-US" sz="1400" dirty="0">
                <a:solidFill>
                  <a:srgbClr val="2D961E"/>
                </a:solidFill>
                <a:latin typeface="Menlo-Regular"/>
              </a:rPr>
              <a:t>void</a:t>
            </a:r>
            <a:r>
              <a:rPr lang="en-US" sz="1400" dirty="0">
                <a:solidFill>
                  <a:srgbClr val="000000"/>
                </a:solidFill>
                <a:latin typeface="Menlo-Regular"/>
              </a:rPr>
              <a:t> </a:t>
            </a:r>
            <a:r>
              <a:rPr lang="en-US" sz="1400" dirty="0">
                <a:solidFill>
                  <a:srgbClr val="4A00FF"/>
                </a:solidFill>
                <a:latin typeface="Menlo-Regular"/>
              </a:rPr>
              <a:t>handler</a:t>
            </a:r>
            <a:r>
              <a:rPr lang="en-US" sz="1400" dirty="0">
                <a:solidFill>
                  <a:srgbClr val="000000"/>
                </a:solidFill>
                <a:latin typeface="Menlo-Regular"/>
              </a:rPr>
              <a:t>(</a:t>
            </a:r>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C1651C"/>
                </a:solidFill>
                <a:latin typeface="Menlo-Regular"/>
              </a:rPr>
              <a:t>sig</a:t>
            </a:r>
            <a:r>
              <a:rPr lang="en-US" sz="1400" dirty="0">
                <a:solidFill>
                  <a:srgbClr val="000000"/>
                </a:solidFill>
                <a:latin typeface="Menlo-Regular"/>
              </a:rPr>
              <a:t>)</a:t>
            </a:r>
          </a:p>
          <a:p>
            <a:r>
              <a:rPr lang="en-US" sz="1400" dirty="0">
                <a:solidFill>
                  <a:srgbClr val="000000"/>
                </a:solidFill>
                <a:latin typeface="Menlo-Regular"/>
              </a:rPr>
              <a:t>{</a:t>
            </a:r>
          </a:p>
          <a:p>
            <a:r>
              <a:rPr lang="en-US" sz="1400" dirty="0">
                <a:solidFill>
                  <a:srgbClr val="000000"/>
                </a:solidFill>
                <a:latin typeface="Menlo-Regular"/>
              </a:rPr>
              <a:t>    </a:t>
            </a:r>
            <a:r>
              <a:rPr lang="en-US" sz="1400" b="1" dirty="0" err="1">
                <a:solidFill>
                  <a:srgbClr val="000000"/>
                </a:solidFill>
                <a:latin typeface="Menlo-Regular"/>
              </a:rPr>
              <a:t>sig</a:t>
            </a:r>
            <a:r>
              <a:rPr lang="en-US" sz="1400" dirty="0" err="1">
                <a:solidFill>
                  <a:srgbClr val="000000"/>
                </a:solidFill>
                <a:latin typeface="Menlo-Regular"/>
              </a:rPr>
              <a:t>longjmp</a:t>
            </a:r>
            <a:r>
              <a:rPr lang="en-US" sz="1400" dirty="0">
                <a:solidFill>
                  <a:srgbClr val="000000"/>
                </a:solidFill>
                <a:latin typeface="Menlo-Regular"/>
              </a:rPr>
              <a:t>(</a:t>
            </a:r>
            <a:r>
              <a:rPr lang="en-US" sz="1400" dirty="0" err="1">
                <a:solidFill>
                  <a:srgbClr val="000000"/>
                </a:solidFill>
                <a:latin typeface="Menlo-Regular"/>
              </a:rPr>
              <a:t>buf</a:t>
            </a:r>
            <a:r>
              <a:rPr lang="en-US" sz="1400" dirty="0">
                <a:solidFill>
                  <a:srgbClr val="000000"/>
                </a:solidFill>
                <a:latin typeface="Menlo-Regular"/>
              </a:rPr>
              <a:t>, 1);</a:t>
            </a:r>
          </a:p>
          <a:p>
            <a:r>
              <a:rPr lang="en-US" sz="1400" dirty="0">
                <a:solidFill>
                  <a:srgbClr val="000000"/>
                </a:solidFill>
                <a:latin typeface="Menlo-Regular"/>
              </a:rPr>
              <a:t>}</a:t>
            </a:r>
          </a:p>
          <a:p>
            <a:endParaRPr lang="en-US" sz="1400" dirty="0">
              <a:solidFill>
                <a:srgbClr val="000000"/>
              </a:solidFill>
              <a:latin typeface="Menlo-Regular"/>
            </a:endParaRPr>
          </a:p>
          <a:p>
            <a:r>
              <a:rPr lang="en-US" sz="1400" dirty="0" err="1">
                <a:solidFill>
                  <a:srgbClr val="2D961E"/>
                </a:solidFill>
                <a:latin typeface="Menlo-Regular"/>
              </a:rPr>
              <a:t>int</a:t>
            </a:r>
            <a:r>
              <a:rPr lang="en-US" sz="1400" dirty="0">
                <a:solidFill>
                  <a:srgbClr val="000000"/>
                </a:solidFill>
                <a:latin typeface="Menlo-Regular"/>
              </a:rPr>
              <a:t> </a:t>
            </a:r>
            <a:r>
              <a:rPr lang="en-US" sz="1400" dirty="0">
                <a:solidFill>
                  <a:srgbClr val="4A00FF"/>
                </a:solidFill>
                <a:latin typeface="Menlo-Regular"/>
              </a:rPr>
              <a:t>main</a:t>
            </a:r>
            <a:r>
              <a:rPr lang="en-US" sz="1400" dirty="0">
                <a:solidFill>
                  <a:srgbClr val="000000"/>
                </a:solidFill>
                <a:latin typeface="Menlo-Regular"/>
              </a:rPr>
              <a:t>()</a:t>
            </a:r>
          </a:p>
          <a:p>
            <a:r>
              <a:rPr lang="en-US" sz="1400" dirty="0">
                <a:solidFill>
                  <a:srgbClr val="000000"/>
                </a:solidFill>
                <a:latin typeface="Menlo-Regular"/>
              </a:rPr>
              <a:t>{</a:t>
            </a:r>
          </a:p>
          <a:p>
            <a:r>
              <a:rPr lang="en-US" sz="1400" dirty="0">
                <a:solidFill>
                  <a:srgbClr val="000000"/>
                </a:solidFill>
                <a:latin typeface="Menlo-Regular"/>
              </a:rPr>
              <a:t>    </a:t>
            </a:r>
            <a:r>
              <a:rPr lang="en-US" sz="1400" dirty="0">
                <a:solidFill>
                  <a:srgbClr val="C200FF"/>
                </a:solidFill>
                <a:latin typeface="Menlo-Regular"/>
              </a:rPr>
              <a:t>if</a:t>
            </a:r>
            <a:r>
              <a:rPr lang="en-US" sz="1400" dirty="0">
                <a:solidFill>
                  <a:srgbClr val="000000"/>
                </a:solidFill>
                <a:latin typeface="Menlo-Regular"/>
              </a:rPr>
              <a:t> (!</a:t>
            </a:r>
            <a:r>
              <a:rPr lang="en-US" sz="1400" b="1" dirty="0" err="1">
                <a:solidFill>
                  <a:srgbClr val="000000"/>
                </a:solidFill>
                <a:latin typeface="Menlo-Regular"/>
              </a:rPr>
              <a:t>sig</a:t>
            </a:r>
            <a:r>
              <a:rPr lang="en-US" sz="1400" dirty="0" err="1">
                <a:solidFill>
                  <a:srgbClr val="000000"/>
                </a:solidFill>
                <a:latin typeface="Menlo-Regular"/>
              </a:rPr>
              <a:t>setjmp</a:t>
            </a:r>
            <a:r>
              <a:rPr lang="en-US" sz="1400" dirty="0">
                <a:solidFill>
                  <a:srgbClr val="000000"/>
                </a:solidFill>
                <a:latin typeface="Menlo-Regular"/>
              </a:rPr>
              <a:t>(</a:t>
            </a:r>
            <a:r>
              <a:rPr lang="en-US" sz="1400" dirty="0" err="1">
                <a:solidFill>
                  <a:srgbClr val="000000"/>
                </a:solidFill>
                <a:latin typeface="Menlo-Regular"/>
              </a:rPr>
              <a:t>buf</a:t>
            </a:r>
            <a:r>
              <a:rPr lang="en-US" sz="1400" dirty="0">
                <a:solidFill>
                  <a:srgbClr val="000000"/>
                </a:solidFill>
                <a:latin typeface="Menlo-Regular"/>
              </a:rPr>
              <a:t>, 1)) {</a:t>
            </a:r>
          </a:p>
          <a:p>
            <a:r>
              <a:rPr lang="en-US" sz="1400" dirty="0">
                <a:solidFill>
                  <a:srgbClr val="000000"/>
                </a:solidFill>
                <a:latin typeface="Menlo-Regular"/>
              </a:rPr>
              <a:t>        Signal(SIGINT, handler);</a:t>
            </a: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"starting\n"</a:t>
            </a:r>
            <a:r>
              <a:rPr lang="en-US" sz="1400" dirty="0">
                <a:solidFill>
                  <a:srgbClr val="000000"/>
                </a:solidFill>
                <a:latin typeface="Menlo-Regular"/>
              </a:rPr>
              <a:t>);</a:t>
            </a:r>
          </a:p>
          <a:p>
            <a:r>
              <a:rPr lang="en-US" sz="1400" dirty="0">
                <a:solidFill>
                  <a:srgbClr val="000000"/>
                </a:solidFill>
                <a:latin typeface="Menlo-Regular"/>
              </a:rPr>
              <a:t>    }</a:t>
            </a:r>
          </a:p>
          <a:p>
            <a:r>
              <a:rPr lang="hu-HU" sz="1400" dirty="0">
                <a:solidFill>
                  <a:srgbClr val="000000"/>
                </a:solidFill>
                <a:latin typeface="Menlo-Regular"/>
              </a:rPr>
              <a:t>    </a:t>
            </a:r>
            <a:r>
              <a:rPr lang="hu-HU" sz="1400" dirty="0">
                <a:solidFill>
                  <a:srgbClr val="C200FF"/>
                </a:solidFill>
                <a:latin typeface="Menlo-Regular"/>
              </a:rPr>
              <a:t>else</a:t>
            </a:r>
            <a:endParaRPr lang="hu-HU" sz="1400" dirty="0">
              <a:solidFill>
                <a:srgbClr val="000000"/>
              </a:solidFill>
              <a:latin typeface="Menlo-Regular"/>
            </a:endParaRPr>
          </a:p>
          <a:p>
            <a:r>
              <a:rPr lang="en-US" sz="1400" dirty="0">
                <a:solidFill>
                  <a:srgbClr val="000000"/>
                </a:solidFill>
                <a:latin typeface="Menlo-Regular"/>
              </a:rPr>
              <a:t>        </a:t>
            </a:r>
            <a:r>
              <a:rPr lang="en-US" sz="1400" dirty="0" err="1">
                <a:solidFill>
                  <a:srgbClr val="000000"/>
                </a:solidFill>
                <a:latin typeface="Menlo-Regular"/>
              </a:rPr>
              <a:t>Sio_puts</a:t>
            </a:r>
            <a:r>
              <a:rPr lang="en-US" sz="1400" dirty="0">
                <a:solidFill>
                  <a:srgbClr val="000000"/>
                </a:solidFill>
                <a:latin typeface="Menlo-Regular"/>
              </a:rPr>
              <a:t>(</a:t>
            </a:r>
            <a:r>
              <a:rPr lang="en-US" sz="1400" dirty="0">
                <a:solidFill>
                  <a:srgbClr val="9D206F"/>
                </a:solidFill>
                <a:latin typeface="Menlo-Regular"/>
              </a:rPr>
              <a:t>"restarting\n"</a:t>
            </a:r>
            <a:r>
              <a:rPr lang="en-US" sz="1400" dirty="0">
                <a:solidFill>
                  <a:srgbClr val="000000"/>
                </a:solidFill>
                <a:latin typeface="Menlo-Regular"/>
              </a:rPr>
              <a:t>);</a:t>
            </a:r>
          </a:p>
          <a:p>
            <a:endParaRPr lang="en-US" sz="1400" dirty="0">
              <a:solidFill>
                <a:srgbClr val="000000"/>
              </a:solidFill>
              <a:latin typeface="Menlo-Regular"/>
            </a:endParaRPr>
          </a:p>
          <a:p>
            <a:r>
              <a:rPr lang="en-US" sz="1400" dirty="0">
                <a:solidFill>
                  <a:srgbClr val="000000"/>
                </a:solidFill>
                <a:latin typeface="Menlo-Regular"/>
              </a:rPr>
              <a:t>    </a:t>
            </a:r>
            <a:r>
              <a:rPr lang="en-US" sz="1400" dirty="0">
                <a:solidFill>
                  <a:srgbClr val="C200FF"/>
                </a:solidFill>
                <a:latin typeface="Menlo-Regular"/>
              </a:rPr>
              <a:t>while</a:t>
            </a:r>
            <a:r>
              <a:rPr lang="en-US" sz="1400" dirty="0">
                <a:solidFill>
                  <a:srgbClr val="000000"/>
                </a:solidFill>
                <a:latin typeface="Menlo-Regular"/>
              </a:rPr>
              <a:t>(1) {</a:t>
            </a:r>
          </a:p>
          <a:p>
            <a:r>
              <a:rPr lang="nl-NL" sz="1400" dirty="0">
                <a:solidFill>
                  <a:srgbClr val="000000"/>
                </a:solidFill>
                <a:latin typeface="Menlo-Regular"/>
              </a:rPr>
              <a:t>	Sleep(1);</a:t>
            </a:r>
          </a:p>
          <a:p>
            <a:r>
              <a:rPr lang="nl-NL" sz="1400" dirty="0">
                <a:solidFill>
                  <a:srgbClr val="000000"/>
                </a:solidFill>
                <a:latin typeface="Menlo-Regular"/>
              </a:rPr>
              <a:t>	</a:t>
            </a:r>
            <a:r>
              <a:rPr lang="nl-NL" sz="1400" dirty="0" err="1">
                <a:solidFill>
                  <a:srgbClr val="000000"/>
                </a:solidFill>
                <a:latin typeface="Menlo-Regular"/>
              </a:rPr>
              <a:t>Sio_puts</a:t>
            </a:r>
            <a:r>
              <a:rPr lang="nl-NL" sz="1400" dirty="0">
                <a:solidFill>
                  <a:srgbClr val="000000"/>
                </a:solidFill>
                <a:latin typeface="Menlo-Regular"/>
              </a:rPr>
              <a:t>(</a:t>
            </a:r>
            <a:r>
              <a:rPr lang="nl-NL" sz="1400" dirty="0">
                <a:solidFill>
                  <a:srgbClr val="9D206F"/>
                </a:solidFill>
                <a:latin typeface="Menlo-Regular"/>
              </a:rPr>
              <a:t>"processing...\n"</a:t>
            </a:r>
            <a:r>
              <a:rPr lang="nl-NL" sz="1400" dirty="0">
                <a:solidFill>
                  <a:srgbClr val="000000"/>
                </a:solidFill>
                <a:latin typeface="Menlo-Regular"/>
              </a:rPr>
              <a:t>);</a:t>
            </a:r>
          </a:p>
          <a:p>
            <a:r>
              <a:rPr lang="nl-NL" sz="1400" dirty="0">
                <a:solidFill>
                  <a:srgbClr val="000000"/>
                </a:solidFill>
                <a:latin typeface="Menlo-Regular"/>
              </a:rPr>
              <a:t>    }</a:t>
            </a:r>
          </a:p>
          <a:p>
            <a:r>
              <a:rPr lang="nl-NL" sz="1400" dirty="0">
                <a:solidFill>
                  <a:srgbClr val="000000"/>
                </a:solidFill>
                <a:latin typeface="Menlo-Regular"/>
              </a:rPr>
              <a:t>    exit(0); </a:t>
            </a:r>
            <a:r>
              <a:rPr lang="nl-NL" sz="1400" dirty="0">
                <a:solidFill>
                  <a:srgbClr val="CB2418"/>
                </a:solidFill>
                <a:latin typeface="Menlo-Regular"/>
              </a:rPr>
              <a:t>/* Control never </a:t>
            </a:r>
            <a:r>
              <a:rPr lang="nl-NL" sz="1400" dirty="0" err="1">
                <a:solidFill>
                  <a:srgbClr val="CB2418"/>
                </a:solidFill>
                <a:latin typeface="Menlo-Regular"/>
              </a:rPr>
              <a:t>reaches</a:t>
            </a:r>
            <a:r>
              <a:rPr lang="nl-NL" sz="1400" dirty="0">
                <a:solidFill>
                  <a:srgbClr val="CB2418"/>
                </a:solidFill>
                <a:latin typeface="Menlo-Regular"/>
              </a:rPr>
              <a:t> </a:t>
            </a:r>
            <a:r>
              <a:rPr lang="nl-NL" sz="1400" dirty="0" err="1">
                <a:solidFill>
                  <a:srgbClr val="CB2418"/>
                </a:solidFill>
                <a:latin typeface="Menlo-Regular"/>
              </a:rPr>
              <a:t>here</a:t>
            </a:r>
            <a:r>
              <a:rPr lang="nl-NL" sz="1400" dirty="0">
                <a:solidFill>
                  <a:srgbClr val="CB2418"/>
                </a:solidFill>
                <a:latin typeface="Menlo-Regular"/>
              </a:rPr>
              <a:t> */</a:t>
            </a:r>
            <a:endParaRPr lang="nl-NL" sz="1400" dirty="0">
              <a:solidFill>
                <a:srgbClr val="000000"/>
              </a:solidFill>
              <a:latin typeface="Menlo-Regular"/>
            </a:endParaRPr>
          </a:p>
          <a:p>
            <a:r>
              <a:rPr lang="nl-NL" sz="1400" dirty="0">
                <a:solidFill>
                  <a:srgbClr val="000000"/>
                </a:solidFill>
                <a:latin typeface="Menlo-Regular"/>
              </a:rPr>
              <a:t>}</a:t>
            </a:r>
          </a:p>
        </p:txBody>
      </p:sp>
      <p:sp>
        <p:nvSpPr>
          <p:cNvPr id="21" name="TextBox 20"/>
          <p:cNvSpPr txBox="1"/>
          <p:nvPr/>
        </p:nvSpPr>
        <p:spPr>
          <a:xfrm>
            <a:off x="4572000" y="6412468"/>
            <a:ext cx="981872" cy="369332"/>
          </a:xfrm>
          <a:prstGeom prst="rect">
            <a:avLst/>
          </a:prstGeom>
          <a:noFill/>
        </p:spPr>
        <p:txBody>
          <a:bodyPr wrap="none" rtlCol="0">
            <a:spAutoFit/>
          </a:bodyPr>
          <a:lstStyle/>
          <a:p>
            <a:r>
              <a:rPr lang="en-US" sz="1800" dirty="0" err="1">
                <a:solidFill>
                  <a:srgbClr val="7F7F7F"/>
                </a:solidFill>
                <a:latin typeface="Calibri" pitchFamily="34" charset="0"/>
              </a:rPr>
              <a:t>restart.c</a:t>
            </a:r>
            <a:endParaRPr lang="en-US" sz="1800" dirty="0">
              <a:solidFill>
                <a:srgbClr val="7F7F7F"/>
              </a:solidFill>
              <a:latin typeface="Calibri" pitchFamily="34" charset="0"/>
            </a:endParaRPr>
          </a:p>
        </p:txBody>
      </p:sp>
      <p:grpSp>
        <p:nvGrpSpPr>
          <p:cNvPr id="23" name="Group 22"/>
          <p:cNvGrpSpPr/>
          <p:nvPr/>
        </p:nvGrpSpPr>
        <p:grpSpPr>
          <a:xfrm>
            <a:off x="4691063" y="2101840"/>
            <a:ext cx="3351431" cy="3046988"/>
            <a:chOff x="2563812" y="2101840"/>
            <a:chExt cx="3351431" cy="3046988"/>
          </a:xfrm>
        </p:grpSpPr>
        <p:sp>
          <p:nvSpPr>
            <p:cNvPr id="22" name="Rectangle 21"/>
            <p:cNvSpPr/>
            <p:nvPr/>
          </p:nvSpPr>
          <p:spPr>
            <a:xfrm>
              <a:off x="2563812" y="2101840"/>
              <a:ext cx="3303588" cy="3046988"/>
            </a:xfrm>
            <a:prstGeom prst="rect">
              <a:avLst/>
            </a:prstGeom>
            <a:solidFill>
              <a:srgbClr val="E0E0E0"/>
            </a:solidFill>
          </p:spPr>
          <p:txBody>
            <a:bodyPr wrap="square">
              <a:spAutoFit/>
            </a:bodyPr>
            <a:lstStyle/>
            <a:p>
              <a:r>
                <a:rPr lang="en-US" sz="1600" dirty="0" err="1">
                  <a:latin typeface="Courier New"/>
                  <a:cs typeface="Courier New"/>
                </a:rPr>
                <a:t>greatwhite</a:t>
              </a:r>
              <a:r>
                <a:rPr lang="en-US" sz="1600" dirty="0">
                  <a:latin typeface="Courier New"/>
                  <a:cs typeface="Courier New"/>
                </a:rPr>
                <a:t>&gt; ./restart</a:t>
              </a:r>
            </a:p>
            <a:p>
              <a:r>
                <a:rPr lang="en-US" sz="1600" dirty="0">
                  <a:latin typeface="Courier New"/>
                  <a:cs typeface="Courier New"/>
                </a:rPr>
                <a:t>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restarting</a:t>
              </a:r>
            </a:p>
            <a:p>
              <a:r>
                <a:rPr lang="en-US" sz="1600" dirty="0">
                  <a:latin typeface="Courier New"/>
                  <a:cs typeface="Courier New"/>
                </a:rPr>
                <a:t>processing...</a:t>
              </a:r>
            </a:p>
            <a:p>
              <a:r>
                <a:rPr lang="en-US" sz="1600" dirty="0">
                  <a:latin typeface="Courier New"/>
                  <a:cs typeface="Courier New"/>
                </a:rPr>
                <a:t>processing...</a:t>
              </a:r>
            </a:p>
            <a:p>
              <a:r>
                <a:rPr lang="en-US" sz="1600" dirty="0">
                  <a:latin typeface="Courier New"/>
                  <a:cs typeface="Courier New"/>
                </a:rPr>
                <a:t>processing...</a:t>
              </a:r>
            </a:p>
          </p:txBody>
        </p:sp>
        <p:grpSp>
          <p:nvGrpSpPr>
            <p:cNvPr id="3" name="Group 12"/>
            <p:cNvGrpSpPr>
              <a:grpSpLocks/>
            </p:cNvGrpSpPr>
            <p:nvPr/>
          </p:nvGrpSpPr>
          <p:grpSpPr bwMode="auto">
            <a:xfrm>
              <a:off x="4025897" y="3440113"/>
              <a:ext cx="1878013" cy="338138"/>
              <a:chOff x="3592" y="2524"/>
              <a:chExt cx="1183" cy="213"/>
            </a:xfrm>
          </p:grpSpPr>
          <p:sp>
            <p:nvSpPr>
              <p:cNvPr id="566278" name="Text Box 6"/>
              <p:cNvSpPr txBox="1">
                <a:spLocks noChangeArrowheads="1"/>
              </p:cNvSpPr>
              <p:nvPr/>
            </p:nvSpPr>
            <p:spPr bwMode="auto">
              <a:xfrm>
                <a:off x="4368" y="2524"/>
                <a:ext cx="407" cy="213"/>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sp>
            <p:nvSpPr>
              <p:cNvPr id="566279" name="Line 7"/>
              <p:cNvSpPr>
                <a:spLocks noChangeShapeType="1"/>
              </p:cNvSpPr>
              <p:nvPr/>
            </p:nvSpPr>
            <p:spPr bwMode="auto">
              <a:xfrm>
                <a:off x="3592" y="2668"/>
                <a:ext cx="824"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grpSp>
        <p:sp>
          <p:nvSpPr>
            <p:cNvPr id="566297" name="Line 25"/>
            <p:cNvSpPr>
              <a:spLocks noChangeShapeType="1"/>
            </p:cNvSpPr>
            <p:nvPr/>
          </p:nvSpPr>
          <p:spPr bwMode="auto">
            <a:xfrm>
              <a:off x="4026344" y="4511675"/>
              <a:ext cx="1242568" cy="0"/>
            </a:xfrm>
            <a:prstGeom prst="line">
              <a:avLst/>
            </a:prstGeom>
            <a:noFill/>
            <a:ln w="25400">
              <a:solidFill>
                <a:srgbClr val="C00000"/>
              </a:solidFill>
              <a:round/>
              <a:headEnd type="triangle" w="med" len="med"/>
              <a:tailEnd/>
            </a:ln>
            <a:effectLst/>
          </p:spPr>
          <p:txBody>
            <a:bodyPr wrap="none" anchor="ctr"/>
            <a:lstStyle/>
            <a:p>
              <a:endParaRPr lang="en-US" sz="1600" dirty="0">
                <a:solidFill>
                  <a:srgbClr val="C00000"/>
                </a:solidFill>
                <a:latin typeface="Calibri" pitchFamily="34" charset="0"/>
              </a:endParaRPr>
            </a:p>
          </p:txBody>
        </p:sp>
        <p:sp>
          <p:nvSpPr>
            <p:cNvPr id="566296" name="Text Box 24"/>
            <p:cNvSpPr txBox="1">
              <a:spLocks noChangeArrowheads="1"/>
            </p:cNvSpPr>
            <p:nvPr/>
          </p:nvSpPr>
          <p:spPr bwMode="auto">
            <a:xfrm>
              <a:off x="5268912" y="4354512"/>
              <a:ext cx="646331" cy="338554"/>
            </a:xfrm>
            <a:prstGeom prst="rect">
              <a:avLst/>
            </a:prstGeom>
            <a:noFill/>
            <a:ln w="25400">
              <a:noFill/>
              <a:miter lim="800000"/>
              <a:headEnd/>
              <a:tailEnd/>
            </a:ln>
            <a:effectLst/>
          </p:spPr>
          <p:txBody>
            <a:bodyPr wrap="none">
              <a:spAutoFit/>
            </a:bodyPr>
            <a:lstStyle/>
            <a:p>
              <a:pPr algn="l">
                <a:lnSpc>
                  <a:spcPct val="100000"/>
                </a:lnSpc>
              </a:pPr>
              <a:r>
                <a:rPr lang="en-US" sz="1600" b="1" dirty="0">
                  <a:solidFill>
                    <a:srgbClr val="C00000"/>
                  </a:solidFill>
                  <a:latin typeface="Calibri" pitchFamily="34" charset="0"/>
                </a:rPr>
                <a:t>Ctrl-c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en-US" dirty="0"/>
              <a:t>总结</a:t>
            </a:r>
            <a:endParaRPr lang="en-US" dirty="0"/>
          </a:p>
        </p:txBody>
      </p:sp>
      <p:sp>
        <p:nvSpPr>
          <p:cNvPr id="504835" name="Rectangle 3"/>
          <p:cNvSpPr>
            <a:spLocks noGrp="1" noChangeArrowheads="1"/>
          </p:cNvSpPr>
          <p:nvPr>
            <p:ph idx="1"/>
          </p:nvPr>
        </p:nvSpPr>
        <p:spPr/>
        <p:txBody>
          <a:bodyPr/>
          <a:lstStyle/>
          <a:p>
            <a:pPr>
              <a:lnSpc>
                <a:spcPct val="150000"/>
              </a:lnSpc>
            </a:pPr>
            <a:r>
              <a:rPr lang="zh-CN" altLang="en-US" dirty="0"/>
              <a:t>异常</a:t>
            </a:r>
            <a:r>
              <a:rPr lang="en-US" dirty="0"/>
              <a:t>Exceptions</a:t>
            </a:r>
          </a:p>
          <a:p>
            <a:pPr lvl="1">
              <a:lnSpc>
                <a:spcPct val="150000"/>
              </a:lnSpc>
            </a:pPr>
            <a:r>
              <a:rPr lang="zh-CN" altLang="en-US" dirty="0"/>
              <a:t>需要非常规控制流的事件</a:t>
            </a:r>
            <a:endParaRPr lang="en-US" dirty="0"/>
          </a:p>
          <a:p>
            <a:pPr lvl="1">
              <a:lnSpc>
                <a:spcPct val="150000"/>
              </a:lnSpc>
            </a:pPr>
            <a:r>
              <a:rPr lang="zh-CN" altLang="en-US" dirty="0"/>
              <a:t>外部产生</a:t>
            </a:r>
            <a:r>
              <a:rPr lang="en-US" altLang="zh-CN" dirty="0"/>
              <a:t>——</a:t>
            </a:r>
            <a:r>
              <a:rPr lang="zh-CN" altLang="en-US" dirty="0"/>
              <a:t>中断</a:t>
            </a:r>
            <a:endParaRPr lang="en-US" altLang="zh-CN" dirty="0"/>
          </a:p>
          <a:p>
            <a:pPr lvl="1">
              <a:lnSpc>
                <a:spcPct val="150000"/>
              </a:lnSpc>
            </a:pPr>
            <a:r>
              <a:rPr lang="zh-CN" altLang="en-US" dirty="0"/>
              <a:t>内部产生</a:t>
            </a:r>
            <a:r>
              <a:rPr lang="en-US" altLang="zh-CN" dirty="0"/>
              <a:t>——</a:t>
            </a:r>
            <a:r>
              <a:rPr lang="zh-CN" altLang="en-US" dirty="0"/>
              <a:t>陷阱和故障</a:t>
            </a:r>
            <a:r>
              <a:rPr lang="en-US" altLang="zh-CN" dirty="0"/>
              <a:t>)</a:t>
            </a:r>
            <a:endParaRPr lang="en-US" dirty="0"/>
          </a:p>
          <a:p>
            <a:pPr>
              <a:lnSpc>
                <a:spcPct val="150000"/>
              </a:lnSpc>
            </a:pPr>
            <a:r>
              <a:rPr lang="zh-CN" altLang="en-US" dirty="0"/>
              <a:t>进程</a:t>
            </a:r>
            <a:r>
              <a:rPr lang="en-US" dirty="0"/>
              <a:t>Processes</a:t>
            </a:r>
          </a:p>
          <a:p>
            <a:pPr lvl="1">
              <a:lnSpc>
                <a:spcPct val="150000"/>
              </a:lnSpc>
            </a:pPr>
            <a:r>
              <a:rPr lang="zh-CN" altLang="en-US" dirty="0"/>
              <a:t>任何给定的时间，系统中都有多个活动进程</a:t>
            </a:r>
            <a:endParaRPr lang="en-US" dirty="0"/>
          </a:p>
          <a:p>
            <a:pPr lvl="1">
              <a:lnSpc>
                <a:spcPct val="150000"/>
              </a:lnSpc>
            </a:pPr>
            <a:r>
              <a:rPr lang="zh-CN" altLang="en-US" dirty="0"/>
              <a:t>但是，在单个内核上，一个时刻只能有一个进程执行</a:t>
            </a:r>
            <a:endParaRPr lang="en-US" dirty="0"/>
          </a:p>
          <a:p>
            <a:pPr lvl="1">
              <a:lnSpc>
                <a:spcPct val="150000"/>
              </a:lnSpc>
            </a:pPr>
            <a:r>
              <a:rPr lang="zh-CN" altLang="en-US" dirty="0"/>
              <a:t>每个进程</a:t>
            </a:r>
            <a:r>
              <a:rPr lang="zh-CN" altLang="en-US" b="1" dirty="0">
                <a:solidFill>
                  <a:srgbClr val="0000CC"/>
                </a:solidFill>
              </a:rPr>
              <a:t>似乎</a:t>
            </a:r>
            <a:r>
              <a:rPr lang="zh-CN" altLang="en-US" b="1" dirty="0"/>
              <a:t>完全</a:t>
            </a:r>
            <a:r>
              <a:rPr lang="zh-CN" altLang="en-US" dirty="0"/>
              <a:t>拥有处理器和私有内存空间（的控制）</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zh-CN" altLang="en-US" dirty="0"/>
              <a:t>总结</a:t>
            </a:r>
            <a:r>
              <a:rPr lang="en-US" dirty="0"/>
              <a:t>(cont.)</a:t>
            </a:r>
          </a:p>
        </p:txBody>
      </p:sp>
      <p:sp>
        <p:nvSpPr>
          <p:cNvPr id="508931" name="Rectangle 3"/>
          <p:cNvSpPr>
            <a:spLocks noGrp="1" noChangeArrowheads="1"/>
          </p:cNvSpPr>
          <p:nvPr>
            <p:ph idx="1"/>
          </p:nvPr>
        </p:nvSpPr>
        <p:spPr/>
        <p:txBody>
          <a:bodyPr/>
          <a:lstStyle/>
          <a:p>
            <a:r>
              <a:rPr lang="zh-CN" altLang="en-US" dirty="0"/>
              <a:t>创建进程</a:t>
            </a:r>
            <a:endParaRPr lang="en-US" dirty="0"/>
          </a:p>
          <a:p>
            <a:pPr lvl="1"/>
            <a:r>
              <a:rPr lang="en-US" dirty="0">
                <a:latin typeface="Courier New"/>
                <a:cs typeface="Courier New"/>
              </a:rPr>
              <a:t>fork</a:t>
            </a:r>
            <a:r>
              <a:rPr lang="zh-CN" altLang="en-US" dirty="0">
                <a:latin typeface="Courier New"/>
                <a:cs typeface="Courier New"/>
              </a:rPr>
              <a: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2</a:t>
            </a:r>
            <a:r>
              <a:rPr lang="zh-CN" altLang="en-US" dirty="0">
                <a:latin typeface="Courier New"/>
                <a:cs typeface="Courier New"/>
              </a:rPr>
              <a:t>次返回</a:t>
            </a:r>
            <a:endParaRPr lang="en-US" dirty="0">
              <a:latin typeface="Courier New"/>
              <a:cs typeface="Courier New"/>
            </a:endParaRPr>
          </a:p>
          <a:p>
            <a:r>
              <a:rPr lang="zh-CN" altLang="en-US" dirty="0"/>
              <a:t>进程退出</a:t>
            </a:r>
            <a:endParaRPr lang="en-US" dirty="0"/>
          </a:p>
          <a:p>
            <a:pPr lvl="1"/>
            <a:r>
              <a:rPr lang="en-US" dirty="0">
                <a:latin typeface="Courier New"/>
                <a:cs typeface="Courier New"/>
              </a:rPr>
              <a:t>exit:</a:t>
            </a:r>
            <a:r>
              <a:rPr lang="en-US" altLang="zh-CN" dirty="0">
                <a:latin typeface="Courier New"/>
                <a:cs typeface="Courier New"/>
              </a:rPr>
              <a:t>1</a:t>
            </a:r>
            <a:r>
              <a:rPr lang="zh-CN" altLang="en-US" dirty="0">
                <a:latin typeface="Courier New"/>
                <a:cs typeface="Courier New"/>
              </a:rPr>
              <a:t>次调用、</a:t>
            </a:r>
            <a:r>
              <a:rPr lang="en-US" altLang="zh-CN" dirty="0">
                <a:latin typeface="Courier New"/>
                <a:cs typeface="Courier New"/>
              </a:rPr>
              <a:t>0</a:t>
            </a:r>
            <a:r>
              <a:rPr lang="zh-CN" altLang="en-US" dirty="0">
                <a:latin typeface="Courier New"/>
                <a:cs typeface="Courier New"/>
              </a:rPr>
              <a:t>次返回</a:t>
            </a:r>
            <a:endParaRPr lang="en-US" dirty="0">
              <a:latin typeface="Courier New"/>
              <a:cs typeface="Courier New"/>
            </a:endParaRPr>
          </a:p>
          <a:p>
            <a:r>
              <a:rPr lang="zh-CN" altLang="en-US"/>
              <a:t>回收进程</a:t>
            </a:r>
            <a:endParaRPr lang="en-US" dirty="0"/>
          </a:p>
          <a:p>
            <a:pPr lvl="1"/>
            <a:r>
              <a:rPr lang="en-US" dirty="0"/>
              <a:t>Call </a:t>
            </a:r>
            <a:r>
              <a:rPr lang="en-US" dirty="0">
                <a:latin typeface="Courier New"/>
                <a:cs typeface="Courier New"/>
              </a:rPr>
              <a:t>wait</a:t>
            </a:r>
            <a:r>
              <a:rPr lang="en-US" dirty="0"/>
              <a:t> or </a:t>
            </a:r>
            <a:r>
              <a:rPr lang="en-US" dirty="0" err="1">
                <a:latin typeface="Courier New"/>
                <a:cs typeface="Courier New"/>
              </a:rPr>
              <a:t>waitpid</a:t>
            </a:r>
            <a:endParaRPr lang="en-US" dirty="0">
              <a:latin typeface="Courier New"/>
              <a:cs typeface="Courier New"/>
            </a:endParaRPr>
          </a:p>
          <a:p>
            <a:r>
              <a:rPr lang="zh-CN" altLang="en-US" dirty="0"/>
              <a:t>加载和运行程序</a:t>
            </a:r>
            <a:endParaRPr lang="en-US" dirty="0"/>
          </a:p>
          <a:p>
            <a:pPr lvl="1"/>
            <a:r>
              <a:rPr lang="en-US" dirty="0" err="1">
                <a:latin typeface="Courier New"/>
                <a:cs typeface="Courier New"/>
              </a:rPr>
              <a:t>execve</a:t>
            </a:r>
            <a:r>
              <a:rPr lang="en-US" dirty="0"/>
              <a:t> (</a:t>
            </a:r>
            <a:r>
              <a:rPr lang="zh-CN" altLang="en-US" dirty="0"/>
              <a:t>或</a:t>
            </a:r>
            <a:r>
              <a:rPr lang="en-US" altLang="zh-CN" dirty="0"/>
              <a:t>exec</a:t>
            </a:r>
            <a:r>
              <a:rPr lang="zh-CN" altLang="en-US" dirty="0"/>
              <a:t>函数的其他变体</a:t>
            </a:r>
            <a:r>
              <a:rPr lang="en-US" dirty="0"/>
              <a:t>)</a:t>
            </a:r>
          </a:p>
          <a:p>
            <a:pPr lvl="1"/>
            <a:r>
              <a:rPr lang="zh-CN" altLang="en-US" dirty="0"/>
              <a:t>一次调用，</a:t>
            </a:r>
            <a:r>
              <a:rPr lang="en-US" altLang="zh-CN" dirty="0"/>
              <a:t>0</a:t>
            </a:r>
            <a:r>
              <a:rPr lang="zh-CN" altLang="en-US" dirty="0"/>
              <a:t>次返回（如没有错误）</a:t>
            </a:r>
            <a:endParaRPr lang="en-US" altLang="zh-CN" dirty="0"/>
          </a:p>
          <a:p>
            <a:r>
              <a:rPr lang="zh-CN" altLang="en-US" dirty="0"/>
              <a:t>非本地转跳转</a:t>
            </a:r>
            <a:endParaRPr lang="en-US" altLang="zh-CN" dirty="0"/>
          </a:p>
          <a:p>
            <a:pPr lvl="1"/>
            <a:r>
              <a:rPr lang="zh-CN" altLang="en-US" dirty="0"/>
              <a:t>用户级异常控制流</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A0B2C3-EA16-43FF-BA74-1665CF83D081}"/>
              </a:ext>
            </a:extLst>
          </p:cNvPr>
          <p:cNvSpPr>
            <a:spLocks noGrp="1"/>
          </p:cNvSpPr>
          <p:nvPr>
            <p:ph idx="1"/>
          </p:nvPr>
        </p:nvSpPr>
        <p:spPr>
          <a:xfrm>
            <a:off x="374090" y="1133182"/>
            <a:ext cx="8594725" cy="5572418"/>
          </a:xfrm>
        </p:spPr>
        <p:txBody>
          <a:bodyPr/>
          <a:lstStyle/>
          <a:p>
            <a:r>
              <a:rPr lang="en-US" altLang="zh-CN" dirty="0"/>
              <a:t>Phase2</a:t>
            </a:r>
            <a:r>
              <a:rPr lang="zh-CN" altLang="en-US" dirty="0"/>
              <a:t>的多种拆弹方案</a:t>
            </a:r>
            <a:endParaRPr lang="en-US" altLang="zh-CN" dirty="0"/>
          </a:p>
          <a:p>
            <a:pPr lvl="1"/>
            <a:r>
              <a:rPr lang="zh-CN" altLang="en-US" dirty="0"/>
              <a:t>老师实验课堂给出的一个初级方案 </a:t>
            </a:r>
            <a:r>
              <a:rPr lang="en-US" altLang="zh-CN" dirty="0"/>
              <a:t>no-pie</a:t>
            </a:r>
            <a:r>
              <a:rPr lang="zh-CN" altLang="en-US" dirty="0"/>
              <a:t>限制</a:t>
            </a:r>
            <a:endParaRPr lang="en-US" altLang="zh-CN" dirty="0"/>
          </a:p>
          <a:p>
            <a:pPr lvl="1"/>
            <a:r>
              <a:rPr lang="zh-CN" altLang="en-US" dirty="0"/>
              <a:t>可以相对寻址实现，可以修改重定位表</a:t>
            </a:r>
            <a:r>
              <a:rPr lang="en-US" altLang="zh-CN" dirty="0"/>
              <a:t>—</a:t>
            </a:r>
            <a:r>
              <a:rPr lang="zh-CN" altLang="en-US" dirty="0"/>
              <a:t>但违反实验规定</a:t>
            </a:r>
            <a:endParaRPr lang="en-US" altLang="zh-CN" dirty="0"/>
          </a:p>
          <a:p>
            <a:r>
              <a:rPr lang="zh-CN" altLang="en-US" sz="2400" dirty="0">
                <a:solidFill>
                  <a:srgbClr val="FF0000"/>
                </a:solidFill>
              </a:rPr>
              <a:t>上届同学：</a:t>
            </a:r>
            <a:r>
              <a:rPr lang="en-US" altLang="zh-CN" sz="2400" dirty="0"/>
              <a:t>RET</a:t>
            </a:r>
            <a:r>
              <a:rPr lang="zh-CN" altLang="en-US" sz="2400" dirty="0"/>
              <a:t>后定义数据，把此数据的相对位置</a:t>
            </a:r>
            <a:r>
              <a:rPr lang="en-US" altLang="zh-CN" sz="2400" dirty="0"/>
              <a:t>=&gt;</a:t>
            </a:r>
            <a:r>
              <a:rPr lang="zh-CN" altLang="en-US" sz="2400" dirty="0"/>
              <a:t>参数，然后调用给定函数。</a:t>
            </a:r>
            <a:endParaRPr lang="en-US" altLang="zh-CN" sz="2400" dirty="0"/>
          </a:p>
          <a:p>
            <a:r>
              <a:rPr lang="zh-CN" altLang="en-US" sz="2400" dirty="0"/>
              <a:t>刘奕凡同学：受</a:t>
            </a:r>
            <a:r>
              <a:rPr lang="en-US" altLang="zh-CN" sz="2400" dirty="0" err="1"/>
              <a:t>linkaddress</a:t>
            </a:r>
            <a:r>
              <a:rPr lang="zh-CN" altLang="en-US" sz="2400" dirty="0"/>
              <a:t>等启发，给局部变量赋字符串赋初值</a:t>
            </a:r>
            <a:r>
              <a:rPr lang="en-US" altLang="zh-CN" sz="2400" dirty="0"/>
              <a:t>=</a:t>
            </a:r>
            <a:r>
              <a:rPr lang="zh-CN" altLang="en-US" sz="2400" dirty="0"/>
              <a:t>学号，然后调用给定函数。</a:t>
            </a:r>
            <a:r>
              <a:rPr lang="zh-CN" altLang="en-US" sz="2400" dirty="0">
                <a:solidFill>
                  <a:srgbClr val="FF0000"/>
                </a:solidFill>
              </a:rPr>
              <a:t>首创！</a:t>
            </a:r>
            <a:endParaRPr lang="en-US" altLang="zh-CN" sz="2400" dirty="0">
              <a:solidFill>
                <a:srgbClr val="FF0000"/>
              </a:solidFill>
            </a:endParaRPr>
          </a:p>
          <a:p>
            <a:r>
              <a:rPr lang="zh-CN" altLang="en-US" sz="2400" dirty="0"/>
              <a:t>罗家乐等同学发现：老师提供的</a:t>
            </a:r>
            <a:r>
              <a:rPr lang="en-US" altLang="zh-CN" sz="2400" dirty="0"/>
              <a:t>64</a:t>
            </a:r>
            <a:r>
              <a:rPr lang="zh-CN" altLang="en-US" sz="2400" dirty="0"/>
              <a:t>位</a:t>
            </a:r>
            <a:r>
              <a:rPr lang="en-US" altLang="zh-CN" sz="2400" dirty="0"/>
              <a:t>phase5.o</a:t>
            </a:r>
            <a:r>
              <a:rPr lang="zh-CN" altLang="en-US" sz="2400" dirty="0"/>
              <a:t>重定位信息没能正确清除。</a:t>
            </a:r>
            <a:r>
              <a:rPr lang="en-US" altLang="zh-CN" sz="2400" dirty="0"/>
              <a:t>==OS</a:t>
            </a:r>
            <a:r>
              <a:rPr lang="zh-CN" altLang="en-US" sz="2400" dirty="0"/>
              <a:t>与</a:t>
            </a:r>
            <a:r>
              <a:rPr lang="en-US" altLang="zh-CN" sz="2400" dirty="0"/>
              <a:t>GCC</a:t>
            </a:r>
            <a:r>
              <a:rPr lang="zh-CN" altLang="en-US" sz="2400" dirty="0"/>
              <a:t>升级导致原来程序失效。</a:t>
            </a:r>
            <a:endParaRPr lang="en-US" altLang="zh-CN" sz="2400" dirty="0"/>
          </a:p>
          <a:p>
            <a:r>
              <a:rPr lang="zh-CN" altLang="en-US" dirty="0"/>
              <a:t>挑战</a:t>
            </a:r>
            <a:r>
              <a:rPr lang="en-US" altLang="zh-CN" dirty="0"/>
              <a:t>-</a:t>
            </a:r>
            <a:r>
              <a:rPr lang="zh-CN" altLang="en-US" dirty="0">
                <a:solidFill>
                  <a:srgbClr val="FF0000"/>
                </a:solidFill>
              </a:rPr>
              <a:t>悬赏令</a:t>
            </a:r>
            <a:endParaRPr lang="en-US" altLang="zh-CN" dirty="0">
              <a:solidFill>
                <a:srgbClr val="FF0000"/>
              </a:solidFill>
            </a:endParaRPr>
          </a:p>
          <a:p>
            <a:pPr lvl="1"/>
            <a:r>
              <a:rPr lang="zh-CN" altLang="en-US" dirty="0"/>
              <a:t>谁来设计</a:t>
            </a:r>
            <a:r>
              <a:rPr lang="en-US" altLang="zh-CN" dirty="0"/>
              <a:t>64</a:t>
            </a:r>
            <a:r>
              <a:rPr lang="zh-CN" altLang="en-US" dirty="0"/>
              <a:t>位下 </a:t>
            </a:r>
            <a:r>
              <a:rPr lang="en-US" altLang="zh-CN" dirty="0"/>
              <a:t>.o</a:t>
            </a:r>
            <a:r>
              <a:rPr lang="zh-CN" altLang="en-US" dirty="0"/>
              <a:t>文件重定位记录清</a:t>
            </a:r>
            <a:r>
              <a:rPr lang="en-US" altLang="zh-CN" dirty="0"/>
              <a:t>0</a:t>
            </a:r>
            <a:r>
              <a:rPr lang="zh-CN" altLang="en-US" dirty="0"/>
              <a:t>的</a:t>
            </a:r>
            <a:r>
              <a:rPr lang="en-US" altLang="zh-CN" dirty="0"/>
              <a:t>C</a:t>
            </a:r>
            <a:r>
              <a:rPr lang="zh-CN" altLang="en-US" dirty="0"/>
              <a:t>程序？</a:t>
            </a:r>
            <a:endParaRPr lang="en-US" altLang="zh-CN" dirty="0"/>
          </a:p>
          <a:p>
            <a:pPr lvl="1"/>
            <a:r>
              <a:rPr lang="en-US" altLang="zh-CN" dirty="0"/>
              <a:t>6.1</a:t>
            </a:r>
            <a:r>
              <a:rPr lang="zh-CN" altLang="en-US" dirty="0"/>
              <a:t>前完成，提供源程序及说明，并完成</a:t>
            </a:r>
            <a:r>
              <a:rPr lang="en-US" altLang="zh-CN" dirty="0"/>
              <a:t>phase5</a:t>
            </a:r>
            <a:r>
              <a:rPr lang="zh-CN" altLang="en-US" dirty="0"/>
              <a:t>的</a:t>
            </a:r>
            <a:r>
              <a:rPr lang="en-US" altLang="zh-CN" dirty="0"/>
              <a:t>64</a:t>
            </a:r>
            <a:r>
              <a:rPr lang="zh-CN" altLang="en-US" dirty="0"/>
              <a:t>位版</a:t>
            </a:r>
            <a:endParaRPr lang="en-US" altLang="zh-CN" dirty="0"/>
          </a:p>
          <a:p>
            <a:pPr lvl="1"/>
            <a:r>
              <a:rPr lang="zh-CN" altLang="en-US" dirty="0"/>
              <a:t>实验总成绩</a:t>
            </a:r>
            <a:r>
              <a:rPr lang="en-US" altLang="zh-CN" dirty="0"/>
              <a:t>+5</a:t>
            </a:r>
            <a:r>
              <a:rPr lang="zh-CN" altLang="en-US" dirty="0"/>
              <a:t>分，但实验总分不超过</a:t>
            </a:r>
            <a:r>
              <a:rPr lang="en-US" altLang="zh-CN" dirty="0"/>
              <a:t>30</a:t>
            </a:r>
            <a:r>
              <a:rPr lang="zh-CN" altLang="en-US" dirty="0"/>
              <a:t>分？</a:t>
            </a:r>
          </a:p>
        </p:txBody>
      </p:sp>
      <p:sp>
        <p:nvSpPr>
          <p:cNvPr id="3" name="标题 2">
            <a:extLst>
              <a:ext uri="{FF2B5EF4-FFF2-40B4-BE49-F238E27FC236}">
                <a16:creationId xmlns:a16="http://schemas.microsoft.com/office/drawing/2014/main" id="{BDE4229B-9425-43F8-A772-9977AABCA3B8}"/>
              </a:ext>
            </a:extLst>
          </p:cNvPr>
          <p:cNvSpPr>
            <a:spLocks noGrp="1"/>
          </p:cNvSpPr>
          <p:nvPr>
            <p:ph type="title"/>
          </p:nvPr>
        </p:nvSpPr>
        <p:spPr>
          <a:xfrm>
            <a:off x="374090" y="371182"/>
            <a:ext cx="8700542" cy="762000"/>
          </a:xfrm>
        </p:spPr>
        <p:txBody>
          <a:bodyPr/>
          <a:lstStyle/>
          <a:p>
            <a:r>
              <a:rPr lang="zh-CN" altLang="en-US" dirty="0"/>
              <a:t>实验五</a:t>
            </a:r>
            <a:r>
              <a:rPr lang="en-US" altLang="zh-CN" dirty="0" err="1"/>
              <a:t>LinkLAB</a:t>
            </a:r>
            <a:r>
              <a:rPr lang="zh-CN" altLang="en-US" dirty="0"/>
              <a:t>的惊喜与挑战</a:t>
            </a:r>
          </a:p>
        </p:txBody>
      </p:sp>
    </p:spTree>
    <p:extLst>
      <p:ext uri="{BB962C8B-B14F-4D97-AF65-F5344CB8AC3E}">
        <p14:creationId xmlns:p14="http://schemas.microsoft.com/office/powerpoint/2010/main" val="4256073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3" name="Rectangle 3"/>
          <p:cNvSpPr>
            <a:spLocks noGrp="1" noChangeArrowheads="1"/>
          </p:cNvSpPr>
          <p:nvPr>
            <p:ph idx="1"/>
          </p:nvPr>
        </p:nvSpPr>
        <p:spPr>
          <a:noFill/>
          <a:ln/>
        </p:spPr>
        <p:txBody>
          <a:bodyPr/>
          <a:lstStyle/>
          <a:p>
            <a:r>
              <a:rPr lang="zh-CN" altLang="en-US" dirty="0">
                <a:solidFill>
                  <a:srgbClr val="C00000"/>
                </a:solidFill>
              </a:rPr>
              <a:t>异常</a:t>
            </a:r>
            <a:r>
              <a:rPr lang="zh-CN" altLang="en-US" dirty="0"/>
              <a:t>是指为响应某个事件将控制权转移到操作系统内核中的情况</a:t>
            </a:r>
            <a:endParaRPr lang="en-US" dirty="0"/>
          </a:p>
          <a:p>
            <a:pPr lvl="1"/>
            <a:r>
              <a:rPr lang="zh-CN" altLang="en-US" dirty="0"/>
              <a:t>内核指操作系统常驻内存的部分</a:t>
            </a:r>
            <a:endParaRPr lang="en-US" dirty="0"/>
          </a:p>
          <a:p>
            <a:pPr lvl="1"/>
            <a:r>
              <a:rPr lang="zh-CN" altLang="en-US" dirty="0"/>
              <a:t>事件示例：被零除、算术运算溢出、缺页、</a:t>
            </a:r>
            <a:r>
              <a:rPr lang="en-US" altLang="zh-CN" dirty="0"/>
              <a:t> I/O</a:t>
            </a:r>
            <a:r>
              <a:rPr lang="zh-CN" altLang="en-US" dirty="0"/>
              <a:t>请求完成、键盘输入</a:t>
            </a:r>
            <a:endParaRPr lang="en-US" dirty="0"/>
          </a:p>
          <a:p>
            <a:endParaRPr lang="en-US" dirty="0"/>
          </a:p>
          <a:p>
            <a:endParaRPr lang="en-US" dirty="0"/>
          </a:p>
          <a:p>
            <a:endParaRPr lang="en-US" dirty="0"/>
          </a:p>
          <a:p>
            <a:endParaRPr lang="en-US" dirty="0"/>
          </a:p>
          <a:p>
            <a:endParaRPr lang="en-US" dirty="0"/>
          </a:p>
        </p:txBody>
      </p:sp>
      <p:sp>
        <p:nvSpPr>
          <p:cNvPr id="476162" name="Rectangle 2"/>
          <p:cNvSpPr>
            <a:spLocks noGrp="1" noChangeArrowheads="1"/>
          </p:cNvSpPr>
          <p:nvPr>
            <p:ph type="title"/>
          </p:nvPr>
        </p:nvSpPr>
        <p:spPr>
          <a:noFill/>
          <a:ln/>
        </p:spPr>
        <p:txBody>
          <a:bodyPr lIns="91294" tIns="45647" rIns="91294" bIns="45647" anchor="t"/>
          <a:lstStyle/>
          <a:p>
            <a:r>
              <a:rPr lang="zh-CN" altLang="en-US" dirty="0"/>
              <a:t>异常</a:t>
            </a:r>
            <a:r>
              <a:rPr lang="en-US" altLang="zh-CN" dirty="0"/>
              <a:t>(</a:t>
            </a:r>
            <a:r>
              <a:rPr lang="en-US" dirty="0"/>
              <a:t>Exceptions)</a:t>
            </a:r>
          </a:p>
        </p:txBody>
      </p:sp>
      <p:grpSp>
        <p:nvGrpSpPr>
          <p:cNvPr id="2" name="组合 1">
            <a:extLst>
              <a:ext uri="{FF2B5EF4-FFF2-40B4-BE49-F238E27FC236}">
                <a16:creationId xmlns:a16="http://schemas.microsoft.com/office/drawing/2014/main" id="{198C3486-EF23-4E7E-8AE9-AEF73F406E76}"/>
              </a:ext>
            </a:extLst>
          </p:cNvPr>
          <p:cNvGrpSpPr/>
          <p:nvPr/>
        </p:nvGrpSpPr>
        <p:grpSpPr>
          <a:xfrm>
            <a:off x="825500" y="3505200"/>
            <a:ext cx="7570461" cy="3032660"/>
            <a:chOff x="825500" y="3505200"/>
            <a:chExt cx="7570461" cy="3032660"/>
          </a:xfrm>
        </p:grpSpPr>
        <p:sp>
          <p:nvSpPr>
            <p:cNvPr id="18" name="Rectangle 17"/>
            <p:cNvSpPr/>
            <p:nvPr/>
          </p:nvSpPr>
          <p:spPr bwMode="auto">
            <a:xfrm>
              <a:off x="825500" y="35052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76164" name="Rectangle 4"/>
            <p:cNvSpPr>
              <a:spLocks noChangeArrowheads="1"/>
            </p:cNvSpPr>
            <p:nvPr/>
          </p:nvSpPr>
          <p:spPr bwMode="auto">
            <a:xfrm>
              <a:off x="2494562" y="3541438"/>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用户代码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5" name="Rectangle 5"/>
            <p:cNvSpPr>
              <a:spLocks noChangeArrowheads="1"/>
            </p:cNvSpPr>
            <p:nvPr/>
          </p:nvSpPr>
          <p:spPr bwMode="auto">
            <a:xfrm>
              <a:off x="5105400" y="3509481"/>
              <a:ext cx="1420243" cy="459092"/>
            </a:xfrm>
            <a:prstGeom prst="rect">
              <a:avLst/>
            </a:prstGeom>
            <a:noFill/>
            <a:ln w="12700">
              <a:noFill/>
              <a:miter lim="800000"/>
              <a:headEnd/>
              <a:tailEnd/>
            </a:ln>
            <a:effectLst/>
          </p:spPr>
          <p:txBody>
            <a:bodyPr wrap="none" lIns="90479" tIns="44446" rIns="90479" bIns="44446">
              <a:spAutoFit/>
            </a:bodyPr>
            <a:lstStyle/>
            <a:p>
              <a:r>
                <a:rPr lang="zh-CN" altLang="en-US" sz="2400" b="1" i="1" dirty="0">
                  <a:solidFill>
                    <a:schemeClr val="tx1">
                      <a:lumMod val="50000"/>
                      <a:lumOff val="50000"/>
                    </a:schemeClr>
                  </a:solidFill>
                  <a:latin typeface="黑体" panose="02010609060101010101" pitchFamily="49" charset="-122"/>
                  <a:ea typeface="黑体" panose="02010609060101010101" pitchFamily="49" charset="-122"/>
                </a:rPr>
                <a:t>内核代码</a:t>
              </a:r>
              <a:endParaRPr lang="en-US" sz="2400" b="1" i="1"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476166" name="Line 6"/>
            <p:cNvSpPr>
              <a:spLocks noChangeShapeType="1"/>
            </p:cNvSpPr>
            <p:nvPr/>
          </p:nvSpPr>
          <p:spPr bwMode="auto">
            <a:xfrm>
              <a:off x="3209228" y="3873663"/>
              <a:ext cx="0" cy="598488"/>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7" name="Line 7"/>
            <p:cNvSpPr>
              <a:spLocks noChangeShapeType="1"/>
            </p:cNvSpPr>
            <p:nvPr/>
          </p:nvSpPr>
          <p:spPr bwMode="auto">
            <a:xfrm>
              <a:off x="3571423" y="4560154"/>
              <a:ext cx="2503587" cy="0"/>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8" name="Line 8"/>
            <p:cNvSpPr>
              <a:spLocks noChangeShapeType="1"/>
            </p:cNvSpPr>
            <p:nvPr/>
          </p:nvSpPr>
          <p:spPr bwMode="auto">
            <a:xfrm>
              <a:off x="6053138" y="4560154"/>
              <a:ext cx="0" cy="74685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69" name="Line 9"/>
            <p:cNvSpPr>
              <a:spLocks noChangeShapeType="1"/>
            </p:cNvSpPr>
            <p:nvPr/>
          </p:nvSpPr>
          <p:spPr bwMode="auto">
            <a:xfrm flipH="1" flipV="1">
              <a:off x="3495950" y="4979633"/>
              <a:ext cx="2563537" cy="340079"/>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0" name="Line 10"/>
            <p:cNvSpPr>
              <a:spLocks noChangeShapeType="1"/>
            </p:cNvSpPr>
            <p:nvPr/>
          </p:nvSpPr>
          <p:spPr bwMode="auto">
            <a:xfrm>
              <a:off x="3242946" y="5156134"/>
              <a:ext cx="0" cy="1320866"/>
            </a:xfrm>
            <a:prstGeom prst="line">
              <a:avLst/>
            </a:prstGeom>
            <a:noFill/>
            <a:ln w="28575">
              <a:solidFill>
                <a:schemeClr val="tx1"/>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1" name="Rectangle 11"/>
            <p:cNvSpPr>
              <a:spLocks noChangeArrowheads="1"/>
            </p:cNvSpPr>
            <p:nvPr/>
          </p:nvSpPr>
          <p:spPr bwMode="auto">
            <a:xfrm>
              <a:off x="4197783" y="4172907"/>
              <a:ext cx="695686" cy="397537"/>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2" name="Rectangle 12"/>
            <p:cNvSpPr>
              <a:spLocks noChangeArrowheads="1"/>
            </p:cNvSpPr>
            <p:nvPr/>
          </p:nvSpPr>
          <p:spPr bwMode="auto">
            <a:xfrm>
              <a:off x="6083300" y="4649788"/>
              <a:ext cx="1612900" cy="39753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异常处理</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3" name="Rectangle 13"/>
            <p:cNvSpPr>
              <a:spLocks noChangeArrowheads="1"/>
            </p:cNvSpPr>
            <p:nvPr/>
          </p:nvSpPr>
          <p:spPr bwMode="auto">
            <a:xfrm>
              <a:off x="3733800" y="5216994"/>
              <a:ext cx="2877374" cy="1320866"/>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 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Return to </a:t>
              </a:r>
              <a:r>
                <a:rPr lang="en-US" sz="2000" b="1" i="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i="1" dirty="0">
                <a:latin typeface="Times New Roman" panose="02020603050405020304" pitchFamily="18" charset="0"/>
                <a:ea typeface="黑体" panose="02010609060101010101" pitchFamily="49" charset="-122"/>
                <a:cs typeface="Times New Roman" panose="02020603050405020304" pitchFamily="18" charset="0"/>
              </a:endParaRPr>
            </a:p>
            <a:p>
              <a:pPr marL="112713" indent="-112713" algn="l">
                <a:lnSpc>
                  <a:spcPct val="100000"/>
                </a:lnSpc>
                <a:buFont typeface="Arial" pitchFamily="34" charset="0"/>
                <a:buChar char="•"/>
              </a:pPr>
              <a:r>
                <a:rPr lang="en-US" sz="2000" b="1" i="1" dirty="0">
                  <a:latin typeface="Times New Roman" panose="02020603050405020304" pitchFamily="18" charset="0"/>
                  <a:ea typeface="黑体" panose="02010609060101010101" pitchFamily="49" charset="-122"/>
                  <a:cs typeface="Times New Roman" panose="02020603050405020304" pitchFamily="18" charset="0"/>
                </a:rPr>
                <a:t>Abort</a:t>
              </a:r>
            </a:p>
            <a:p>
              <a:pPr algn="l">
                <a:lnSpc>
                  <a:spcPct val="100000"/>
                </a:lnSpc>
              </a:pP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返回会是</a:t>
              </a:r>
              <a:r>
                <a:rPr lang="en-US" altLang="zh-CN" sz="2000" b="1" i="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b="1" i="1" dirty="0">
                  <a:latin typeface="Times New Roman" panose="02020603050405020304" pitchFamily="18" charset="0"/>
                  <a:ea typeface="黑体" panose="02010609060101010101" pitchFamily="49" charset="-122"/>
                  <a:cs typeface="Times New Roman" panose="02020603050405020304" pitchFamily="18" charset="0"/>
                </a:rPr>
                <a:t>种情况的一种</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4" name="Rectangle 14"/>
            <p:cNvSpPr>
              <a:spLocks noChangeArrowheads="1"/>
            </p:cNvSpPr>
            <p:nvPr/>
          </p:nvSpPr>
          <p:spPr bwMode="auto">
            <a:xfrm>
              <a:off x="856266" y="3925352"/>
              <a:ext cx="1001389" cy="1013090"/>
            </a:xfrm>
            <a:prstGeom prst="rect">
              <a:avLst/>
            </a:prstGeom>
            <a:noFill/>
            <a:ln w="12700">
              <a:noFill/>
              <a:miter lim="800000"/>
              <a:headEnd/>
              <a:tailEnd/>
            </a:ln>
            <a:effectLst/>
          </p:spPr>
          <p:txBody>
            <a:bodyPr wrap="square" lIns="90479" tIns="44446" rIns="90479" bIns="44446">
              <a:spAutoFit/>
            </a:bodyPr>
            <a:lstStyle/>
            <a:p>
              <a:pPr algn="ctr">
                <a:lnSpc>
                  <a:spcPct val="100000"/>
                </a:lnSpc>
              </a:pPr>
              <a:r>
                <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Event </a:t>
              </a:r>
              <a:r>
                <a:rPr lang="zh-CN" alt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在这里发生</a:t>
              </a:r>
              <a:endParaRPr lang="en-US" sz="2000" b="1" i="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5" name="Text Box 15"/>
            <p:cNvSpPr txBox="1">
              <a:spLocks noChangeArrowheads="1"/>
            </p:cNvSpPr>
            <p:nvPr/>
          </p:nvSpPr>
          <p:spPr bwMode="auto">
            <a:xfrm>
              <a:off x="2428911" y="4338579"/>
              <a:ext cx="1233223" cy="400110"/>
            </a:xfrm>
            <a:prstGeom prst="rect">
              <a:avLst/>
            </a:prstGeom>
            <a:noFill/>
            <a:ln w="25400">
              <a:noFill/>
              <a:miter lim="800000"/>
              <a:headEnd/>
              <a:tailEnd/>
            </a:ln>
            <a:effectLst/>
          </p:spPr>
          <p:txBody>
            <a:bodyPr wrap="non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I_current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6" name="Text Box 16"/>
            <p:cNvSpPr txBox="1">
              <a:spLocks noChangeArrowheads="1"/>
            </p:cNvSpPr>
            <p:nvPr/>
          </p:nvSpPr>
          <p:spPr bwMode="auto">
            <a:xfrm>
              <a:off x="2494562" y="4677510"/>
              <a:ext cx="1001389" cy="400110"/>
            </a:xfrm>
            <a:prstGeom prst="rect">
              <a:avLst/>
            </a:prstGeom>
            <a:noFill/>
            <a:ln w="25400">
              <a:noFill/>
              <a:miter lim="800000"/>
              <a:headEnd/>
              <a:tailEnd/>
            </a:ln>
            <a:effectLst/>
          </p:spPr>
          <p:txBody>
            <a:bodyPr wrap="square">
              <a:spAutoFit/>
            </a:bodyPr>
            <a:lstStyle/>
            <a:p>
              <a:pPr algn="l">
                <a:lnSpc>
                  <a:spcPct val="100000"/>
                </a:lnSpc>
              </a:pPr>
              <a:r>
                <a:rPr lang="en-US" sz="2000" b="1" dirty="0" err="1">
                  <a:latin typeface="Times New Roman" panose="02020603050405020304" pitchFamily="18" charset="0"/>
                  <a:ea typeface="黑体" panose="02010609060101010101" pitchFamily="49" charset="-122"/>
                  <a:cs typeface="Times New Roman" panose="02020603050405020304" pitchFamily="18" charset="0"/>
                </a:rPr>
                <a:t>I_next</a:t>
              </a:r>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6177" name="Line 17"/>
            <p:cNvSpPr>
              <a:spLocks noChangeShapeType="1"/>
            </p:cNvSpPr>
            <p:nvPr/>
          </p:nvSpPr>
          <p:spPr bwMode="auto">
            <a:xfrm>
              <a:off x="1716251" y="4620823"/>
              <a:ext cx="685800" cy="0"/>
            </a:xfrm>
            <a:prstGeom prst="line">
              <a:avLst/>
            </a:prstGeom>
            <a:noFill/>
            <a:ln w="25400">
              <a:solidFill>
                <a:srgbClr val="C00000"/>
              </a:solidFill>
              <a:round/>
              <a:headEnd/>
              <a:tailEnd type="triangle" w="med" len="med"/>
            </a:ln>
            <a:effectLst/>
          </p:spPr>
          <p:txBody>
            <a:bodyPr wrap="none" anchor="ctr"/>
            <a:lstStyle/>
            <a:p>
              <a:endParaRPr 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3ADDDB-5167-425F-8C6A-FA821211B6E3}"/>
              </a:ext>
            </a:extLst>
          </p:cNvPr>
          <p:cNvSpPr>
            <a:spLocks noGrp="1"/>
          </p:cNvSpPr>
          <p:nvPr>
            <p:ph idx="1"/>
          </p:nvPr>
        </p:nvSpPr>
        <p:spPr>
          <a:xfrm>
            <a:off x="403181" y="990600"/>
            <a:ext cx="8594725" cy="5867400"/>
          </a:xfrm>
        </p:spPr>
        <p:txBody>
          <a:bodyPr/>
          <a:lstStyle/>
          <a:p>
            <a:r>
              <a:rPr lang="zh-CN" altLang="en-US" dirty="0"/>
              <a:t>我们来对比下出生后的人和程序</a:t>
            </a:r>
            <a:r>
              <a:rPr lang="en-US" altLang="zh-CN" dirty="0"/>
              <a:t>-</a:t>
            </a:r>
            <a:r>
              <a:rPr lang="zh-CN" altLang="en-US" dirty="0"/>
              <a:t>进程</a:t>
            </a:r>
            <a:endParaRPr lang="en-US" altLang="zh-CN" dirty="0"/>
          </a:p>
          <a:p>
            <a:r>
              <a:rPr lang="zh-CN" altLang="en-US" dirty="0"/>
              <a:t>母亲诞生 </a:t>
            </a:r>
            <a:r>
              <a:rPr lang="zh-CN" altLang="en-US" dirty="0">
                <a:solidFill>
                  <a:srgbClr val="FF0000"/>
                </a:solidFill>
              </a:rPr>
              <a:t>新生命</a:t>
            </a:r>
            <a:r>
              <a:rPr lang="zh-CN" altLang="en-US" dirty="0"/>
              <a:t>                   程序  </a:t>
            </a:r>
            <a:r>
              <a:rPr lang="en-US" altLang="zh-CN" dirty="0"/>
              <a:t>fork </a:t>
            </a:r>
            <a:r>
              <a:rPr lang="zh-CN" altLang="en-US" dirty="0">
                <a:solidFill>
                  <a:srgbClr val="00B050"/>
                </a:solidFill>
              </a:rPr>
              <a:t>子进程    </a:t>
            </a:r>
            <a:endParaRPr lang="en-US" altLang="zh-CN" dirty="0">
              <a:solidFill>
                <a:srgbClr val="00B050"/>
              </a:solidFill>
            </a:endParaRPr>
          </a:p>
          <a:p>
            <a:r>
              <a:rPr lang="zh-CN" altLang="en-US" dirty="0"/>
              <a:t>进入</a:t>
            </a:r>
            <a:r>
              <a:rPr lang="zh-CN" altLang="en-US" dirty="0">
                <a:solidFill>
                  <a:srgbClr val="FF0000"/>
                </a:solidFill>
              </a:rPr>
              <a:t>人类社会      </a:t>
            </a:r>
            <a:r>
              <a:rPr lang="en-US" altLang="zh-CN" dirty="0"/>
              <a:t>		</a:t>
            </a:r>
            <a:r>
              <a:rPr lang="zh-CN" altLang="en-US" dirty="0"/>
              <a:t>进入</a:t>
            </a:r>
            <a:r>
              <a:rPr lang="en-US" altLang="zh-CN" dirty="0"/>
              <a:t>OS</a:t>
            </a:r>
            <a:r>
              <a:rPr lang="zh-CN" altLang="en-US" dirty="0"/>
              <a:t>下的</a:t>
            </a:r>
            <a:r>
              <a:rPr lang="zh-CN" altLang="en-US" dirty="0">
                <a:solidFill>
                  <a:srgbClr val="00B050"/>
                </a:solidFill>
              </a:rPr>
              <a:t>进程群</a:t>
            </a:r>
            <a:endParaRPr lang="en-US" altLang="zh-CN" dirty="0">
              <a:solidFill>
                <a:srgbClr val="00B050"/>
              </a:solidFill>
            </a:endParaRPr>
          </a:p>
          <a:p>
            <a:pPr lvl="1"/>
            <a:r>
              <a:rPr lang="zh-CN" altLang="en-US" dirty="0"/>
              <a:t>有了</a:t>
            </a:r>
            <a:r>
              <a:rPr lang="zh-CN" altLang="en-US" dirty="0">
                <a:solidFill>
                  <a:srgbClr val="FF0000"/>
                </a:solidFill>
              </a:rPr>
              <a:t>名字</a:t>
            </a:r>
            <a:r>
              <a:rPr lang="zh-CN" altLang="en-US" dirty="0"/>
              <a:t>，有了</a:t>
            </a:r>
            <a:r>
              <a:rPr lang="zh-CN" altLang="en-US" dirty="0">
                <a:solidFill>
                  <a:srgbClr val="FF0000"/>
                </a:solidFill>
              </a:rPr>
              <a:t>身份证号</a:t>
            </a:r>
            <a:r>
              <a:rPr lang="zh-CN" altLang="en-US" dirty="0"/>
              <a:t>      有了</a:t>
            </a:r>
            <a:r>
              <a:rPr lang="en-US" altLang="zh-CN" dirty="0">
                <a:solidFill>
                  <a:srgbClr val="00B050"/>
                </a:solidFill>
              </a:rPr>
              <a:t>PID</a:t>
            </a:r>
            <a:r>
              <a:rPr lang="zh-CN" altLang="en-US" dirty="0"/>
              <a:t>等进程表示信息</a:t>
            </a:r>
            <a:endParaRPr lang="en-US" altLang="zh-CN" dirty="0"/>
          </a:p>
          <a:p>
            <a:pPr lvl="1"/>
            <a:r>
              <a:rPr lang="zh-CN" altLang="en-US" dirty="0"/>
              <a:t>有了</a:t>
            </a:r>
            <a:r>
              <a:rPr lang="zh-CN" altLang="en-US" dirty="0">
                <a:solidFill>
                  <a:srgbClr val="FF0000"/>
                </a:solidFill>
              </a:rPr>
              <a:t>身体</a:t>
            </a:r>
            <a:r>
              <a:rPr lang="zh-CN" altLang="en-US" dirty="0"/>
              <a:t>，但灵魂</a:t>
            </a:r>
            <a:r>
              <a:rPr lang="en-US" altLang="zh-CN" dirty="0"/>
              <a:t>=</a:t>
            </a:r>
            <a:r>
              <a:rPr lang="zh-CN" altLang="en-US" dirty="0"/>
              <a:t>本能       </a:t>
            </a:r>
            <a:r>
              <a:rPr lang="en-US" altLang="zh-CN" dirty="0"/>
              <a:t>	</a:t>
            </a:r>
            <a:r>
              <a:rPr lang="zh-CN" altLang="en-US" dirty="0"/>
              <a:t>有了</a:t>
            </a:r>
            <a:r>
              <a:rPr lang="zh-CN" altLang="en-US" dirty="0">
                <a:solidFill>
                  <a:srgbClr val="00B050"/>
                </a:solidFill>
              </a:rPr>
              <a:t>私有地址空间</a:t>
            </a:r>
            <a:endParaRPr lang="en-US" altLang="zh-CN" dirty="0">
              <a:solidFill>
                <a:srgbClr val="00B050"/>
              </a:solidFill>
            </a:endParaRPr>
          </a:p>
          <a:p>
            <a:pPr lvl="1"/>
            <a:r>
              <a:rPr lang="zh-CN" altLang="en-US" dirty="0">
                <a:solidFill>
                  <a:srgbClr val="FF0000"/>
                </a:solidFill>
              </a:rPr>
              <a:t>继承</a:t>
            </a:r>
            <a:r>
              <a:rPr lang="zh-CN" altLang="en-US" dirty="0"/>
              <a:t>了父母的</a:t>
            </a:r>
            <a:r>
              <a:rPr lang="zh-CN" altLang="en-US" dirty="0">
                <a:solidFill>
                  <a:srgbClr val="FF0000"/>
                </a:solidFill>
              </a:rPr>
              <a:t>基因、资源      </a:t>
            </a:r>
            <a:r>
              <a:rPr lang="zh-CN" altLang="en-US" dirty="0"/>
              <a:t>代码数据等是</a:t>
            </a:r>
            <a:r>
              <a:rPr lang="zh-CN" altLang="en-US" dirty="0">
                <a:solidFill>
                  <a:srgbClr val="00B050"/>
                </a:solidFill>
              </a:rPr>
              <a:t>父进程的副本</a:t>
            </a:r>
            <a:endParaRPr lang="en-US" altLang="zh-CN" dirty="0">
              <a:solidFill>
                <a:srgbClr val="00B050"/>
              </a:solidFill>
            </a:endParaRPr>
          </a:p>
          <a:p>
            <a:pPr lvl="1"/>
            <a:r>
              <a:rPr lang="zh-CN" altLang="en-US" dirty="0"/>
              <a:t>生存改变了</a:t>
            </a:r>
            <a:r>
              <a:rPr lang="zh-CN" altLang="en-US" dirty="0">
                <a:solidFill>
                  <a:srgbClr val="FF0000"/>
                </a:solidFill>
              </a:rPr>
              <a:t>自身</a:t>
            </a:r>
            <a:r>
              <a:rPr lang="zh-CN" altLang="en-US" dirty="0"/>
              <a:t>部分               改变的是自己</a:t>
            </a:r>
            <a:r>
              <a:rPr lang="zh-CN" altLang="en-US" dirty="0">
                <a:solidFill>
                  <a:srgbClr val="00B050"/>
                </a:solidFill>
              </a:rPr>
              <a:t>私有空间的量</a:t>
            </a:r>
            <a:endParaRPr lang="en-US" altLang="zh-CN" dirty="0">
              <a:solidFill>
                <a:srgbClr val="00B050"/>
              </a:solidFill>
            </a:endParaRPr>
          </a:p>
          <a:p>
            <a:r>
              <a:rPr lang="zh-CN" altLang="en-US" dirty="0">
                <a:solidFill>
                  <a:srgbClr val="FF0000"/>
                </a:solidFill>
              </a:rPr>
              <a:t>生活 （随时有异常）         </a:t>
            </a:r>
            <a:r>
              <a:rPr lang="zh-CN" altLang="en-US" dirty="0">
                <a:solidFill>
                  <a:srgbClr val="00B050"/>
                </a:solidFill>
              </a:rPr>
              <a:t>运行态</a:t>
            </a:r>
            <a:r>
              <a:rPr lang="zh-CN" altLang="en-US" dirty="0"/>
              <a:t>（异常）占时间片</a:t>
            </a:r>
            <a:endParaRPr lang="en-US" altLang="zh-CN" dirty="0"/>
          </a:p>
          <a:p>
            <a:r>
              <a:rPr lang="zh-CN" altLang="en-US" dirty="0">
                <a:solidFill>
                  <a:srgbClr val="FF0000"/>
                </a:solidFill>
              </a:rPr>
              <a:t>学习</a:t>
            </a:r>
            <a:r>
              <a:rPr lang="zh-CN" altLang="en-US" dirty="0"/>
              <a:t>、师</a:t>
            </a:r>
            <a:r>
              <a:rPr lang="en-US" altLang="zh-CN" dirty="0"/>
              <a:t>-</a:t>
            </a:r>
            <a:r>
              <a:rPr lang="zh-CN" altLang="en-US" dirty="0">
                <a:solidFill>
                  <a:srgbClr val="FF0000"/>
                </a:solidFill>
              </a:rPr>
              <a:t>新灵魂</a:t>
            </a:r>
            <a:r>
              <a:rPr lang="en-US" altLang="zh-CN" dirty="0"/>
              <a:t>-</a:t>
            </a:r>
            <a:r>
              <a:rPr lang="zh-CN" altLang="en-US" dirty="0"/>
              <a:t>全新的人   </a:t>
            </a:r>
            <a:r>
              <a:rPr lang="en-US" altLang="zh-CN" dirty="0"/>
              <a:t>OS </a:t>
            </a:r>
            <a:r>
              <a:rPr lang="en-US" altLang="zh-CN" dirty="0" err="1">
                <a:solidFill>
                  <a:srgbClr val="00B050"/>
                </a:solidFill>
              </a:rPr>
              <a:t>Execve</a:t>
            </a:r>
            <a:r>
              <a:rPr lang="en-US" altLang="zh-CN" dirty="0"/>
              <a:t>/Loader</a:t>
            </a:r>
            <a:r>
              <a:rPr lang="zh-CN" altLang="en-US" dirty="0"/>
              <a:t>全新</a:t>
            </a:r>
            <a:r>
              <a:rPr lang="en-US" altLang="zh-CN" dirty="0"/>
              <a:t>P</a:t>
            </a:r>
          </a:p>
          <a:p>
            <a:r>
              <a:rPr lang="zh-CN" altLang="en-US" dirty="0">
                <a:solidFill>
                  <a:srgbClr val="FF0000"/>
                </a:solidFill>
              </a:rPr>
              <a:t>休息</a:t>
            </a:r>
            <a:r>
              <a:rPr lang="zh-CN" altLang="en-US" dirty="0"/>
              <a:t>：可醒来、唤醒</a:t>
            </a:r>
            <a:r>
              <a:rPr lang="en-US" altLang="zh-CN" dirty="0"/>
              <a:t>-</a:t>
            </a:r>
            <a:r>
              <a:rPr lang="zh-CN" altLang="en-US" dirty="0"/>
              <a:t>地震    暂停</a:t>
            </a:r>
            <a:r>
              <a:rPr lang="en-US" altLang="zh-CN" dirty="0"/>
              <a:t>/</a:t>
            </a:r>
            <a:r>
              <a:rPr lang="zh-CN" altLang="en-US" dirty="0">
                <a:solidFill>
                  <a:srgbClr val="00B050"/>
                </a:solidFill>
              </a:rPr>
              <a:t>停止态</a:t>
            </a:r>
            <a:r>
              <a:rPr lang="zh-CN" altLang="en-US" dirty="0"/>
              <a:t>不占时间片</a:t>
            </a:r>
            <a:endParaRPr lang="en-US" altLang="zh-CN" dirty="0"/>
          </a:p>
          <a:p>
            <a:r>
              <a:rPr lang="zh-CN" altLang="en-US" dirty="0">
                <a:solidFill>
                  <a:srgbClr val="FF0000"/>
                </a:solidFill>
              </a:rPr>
              <a:t>死亡</a:t>
            </a:r>
            <a:r>
              <a:rPr lang="zh-CN" altLang="en-US" dirty="0"/>
              <a:t>（正常</a:t>
            </a:r>
            <a:r>
              <a:rPr lang="en-US" altLang="zh-CN" dirty="0"/>
              <a:t>/</a:t>
            </a:r>
            <a:r>
              <a:rPr lang="zh-CN" altLang="en-US" dirty="0"/>
              <a:t>异常）还占一张床    </a:t>
            </a:r>
            <a:r>
              <a:rPr lang="zh-CN" altLang="en-US" dirty="0">
                <a:solidFill>
                  <a:srgbClr val="00B050"/>
                </a:solidFill>
              </a:rPr>
              <a:t>终止，僵死进程</a:t>
            </a:r>
            <a:endParaRPr lang="en-US" altLang="zh-CN" dirty="0">
              <a:solidFill>
                <a:srgbClr val="00B050"/>
              </a:solidFill>
            </a:endParaRPr>
          </a:p>
          <a:p>
            <a:r>
              <a:rPr lang="zh-CN" altLang="en-US" dirty="0">
                <a:solidFill>
                  <a:srgbClr val="FF0000"/>
                </a:solidFill>
              </a:rPr>
              <a:t>烟消云散，注销所有              </a:t>
            </a:r>
            <a:r>
              <a:rPr lang="zh-CN" altLang="en-US" dirty="0">
                <a:solidFill>
                  <a:srgbClr val="00B050"/>
                </a:solidFill>
              </a:rPr>
              <a:t>回收</a:t>
            </a:r>
            <a:r>
              <a:rPr lang="zh-CN" altLang="en-US" dirty="0"/>
              <a:t>：父（养父）进程</a:t>
            </a:r>
          </a:p>
        </p:txBody>
      </p:sp>
      <p:sp>
        <p:nvSpPr>
          <p:cNvPr id="3" name="标题 2">
            <a:extLst>
              <a:ext uri="{FF2B5EF4-FFF2-40B4-BE49-F238E27FC236}">
                <a16:creationId xmlns:a16="http://schemas.microsoft.com/office/drawing/2014/main" id="{B550FEE6-D79A-4FCD-8581-156CDD65BFAE}"/>
              </a:ext>
            </a:extLst>
          </p:cNvPr>
          <p:cNvSpPr>
            <a:spLocks noGrp="1"/>
          </p:cNvSpPr>
          <p:nvPr>
            <p:ph type="title"/>
          </p:nvPr>
        </p:nvSpPr>
        <p:spPr>
          <a:xfrm>
            <a:off x="374090" y="228600"/>
            <a:ext cx="8693710" cy="762000"/>
          </a:xfrm>
        </p:spPr>
        <p:txBody>
          <a:bodyPr/>
          <a:lstStyle/>
          <a:p>
            <a:pPr algn="ctr"/>
            <a:r>
              <a:rPr lang="zh-CN" altLang="en-US" dirty="0"/>
              <a:t>程序</a:t>
            </a:r>
            <a:r>
              <a:rPr lang="en-US" altLang="zh-CN" dirty="0"/>
              <a:t>==</a:t>
            </a:r>
            <a:r>
              <a:rPr lang="zh-CN" altLang="en-US" dirty="0"/>
              <a:t>人生</a:t>
            </a:r>
          </a:p>
        </p:txBody>
      </p:sp>
      <p:pic>
        <p:nvPicPr>
          <p:cNvPr id="5" name="图片 4">
            <a:extLst>
              <a:ext uri="{FF2B5EF4-FFF2-40B4-BE49-F238E27FC236}">
                <a16:creationId xmlns:a16="http://schemas.microsoft.com/office/drawing/2014/main" id="{DE21B579-96B8-4D3C-8A5C-9D4B7C3FFC61}"/>
              </a:ext>
            </a:extLst>
          </p:cNvPr>
          <p:cNvPicPr>
            <a:picLocks noChangeAspect="1"/>
          </p:cNvPicPr>
          <p:nvPr/>
        </p:nvPicPr>
        <p:blipFill>
          <a:blip r:embed="rId2"/>
          <a:stretch>
            <a:fillRect/>
          </a:stretch>
        </p:blipFill>
        <p:spPr>
          <a:xfrm>
            <a:off x="838200" y="253825"/>
            <a:ext cx="1379441" cy="762000"/>
          </a:xfrm>
          <a:prstGeom prst="rect">
            <a:avLst/>
          </a:prstGeom>
        </p:spPr>
      </p:pic>
      <p:pic>
        <p:nvPicPr>
          <p:cNvPr id="7" name="图片 6">
            <a:extLst>
              <a:ext uri="{FF2B5EF4-FFF2-40B4-BE49-F238E27FC236}">
                <a16:creationId xmlns:a16="http://schemas.microsoft.com/office/drawing/2014/main" id="{7EA1901A-6AF6-415F-87D8-5E05D18360E5}"/>
              </a:ext>
            </a:extLst>
          </p:cNvPr>
          <p:cNvPicPr>
            <a:picLocks noChangeAspect="1"/>
          </p:cNvPicPr>
          <p:nvPr/>
        </p:nvPicPr>
        <p:blipFill>
          <a:blip r:embed="rId3"/>
          <a:stretch>
            <a:fillRect/>
          </a:stretch>
        </p:blipFill>
        <p:spPr>
          <a:xfrm>
            <a:off x="7010400" y="499540"/>
            <a:ext cx="1581166" cy="977917"/>
          </a:xfrm>
          <a:prstGeom prst="rect">
            <a:avLst/>
          </a:prstGeom>
        </p:spPr>
      </p:pic>
    </p:spTree>
    <p:extLst>
      <p:ext uri="{BB962C8B-B14F-4D97-AF65-F5344CB8AC3E}">
        <p14:creationId xmlns:p14="http://schemas.microsoft.com/office/powerpoint/2010/main" val="49342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2D15031-5757-4FEF-B37D-EFBB5DB6B1D4}"/>
              </a:ext>
            </a:extLst>
          </p:cNvPr>
          <p:cNvSpPr>
            <a:spLocks noGrp="1" noChangeArrowheads="1"/>
          </p:cNvSpPr>
          <p:nvPr>
            <p:ph type="title"/>
          </p:nvPr>
        </p:nvSpPr>
        <p:spPr/>
        <p:txBody>
          <a:bodyPr/>
          <a:lstStyle/>
          <a:p>
            <a:pPr algn="ctr"/>
            <a:r>
              <a:rPr lang="zh-CN" altLang="en-US" sz="3323" dirty="0">
                <a:ea typeface="宋体" panose="02010600030101010101" pitchFamily="2" charset="-122"/>
              </a:rPr>
              <a:t>大作业：</a:t>
            </a:r>
            <a:r>
              <a:rPr lang="en-US" altLang="zh-CN" sz="3323" dirty="0">
                <a:ea typeface="宋体" panose="02010600030101010101" pitchFamily="2" charset="-122"/>
              </a:rPr>
              <a:t>Hello </a:t>
            </a:r>
            <a:r>
              <a:rPr lang="zh-CN" altLang="en-US" sz="3323" dirty="0">
                <a:ea typeface="宋体" panose="02010600030101010101" pitchFamily="2" charset="-122"/>
              </a:rPr>
              <a:t>的自白，可以继续</a:t>
            </a:r>
            <a:r>
              <a:rPr lang="en-US" altLang="zh-CN" sz="3323" dirty="0">
                <a:ea typeface="宋体" panose="02010600030101010101" pitchFamily="2" charset="-122"/>
              </a:rPr>
              <a:t>Go</a:t>
            </a:r>
            <a:r>
              <a:rPr lang="zh-CN" altLang="en-US" sz="3323" dirty="0">
                <a:ea typeface="宋体" panose="02010600030101010101" pitchFamily="2" charset="-122"/>
              </a:rPr>
              <a:t>了</a:t>
            </a:r>
          </a:p>
        </p:txBody>
      </p:sp>
      <p:sp>
        <p:nvSpPr>
          <p:cNvPr id="890883" name="Rectangle 3">
            <a:extLst>
              <a:ext uri="{FF2B5EF4-FFF2-40B4-BE49-F238E27FC236}">
                <a16:creationId xmlns:a16="http://schemas.microsoft.com/office/drawing/2014/main" id="{2869B548-6770-4DE3-8507-511F01EA59C0}"/>
              </a:ext>
            </a:extLst>
          </p:cNvPr>
          <p:cNvSpPr>
            <a:spLocks noGrp="1" noChangeArrowheads="1"/>
          </p:cNvSpPr>
          <p:nvPr>
            <p:ph idx="1"/>
          </p:nvPr>
        </p:nvSpPr>
        <p:spPr>
          <a:xfrm>
            <a:off x="246185" y="1371600"/>
            <a:ext cx="8787912" cy="4920762"/>
          </a:xfrm>
        </p:spPr>
        <p:txBody>
          <a:bodyPr/>
          <a:lstStyle/>
          <a:p>
            <a:pPr eaLnBrk="1">
              <a:defRPr/>
            </a:pPr>
            <a:r>
              <a:rPr lang="zh-CN" altLang="en-US" sz="1569" dirty="0">
                <a:latin typeface="+mn-ea"/>
              </a:rPr>
              <a:t>俺是</a:t>
            </a:r>
            <a:r>
              <a:rPr lang="en-US" altLang="zh-CN" sz="1569" dirty="0">
                <a:latin typeface="+mn-ea"/>
              </a:rPr>
              <a:t>Hello</a:t>
            </a:r>
            <a:r>
              <a:rPr lang="zh-CN" altLang="en-US" sz="1569" dirty="0">
                <a:latin typeface="+mn-ea"/>
              </a:rPr>
              <a:t>，额是每一个</a:t>
            </a:r>
            <a:r>
              <a:rPr lang="zh-CN" altLang="en-US" sz="1569" dirty="0">
                <a:solidFill>
                  <a:srgbClr val="0000FF"/>
                </a:solidFill>
                <a:effectLst>
                  <a:outerShdw blurRad="38100" dist="38100" dir="2700000" algn="tl">
                    <a:srgbClr val="000000">
                      <a:alpha val="43137"/>
                    </a:srgbClr>
                  </a:outerShdw>
                </a:effectLst>
                <a:latin typeface="+mn-ea"/>
              </a:rPr>
              <a:t>程序猿</a:t>
            </a:r>
            <a:r>
              <a:rPr lang="en-US" altLang="zh-CN" sz="1569" dirty="0">
                <a:solidFill>
                  <a:srgbClr val="0000FF"/>
                </a:solidFill>
                <a:effectLst>
                  <a:outerShdw blurRad="38100" dist="38100" dir="2700000" algn="tl">
                    <a:srgbClr val="000000">
                      <a:alpha val="43137"/>
                    </a:srgbClr>
                  </a:outerShdw>
                </a:effectLst>
                <a:latin typeface="+mn-ea"/>
              </a:rPr>
              <a:t>¤</a:t>
            </a:r>
            <a:r>
              <a:rPr lang="zh-CN" altLang="en-US" sz="1569" dirty="0">
                <a:latin typeface="+mn-ea"/>
              </a:rPr>
              <a:t>的初恋（羞羞</a:t>
            </a:r>
            <a:r>
              <a:rPr lang="en-US" altLang="zh-CN" sz="1569" dirty="0">
                <a:latin typeface="+mn-ea"/>
              </a:rPr>
              <a:t>……</a:t>
            </a:r>
            <a:r>
              <a:rPr lang="zh-CN" altLang="en-US" sz="1569" dirty="0">
                <a:latin typeface="+mn-ea"/>
              </a:rPr>
              <a:t>）</a:t>
            </a:r>
            <a:endParaRPr lang="en-US" altLang="zh-CN" sz="1569" dirty="0">
              <a:latin typeface="+mn-ea"/>
            </a:endParaRPr>
          </a:p>
          <a:p>
            <a:pPr eaLnBrk="1">
              <a:defRPr/>
            </a:pPr>
            <a:r>
              <a:rPr lang="zh-CN" altLang="en-US" sz="1569" dirty="0">
                <a:latin typeface="+mn-ea"/>
              </a:rPr>
              <a:t>却在短短几分钟后惨遭每个</a:t>
            </a:r>
            <a:r>
              <a:rPr lang="zh-CN" altLang="en-US" sz="1569" dirty="0">
                <a:highlight>
                  <a:srgbClr val="FFFF00"/>
                </a:highlight>
                <a:latin typeface="+mn-ea"/>
              </a:rPr>
              <a:t>菜鸟</a:t>
            </a:r>
            <a:r>
              <a:rPr lang="zh-CN" altLang="en-US" sz="1569" dirty="0">
                <a:latin typeface="+mn-ea"/>
              </a:rPr>
              <a:t>的无情抛弃（呜呜</a:t>
            </a:r>
            <a:r>
              <a:rPr lang="en-US" altLang="zh-CN" sz="1569" dirty="0">
                <a:latin typeface="+mn-ea"/>
              </a:rPr>
              <a:t>……</a:t>
            </a:r>
            <a:r>
              <a:rPr lang="zh-CN" altLang="en-US" sz="1569" dirty="0">
                <a:latin typeface="+mn-ea"/>
              </a:rPr>
              <a:t>），他们很快喜欢上</a:t>
            </a:r>
            <a:r>
              <a:rPr lang="en-US" altLang="zh-CN" sz="1569" dirty="0">
                <a:latin typeface="+mn-ea"/>
              </a:rPr>
              <a:t>sum</a:t>
            </a:r>
            <a:r>
              <a:rPr lang="zh-CN" altLang="en-US" sz="1569" dirty="0">
                <a:latin typeface="+mn-ea"/>
              </a:rPr>
              <a:t>、</a:t>
            </a:r>
            <a:r>
              <a:rPr lang="en-US" altLang="zh-CN" sz="1569" dirty="0">
                <a:latin typeface="+mn-ea"/>
              </a:rPr>
              <a:t>sort</a:t>
            </a:r>
            <a:r>
              <a:rPr lang="zh-CN" altLang="en-US" sz="1569" dirty="0">
                <a:latin typeface="+mn-ea"/>
              </a:rPr>
              <a:t>、</a:t>
            </a:r>
            <a:r>
              <a:rPr lang="en-US" altLang="zh-CN" sz="1569" dirty="0">
                <a:latin typeface="+mn-ea"/>
              </a:rPr>
              <a:t>matrix</a:t>
            </a:r>
            <a:r>
              <a:rPr lang="zh-CN" altLang="en-US" sz="1569" dirty="0">
                <a:latin typeface="+mn-ea"/>
              </a:rPr>
              <a:t>、</a:t>
            </a:r>
            <a:r>
              <a:rPr lang="en-US" altLang="zh-CN" sz="1569" dirty="0">
                <a:latin typeface="+mn-ea"/>
              </a:rPr>
              <a:t>PR</a:t>
            </a:r>
            <a:r>
              <a:rPr lang="zh-CN" altLang="en-US" sz="1569" dirty="0">
                <a:latin typeface="+mn-ea"/>
              </a:rPr>
              <a:t>、</a:t>
            </a:r>
            <a:r>
              <a:rPr lang="en-US" altLang="zh-CN" sz="1569" dirty="0">
                <a:latin typeface="+mn-ea"/>
              </a:rPr>
              <a:t>AI</a:t>
            </a:r>
            <a:r>
              <a:rPr lang="zh-CN" altLang="en-US" sz="1569" dirty="0">
                <a:latin typeface="+mn-ea"/>
              </a:rPr>
              <a:t>、</a:t>
            </a:r>
            <a:r>
              <a:rPr lang="en-US" altLang="zh-CN" sz="1569" dirty="0">
                <a:latin typeface="+mn-ea"/>
              </a:rPr>
              <a:t>IOT</a:t>
            </a:r>
            <a:r>
              <a:rPr lang="zh-CN" altLang="en-US" sz="1569" dirty="0">
                <a:latin typeface="+mn-ea"/>
              </a:rPr>
              <a:t>、</a:t>
            </a:r>
            <a:r>
              <a:rPr lang="en-US" altLang="zh-CN" sz="1569" dirty="0">
                <a:latin typeface="+mn-ea"/>
              </a:rPr>
              <a:t>BD</a:t>
            </a:r>
            <a:r>
              <a:rPr lang="zh-CN" altLang="en-US" sz="1569" dirty="0">
                <a:latin typeface="+mn-ea"/>
              </a:rPr>
              <a:t>、</a:t>
            </a:r>
            <a:r>
              <a:rPr lang="en-US" altLang="zh-CN" sz="1569" dirty="0">
                <a:latin typeface="+mn-ea"/>
              </a:rPr>
              <a:t>MIS……</a:t>
            </a:r>
            <a:r>
              <a:rPr lang="zh-CN" altLang="en-US" sz="1569" dirty="0">
                <a:latin typeface="+mn-ea"/>
              </a:rPr>
              <a:t>，从不回头。</a:t>
            </a:r>
            <a:endParaRPr lang="en-US" altLang="zh-CN" sz="1569" dirty="0">
              <a:latin typeface="+mn-ea"/>
            </a:endParaRPr>
          </a:p>
          <a:p>
            <a:pPr eaLnBrk="1">
              <a:defRPr/>
            </a:pPr>
            <a:r>
              <a:rPr lang="zh-CN" altLang="en-US" sz="1569" dirty="0">
                <a:latin typeface="+mn-ea"/>
              </a:rPr>
              <a:t>只有我自己知道，我的出身有多么高贵，我的一生多么坎坷！</a:t>
            </a:r>
            <a:endParaRPr lang="en-US" altLang="zh-CN" sz="1569" dirty="0">
              <a:latin typeface="+mn-ea"/>
            </a:endParaRPr>
          </a:p>
          <a:p>
            <a:pPr eaLnBrk="1">
              <a:defRPr/>
            </a:pPr>
            <a:r>
              <a:rPr lang="zh-CN" altLang="en-US" sz="1569" dirty="0">
                <a:latin typeface="+mn-ea"/>
              </a:rPr>
              <a:t>多年以后，那些真正懂我的大佬（也是曾经的菜鸟一枚），才恍然感悟我的伟大！</a:t>
            </a:r>
            <a:endParaRPr lang="en-US" altLang="zh-CN" sz="1569" dirty="0">
              <a:latin typeface="+mn-ea"/>
            </a:endParaRPr>
          </a:p>
          <a:p>
            <a:pPr eaLnBrk="1">
              <a:defRPr/>
            </a:pPr>
            <a:r>
              <a:rPr lang="en-US" altLang="zh-CN" sz="1569" dirty="0">
                <a:latin typeface="+mn-ea"/>
              </a:rPr>
              <a:t>……………………</a:t>
            </a:r>
            <a:r>
              <a:rPr lang="zh-CN" altLang="en-US" sz="1569" dirty="0">
                <a:latin typeface="+mn-ea"/>
              </a:rPr>
              <a:t>想当年：            俺才是第一个玩 </a:t>
            </a:r>
            <a:r>
              <a:rPr lang="en-US" altLang="zh-CN" sz="1569" dirty="0">
                <a:solidFill>
                  <a:schemeClr val="accent5">
                    <a:lumMod val="50000"/>
                  </a:schemeClr>
                </a:solidFill>
                <a:effectLst>
                  <a:outerShdw blurRad="38100" dist="38100" dir="2700000" algn="tl">
                    <a:srgbClr val="000000">
                      <a:alpha val="43137"/>
                    </a:srgbClr>
                  </a:outerShdw>
                </a:effectLst>
                <a:latin typeface="+mn-ea"/>
              </a:rPr>
              <a:t>P2P</a:t>
            </a:r>
            <a:r>
              <a:rPr lang="zh-CN" altLang="en-US" sz="1569" dirty="0">
                <a:solidFill>
                  <a:schemeClr val="accent5">
                    <a:lumMod val="50000"/>
                  </a:schemeClr>
                </a:solidFill>
                <a:effectLst>
                  <a:outerShdw blurRad="38100" dist="38100" dir="2700000" algn="tl">
                    <a:srgbClr val="000000">
                      <a:alpha val="43137"/>
                    </a:srgbClr>
                  </a:outerShdw>
                </a:effectLst>
                <a:latin typeface="+mn-ea"/>
              </a:rPr>
              <a:t>的</a:t>
            </a:r>
            <a:r>
              <a:rPr lang="en-US" altLang="zh-CN" sz="1569" dirty="0">
                <a:solidFill>
                  <a:schemeClr val="accent5">
                    <a:lumMod val="50000"/>
                  </a:schemeClr>
                </a:solidFill>
                <a:effectLst>
                  <a:outerShdw blurRad="38100" dist="38100" dir="2700000" algn="tl">
                    <a:srgbClr val="000000">
                      <a:alpha val="43137"/>
                    </a:srgbClr>
                  </a:outerShdw>
                </a:effectLst>
                <a:latin typeface="+mn-ea"/>
              </a:rPr>
              <a:t>: From Program to Process</a:t>
            </a:r>
          </a:p>
          <a:p>
            <a:pPr eaLnBrk="1">
              <a:defRPr/>
            </a:pPr>
            <a:r>
              <a:rPr lang="zh-CN" altLang="en-US" sz="1569" dirty="0">
                <a:latin typeface="+mn-ea"/>
              </a:rPr>
              <a:t>懵懵懂懂的你笨笨磕磕的将我一字一键敲进电脑存成</a:t>
            </a:r>
            <a:r>
              <a:rPr lang="en-US" altLang="zh-CN" sz="1569" dirty="0" err="1">
                <a:latin typeface="+mn-ea"/>
              </a:rPr>
              <a:t>hello.c</a:t>
            </a:r>
            <a:r>
              <a:rPr lang="zh-CN" altLang="en-US" sz="1569" dirty="0">
                <a:latin typeface="+mn-ea"/>
              </a:rPr>
              <a:t>（</a:t>
            </a:r>
            <a:r>
              <a:rPr lang="en-US" altLang="zh-CN" sz="1569" dirty="0">
                <a:solidFill>
                  <a:srgbClr val="FF0000"/>
                </a:solidFill>
                <a:latin typeface="+mn-ea"/>
              </a:rPr>
              <a:t>Program</a:t>
            </a:r>
            <a:r>
              <a:rPr lang="zh-CN" altLang="en-US" sz="1569" dirty="0">
                <a:solidFill>
                  <a:srgbClr val="FF0000"/>
                </a:solidFill>
                <a:latin typeface="+mn-ea"/>
              </a:rPr>
              <a:t>）</a:t>
            </a:r>
            <a:r>
              <a:rPr lang="zh-CN" altLang="en-US" sz="1569" dirty="0">
                <a:latin typeface="+mn-ea"/>
              </a:rPr>
              <a:t>，无意识中将我预处理、编译、汇编、链接，历经艰辛</a:t>
            </a:r>
            <a:r>
              <a:rPr lang="en-US" altLang="zh-CN" sz="1569" dirty="0">
                <a:latin typeface="+mn-ea"/>
              </a:rPr>
              <a:t>-</a:t>
            </a:r>
            <a:r>
              <a:rPr lang="zh-CN" altLang="en-US" sz="1569" dirty="0">
                <a:latin typeface="+mn-ea"/>
              </a:rPr>
              <a:t>神秘</a:t>
            </a:r>
            <a:r>
              <a:rPr lang="en-US" altLang="zh-CN" sz="1569" dirty="0">
                <a:latin typeface="+mn-ea"/>
              </a:rPr>
              <a:t>-</a:t>
            </a:r>
            <a:r>
              <a:rPr lang="zh-CN" altLang="en-US" sz="1569" dirty="0">
                <a:latin typeface="+mn-ea"/>
              </a:rPr>
              <a:t>高贵</a:t>
            </a:r>
            <a:r>
              <a:rPr lang="en-US" altLang="zh-CN" sz="1569" dirty="0">
                <a:latin typeface="+mn-ea"/>
              </a:rPr>
              <a:t>-</a:t>
            </a:r>
            <a:r>
              <a:rPr lang="zh-CN" altLang="en-US" sz="1569" dirty="0">
                <a:latin typeface="+mn-ea"/>
              </a:rPr>
              <a:t>欣喜，我</a:t>
            </a:r>
            <a:r>
              <a:rPr lang="en-US" altLang="zh-CN" sz="1569" dirty="0">
                <a:latin typeface="+mn-ea"/>
              </a:rPr>
              <a:t>-</a:t>
            </a:r>
            <a:r>
              <a:rPr lang="en-US" altLang="zh-CN" sz="1569" dirty="0">
                <a:solidFill>
                  <a:srgbClr val="FF0000"/>
                </a:solidFill>
                <a:latin typeface="+mn-ea"/>
              </a:rPr>
              <a:t>Hello</a:t>
            </a:r>
            <a:r>
              <a:rPr lang="zh-CN" altLang="en-US" sz="1569" dirty="0">
                <a:latin typeface="+mn-ea"/>
              </a:rPr>
              <a:t>一个完美的生命诞生了。</a:t>
            </a:r>
            <a:endParaRPr lang="en-US" altLang="zh-CN" sz="1569" dirty="0">
              <a:latin typeface="+mn-ea"/>
            </a:endParaRPr>
          </a:p>
          <a:p>
            <a:pPr eaLnBrk="1">
              <a:defRPr/>
            </a:pPr>
            <a:r>
              <a:rPr lang="zh-CN" altLang="en-US" sz="1569" dirty="0">
                <a:effectLst>
                  <a:outerShdw blurRad="38100" dist="38100" dir="2700000" algn="tl">
                    <a:srgbClr val="000000">
                      <a:alpha val="43137"/>
                    </a:srgbClr>
                  </a:outerShdw>
                </a:effectLst>
                <a:highlight>
                  <a:srgbClr val="FFFF00"/>
                </a:highlight>
                <a:latin typeface="+mn-ea"/>
              </a:rPr>
              <a:t>你造吗？</a:t>
            </a:r>
            <a:r>
              <a:rPr lang="zh-CN" altLang="en-US" sz="1569" dirty="0">
                <a:highlight>
                  <a:srgbClr val="FFFF00"/>
                </a:highlight>
                <a:latin typeface="+mn-ea"/>
              </a:rPr>
              <a:t>在壳</a:t>
            </a:r>
            <a:r>
              <a:rPr lang="en-US" altLang="zh-CN" sz="1569" dirty="0">
                <a:highlight>
                  <a:srgbClr val="FFFF00"/>
                </a:highlight>
                <a:latin typeface="+mn-ea"/>
              </a:rPr>
              <a:t>(Bash)</a:t>
            </a:r>
            <a:r>
              <a:rPr lang="zh-CN" altLang="en-US" sz="1569" dirty="0">
                <a:highlight>
                  <a:srgbClr val="FFFF00"/>
                </a:highlight>
                <a:latin typeface="+mn-ea"/>
              </a:rPr>
              <a:t>里，伟大的</a:t>
            </a:r>
            <a:r>
              <a:rPr lang="en-US" altLang="zh-CN" sz="1569" dirty="0">
                <a:highlight>
                  <a:srgbClr val="FFFF00"/>
                </a:highlight>
                <a:latin typeface="+mn-ea"/>
              </a:rPr>
              <a:t>OS</a:t>
            </a:r>
            <a:r>
              <a:rPr lang="zh-CN" altLang="en-US" sz="1569" dirty="0">
                <a:highlight>
                  <a:srgbClr val="FFFF00"/>
                </a:highlight>
                <a:latin typeface="+mn-ea"/>
              </a:rPr>
              <a:t>（</a:t>
            </a:r>
            <a:r>
              <a:rPr lang="zh-CN" altLang="en-US" sz="1569" u="sng" dirty="0">
                <a:highlight>
                  <a:srgbClr val="FFFF00"/>
                </a:highlight>
                <a:latin typeface="+mn-ea"/>
              </a:rPr>
              <a:t>进程管理</a:t>
            </a:r>
            <a:r>
              <a:rPr lang="zh-CN" altLang="en-US" sz="1569" dirty="0">
                <a:highlight>
                  <a:srgbClr val="FFFF00"/>
                </a:highlight>
                <a:latin typeface="+mn-ea"/>
              </a:rPr>
              <a:t>）为我</a:t>
            </a:r>
            <a:r>
              <a:rPr lang="en-US" altLang="zh-CN" sz="1569" dirty="0">
                <a:highlight>
                  <a:srgbClr val="FFFF00"/>
                </a:highlight>
                <a:latin typeface="+mn-ea"/>
              </a:rPr>
              <a:t>fork</a:t>
            </a:r>
            <a:r>
              <a:rPr lang="zh-CN" altLang="en-US" sz="1569" dirty="0">
                <a:highlight>
                  <a:srgbClr val="FFFF00"/>
                </a:highlight>
                <a:latin typeface="+mn-ea"/>
              </a:rPr>
              <a:t>（</a:t>
            </a:r>
            <a:r>
              <a:rPr lang="en-US" altLang="zh-CN" sz="1569" dirty="0">
                <a:solidFill>
                  <a:srgbClr val="FF0000"/>
                </a:solidFill>
                <a:highlight>
                  <a:srgbClr val="FFFF00"/>
                </a:highlight>
                <a:latin typeface="+mn-ea"/>
              </a:rPr>
              <a:t>Process</a:t>
            </a:r>
            <a:r>
              <a:rPr lang="zh-CN" altLang="en-US" sz="1569" dirty="0">
                <a:solidFill>
                  <a:srgbClr val="FF0000"/>
                </a:solidFill>
                <a:highlight>
                  <a:srgbClr val="FFFF00"/>
                </a:highlight>
                <a:latin typeface="+mn-ea"/>
              </a:rPr>
              <a:t>）</a:t>
            </a:r>
            <a:r>
              <a:rPr lang="en-US" altLang="zh-CN" sz="1569" dirty="0">
                <a:highlight>
                  <a:srgbClr val="FFFF00"/>
                </a:highlight>
                <a:latin typeface="+mn-ea"/>
              </a:rPr>
              <a:t>,</a:t>
            </a:r>
            <a:r>
              <a:rPr lang="zh-CN" altLang="en-US" sz="1569" dirty="0">
                <a:highlight>
                  <a:srgbClr val="FFFF00"/>
                </a:highlight>
                <a:latin typeface="+mn-ea"/>
              </a:rPr>
              <a:t>为我</a:t>
            </a:r>
            <a:r>
              <a:rPr lang="en-US" altLang="zh-CN" sz="1569" dirty="0" err="1">
                <a:highlight>
                  <a:srgbClr val="FFFF00"/>
                </a:highlight>
                <a:latin typeface="+mn-ea"/>
              </a:rPr>
              <a:t>execve</a:t>
            </a:r>
            <a:r>
              <a:rPr lang="en-US" altLang="zh-CN" sz="1569" dirty="0">
                <a:highlight>
                  <a:srgbClr val="FFFF00"/>
                </a:highlight>
                <a:latin typeface="+mn-ea"/>
              </a:rPr>
              <a:t>,</a:t>
            </a:r>
            <a:r>
              <a:rPr lang="zh-CN" altLang="en-US" sz="1569" dirty="0">
                <a:latin typeface="+mn-ea"/>
              </a:rPr>
              <a:t>为我</a:t>
            </a:r>
            <a:r>
              <a:rPr lang="en-US" altLang="zh-CN" sz="1569" dirty="0" err="1">
                <a:latin typeface="+mn-ea"/>
              </a:rPr>
              <a:t>mmap</a:t>
            </a:r>
            <a:r>
              <a:rPr lang="zh-CN" altLang="en-US" sz="1569" dirty="0">
                <a:highlight>
                  <a:srgbClr val="FFFF00"/>
                </a:highlight>
                <a:latin typeface="+mn-ea"/>
              </a:rPr>
              <a:t>，分我时间片，让我得以</a:t>
            </a:r>
            <a:r>
              <a:rPr lang="zh-CN" altLang="en-US" sz="1569" dirty="0">
                <a:solidFill>
                  <a:srgbClr val="0000FF"/>
                </a:solidFill>
                <a:highlight>
                  <a:srgbClr val="FFFF00"/>
                </a:highlight>
                <a:latin typeface="+mn-ea"/>
              </a:rPr>
              <a:t>在</a:t>
            </a:r>
            <a:r>
              <a:rPr lang="en-US" altLang="zh-CN" sz="1569" dirty="0">
                <a:solidFill>
                  <a:srgbClr val="0000FF"/>
                </a:solidFill>
                <a:highlight>
                  <a:srgbClr val="FFFF00"/>
                </a:highlight>
                <a:latin typeface="+mn-ea"/>
              </a:rPr>
              <a:t>Hardware</a:t>
            </a:r>
            <a:r>
              <a:rPr lang="en-US" altLang="zh-CN" sz="1569" dirty="0">
                <a:highlight>
                  <a:srgbClr val="FFFF00"/>
                </a:highlight>
                <a:latin typeface="+mn-ea"/>
              </a:rPr>
              <a:t>(CPU/RAM/IO)</a:t>
            </a:r>
            <a:r>
              <a:rPr lang="zh-CN" altLang="en-US" sz="1569" dirty="0">
                <a:solidFill>
                  <a:srgbClr val="0000FF"/>
                </a:solidFill>
                <a:highlight>
                  <a:srgbClr val="FFFF00"/>
                </a:highlight>
                <a:latin typeface="+mn-ea"/>
              </a:rPr>
              <a:t>上驰骋</a:t>
            </a:r>
            <a:r>
              <a:rPr lang="zh-CN" altLang="en-US" sz="1569" dirty="0">
                <a:highlight>
                  <a:srgbClr val="FFFF00"/>
                </a:highlight>
                <a:latin typeface="+mn-ea"/>
              </a:rPr>
              <a:t>（取指译码执行</a:t>
            </a:r>
            <a:r>
              <a:rPr lang="en-US" altLang="zh-CN" sz="1569" dirty="0">
                <a:highlight>
                  <a:srgbClr val="FFFF00"/>
                </a:highlight>
                <a:latin typeface="+mn-ea"/>
              </a:rPr>
              <a:t>/</a:t>
            </a:r>
            <a:r>
              <a:rPr lang="zh-CN" altLang="en-US" sz="1569" dirty="0">
                <a:highlight>
                  <a:srgbClr val="FFFF00"/>
                </a:highlight>
                <a:latin typeface="+mn-ea"/>
              </a:rPr>
              <a:t>流水线等）；</a:t>
            </a:r>
            <a:endParaRPr lang="en-US" altLang="zh-CN" sz="1569" dirty="0">
              <a:highlight>
                <a:srgbClr val="FFFF00"/>
              </a:highlight>
              <a:latin typeface="+mn-ea"/>
            </a:endParaRPr>
          </a:p>
          <a:p>
            <a:pPr eaLnBrk="1">
              <a:defRPr/>
            </a:pPr>
            <a:r>
              <a:rPr lang="zh-CN" altLang="en-US" sz="1569" dirty="0">
                <a:effectLst>
                  <a:outerShdw blurRad="38100" dist="38100" dir="2700000" algn="tl">
                    <a:srgbClr val="000000">
                      <a:alpha val="43137"/>
                    </a:srgbClr>
                  </a:outerShdw>
                </a:effectLst>
                <a:latin typeface="+mn-ea"/>
              </a:rPr>
              <a:t>你造吗？</a:t>
            </a:r>
            <a:r>
              <a:rPr lang="en-US" altLang="zh-CN" sz="1569" u="sng" dirty="0">
                <a:latin typeface="+mn-ea"/>
              </a:rPr>
              <a:t>OS</a:t>
            </a:r>
            <a:r>
              <a:rPr lang="zh-CN" altLang="en-US" sz="1569" u="sng" dirty="0">
                <a:latin typeface="+mn-ea"/>
              </a:rPr>
              <a:t>（存储管理</a:t>
            </a:r>
            <a:r>
              <a:rPr lang="zh-CN" altLang="en-US" sz="1569" dirty="0">
                <a:latin typeface="+mn-ea"/>
              </a:rPr>
              <a:t>）与</a:t>
            </a:r>
            <a:r>
              <a:rPr lang="en-US" altLang="zh-CN" sz="1569" dirty="0">
                <a:latin typeface="+mn-ea"/>
              </a:rPr>
              <a:t>MMU</a:t>
            </a:r>
            <a:r>
              <a:rPr lang="zh-CN" altLang="en-US" sz="1569" dirty="0">
                <a:latin typeface="+mn-ea"/>
              </a:rPr>
              <a:t>为</a:t>
            </a:r>
            <a:r>
              <a:rPr lang="en-US" altLang="zh-CN" sz="1569" dirty="0">
                <a:latin typeface="+mn-ea"/>
              </a:rPr>
              <a:t>VA</a:t>
            </a:r>
            <a:r>
              <a:rPr lang="zh-CN" altLang="en-US" sz="1569" dirty="0">
                <a:latin typeface="+mn-ea"/>
              </a:rPr>
              <a:t>到</a:t>
            </a:r>
            <a:r>
              <a:rPr lang="en-US" altLang="zh-CN" sz="1569" dirty="0">
                <a:latin typeface="+mn-ea"/>
              </a:rPr>
              <a:t>PA</a:t>
            </a:r>
            <a:r>
              <a:rPr lang="zh-CN" altLang="en-US" sz="1569" dirty="0">
                <a:latin typeface="+mn-ea"/>
              </a:rPr>
              <a:t>操碎了心；</a:t>
            </a:r>
            <a:r>
              <a:rPr lang="en-US" altLang="zh-CN" sz="1569" dirty="0">
                <a:latin typeface="+mn-ea"/>
              </a:rPr>
              <a:t>TLB</a:t>
            </a:r>
            <a:r>
              <a:rPr lang="zh-CN" altLang="en-US" sz="1569" dirty="0">
                <a:latin typeface="+mn-ea"/>
              </a:rPr>
              <a:t>、</a:t>
            </a:r>
            <a:r>
              <a:rPr lang="en-US" altLang="zh-CN" sz="1569" dirty="0">
                <a:latin typeface="+mn-ea"/>
              </a:rPr>
              <a:t>4</a:t>
            </a:r>
            <a:r>
              <a:rPr lang="zh-CN" altLang="en-US" sz="1569" dirty="0">
                <a:latin typeface="+mn-ea"/>
              </a:rPr>
              <a:t>级页表、</a:t>
            </a:r>
            <a:r>
              <a:rPr lang="en-US" altLang="zh-CN" sz="1569" dirty="0">
                <a:latin typeface="+mn-ea"/>
              </a:rPr>
              <a:t>3</a:t>
            </a:r>
            <a:r>
              <a:rPr lang="zh-CN" altLang="en-US" sz="1569" dirty="0">
                <a:latin typeface="+mn-ea"/>
              </a:rPr>
              <a:t>级</a:t>
            </a:r>
            <a:r>
              <a:rPr lang="en-US" altLang="zh-CN" sz="1569" dirty="0">
                <a:latin typeface="+mn-ea"/>
              </a:rPr>
              <a:t>Cache</a:t>
            </a:r>
            <a:r>
              <a:rPr lang="zh-CN" altLang="en-US" sz="1569" dirty="0">
                <a:latin typeface="+mn-ea"/>
              </a:rPr>
              <a:t>，</a:t>
            </a:r>
            <a:r>
              <a:rPr lang="en-US" altLang="zh-CN" sz="1569" dirty="0" err="1">
                <a:latin typeface="+mn-ea"/>
              </a:rPr>
              <a:t>Pagefile</a:t>
            </a:r>
            <a:r>
              <a:rPr lang="zh-CN" altLang="en-US" sz="1569" dirty="0">
                <a:latin typeface="+mn-ea"/>
              </a:rPr>
              <a:t>等等各显神通为我加速；</a:t>
            </a:r>
            <a:r>
              <a:rPr lang="en-US" altLang="zh-CN" sz="1569" u="sng" dirty="0">
                <a:latin typeface="+mn-ea"/>
              </a:rPr>
              <a:t>IO</a:t>
            </a:r>
            <a:r>
              <a:rPr lang="zh-CN" altLang="en-US" sz="1569" u="sng" dirty="0">
                <a:latin typeface="+mn-ea"/>
              </a:rPr>
              <a:t>管理</a:t>
            </a:r>
            <a:r>
              <a:rPr lang="zh-CN" altLang="en-US" sz="1569" dirty="0">
                <a:latin typeface="+mn-ea"/>
              </a:rPr>
              <a:t>与信号处理使尽了浑身解数，软硬结合，才使我能在键盘、主板、显卡、屏幕间游刃有余</a:t>
            </a:r>
            <a:r>
              <a:rPr lang="en-US" altLang="zh-CN" sz="1569" dirty="0">
                <a:latin typeface="+mn-ea"/>
              </a:rPr>
              <a:t>, </a:t>
            </a:r>
            <a:r>
              <a:rPr lang="zh-CN" altLang="en-US" sz="1569" dirty="0">
                <a:latin typeface="+mn-ea"/>
              </a:rPr>
              <a:t>虽然我在台上的</a:t>
            </a:r>
            <a:r>
              <a:rPr lang="zh-CN" altLang="en-US" sz="1569" dirty="0">
                <a:solidFill>
                  <a:srgbClr val="0000FF"/>
                </a:solidFill>
                <a:latin typeface="+mn-ea"/>
              </a:rPr>
              <a:t>表演只是一瞬间</a:t>
            </a:r>
            <a:r>
              <a:rPr lang="zh-CN" altLang="en-US" sz="1569" dirty="0">
                <a:latin typeface="+mn-ea"/>
              </a:rPr>
              <a:t>、演技看起来很</a:t>
            </a:r>
            <a:r>
              <a:rPr lang="en-US" altLang="zh-CN" sz="1569" dirty="0">
                <a:latin typeface="+mn-ea"/>
              </a:rPr>
              <a:t>Low</a:t>
            </a:r>
            <a:r>
              <a:rPr lang="zh-CN" altLang="en-US" sz="1569" dirty="0">
                <a:latin typeface="+mn-ea"/>
              </a:rPr>
              <a:t>、效果很惨白。</a:t>
            </a:r>
            <a:endParaRPr lang="en-US" altLang="zh-CN" sz="1569" dirty="0">
              <a:latin typeface="+mn-ea"/>
            </a:endParaRPr>
          </a:p>
          <a:p>
            <a:pPr eaLnBrk="1">
              <a:defRPr/>
            </a:pPr>
            <a:r>
              <a:rPr lang="zh-CN" altLang="en-US" sz="1569" dirty="0">
                <a:effectLst>
                  <a:outerShdw blurRad="38100" dist="38100" dir="2700000" algn="tl">
                    <a:srgbClr val="000000">
                      <a:alpha val="43137"/>
                    </a:srgbClr>
                  </a:outerShdw>
                </a:effectLst>
                <a:highlight>
                  <a:srgbClr val="FFFF00"/>
                </a:highlight>
                <a:latin typeface="+mn-ea"/>
              </a:rPr>
              <a:t>感谢 </a:t>
            </a:r>
            <a:r>
              <a:rPr lang="en-US" altLang="zh-CN" sz="1569" dirty="0">
                <a:effectLst>
                  <a:outerShdw blurRad="38100" dist="38100" dir="2700000" algn="tl">
                    <a:srgbClr val="000000">
                      <a:alpha val="43137"/>
                    </a:srgbClr>
                  </a:outerShdw>
                </a:effectLst>
                <a:highlight>
                  <a:srgbClr val="FFFF00"/>
                </a:highlight>
                <a:latin typeface="+mn-ea"/>
              </a:rPr>
              <a:t>OS</a:t>
            </a:r>
            <a:r>
              <a:rPr lang="zh-CN" altLang="en-US" sz="1569" dirty="0">
                <a:effectLst>
                  <a:outerShdw blurRad="38100" dist="38100" dir="2700000" algn="tl">
                    <a:srgbClr val="000000">
                      <a:alpha val="43137"/>
                    </a:srgbClr>
                  </a:outerShdw>
                </a:effectLst>
                <a:highlight>
                  <a:srgbClr val="FFFF00"/>
                </a:highlight>
                <a:latin typeface="+mn-ea"/>
              </a:rPr>
              <a:t>！感谢 </a:t>
            </a:r>
            <a:r>
              <a:rPr lang="en-US" altLang="zh-CN" sz="1569" dirty="0">
                <a:effectLst>
                  <a:outerShdw blurRad="38100" dist="38100" dir="2700000" algn="tl">
                    <a:srgbClr val="000000">
                      <a:alpha val="43137"/>
                    </a:srgbClr>
                  </a:outerShdw>
                </a:effectLst>
                <a:highlight>
                  <a:srgbClr val="FFFF00"/>
                </a:highlight>
                <a:latin typeface="+mn-ea"/>
              </a:rPr>
              <a:t>Bash</a:t>
            </a:r>
            <a:r>
              <a:rPr lang="zh-CN" altLang="en-US" sz="1569" dirty="0">
                <a:effectLst>
                  <a:outerShdw blurRad="38100" dist="38100" dir="2700000" algn="tl">
                    <a:srgbClr val="000000">
                      <a:alpha val="43137"/>
                    </a:srgbClr>
                  </a:outerShdw>
                </a:effectLst>
                <a:highlight>
                  <a:srgbClr val="FFFF00"/>
                </a:highlight>
                <a:latin typeface="+mn-ea"/>
              </a:rPr>
              <a:t>！</a:t>
            </a:r>
            <a:r>
              <a:rPr lang="zh-CN" altLang="en-US" sz="1569" dirty="0">
                <a:highlight>
                  <a:srgbClr val="FFFF00"/>
                </a:highlight>
                <a:latin typeface="+mn-ea"/>
              </a:rPr>
              <a:t>在我完美谢幕后为我收尸。  </a:t>
            </a:r>
            <a:r>
              <a:rPr lang="zh-CN" altLang="en-US" sz="1569" dirty="0">
                <a:solidFill>
                  <a:srgbClr val="FF0000"/>
                </a:solidFill>
                <a:effectLst>
                  <a:outerShdw blurRad="38100" dist="38100" dir="2700000" algn="tl">
                    <a:srgbClr val="000000">
                      <a:alpha val="43137"/>
                    </a:srgbClr>
                  </a:outerShdw>
                </a:effectLst>
                <a:highlight>
                  <a:srgbClr val="FFFF00"/>
                </a:highlight>
                <a:latin typeface="+mn-ea"/>
              </a:rPr>
              <a:t>我赤条条来去无牵挂！</a:t>
            </a:r>
            <a:endParaRPr lang="en-US" altLang="zh-CN" sz="1569" dirty="0">
              <a:solidFill>
                <a:srgbClr val="FF0000"/>
              </a:solidFill>
              <a:highlight>
                <a:srgbClr val="FFFF00"/>
              </a:highlight>
              <a:latin typeface="+mn-ea"/>
            </a:endParaRPr>
          </a:p>
          <a:p>
            <a:pPr eaLnBrk="1">
              <a:defRPr/>
            </a:pPr>
            <a:r>
              <a:rPr lang="zh-CN" altLang="en-US" sz="1569" dirty="0">
                <a:highlight>
                  <a:srgbClr val="FFFF00"/>
                </a:highlight>
                <a:latin typeface="+mn-ea"/>
              </a:rPr>
              <a:t>我朝 </a:t>
            </a:r>
            <a:r>
              <a:rPr lang="en-US" altLang="zh-CN" sz="1569" dirty="0">
                <a:highlight>
                  <a:srgbClr val="FFFF00"/>
                </a:highlight>
                <a:latin typeface="+mn-ea"/>
              </a:rPr>
              <a:t>CS</a:t>
            </a:r>
            <a:r>
              <a:rPr lang="zh-CN" altLang="en-US" sz="1569" dirty="0">
                <a:highlight>
                  <a:srgbClr val="FFFF00"/>
                </a:highlight>
                <a:latin typeface="+mn-ea"/>
              </a:rPr>
              <a:t>（计算机系统</a:t>
            </a:r>
            <a:r>
              <a:rPr lang="en-US" altLang="zh-CN" sz="1569" dirty="0">
                <a:highlight>
                  <a:srgbClr val="FFFF00"/>
                </a:highlight>
                <a:latin typeface="+mn-ea"/>
              </a:rPr>
              <a:t>-</a:t>
            </a:r>
            <a:r>
              <a:rPr lang="en-US" altLang="zh-CN" sz="1569" u="sng" dirty="0" err="1">
                <a:highlight>
                  <a:srgbClr val="FFFF00"/>
                </a:highlight>
                <a:latin typeface="+mn-ea"/>
              </a:rPr>
              <a:t>Editor+Cpp+Compiler+AS+LD</a:t>
            </a:r>
            <a:r>
              <a:rPr lang="en-US" altLang="zh-CN" sz="1569" dirty="0">
                <a:highlight>
                  <a:srgbClr val="FFFF00"/>
                </a:highlight>
                <a:latin typeface="+mn-ea"/>
              </a:rPr>
              <a:t> + OS + </a:t>
            </a:r>
            <a:r>
              <a:rPr lang="en-US" altLang="zh-CN" sz="1569" u="sng" dirty="0">
                <a:highlight>
                  <a:srgbClr val="FFFF00"/>
                </a:highlight>
                <a:latin typeface="+mn-ea"/>
              </a:rPr>
              <a:t>CPU/RAM/IO</a:t>
            </a:r>
            <a:r>
              <a:rPr lang="zh-CN" altLang="en-US" sz="1569" u="sng" dirty="0">
                <a:highlight>
                  <a:srgbClr val="FFFF00"/>
                </a:highlight>
                <a:latin typeface="+mn-ea"/>
              </a:rPr>
              <a:t>等</a:t>
            </a:r>
            <a:r>
              <a:rPr lang="zh-CN" altLang="en-US" sz="1569" dirty="0">
                <a:highlight>
                  <a:srgbClr val="FFFF00"/>
                </a:highlight>
                <a:latin typeface="+mn-ea"/>
              </a:rPr>
              <a:t>）挥一挥手，不带走一片云彩！                         想想俺也是 </a:t>
            </a:r>
            <a:r>
              <a:rPr lang="en-US" altLang="zh-CN" sz="1569" dirty="0">
                <a:solidFill>
                  <a:srgbClr val="FF0000"/>
                </a:solidFill>
                <a:effectLst>
                  <a:outerShdw blurRad="38100" dist="38100" dir="2700000" algn="tl">
                    <a:srgbClr val="000000">
                      <a:alpha val="43137"/>
                    </a:srgbClr>
                  </a:outerShdw>
                </a:effectLst>
                <a:highlight>
                  <a:srgbClr val="FFFF00"/>
                </a:highlight>
                <a:latin typeface="+mn-ea"/>
              </a:rPr>
              <a:t>O2O: From Zero-0 to Zero-0</a:t>
            </a:r>
            <a:r>
              <a:rPr lang="zh-CN" altLang="en-US" sz="1569" dirty="0">
                <a:solidFill>
                  <a:srgbClr val="FF0000"/>
                </a:solidFill>
                <a:effectLst>
                  <a:outerShdw blurRad="38100" dist="38100" dir="2700000" algn="tl">
                    <a:srgbClr val="000000">
                      <a:alpha val="43137"/>
                    </a:srgbClr>
                  </a:outerShdw>
                </a:effectLst>
                <a:highlight>
                  <a:srgbClr val="FFFF00"/>
                </a:highlight>
                <a:latin typeface="+mn-ea"/>
              </a:rPr>
              <a:t>。</a:t>
            </a:r>
            <a:endParaRPr lang="en-US" altLang="zh-CN" sz="1569" dirty="0">
              <a:effectLst>
                <a:outerShdw blurRad="38100" dist="38100" dir="2700000" algn="tl">
                  <a:srgbClr val="000000">
                    <a:alpha val="43137"/>
                  </a:srgbClr>
                </a:outerShdw>
              </a:effectLst>
              <a:highlight>
                <a:srgbClr val="FFFF00"/>
              </a:highlight>
              <a:latin typeface="+mn-ea"/>
            </a:endParaRPr>
          </a:p>
          <a:p>
            <a:pPr eaLnBrk="1">
              <a:defRPr/>
            </a:pPr>
            <a:r>
              <a:rPr lang="zh-CN" altLang="en-US" sz="1569" dirty="0">
                <a:latin typeface="+mn-ea"/>
              </a:rPr>
              <a:t>历史长河中一个个菜鸟与我擦肩而过</a:t>
            </a:r>
            <a:r>
              <a:rPr lang="zh-CN" altLang="en-US" sz="1569" dirty="0">
                <a:highlight>
                  <a:srgbClr val="FFFF00"/>
                </a:highlight>
                <a:latin typeface="+mn-ea"/>
              </a:rPr>
              <a:t>，只有</a:t>
            </a:r>
            <a:r>
              <a:rPr lang="en-US" altLang="zh-CN" sz="1569" dirty="0">
                <a:highlight>
                  <a:srgbClr val="FFFF00"/>
                </a:highlight>
                <a:latin typeface="+mn-ea"/>
              </a:rPr>
              <a:t>CS</a:t>
            </a:r>
            <a:r>
              <a:rPr lang="zh-CN" altLang="en-US" sz="1569" dirty="0">
                <a:highlight>
                  <a:srgbClr val="FFFF00"/>
                </a:highlight>
                <a:latin typeface="+mn-ea"/>
              </a:rPr>
              <a:t>知道我的生、我的死，我的坎坷，“</a:t>
            </a:r>
            <a:r>
              <a:rPr lang="zh-CN" altLang="en-US" sz="1569" dirty="0">
                <a:solidFill>
                  <a:schemeClr val="accent1"/>
                </a:solidFill>
                <a:effectLst>
                  <a:outerShdw blurRad="38100" dist="38100" dir="2700000" algn="tl">
                    <a:srgbClr val="000000">
                      <a:alpha val="43137"/>
                    </a:srgbClr>
                  </a:outerShdw>
                </a:effectLst>
                <a:highlight>
                  <a:srgbClr val="FFFF00"/>
                </a:highlight>
                <a:latin typeface="+mn-ea"/>
              </a:rPr>
              <a:t>只有 </a:t>
            </a:r>
            <a:r>
              <a:rPr lang="en-US" altLang="zh-CN" sz="1569" dirty="0">
                <a:solidFill>
                  <a:schemeClr val="accent1"/>
                </a:solidFill>
                <a:effectLst>
                  <a:outerShdw blurRad="38100" dist="38100" dir="2700000" algn="tl">
                    <a:srgbClr val="000000">
                      <a:alpha val="43137"/>
                    </a:srgbClr>
                  </a:outerShdw>
                </a:effectLst>
                <a:highlight>
                  <a:srgbClr val="FFFF00"/>
                </a:highlight>
                <a:latin typeface="+mn-ea"/>
              </a:rPr>
              <a:t>CS </a:t>
            </a:r>
            <a:r>
              <a:rPr lang="zh-CN" altLang="en-US" sz="1569" dirty="0">
                <a:solidFill>
                  <a:schemeClr val="accent1"/>
                </a:solidFill>
                <a:effectLst>
                  <a:outerShdw blurRad="38100" dist="38100" dir="2700000" algn="tl">
                    <a:srgbClr val="000000">
                      <a:alpha val="43137"/>
                    </a:srgbClr>
                  </a:outerShdw>
                </a:effectLst>
                <a:highlight>
                  <a:srgbClr val="FFFF00"/>
                </a:highlight>
                <a:latin typeface="+mn-ea"/>
              </a:rPr>
              <a:t>知道</a:t>
            </a:r>
            <a:r>
              <a:rPr lang="en-US" altLang="zh-CN" sz="1569" dirty="0">
                <a:solidFill>
                  <a:schemeClr val="accent1"/>
                </a:solidFill>
                <a:effectLst>
                  <a:outerShdw blurRad="38100" dist="38100" dir="2700000" algn="tl">
                    <a:srgbClr val="000000">
                      <a:alpha val="43137"/>
                    </a:srgbClr>
                  </a:outerShdw>
                </a:effectLst>
                <a:highlight>
                  <a:srgbClr val="FFFF00"/>
                </a:highlight>
                <a:latin typeface="+mn-ea"/>
              </a:rPr>
              <a:t>……</a:t>
            </a:r>
            <a:r>
              <a:rPr lang="zh-CN" altLang="en-US" sz="1569" dirty="0">
                <a:solidFill>
                  <a:schemeClr val="accent1"/>
                </a:solidFill>
                <a:effectLst>
                  <a:outerShdw blurRad="38100" dist="38100" dir="2700000" algn="tl">
                    <a:srgbClr val="000000">
                      <a:alpha val="43137"/>
                    </a:srgbClr>
                  </a:outerShdw>
                </a:effectLst>
                <a:highlight>
                  <a:srgbClr val="FFFF00"/>
                </a:highlight>
                <a:latin typeface="+mn-ea"/>
              </a:rPr>
              <a:t>我曾经</a:t>
            </a:r>
            <a:r>
              <a:rPr lang="en-US" altLang="zh-CN" sz="1569" dirty="0">
                <a:solidFill>
                  <a:schemeClr val="accent1"/>
                </a:solidFill>
                <a:effectLst>
                  <a:outerShdw blurRad="38100" dist="38100" dir="2700000" algn="tl">
                    <a:srgbClr val="000000">
                      <a:alpha val="43137"/>
                    </a:srgbClr>
                  </a:outerShdw>
                </a:effectLst>
                <a:highlight>
                  <a:srgbClr val="FFFF00"/>
                </a:highlight>
                <a:latin typeface="+mn-ea"/>
              </a:rPr>
              <a:t>……</a:t>
            </a:r>
            <a:r>
              <a:rPr lang="zh-CN" altLang="en-US" sz="1569" dirty="0">
                <a:solidFill>
                  <a:schemeClr val="accent1"/>
                </a:solidFill>
                <a:effectLst>
                  <a:outerShdw blurRad="38100" dist="38100" dir="2700000" algn="tl">
                    <a:srgbClr val="000000">
                      <a:alpha val="43137"/>
                    </a:srgbClr>
                  </a:outerShdw>
                </a:effectLst>
                <a:highlight>
                  <a:srgbClr val="FFFF00"/>
                </a:highlight>
                <a:latin typeface="+mn-ea"/>
              </a:rPr>
              <a:t>来</a:t>
            </a:r>
            <a:r>
              <a:rPr lang="en-US" altLang="zh-CN" sz="1569" dirty="0">
                <a:solidFill>
                  <a:schemeClr val="accent1"/>
                </a:solidFill>
                <a:effectLst>
                  <a:outerShdw blurRad="38100" dist="38100" dir="2700000" algn="tl">
                    <a:srgbClr val="000000">
                      <a:alpha val="43137"/>
                    </a:srgbClr>
                  </a:outerShdw>
                </a:effectLst>
                <a:highlight>
                  <a:srgbClr val="FFFF00"/>
                </a:highlight>
                <a:latin typeface="+mn-ea"/>
              </a:rPr>
              <a:t>…………</a:t>
            </a:r>
            <a:r>
              <a:rPr lang="zh-CN" altLang="en-US" sz="1569" dirty="0">
                <a:solidFill>
                  <a:schemeClr val="accent1"/>
                </a:solidFill>
                <a:effectLst>
                  <a:outerShdw blurRad="38100" dist="38100" dir="2700000" algn="tl">
                    <a:srgbClr val="000000">
                      <a:alpha val="43137"/>
                    </a:srgbClr>
                  </a:outerShdw>
                </a:effectLst>
                <a:highlight>
                  <a:srgbClr val="FFFF00"/>
                </a:highlight>
                <a:latin typeface="+mn-ea"/>
              </a:rPr>
              <a:t>过</a:t>
            </a:r>
            <a:r>
              <a:rPr lang="en-US" altLang="zh-CN" sz="1569" dirty="0">
                <a:solidFill>
                  <a:schemeClr val="accent1"/>
                </a:solidFill>
                <a:effectLst>
                  <a:outerShdw blurRad="38100" dist="38100" dir="2700000" algn="tl">
                    <a:srgbClr val="000000">
                      <a:alpha val="43137"/>
                    </a:srgbClr>
                  </a:outerShdw>
                </a:effectLst>
                <a:highlight>
                  <a:srgbClr val="FFFF00"/>
                </a:highlight>
                <a:latin typeface="+mn-ea"/>
              </a:rPr>
              <a:t>……</a:t>
            </a:r>
            <a:r>
              <a:rPr lang="zh-CN" altLang="en-US" sz="1569" dirty="0">
                <a:highlight>
                  <a:srgbClr val="FFFF00"/>
                </a:highlight>
                <a:latin typeface="+mn-ea"/>
              </a:rPr>
              <a:t>”</a:t>
            </a:r>
            <a:endParaRPr lang="en-US" altLang="zh-CN" sz="1569" dirty="0">
              <a:highlight>
                <a:srgbClr val="FFFF00"/>
              </a:highlight>
              <a:latin typeface="+mn-ea"/>
            </a:endParaRPr>
          </a:p>
        </p:txBody>
      </p:sp>
      <p:sp>
        <p:nvSpPr>
          <p:cNvPr id="4" name="Rectangle 2">
            <a:extLst>
              <a:ext uri="{FF2B5EF4-FFF2-40B4-BE49-F238E27FC236}">
                <a16:creationId xmlns:a16="http://schemas.microsoft.com/office/drawing/2014/main" id="{F8328344-CF94-4EF5-B30A-9A37B7AE9003}"/>
              </a:ext>
            </a:extLst>
          </p:cNvPr>
          <p:cNvSpPr txBox="1">
            <a:spLocks noChangeArrowheads="1"/>
          </p:cNvSpPr>
          <p:nvPr/>
        </p:nvSpPr>
        <p:spPr bwMode="auto">
          <a:xfrm>
            <a:off x="4419600" y="6096000"/>
            <a:ext cx="441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19063" indent="-119063"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a:lstStyle>
          <a:p>
            <a:pPr algn="r" defTabSz="914400"/>
            <a:r>
              <a:rPr lang="en-US" altLang="zh-CN" sz="2400" kern="0" dirty="0">
                <a:ea typeface="宋体" panose="02010600030101010101" pitchFamily="2" charset="-122"/>
              </a:rPr>
              <a:t>PS</a:t>
            </a:r>
            <a:r>
              <a:rPr lang="zh-CN" altLang="en-US" sz="2400" kern="0" dirty="0">
                <a:ea typeface="宋体" panose="02010600030101010101" pitchFamily="2" charset="-122"/>
              </a:rPr>
              <a:t>：别忘了提前申请</a:t>
            </a:r>
            <a:r>
              <a:rPr lang="en-US" altLang="zh-CN" sz="2400" kern="0" dirty="0">
                <a:ea typeface="宋体" panose="02010600030101010101" pitchFamily="2" charset="-122"/>
              </a:rPr>
              <a:t>CSDN</a:t>
            </a:r>
            <a:r>
              <a:rPr lang="zh-CN" altLang="en-US" sz="2400" kern="0" dirty="0">
                <a:ea typeface="宋体" panose="02010600030101010101" pitchFamily="2" charset="-122"/>
              </a:rPr>
              <a:t>账号</a:t>
            </a:r>
          </a:p>
        </p:txBody>
      </p:sp>
    </p:spTree>
    <p:extLst>
      <p:ext uri="{BB962C8B-B14F-4D97-AF65-F5344CB8AC3E}">
        <p14:creationId xmlns:p14="http://schemas.microsoft.com/office/powerpoint/2010/main" val="22882611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883">
                                            <p:txEl>
                                              <p:pRg st="0" end="0"/>
                                            </p:txEl>
                                          </p:spTgt>
                                        </p:tgtEl>
                                        <p:attrNameLst>
                                          <p:attrName>style.visibility</p:attrName>
                                        </p:attrNameLst>
                                      </p:cBhvr>
                                      <p:to>
                                        <p:strVal val="visible"/>
                                      </p:to>
                                    </p:set>
                                    <p:animEffect transition="in" filter="blinds(horizontal)">
                                      <p:cBhvr>
                                        <p:cTn id="7" dur="500"/>
                                        <p:tgtEl>
                                          <p:spTgt spid="89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883">
                                            <p:txEl>
                                              <p:pRg st="1" end="1"/>
                                            </p:txEl>
                                          </p:spTgt>
                                        </p:tgtEl>
                                        <p:attrNameLst>
                                          <p:attrName>style.visibility</p:attrName>
                                        </p:attrNameLst>
                                      </p:cBhvr>
                                      <p:to>
                                        <p:strVal val="visible"/>
                                      </p:to>
                                    </p:set>
                                    <p:animEffect transition="in" filter="blinds(horizontal)">
                                      <p:cBhvr>
                                        <p:cTn id="12" dur="500"/>
                                        <p:tgtEl>
                                          <p:spTgt spid="890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0883">
                                            <p:txEl>
                                              <p:pRg st="2" end="2"/>
                                            </p:txEl>
                                          </p:spTgt>
                                        </p:tgtEl>
                                        <p:attrNameLst>
                                          <p:attrName>style.visibility</p:attrName>
                                        </p:attrNameLst>
                                      </p:cBhvr>
                                      <p:to>
                                        <p:strVal val="visible"/>
                                      </p:to>
                                    </p:set>
                                    <p:animEffect transition="in" filter="blinds(horizontal)">
                                      <p:cBhvr>
                                        <p:cTn id="17" dur="500"/>
                                        <p:tgtEl>
                                          <p:spTgt spid="890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883">
                                            <p:txEl>
                                              <p:pRg st="3" end="3"/>
                                            </p:txEl>
                                          </p:spTgt>
                                        </p:tgtEl>
                                        <p:attrNameLst>
                                          <p:attrName>style.visibility</p:attrName>
                                        </p:attrNameLst>
                                      </p:cBhvr>
                                      <p:to>
                                        <p:strVal val="visible"/>
                                      </p:to>
                                    </p:set>
                                    <p:animEffect transition="in" filter="blinds(horizontal)">
                                      <p:cBhvr>
                                        <p:cTn id="22" dur="500"/>
                                        <p:tgtEl>
                                          <p:spTgt spid="8908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0883">
                                            <p:txEl>
                                              <p:pRg st="4" end="4"/>
                                            </p:txEl>
                                          </p:spTgt>
                                        </p:tgtEl>
                                        <p:attrNameLst>
                                          <p:attrName>style.visibility</p:attrName>
                                        </p:attrNameLst>
                                      </p:cBhvr>
                                      <p:to>
                                        <p:strVal val="visible"/>
                                      </p:to>
                                    </p:set>
                                    <p:animEffect transition="in" filter="blinds(horizontal)">
                                      <p:cBhvr>
                                        <p:cTn id="27" dur="500"/>
                                        <p:tgtEl>
                                          <p:spTgt spid="8908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0883">
                                            <p:txEl>
                                              <p:pRg st="5" end="5"/>
                                            </p:txEl>
                                          </p:spTgt>
                                        </p:tgtEl>
                                        <p:attrNameLst>
                                          <p:attrName>style.visibility</p:attrName>
                                        </p:attrNameLst>
                                      </p:cBhvr>
                                      <p:to>
                                        <p:strVal val="visible"/>
                                      </p:to>
                                    </p:set>
                                    <p:animEffect transition="in" filter="blinds(horizontal)">
                                      <p:cBhvr>
                                        <p:cTn id="32" dur="500"/>
                                        <p:tgtEl>
                                          <p:spTgt spid="8908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90883">
                                            <p:txEl>
                                              <p:pRg st="6" end="6"/>
                                            </p:txEl>
                                          </p:spTgt>
                                        </p:tgtEl>
                                        <p:attrNameLst>
                                          <p:attrName>style.visibility</p:attrName>
                                        </p:attrNameLst>
                                      </p:cBhvr>
                                      <p:to>
                                        <p:strVal val="visible"/>
                                      </p:to>
                                    </p:set>
                                    <p:animEffect transition="in" filter="blinds(horizontal)">
                                      <p:cBhvr>
                                        <p:cTn id="37" dur="500"/>
                                        <p:tgtEl>
                                          <p:spTgt spid="89088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90883">
                                            <p:txEl>
                                              <p:pRg st="7" end="7"/>
                                            </p:txEl>
                                          </p:spTgt>
                                        </p:tgtEl>
                                        <p:attrNameLst>
                                          <p:attrName>style.visibility</p:attrName>
                                        </p:attrNameLst>
                                      </p:cBhvr>
                                      <p:to>
                                        <p:strVal val="visible"/>
                                      </p:to>
                                    </p:set>
                                    <p:animEffect transition="in" filter="blinds(horizontal)">
                                      <p:cBhvr>
                                        <p:cTn id="42" dur="500"/>
                                        <p:tgtEl>
                                          <p:spTgt spid="89088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90883">
                                            <p:txEl>
                                              <p:pRg st="8" end="8"/>
                                            </p:txEl>
                                          </p:spTgt>
                                        </p:tgtEl>
                                        <p:attrNameLst>
                                          <p:attrName>style.visibility</p:attrName>
                                        </p:attrNameLst>
                                      </p:cBhvr>
                                      <p:to>
                                        <p:strVal val="visible"/>
                                      </p:to>
                                    </p:set>
                                    <p:animEffect transition="in" filter="blinds(horizontal)">
                                      <p:cBhvr>
                                        <p:cTn id="47" dur="500"/>
                                        <p:tgtEl>
                                          <p:spTgt spid="89088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90883">
                                            <p:txEl>
                                              <p:pRg st="9" end="9"/>
                                            </p:txEl>
                                          </p:spTgt>
                                        </p:tgtEl>
                                        <p:attrNameLst>
                                          <p:attrName>style.visibility</p:attrName>
                                        </p:attrNameLst>
                                      </p:cBhvr>
                                      <p:to>
                                        <p:strVal val="visible"/>
                                      </p:to>
                                    </p:set>
                                    <p:animEffect transition="in" filter="blinds(horizontal)">
                                      <p:cBhvr>
                                        <p:cTn id="52" dur="500"/>
                                        <p:tgtEl>
                                          <p:spTgt spid="89088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90883">
                                            <p:txEl>
                                              <p:pRg st="10" end="10"/>
                                            </p:txEl>
                                          </p:spTgt>
                                        </p:tgtEl>
                                        <p:attrNameLst>
                                          <p:attrName>style.visibility</p:attrName>
                                        </p:attrNameLst>
                                      </p:cBhvr>
                                      <p:to>
                                        <p:strVal val="visible"/>
                                      </p:to>
                                    </p:set>
                                    <p:animEffect transition="in" filter="blinds(horizontal)">
                                      <p:cBhvr>
                                        <p:cTn id="57" dur="500"/>
                                        <p:tgtEl>
                                          <p:spTgt spid="89088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611188" y="35560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3" name="Rectangle 6"/>
          <p:cNvSpPr>
            <a:spLocks noChangeArrowheads="1"/>
          </p:cNvSpPr>
          <p:nvPr/>
        </p:nvSpPr>
        <p:spPr bwMode="auto">
          <a:xfrm>
            <a:off x="611188" y="37846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4" name="Rectangle 7"/>
          <p:cNvSpPr>
            <a:spLocks noChangeArrowheads="1"/>
          </p:cNvSpPr>
          <p:nvPr/>
        </p:nvSpPr>
        <p:spPr bwMode="auto">
          <a:xfrm>
            <a:off x="611188" y="40132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4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46" name="Text Box 10"/>
          <p:cNvSpPr txBox="1">
            <a:spLocks noChangeArrowheads="1"/>
          </p:cNvSpPr>
          <p:nvPr/>
        </p:nvSpPr>
        <p:spPr bwMode="auto">
          <a:xfrm>
            <a:off x="329565" y="35052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0</a:t>
            </a:r>
          </a:p>
        </p:txBody>
      </p:sp>
      <p:sp>
        <p:nvSpPr>
          <p:cNvPr id="47" name="Text Box 11"/>
          <p:cNvSpPr txBox="1">
            <a:spLocks noChangeArrowheads="1"/>
          </p:cNvSpPr>
          <p:nvPr/>
        </p:nvSpPr>
        <p:spPr bwMode="auto">
          <a:xfrm>
            <a:off x="329565" y="3708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1</a:t>
            </a:r>
          </a:p>
        </p:txBody>
      </p:sp>
      <p:sp>
        <p:nvSpPr>
          <p:cNvPr id="48" name="Text Box 12"/>
          <p:cNvSpPr txBox="1">
            <a:spLocks noChangeArrowheads="1"/>
          </p:cNvSpPr>
          <p:nvPr/>
        </p:nvSpPr>
        <p:spPr bwMode="auto">
          <a:xfrm>
            <a:off x="329565" y="3962400"/>
            <a:ext cx="282575"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2</a:t>
            </a:r>
          </a:p>
        </p:txBody>
      </p:sp>
      <p:sp>
        <p:nvSpPr>
          <p:cNvPr id="49" name="Text Box 13"/>
          <p:cNvSpPr txBox="1">
            <a:spLocks noChangeArrowheads="1"/>
          </p:cNvSpPr>
          <p:nvPr/>
        </p:nvSpPr>
        <p:spPr bwMode="auto">
          <a:xfrm>
            <a:off x="1004888" y="4025900"/>
            <a:ext cx="436562" cy="4572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a:t>
            </a:r>
          </a:p>
        </p:txBody>
      </p:sp>
      <p:sp>
        <p:nvSpPr>
          <p:cNvPr id="50" name="Rectangle 14"/>
          <p:cNvSpPr>
            <a:spLocks noChangeArrowheads="1"/>
          </p:cNvSpPr>
          <p:nvPr/>
        </p:nvSpPr>
        <p:spPr bwMode="auto">
          <a:xfrm>
            <a:off x="611188" y="44958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noAutofit/>
          </a:bodyPr>
          <a:lstStyle/>
          <a:p>
            <a:endParaRPr lang="en-US"/>
          </a:p>
        </p:txBody>
      </p:sp>
      <p:sp>
        <p:nvSpPr>
          <p:cNvPr id="51" name="Text Box 15"/>
          <p:cNvSpPr txBox="1">
            <a:spLocks noChangeArrowheads="1"/>
          </p:cNvSpPr>
          <p:nvPr/>
        </p:nvSpPr>
        <p:spPr bwMode="auto">
          <a:xfrm>
            <a:off x="162878" y="4445000"/>
            <a:ext cx="449262" cy="304800"/>
          </a:xfrm>
          <a:prstGeom prst="rect">
            <a:avLst/>
          </a:prstGeom>
          <a:noFill/>
          <a:ln w="12700">
            <a:noFill/>
            <a:miter lim="800000"/>
            <a:headEnd/>
            <a:tailEnd/>
          </a:ln>
          <a:effectLst/>
        </p:spPr>
        <p:txBody>
          <a:bodyPr wrap="none" anchor="ctr">
            <a:noAutofit/>
          </a:bodyPr>
          <a:lstStyle/>
          <a:p>
            <a:pPr>
              <a:lnSpc>
                <a:spcPct val="100000"/>
              </a:lnSpc>
            </a:pPr>
            <a:r>
              <a:rPr lang="en-US" sz="2000">
                <a:latin typeface="Arial" pitchFamily="34" charset="0"/>
              </a:rPr>
              <a:t>n-1</a:t>
            </a:r>
          </a:p>
        </p:txBody>
      </p:sp>
      <p:sp>
        <p:nvSpPr>
          <p:cNvPr id="5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3"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54"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p:spPr>
        <p:txBody>
          <a:bodyPr wrap="none" anchor="ctr">
            <a:noAutofit/>
          </a:bodyPr>
          <a:lstStyle/>
          <a:p>
            <a:endParaRPr lang="en-US" sz="2000"/>
          </a:p>
        </p:txBody>
      </p:sp>
      <p:sp>
        <p:nvSpPr>
          <p:cNvPr id="3" name="内容占位符 2">
            <a:extLst>
              <a:ext uri="{FF2B5EF4-FFF2-40B4-BE49-F238E27FC236}">
                <a16:creationId xmlns:a16="http://schemas.microsoft.com/office/drawing/2014/main" id="{FBEC5A5C-0D10-4AA8-9321-971FD7130796}"/>
              </a:ext>
            </a:extLst>
          </p:cNvPr>
          <p:cNvSpPr>
            <a:spLocks noGrp="1"/>
          </p:cNvSpPr>
          <p:nvPr>
            <p:ph idx="1"/>
          </p:nvPr>
        </p:nvSpPr>
        <p:spPr/>
        <p:txBody>
          <a:bodyPr/>
          <a:lstStyle/>
          <a:p>
            <a:pPr marL="0" indent="0">
              <a:buNone/>
            </a:pPr>
            <a:r>
              <a:rPr lang="en-US" altLang="zh-CN" dirty="0"/>
              <a:t> </a:t>
            </a:r>
            <a:endParaRPr lang="zh-CN" altLang="en-US" dirty="0"/>
          </a:p>
        </p:txBody>
      </p:sp>
      <p:sp>
        <p:nvSpPr>
          <p:cNvPr id="477213" name="Rectangle 29"/>
          <p:cNvSpPr>
            <a:spLocks noGrp="1" noChangeArrowheads="1"/>
          </p:cNvSpPr>
          <p:nvPr>
            <p:ph type="title"/>
          </p:nvPr>
        </p:nvSpPr>
        <p:spPr/>
        <p:txBody>
          <a:bodyPr/>
          <a:lstStyle/>
          <a:p>
            <a:r>
              <a:rPr lang="zh-CN" altLang="en-US" dirty="0"/>
              <a:t>异常处理</a:t>
            </a:r>
            <a:endParaRPr lang="en-US" dirty="0"/>
          </a:p>
        </p:txBody>
      </p:sp>
      <p:sp>
        <p:nvSpPr>
          <p:cNvPr id="477188" name="Rectangle 4"/>
          <p:cNvSpPr>
            <a:spLocks noChangeArrowheads="1"/>
          </p:cNvSpPr>
          <p:nvPr/>
        </p:nvSpPr>
        <p:spPr bwMode="auto">
          <a:xfrm>
            <a:off x="658335" y="3076859"/>
            <a:ext cx="798278" cy="335981"/>
          </a:xfrm>
          <a:prstGeom prst="rect">
            <a:avLst/>
          </a:prstGeom>
          <a:noFill/>
          <a:ln w="12700">
            <a:noFill/>
            <a:miter lim="800000"/>
            <a:headEnd/>
            <a:tailEnd/>
          </a:ln>
          <a:effectLst/>
        </p:spPr>
        <p:txBody>
          <a:bodyPr wrap="none" lIns="90479" tIns="44446" rIns="90479" bIns="44446">
            <a:noAutofit/>
          </a:bodyPr>
          <a:lstStyle/>
          <a:p>
            <a:pPr>
              <a:lnSpc>
                <a:spcPct val="100000"/>
              </a:lnSpc>
            </a:pPr>
            <a:r>
              <a:rPr lang="zh-CN" altLang="en-US" sz="2000" dirty="0">
                <a:latin typeface="Calibri" pitchFamily="34" charset="0"/>
              </a:rPr>
              <a:t>异常表</a:t>
            </a:r>
            <a:endParaRPr lang="en-US" sz="2000" dirty="0">
              <a:latin typeface="Calibri" pitchFamily="34" charset="0"/>
            </a:endParaRPr>
          </a:p>
        </p:txBody>
      </p:sp>
      <p:sp>
        <p:nvSpPr>
          <p:cNvPr id="47719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2" name="Rectangle 18"/>
          <p:cNvSpPr>
            <a:spLocks noChangeArrowheads="1"/>
          </p:cNvSpPr>
          <p:nvPr/>
        </p:nvSpPr>
        <p:spPr bwMode="auto">
          <a:xfrm>
            <a:off x="2439988" y="24257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3" name="Rectangle 19"/>
          <p:cNvSpPr>
            <a:spLocks noChangeArrowheads="1"/>
          </p:cNvSpPr>
          <p:nvPr/>
        </p:nvSpPr>
        <p:spPr bwMode="auto">
          <a:xfrm>
            <a:off x="2439988" y="31115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06" name="Rectangle 22"/>
          <p:cNvSpPr>
            <a:spLocks noChangeArrowheads="1"/>
          </p:cNvSpPr>
          <p:nvPr/>
        </p:nvSpPr>
        <p:spPr bwMode="auto">
          <a:xfrm>
            <a:off x="2439988" y="3797300"/>
            <a:ext cx="2516188" cy="533400"/>
          </a:xfrm>
          <a:prstGeom prst="rect">
            <a:avLst/>
          </a:prstGeom>
          <a:solidFill>
            <a:srgbClr val="F6F5BD"/>
          </a:solidFill>
          <a:ln w="9525">
            <a:solidFill>
              <a:schemeClr val="tx1"/>
            </a:solidFill>
            <a:miter lim="800000"/>
            <a:headEnd/>
            <a:tailEnd/>
          </a:ln>
          <a:effectLst/>
        </p:spPr>
        <p:txBody>
          <a:bodyPr wrap="non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7" name="Rectangle 23"/>
          <p:cNvSpPr>
            <a:spLocks noChangeArrowheads="1"/>
          </p:cNvSpPr>
          <p:nvPr/>
        </p:nvSpPr>
        <p:spPr bwMode="auto">
          <a:xfrm>
            <a:off x="2439988" y="5105400"/>
            <a:ext cx="2516188" cy="730250"/>
          </a:xfrm>
          <a:prstGeom prst="rect">
            <a:avLst/>
          </a:prstGeom>
          <a:solidFill>
            <a:srgbClr val="F6F5BD"/>
          </a:solidFill>
          <a:ln w="9525">
            <a:solidFill>
              <a:schemeClr val="tx1"/>
            </a:solidFill>
            <a:miter lim="800000"/>
            <a:headEnd/>
            <a:tailEnd/>
          </a:ln>
          <a:effectLst/>
        </p:spPr>
        <p:txBody>
          <a:bodyPr wrap="square" anchor="ctr">
            <a:noAutofit/>
          </a:bodyPr>
          <a:lstStyle/>
          <a:p>
            <a:pPr>
              <a:lnSpc>
                <a:spcPct val="100000"/>
              </a:lnSpc>
            </a:pPr>
            <a:r>
              <a:rPr lang="zh-CN" altLang="en-US" sz="2000" dirty="0">
                <a:latin typeface="黑体" panose="02010609060101010101" pitchFamily="49" charset="-122"/>
                <a:ea typeface="黑体" panose="02010609060101010101" pitchFamily="49" charset="-122"/>
              </a:rPr>
              <a:t>异常处理程序</a:t>
            </a:r>
            <a:r>
              <a:rPr lang="en-US" altLang="zh-CN" sz="2000" dirty="0">
                <a:latin typeface="黑体" panose="02010609060101010101" pitchFamily="49" charset="-122"/>
                <a:ea typeface="黑体" panose="02010609060101010101" pitchFamily="49" charset="-122"/>
              </a:rPr>
              <a:t>n-1</a:t>
            </a:r>
            <a:r>
              <a:rPr lang="zh-CN" altLang="en-US" sz="2000" dirty="0">
                <a:latin typeface="黑体" panose="02010609060101010101" pitchFamily="49" charset="-122"/>
                <a:ea typeface="黑体" panose="02010609060101010101" pitchFamily="49" charset="-122"/>
              </a:rPr>
              <a:t>的代码</a:t>
            </a:r>
            <a:endParaRPr lang="en-US" sz="2000" dirty="0">
              <a:latin typeface="黑体" panose="02010609060101010101" pitchFamily="49" charset="-122"/>
              <a:ea typeface="黑体" panose="02010609060101010101" pitchFamily="49" charset="-122"/>
            </a:endParaRPr>
          </a:p>
        </p:txBody>
      </p:sp>
      <p:sp>
        <p:nvSpPr>
          <p:cNvPr id="477208" name="Text Box 24"/>
          <p:cNvSpPr txBox="1">
            <a:spLocks noChangeArrowheads="1"/>
          </p:cNvSpPr>
          <p:nvPr/>
        </p:nvSpPr>
        <p:spPr bwMode="auto">
          <a:xfrm>
            <a:off x="3581400" y="4406900"/>
            <a:ext cx="436563" cy="457200"/>
          </a:xfrm>
          <a:prstGeom prst="rect">
            <a:avLst/>
          </a:prstGeom>
          <a:noFill/>
          <a:ln w="12700">
            <a:noFill/>
            <a:miter lim="800000"/>
            <a:headEnd/>
            <a:tailEnd/>
          </a:ln>
          <a:effectLst/>
        </p:spPr>
        <p:txBody>
          <a:bodyPr wrap="none" anchor="ctr">
            <a:noAutofit/>
          </a:bodyPr>
          <a:lstStyle/>
          <a:p>
            <a:pPr>
              <a:lnSpc>
                <a:spcPct val="100000"/>
              </a:lnSpc>
            </a:pPr>
            <a:r>
              <a:rPr lang="en-US" sz="2400" dirty="0">
                <a:latin typeface="Calibri" pitchFamily="34" charset="0"/>
              </a:rPr>
              <a:t>...</a:t>
            </a:r>
          </a:p>
        </p:txBody>
      </p:sp>
      <p:sp>
        <p:nvSpPr>
          <p:cNvPr id="47721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p:spPr>
        <p:txBody>
          <a:bodyPr anchor="ctr">
            <a:noAutofit/>
          </a:bodyPr>
          <a:lstStyle/>
          <a:p>
            <a:endParaRPr lang="en-US" dirty="0">
              <a:latin typeface="Calibri" pitchFamily="34" charset="0"/>
            </a:endParaRPr>
          </a:p>
        </p:txBody>
      </p:sp>
      <p:sp>
        <p:nvSpPr>
          <p:cNvPr id="477211" name="Text Box 27"/>
          <p:cNvSpPr txBox="1">
            <a:spLocks noChangeArrowheads="1"/>
          </p:cNvSpPr>
          <p:nvPr/>
        </p:nvSpPr>
        <p:spPr bwMode="auto">
          <a:xfrm>
            <a:off x="433551" y="1625025"/>
            <a:ext cx="800219" cy="338554"/>
          </a:xfrm>
          <a:prstGeom prst="rect">
            <a:avLst/>
          </a:prstGeom>
          <a:noFill/>
          <a:ln w="25400">
            <a:noFill/>
            <a:miter lim="800000"/>
            <a:headEnd/>
            <a:tailEnd/>
          </a:ln>
          <a:effectLst/>
        </p:spPr>
        <p:txBody>
          <a:bodyPr wrap="none">
            <a:noAutofit/>
          </a:bodyPr>
          <a:lstStyle/>
          <a:p>
            <a:r>
              <a:rPr lang="zh-CN" altLang="en-US" sz="2000" kern="0" dirty="0"/>
              <a:t>异常号</a:t>
            </a:r>
            <a:endParaRPr lang="en-US" sz="2000" dirty="0">
              <a:solidFill>
                <a:schemeClr val="tx1">
                  <a:lumMod val="50000"/>
                  <a:lumOff val="50000"/>
                </a:schemeClr>
              </a:solidFill>
              <a:latin typeface="Calibri" pitchFamily="34" charset="0"/>
            </a:endParaRPr>
          </a:p>
        </p:txBody>
      </p:sp>
      <p:cxnSp>
        <p:nvCxnSpPr>
          <p:cNvPr id="57" name="Straight Arrow Connector 56"/>
          <p:cNvCxnSpPr/>
          <p:nvPr/>
        </p:nvCxnSpPr>
        <p:spPr bwMode="auto">
          <a:xfrm rot="5400000">
            <a:off x="-185854" y="2837150"/>
            <a:ext cx="1336100" cy="1588"/>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
        <p:nvSpPr>
          <p:cNvPr id="2" name="文本框 1"/>
          <p:cNvSpPr txBox="1"/>
          <p:nvPr/>
        </p:nvSpPr>
        <p:spPr>
          <a:xfrm>
            <a:off x="76200" y="6172200"/>
            <a:ext cx="8610600" cy="425450"/>
          </a:xfrm>
          <a:prstGeom prst="rect">
            <a:avLst/>
          </a:prstGeom>
          <a:noFill/>
        </p:spPr>
        <p:txBody>
          <a:bodyPr wrap="square" rtlCol="0">
            <a:noAutofit/>
          </a:bodyPr>
          <a:lstStyle/>
          <a:p>
            <a:r>
              <a:rPr lang="zh-CN" altLang="en-US" dirty="0">
                <a:latin typeface="Calibri" pitchFamily="34" charset="0"/>
              </a:rPr>
              <a:t>异常表（中断向量表）是一张跳转表，表目</a:t>
            </a:r>
            <a:r>
              <a:rPr lang="en-US" altLang="zh-CN" dirty="0">
                <a:latin typeface="Calibri" pitchFamily="34" charset="0"/>
              </a:rPr>
              <a:t>k</a:t>
            </a:r>
            <a:r>
              <a:rPr lang="zh-CN" altLang="en-US" dirty="0">
                <a:latin typeface="Calibri" pitchFamily="34" charset="0"/>
              </a:rPr>
              <a:t>包含异常</a:t>
            </a:r>
            <a:r>
              <a:rPr lang="en-US" altLang="zh-CN" dirty="0">
                <a:latin typeface="Calibri" pitchFamily="34" charset="0"/>
              </a:rPr>
              <a:t>k</a:t>
            </a:r>
            <a:r>
              <a:rPr lang="zh-CN" altLang="en-US" dirty="0">
                <a:latin typeface="Calibri" pitchFamily="34" charset="0"/>
              </a:rPr>
              <a:t>的处理程序代码的地址</a:t>
            </a:r>
          </a:p>
        </p:txBody>
      </p:sp>
      <p:cxnSp>
        <p:nvCxnSpPr>
          <p:cNvPr id="4" name="直接箭头连接符 3"/>
          <p:cNvCxnSpPr/>
          <p:nvPr/>
        </p:nvCxnSpPr>
        <p:spPr bwMode="auto">
          <a:xfrm flipH="1" flipV="1">
            <a:off x="1080502" y="4794678"/>
            <a:ext cx="218074" cy="1028272"/>
          </a:xfrm>
          <a:prstGeom prst="straightConnector1">
            <a:avLst/>
          </a:prstGeom>
          <a:noFill/>
          <a:ln w="25400" cap="flat" cmpd="sng" algn="ctr">
            <a:solidFill>
              <a:schemeClr val="tx1"/>
            </a:solidFill>
            <a:prstDash val="solid"/>
            <a:round/>
            <a:headEnd type="none" w="med" len="med"/>
            <a:tailEnd type="triangle"/>
          </a:ln>
          <a:effectLst/>
        </p:spPr>
      </p:cxnSp>
      <p:sp>
        <p:nvSpPr>
          <p:cNvPr id="7" name="文本框 6"/>
          <p:cNvSpPr txBox="1"/>
          <p:nvPr/>
        </p:nvSpPr>
        <p:spPr>
          <a:xfrm>
            <a:off x="2809081" y="1350078"/>
            <a:ext cx="1981200" cy="369332"/>
          </a:xfrm>
          <a:prstGeom prst="rect">
            <a:avLst/>
          </a:prstGeom>
          <a:noFill/>
        </p:spPr>
        <p:txBody>
          <a:bodyPr wrap="square" rtlCol="0">
            <a:noAutofit/>
          </a:bodyPr>
          <a:lstStyle/>
          <a:p>
            <a:r>
              <a:rPr lang="zh-CN" altLang="en-US" sz="1800" dirty="0">
                <a:latin typeface="Calibri" pitchFamily="34" charset="0"/>
              </a:rPr>
              <a:t>硬件</a:t>
            </a:r>
            <a:r>
              <a:rPr lang="en-US" altLang="zh-CN" sz="1800" dirty="0">
                <a:latin typeface="Calibri" pitchFamily="34" charset="0"/>
              </a:rPr>
              <a:t>+</a:t>
            </a:r>
            <a:r>
              <a:rPr lang="zh-CN" altLang="en-US" sz="1800" dirty="0">
                <a:latin typeface="Calibri" pitchFamily="34" charset="0"/>
              </a:rPr>
              <a:t>软件的配合</a:t>
            </a:r>
          </a:p>
        </p:txBody>
      </p:sp>
      <p:sp>
        <p:nvSpPr>
          <p:cNvPr id="33" name="Rectangle 30">
            <a:extLst>
              <a:ext uri="{FF2B5EF4-FFF2-40B4-BE49-F238E27FC236}">
                <a16:creationId xmlns:a16="http://schemas.microsoft.com/office/drawing/2014/main" id="{6741C66A-55F0-464E-B812-268E36DF37CF}"/>
              </a:ext>
            </a:extLst>
          </p:cNvPr>
          <p:cNvSpPr txBox="1">
            <a:spLocks noChangeArrowheads="1"/>
          </p:cNvSpPr>
          <p:nvPr/>
        </p:nvSpPr>
        <p:spPr bwMode="auto">
          <a:xfrm>
            <a:off x="4956176" y="2340138"/>
            <a:ext cx="4035424" cy="3222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1" fontAlgn="base" hangingPunct="1">
              <a:spcBef>
                <a:spcPct val="20000"/>
              </a:spcBef>
              <a:spcAft>
                <a:spcPct val="0"/>
              </a:spcAft>
              <a:buSzPct val="80000"/>
              <a:buFont typeface="Wingdings" pitchFamily="2" charset="2"/>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sz="2000" kern="0" dirty="0"/>
              <a:t>每种类型的事件有一个唯一的异常号</a:t>
            </a:r>
            <a:r>
              <a:rPr lang="en-US" altLang="zh-CN" sz="2000" kern="0" dirty="0"/>
              <a:t>(</a:t>
            </a:r>
            <a:r>
              <a:rPr lang="en-US" altLang="zh-CN" sz="2000" dirty="0">
                <a:solidFill>
                  <a:schemeClr val="tx1">
                    <a:lumMod val="50000"/>
                    <a:lumOff val="50000"/>
                  </a:schemeClr>
                </a:solidFill>
                <a:latin typeface="Calibri" pitchFamily="34" charset="0"/>
              </a:rPr>
              <a:t>Exception numbers )</a:t>
            </a:r>
            <a:r>
              <a:rPr lang="en-US" altLang="zh-CN" sz="2000" kern="0" dirty="0"/>
              <a:t>k</a:t>
            </a:r>
            <a:endParaRPr lang="en-US" sz="2000" kern="0" dirty="0"/>
          </a:p>
          <a:p>
            <a:pPr defTabSz="914400"/>
            <a:endParaRPr lang="en-US" sz="2000" kern="0" dirty="0"/>
          </a:p>
          <a:p>
            <a:pPr defTabSz="914400"/>
            <a:r>
              <a:rPr lang="zh-CN" altLang="en-US" sz="2000" kern="0" dirty="0"/>
              <a:t>异常号</a:t>
            </a:r>
            <a:r>
              <a:rPr lang="en-US" altLang="zh-CN" sz="2000" kern="0" dirty="0"/>
              <a:t>k</a:t>
            </a:r>
            <a:r>
              <a:rPr lang="zh-CN" altLang="en-US" sz="2000" kern="0" dirty="0"/>
              <a:t>是到异常表的索引</a:t>
            </a:r>
            <a:r>
              <a:rPr lang="en-US" altLang="zh-CN" sz="2000" kern="0" dirty="0"/>
              <a:t>(</a:t>
            </a:r>
            <a:r>
              <a:rPr lang="zh-CN" altLang="en-US" sz="2000" kern="0" dirty="0"/>
              <a:t>又名中断向量</a:t>
            </a:r>
            <a:r>
              <a:rPr lang="en-US" altLang="zh-CN" sz="2000" kern="0" dirty="0"/>
              <a:t>)</a:t>
            </a:r>
            <a:endParaRPr lang="en-US" sz="2000" kern="0" dirty="0"/>
          </a:p>
          <a:p>
            <a:pPr defTabSz="914400"/>
            <a:endParaRPr lang="en-US" sz="2000" kern="0" dirty="0"/>
          </a:p>
          <a:p>
            <a:pPr defTabSz="914400"/>
            <a:r>
              <a:rPr lang="zh-CN" altLang="en-US" sz="2000" kern="0" dirty="0"/>
              <a:t>任何时候异常</a:t>
            </a:r>
            <a:r>
              <a:rPr lang="en-US" altLang="zh-CN" sz="2000" kern="0" dirty="0"/>
              <a:t>k</a:t>
            </a:r>
            <a:r>
              <a:rPr lang="zh-CN" altLang="en-US" sz="2000" kern="0" dirty="0"/>
              <a:t>发生，则异常</a:t>
            </a:r>
            <a:r>
              <a:rPr lang="en-US" altLang="zh-CN" sz="2000" kern="0" dirty="0"/>
              <a:t>k</a:t>
            </a:r>
            <a:r>
              <a:rPr lang="zh-CN" altLang="en-US" sz="2000" kern="0" dirty="0"/>
              <a:t>的处理程序立刻被调用</a:t>
            </a:r>
            <a:endParaRPr lang="en-US" sz="20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wipe(up)">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xEl>
                                              <p:pRg st="2" end="2"/>
                                            </p:txEl>
                                          </p:spTgt>
                                        </p:tgtEl>
                                        <p:attrNameLst>
                                          <p:attrName>style.visibility</p:attrName>
                                        </p:attrNameLst>
                                      </p:cBhvr>
                                      <p:to>
                                        <p:strVal val="visible"/>
                                      </p:to>
                                    </p:set>
                                    <p:animEffect transition="in" filter="wipe(up)">
                                      <p:cBhvr>
                                        <p:cTn id="12" dur="500"/>
                                        <p:tgtEl>
                                          <p:spTgt spid="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animEffect transition="in" filter="wipe(up)">
                                      <p:cBhvr>
                                        <p:cTn id="17"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tmplLst>
          <p:tmpl lvl="1">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3">
            <p:tnLst>
              <p:par>
                <p:cTn presetID="22" presetClass="entr" presetSubtype="1"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up)">
                      <p:cBhvr>
                        <p:cTn dur="500"/>
                        <p:tgtEl>
                          <p:spTgt spid="3"/>
                        </p:tgtEl>
                      </p:cBhvr>
                    </p:animEffect>
                  </p:childTnLst>
                </p:cTn>
              </p:par>
            </p:tnLst>
          </p:tmpl>
        </p:tmplLst>
      </p:bldP>
      <p:bldP spid="33" grpId="0" build="p" bldLvl="3"/>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TIMING" val="|5.6|4.8|1.8"/>
</p:tagLst>
</file>

<file path=ppt/tags/tag13.xml><?xml version="1.0" encoding="utf-8"?>
<p:tagLst xmlns:a="http://schemas.openxmlformats.org/drawingml/2006/main" xmlns:r="http://schemas.openxmlformats.org/officeDocument/2006/relationships" xmlns:p="http://schemas.openxmlformats.org/presentationml/2006/main">
  <p:tag name="TIMING" val="|2.1|2.6|2"/>
</p:tagLst>
</file>

<file path=ppt/tags/tag14.xml><?xml version="1.0" encoding="utf-8"?>
<p:tagLst xmlns:a="http://schemas.openxmlformats.org/drawingml/2006/main" xmlns:r="http://schemas.openxmlformats.org/officeDocument/2006/relationships" xmlns:p="http://schemas.openxmlformats.org/presentationml/2006/main">
  <p:tag name="TIMING" val="|2.4|0.7|0.8|1.3|1"/>
</p:tagLst>
</file>

<file path=ppt/tags/tag1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Unsigned Int  et[256];&#10;Unsigned Long et[256];"/>
  <p:tag name="PROBLEMVOICEALLOWED" val="False"/>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非也&#10;&#10;只是两套虚拟地址空间，&#10;对应的物理地址空间是同一份的"/>
  <p:tag name="PROBLEMVOICEALLOWED" val="True"/>
</p:tagLst>
</file>

<file path=ppt/tags/tag6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第六章 存储器层次系统 L2 - 2017.11.27</Template>
  <TotalTime>20113</TotalTime>
  <Words>7269</Words>
  <Application>Microsoft Office PowerPoint</Application>
  <PresentationFormat>全屏显示(4:3)</PresentationFormat>
  <Paragraphs>1403</Paragraphs>
  <Slides>81</Slides>
  <Notes>51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81</vt:i4>
      </vt:variant>
    </vt:vector>
  </HeadingPairs>
  <TitlesOfParts>
    <vt:vector size="98" baseType="lpstr">
      <vt:lpstr>Courier</vt:lpstr>
      <vt:lpstr>Menlo-Regular</vt:lpstr>
      <vt:lpstr>Microsoft Yahei</vt:lpstr>
      <vt:lpstr>ＭＳ Ｐゴシック</vt:lpstr>
      <vt:lpstr>msgothic</vt:lpstr>
      <vt:lpstr>黑体</vt:lpstr>
      <vt:lpstr>宋体</vt:lpstr>
      <vt:lpstr>微软雅黑</vt:lpstr>
      <vt:lpstr>Arial</vt:lpstr>
      <vt:lpstr>Arial Narrow</vt:lpstr>
      <vt:lpstr>Calibri</vt:lpstr>
      <vt:lpstr>Courier New</vt:lpstr>
      <vt:lpstr>Helvetica</vt:lpstr>
      <vt:lpstr>Times New Roman</vt:lpstr>
      <vt:lpstr>Wingdings</vt:lpstr>
      <vt:lpstr>Wingdings 2</vt:lpstr>
      <vt:lpstr>template2007</vt:lpstr>
      <vt:lpstr>第8章  异常控制流——异常和进程  Exceptional Control Flow——Exceptions and Processes</vt:lpstr>
      <vt:lpstr>主要内容</vt:lpstr>
      <vt:lpstr>控制流(Control Flow)</vt:lpstr>
      <vt:lpstr>PowerPoint 演示文稿</vt:lpstr>
      <vt:lpstr>改变控制流(Altering the Control Flow)</vt:lpstr>
      <vt:lpstr>异常控制流(Exceptional Control Flow)</vt:lpstr>
      <vt:lpstr>主要内容</vt:lpstr>
      <vt:lpstr>异常(Exceptions)</vt:lpstr>
      <vt:lpstr>异常处理</vt:lpstr>
      <vt:lpstr>IA-32的异常/中断类型</vt:lpstr>
      <vt:lpstr>PowerPoint 演示文稿</vt:lpstr>
      <vt:lpstr>异步异常Asynchronous Exceptions (中断Interrupts)</vt:lpstr>
      <vt:lpstr>同步异常(Synchronous Exceptions)</vt:lpstr>
      <vt:lpstr>系统调用(System Call)</vt:lpstr>
      <vt:lpstr>系统调用的例子: 打开文件</vt:lpstr>
      <vt:lpstr>同步异常(Synchronous Exceptions)</vt:lpstr>
      <vt:lpstr>Fault Example:缺页故障(Page Fault)</vt:lpstr>
      <vt:lpstr>Fault Example:非法内存引用</vt:lpstr>
      <vt:lpstr>同步异常(Synchronous Exceptions)</vt:lpstr>
      <vt:lpstr>PowerPoint 演示文稿</vt:lpstr>
      <vt:lpstr>PowerPoint 演示文稿</vt:lpstr>
      <vt:lpstr>主要内容</vt:lpstr>
      <vt:lpstr>进程(Processes)</vt:lpstr>
      <vt:lpstr>“进程” 的“上下文”</vt:lpstr>
      <vt:lpstr>进程的地址空间</vt:lpstr>
      <vt:lpstr>多重处理:假象(Multiprocessing: The Illusion)</vt:lpstr>
      <vt:lpstr>多重处理的例子</vt:lpstr>
      <vt:lpstr>多重处理的真相</vt:lpstr>
      <vt:lpstr>多重处理的真相</vt:lpstr>
      <vt:lpstr>多重处理的真相</vt:lpstr>
      <vt:lpstr>多重处理的真相</vt:lpstr>
      <vt:lpstr>多重处理的真相</vt:lpstr>
      <vt:lpstr>并发进程(Concurrent Processes)</vt:lpstr>
      <vt:lpstr>用户角度看并发进程</vt:lpstr>
      <vt:lpstr>上下文切换 (Context Switching)</vt:lpstr>
      <vt:lpstr>主要内容</vt:lpstr>
      <vt:lpstr>  任务/进程数据结构，或称为进程描述符</vt:lpstr>
      <vt:lpstr>系统调用错误的处理</vt:lpstr>
      <vt:lpstr>报错函数</vt:lpstr>
      <vt:lpstr>错误处理包装函数(Error-handling Wrappers)</vt:lpstr>
      <vt:lpstr>获取进程ID  (Obtaining Process IDs)</vt:lpstr>
      <vt:lpstr>创建和终止进程</vt:lpstr>
      <vt:lpstr>终止（terminate）进程 </vt:lpstr>
      <vt:lpstr>创建进程</vt:lpstr>
      <vt:lpstr>fork Example</vt:lpstr>
      <vt:lpstr>PowerPoint 演示文稿</vt:lpstr>
      <vt:lpstr>用进程图(Process Graph)刻画fork</vt:lpstr>
      <vt:lpstr>进程图</vt:lpstr>
      <vt:lpstr>解释进程图</vt:lpstr>
      <vt:lpstr>两个连续的fork</vt:lpstr>
      <vt:lpstr>父进程中的嵌套fork调用</vt:lpstr>
      <vt:lpstr>子进程中的嵌套fork调用</vt:lpstr>
      <vt:lpstr>回收子进程(Reaping Child Processes)</vt:lpstr>
      <vt:lpstr>回收子进程(Reaping Child Processes)</vt:lpstr>
      <vt:lpstr> 僵死进程</vt:lpstr>
      <vt:lpstr>非终止子进程</vt:lpstr>
      <vt:lpstr>与子进程同步：wait/waitpid</vt:lpstr>
      <vt:lpstr>与子进程同步：wait示例1</vt:lpstr>
      <vt:lpstr>与子进程同步：wait示例2</vt:lpstr>
      <vt:lpstr>waitpid:等待特定进程</vt:lpstr>
      <vt:lpstr>pid_t waitpid(pid_t pid,int &amp;statusp,int options)</vt:lpstr>
      <vt:lpstr>进程休眠sleep</vt:lpstr>
      <vt:lpstr>PowerPoint 演示文稿</vt:lpstr>
      <vt:lpstr>execve:加载并运行程序--  赋予你新知识=重塑灵魂</vt:lpstr>
      <vt:lpstr>新程序启动后的栈结构</vt:lpstr>
      <vt:lpstr>execve 示例</vt:lpstr>
      <vt:lpstr>主要内容</vt:lpstr>
      <vt:lpstr>运行出错了是不是有这样的奢望</vt:lpstr>
      <vt:lpstr>非本地跳转: setjmp/longjmp</vt:lpstr>
      <vt:lpstr>setjmp/longjmp (cont)</vt:lpstr>
      <vt:lpstr>PowerPoint 演示文稿</vt:lpstr>
      <vt:lpstr>setjmp/longjmp 典型案例</vt:lpstr>
      <vt:lpstr>setjmp/longjmp Example (cont)</vt:lpstr>
      <vt:lpstr>非本地跳转的局限</vt:lpstr>
      <vt:lpstr>非本地跳转的局限(cont.)</vt:lpstr>
      <vt:lpstr>综合:  利用ctrl-c来重启自身的程序</vt:lpstr>
      <vt:lpstr>总结</vt:lpstr>
      <vt:lpstr>总结(cont.)</vt:lpstr>
      <vt:lpstr>实验五LinkLAB的惊喜与挑战</vt:lpstr>
      <vt:lpstr>程序==人生</vt:lpstr>
      <vt:lpstr>大作业：Hello 的自白，可以继续Go了</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Zheng Guibin</dc:creator>
  <dc:description/>
  <cp:lastModifiedBy>hlbc</cp:lastModifiedBy>
  <cp:revision>921</cp:revision>
  <cp:lastPrinted>1999-09-20T15:19:18Z</cp:lastPrinted>
  <dcterms:created xsi:type="dcterms:W3CDTF">2011-10-11T15:51:12Z</dcterms:created>
  <dcterms:modified xsi:type="dcterms:W3CDTF">2023-04-18T01:47:57Z</dcterms:modified>
</cp:coreProperties>
</file>