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80"/>
  </p:notesMasterIdLst>
  <p:handoutMasterIdLst>
    <p:handoutMasterId r:id="rId81"/>
  </p:handoutMasterIdLst>
  <p:sldIdLst>
    <p:sldId id="1281" r:id="rId2"/>
    <p:sldId id="1202" r:id="rId3"/>
    <p:sldId id="1204" r:id="rId4"/>
    <p:sldId id="1288" r:id="rId5"/>
    <p:sldId id="1205" r:id="rId6"/>
    <p:sldId id="1206" r:id="rId7"/>
    <p:sldId id="1276" r:id="rId8"/>
    <p:sldId id="1207" r:id="rId9"/>
    <p:sldId id="1208" r:id="rId10"/>
    <p:sldId id="1287" r:id="rId11"/>
    <p:sldId id="1304" r:id="rId12"/>
    <p:sldId id="1209" r:id="rId13"/>
    <p:sldId id="1210" r:id="rId14"/>
    <p:sldId id="1262" r:id="rId15"/>
    <p:sldId id="1211" r:id="rId16"/>
    <p:sldId id="1279" r:id="rId17"/>
    <p:sldId id="1212" r:id="rId18"/>
    <p:sldId id="1213" r:id="rId19"/>
    <p:sldId id="1280" r:id="rId20"/>
    <p:sldId id="1289" r:id="rId21"/>
    <p:sldId id="1291" r:id="rId22"/>
    <p:sldId id="1277" r:id="rId23"/>
    <p:sldId id="1249" r:id="rId24"/>
    <p:sldId id="1286" r:id="rId25"/>
    <p:sldId id="1283" r:id="rId26"/>
    <p:sldId id="1250" r:id="rId27"/>
    <p:sldId id="1253" r:id="rId28"/>
    <p:sldId id="1254" r:id="rId29"/>
    <p:sldId id="1263" r:id="rId30"/>
    <p:sldId id="1264" r:id="rId31"/>
    <p:sldId id="1274" r:id="rId32"/>
    <p:sldId id="1255" r:id="rId33"/>
    <p:sldId id="1216" r:id="rId34"/>
    <p:sldId id="1217" r:id="rId35"/>
    <p:sldId id="1218" r:id="rId36"/>
    <p:sldId id="1278" r:id="rId37"/>
    <p:sldId id="882" r:id="rId38"/>
    <p:sldId id="1265" r:id="rId39"/>
    <p:sldId id="1266" r:id="rId40"/>
    <p:sldId id="1267" r:id="rId41"/>
    <p:sldId id="1268" r:id="rId42"/>
    <p:sldId id="1269" r:id="rId43"/>
    <p:sldId id="1270" r:id="rId44"/>
    <p:sldId id="1261" r:id="rId45"/>
    <p:sldId id="1220" r:id="rId46"/>
    <p:sldId id="1292" r:id="rId47"/>
    <p:sldId id="1271" r:id="rId48"/>
    <p:sldId id="1272" r:id="rId49"/>
    <p:sldId id="1273" r:id="rId50"/>
    <p:sldId id="1221" r:id="rId51"/>
    <p:sldId id="1238" r:id="rId52"/>
    <p:sldId id="1239" r:id="rId53"/>
    <p:sldId id="1226" r:id="rId54"/>
    <p:sldId id="1282" r:id="rId55"/>
    <p:sldId id="1227" r:id="rId56"/>
    <p:sldId id="1228" r:id="rId57"/>
    <p:sldId id="1229" r:id="rId58"/>
    <p:sldId id="1230" r:id="rId59"/>
    <p:sldId id="1231" r:id="rId60"/>
    <p:sldId id="1232" r:id="rId61"/>
    <p:sldId id="1285" r:id="rId62"/>
    <p:sldId id="1284" r:id="rId63"/>
    <p:sldId id="1294" r:id="rId64"/>
    <p:sldId id="1233" r:id="rId65"/>
    <p:sldId id="1275" r:id="rId66"/>
    <p:sldId id="1246" r:id="rId67"/>
    <p:sldId id="1296" r:id="rId68"/>
    <p:sldId id="1302" r:id="rId69"/>
    <p:sldId id="1297" r:id="rId70"/>
    <p:sldId id="1298" r:id="rId71"/>
    <p:sldId id="1303" r:id="rId72"/>
    <p:sldId id="1299" r:id="rId73"/>
    <p:sldId id="1234" r:id="rId74"/>
    <p:sldId id="1300" r:id="rId75"/>
    <p:sldId id="1301" r:id="rId76"/>
    <p:sldId id="1237" r:id="rId77"/>
    <p:sldId id="1235" r:id="rId78"/>
    <p:sldId id="1236" r:id="rId79"/>
  </p:sldIdLst>
  <p:sldSz cx="9144000" cy="6858000" type="screen4x3"/>
  <p:notesSz cx="7302500" cy="9586913"/>
  <p:custDataLst>
    <p:tags r:id="rId82"/>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7755" autoAdjust="0"/>
  </p:normalViewPr>
  <p:slideViewPr>
    <p:cSldViewPr snapToObjects="1">
      <p:cViewPr varScale="1">
        <p:scale>
          <a:sx n="82" d="100"/>
          <a:sy n="82" d="100"/>
        </p:scale>
        <p:origin x="1638" y="45"/>
      </p:cViewPr>
      <p:guideLst>
        <p:guide orient="horz" pos="2160"/>
        <p:guide pos="2880"/>
      </p:guideLst>
    </p:cSldViewPr>
  </p:slideViewPr>
  <p:notesTextViewPr>
    <p:cViewPr>
      <p:scale>
        <a:sx n="3" d="2"/>
        <a:sy n="3" d="2"/>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5120" units="cm"/>
          <inkml:channel name="Y" type="integer" max="1800" units="cm"/>
          <inkml:channel name="T" type="integer" max="2.14748E9" units="dev"/>
        </inkml:traceFormat>
        <inkml:channelProperties>
          <inkml:channelProperty channel="X" name="resolution" value="174.74403" units="1/cm"/>
          <inkml:channelProperty channel="Y" name="resolution" value="109.09091" units="1/cm"/>
          <inkml:channelProperty channel="T" name="resolution" value="1" units="1/dev"/>
        </inkml:channelProperties>
      </inkml:inkSource>
      <inkml:timestamp xml:id="ts0" timeString="2022-04-14T02:27:10.001"/>
    </inkml:context>
    <inkml:brush xml:id="br0">
      <inkml:brushProperty name="width" value="0.05292" units="cm"/>
      <inkml:brushProperty name="height" value="0.05292" units="cm"/>
      <inkml:brushProperty name="color" value="#FF0000"/>
    </inkml:brush>
  </inkml:definitions>
  <inkml:trace contextRef="#ctx0" brushRef="#br0">6028 10815 0,'-109'0'156,"-46"0"-140,108 15-1,-31-15 1,47 16-16,0-16 141,-108 93-126,92-62-15,-62 31 16,63-31-1,14-15 1,17-1-16,-1-15 16,16 16 15,-15-1-15,-1 16-1,-15-15-15,0 46 16,0-31-1,0 0 1,0 0-16,31 0 16,-16 1-1,1-17-15,15 1 16,0 15 0,0-16-1,0 1 1,0-1-1,0 1 1,0-1 0,15 16-1,-15 16-15,47 15 16,-16 0 0,0-15-16,16 0 15,-32-16 1,16 15-1,-15-46-15,15 31 16,-15-15 0,15-1-1,-16 1 1,47 15 0,-15-15-16,-16 15 15,-15-31 1,15 0-1,-16 15-15,1-15 16,-1 0 78,94-15-79,31-32 1,-32 31-16,-14-15 16,-63 0-1,-16 31 1</inkml:trace>
  <inkml:trace contextRef="#ctx0" brushRef="#br0" timeOffset="1418.046">6385 10986 0,'0'62'78,"0"0"-78,0 16 16,-15 46-1,-1-62 1,1 62-1,15-77-15,-16 31 16,16-32 0,-16 1-16,16-1 15,0 1 1,0-16-16,0 0 16,0-15-1,-15 15 1,15 0-16,-16 0 15,1 0 1,15-15 0,-16-1-1,16 16 1,0 0 0,0-15-1,0-1 1,109 1 171,186-16-171,-62 31-16,-171-31 16</inkml:trace>
  <inkml:trace contextRef="#ctx0" brushRef="#br0" timeOffset="2318.584">7442 11032 0,'31'0'156,"62"0"-156,16 0 0,15 0 15,-109 0 1</inkml:trace>
  <inkml:trace contextRef="#ctx0" brushRef="#br0" timeOffset="3566.481">7737 11188 0,'0'15'16,"0"16"-1,0 31 1,0-46 0,0 124-16,0-78 15,0 31 1,0-46 0,0 30-16,0-46 15,0 16 1,0-31-16,0-1 15,0 16 1,0-15-16,0 30 16,0-30-1,0 30 1,0-14-16,-16 45 16,1-61 15,-1-1-31,16 16 0,0-15 15,-15-1 1,15 1 31,0 15-31,-32 47-1,32-47-15,-15 0 16,15 0-1,0-15 1</inkml:trace>
  <inkml:trace contextRef="#ctx0" brushRef="#br0" timeOffset="4421.976">7379 12337 0,'202'16'157,"-77"-1"-157,30-15 15,-108 0 1,77 0-16,-78 0 16,17 0-1,-63 16 1,15-16 31,172 0-32,-63 0 1,124 0-16,-217 0 16,16-16-1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06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image" Target="../media/image1.tmp"/><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slideLayout" Target="../slideLayouts/slideLayout6.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6.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tmp"/><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6.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1.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tmp"/><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6.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slideLayout" Target="../slideLayouts/slideLayout6.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1.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slideLayout" Target="../slideLayouts/slideLayout6.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image" Target="../media/image1.tmp"/><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1.tmp"/><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slideLayout" Target="../slideLayouts/slideLayout6.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br>
              <a:rPr lang="en-US" altLang="zh-CN" dirty="0"/>
            </a:br>
            <a:r>
              <a:rPr lang="en-US" altLang="zh-CN" dirty="0"/>
              <a:t> </a:t>
            </a:r>
            <a:r>
              <a:rPr lang="en-US" altLang="zh-CN" sz="2800" dirty="0"/>
              <a:t>Exceptional Control Flow——Exceptions and Processes</a:t>
            </a:r>
            <a:endParaRPr sz="2800" dirty="0">
              <a:solidFill>
                <a:srgbClr val="FF0000"/>
              </a:solidFill>
            </a:endParaRPr>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
        <p:nvSpPr>
          <p:cNvPr id="5" name="object 3">
            <a:extLst>
              <a:ext uri="{FF2B5EF4-FFF2-40B4-BE49-F238E27FC236}">
                <a16:creationId xmlns:a16="http://schemas.microsoft.com/office/drawing/2014/main" id="{578A0048-6054-4C23-88D7-E71A6C029B7D}"/>
              </a:ext>
            </a:extLst>
          </p:cNvPr>
          <p:cNvSpPr txBox="1">
            <a:spLocks/>
          </p:cNvSpPr>
          <p:nvPr/>
        </p:nvSpPr>
        <p:spPr bwMode="auto">
          <a:xfrm>
            <a:off x="2133600" y="3429000"/>
            <a:ext cx="4495800" cy="430887"/>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marL="12700" defTabSz="914400"/>
            <a:r>
              <a:rPr lang="zh-CN" altLang="en-US" sz="2800" kern="0" dirty="0">
                <a:solidFill>
                  <a:srgbClr val="FF0000"/>
                </a:solidFill>
              </a:rPr>
              <a:t>异常</a:t>
            </a:r>
            <a:r>
              <a:rPr lang="en-US" altLang="zh-CN" sz="2800" kern="0" dirty="0">
                <a:solidFill>
                  <a:srgbClr val="FF0000"/>
                </a:solidFill>
              </a:rPr>
              <a:t>-</a:t>
            </a:r>
            <a:r>
              <a:rPr lang="zh-CN" altLang="en-US" sz="2800" kern="0" dirty="0">
                <a:solidFill>
                  <a:srgbClr val="FF0000"/>
                </a:solidFill>
              </a:rPr>
              <a:t>是再正常不过的事了！</a:t>
            </a:r>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a:t>IA-32</a:t>
            </a:r>
            <a:r>
              <a:rPr lang="zh-CN" altLang="en-US" sz="3200" dirty="0"/>
              <a:t>的异常</a:t>
            </a:r>
            <a:r>
              <a:rPr lang="en-US" altLang="zh-CN" sz="3200" dirty="0"/>
              <a:t>/</a:t>
            </a:r>
            <a:r>
              <a:rPr lang="zh-CN" altLang="en-US" sz="3200" dirty="0"/>
              <a:t>中断类型</a:t>
            </a:r>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用户自定义类型</a:t>
            </a:r>
            <a:r>
              <a:rPr lang="zh-CN" altLang="en-US" sz="2000" dirty="0">
                <a:latin typeface="微软雅黑" panose="020B0503020204020204" pitchFamily="34" charset="-122"/>
                <a:ea typeface="微软雅黑" panose="020B0503020204020204" pitchFamily="34" charset="-122"/>
              </a:rPr>
              <a:t>号为</a:t>
            </a:r>
            <a:r>
              <a:rPr lang="en-US" altLang="zh-CN" sz="2000" dirty="0">
                <a:latin typeface="微软雅黑" panose="020B0503020204020204" pitchFamily="34" charset="-122"/>
                <a:ea typeface="微软雅黑" panose="020B0503020204020204" pitchFamily="34" charset="-122"/>
              </a:rPr>
              <a:t>32~255</a:t>
            </a:r>
            <a:r>
              <a:rPr lang="zh-CN" altLang="en-US" sz="2000" dirty="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可屏蔽中断</a:t>
            </a: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INTR </a:t>
            </a:r>
            <a:r>
              <a:rPr lang="zh-CN" altLang="en-US" sz="2000" dirty="0">
                <a:latin typeface="微软雅黑" panose="020B0503020204020204" pitchFamily="34" charset="-122"/>
                <a:ea typeface="微软雅黑" panose="020B0503020204020204" pitchFamily="34" charset="-122"/>
              </a:rPr>
              <a:t>引脚向</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软中断指令</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 n </a:t>
            </a:r>
            <a:r>
              <a:rPr lang="zh-CN" altLang="en-US" sz="2000" dirty="0">
                <a:latin typeface="微软雅黑" panose="020B0503020204020204" pitchFamily="34" charset="-122"/>
                <a:ea typeface="微软雅黑" panose="020B0503020204020204" pitchFamily="34" charset="-122"/>
              </a:rPr>
              <a:t>被设定为一种陷阱异常，例如，</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$0x80</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号设定为系统调用，而</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$0x2e</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46</a:t>
            </a:r>
            <a:r>
              <a:rPr lang="zh-CN" altLang="en-US" sz="2000" dirty="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65405EF-553F-4A24-B71C-CCB6DEF2EF5D}"/>
                  </a:ext>
                </a:extLst>
              </p14:cNvPr>
              <p14:cNvContentPartPr/>
              <p14:nvPr/>
            </p14:nvContentPartPr>
            <p14:xfrm>
              <a:off x="1784160" y="3893400"/>
              <a:ext cx="1381680" cy="582120"/>
            </p14:xfrm>
          </p:contentPart>
        </mc:Choice>
        <mc:Fallback xmlns="">
          <p:pic>
            <p:nvPicPr>
              <p:cNvPr id="2" name="墨迹 1">
                <a:extLst>
                  <a:ext uri="{FF2B5EF4-FFF2-40B4-BE49-F238E27FC236}">
                    <a16:creationId xmlns:a16="http://schemas.microsoft.com/office/drawing/2014/main" id="{865405EF-553F-4A24-B71C-CCB6DEF2EF5D}"/>
                  </a:ext>
                </a:extLst>
              </p:cNvPr>
              <p:cNvPicPr/>
              <p:nvPr/>
            </p:nvPicPr>
            <p:blipFill>
              <a:blip r:embed="rId4"/>
              <a:stretch>
                <a:fillRect/>
              </a:stretch>
            </p:blipFill>
            <p:spPr>
              <a:xfrm>
                <a:off x="1774800" y="3884040"/>
                <a:ext cx="1400400" cy="600840"/>
              </a:xfrm>
              <a:prstGeom prst="rect">
                <a:avLst/>
              </a:prstGeom>
            </p:spPr>
          </p:pic>
        </mc:Fallback>
      </mc:AlternateContent>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841395-571E-4862-95F4-CABA6E789BB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语言写出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个异常的异常向量表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的定义 </a:t>
            </a:r>
            <a:r>
              <a:rPr lang="zh-CN" altLang="en-US"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32/64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位不同。</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93F4406F-AC67-47CB-9E77-74DF561F2823}"/>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A81864B-753B-46C3-8B14-43C1A11AECDE}"/>
              </a:ext>
            </a:extLst>
          </p:cNvPr>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16" name="文本框 15">
            <a:extLst>
              <a:ext uri="{FF2B5EF4-FFF2-40B4-BE49-F238E27FC236}">
                <a16:creationId xmlns:a16="http://schemas.microsoft.com/office/drawing/2014/main" id="{CE8C9E7A-7DE0-4D05-9944-69953E898D14}"/>
              </a:ext>
            </a:extLst>
          </p:cNvPr>
          <p:cNvSpPr txBox="1"/>
          <p:nvPr>
            <p:custDataLst>
              <p:tags r:id="rId5"/>
            </p:custDataLst>
          </p:nvPr>
        </p:nvSpPr>
        <p:spPr>
          <a:xfrm>
            <a:off x="9613900" y="6142166"/>
            <a:ext cx="5109091"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id="{08407797-F457-4641-8796-E89F289FDBAC}"/>
              </a:ext>
            </a:extLst>
          </p:cNvPr>
          <p:cNvSpPr txBox="1"/>
          <p:nvPr>
            <p:custDataLst>
              <p:tags r:id="rId6"/>
            </p:custDataLst>
          </p:nvPr>
        </p:nvSpPr>
        <p:spPr>
          <a:xfrm>
            <a:off x="9779000" y="1270000"/>
            <a:ext cx="3047629" cy="1015663"/>
          </a:xfrm>
          <a:prstGeom prst="rect">
            <a:avLst/>
          </a:prstGeom>
          <a:noFill/>
        </p:spPr>
        <p:txBody>
          <a:bodyPr vert="horz" wrap="none"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Unsigned Int  et[256];</a:t>
            </a:r>
            <a:b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Unsigned Long et[256];</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44F1D5EA-4738-430A-A1D6-94822D9871CC}"/>
              </a:ext>
            </a:extLst>
          </p:cNvPr>
          <p:cNvGrpSpPr/>
          <p:nvPr>
            <p:custDataLst>
              <p:tags r:id="rId7"/>
            </p:custDataLst>
          </p:nvPr>
        </p:nvGrpSpPr>
        <p:grpSpPr>
          <a:xfrm>
            <a:off x="9537700" y="0"/>
            <a:ext cx="3815080" cy="647700"/>
            <a:chOff x="9537700" y="0"/>
            <a:chExt cx="3815080" cy="647700"/>
          </a:xfrm>
        </p:grpSpPr>
        <p:sp>
          <p:nvSpPr>
            <p:cNvPr id="12" name="RemarkBack">
              <a:extLst>
                <a:ext uri="{FF2B5EF4-FFF2-40B4-BE49-F238E27FC236}">
                  <a16:creationId xmlns:a16="http://schemas.microsoft.com/office/drawing/2014/main" id="{3C74979D-0576-42BA-9746-60E29C8162EB}"/>
                </a:ext>
              </a:extLst>
            </p:cNvPr>
            <p:cNvSpPr/>
            <p:nvPr>
              <p:custDataLst>
                <p:tags r:id="rId14"/>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3" name="RemarkBlock">
              <a:extLst>
                <a:ext uri="{FF2B5EF4-FFF2-40B4-BE49-F238E27FC236}">
                  <a16:creationId xmlns:a16="http://schemas.microsoft.com/office/drawing/2014/main" id="{A8AD93FD-2C57-4D4E-AA0A-B9F04A87518D}"/>
                </a:ext>
              </a:extLst>
            </p:cNvPr>
            <p:cNvSpPr/>
            <p:nvPr>
              <p:custDataLst>
                <p:tags r:id="rId15"/>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4" name="RemarkTitleText">
              <a:extLst>
                <a:ext uri="{FF2B5EF4-FFF2-40B4-BE49-F238E27FC236}">
                  <a16:creationId xmlns:a16="http://schemas.microsoft.com/office/drawing/2014/main" id="{813609ED-F46B-4EA8-B681-E15EF7A4AE40}"/>
                </a:ext>
              </a:extLst>
            </p:cNvPr>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0" name="组合 9">
            <a:extLst>
              <a:ext uri="{FF2B5EF4-FFF2-40B4-BE49-F238E27FC236}">
                <a16:creationId xmlns:a16="http://schemas.microsoft.com/office/drawing/2014/main" id="{1E3B1BF7-A120-4CED-9A32-BADF50A5EDBE}"/>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D678D5E1-4339-4400-8D84-DF134E796946}"/>
                </a:ext>
              </a:extLst>
            </p:cNvPr>
            <p:cNvSpPr/>
            <p:nvPr>
              <p:custDataLst>
                <p:tags r:id="rId10"/>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7" name="ColorBlock">
              <a:extLst>
                <a:ext uri="{FF2B5EF4-FFF2-40B4-BE49-F238E27FC236}">
                  <a16:creationId xmlns:a16="http://schemas.microsoft.com/office/drawing/2014/main" id="{5AC722D4-F811-4B05-B46F-DC49FB2A5143}"/>
                </a:ext>
              </a:extLst>
            </p:cNvPr>
            <p:cNvSpPr/>
            <p:nvPr>
              <p:custDataLst>
                <p:tags r:id="rId11"/>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8" name="TypeText">
              <a:extLst>
                <a:ext uri="{FF2B5EF4-FFF2-40B4-BE49-F238E27FC236}">
                  <a16:creationId xmlns:a16="http://schemas.microsoft.com/office/drawing/2014/main" id="{1F1A21E0-FFFE-4455-B29E-D711D0468817}"/>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a16="http://schemas.microsoft.com/office/drawing/2014/main" id="{C36DFF00-FF01-4A75-B7DA-35EB5042DDFA}"/>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FF936F4E-B28B-4DBB-B27A-240A4415DB1C}"/>
              </a:ext>
            </a:extLst>
          </p:cNvPr>
          <p:cNvPicPr>
            <a:picLocks/>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82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87D7457-DC12-4EA9-ACF1-BA0F543FB64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异常有哪几种？</a:t>
            </a:r>
          </a:p>
        </p:txBody>
      </p:sp>
      <p:sp>
        <p:nvSpPr>
          <p:cNvPr id="7" name="文本框 6">
            <a:extLst>
              <a:ext uri="{FF2B5EF4-FFF2-40B4-BE49-F238E27FC236}">
                <a16:creationId xmlns:a16="http://schemas.microsoft.com/office/drawing/2014/main" id="{08422F56-490D-456A-984E-6DA44DD4A3FD}"/>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硬件异常</a:t>
            </a:r>
          </a:p>
        </p:txBody>
      </p:sp>
      <p:sp>
        <p:nvSpPr>
          <p:cNvPr id="8" name="文本框 7">
            <a:extLst>
              <a:ext uri="{FF2B5EF4-FFF2-40B4-BE49-F238E27FC236}">
                <a16:creationId xmlns:a16="http://schemas.microsoft.com/office/drawing/2014/main" id="{71B14B09-C073-4076-B084-0F13AB1FDD3A}"/>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陷阱</a:t>
            </a:r>
          </a:p>
        </p:txBody>
      </p:sp>
      <p:sp>
        <p:nvSpPr>
          <p:cNvPr id="9" name="文本框 8">
            <a:extLst>
              <a:ext uri="{FF2B5EF4-FFF2-40B4-BE49-F238E27FC236}">
                <a16:creationId xmlns:a16="http://schemas.microsoft.com/office/drawing/2014/main" id="{400D5B1C-7842-4F18-A490-4CD40172F880}"/>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a:t>
            </a:r>
          </a:p>
        </p:txBody>
      </p:sp>
      <p:sp>
        <p:nvSpPr>
          <p:cNvPr id="10" name="文本框 9">
            <a:extLst>
              <a:ext uri="{FF2B5EF4-FFF2-40B4-BE49-F238E27FC236}">
                <a16:creationId xmlns:a16="http://schemas.microsoft.com/office/drawing/2014/main" id="{F2823539-F5EE-4F3E-AA1E-A50CB1264490}"/>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终止</a:t>
            </a:r>
          </a:p>
        </p:txBody>
      </p:sp>
      <p:sp>
        <p:nvSpPr>
          <p:cNvPr id="11" name="矩形 10">
            <a:extLst>
              <a:ext uri="{FF2B5EF4-FFF2-40B4-BE49-F238E27FC236}">
                <a16:creationId xmlns:a16="http://schemas.microsoft.com/office/drawing/2014/main" id="{1E6A74E4-0CCB-408A-B7CE-B7DFBD4AEB4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F31AD59-51E2-4A14-88F3-5F1D98537801}"/>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BE3A41E-2A7E-4155-9096-B5F20431125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9751214F-A365-4394-9D28-8740A7FCEC1A}"/>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5136C58-59FB-450A-BD79-9DBF824C356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CF66451-3D13-4905-97C0-0DFD350F4E7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2C930FC-2CBE-4CD9-B78A-7C00132BF5D0}"/>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23281DB9-0418-4696-B03E-9E0E648EF53C}"/>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112CDE2-E726-497D-A641-F0C52BDB52E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27BD871-4467-4A0D-AE0D-7129FDCF0B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A7B4C10-3E89-4160-8417-466C84E4340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2434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F6FD39-84F4-4E64-B2A6-F5F3F2A66A9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异常发生需要处理，处理完后，有如下几种情况</a:t>
            </a:r>
          </a:p>
        </p:txBody>
      </p:sp>
      <p:sp>
        <p:nvSpPr>
          <p:cNvPr id="7" name="文本框 6">
            <a:extLst>
              <a:ext uri="{FF2B5EF4-FFF2-40B4-BE49-F238E27FC236}">
                <a16:creationId xmlns:a16="http://schemas.microsoft.com/office/drawing/2014/main" id="{4AC24D1A-BFFA-4FCF-B480-815AC8CED040}"/>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回到当前指令处重新执行</a:t>
            </a:r>
          </a:p>
        </p:txBody>
      </p:sp>
      <p:sp>
        <p:nvSpPr>
          <p:cNvPr id="8" name="文本框 7">
            <a:extLst>
              <a:ext uri="{FF2B5EF4-FFF2-40B4-BE49-F238E27FC236}">
                <a16:creationId xmlns:a16="http://schemas.microsoft.com/office/drawing/2014/main" id="{6D8C10C6-00C9-4EBA-B1B8-185FC5EC740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回到当前指令下一条指令处接着执行</a:t>
            </a:r>
          </a:p>
        </p:txBody>
      </p:sp>
      <p:sp>
        <p:nvSpPr>
          <p:cNvPr id="9" name="文本框 8">
            <a:extLst>
              <a:ext uri="{FF2B5EF4-FFF2-40B4-BE49-F238E27FC236}">
                <a16:creationId xmlns:a16="http://schemas.microsoft.com/office/drawing/2014/main" id="{4032A9B3-F45B-4206-90AC-604F85E44381}"/>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程序终止，退出执行</a:t>
            </a:r>
          </a:p>
        </p:txBody>
      </p:sp>
      <p:sp>
        <p:nvSpPr>
          <p:cNvPr id="10" name="文本框 9">
            <a:extLst>
              <a:ext uri="{FF2B5EF4-FFF2-40B4-BE49-F238E27FC236}">
                <a16:creationId xmlns:a16="http://schemas.microsoft.com/office/drawing/2014/main" id="{7CA87676-A318-4BB1-8EA6-A1121CD01E43}"/>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程序返回异常处理结果，根据结果进行处理</a:t>
            </a:r>
          </a:p>
        </p:txBody>
      </p:sp>
      <p:sp>
        <p:nvSpPr>
          <p:cNvPr id="11" name="矩形 10">
            <a:extLst>
              <a:ext uri="{FF2B5EF4-FFF2-40B4-BE49-F238E27FC236}">
                <a16:creationId xmlns:a16="http://schemas.microsoft.com/office/drawing/2014/main" id="{60EBC529-47DF-47CB-A667-76F21492810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40A97C8-6A30-4E7C-97FC-6F1B99111093}"/>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6FF69FE-CEB7-4BAB-80DA-CB3D7C8DF8D5}"/>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80D02392-5681-43B4-802B-FB3F5C2C1D1A}"/>
              </a:ext>
            </a:extLst>
          </p:cNvPr>
          <p:cNvSpPr>
            <a:spLocks noChangeAspect="1"/>
          </p:cNvSpPr>
          <p:nvPr>
            <p:custDataLst>
              <p:tags r:id="rId10"/>
            </p:custDataLst>
          </p:nvPr>
        </p:nvSpPr>
        <p:spPr bwMode="auto">
          <a:xfrm>
            <a:off x="1114425" y="5422106"/>
            <a:ext cx="514350" cy="514350"/>
          </a:xfrm>
          <a:prstGeom prst="rect">
            <a:avLst/>
          </a:prstGeom>
          <a:solidFill>
            <a:srgbClr val="808080"/>
          </a:solidFill>
          <a:ln w="127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3FC92BA-545C-4488-9977-BDE5E16636D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D84AAF0-3516-4233-9EF3-E2E1079C289D}"/>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CBFC1B-856E-430C-B18D-84E5217164C1}"/>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F1116119-D056-41D3-B531-E901A50F9CA6}"/>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9C55868-2CE4-4DEC-A24D-DA2506BAA14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9B71AB2-E0CA-4258-BA36-27A08F2F9D3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1C3A800-BAF7-4AE0-8D83-B67BD060F4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518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的</a:t>
            </a:r>
            <a:r>
              <a:rPr lang="zh-CN" altLang="en-US">
                <a:latin typeface="黑体" panose="02010609060101010101" pitchFamily="49" charset="-122"/>
              </a:rPr>
              <a:t>“</a:t>
            </a:r>
            <a:r>
              <a:rPr lang="zh-CN" altLang="en-US"/>
              <a:t>上下文</a:t>
            </a:r>
            <a:r>
              <a:rPr lang="zh-CN" altLang="en-US">
                <a:latin typeface="黑体" panose="02010609060101010101" pitchFamily="49" charset="-122"/>
              </a:rPr>
              <a:t>”</a:t>
            </a:r>
            <a:endParaRPr lang="zh-CN" altLang="en-US"/>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a:solidFill>
                  <a:srgbClr val="FF0000"/>
                </a:solidFill>
                <a:latin typeface="微软雅黑" panose="020B0503020204020204" pitchFamily="34" charset="-122"/>
                <a:ea typeface="微软雅黑" panose="020B0503020204020204" pitchFamily="34" charset="-122"/>
              </a:rPr>
              <a:t>进程的上下文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a:solidFill>
                  <a:srgbClr val="FF0000"/>
                </a:solidFill>
                <a:latin typeface="微软雅黑" panose="020B0503020204020204" pitchFamily="34" charset="-122"/>
                <a:ea typeface="微软雅黑" panose="020B0503020204020204" pitchFamily="34" charset="-122"/>
              </a:rPr>
              <a:t>用户级上下文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a:solidFill>
                  <a:srgbClr val="FF0000"/>
                </a:solidFill>
                <a:latin typeface="微软雅黑" panose="020B0503020204020204" pitchFamily="34" charset="-122"/>
                <a:ea typeface="微软雅黑" panose="020B0503020204020204" pitchFamily="34" charset="-122"/>
              </a:rPr>
              <a:t>系统级上下文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处理器中各寄存器的内容被称为</a:t>
            </a:r>
            <a:r>
              <a:rPr lang="zh-CN" altLang="en-US" sz="2000">
                <a:solidFill>
                  <a:srgbClr val="FF0000"/>
                </a:solidFill>
                <a:latin typeface="微软雅黑" panose="020B0503020204020204" pitchFamily="34" charset="-122"/>
                <a:ea typeface="微软雅黑" panose="020B0503020204020204" pitchFamily="34" charset="-122"/>
              </a:rPr>
              <a:t>寄存器上下文</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硬件上下文</a:t>
            </a:r>
            <a:r>
              <a:rPr lang="zh-CN" altLang="en-US" sz="2000">
                <a:latin typeface="微软雅黑" panose="020B0503020204020204" pitchFamily="34" charset="-122"/>
                <a:ea typeface="微软雅黑" panose="020B0503020204020204" pitchFamily="34" charset="-122"/>
              </a:rPr>
              <a:t>），即进程的现场信息。</a:t>
            </a:r>
          </a:p>
          <a:p>
            <a:r>
              <a:rPr lang="zh-CN" altLang="en-US" sz="200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a:solidFill>
                  <a:srgbClr val="0000FF"/>
                </a:solidFill>
                <a:latin typeface="微软雅黑" panose="020B0503020204020204" pitchFamily="34" charset="-122"/>
                <a:ea typeface="微软雅黑" panose="020B0503020204020204" pitchFamily="34" charset="-122"/>
              </a:rPr>
              <a:t>Linux</a:t>
            </a:r>
            <a:r>
              <a:rPr lang="zh-CN" altLang="en-US" sz="2300" dirty="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a:t>进程的地址空间</a:t>
            </a:r>
          </a:p>
        </p:txBody>
      </p:sp>
    </p:spTree>
    <p:extLst>
      <p:ext uri="{BB962C8B-B14F-4D97-AF65-F5344CB8AC3E}">
        <p14:creationId xmlns:p14="http://schemas.microsoft.com/office/powerpoint/2010/main" val="137481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08923"/>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加载保存的寄存器组，并切换地址空间</a:t>
            </a:r>
            <a:r>
              <a:rPr lang="en-US" altLang="zh-CN" dirty="0"/>
              <a:t>-</a:t>
            </a:r>
            <a:r>
              <a:rPr lang="zh-CN" altLang="en-US" dirty="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然而，我们可以认为并发进程是并行运行的</a:t>
            </a:r>
            <a:endParaRPr lang="en-US" altLang="zh-CN" dirty="0"/>
          </a:p>
          <a:p>
            <a:endParaRPr lang="en-US" dirty="0"/>
          </a:p>
          <a:p>
            <a:endParaRPr lang="en-US" dirty="0"/>
          </a:p>
          <a:p>
            <a:endParaRPr lang="en-US" dirty="0"/>
          </a:p>
          <a:p>
            <a:endParaRPr lang="en-US" dirty="0"/>
          </a:p>
          <a:p>
            <a:endParaRPr lang="en-US" dirty="0"/>
          </a:p>
          <a:p>
            <a:endParaRPr lang="en-US" dirty="0"/>
          </a:p>
          <a:p>
            <a:r>
              <a:rPr lang="zh-CN" altLang="en-US" dirty="0"/>
              <a:t>进程内是串行、进程间是并行</a:t>
            </a:r>
            <a:r>
              <a:rPr lang="en-US" altLang="zh-CN" dirty="0"/>
              <a:t>—</a:t>
            </a:r>
            <a:r>
              <a:rPr lang="zh-CN" altLang="en-US" dirty="0"/>
              <a:t>乱序？</a:t>
            </a:r>
            <a:r>
              <a:rPr lang="en-US" altLang="zh-CN" dirty="0"/>
              <a:t>-</a:t>
            </a:r>
            <a:r>
              <a:rPr lang="zh-CN" altLang="en-US" dirty="0"/>
              <a:t>看</a:t>
            </a:r>
            <a:r>
              <a:rPr lang="en-US" altLang="zh-CN" dirty="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10" y="304800"/>
            <a:ext cx="8686800" cy="6380480"/>
          </a:xfrm>
        </p:spPr>
        <p:txBody>
          <a:bodyPr/>
          <a:lstStyle/>
          <a:p>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task_struct</a:t>
            </a:r>
            <a:r>
              <a:rPr lang="en-US" altLang="zh-CN" sz="1200" dirty="0">
                <a:latin typeface="Arial" panose="020B0604020202020204" pitchFamily="34" charset="0"/>
                <a:cs typeface="Arial" panose="020B0604020202020204" pitchFamily="34" charset="0"/>
              </a:rPr>
              <a:t> {       /* these are hardcoded - don't touch */</a:t>
            </a:r>
          </a:p>
          <a:p>
            <a:r>
              <a:rPr lang="en-US" altLang="zh-CN" sz="1200" dirty="0">
                <a:latin typeface="Arial" panose="020B0604020202020204" pitchFamily="34" charset="0"/>
                <a:cs typeface="Arial" panose="020B0604020202020204" pitchFamily="34" charset="0"/>
              </a:rPr>
              <a:t>	long state;			/* -1 </a:t>
            </a:r>
            <a:r>
              <a:rPr lang="en-US" altLang="zh-CN" sz="1200" dirty="0" err="1">
                <a:latin typeface="Arial" panose="020B0604020202020204" pitchFamily="34" charset="0"/>
                <a:cs typeface="Arial" panose="020B0604020202020204" pitchFamily="34" charset="0"/>
              </a:rPr>
              <a:t>unrunnable</a:t>
            </a:r>
            <a:r>
              <a:rPr lang="en-US" altLang="zh-CN" sz="1200" dirty="0">
                <a:latin typeface="Arial" panose="020B0604020202020204" pitchFamily="34" charset="0"/>
                <a:cs typeface="Arial" panose="020B0604020202020204" pitchFamily="34" charset="0"/>
              </a:rPr>
              <a:t>, 0 runnable, &gt;0 stopped */</a:t>
            </a:r>
          </a:p>
          <a:p>
            <a:r>
              <a:rPr lang="en-US" altLang="zh-CN" sz="1200" dirty="0">
                <a:latin typeface="Arial" panose="020B0604020202020204" pitchFamily="34" charset="0"/>
                <a:cs typeface="Arial" panose="020B0604020202020204" pitchFamily="34" charset="0"/>
              </a:rPr>
              <a:t>	long counter;                                        //</a:t>
            </a:r>
            <a:r>
              <a:rPr lang="zh-CN" altLang="en-US" sz="1200" dirty="0">
                <a:latin typeface="Times New Roman" panose="02020603050405020304" pitchFamily="18" charset="0"/>
                <a:cs typeface="Times New Roman" panose="02020603050405020304" pitchFamily="18" charset="0"/>
              </a:rPr>
              <a:t>任务运行时间计数</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递减</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（滴答数），运行时间片</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priority;                                         //</a:t>
            </a:r>
            <a:r>
              <a:rPr lang="zh-CN" altLang="en-US" sz="1200" dirty="0">
                <a:latin typeface="Times New Roman" panose="02020603050405020304" pitchFamily="18" charset="0"/>
                <a:cs typeface="Times New Roman" panose="02020603050405020304" pitchFamily="18" charset="0"/>
              </a:rPr>
              <a:t>运行优先数。任务开始运行时</a:t>
            </a:r>
            <a:r>
              <a:rPr lang="en-US" altLang="zh-CN" sz="1200" dirty="0">
                <a:latin typeface="Times New Roman" panose="02020603050405020304" pitchFamily="18" charset="0"/>
                <a:cs typeface="Times New Roman" panose="02020603050405020304" pitchFamily="18" charset="0"/>
              </a:rPr>
              <a:t>counter = priority</a:t>
            </a:r>
            <a:r>
              <a:rPr lang="zh-CN" altLang="en-US" sz="1200" dirty="0">
                <a:latin typeface="Times New Roman" panose="02020603050405020304" pitchFamily="18" charset="0"/>
                <a:cs typeface="Times New Roman" panose="02020603050405020304" pitchFamily="18" charset="0"/>
              </a:rPr>
              <a:t>，越大运行越长</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signal;		                    //</a:t>
            </a:r>
            <a:r>
              <a:rPr lang="zh-CN" altLang="en-US" sz="1200" dirty="0">
                <a:latin typeface="Times New Roman" panose="02020603050405020304" pitchFamily="18" charset="0"/>
                <a:cs typeface="Times New Roman" panose="02020603050405020304" pitchFamily="18" charset="0"/>
              </a:rPr>
              <a:t>信号。是位图，每个比特位代表一种信号，信号值</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位偏移值</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[32];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信号执行属性结构，对应信号将要执行的操作和标志信息。</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long blocked;		/* bitmap of masked signals */   //</a:t>
            </a:r>
            <a:r>
              <a:rPr lang="zh-CN" altLang="en-US" sz="1200" dirty="0">
                <a:latin typeface="Times New Roman" panose="02020603050405020304" pitchFamily="18" charset="0"/>
                <a:cs typeface="Times New Roman" panose="02020603050405020304" pitchFamily="18" charset="0"/>
              </a:rPr>
              <a:t>进程信号屏蔽码（对应信号位图）</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various fields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exit_code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任务执行停止的退出码，其父进程会取。</a:t>
            </a: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start_code,end_code,end_data,brk,start_stack</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代码段地址、</a:t>
            </a:r>
            <a:r>
              <a:rPr lang="zh-CN" altLang="en-US" sz="1200" dirty="0">
                <a:latin typeface="Times New Roman" panose="02020603050405020304" pitchFamily="18" charset="0"/>
                <a:cs typeface="Times New Roman" panose="02020603050405020304" pitchFamily="18" charset="0"/>
              </a:rPr>
              <a:t>代码长度（字节数）、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代码长度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数据长度（字节数）、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总长度（字节数）、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堆栈段地址。</a:t>
            </a: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pid,father,pgrp,session,leader</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进程号、父进程号、父进程组号、会话号、</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会话首领</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uid,euid,suid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gid,egid,sgid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组标识号（组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、保存的组</a:t>
            </a:r>
            <a:r>
              <a:rPr lang="en-US" altLang="zh-CN" sz="1200" dirty="0">
                <a:latin typeface="Times New Roman" panose="02020603050405020304" pitchFamily="18" charset="0"/>
                <a:cs typeface="Times New Roman" panose="02020603050405020304" pitchFamily="18" charset="0"/>
              </a:rPr>
              <a:t>id</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alarm;                                           //</a:t>
            </a:r>
            <a:r>
              <a:rPr lang="zh-CN" altLang="en-US" sz="1200" dirty="0">
                <a:latin typeface="Times New Roman" panose="02020603050405020304" pitchFamily="18" charset="0"/>
                <a:cs typeface="Times New Roman" panose="02020603050405020304" pitchFamily="18" charset="0"/>
              </a:rPr>
              <a:t>报警定时值（滴答数）</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utime,stime,cutime,cstime,start_time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用户态运行时间（滴答数）、系统态运行时间、子进程用户态运行时间、子进程系统态运行时间、进程开始运行时刻</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used_math</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标志：是否使用了协处理器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file system info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tty</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进程使用</a:t>
            </a:r>
            <a:r>
              <a:rPr lang="en-US" altLang="zh-CN" sz="1200" dirty="0" err="1">
                <a:latin typeface="Times New Roman" panose="02020603050405020304" pitchFamily="18" charset="0"/>
                <a:cs typeface="Times New Roman" panose="02020603050405020304" pitchFamily="18" charset="0"/>
              </a:rPr>
              <a:t>tty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的子设备号。</a:t>
            </a: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表示没有使用。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umask</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文件创建属性屏蔽位。</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pwd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当前工作目录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root;                           //</a:t>
            </a:r>
            <a:r>
              <a:rPr lang="zh-CN" altLang="en-US" sz="1200" dirty="0">
                <a:latin typeface="Times New Roman" panose="02020603050405020304" pitchFamily="18" charset="0"/>
                <a:cs typeface="Times New Roman" panose="02020603050405020304" pitchFamily="18" charset="0"/>
              </a:rPr>
              <a:t>根目录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executable;                //</a:t>
            </a:r>
            <a:r>
              <a:rPr lang="zh-CN" altLang="en-US" sz="1200" dirty="0">
                <a:latin typeface="Times New Roman" panose="02020603050405020304" pitchFamily="18" charset="0"/>
                <a:cs typeface="Times New Roman" panose="02020603050405020304" pitchFamily="18" charset="0"/>
              </a:rPr>
              <a:t>执行文件</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close_on_exec</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执行时关闭文件句柄位图标志。（参见</a:t>
            </a:r>
            <a:r>
              <a:rPr lang="en-US" altLang="zh-CN" sz="1200" dirty="0">
                <a:latin typeface="Times New Roman" panose="02020603050405020304" pitchFamily="18" charset="0"/>
                <a:cs typeface="Times New Roman" panose="02020603050405020304" pitchFamily="18" charset="0"/>
              </a:rPr>
              <a:t>include/</a:t>
            </a:r>
            <a:r>
              <a:rPr lang="en-US" altLang="zh-CN" sz="1200" dirty="0" err="1">
                <a:latin typeface="Times New Roman" panose="02020603050405020304" pitchFamily="18" charset="0"/>
                <a:cs typeface="Times New Roman" panose="02020603050405020304" pitchFamily="18" charset="0"/>
              </a:rPr>
              <a:t>fcntl.h</a:t>
            </a:r>
            <a:r>
              <a:rPr lang="zh-CN" altLang="en-US" sz="1200" dirty="0">
                <a:latin typeface="Times New Roman" panose="02020603050405020304" pitchFamily="18" charset="0"/>
                <a:cs typeface="Times New Roman" panose="02020603050405020304" pitchFamily="18" charset="0"/>
              </a:rPr>
              <a:t>）</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file * </a:t>
            </a:r>
            <a:r>
              <a:rPr lang="en-US" altLang="zh-CN" sz="1200" dirty="0" err="1">
                <a:latin typeface="Arial" panose="020B0604020202020204" pitchFamily="34" charset="0"/>
                <a:cs typeface="Arial" panose="020B0604020202020204" pitchFamily="34" charset="0"/>
              </a:rPr>
              <a:t>filp</a:t>
            </a:r>
            <a:r>
              <a:rPr lang="en-US" altLang="zh-CN" sz="1200" dirty="0">
                <a:latin typeface="Arial" panose="020B0604020202020204" pitchFamily="34" charset="0"/>
                <a:cs typeface="Arial" panose="020B0604020202020204" pitchFamily="34" charset="0"/>
              </a:rPr>
              <a:t>[NR_OPEN];                   //</a:t>
            </a:r>
            <a:r>
              <a:rPr lang="zh-CN" altLang="en-US" sz="1200" dirty="0">
                <a:latin typeface="Times New Roman" panose="02020603050405020304" pitchFamily="18" charset="0"/>
                <a:cs typeface="Times New Roman" panose="02020603050405020304" pitchFamily="18" charset="0"/>
              </a:rPr>
              <a:t>进程使用的文件表结构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desc_struct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ldt</a:t>
            </a:r>
            <a:r>
              <a:rPr lang="en-US" altLang="zh-CN" sz="1200" dirty="0">
                <a:latin typeface="Arial" panose="020B0604020202020204" pitchFamily="34" charset="0"/>
                <a:cs typeface="Arial" panose="020B0604020202020204" pitchFamily="34" charset="0"/>
              </a:rPr>
              <a:t>[3];                       //</a:t>
            </a:r>
            <a:r>
              <a:rPr lang="zh-CN" altLang="en-US" sz="1200" dirty="0">
                <a:latin typeface="Times New Roman" panose="02020603050405020304" pitchFamily="18" charset="0"/>
                <a:cs typeface="Times New Roman" panose="02020603050405020304" pitchFamily="18" charset="0"/>
              </a:rPr>
              <a:t>本任务的局部表描述符。</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空，</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代码段</a:t>
            </a:r>
            <a:r>
              <a:rPr lang="en-US" altLang="zh-CN" sz="1200" dirty="0" err="1">
                <a:latin typeface="Times New Roman" panose="02020603050405020304" pitchFamily="18" charset="0"/>
                <a:cs typeface="Times New Roman" panose="02020603050405020304" pitchFamily="18" charset="0"/>
              </a:rPr>
              <a:t>cs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数据和堆栈段</a:t>
            </a:r>
            <a:r>
              <a:rPr lang="en-US" altLang="zh-CN" sz="1200" dirty="0" err="1">
                <a:latin typeface="Times New Roman" panose="02020603050405020304" pitchFamily="18" charset="0"/>
                <a:cs typeface="Times New Roman" panose="02020603050405020304" pitchFamily="18" charset="0"/>
              </a:rPr>
              <a:t>ds&amp;ss</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本进程的任务状态段信息结构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a:t>
            </a:r>
          </a:p>
          <a:p>
            <a:endParaRPr lang="zh-CN" altLang="en-US" sz="12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2146" y="228600"/>
            <a:ext cx="687946" cy="6629400"/>
          </a:xfrm>
        </p:spPr>
        <p:txBody>
          <a:bodyPr/>
          <a:lstStyle/>
          <a:p>
            <a:r>
              <a:rPr lang="zh-CN" altLang="en-US" sz="2400" dirty="0">
                <a:latin typeface="Times New Roman" panose="02020603050405020304" pitchFamily="18" charset="0"/>
                <a:cs typeface="Times New Roman" panose="02020603050405020304" pitchFamily="18" charset="0"/>
              </a:rPr>
              <a:t>  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进程数据结构，或称为进程描述符</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a:solidFill>
                  <a:srgbClr val="000000"/>
                </a:solidFill>
                <a:latin typeface="Menlo-Regular"/>
              </a:rPr>
              <a:t>,           					strerror(</a:t>
            </a:r>
            <a:r>
              <a:rPr lang="nb-NO" sz="2400" b="1" dirty="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611F4C-3ED3-45DC-9FA7-310A7FC5BE96}"/>
              </a:ext>
            </a:extLst>
          </p:cNvPr>
          <p:cNvSpPr txBox="1"/>
          <p:nvPr>
            <p:custDataLst>
              <p:tags r:id="rId2"/>
            </p:custDataLst>
          </p:nvPr>
        </p:nvSpPr>
        <p:spPr>
          <a:xfrm>
            <a:off x="990600" y="109902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发生什么事情会打断程序的执行呢？</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这些事情得怎么处理呢？</a:t>
            </a:r>
          </a:p>
        </p:txBody>
      </p:sp>
      <p:sp>
        <p:nvSpPr>
          <p:cNvPr id="7" name="矩形: 圆角 6">
            <a:extLst>
              <a:ext uri="{FF2B5EF4-FFF2-40B4-BE49-F238E27FC236}">
                <a16:creationId xmlns:a16="http://schemas.microsoft.com/office/drawing/2014/main" id="{B98D8924-6324-4957-B625-042EA0A73AF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B0AA6A69-A13B-4E2F-8C03-7C51A92166F2}"/>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93E2468E-1552-4959-B4CF-F53586240D9A}"/>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CB8A92F7-D375-4AC0-A8C3-BB1D5B0C823F}"/>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B2DB3CD6-FC2D-4F84-B26F-9B99AEB67F7D}"/>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8E476160-2227-46C3-86EE-F8E4CF70949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4B04FAD5-8227-4468-9417-DEFC957B5FE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794DC4D-F474-4445-B876-21BBFF23491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575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latin typeface="Calibri"/>
                <a:cs typeface="Calibri"/>
              </a:rPr>
              <a:t>运行</a:t>
            </a:r>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a:latin typeface="Calibri"/>
                <a:cs typeface="Calibri"/>
              </a:rPr>
              <a:t>停止</a:t>
            </a:r>
            <a:r>
              <a:rPr lang="en-US" altLang="zh-CN" dirty="0">
                <a:latin typeface="Calibri"/>
                <a:cs typeface="Calibri"/>
              </a:rPr>
              <a:t>/</a:t>
            </a:r>
            <a:r>
              <a:rPr lang="zh-CN" altLang="en-US" dirty="0">
                <a:latin typeface="Calibri"/>
                <a:cs typeface="Calibri"/>
              </a:rPr>
              <a:t>暂停</a:t>
            </a:r>
            <a:r>
              <a:rPr lang="en-US" altLang="zh-CN" dirty="0">
                <a:latin typeface="Calibri"/>
                <a:cs typeface="Calibri"/>
              </a:rPr>
              <a:t>/</a:t>
            </a:r>
            <a:r>
              <a:rPr lang="zh-CN" altLang="en-US" dirty="0">
                <a:latin typeface="Calibri"/>
                <a:cs typeface="Calibri"/>
              </a:rPr>
              <a:t>挂起</a:t>
            </a:r>
            <a:r>
              <a:rPr lang="en-US" altLang="zh-CN" dirty="0">
                <a:latin typeface="Calibri"/>
                <a:cs typeface="Calibri"/>
              </a:rPr>
              <a:t>/</a:t>
            </a:r>
            <a:r>
              <a:rPr lang="en-US" dirty="0">
                <a:latin typeface="Calibri"/>
                <a:cs typeface="Calibri"/>
              </a:rPr>
              <a:t>Stopped</a:t>
            </a:r>
            <a:r>
              <a:rPr lang="en-US" altLang="zh-CN" dirty="0">
                <a:latin typeface="Calibri"/>
                <a:cs typeface="Calibri"/>
              </a:rPr>
              <a:t>/Paused/Hanged</a:t>
            </a:r>
            <a:endParaRPr lang="en-US" dirty="0">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latin typeface="Calibri"/>
                <a:cs typeface="Calibri"/>
              </a:rPr>
              <a:t>终止</a:t>
            </a:r>
            <a:r>
              <a:rPr lang="en-US" dirty="0">
                <a:latin typeface="Calibri"/>
                <a:cs typeface="Calibri"/>
              </a:rPr>
              <a:t>Terminated</a:t>
            </a:r>
          </a:p>
          <a:p>
            <a:pPr lvl="1"/>
            <a:r>
              <a:rPr lang="zh-CN" altLang="en-US" dirty="0">
                <a:latin typeface="Courier New"/>
                <a:cs typeface="Courier New"/>
              </a:rPr>
              <a:t>进程永远地停止了，</a:t>
            </a:r>
            <a:r>
              <a:rPr lang="zh-CN" altLang="en-US" sz="2800" dirty="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a:t>终止（</a:t>
            </a:r>
            <a:r>
              <a:rPr lang="en-US" altLang="zh-CN" dirty="0"/>
              <a:t>terminate</a:t>
            </a:r>
            <a:r>
              <a:rPr lang="zh-CN" altLang="en-US" dirty="0"/>
              <a:t>）进程</a:t>
            </a:r>
            <a:r>
              <a:rPr lang="en-US" dirty="0"/>
              <a:t>	</a:t>
            </a:r>
          </a:p>
        </p:txBody>
      </p:sp>
    </p:spTree>
    <p:extLst>
      <p:ext uri="{BB962C8B-B14F-4D97-AF65-F5344CB8AC3E}">
        <p14:creationId xmlns:p14="http://schemas.microsoft.com/office/powerpoint/2010/main" val="3401449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a:solidFill>
                  <a:srgbClr val="FF0000"/>
                </a:solidFill>
                <a:latin typeface="Calibri"/>
                <a:cs typeface="Calibri"/>
              </a:rPr>
              <a:t>副本</a:t>
            </a:r>
            <a:r>
              <a:rPr lang="zh-CN" altLang="en-US" dirty="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spTree>
    <p:extLst>
      <p:ext uri="{BB962C8B-B14F-4D97-AF65-F5344CB8AC3E}">
        <p14:creationId xmlns:p14="http://schemas.microsoft.com/office/powerpoint/2010/main" val="2008059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a:solidFill>
                  <a:srgbClr val="000000"/>
                </a:solidFill>
                <a:latin typeface="Times New Roman" panose="02020603050405020304" pitchFamily="18" charset="0"/>
                <a:cs typeface="Times New Roman" panose="02020603050405020304" pitchFamily="18" charset="0"/>
              </a:rPr>
              <a:t>f</a:t>
            </a:r>
            <a:r>
              <a:rPr lang="fi-FI" sz="2000" b="1" dirty="0">
                <a:solidFill>
                  <a:srgbClr val="000000"/>
                </a:solidFill>
                <a:latin typeface="Times New Roman" panose="02020603050405020304" pitchFamily="18" charset="0"/>
                <a:cs typeface="Times New Roman" panose="02020603050405020304" pitchFamily="18" charset="0"/>
              </a:rPr>
              <a:t>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a:latin typeface="Courier New"/>
                <a:cs typeface="Courier New"/>
              </a:rPr>
              <a:t>1</a:t>
            </a:r>
          </a:p>
          <a:p>
            <a:pPr lvl="1"/>
            <a:r>
              <a:rPr lang="en-US" altLang="zh-CN" sz="2400" dirty="0">
                <a:latin typeface="Courier New"/>
                <a:cs typeface="Courier New"/>
              </a:rPr>
              <a:t>X</a:t>
            </a:r>
            <a:r>
              <a:rPr lang="zh-CN" altLang="en-US" sz="2400" dirty="0">
                <a:latin typeface="Courier New"/>
                <a:cs typeface="Courier New"/>
              </a:rPr>
              <a:t>为局部变量</a:t>
            </a:r>
            <a:r>
              <a:rPr lang="en-US" altLang="zh-CN" sz="2400" dirty="0">
                <a:latin typeface="Courier New"/>
                <a:cs typeface="Courier New"/>
              </a:rPr>
              <a:t>-</a:t>
            </a:r>
            <a:r>
              <a:rPr lang="en-US" altLang="zh-CN" sz="2400" dirty="0" err="1">
                <a:latin typeface="Courier New"/>
                <a:cs typeface="Courier New"/>
              </a:rPr>
              <a:t>reg</a:t>
            </a:r>
            <a:r>
              <a:rPr lang="en-US" altLang="zh-CN" sz="2400" dirty="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CDF0A4-7835-49CB-B59F-BB53341048E0}"/>
              </a:ext>
            </a:extLst>
          </p:cNvPr>
          <p:cNvSpPr/>
          <p:nvPr>
            <p:custDataLst>
              <p:tags r:id="rId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6" name="文本框 5">
            <a:extLst>
              <a:ext uri="{FF2B5EF4-FFF2-40B4-BE49-F238E27FC236}">
                <a16:creationId xmlns:a16="http://schemas.microsoft.com/office/drawing/2014/main" id="{60805537-28F6-4DAB-8033-DB38DDAE5D87}"/>
              </a:ext>
            </a:extLst>
          </p:cNvPr>
          <p:cNvSpPr txBox="1"/>
          <p:nvPr>
            <p:custDataLst>
              <p:tags r:id="rId3"/>
            </p:custDataLst>
          </p:nvPr>
        </p:nvSpPr>
        <p:spPr>
          <a:xfrm>
            <a:off x="920620" y="1022531"/>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之后，创建的子进程拥有和父进程相同的内存空间的副本，那么物理内存里是不是就有了两套同样的代码、数据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呢？</a:t>
            </a:r>
          </a:p>
        </p:txBody>
      </p:sp>
      <p:sp>
        <p:nvSpPr>
          <p:cNvPr id="7" name="矩形: 圆角 6">
            <a:extLst>
              <a:ext uri="{FF2B5EF4-FFF2-40B4-BE49-F238E27FC236}">
                <a16:creationId xmlns:a16="http://schemas.microsoft.com/office/drawing/2014/main" id="{95379735-AE2A-4A87-9E0B-AF5F29CFE640}"/>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BF5E13C-0B42-4CA7-9206-19E8A8690A9D}"/>
              </a:ext>
            </a:extLst>
          </p:cNvPr>
          <p:cNvSpPr/>
          <p:nvPr>
            <p:custDataLst>
              <p:tags r:id="rId5"/>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a:extLst>
              <a:ext uri="{FF2B5EF4-FFF2-40B4-BE49-F238E27FC236}">
                <a16:creationId xmlns:a16="http://schemas.microsoft.com/office/drawing/2014/main" id="{50F17664-E554-4F4F-93BF-D09A81BE93DE}"/>
              </a:ext>
            </a:extLst>
          </p:cNvPr>
          <p:cNvSpPr txBox="1"/>
          <p:nvPr>
            <p:custDataLst>
              <p:tags r:id="rId6"/>
            </p:custDataLst>
          </p:nvPr>
        </p:nvSpPr>
        <p:spPr>
          <a:xfrm>
            <a:off x="9613900" y="6142166"/>
            <a:ext cx="6689652"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C7392B80-A4F0-4B03-8F21-EA09755DF3FF}"/>
              </a:ext>
            </a:extLst>
          </p:cNvPr>
          <p:cNvSpPr txBox="1"/>
          <p:nvPr>
            <p:custDataLst>
              <p:tags r:id="rId7"/>
            </p:custDataLst>
          </p:nvPr>
        </p:nvSpPr>
        <p:spPr>
          <a:xfrm>
            <a:off x="9525000" y="1270000"/>
            <a:ext cx="3775393" cy="1323439"/>
          </a:xfrm>
          <a:prstGeom prst="rect">
            <a:avLst/>
          </a:prstGeom>
          <a:noFill/>
        </p:spPr>
        <p:txBody>
          <a:bodyPr vert="horz" wrap="none" rtlCol="0" anchor="t" anchorCtr="0">
            <a:spAutoFit/>
          </a:bodyPr>
          <a:lstStyle/>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非也</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只是两套虚拟地址空间，</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对应的物理地址空间是同一份的</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F436F0D-8E04-490A-A117-6510243BA1FA}"/>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6D5F9204-3E4E-456C-A501-C627DBDC3302}"/>
                </a:ext>
              </a:extLst>
            </p:cNvPr>
            <p:cNvSpPr/>
            <p:nvPr>
              <p:custDataLst>
                <p:tags r:id="rId18"/>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6" name="RemarkBlock">
              <a:extLst>
                <a:ext uri="{FF2B5EF4-FFF2-40B4-BE49-F238E27FC236}">
                  <a16:creationId xmlns:a16="http://schemas.microsoft.com/office/drawing/2014/main" id="{C5D24A68-DB85-4497-AAFD-00706F14D5AB}"/>
                </a:ext>
              </a:extLst>
            </p:cNvPr>
            <p:cNvSpPr/>
            <p:nvPr>
              <p:custDataLst>
                <p:tags r:id="rId19"/>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RemarkTitleText">
              <a:extLst>
                <a:ext uri="{FF2B5EF4-FFF2-40B4-BE49-F238E27FC236}">
                  <a16:creationId xmlns:a16="http://schemas.microsoft.com/office/drawing/2014/main" id="{3BC836EF-68FB-4E0F-86D0-9BFED52B4F0A}"/>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F7E07CD1-F589-4E05-93BC-B2D467678ABA}"/>
              </a:ext>
            </a:extLst>
          </p:cNvPr>
          <p:cNvSpPr/>
          <p:nvPr>
            <p:custDataLst>
              <p:tags r:id="rId9"/>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RemarkBlock">
            <a:extLst>
              <a:ext uri="{FF2B5EF4-FFF2-40B4-BE49-F238E27FC236}">
                <a16:creationId xmlns:a16="http://schemas.microsoft.com/office/drawing/2014/main" id="{C732E179-E9BA-428D-8494-7ACE62BFAED5}"/>
              </a:ext>
            </a:extLst>
          </p:cNvPr>
          <p:cNvSpPr/>
          <p:nvPr>
            <p:custDataLst>
              <p:tags r:id="rId10"/>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4" name="RemarkTitleText">
            <a:extLst>
              <a:ext uri="{FF2B5EF4-FFF2-40B4-BE49-F238E27FC236}">
                <a16:creationId xmlns:a16="http://schemas.microsoft.com/office/drawing/2014/main" id="{D479AC34-0870-4AEA-81EF-D3BFBCCAF88A}"/>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F2CD59E9-9A5C-415D-9243-1FC0E49A33D1}"/>
              </a:ext>
            </a:extLst>
          </p:cNvPr>
          <p:cNvGrpSpPr/>
          <p:nvPr>
            <p:custDataLst>
              <p:tags r:id="rId12"/>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8C9EC953-EF2B-49DB-AA7E-DBB3676FDB3C}"/>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AD08C902-1D7E-439A-8716-740A040B21F3}"/>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B41FFA59-601B-4B63-8316-71905BC3D35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92A9EF75-11F8-4F24-B3E8-9066E6D59E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F0FD71-ECBE-4867-AA2B-1A2B2F7C8EA9}"/>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314366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每个顶点</a:t>
            </a:r>
            <a:r>
              <a:rPr lang="en-US" altLang="zh-CN" dirty="0"/>
              <a:t>a</a:t>
            </a:r>
            <a:r>
              <a:rPr lang="zh-CN" altLang="en-US" dirty="0"/>
              <a:t>对应一条语句的执行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a:latin typeface="Calibri" pitchFamily="34" charset="0"/>
                </a:rPr>
                <a:t>f</a:t>
              </a: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a:t>现代计算机系统需要针对“控制流发生突变”的情况做出反应，称为“异常控制流”机制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a:t>想法</a:t>
            </a:r>
            <a:r>
              <a:rPr lang="en-US" altLang="zh-CN" dirty="0"/>
              <a:t>-</a:t>
            </a:r>
            <a:r>
              <a:rPr lang="zh-CN" altLang="en-US" dirty="0"/>
              <a:t>为什么回收？</a:t>
            </a:r>
            <a:r>
              <a:rPr lang="en-US" altLang="zh-CN" dirty="0"/>
              <a:t>--</a:t>
            </a:r>
            <a:r>
              <a:rPr lang="zh-CN" altLang="en-US" dirty="0"/>
              <a:t>与</a:t>
            </a:r>
            <a:r>
              <a:rPr lang="en-US" altLang="zh-CN" dirty="0"/>
              <a:t>fork</a:t>
            </a:r>
            <a:r>
              <a:rPr lang="zh-CN" altLang="en-US" dirty="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活着的尸体，半生半死</a:t>
            </a:r>
            <a:endParaRPr lang="en-US" altLang="zh-CN" dirty="0"/>
          </a:p>
          <a:p>
            <a:pPr lvl="1"/>
            <a:r>
              <a:rPr lang="zh-CN" altLang="en-US" dirty="0"/>
              <a:t>僵尸进程占用内存资源、打开的</a:t>
            </a:r>
            <a:r>
              <a:rPr lang="en-US" altLang="zh-CN" dirty="0"/>
              <a:t>IO</a:t>
            </a:r>
            <a:r>
              <a:rPr lang="zh-CN" altLang="en-US" dirty="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a:t>( using wait or </a:t>
            </a:r>
            <a:r>
              <a:rPr lang="en-US" dirty="0" err="1"/>
              <a:t>wait</a:t>
            </a:r>
            <a:r>
              <a:rPr lang="en-US" sz="2800" dirty="0" err="1">
                <a:solidFill>
                  <a:srgbClr val="FF0000"/>
                </a:solidFill>
              </a:rPr>
              <a:t>pid</a:t>
            </a:r>
            <a:r>
              <a:rPr lang="en-US" dirty="0"/>
              <a:t> )</a:t>
            </a:r>
          </a:p>
          <a:p>
            <a:pPr lvl="1"/>
            <a:r>
              <a:rPr lang="zh-CN" altLang="en-US" dirty="0"/>
              <a:t>父进程收到子进程的退出状态（</a:t>
            </a:r>
            <a:r>
              <a:rPr lang="en-US" altLang="zh-CN" dirty="0"/>
              <a:t>PCB</a:t>
            </a:r>
            <a:r>
              <a:rPr lang="zh-CN" altLang="en-US" dirty="0"/>
              <a:t>中状态）</a:t>
            </a:r>
            <a:endParaRPr lang="en-US" dirty="0"/>
          </a:p>
          <a:p>
            <a:pPr lvl="1"/>
            <a:r>
              <a:rPr lang="zh-CN" altLang="en-US" dirty="0"/>
              <a:t>内核删掉僵死子进程、从系统中删除掉它的所有痕迹</a:t>
            </a:r>
            <a:endParaRPr lang="en-US" altLang="zh-CN" dirty="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如果父进程没有回收它的僵死子进程就终止了，内核安排 </a:t>
            </a:r>
            <a:r>
              <a:rPr lang="en-US" altLang="zh-CN" dirty="0" err="1"/>
              <a:t>init</a:t>
            </a:r>
            <a:r>
              <a:rPr lang="en-US" altLang="zh-CN" dirty="0"/>
              <a:t>-</a:t>
            </a:r>
            <a:r>
              <a:rPr lang="zh-CN" altLang="en-US" dirty="0">
                <a:solidFill>
                  <a:srgbClr val="FF0000"/>
                </a:solidFill>
              </a:rPr>
              <a:t>养父</a:t>
            </a:r>
            <a:r>
              <a:rPr lang="zh-CN" altLang="en-US" dirty="0"/>
              <a:t>进程去回收它们</a:t>
            </a:r>
            <a:r>
              <a:rPr lang="en-US" altLang="zh-CN" dirty="0"/>
              <a:t>( </a:t>
            </a:r>
            <a:r>
              <a:rPr lang="en-US" altLang="zh-CN" dirty="0" err="1"/>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，系统启动时创建，不会终止，是所有进程的祖先 </a:t>
            </a:r>
            <a:r>
              <a:rPr lang="en-US" altLang="zh-CN" dirty="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a:latin typeface="Courier New" pitchFamily="49" charset="0"/>
              </a:rPr>
              <a:t>命令显示的子进程标记为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22860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p>
          <a:p>
            <a:r>
              <a:rPr lang="da-DK" b="1" dirty="0">
                <a:solidFill>
                  <a:srgbClr val="000000"/>
                </a:solidFill>
                <a:latin typeface="Menlo-Regular"/>
              </a:rPr>
              <a:t>    </a:t>
            </a:r>
            <a:r>
              <a:rPr lang="da-DK" b="1" dirty="0">
                <a:solidFill>
                  <a:srgbClr val="C200FF"/>
                </a:solidFill>
                <a:latin typeface="Menlo-Regular"/>
              </a:rPr>
              <a:t>else</a:t>
            </a:r>
            <a:r>
              <a:rPr lang="da-DK" b="1" dirty="0">
                <a:solidFill>
                  <a:srgbClr val="000000"/>
                </a:solidFill>
                <a:latin typeface="Menlo-Regular"/>
              </a:rPr>
              <a:t>{        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a:latin typeface="Courier New" pitchFamily="49" charset="0"/>
              </a:rPr>
              <a:t>wait/</a:t>
            </a:r>
            <a:r>
              <a:rPr lang="en-US" altLang="zh-CN" dirty="0" err="1">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a:latin typeface="Calibri"/>
                <a:cs typeface="Calibri"/>
              </a:rPr>
              <a:t>wait/</a:t>
            </a:r>
            <a:r>
              <a:rPr lang="en-US" altLang="zh-CN" dirty="0" err="1">
                <a:latin typeface="Calibri"/>
                <a:cs typeface="Calibri"/>
              </a:rPr>
              <a:t>waitpid</a:t>
            </a:r>
            <a:r>
              <a:rPr lang="zh-CN" altLang="en-US" dirty="0">
                <a:latin typeface="Calibri"/>
                <a:cs typeface="Calibri"/>
              </a:rPr>
              <a:t>函数回收子进程</a:t>
            </a:r>
            <a:endParaRPr lang="en-US" altLang="zh-CN" dirty="0">
              <a:latin typeface="Calibri"/>
              <a:cs typeface="Calibri"/>
            </a:endParaRPr>
          </a:p>
          <a:p>
            <a:pPr>
              <a:buNone/>
            </a:pPr>
            <a:r>
              <a:rPr lang="en-US" altLang="zh-CN" dirty="0">
                <a:solidFill>
                  <a:srgbClr val="FF0000"/>
                </a:solidFill>
                <a:latin typeface="Courier New" pitchFamily="49" charset="0"/>
              </a:rPr>
              <a:t>	wait(&amp;status)</a:t>
            </a:r>
            <a:r>
              <a:rPr lang="zh-CN" altLang="en-US" dirty="0">
                <a:solidFill>
                  <a:srgbClr val="FF0000"/>
                </a:solidFill>
                <a:latin typeface="Courier New" pitchFamily="49" charset="0"/>
              </a:rPr>
              <a:t>同</a:t>
            </a:r>
            <a:r>
              <a:rPr lang="en-US" altLang="zh-CN" dirty="0" err="1">
                <a:solidFill>
                  <a:srgbClr val="FF0000"/>
                </a:solidFill>
                <a:latin typeface="Courier New" pitchFamily="49" charset="0"/>
              </a:rPr>
              <a:t>waitpid</a:t>
            </a:r>
            <a:r>
              <a:rPr lang="en-US" altLang="zh-CN" dirty="0">
                <a:solidFill>
                  <a:srgbClr val="FF0000"/>
                </a:solidFill>
                <a:latin typeface="Courier New" pitchFamily="49" charset="0"/>
              </a:rPr>
              <a:t>(-1,&amp;status,0</a:t>
            </a:r>
            <a:r>
              <a:rPr lang="en-US" altLang="zh-CN" dirty="0">
                <a:latin typeface="Courier New" pitchFamily="49" charset="0"/>
              </a:rPr>
              <a:t>)</a:t>
            </a: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当前进程的执行直到它的一个子进程终止</a:t>
            </a:r>
            <a:r>
              <a:rPr lang="en-US" altLang="zh-CN" dirty="0"/>
              <a:t>/</a:t>
            </a:r>
            <a:r>
              <a:rPr lang="zh-CN" altLang="en-US" dirty="0"/>
              <a:t>停止</a:t>
            </a:r>
            <a:endParaRPr lang="en-US" altLang="zh-CN" dirty="0"/>
          </a:p>
          <a:p>
            <a:pPr lvl="1"/>
            <a:r>
              <a:rPr lang="zh-CN" altLang="en-US" dirty="0"/>
              <a:t>返回已终止</a:t>
            </a:r>
            <a:r>
              <a:rPr lang="en-US" altLang="zh-CN" dirty="0"/>
              <a:t>/</a:t>
            </a:r>
            <a:r>
              <a:rPr lang="zh-CN" altLang="en-US" dirty="0"/>
              <a:t>停止子进程（</a:t>
            </a:r>
            <a:r>
              <a:rPr lang="zh-CN" altLang="en-US" dirty="0">
                <a:solidFill>
                  <a:srgbClr val="FF0000"/>
                </a:solidFill>
              </a:rPr>
              <a:t>可能很多</a:t>
            </a:r>
            <a:r>
              <a:rPr lang="en-US" altLang="zh-CN" dirty="0">
                <a:solidFill>
                  <a:srgbClr val="FF0000"/>
                </a:solidFill>
              </a:rPr>
              <a:t>-</a:t>
            </a:r>
            <a:r>
              <a:rPr lang="zh-CN" altLang="en-US" dirty="0">
                <a:solidFill>
                  <a:srgbClr val="FF0000"/>
                </a:solidFill>
              </a:rPr>
              <a:t>是个集合</a:t>
            </a:r>
            <a:r>
              <a:rPr lang="zh-CN" altLang="en-US" dirty="0"/>
              <a:t>）的</a:t>
            </a:r>
            <a:r>
              <a:rPr lang="en-US" altLang="zh-CN" dirty="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p>
          <a:p>
            <a:pPr marL="1314450" lvl="3" indent="0">
              <a:buNone/>
            </a:pPr>
            <a:r>
              <a:rPr lang="en-US" altLang="zh-CN" dirty="0">
                <a:latin typeface="Courier New"/>
                <a:cs typeface="Courier New"/>
              </a:rPr>
              <a:t>WIFSIGNALED, WTERMSIG, WSTOPSIG, </a:t>
            </a:r>
          </a:p>
          <a:p>
            <a:pPr marL="1314450" lvl="3" indent="0">
              <a:buNone/>
            </a:pPr>
            <a:r>
              <a:rPr lang="en-US" altLang="zh-CN" dirty="0">
                <a:latin typeface="Courier New"/>
                <a:cs typeface="Courier New"/>
              </a:rPr>
              <a:t>WIFSTOPPED, WIFCONTINUED</a:t>
            </a:r>
            <a:endParaRPr lang="en-US" altLang="zh-CN" dirty="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int     </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 =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a:xfrm>
            <a:off x="396875" y="1362074"/>
            <a:ext cx="8747125" cy="5267325"/>
          </a:xfrm>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r>
              <a:rPr lang="zh-CN" altLang="en-US" b="1" dirty="0">
                <a:solidFill>
                  <a:srgbClr val="FF0000"/>
                </a:solidFill>
              </a:rPr>
              <a:t>硬件中断（</a:t>
            </a:r>
            <a:r>
              <a:rPr lang="en-US" altLang="zh-CN" b="1" dirty="0" err="1">
                <a:solidFill>
                  <a:srgbClr val="FF0000"/>
                </a:solidFill>
              </a:rPr>
              <a:t>Interrrupt</a:t>
            </a:r>
            <a:r>
              <a:rPr lang="zh-CN" altLang="en-US" b="1" dirty="0">
                <a:solidFill>
                  <a:srgbClr val="FF0000"/>
                </a:solidFill>
              </a:rPr>
              <a:t>）</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 MS</a:t>
            </a:r>
            <a:r>
              <a:rPr lang="zh-CN" altLang="en-US" b="1" dirty="0">
                <a:solidFill>
                  <a:srgbClr val="FF0000"/>
                </a:solidFill>
              </a:rPr>
              <a:t>消息</a:t>
            </a:r>
            <a:r>
              <a:rPr lang="en-US" altLang="zh-CN" b="1" dirty="0">
                <a:solidFill>
                  <a:srgbClr val="FF0000"/>
                </a:solidFill>
              </a:rPr>
              <a:t>(Message)</a:t>
            </a:r>
            <a:endParaRPr lang="en-US" b="1" dirty="0">
              <a:solidFill>
                <a:srgbClr val="FF0000"/>
              </a:solidFill>
            </a:endParaRPr>
          </a:p>
          <a:p>
            <a:pPr lvl="2">
              <a:spcBef>
                <a:spcPts val="0"/>
              </a:spcBef>
            </a:pPr>
            <a:r>
              <a:rPr lang="zh-CN" altLang="en-US" dirty="0"/>
              <a:t>操作系统实现，可以是用户程序处理</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zh-CN" altLang="en-US" b="1" dirty="0">
                <a:solidFill>
                  <a:srgbClr val="FF0000"/>
                </a:solidFill>
              </a:rPr>
              <a:t>还原</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82635" y="3307112"/>
            <a:ext cx="3199459" cy="2049334"/>
            <a:chOff x="5357755" y="2818576"/>
            <a:chExt cx="3133455" cy="204933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789797"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5711071" y="4224655"/>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357755" y="3451700"/>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7424222" y="3769091"/>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等待集合是由父进程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所有的子进程组成</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pid</a:t>
            </a:r>
            <a:r>
              <a:rPr lang="en-US" altLang="zh-CN" dirty="0"/>
              <a:t>=-n  </a:t>
            </a:r>
            <a:r>
              <a:rPr lang="zh-CN" altLang="en-US" dirty="0"/>
              <a:t>等待集合是由进程组</a:t>
            </a:r>
            <a:r>
              <a:rPr lang="en-US" altLang="zh-CN" dirty="0" err="1"/>
              <a:t>pid</a:t>
            </a:r>
            <a:r>
              <a:rPr lang="zh-CN" altLang="en-US" dirty="0"/>
              <a:t>所有的子进程组成</a:t>
            </a:r>
            <a:endParaRPr lang="en-US" altLang="zh-CN" dirty="0"/>
          </a:p>
          <a:p>
            <a:pPr>
              <a:spcBef>
                <a:spcPts val="0"/>
              </a:spcBef>
            </a:pPr>
            <a:r>
              <a:rPr lang="en-US" altLang="zh-CN" dirty="0"/>
              <a:t>Options:0 </a:t>
            </a:r>
            <a:r>
              <a:rPr lang="zh-CN" altLang="en-US" dirty="0"/>
              <a:t>等待子进程</a:t>
            </a:r>
            <a:r>
              <a:rPr lang="zh-CN" altLang="en-US" dirty="0">
                <a:solidFill>
                  <a:srgbClr val="FF0000"/>
                </a:solidFill>
              </a:rPr>
              <a:t>终止</a:t>
            </a:r>
            <a:endParaRPr lang="en-US" altLang="zh-CN" dirty="0">
              <a:solidFill>
                <a:srgbClr val="FF0000"/>
              </a:solidFill>
            </a:endParaRPr>
          </a:p>
          <a:p>
            <a:pPr>
              <a:spcBef>
                <a:spcPts val="0"/>
              </a:spcBef>
            </a:pPr>
            <a:r>
              <a:rPr lang="en-US" altLang="zh-CN" dirty="0"/>
              <a:t>WNOHANG</a:t>
            </a:r>
            <a:r>
              <a:rPr lang="zh-CN" altLang="en-US" dirty="0"/>
              <a:t>：如果等待集合的任何子进程没有终止，就立即返回</a:t>
            </a:r>
            <a:r>
              <a:rPr lang="en-US" altLang="zh-CN" dirty="0"/>
              <a:t>0</a:t>
            </a:r>
            <a:r>
              <a:rPr lang="zh-CN" altLang="en-US" dirty="0"/>
              <a:t>。父进程可继续其他工作</a:t>
            </a:r>
            <a:endParaRPr lang="en-US" altLang="zh-CN" dirty="0"/>
          </a:p>
          <a:p>
            <a:pPr>
              <a:spcBef>
                <a:spcPts val="0"/>
              </a:spcBef>
            </a:pPr>
            <a:r>
              <a:rPr lang="en-US" altLang="zh-CN" dirty="0"/>
              <a:t>WUNTRACED:</a:t>
            </a:r>
            <a:r>
              <a:rPr lang="zh-CN" altLang="en-US" dirty="0"/>
              <a:t>挂起当前进程，直到等待集合中的任一进程终止或停止，则返回其</a:t>
            </a:r>
            <a:r>
              <a:rPr lang="en-US" altLang="zh-CN" dirty="0" err="1"/>
              <a:t>pid</a:t>
            </a:r>
            <a:r>
              <a:rPr lang="zh-CN" altLang="en-US" dirty="0"/>
              <a:t>。用于检查</a:t>
            </a:r>
            <a:endParaRPr lang="en-US" altLang="zh-CN" dirty="0"/>
          </a:p>
          <a:p>
            <a:pPr>
              <a:spcBef>
                <a:spcPts val="0"/>
              </a:spcBef>
            </a:pPr>
            <a:r>
              <a:rPr lang="en-US" altLang="zh-CN" dirty="0"/>
              <a:t>WCONTINUED:</a:t>
            </a:r>
            <a:r>
              <a:rPr lang="zh-CN" altLang="en-US" dirty="0"/>
              <a:t>挂起当前进程，直到等待集合中的任一进程从运行到终止或一个停止的进程收到</a:t>
            </a:r>
            <a:r>
              <a:rPr lang="en-US" altLang="zh-CN" dirty="0"/>
              <a:t>SIGCONT</a:t>
            </a:r>
            <a:r>
              <a:rPr lang="zh-CN" altLang="en-US" dirty="0"/>
              <a:t>而恢复运行。</a:t>
            </a:r>
            <a:endParaRPr lang="en-US" altLang="zh-CN" dirty="0"/>
          </a:p>
          <a:p>
            <a:pPr>
              <a:spcBef>
                <a:spcPts val="0"/>
              </a:spcBef>
            </a:pPr>
            <a:r>
              <a:rPr lang="zh-CN" altLang="en-US" dirty="0"/>
              <a:t>可以组合</a:t>
            </a:r>
            <a:r>
              <a:rPr lang="en-US" altLang="zh-CN" dirty="0"/>
              <a:t>WNOHANG|WUNTRACED </a:t>
            </a:r>
            <a:r>
              <a:rPr lang="zh-CN" altLang="en-US" dirty="0"/>
              <a:t>如果等待集合任一子进程没有终止返回</a:t>
            </a:r>
            <a:r>
              <a:rPr lang="en-US" altLang="zh-CN" dirty="0"/>
              <a:t>0</a:t>
            </a:r>
            <a:r>
              <a:rPr lang="zh-CN" altLang="en-US" dirty="0"/>
              <a:t>，如果有一个终止或停止则返回其</a:t>
            </a:r>
            <a:r>
              <a:rPr lang="en-US" altLang="zh-CN" dirty="0" err="1"/>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pid_t</a:t>
            </a:r>
            <a:r>
              <a:rPr lang="en-US" sz="3200" dirty="0"/>
              <a:t> </a:t>
            </a:r>
            <a:r>
              <a:rPr lang="en-US" sz="3200" dirty="0" err="1"/>
              <a:t>waitpid</a:t>
            </a:r>
            <a:r>
              <a:rPr lang="en-US" sz="3200" dirty="0"/>
              <a:t>(</a:t>
            </a:r>
            <a:r>
              <a:rPr lang="en-US" sz="3200" dirty="0" err="1"/>
              <a:t>pid_t</a:t>
            </a:r>
            <a:r>
              <a:rPr lang="en-US" sz="3200" dirty="0"/>
              <a:t> </a:t>
            </a:r>
            <a:r>
              <a:rPr lang="en-US" sz="3200" dirty="0" err="1"/>
              <a:t>pid,int</a:t>
            </a:r>
            <a:r>
              <a:rPr lang="en-US" sz="3200" dirty="0"/>
              <a:t> &amp;</a:t>
            </a:r>
            <a:r>
              <a:rPr lang="en-US" sz="3200" dirty="0" err="1"/>
              <a:t>statusp,int</a:t>
            </a:r>
            <a:r>
              <a:rPr lang="en-US" sz="3200" dirty="0"/>
              <a:t> options)</a:t>
            </a:r>
          </a:p>
        </p:txBody>
      </p:sp>
    </p:spTree>
    <p:extLst>
      <p:ext uri="{BB962C8B-B14F-4D97-AF65-F5344CB8AC3E}">
        <p14:creationId xmlns:p14="http://schemas.microsoft.com/office/powerpoint/2010/main" val="3042206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a:latin typeface="Times New Roman" panose="02020603050405020304" pitchFamily="18" charset="0"/>
                <a:cs typeface="Times New Roman" panose="02020603050405020304" pitchFamily="18" charset="0"/>
              </a:rPr>
              <a:t>nsigned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sleep</a:t>
            </a:r>
            <a:r>
              <a:rPr lang="en-US" altLang="zh-CN" dirty="0"/>
              <a:t>(unsinged </a:t>
            </a:r>
            <a:r>
              <a:rPr lang="en-US" altLang="zh-CN" dirty="0" err="1"/>
              <a:t>int</a:t>
            </a:r>
            <a:r>
              <a:rPr lang="en-US" altLang="zh-CN" dirty="0"/>
              <a:t> secs)</a:t>
            </a:r>
          </a:p>
          <a:p>
            <a:pPr lvl="1">
              <a:spcBef>
                <a:spcPts val="0"/>
              </a:spcBef>
            </a:pPr>
            <a:r>
              <a:rPr lang="zh-CN" altLang="en-US" dirty="0"/>
              <a:t>时间到则返回</a:t>
            </a:r>
            <a:r>
              <a:rPr lang="en-US" altLang="zh-CN" dirty="0"/>
              <a:t>0</a:t>
            </a:r>
          </a:p>
          <a:p>
            <a:pPr lvl="1">
              <a:spcBef>
                <a:spcPts val="0"/>
              </a:spcBef>
            </a:pPr>
            <a:r>
              <a:rPr lang="zh-CN" altLang="en-US" dirty="0">
                <a:latin typeface="Times New Roman" panose="02020603050405020304" pitchFamily="18" charset="0"/>
                <a:cs typeface="Times New Roman" panose="02020603050405020304" pitchFamily="18" charset="0"/>
              </a:rPr>
              <a:t>若被信号中断，则会返回剩余要休眠的时间</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alarm(unsinged </a:t>
            </a:r>
            <a:r>
              <a:rPr lang="en-US" altLang="zh-CN" dirty="0" err="1"/>
              <a:t>int</a:t>
            </a:r>
            <a:r>
              <a:rPr lang="en-US" altLang="zh-CN" dirty="0"/>
              <a:t> secs)</a:t>
            </a:r>
          </a:p>
          <a:p>
            <a:pPr lvl="1">
              <a:spcBef>
                <a:spcPts val="0"/>
              </a:spcBef>
            </a:pPr>
            <a:r>
              <a:rPr lang="zh-CN" altLang="en-US" dirty="0"/>
              <a:t>报警</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int</a:t>
            </a:r>
            <a:r>
              <a:rPr lang="en-US" altLang="zh-CN" dirty="0"/>
              <a:t> pause</a:t>
            </a:r>
            <a:r>
              <a:rPr lang="zh-CN" altLang="en-US" dirty="0"/>
              <a:t>（）</a:t>
            </a:r>
            <a:endParaRPr lang="en-US" altLang="zh-CN" dirty="0"/>
          </a:p>
          <a:p>
            <a:pPr lvl="1">
              <a:spcBef>
                <a:spcPts val="0"/>
              </a:spcBef>
            </a:pPr>
            <a:r>
              <a:rPr lang="zh-CN" altLang="en-US" dirty="0"/>
              <a:t>当前进程休眠，直到收到一个信号</a:t>
            </a:r>
            <a:endParaRPr lang="en-US" dirty="0"/>
          </a:p>
          <a:p>
            <a:pPr>
              <a:spcBef>
                <a:spcPts val="0"/>
              </a:spcBef>
            </a:pPr>
            <a:r>
              <a:rPr lang="zh-CN" altLang="en-US" dirty="0"/>
              <a:t>休眠不是 挂起</a:t>
            </a:r>
            <a:r>
              <a:rPr lang="en-US" altLang="zh-CN" dirty="0"/>
              <a:t>stopped,</a:t>
            </a:r>
            <a:r>
              <a:rPr lang="zh-CN" altLang="en-US" dirty="0"/>
              <a:t>与</a:t>
            </a:r>
            <a:r>
              <a:rPr lang="en-US" altLang="zh-CN" dirty="0"/>
              <a:t>wait</a:t>
            </a:r>
            <a:r>
              <a:rPr lang="zh-CN" altLang="en-US" dirty="0"/>
              <a:t>不是一回事，不能回收进程</a:t>
            </a:r>
            <a:endParaRPr lang="en-US" altLang="zh-CN" dirty="0"/>
          </a:p>
          <a:p>
            <a:pPr>
              <a:spcBef>
                <a:spcPts val="0"/>
              </a:spcBef>
            </a:pPr>
            <a:endParaRPr lang="en-US" altLang="zh-CN" dirty="0"/>
          </a:p>
          <a:p>
            <a:pPr>
              <a:spcBef>
                <a:spcPts val="0"/>
              </a:spcBef>
            </a:pPr>
            <a:r>
              <a:rPr lang="zh-CN" altLang="en-US" dirty="0"/>
              <a:t>唤醒</a:t>
            </a:r>
            <a:r>
              <a:rPr lang="en-US" altLang="zh-CN" dirty="0"/>
              <a:t>wakeup</a:t>
            </a:r>
            <a:r>
              <a:rPr lang="zh-CN" altLang="en-US" dirty="0"/>
              <a:t>。</a:t>
            </a:r>
            <a:endParaRPr lang="en-US" altLang="zh-CN" dirty="0"/>
          </a:p>
          <a:p>
            <a:pPr lvl="1">
              <a:spcBef>
                <a:spcPts val="0"/>
              </a:spcBef>
            </a:pPr>
            <a:r>
              <a:rPr lang="zh-CN" altLang="en-US" dirty="0"/>
              <a:t>收到信号</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进程休眠</a:t>
            </a:r>
            <a:r>
              <a:rPr lang="en-US" altLang="zh-CN" sz="3400" dirty="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EA7C489-0426-40B1-B2DD-8A65AD586A4A}"/>
              </a:ext>
            </a:extLst>
          </p:cNvPr>
          <p:cNvSpPr txBox="1"/>
          <p:nvPr>
            <p:custDataLst>
              <p:tags r:id="rId2"/>
            </p:custDataLst>
          </p:nvPr>
        </p:nvSpPr>
        <p:spPr>
          <a:xfrm>
            <a:off x="914400" y="635001"/>
            <a:ext cx="7315200" cy="1849596"/>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关于函数调用与返回，可能正确的是（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能否举例说明。</a:t>
            </a:r>
          </a:p>
        </p:txBody>
      </p:sp>
      <p:sp>
        <p:nvSpPr>
          <p:cNvPr id="7" name="文本框 6">
            <a:extLst>
              <a:ext uri="{FF2B5EF4-FFF2-40B4-BE49-F238E27FC236}">
                <a16:creationId xmlns:a16="http://schemas.microsoft.com/office/drawing/2014/main" id="{7649AF47-5177-4696-BFE9-F0C9F2019D00}"/>
              </a:ext>
            </a:extLst>
          </p:cNvPr>
          <p:cNvSpPr txBox="1"/>
          <p:nvPr>
            <p:custDataLst>
              <p:tags r:id="rId3"/>
            </p:custDataLst>
          </p:nvPr>
        </p:nvSpPr>
        <p:spPr>
          <a:xfrm>
            <a:off x="1828800" y="5444967"/>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调用一次返回两次</a:t>
            </a:r>
          </a:p>
        </p:txBody>
      </p:sp>
      <p:sp>
        <p:nvSpPr>
          <p:cNvPr id="8" name="文本框 7">
            <a:extLst>
              <a:ext uri="{FF2B5EF4-FFF2-40B4-BE49-F238E27FC236}">
                <a16:creationId xmlns:a16="http://schemas.microsoft.com/office/drawing/2014/main" id="{51E2A6DF-3AB2-47CD-AD1C-4A42D45E17C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调用一次从不返回</a:t>
            </a:r>
          </a:p>
        </p:txBody>
      </p:sp>
      <p:sp>
        <p:nvSpPr>
          <p:cNvPr id="9" name="文本框 8">
            <a:extLst>
              <a:ext uri="{FF2B5EF4-FFF2-40B4-BE49-F238E27FC236}">
                <a16:creationId xmlns:a16="http://schemas.microsoft.com/office/drawing/2014/main" id="{0CC3E75B-AE47-4AC3-98FF-2D0C57C85AA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调用一次返回多次</a:t>
            </a:r>
          </a:p>
        </p:txBody>
      </p:sp>
      <p:sp>
        <p:nvSpPr>
          <p:cNvPr id="10" name="文本框 9">
            <a:extLst>
              <a:ext uri="{FF2B5EF4-FFF2-40B4-BE49-F238E27FC236}">
                <a16:creationId xmlns:a16="http://schemas.microsoft.com/office/drawing/2014/main" id="{0C6B0C00-D5CC-4B78-B090-8F7BE2AC6CE8}"/>
              </a:ext>
            </a:extLst>
          </p:cNvPr>
          <p:cNvSpPr txBox="1"/>
          <p:nvPr>
            <p:custDataLst>
              <p:tags r:id="rId6"/>
            </p:custDataLst>
          </p:nvPr>
        </p:nvSpPr>
        <p:spPr>
          <a:xfrm>
            <a:off x="1801999" y="2774632"/>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调用一次返回一次</a:t>
            </a:r>
          </a:p>
        </p:txBody>
      </p:sp>
      <p:sp>
        <p:nvSpPr>
          <p:cNvPr id="11" name="矩形 10">
            <a:extLst>
              <a:ext uri="{FF2B5EF4-FFF2-40B4-BE49-F238E27FC236}">
                <a16:creationId xmlns:a16="http://schemas.microsoft.com/office/drawing/2014/main" id="{9FCE5FEE-B703-4BBB-9396-AA1AA4C280D3}"/>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7A0258-CD72-4402-978B-C2A54959E46B}"/>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90360C64-0451-47CA-80BF-20DB5070354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CF3BE721-557E-41D9-A870-CC6919C9C0FC}"/>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4B918CF-5F42-4F55-A110-3D68C088E37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DF3D0D42-2F97-4D32-AC8E-1BC3B197635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364946-CE8E-45EB-A983-A0FD3B6CDFB8}"/>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A6C5409F-3A01-4329-A689-7F039DDBCE64}"/>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A9DDCEFD-1DDD-418A-A1CA-5E16DA7A5F2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9A72A23-3AD1-467B-BF2B-2C8A9C2E9DE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12F9E8-0C31-4010-82CD-59686503CB3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1777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在当前进程中载入并运行程序</a:t>
            </a:r>
            <a:r>
              <a:rPr lang="en-US" dirty="0">
                <a:latin typeface="Times New Roman" panose="02020603050405020304" pitchFamily="18" charset="0"/>
                <a:cs typeface="Times New Roman" panose="02020603050405020304" pitchFamily="18" charset="0"/>
              </a:rPr>
              <a:t>:</a:t>
            </a:r>
            <a:r>
              <a:rPr lang="zh-CN" altLang="en-US" dirty="0"/>
              <a:t>  </a:t>
            </a:r>
            <a:r>
              <a:rPr lang="en-US" altLang="zh-CN" dirty="0"/>
              <a:t>loader</a:t>
            </a:r>
            <a:r>
              <a:rPr lang="zh-CN" altLang="en-US" dirty="0"/>
              <a:t>加载器函数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unsetenv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a:solidFill>
                  <a:srgbClr val="FF0000"/>
                </a:solidFill>
              </a:rPr>
              <a:t>Loader</a:t>
            </a:r>
            <a:r>
              <a:rPr lang="zh-CN" altLang="en-US" sz="2200" dirty="0">
                <a:solidFill>
                  <a:srgbClr val="FF0000"/>
                </a:solidFill>
              </a:rPr>
              <a:t>删除子进程现有的虚拟内存段，创建一组新的段（栈与堆初始化为</a:t>
            </a:r>
            <a:r>
              <a:rPr lang="en-US" altLang="zh-CN" sz="2200" dirty="0">
                <a:solidFill>
                  <a:srgbClr val="FF0000"/>
                </a:solidFill>
              </a:rPr>
              <a:t>0),</a:t>
            </a:r>
            <a:r>
              <a:rPr lang="zh-CN" altLang="en-US" sz="2200" dirty="0">
                <a:solidFill>
                  <a:srgbClr val="FF0000"/>
                </a:solidFill>
              </a:rPr>
              <a:t>并将虚拟地址空间中的页映射到可执行文件的页大小的片</a:t>
            </a:r>
            <a:r>
              <a:rPr lang="en-US" altLang="zh-CN" sz="2200" dirty="0">
                <a:solidFill>
                  <a:srgbClr val="FF0000"/>
                </a:solidFill>
              </a:rPr>
              <a:t>chunk</a:t>
            </a:r>
            <a:r>
              <a:rPr lang="zh-CN" altLang="en-US" sz="2200" dirty="0">
                <a:solidFill>
                  <a:srgbClr val="FF0000"/>
                </a:solidFill>
              </a:rPr>
              <a:t>，新的代码与数据段被初始化为可执行文件的内容，然后跳到</a:t>
            </a:r>
            <a:r>
              <a:rPr lang="en-US" altLang="zh-CN" sz="2200" dirty="0">
                <a:solidFill>
                  <a:srgbClr val="FF0000"/>
                </a:solidFill>
              </a:rPr>
              <a:t>_start………… </a:t>
            </a:r>
            <a:r>
              <a:rPr lang="zh-CN" altLang="en-US" sz="2200" dirty="0">
                <a:solidFill>
                  <a:srgbClr val="FF0000"/>
                </a:solidFill>
              </a:rPr>
              <a:t>除了一些头部信息实际没读文件，直到缺页中断</a:t>
            </a:r>
            <a:r>
              <a:rPr lang="en-US" altLang="zh-CN" sz="2200" dirty="0">
                <a:solidFill>
                  <a:srgbClr val="FF0000"/>
                </a:solidFill>
              </a:rPr>
              <a:t> </a:t>
            </a:r>
          </a:p>
          <a:p>
            <a:pPr>
              <a:spcBef>
                <a:spcPts val="0"/>
              </a:spcBef>
            </a:pPr>
            <a:r>
              <a:rPr lang="zh-CN" altLang="en-US" sz="2400" dirty="0">
                <a:latin typeface="Times New Roman" panose="02020603050405020304" pitchFamily="18" charset="0"/>
                <a:cs typeface="Times New Roman" panose="02020603050405020304" pitchFamily="18" charset="0"/>
              </a:rPr>
              <a:t>覆盖当前进程的代码、数据、栈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r>
              <a:rPr lang="en-US" altLang="zh-CN" sz="2800" dirty="0"/>
              <a:t>--  </a:t>
            </a:r>
            <a:r>
              <a:rPr lang="zh-CN" altLang="en-US" sz="2800" dirty="0">
                <a:solidFill>
                  <a:srgbClr val="00B050"/>
                </a:solidFill>
              </a:rPr>
              <a:t>赋予你新知识</a:t>
            </a:r>
            <a:r>
              <a:rPr lang="en-US" altLang="zh-CN" sz="2800" dirty="0">
                <a:solidFill>
                  <a:srgbClr val="00B050"/>
                </a:solidFill>
              </a:rPr>
              <a:t>=</a:t>
            </a:r>
            <a:r>
              <a:rPr lang="zh-CN" altLang="en-US" sz="2800" dirty="0">
                <a:solidFill>
                  <a:srgbClr val="00B050"/>
                </a:solidFill>
              </a:rPr>
              <a:t>重塑灵魂</a:t>
            </a:r>
            <a:endParaRPr lang="en-US" sz="3200" dirty="0">
              <a:solidFill>
                <a:srgbClr val="00B05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command-line </a:t>
            </a:r>
            <a:r>
              <a:rPr kumimoji="0" lang="en-US" sz="2000" b="1" i="0" u="none" strike="noStrike" kern="0" cap="none" spc="0" normalizeH="0" baseline="0" noProof="0" dirty="0" err="1">
                <a:ln>
                  <a:noFill/>
                </a:ln>
                <a:solidFill>
                  <a:sysClr val="windowText" lastClr="000000"/>
                </a:solidFill>
                <a:effectLst/>
                <a:uLnTx/>
                <a:uFillTx/>
              </a:rPr>
              <a:t>arg</a:t>
            </a:r>
            <a:r>
              <a:rPr kumimoji="0" lang="en-US" sz="2000" b="1" i="0" u="none" strike="noStrike" kern="0" cap="none" spc="0" normalizeH="0" baseline="0" noProof="0" dirty="0">
                <a:ln>
                  <a:noFill/>
                </a:ln>
                <a:solidFill>
                  <a:sysClr val="windowText" lastClr="000000"/>
                </a:solidFill>
                <a:effectLst/>
                <a:uLnTx/>
                <a:uFillTx/>
              </a:rPr>
              <a:t>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r>
              <a:rPr kumimoji="0" lang="en-US" sz="2000" b="1" i="0" u="none" strike="noStrike" kern="0" cap="none" spc="0" normalizeH="0" baseline="0" noProof="0" dirty="0">
                <a:ln>
                  <a:noFill/>
                </a:ln>
                <a:solidFill>
                  <a:sysClr val="windowText" lastClr="000000"/>
                </a:solidFill>
                <a:effectLst/>
                <a:uLnTx/>
                <a:uFillTx/>
                <a:latin typeface="Courier New" charset="0"/>
              </a:rPr>
              <a:t>]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r>
              <a:rPr kumimoji="0" lang="zh-CN" altLang="en-US" sz="2000" b="1" i="0" u="none" strike="noStrike" kern="0" cap="none" spc="0" normalizeH="0" baseline="0" noProof="0" dirty="0">
                <a:ln>
                  <a:noFill/>
                </a:ln>
                <a:solidFill>
                  <a:sysClr val="windowText" lastClr="000000"/>
                </a:solidFill>
                <a:effectLst/>
                <a:uLnTx/>
                <a:uFillTx/>
                <a:latin typeface="Courier New" charset="0"/>
              </a:rPr>
              <a:t>将来的栈帧</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463780"/>
            <a:ext cx="1564852" cy="707886"/>
          </a:xfrm>
          <a:prstGeom prst="rect">
            <a:avLst/>
          </a:prstGeom>
          <a:solidFill>
            <a:srgbClr val="D5F1CF"/>
          </a:solidFill>
          <a:ln w="12700">
            <a:solidFill>
              <a:srgbClr val="000000"/>
            </a:solidFill>
            <a:miter lim="800000"/>
            <a:headEnd/>
            <a:tailEnd/>
          </a:ln>
          <a:effec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Helvetica"/>
              </a:rPr>
              <a:t>全局变量</a:t>
            </a:r>
            <a:endParaRPr kumimoji="0" lang="en-US" sz="2000" b="1" i="0" u="none" strike="noStrike" kern="0" cap="none" spc="0" normalizeH="0" baseline="0" noProof="0" dirty="0">
              <a:ln>
                <a:noFill/>
              </a:ln>
              <a:solidFill>
                <a:sysClr val="windowText" lastClr="000000"/>
              </a:solidFill>
              <a:effectLst/>
              <a:uLnTx/>
              <a:uFillTx/>
              <a:latin typeface="Helvetica"/>
            </a:endParaRP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栈底</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高地址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1" name="Text Box 422"/>
          <p:cNvSpPr txBox="1">
            <a:spLocks noChangeArrowheads="1"/>
          </p:cNvSpPr>
          <p:nvPr/>
        </p:nvSpPr>
        <p:spPr bwMode="auto">
          <a:xfrm>
            <a:off x="6746175" y="5594930"/>
            <a:ext cx="211628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ysClr val="windowText" lastClr="000000"/>
                </a:solidFill>
                <a:sym typeface="Wingdings" panose="05000000000000000000" pitchFamily="2" charset="2"/>
              </a:rPr>
              <a:t></a:t>
            </a:r>
            <a:r>
              <a:rPr lang="en-US" altLang="zh-CN" sz="2000" b="1" kern="0" dirty="0" err="1">
                <a:solidFill>
                  <a:sysClr val="windowText" lastClr="000000"/>
                </a:solidFill>
                <a:sym typeface="Wingdings" panose="05000000000000000000" pitchFamily="2" charset="2"/>
              </a:rPr>
              <a:t>rsp</a:t>
            </a:r>
            <a:r>
              <a:rPr kumimoji="0" lang="zh-CN" altLang="en-US" sz="2000" b="1" i="0" u="none" strike="noStrike" kern="0" cap="none" spc="0" normalizeH="0" baseline="0" noProof="0" dirty="0">
                <a:ln>
                  <a:noFill/>
                </a:ln>
                <a:solidFill>
                  <a:sysClr val="windowText" lastClr="000000"/>
                </a:solidFill>
                <a:effectLst/>
                <a:uLnTx/>
                <a:uFillTx/>
              </a:rPr>
              <a:t>栈顶</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低地址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Courier New"/>
                <a:cs typeface="Courier New"/>
              </a:rPr>
              <a:t>的栈帧</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35" name="Title 1">
            <a:extLst>
              <a:ext uri="{FF2B5EF4-FFF2-40B4-BE49-F238E27FC236}">
                <a16:creationId xmlns:a16="http://schemas.microsoft.com/office/drawing/2014/main" id="{8AFBD380-F63A-423A-B78C-B89BD065D62A}"/>
              </a:ext>
            </a:extLst>
          </p:cNvPr>
          <p:cNvSpPr txBox="1">
            <a:spLocks/>
          </p:cNvSpPr>
          <p:nvPr/>
        </p:nvSpPr>
        <p:spPr bwMode="auto">
          <a:xfrm>
            <a:off x="78551" y="2341242"/>
            <a:ext cx="2512250" cy="102258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en-US" altLang="zh-CN" sz="2800" kern="0" dirty="0">
                <a:solidFill>
                  <a:srgbClr val="00B050"/>
                </a:solidFill>
              </a:rPr>
              <a:t> 1.EDB</a:t>
            </a:r>
            <a:r>
              <a:rPr lang="zh-CN" altLang="en-US" sz="2800" kern="0" dirty="0">
                <a:solidFill>
                  <a:srgbClr val="00B050"/>
                </a:solidFill>
              </a:rPr>
              <a:t>加载后</a:t>
            </a:r>
            <a:br>
              <a:rPr lang="en-US" altLang="zh-CN" sz="2800" kern="0" dirty="0">
                <a:solidFill>
                  <a:srgbClr val="00B050"/>
                </a:solidFill>
              </a:rPr>
            </a:br>
            <a:r>
              <a:rPr lang="en-US" altLang="zh-CN" sz="2800" kern="0" dirty="0">
                <a:solidFill>
                  <a:srgbClr val="00B050"/>
                </a:solidFill>
              </a:rPr>
              <a:t>2.main</a:t>
            </a:r>
            <a:r>
              <a:rPr lang="zh-CN" altLang="en-US" sz="2800" kern="0" dirty="0">
                <a:solidFill>
                  <a:srgbClr val="00B050"/>
                </a:solidFill>
              </a:rPr>
              <a:t>处</a:t>
            </a:r>
            <a:endParaRPr lang="en-US" sz="2800" kern="0" dirty="0">
              <a:solidFill>
                <a:srgbClr val="00B050"/>
              </a:solidFill>
            </a:endParaRPr>
          </a:p>
        </p:txBody>
      </p:sp>
    </p:spTree>
    <p:extLst>
      <p:ext uri="{BB962C8B-B14F-4D97-AF65-F5344CB8AC3E}">
        <p14:creationId xmlns:p14="http://schemas.microsoft.com/office/powerpoint/2010/main" val="663060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zh-CN" altLang="en-US" sz="3200" dirty="0">
                <a:solidFill>
                  <a:schemeClr val="tx1">
                    <a:lumMod val="50000"/>
                    <a:lumOff val="50000"/>
                  </a:schemeClr>
                </a:solidFill>
              </a:rPr>
              <a:t>异常控制流</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异常</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进程控制</a:t>
            </a:r>
          </a:p>
          <a:p>
            <a:r>
              <a:rPr lang="zh-CN" altLang="en-US" sz="3200" dirty="0"/>
              <a:t>非本地跳转</a:t>
            </a:r>
            <a:r>
              <a:rPr lang="en-US" altLang="zh-CN" sz="3200" dirty="0"/>
              <a:t>/</a:t>
            </a:r>
            <a:r>
              <a:rPr lang="zh-CN" altLang="en-US" sz="3200" dirty="0"/>
              <a:t>进程状态还原</a:t>
            </a:r>
            <a:endParaRPr lang="en-US" altLang="zh-CN" sz="3200" dirty="0"/>
          </a:p>
        </p:txBody>
      </p:sp>
      <p:sp>
        <p:nvSpPr>
          <p:cNvPr id="4" name="Rectangle 2">
            <a:extLst>
              <a:ext uri="{FF2B5EF4-FFF2-40B4-BE49-F238E27FC236}">
                <a16:creationId xmlns:a16="http://schemas.microsoft.com/office/drawing/2014/main" id="{55FD7A99-A24B-45DA-B2C6-14B916A34AEF}"/>
              </a:ext>
            </a:extLst>
          </p:cNvPr>
          <p:cNvSpPr txBox="1">
            <a:spLocks noChangeArrowheads="1"/>
          </p:cNvSpPr>
          <p:nvPr/>
        </p:nvSpPr>
        <p:spPr bwMode="auto">
          <a:xfrm>
            <a:off x="533401" y="5114925"/>
            <a:ext cx="8153400" cy="121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zh-CN" altLang="en-US" sz="2800" kern="0" dirty="0">
                <a:ea typeface="宋体" panose="02010600030101010101" pitchFamily="2" charset="-122"/>
              </a:rPr>
              <a:t>课程目标：</a:t>
            </a:r>
            <a:endParaRPr lang="en-US" altLang="zh-CN" sz="2800" kern="0" dirty="0">
              <a:ea typeface="宋体" panose="02010600030101010101" pitchFamily="2" charset="-122"/>
            </a:endParaRPr>
          </a:p>
          <a:p>
            <a:pPr defTabSz="914400"/>
            <a:r>
              <a:rPr lang="zh-CN" altLang="en-US" sz="2800" kern="0" dirty="0">
                <a:ea typeface="宋体" panose="02010600030101010101" pitchFamily="2" charset="-122"/>
              </a:rPr>
              <a:t>编写正确、高效、安全可靠、</a:t>
            </a:r>
            <a:r>
              <a:rPr lang="zh-CN" altLang="en-US" sz="2800" kern="0" dirty="0">
                <a:solidFill>
                  <a:srgbClr val="C00000"/>
                </a:solidFill>
                <a:ea typeface="宋体" panose="02010600030101010101" pitchFamily="2" charset="-122"/>
              </a:rPr>
              <a:t>功能强大的</a:t>
            </a:r>
            <a:r>
              <a:rPr lang="zh-CN" altLang="en-US" sz="2800" kern="0" dirty="0">
                <a:ea typeface="宋体" panose="02010600030101010101" pitchFamily="2" charset="-122"/>
              </a:rPr>
              <a:t>程序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DF874A-4BDC-45FD-A3CA-8F325227CF56}"/>
              </a:ext>
            </a:extLst>
          </p:cNvPr>
          <p:cNvSpPr>
            <a:spLocks noGrp="1"/>
          </p:cNvSpPr>
          <p:nvPr>
            <p:ph idx="1"/>
          </p:nvPr>
        </p:nvSpPr>
        <p:spPr/>
        <p:txBody>
          <a:bodyPr/>
          <a:lstStyle/>
          <a:p>
            <a:r>
              <a:rPr lang="zh-CN" altLang="en-US" dirty="0"/>
              <a:t>可能程序飞了，不知道怎么了</a:t>
            </a:r>
            <a:endParaRPr lang="en-US" altLang="zh-CN" dirty="0"/>
          </a:p>
          <a:p>
            <a:r>
              <a:rPr lang="zh-CN" altLang="en-US" dirty="0"/>
              <a:t>程序发生了严重错误，希望回到最初干净的状态</a:t>
            </a:r>
            <a:endParaRPr lang="en-US" altLang="zh-CN" dirty="0"/>
          </a:p>
          <a:p>
            <a:r>
              <a:rPr lang="zh-CN" altLang="en-US" dirty="0"/>
              <a:t>有了异常或得到控制，想回到预设的状态</a:t>
            </a:r>
            <a:r>
              <a:rPr lang="en-US" altLang="zh-CN" dirty="0"/>
              <a:t>/</a:t>
            </a:r>
            <a:r>
              <a:rPr lang="zh-CN" altLang="en-US" dirty="0"/>
              <a:t>位置</a:t>
            </a:r>
            <a:endParaRPr lang="en-US" altLang="zh-CN" dirty="0"/>
          </a:p>
          <a:p>
            <a:endParaRPr lang="en-US" altLang="zh-CN" dirty="0"/>
          </a:p>
          <a:p>
            <a:r>
              <a:rPr lang="en-US" altLang="zh-CN" dirty="0"/>
              <a:t>Windows</a:t>
            </a:r>
            <a:r>
              <a:rPr lang="zh-CN" altLang="en-US" dirty="0"/>
              <a:t>的系统还原好棒！</a:t>
            </a:r>
            <a:endParaRPr lang="en-US" altLang="zh-CN" dirty="0"/>
          </a:p>
          <a:p>
            <a:pPr lvl="1"/>
            <a:r>
              <a:rPr lang="zh-CN" altLang="en-US" dirty="0"/>
              <a:t>蓝屏</a:t>
            </a:r>
            <a:endParaRPr lang="en-US" altLang="zh-CN" dirty="0"/>
          </a:p>
          <a:p>
            <a:pPr lvl="1"/>
            <a:r>
              <a:rPr lang="zh-CN" altLang="en-US" dirty="0"/>
              <a:t>病毒</a:t>
            </a:r>
            <a:r>
              <a:rPr lang="en-US" altLang="zh-CN" dirty="0"/>
              <a:t>/</a:t>
            </a:r>
            <a:r>
              <a:rPr lang="zh-CN" altLang="en-US" dirty="0"/>
              <a:t>木马</a:t>
            </a:r>
            <a:endParaRPr lang="en-US" altLang="zh-CN" dirty="0"/>
          </a:p>
          <a:p>
            <a:pPr lvl="1"/>
            <a:r>
              <a:rPr lang="zh-CN" altLang="en-US" dirty="0"/>
              <a:t>怕软件卸载不彻底</a:t>
            </a:r>
            <a:endParaRPr lang="en-US" altLang="zh-CN" dirty="0"/>
          </a:p>
          <a:p>
            <a:pPr lvl="1"/>
            <a:r>
              <a:rPr lang="zh-CN" altLang="en-US" dirty="0"/>
              <a:t>好慢好慢</a:t>
            </a:r>
            <a:endParaRPr lang="en-US" altLang="zh-CN" dirty="0"/>
          </a:p>
          <a:p>
            <a:pPr lvl="1"/>
            <a:r>
              <a:rPr lang="zh-CN" altLang="en-US" dirty="0"/>
              <a:t>想回到刚刚装好所有必备后的完美状态</a:t>
            </a:r>
            <a:endParaRPr lang="en-US" altLang="zh-CN" dirty="0"/>
          </a:p>
          <a:p>
            <a:r>
              <a:rPr lang="zh-CN" altLang="en-US" dirty="0"/>
              <a:t>程序</a:t>
            </a:r>
            <a:r>
              <a:rPr lang="en-US" altLang="zh-CN" dirty="0"/>
              <a:t>/</a:t>
            </a:r>
            <a:r>
              <a:rPr lang="zh-CN" altLang="en-US" dirty="0"/>
              <a:t>进程也可以 状态还原！</a:t>
            </a:r>
            <a:r>
              <a:rPr lang="zh-CN" altLang="en-US" b="1" dirty="0">
                <a:solidFill>
                  <a:srgbClr val="FF0000"/>
                </a:solidFill>
              </a:rPr>
              <a:t>怎么做？</a:t>
            </a:r>
            <a:endParaRPr lang="en-US" altLang="zh-CN" b="1" dirty="0">
              <a:solidFill>
                <a:srgbClr val="FF0000"/>
              </a:solidFill>
            </a:endParaRPr>
          </a:p>
          <a:p>
            <a:endParaRPr lang="zh-CN" altLang="en-US" dirty="0"/>
          </a:p>
        </p:txBody>
      </p:sp>
      <p:sp>
        <p:nvSpPr>
          <p:cNvPr id="3" name="标题 2">
            <a:extLst>
              <a:ext uri="{FF2B5EF4-FFF2-40B4-BE49-F238E27FC236}">
                <a16:creationId xmlns:a16="http://schemas.microsoft.com/office/drawing/2014/main" id="{30A1183C-AC6E-4FBD-8CA4-7E6DA961360A}"/>
              </a:ext>
            </a:extLst>
          </p:cNvPr>
          <p:cNvSpPr>
            <a:spLocks noGrp="1"/>
          </p:cNvSpPr>
          <p:nvPr>
            <p:ph type="title"/>
          </p:nvPr>
        </p:nvSpPr>
        <p:spPr/>
        <p:txBody>
          <a:bodyPr/>
          <a:lstStyle/>
          <a:p>
            <a:r>
              <a:rPr lang="zh-CN" altLang="en-US" dirty="0"/>
              <a:t>运行出错了是不是有这样的奢望</a:t>
            </a:r>
          </a:p>
        </p:txBody>
      </p:sp>
      <p:pic>
        <p:nvPicPr>
          <p:cNvPr id="3074" name="Picture 2">
            <a:extLst>
              <a:ext uri="{FF2B5EF4-FFF2-40B4-BE49-F238E27FC236}">
                <a16:creationId xmlns:a16="http://schemas.microsoft.com/office/drawing/2014/main" id="{C24B9C1F-8359-4E69-B44B-AE82448A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429000"/>
            <a:ext cx="2533650" cy="17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83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zh-CN" altLang="en-US" dirty="0"/>
              <a:t>非本地跳转</a:t>
            </a:r>
            <a:r>
              <a:rPr lang="en-US" dirty="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
        <p:nvSpPr>
          <p:cNvPr id="529411" name="Rectangle 3"/>
          <p:cNvSpPr>
            <a:spLocks noGrp="1" noChangeArrowheads="1"/>
          </p:cNvSpPr>
          <p:nvPr>
            <p:ph type="body" idx="1"/>
          </p:nvPr>
        </p:nvSpPr>
        <p:spPr>
          <a:xfrm>
            <a:off x="455613" y="1444625"/>
            <a:ext cx="8307387" cy="5413375"/>
          </a:xfrm>
        </p:spPr>
        <p:txBody>
          <a:bodyPr/>
          <a:lstStyle/>
          <a:p>
            <a:pPr>
              <a:lnSpc>
                <a:spcPct val="85000"/>
              </a:lnSpc>
            </a:pPr>
            <a:r>
              <a:rPr lang="zh-CN" altLang="en-US" sz="2800" dirty="0"/>
              <a:t>强大的（但危险的）用户级机制，将控制转移到任意位置</a:t>
            </a:r>
            <a:r>
              <a:rPr lang="en-US" altLang="zh-CN" sz="2800" dirty="0"/>
              <a:t>—</a:t>
            </a:r>
            <a:r>
              <a:rPr lang="zh-CN" altLang="en-US" sz="2800" dirty="0"/>
              <a:t>当然可以是某个进程状态的还原点</a:t>
            </a:r>
            <a:endParaRPr lang="en-US" sz="2800" dirty="0"/>
          </a:p>
          <a:p>
            <a:pPr lvl="1">
              <a:lnSpc>
                <a:spcPct val="90000"/>
              </a:lnSpc>
            </a:pPr>
            <a:r>
              <a:rPr lang="zh-CN" altLang="en-US" sz="2400" dirty="0"/>
              <a:t>控制转移时不遵守调用</a:t>
            </a:r>
            <a:r>
              <a:rPr lang="en-US" altLang="zh-CN" sz="2400" dirty="0"/>
              <a:t>/</a:t>
            </a:r>
            <a:r>
              <a:rPr lang="zh-CN" altLang="en-US" sz="2400" dirty="0"/>
              <a:t>返回规则</a:t>
            </a:r>
            <a:endParaRPr lang="en-US" sz="2400" dirty="0"/>
          </a:p>
          <a:p>
            <a:pPr lvl="1">
              <a:lnSpc>
                <a:spcPct val="90000"/>
              </a:lnSpc>
            </a:pPr>
            <a:r>
              <a:rPr lang="zh-CN" altLang="en-US" sz="2400" dirty="0"/>
              <a:t>对错误恢复和信号处理程序有好处</a:t>
            </a:r>
            <a:endParaRPr lang="en-US" altLang="zh-CN" sz="2400" dirty="0"/>
          </a:p>
          <a:p>
            <a:pPr lvl="1">
              <a:lnSpc>
                <a:spcPct val="90000"/>
              </a:lnSpc>
            </a:pPr>
            <a:r>
              <a:rPr lang="zh-CN" altLang="en-US" dirty="0"/>
              <a:t>通过</a:t>
            </a:r>
            <a:r>
              <a:rPr lang="en-US" altLang="zh-CN" dirty="0"/>
              <a:t>C</a:t>
            </a:r>
            <a:r>
              <a:rPr lang="zh-CN" altLang="en-US" dirty="0"/>
              <a:t>库函数实现，是用户级的异常控制流</a:t>
            </a:r>
            <a:endParaRPr lang="en-US" sz="2400" dirty="0"/>
          </a:p>
          <a:p>
            <a:pPr>
              <a:lnSpc>
                <a:spcPct val="85000"/>
              </a:lnSpc>
            </a:pP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setjmp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a:t>
            </a:r>
          </a:p>
          <a:p>
            <a:pPr lvl="1">
              <a:lnSpc>
                <a:spcPct val="90000"/>
              </a:lnSpc>
            </a:pPr>
            <a:r>
              <a:rPr lang="en-US" sz="2400" dirty="0"/>
              <a:t> </a:t>
            </a:r>
            <a:r>
              <a:rPr lang="zh-CN" altLang="en-US" sz="2400" dirty="0"/>
              <a:t>必须在</a:t>
            </a:r>
            <a:r>
              <a:rPr lang="en-US" sz="2400" dirty="0" err="1"/>
              <a:t>longjmp</a:t>
            </a:r>
            <a:r>
              <a:rPr lang="zh-CN" altLang="en-US" sz="2400" dirty="0"/>
              <a:t>之前被调用</a:t>
            </a:r>
            <a:endParaRPr lang="en-US" sz="2400" dirty="0"/>
          </a:p>
          <a:p>
            <a:pPr lvl="1">
              <a:lnSpc>
                <a:spcPct val="90000"/>
              </a:lnSpc>
            </a:pPr>
            <a:r>
              <a:rPr lang="zh-CN" altLang="en-US" sz="2400" dirty="0"/>
              <a:t>保存当前调用环境，供后续</a:t>
            </a:r>
            <a:r>
              <a:rPr lang="en-US" sz="2400" dirty="0"/>
              <a:t> </a:t>
            </a:r>
            <a:r>
              <a:rPr lang="en-US" sz="2400" dirty="0" err="1"/>
              <a:t>longjmp</a:t>
            </a:r>
            <a:r>
              <a:rPr lang="zh-CN" altLang="en-US" sz="2400" dirty="0"/>
              <a:t>使用</a:t>
            </a:r>
            <a:endParaRPr lang="en-US" sz="2400" dirty="0"/>
          </a:p>
          <a:p>
            <a:pPr lvl="1">
              <a:lnSpc>
                <a:spcPct val="90000"/>
              </a:lnSpc>
            </a:pPr>
            <a:r>
              <a:rPr lang="zh-CN" altLang="en-US" sz="2400" dirty="0"/>
              <a:t>被调用</a:t>
            </a:r>
            <a:r>
              <a:rPr lang="zh-CN" altLang="en-US" sz="2400" dirty="0">
                <a:solidFill>
                  <a:srgbClr val="FF0000"/>
                </a:solidFill>
              </a:rPr>
              <a:t>一次</a:t>
            </a:r>
            <a:r>
              <a:rPr lang="zh-CN" altLang="en-US" sz="2400" dirty="0"/>
              <a:t>，返回</a:t>
            </a:r>
            <a:r>
              <a:rPr lang="zh-CN" altLang="en-US" sz="2400" dirty="0">
                <a:solidFill>
                  <a:srgbClr val="FF0000"/>
                </a:solidFill>
              </a:rPr>
              <a:t>多次</a:t>
            </a:r>
            <a:endParaRPr lang="en-US" sz="2400" dirty="0">
              <a:solidFill>
                <a:srgbClr val="FF0000"/>
              </a:solidFill>
            </a:endParaRPr>
          </a:p>
          <a:p>
            <a:pPr>
              <a:lnSpc>
                <a:spcPct val="85000"/>
              </a:lnSpc>
            </a:pPr>
            <a:r>
              <a:rPr lang="zh-CN" altLang="en-US" sz="2800" dirty="0"/>
              <a:t>执行结果</a:t>
            </a:r>
            <a:r>
              <a:rPr lang="en-US" sz="2800" dirty="0"/>
              <a:t>:</a:t>
            </a:r>
          </a:p>
          <a:p>
            <a:pPr lvl="1">
              <a:lnSpc>
                <a:spcPct val="90000"/>
              </a:lnSpc>
            </a:pPr>
            <a:r>
              <a:rPr lang="zh-CN" altLang="en-US" sz="2400" dirty="0"/>
              <a:t>在 </a:t>
            </a:r>
            <a:r>
              <a:rPr lang="en-US" altLang="zh-CN" sz="2400" dirty="0"/>
              <a:t>j </a:t>
            </a:r>
            <a:r>
              <a:rPr lang="zh-CN" altLang="en-US" sz="2400" dirty="0"/>
              <a:t>中保存当前调用环境，包括寄存器、栈指针和</a:t>
            </a:r>
            <a:r>
              <a:rPr lang="en-US" altLang="zh-CN" sz="2400" dirty="0"/>
              <a:t>PC</a:t>
            </a:r>
            <a:r>
              <a:rPr lang="zh-CN" altLang="en-US" sz="2400" dirty="0"/>
              <a:t>程序计数器（</a:t>
            </a:r>
            <a:r>
              <a:rPr lang="en-US" altLang="zh-CN" sz="2400" dirty="0"/>
              <a:t>RIP</a:t>
            </a:r>
            <a:r>
              <a:rPr lang="zh-CN" altLang="en-US" sz="2400" dirty="0"/>
              <a:t>）</a:t>
            </a:r>
            <a:endParaRPr lang="en-US" sz="2400" b="1" dirty="0">
              <a:latin typeface="Courier New" pitchFamily="49" charset="0"/>
              <a:cs typeface="Courier New" pitchFamily="49" charset="0"/>
            </a:endParaRPr>
          </a:p>
          <a:p>
            <a:pPr lvl="1">
              <a:lnSpc>
                <a:spcPct val="90000"/>
              </a:lnSpc>
            </a:pPr>
            <a:r>
              <a:rPr lang="zh-CN" altLang="en-US" sz="2400" b="1" dirty="0">
                <a:solidFill>
                  <a:srgbClr val="00B050"/>
                </a:solidFill>
              </a:rPr>
              <a:t>返回</a:t>
            </a:r>
            <a:r>
              <a:rPr lang="en-US" sz="2400" b="1" dirty="0">
                <a:solidFill>
                  <a:srgbClr val="00B050"/>
                </a:solidFill>
              </a:rPr>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9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94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94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29411">
                                            <p:txEl>
                                              <p:pRg st="8" end="8"/>
                                            </p:txEl>
                                          </p:spTgt>
                                        </p:tgtEl>
                                        <p:attrNameLst>
                                          <p:attrName>style.visibility</p:attrName>
                                        </p:attrNameLst>
                                      </p:cBhvr>
                                      <p:to>
                                        <p:strVal val="visible"/>
                                      </p:to>
                                    </p:set>
                                    <p:animEffect transition="in" filter="barn(inVertical)">
                                      <p:cBhvr>
                                        <p:cTn id="17" dur="500"/>
                                        <p:tgtEl>
                                          <p:spTgt spid="529411">
                                            <p:txEl>
                                              <p:pRg st="8" end="8"/>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529411">
                                            <p:txEl>
                                              <p:pRg st="9" end="9"/>
                                            </p:txEl>
                                          </p:spTgt>
                                        </p:tgtEl>
                                        <p:attrNameLst>
                                          <p:attrName>style.visibility</p:attrName>
                                        </p:attrNameLst>
                                      </p:cBhvr>
                                      <p:to>
                                        <p:strVal val="visible"/>
                                      </p:to>
                                    </p:set>
                                    <p:animEffect transition="in" filter="barn(inVertical)">
                                      <p:cBhvr>
                                        <p:cTn id="20" dur="500"/>
                                        <p:tgtEl>
                                          <p:spTgt spid="529411">
                                            <p:txEl>
                                              <p:pRg st="9" end="9"/>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29411">
                                            <p:txEl>
                                              <p:pRg st="10" end="10"/>
                                            </p:txEl>
                                          </p:spTgt>
                                        </p:tgtEl>
                                        <p:attrNameLst>
                                          <p:attrName>style.visibility</p:attrName>
                                        </p:attrNameLst>
                                      </p:cBhvr>
                                      <p:to>
                                        <p:strVal val="visible"/>
                                      </p:to>
                                    </p:set>
                                    <p:animEffect transition="in" filter="barn(inVertical)">
                                      <p:cBhvr>
                                        <p:cTn id="23" dur="500"/>
                                        <p:tgtEl>
                                          <p:spTgt spid="529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228600" y="1271624"/>
            <a:ext cx="8534400" cy="5433976"/>
          </a:xfrm>
        </p:spPr>
        <p:txBody>
          <a:bodyPr/>
          <a:lstStyle/>
          <a:p>
            <a:r>
              <a:rPr lang="en-US" sz="2800" dirty="0">
                <a:latin typeface="Courier New" pitchFamily="49" charset="0"/>
              </a:rPr>
              <a:t>void </a:t>
            </a:r>
            <a:r>
              <a:rPr lang="en-US" sz="2800" dirty="0" err="1">
                <a:latin typeface="Courier New" pitchFamily="49" charset="0"/>
              </a:rPr>
              <a:t>longjmp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a:t>
            </a:r>
            <a:r>
              <a:rPr lang="en-US" sz="2800" dirty="0">
                <a:latin typeface="Courier New" pitchFamily="49" charset="0"/>
              </a:rPr>
              <a:t>)</a:t>
            </a:r>
            <a:endParaRPr lang="en-US" sz="2800" dirty="0"/>
          </a:p>
          <a:p>
            <a:pPr lvl="1"/>
            <a:r>
              <a:rPr lang="zh-CN" altLang="en-US" sz="2400" dirty="0"/>
              <a:t>含义</a:t>
            </a:r>
            <a:r>
              <a:rPr lang="en-US" sz="2400" dirty="0"/>
              <a:t>:</a:t>
            </a:r>
          </a:p>
          <a:p>
            <a:pPr lvl="2"/>
            <a:r>
              <a:rPr lang="zh-CN" altLang="en-US" sz="2400" dirty="0"/>
              <a:t>从缓冲区</a:t>
            </a:r>
            <a:r>
              <a:rPr lang="en-US" altLang="zh-CN" sz="2400" b="1" dirty="0">
                <a:latin typeface="Courier New" pitchFamily="49" charset="0"/>
              </a:rPr>
              <a:t>j</a:t>
            </a:r>
            <a:r>
              <a:rPr lang="zh-CN" altLang="en-US" sz="2400" dirty="0"/>
              <a:t>中恢复调用环境，并触发</a:t>
            </a:r>
            <a:r>
              <a:rPr lang="en-US" sz="2400" dirty="0"/>
              <a:t> </a:t>
            </a:r>
            <a:r>
              <a:rPr lang="en-US" sz="2400" b="1" dirty="0" err="1">
                <a:latin typeface="Courier New" pitchFamily="49" charset="0"/>
              </a:rPr>
              <a:t>setjmp</a:t>
            </a:r>
            <a:r>
              <a:rPr lang="en-US" sz="2400" dirty="0"/>
              <a:t> </a:t>
            </a:r>
            <a:r>
              <a:rPr lang="zh-CN" altLang="en-US" sz="2400" dirty="0"/>
              <a:t>返回</a:t>
            </a:r>
            <a:r>
              <a:rPr lang="en-US" sz="2400" dirty="0"/>
              <a:t> </a:t>
            </a:r>
          </a:p>
          <a:p>
            <a:pPr lvl="2"/>
            <a:r>
              <a:rPr lang="zh-CN" altLang="en-US" sz="2400" dirty="0"/>
              <a:t>非零的返回值 </a:t>
            </a:r>
            <a:r>
              <a:rPr lang="en-US" sz="2400" b="1" dirty="0" err="1">
                <a:latin typeface="Courier New" pitchFamily="49" charset="0"/>
              </a:rPr>
              <a:t>i</a:t>
            </a:r>
            <a:endParaRPr lang="en-US" sz="2400" dirty="0"/>
          </a:p>
          <a:p>
            <a:pPr lvl="1"/>
            <a:r>
              <a:rPr lang="zh-CN" altLang="en-US" sz="2400" dirty="0">
                <a:latin typeface="Courier New" pitchFamily="49" charset="0"/>
              </a:rPr>
              <a:t>在</a:t>
            </a:r>
            <a:r>
              <a:rPr lang="en-US" altLang="zh-CN" sz="2400" dirty="0" err="1">
                <a:latin typeface="Courier New" pitchFamily="49" charset="0"/>
              </a:rPr>
              <a:t>setjmp</a:t>
            </a:r>
            <a:r>
              <a:rPr lang="zh-CN" altLang="en-US" sz="2400" dirty="0">
                <a:latin typeface="Courier New" pitchFamily="49" charset="0"/>
              </a:rPr>
              <a:t>之后被调用</a:t>
            </a:r>
            <a:endParaRPr lang="en-US" sz="2400" dirty="0">
              <a:latin typeface="Courier New" pitchFamily="49" charset="0"/>
            </a:endParaRPr>
          </a:p>
          <a:p>
            <a:pPr lvl="1"/>
            <a:r>
              <a:rPr lang="zh-CN" altLang="en-US" sz="2400" dirty="0"/>
              <a:t>被调用一次，从不返回</a:t>
            </a:r>
            <a:endParaRPr lang="en-US" sz="2400" dirty="0"/>
          </a:p>
          <a:p>
            <a:endParaRPr lang="en-US" sz="2800" dirty="0"/>
          </a:p>
          <a:p>
            <a:r>
              <a:rPr lang="en-US" sz="2800" dirty="0" err="1">
                <a:latin typeface="Courier New" pitchFamily="49" charset="0"/>
              </a:rPr>
              <a:t>longjmp</a:t>
            </a:r>
            <a:r>
              <a:rPr lang="en-US" sz="2800" dirty="0"/>
              <a:t> </a:t>
            </a:r>
            <a:r>
              <a:rPr lang="zh-CN" altLang="en-US" sz="2800" dirty="0"/>
              <a:t>的执行</a:t>
            </a:r>
            <a:r>
              <a:rPr lang="en-US" sz="2800" dirty="0"/>
              <a:t>:</a:t>
            </a:r>
          </a:p>
          <a:p>
            <a:pPr lvl="1"/>
            <a:r>
              <a:rPr lang="zh-CN" altLang="en-US" sz="2400" dirty="0"/>
              <a:t>从缓冲区</a:t>
            </a:r>
            <a:r>
              <a:rPr lang="en-US" altLang="zh-CN" sz="2400" b="1" dirty="0">
                <a:latin typeface="Courier New" pitchFamily="49" charset="0"/>
              </a:rPr>
              <a:t>j</a:t>
            </a:r>
            <a:r>
              <a:rPr lang="zh-CN" altLang="en-US" sz="2400" dirty="0"/>
              <a:t>中恢复寄存器内容（栈指针、基址指针、程序计数器）</a:t>
            </a:r>
            <a:endParaRPr lang="en-US" altLang="zh-CN" sz="2400" dirty="0"/>
          </a:p>
          <a:p>
            <a:pPr lvl="1"/>
            <a:r>
              <a:rPr lang="zh-CN" altLang="en-US" sz="2400" dirty="0"/>
              <a:t>返回值 </a:t>
            </a:r>
            <a:r>
              <a:rPr lang="en-US" altLang="zh-CN" sz="2400" b="1" dirty="0" err="1">
                <a:latin typeface="Courier New" pitchFamily="49" charset="0"/>
              </a:rPr>
              <a:t>i</a:t>
            </a:r>
            <a:r>
              <a:rPr lang="en-US" altLang="zh-CN" sz="2400" b="1" dirty="0">
                <a:latin typeface="Courier New" pitchFamily="49" charset="0"/>
              </a:rPr>
              <a:t> </a:t>
            </a:r>
            <a:r>
              <a:rPr lang="zh-CN" altLang="en-US" sz="2400" dirty="0"/>
              <a:t>在</a:t>
            </a:r>
            <a:r>
              <a:rPr lang="en-US" sz="2400" dirty="0"/>
              <a:t> </a:t>
            </a:r>
            <a:r>
              <a:rPr lang="en-US" sz="2400" b="1" dirty="0">
                <a:latin typeface="Courier New" pitchFamily="49" charset="0"/>
              </a:rPr>
              <a:t>%</a:t>
            </a:r>
            <a:r>
              <a:rPr lang="en-US" sz="2400" b="1" dirty="0" err="1">
                <a:latin typeface="Courier New" pitchFamily="49" charset="0"/>
              </a:rPr>
              <a:t>eax</a:t>
            </a:r>
            <a:r>
              <a:rPr lang="zh-CN" altLang="en-US" sz="2400" dirty="0">
                <a:latin typeface="Courier New" pitchFamily="49" charset="0"/>
              </a:rPr>
              <a:t>中</a:t>
            </a:r>
            <a:r>
              <a:rPr lang="en-US" sz="2400" dirty="0"/>
              <a:t> </a:t>
            </a:r>
            <a:endParaRPr lang="en-US" sz="2400" dirty="0">
              <a:latin typeface="Courier New" pitchFamily="49" charset="0"/>
            </a:endParaRPr>
          </a:p>
          <a:p>
            <a:pPr lvl="1"/>
            <a:r>
              <a:rPr lang="zh-CN" altLang="en-US" sz="2400" dirty="0"/>
              <a:t>跳转至保存在缓冲区 </a:t>
            </a:r>
            <a:r>
              <a:rPr lang="en-US" altLang="zh-CN" sz="2400" b="1" dirty="0">
                <a:latin typeface="Courier New" pitchFamily="49" charset="0"/>
              </a:rPr>
              <a:t>j </a:t>
            </a:r>
            <a:r>
              <a:rPr lang="zh-CN" altLang="en-US" sz="2400" dirty="0"/>
              <a:t>中的</a:t>
            </a:r>
            <a:r>
              <a:rPr lang="en-US" altLang="zh-CN" sz="2400" dirty="0"/>
              <a:t>PC</a:t>
            </a:r>
            <a:r>
              <a:rPr lang="zh-CN" altLang="en-US" sz="2400" dirty="0"/>
              <a:t>所指示的位置</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D9547D-9DDF-4471-8D29-AAA257A804E4}"/>
              </a:ext>
            </a:extLst>
          </p:cNvPr>
          <p:cNvSpPr txBox="1"/>
          <p:nvPr>
            <p:custDataLst>
              <p:tags r:id="rId2"/>
            </p:custDataLst>
          </p:nvPr>
        </p:nvSpPr>
        <p:spPr>
          <a:xfrm>
            <a:off x="890752" y="1219200"/>
            <a:ext cx="7034048" cy="4191000"/>
          </a:xfrm>
          <a:prstGeom prst="rect">
            <a:avLst/>
          </a:prstGeom>
          <a:noFill/>
        </p:spPr>
        <p:txBody>
          <a:bodyPr vert="horz" wrap="square" rtlCol="0" anchor="ctr" anchorCtr="0">
            <a:noAutofit/>
          </a:bodyPr>
          <a:lstStyle/>
          <a:p>
            <a:pPr algn="ctr"/>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讨论？</a:t>
            </a:r>
            <a:endPar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你能实现这两个函数吗？</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asm</a:t>
            </a: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嵌入式汇编</a:t>
            </a:r>
            <a:endPar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2213D49C-9F92-4C34-99F3-C23F9AC5B91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652BB1AA-0778-4756-A014-823AD4BF926A}"/>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68E0499E-0F41-4A81-B376-FCC082944741}"/>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CB8E6C4-FA5D-40F3-AD9E-F7CB1D5F2344}"/>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FD89B4D5-B438-4BAA-A451-966CB64FE991}"/>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DC33B39C-1678-415F-9D23-36D7A8CCC96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EC5F9284-875E-4FD2-B6B4-2184567DC5D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2B91E243-8072-48A3-BFC1-FEC871B3E0F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0376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a:t>
            </a:r>
            <a:r>
              <a:rPr lang="zh-CN" altLang="en-US" dirty="0"/>
              <a:t>典型案例</a:t>
            </a:r>
            <a:endParaRPr lang="en-US" dirty="0"/>
          </a:p>
        </p:txBody>
      </p:sp>
      <p:sp>
        <p:nvSpPr>
          <p:cNvPr id="3" name="Content Placeholder 2"/>
          <p:cNvSpPr>
            <a:spLocks noGrp="1"/>
          </p:cNvSpPr>
          <p:nvPr>
            <p:ph idx="1"/>
          </p:nvPr>
        </p:nvSpPr>
        <p:spPr>
          <a:xfrm>
            <a:off x="357018" y="1362075"/>
            <a:ext cx="7936082" cy="923925"/>
          </a:xfrm>
        </p:spPr>
        <p:txBody>
          <a:bodyPr/>
          <a:lstStyle/>
          <a:p>
            <a:r>
              <a:rPr lang="zh-CN" altLang="en-US" sz="2800" dirty="0"/>
              <a:t>目标</a:t>
            </a:r>
            <a:r>
              <a:rPr lang="en-US" sz="2800" dirty="0"/>
              <a:t>:</a:t>
            </a:r>
            <a:r>
              <a:rPr lang="zh-CN" altLang="en-US" sz="2800" dirty="0"/>
              <a:t>从深层嵌套函数调用中直接返回</a:t>
            </a:r>
            <a:endParaRPr lang="en-US" sz="2800" dirty="0"/>
          </a:p>
        </p:txBody>
      </p:sp>
      <p:sp>
        <p:nvSpPr>
          <p:cNvPr id="4" name="Rectangle 1028"/>
          <p:cNvSpPr>
            <a:spLocks noChangeArrowheads="1"/>
          </p:cNvSpPr>
          <p:nvPr/>
        </p:nvSpPr>
        <p:spPr bwMode="auto">
          <a:xfrm>
            <a:off x="1295400" y="1905000"/>
            <a:ext cx="5537200" cy="4708981"/>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B2418"/>
                </a:solidFill>
                <a:latin typeface="Menlo-Regular"/>
              </a:rPr>
              <a:t>/* Deeply nested function foo */</a:t>
            </a:r>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foo</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altLang="zh-CN" sz="2000" dirty="0">
                <a:solidFill>
                  <a:srgbClr val="000000"/>
                </a:solidFill>
                <a:latin typeface="Menlo-Regular"/>
              </a:rPr>
              <a:t>……………………</a:t>
            </a:r>
            <a:r>
              <a:rPr lang="en-US" sz="2000" dirty="0">
                <a:solidFill>
                  <a:srgbClr val="000000"/>
                </a:solidFill>
                <a:latin typeface="Menlo-Regular"/>
              </a:rPr>
              <a:t> </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(error1)</a:t>
            </a:r>
          </a:p>
          <a:p>
            <a:r>
              <a:rPr lang="en-US" sz="2000" dirty="0">
                <a:solidFill>
                  <a:srgbClr val="000000"/>
                </a:solidFill>
                <a:latin typeface="Menlo-Regular"/>
              </a:rPr>
              <a:t>	</a:t>
            </a:r>
            <a:r>
              <a:rPr lang="en-US" sz="2000" dirty="0" err="1">
                <a:solidFill>
                  <a:srgbClr val="000000"/>
                </a:solidFill>
                <a:latin typeface="Menlo-Regular"/>
              </a:rPr>
              <a:t>longjmp</a:t>
            </a:r>
            <a:r>
              <a:rPr lang="en-US" sz="2000" dirty="0">
                <a:solidFill>
                  <a:srgbClr val="000000"/>
                </a:solidFill>
                <a:latin typeface="Menlo-Regular"/>
              </a:rPr>
              <a:t>(</a:t>
            </a:r>
            <a:r>
              <a:rPr lang="en-US" sz="2000" dirty="0" err="1">
                <a:solidFill>
                  <a:srgbClr val="000000"/>
                </a:solidFill>
                <a:latin typeface="Menlo-Regular"/>
              </a:rPr>
              <a:t>buf</a:t>
            </a:r>
            <a:r>
              <a:rPr lang="en-US" sz="2000" dirty="0">
                <a:solidFill>
                  <a:srgbClr val="000000"/>
                </a:solidFill>
                <a:latin typeface="Menlo-Regular"/>
              </a:rPr>
              <a:t>, 1);</a:t>
            </a:r>
          </a:p>
          <a:p>
            <a:r>
              <a:rPr lang="en-US" sz="2000" dirty="0">
                <a:solidFill>
                  <a:srgbClr val="000000"/>
                </a:solidFill>
                <a:latin typeface="Menlo-Regular"/>
              </a:rPr>
              <a:t>    bar();</a:t>
            </a:r>
          </a:p>
          <a:p>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bar</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altLang="zh-CN" sz="2000" dirty="0">
                <a:solidFill>
                  <a:srgbClr val="000000"/>
                </a:solidFill>
                <a:latin typeface="Menlo-Regular"/>
              </a:rPr>
              <a:t> ……………………</a:t>
            </a:r>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(error2)</a:t>
            </a:r>
          </a:p>
          <a:p>
            <a:r>
              <a:rPr lang="hu-HU" sz="2000" dirty="0">
                <a:solidFill>
                  <a:srgbClr val="000000"/>
                </a:solidFill>
                <a:latin typeface="Menlo-Regular"/>
              </a:rPr>
              <a:t>        longjmp(buf, 2);</a:t>
            </a:r>
            <a:endParaRPr lang="en-US" sz="2000" dirty="0">
              <a:solidFill>
                <a:srgbClr val="000000"/>
              </a:solidFill>
              <a:latin typeface="Menlo-Regular"/>
            </a:endParaRPr>
          </a:p>
          <a:p>
            <a:r>
              <a:rPr lang="hu-HU" sz="2000"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324600"/>
          </a:xfrm>
          <a:prstGeom prst="rect">
            <a:avLst/>
          </a:prstGeom>
          <a:solidFill>
            <a:srgbClr val="F6F5BD"/>
          </a:solidFill>
          <a:ln w="3175">
            <a:solidFill>
              <a:schemeClr val="tx1"/>
            </a:solidFill>
            <a:miter lim="800000"/>
            <a:headEnd/>
            <a:tailEnd/>
          </a:ln>
          <a:effectLst/>
        </p:spPr>
        <p:txBody>
          <a:bodyPr>
            <a:noAutofit/>
          </a:bodyPr>
          <a:lstStyle/>
          <a:p>
            <a:r>
              <a:rPr lang="en-US" sz="1800" dirty="0" err="1">
                <a:solidFill>
                  <a:srgbClr val="2D961E"/>
                </a:solidFill>
                <a:latin typeface="Menlo-Regular"/>
              </a:rPr>
              <a:t>jmp_buf</a:t>
            </a:r>
            <a:r>
              <a:rPr lang="en-US" sz="1800" dirty="0">
                <a:solidFill>
                  <a:srgbClr val="000000"/>
                </a:solidFill>
                <a:latin typeface="Menlo-Regular"/>
              </a:rPr>
              <a:t> </a:t>
            </a:r>
            <a:r>
              <a:rPr lang="en-US" sz="1800" dirty="0" err="1">
                <a:solidFill>
                  <a:srgbClr val="C1651C"/>
                </a:solidFill>
                <a:latin typeface="Menlo-Regular"/>
              </a:rPr>
              <a:t>buf</a:t>
            </a:r>
            <a:r>
              <a:rPr lang="en-US" sz="1800" dirty="0">
                <a:solidFill>
                  <a:srgbClr val="000000"/>
                </a:solidFill>
                <a:latin typeface="Menlo-Regular"/>
              </a:rPr>
              <a:t>;</a:t>
            </a:r>
          </a:p>
          <a:p>
            <a:endParaRPr lang="en-U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error1</a:t>
            </a:r>
            <a:r>
              <a:rPr lang="fr-FR" sz="1800" dirty="0">
                <a:solidFill>
                  <a:srgbClr val="000000"/>
                </a:solidFill>
                <a:latin typeface="Menlo-Regular"/>
              </a:rPr>
              <a:t> = 0;</a:t>
            </a: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error2</a:t>
            </a:r>
            <a:r>
              <a:rPr lang="fr-FR" sz="1800" dirty="0">
                <a:solidFill>
                  <a:srgbClr val="000000"/>
                </a:solidFill>
                <a:latin typeface="Menlo-Regular"/>
              </a:rPr>
              <a:t> = 1;</a:t>
            </a:r>
          </a:p>
          <a:p>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foo</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bar</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a:t>
            </a:r>
          </a:p>
          <a:p>
            <a:endParaRPr lang="fr-FR" sz="1800" dirty="0">
              <a:solidFill>
                <a:srgbClr val="000000"/>
              </a:solidFill>
              <a:latin typeface="Menlo-Regular"/>
            </a:endParaRPr>
          </a:p>
          <a:p>
            <a:r>
              <a:rPr lang="fr-FR" sz="1800" dirty="0">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main</a:t>
            </a:r>
            <a:r>
              <a:rPr lang="fr-FR" sz="1800" dirty="0">
                <a:solidFill>
                  <a:srgbClr val="000000"/>
                </a:solidFill>
                <a:latin typeface="Menlo-Regular"/>
              </a:rPr>
              <a:t>()   {</a:t>
            </a:r>
          </a:p>
          <a:p>
            <a:r>
              <a:rPr lang="fr-FR" sz="1800" dirty="0">
                <a:solidFill>
                  <a:srgbClr val="000000"/>
                </a:solidFill>
                <a:latin typeface="Menlo-Regular"/>
              </a:rPr>
              <a:t>   i</a:t>
            </a:r>
            <a:r>
              <a:rPr lang="en-US" altLang="zh-CN" sz="1800" dirty="0" err="1">
                <a:solidFill>
                  <a:srgbClr val="000000"/>
                </a:solidFill>
                <a:latin typeface="Menlo-Regular"/>
              </a:rPr>
              <a:t>nt</a:t>
            </a:r>
            <a:r>
              <a:rPr lang="en-US" altLang="zh-CN" sz="1800" dirty="0">
                <a:solidFill>
                  <a:srgbClr val="000000"/>
                </a:solidFill>
                <a:latin typeface="Menlo-Regular"/>
              </a:rPr>
              <a:t>     </a:t>
            </a:r>
            <a:r>
              <a:rPr lang="en-US" altLang="zh-CN" sz="1800" dirty="0" err="1">
                <a:solidFill>
                  <a:srgbClr val="000000"/>
                </a:solidFill>
                <a:latin typeface="Menlo-Regular"/>
              </a:rPr>
              <a:t>i</a:t>
            </a:r>
            <a:r>
              <a:rPr lang="en-US" altLang="zh-CN" sz="1800" dirty="0">
                <a:solidFill>
                  <a:srgbClr val="000000"/>
                </a:solidFill>
                <a:latin typeface="Menlo-Regular"/>
              </a:rPr>
              <a:t>=</a:t>
            </a:r>
            <a:r>
              <a:rPr lang="fr-FR" altLang="zh-CN" sz="1800" b="1" dirty="0">
                <a:solidFill>
                  <a:srgbClr val="000000"/>
                </a:solidFill>
                <a:latin typeface="Menlo-Regular"/>
              </a:rPr>
              <a:t>setjmp(</a:t>
            </a:r>
            <a:r>
              <a:rPr lang="fr-FR" altLang="zh-CN" sz="1800" dirty="0">
                <a:solidFill>
                  <a:srgbClr val="000000"/>
                </a:solidFill>
                <a:latin typeface="Menlo-Regular"/>
              </a:rPr>
              <a:t>buf);        /* Long Jump to here */</a:t>
            </a:r>
          </a:p>
          <a:p>
            <a:r>
              <a:rPr lang="fr-FR" dirty="0">
                <a:solidFill>
                  <a:srgbClr val="000000"/>
                </a:solidFill>
                <a:latin typeface="Menlo-Regular"/>
              </a:rPr>
              <a:t>   </a:t>
            </a:r>
            <a:r>
              <a:rPr lang="fr-FR" sz="1800" dirty="0">
                <a:solidFill>
                  <a:srgbClr val="C200FF"/>
                </a:solidFill>
                <a:latin typeface="Menlo-Regular"/>
              </a:rPr>
              <a:t>switch</a:t>
            </a:r>
            <a:r>
              <a:rPr lang="fr-FR" sz="1800" dirty="0">
                <a:solidFill>
                  <a:srgbClr val="000000"/>
                </a:solidFill>
                <a:latin typeface="Menlo-Regular"/>
              </a:rPr>
              <a:t>(i)  {</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0:</a:t>
            </a:r>
          </a:p>
          <a:p>
            <a:r>
              <a:rPr lang="nl-NL" sz="1800" dirty="0">
                <a:solidFill>
                  <a:srgbClr val="000000"/>
                </a:solidFill>
                <a:latin typeface="Menlo-Regular"/>
              </a:rPr>
              <a:t>        </a:t>
            </a:r>
            <a:r>
              <a:rPr lang="nl-NL" sz="1800" dirty="0" err="1">
                <a:solidFill>
                  <a:srgbClr val="000000"/>
                </a:solidFill>
                <a:latin typeface="Menlo-Regular"/>
              </a:rPr>
              <a:t>foo</a:t>
            </a:r>
            <a:r>
              <a:rPr lang="nl-NL" sz="1800" dirty="0">
                <a:solidFill>
                  <a:srgbClr val="000000"/>
                </a:solidFill>
                <a:latin typeface="Menlo-Regular"/>
              </a:rPr>
              <a:t>();</a:t>
            </a:r>
          </a:p>
          <a:p>
            <a:r>
              <a:rPr lang="nl-NL" sz="1800" dirty="0">
                <a:solidFill>
                  <a:srgbClr val="000000"/>
                </a:solidFill>
                <a:latin typeface="Menlo-Regular"/>
              </a:rPr>
              <a:t>        </a:t>
            </a:r>
            <a:r>
              <a:rPr lang="nl-NL" sz="1800" dirty="0">
                <a:solidFill>
                  <a:srgbClr val="C200FF"/>
                </a:solidFill>
                <a:latin typeface="Menlo-Regular"/>
              </a:rPr>
              <a:t>break</a:t>
            </a:r>
            <a:r>
              <a:rPr lang="nl-NL"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1:</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error1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error2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default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"Unknown error condition in foo\n"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exit(0);</a:t>
            </a:r>
          </a:p>
          <a:p>
            <a:r>
              <a:rPr lang="en-US" sz="1800" dirty="0">
                <a:solidFill>
                  <a:srgbClr val="000000"/>
                </a:solidFill>
                <a:latin typeface="Menlo-Regular"/>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zh-CN" altLang="en-US" dirty="0"/>
              <a:t>非本地跳转的局限</a:t>
            </a:r>
            <a:endParaRPr lang="en-US" dirty="0"/>
          </a:p>
        </p:txBody>
      </p:sp>
      <p:sp>
        <p:nvSpPr>
          <p:cNvPr id="533507" name="Rectangle 1027"/>
          <p:cNvSpPr>
            <a:spLocks noGrp="1" noChangeArrowheads="1"/>
          </p:cNvSpPr>
          <p:nvPr>
            <p:ph type="body" idx="1"/>
          </p:nvPr>
        </p:nvSpPr>
        <p:spPr>
          <a:xfrm>
            <a:off x="308210" y="1066800"/>
            <a:ext cx="8835790" cy="1160463"/>
          </a:xfrm>
        </p:spPr>
        <p:txBody>
          <a:bodyPr/>
          <a:lstStyle/>
          <a:p>
            <a:r>
              <a:rPr lang="zh-CN" altLang="en-US" dirty="0"/>
              <a:t>工作在堆栈规则下</a:t>
            </a:r>
            <a:r>
              <a:rPr lang="en-US" altLang="zh-CN" dirty="0"/>
              <a:t>==</a:t>
            </a:r>
            <a:r>
              <a:rPr lang="zh-CN" altLang="en-US" dirty="0"/>
              <a:t>栈帧还存在，没有被平衡或释放</a:t>
            </a:r>
            <a:endParaRPr lang="en-US" dirty="0"/>
          </a:p>
          <a:p>
            <a:pPr lvl="1"/>
            <a:r>
              <a:rPr lang="zh-CN" altLang="en-US" dirty="0"/>
              <a:t>只能跳到被调用但尚未完成的函数环境中</a:t>
            </a:r>
            <a:endParaRPr lang="en-US" dirty="0"/>
          </a:p>
        </p:txBody>
      </p:sp>
      <p:sp>
        <p:nvSpPr>
          <p:cNvPr id="533508" name="Rectangle 1028"/>
          <p:cNvSpPr>
            <a:spLocks noChangeArrowheads="1"/>
          </p:cNvSpPr>
          <p:nvPr/>
        </p:nvSpPr>
        <p:spPr bwMode="auto">
          <a:xfrm>
            <a:off x="990600" y="19812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dirty="0" err="1">
                <a:latin typeface="Courier New" pitchFamily="49" charset="0"/>
              </a:rPr>
              <a:t>env</a:t>
            </a:r>
            <a:endParaRPr lang="en-US" sz="1600" b="1" dirty="0">
              <a:latin typeface="Courier New" pitchFamily="49" charset="0"/>
            </a:endParaRP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zh-CN" altLang="en-US" dirty="0"/>
              <a:t>非本地跳转的局限</a:t>
            </a:r>
            <a:r>
              <a:rPr lang="en-US" dirty="0"/>
              <a:t>(cont.)</a:t>
            </a:r>
          </a:p>
        </p:txBody>
      </p:sp>
      <p:sp>
        <p:nvSpPr>
          <p:cNvPr id="534531" name="Rectangle 3"/>
          <p:cNvSpPr>
            <a:spLocks noGrp="1" noChangeArrowheads="1"/>
          </p:cNvSpPr>
          <p:nvPr>
            <p:ph type="body" idx="1"/>
          </p:nvPr>
        </p:nvSpPr>
        <p:spPr>
          <a:xfrm>
            <a:off x="326809" y="1049337"/>
            <a:ext cx="8307387" cy="1160463"/>
          </a:xfrm>
        </p:spPr>
        <p:txBody>
          <a:bodyPr/>
          <a:lstStyle/>
          <a:p>
            <a:r>
              <a:rPr lang="zh-CN" altLang="en-US" dirty="0"/>
              <a:t>工作在堆栈规则下</a:t>
            </a:r>
            <a:endParaRPr lang="en-US" dirty="0"/>
          </a:p>
          <a:p>
            <a:pPr lvl="1"/>
            <a:r>
              <a:rPr lang="zh-CN" altLang="en-US" dirty="0"/>
              <a:t>只能跳到被调用但尚未完成的函数环境里</a:t>
            </a:r>
            <a:endParaRPr lang="en-US" altLang="zh-CN" dirty="0"/>
          </a:p>
        </p:txBody>
      </p:sp>
      <p:sp>
        <p:nvSpPr>
          <p:cNvPr id="534532" name="Rectangle 4"/>
          <p:cNvSpPr>
            <a:spLocks noChangeArrowheads="1"/>
          </p:cNvSpPr>
          <p:nvPr/>
        </p:nvSpPr>
        <p:spPr bwMode="auto">
          <a:xfrm>
            <a:off x="896703" y="1990725"/>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zh-CN" altLang="en-US" dirty="0"/>
              <a:t>综合</a:t>
            </a:r>
            <a:r>
              <a:rPr lang="en-US" dirty="0"/>
              <a:t>:  </a:t>
            </a:r>
            <a:r>
              <a:rPr lang="zh-CN" altLang="en-US" dirty="0"/>
              <a:t>利用</a:t>
            </a:r>
            <a:r>
              <a:rPr lang="en-US" dirty="0">
                <a:latin typeface="Courier New" pitchFamily="49" charset="0"/>
              </a:rPr>
              <a:t>ctrl-c</a:t>
            </a:r>
            <a:r>
              <a:rPr lang="zh-CN" altLang="en-US" dirty="0">
                <a:latin typeface="Courier New" pitchFamily="49" charset="0"/>
              </a:rPr>
              <a:t>来</a:t>
            </a:r>
            <a:r>
              <a:rPr lang="zh-CN" altLang="en-US" dirty="0"/>
              <a:t>重启自身的程序</a:t>
            </a:r>
            <a:endParaRPr lang="en-US" dirty="0"/>
          </a:p>
        </p:txBody>
      </p:sp>
      <p:sp>
        <p:nvSpPr>
          <p:cNvPr id="566275" name="Rectangle 3"/>
          <p:cNvSpPr>
            <a:spLocks noChangeArrowheads="1"/>
          </p:cNvSpPr>
          <p:nvPr/>
        </p:nvSpPr>
        <p:spPr bwMode="auto">
          <a:xfrm>
            <a:off x="457200" y="1524000"/>
            <a:ext cx="3276666" cy="5262979"/>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Menlo-Regular"/>
              </a:rPr>
              <a:t>#include</a:t>
            </a:r>
            <a:r>
              <a:rPr lang="en-US" sz="1400" dirty="0">
                <a:solidFill>
                  <a:srgbClr val="000000"/>
                </a:solidFill>
                <a:latin typeface="Menlo-Regular"/>
              </a:rPr>
              <a:t> </a:t>
            </a:r>
            <a:r>
              <a:rPr lang="en-US" sz="1400" dirty="0">
                <a:solidFill>
                  <a:srgbClr val="9D206F"/>
                </a:solidFill>
                <a:latin typeface="Menlo-Regular"/>
              </a:rPr>
              <a:t>"</a:t>
            </a:r>
            <a:r>
              <a:rPr lang="en-US" sz="1400" dirty="0" err="1">
                <a:solidFill>
                  <a:srgbClr val="9D206F"/>
                </a:solidFill>
                <a:latin typeface="Menlo-Regular"/>
              </a:rPr>
              <a:t>csapp.h</a:t>
            </a:r>
            <a:r>
              <a:rPr lang="en-US" sz="1400" dirty="0">
                <a:solidFill>
                  <a:srgbClr val="9D206F"/>
                </a:solidFill>
                <a:latin typeface="Menlo-Regular"/>
              </a:rPr>
              <a:t>"</a:t>
            </a:r>
            <a:endParaRPr lang="en-US" sz="1400" dirty="0">
              <a:solidFill>
                <a:srgbClr val="000000"/>
              </a:solidFill>
              <a:latin typeface="Menlo-Regular"/>
            </a:endParaRPr>
          </a:p>
          <a:p>
            <a:endParaRPr lang="en-US" sz="1400" dirty="0">
              <a:solidFill>
                <a:srgbClr val="000000"/>
              </a:solidFill>
              <a:latin typeface="Menlo-Regular"/>
            </a:endParaRPr>
          </a:p>
          <a:p>
            <a:r>
              <a:rPr lang="en-US" sz="1400" dirty="0" err="1">
                <a:solidFill>
                  <a:srgbClr val="2D961E"/>
                </a:solidFill>
                <a:latin typeface="Menlo-Regular"/>
              </a:rPr>
              <a:t>sigjmp_buf</a:t>
            </a:r>
            <a:r>
              <a:rPr lang="en-US" sz="1400" dirty="0">
                <a:solidFill>
                  <a:srgbClr val="000000"/>
                </a:solidFill>
                <a:latin typeface="Menlo-Regular"/>
              </a:rPr>
              <a:t> </a:t>
            </a:r>
            <a:r>
              <a:rPr lang="en-US" sz="1400" dirty="0" err="1">
                <a:solidFill>
                  <a:srgbClr val="C1651C"/>
                </a:solidFill>
                <a:latin typeface="Menlo-Regular"/>
              </a:rPr>
              <a:t>buf</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longjmp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a:t>
            </a:r>
          </a:p>
          <a:p>
            <a:r>
              <a:rPr lang="en-US" sz="1400" dirty="0">
                <a:solidFill>
                  <a:srgbClr val="000000"/>
                </a:solidFill>
                <a:latin typeface="Menlo-Regular"/>
              </a:rPr>
              <a:t>}</a:t>
            </a:r>
          </a:p>
          <a:p>
            <a:endParaRPr lang="en-US" sz="1400" dirty="0">
              <a:solidFill>
                <a:srgbClr val="000000"/>
              </a:solidFill>
              <a:latin typeface="Menlo-Regular"/>
            </a:endParaRPr>
          </a:p>
          <a:p>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4A00FF"/>
                </a:solidFill>
                <a:latin typeface="Menlo-Regular"/>
              </a:rPr>
              <a:t>main</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setjmp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 {</a:t>
            </a:r>
          </a:p>
          <a:p>
            <a:r>
              <a:rPr lang="en-US" sz="1400" dirty="0">
                <a:solidFill>
                  <a:srgbClr val="000000"/>
                </a:solidFill>
                <a:latin typeface="Menlo-Regular"/>
              </a:rPr>
              <a:t>        Signal(SIGINT, handler);</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"starting\n"</a:t>
            </a:r>
            <a:r>
              <a:rPr lang="en-US" sz="1400" dirty="0">
                <a:solidFill>
                  <a:srgbClr val="000000"/>
                </a:solidFill>
                <a:latin typeface="Menlo-Regular"/>
              </a:rPr>
              <a:t>);</a:t>
            </a:r>
          </a:p>
          <a:p>
            <a:r>
              <a:rPr lang="en-US" sz="1400" dirty="0">
                <a:solidFill>
                  <a:srgbClr val="000000"/>
                </a:solidFill>
                <a:latin typeface="Menlo-Regular"/>
              </a:rPr>
              <a:t>    }</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"restarting\n"</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 {</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Sio_puts</a:t>
            </a:r>
            <a:r>
              <a:rPr lang="nl-NL" sz="1400" dirty="0">
                <a:solidFill>
                  <a:srgbClr val="000000"/>
                </a:solidFill>
                <a:latin typeface="Menlo-Regular"/>
              </a:rPr>
              <a:t>(</a:t>
            </a:r>
            <a:r>
              <a:rPr lang="nl-NL" sz="1400" dirty="0">
                <a:solidFill>
                  <a:srgbClr val="9D206F"/>
                </a:solidFill>
                <a:latin typeface="Menlo-Regular"/>
              </a:rPr>
              <a:t>"processing...\n"</a:t>
            </a:r>
            <a:r>
              <a:rPr lang="nl-NL" sz="1400" dirty="0">
                <a:solidFill>
                  <a:srgbClr val="000000"/>
                </a:solidFill>
                <a:latin typeface="Menlo-Regular"/>
              </a:rPr>
              <a:t>);</a:t>
            </a:r>
          </a:p>
          <a:p>
            <a:r>
              <a:rPr lang="nl-NL" sz="1400" dirty="0">
                <a:solidFill>
                  <a:srgbClr val="000000"/>
                </a:solidFill>
                <a:latin typeface="Menlo-Regular"/>
              </a:rPr>
              <a:t>    }</a:t>
            </a:r>
          </a:p>
          <a:p>
            <a:r>
              <a:rPr lang="nl-NL" sz="1400" dirty="0">
                <a:solidFill>
                  <a:srgbClr val="000000"/>
                </a:solidFill>
                <a:latin typeface="Menlo-Regular"/>
              </a:rPr>
              <a:t>    exit(0); </a:t>
            </a:r>
            <a:r>
              <a:rPr lang="nl-NL" sz="1400" dirty="0">
                <a:solidFill>
                  <a:srgbClr val="CB2418"/>
                </a:solidFill>
                <a:latin typeface="Menlo-Regular"/>
              </a:rPr>
              <a:t>/* Control never </a:t>
            </a:r>
            <a:r>
              <a:rPr lang="nl-NL" sz="1400" dirty="0" err="1">
                <a:solidFill>
                  <a:srgbClr val="CB2418"/>
                </a:solidFill>
                <a:latin typeface="Menlo-Regular"/>
              </a:rPr>
              <a:t>reaches</a:t>
            </a:r>
            <a:r>
              <a:rPr lang="nl-NL" sz="1400" dirty="0">
                <a:solidFill>
                  <a:srgbClr val="CB2418"/>
                </a:solidFill>
                <a:latin typeface="Menlo-Regular"/>
              </a:rPr>
              <a:t> </a:t>
            </a:r>
            <a:r>
              <a:rPr lang="nl-NL" sz="1400" dirty="0" err="1">
                <a:solidFill>
                  <a:srgbClr val="CB2418"/>
                </a:solidFill>
                <a:latin typeface="Menlo-Regular"/>
              </a:rPr>
              <a:t>here</a:t>
            </a:r>
            <a:r>
              <a:rPr lang="nl-NL" sz="1400" dirty="0">
                <a:solidFill>
                  <a:srgbClr val="CB2418"/>
                </a:solidFill>
                <a:latin typeface="Menlo-Regular"/>
              </a:rPr>
              <a:t> */</a:t>
            </a:r>
            <a:endParaRPr lang="nl-NL" sz="1400" dirty="0">
              <a:solidFill>
                <a:srgbClr val="000000"/>
              </a:solidFill>
              <a:latin typeface="Menlo-Regular"/>
            </a:endParaRPr>
          </a:p>
          <a:p>
            <a:r>
              <a:rPr lang="nl-NL" sz="1400" dirty="0">
                <a:solidFill>
                  <a:srgbClr val="000000"/>
                </a:solidFill>
                <a:latin typeface="Menlo-Regular"/>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zh-CN" altLang="en-US"/>
              <a:t>回收进程</a:t>
            </a:r>
            <a:endParaRPr lang="en-US" dirty="0"/>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altLang="zh-CN" dirty="0"/>
          </a:p>
          <a:p>
            <a:r>
              <a:rPr lang="zh-CN" altLang="en-US" dirty="0"/>
              <a:t>非本地转跳转</a:t>
            </a:r>
            <a:endParaRPr lang="en-US" altLang="zh-CN" dirty="0"/>
          </a:p>
          <a:p>
            <a:pPr lvl="1"/>
            <a:r>
              <a:rPr lang="zh-CN" altLang="en-US" dirty="0"/>
              <a:t>用户级异常控制流</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异常表（中断向量表）是一张跳转表，表目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TIMING" val="|5.6|4.8|1.8"/>
</p:tagLst>
</file>

<file path=ppt/tags/tag13.xml><?xml version="1.0" encoding="utf-8"?>
<p:tagLst xmlns:a="http://schemas.openxmlformats.org/drawingml/2006/main" xmlns:r="http://schemas.openxmlformats.org/officeDocument/2006/relationships" xmlns:p="http://schemas.openxmlformats.org/presentationml/2006/main">
  <p:tag name="TIMING" val="|2.1|2.6|2"/>
</p:tagLst>
</file>

<file path=ppt/tags/tag14.xml><?xml version="1.0" encoding="utf-8"?>
<p:tagLst xmlns:a="http://schemas.openxmlformats.org/drawingml/2006/main" xmlns:r="http://schemas.openxmlformats.org/officeDocument/2006/relationships" xmlns:p="http://schemas.openxmlformats.org/presentationml/2006/main">
  <p:tag name="TIMING" val="|2.4|0.7|0.8|1.3|1"/>
</p:tagLst>
</file>

<file path=ppt/tags/tag1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Unsigned Int  et[256];&#10;Unsigned Long et[256];"/>
  <p:tag name="PROBLEMVOICEALLOWED" val="False"/>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非也&#10;&#10;只是两套虚拟地址空间，&#10;对应的物理地址空间是同一份的"/>
  <p:tag name="PROBLEMVOICEALLOWED" val="Tru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20293</TotalTime>
  <Words>6642</Words>
  <Application>Microsoft Office PowerPoint</Application>
  <PresentationFormat>全屏显示(4:3)</PresentationFormat>
  <Paragraphs>1366</Paragraphs>
  <Slides>78</Slides>
  <Notes>51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78</vt:i4>
      </vt:variant>
    </vt:vector>
  </HeadingPairs>
  <TitlesOfParts>
    <vt:vector size="95" baseType="lpstr">
      <vt:lpstr>Courier</vt:lpstr>
      <vt:lpstr>Menlo-Regular</vt:lpstr>
      <vt:lpstr>Microsoft Yahei</vt:lpstr>
      <vt:lpstr>ＭＳ Ｐゴシック</vt:lpstr>
      <vt:lpstr>msgothic</vt:lpstr>
      <vt:lpstr>黑体</vt:lpstr>
      <vt:lpstr>宋体</vt:lpstr>
      <vt:lpstr>微软雅黑</vt:lpstr>
      <vt:lpstr>Arial</vt:lpstr>
      <vt:lpstr>Arial Narrow</vt:lpstr>
      <vt:lpstr>Calibri</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PowerPoint 演示文稿</vt:lpstr>
      <vt:lpstr>改变控制流(Altering the Control Flow)</vt:lpstr>
      <vt:lpstr>异常控制流(Exceptional Control Flow)</vt:lpstr>
      <vt:lpstr>主要内容</vt:lpstr>
      <vt:lpstr>异常(Exceptions)</vt:lpstr>
      <vt:lpstr>异常处理</vt:lpstr>
      <vt:lpstr>IA-32的异常/中断类型</vt:lpstr>
      <vt:lpstr>PowerPoint 演示文稿</vt:lpstr>
      <vt:lpstr>异步异常Asynchronous Exceptions (中断Interrupts)</vt:lpstr>
      <vt:lpstr>同步异常(Synchronous Exceptions)</vt:lpstr>
      <vt:lpstr>系统调用(System Call)</vt:lpstr>
      <vt:lpstr>系统调用的例子: 打开文件</vt:lpstr>
      <vt:lpstr>同步异常(Synchronous Exceptions)</vt:lpstr>
      <vt:lpstr>Fault Example:缺页故障(Page Fault)</vt:lpstr>
      <vt:lpstr>Fault Example:非法内存引用</vt:lpstr>
      <vt:lpstr>同步异常(Synchronous Exceptions)</vt:lpstr>
      <vt:lpstr>PowerPoint 演示文稿</vt:lpstr>
      <vt:lpstr>PowerPoint 演示文稿</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  任务/进程数据结构，或称为进程描述符</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PowerPoint 演示文稿</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PowerPoint 演示文稿</vt:lpstr>
      <vt:lpstr>execve:加载并运行程序--  赋予你新知识=重塑灵魂</vt:lpstr>
      <vt:lpstr>新程序启动后的栈结构</vt:lpstr>
      <vt:lpstr>execve 示例</vt:lpstr>
      <vt:lpstr>主要内容</vt:lpstr>
      <vt:lpstr>运行出错了是不是有这样的奢望</vt:lpstr>
      <vt:lpstr>非本地跳转: setjmp/longjmp</vt:lpstr>
      <vt:lpstr>setjmp/longjmp (cont)</vt:lpstr>
      <vt:lpstr>PowerPoint 演示文稿</vt:lpstr>
      <vt:lpstr>setjmp/longjmp 典型案例</vt:lpstr>
      <vt:lpstr>setjmp/longjmp Example (cont)</vt:lpstr>
      <vt:lpstr>非本地跳转的局限</vt:lpstr>
      <vt:lpstr>非本地跳转的局限(cont.)</vt:lpstr>
      <vt:lpstr>综合:  利用ctrl-c来重启自身的程序</vt:lpstr>
      <vt:lpstr>总结</vt:lpstr>
      <vt:lpstr>总结(cont.)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hlbc</cp:lastModifiedBy>
  <cp:revision>924</cp:revision>
  <cp:lastPrinted>1999-09-20T15:19:18Z</cp:lastPrinted>
  <dcterms:created xsi:type="dcterms:W3CDTF">2011-10-11T15:51:12Z</dcterms:created>
  <dcterms:modified xsi:type="dcterms:W3CDTF">2022-10-26T07:32:33Z</dcterms:modified>
</cp:coreProperties>
</file>