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542" r:id="rId2"/>
    <p:sldId id="1459" r:id="rId3"/>
    <p:sldId id="1437" r:id="rId4"/>
    <p:sldId id="1450" r:id="rId5"/>
    <p:sldId id="1438" r:id="rId6"/>
    <p:sldId id="1440" r:id="rId7"/>
    <p:sldId id="1439" r:id="rId8"/>
    <p:sldId id="1441" r:id="rId9"/>
    <p:sldId id="1442" r:id="rId10"/>
    <p:sldId id="1444" r:id="rId11"/>
    <p:sldId id="1451" r:id="rId12"/>
    <p:sldId id="1448" r:id="rId13"/>
    <p:sldId id="1458" r:id="rId14"/>
    <p:sldId id="1457" r:id="rId15"/>
    <p:sldId id="1404" r:id="rId16"/>
    <p:sldId id="1452" r:id="rId17"/>
    <p:sldId id="1453" r:id="rId18"/>
    <p:sldId id="1400" r:id="rId19"/>
    <p:sldId id="1454" r:id="rId20"/>
    <p:sldId id="1401" r:id="rId21"/>
    <p:sldId id="1405" r:id="rId22"/>
    <p:sldId id="1406" r:id="rId23"/>
    <p:sldId id="1456" r:id="rId24"/>
    <p:sldId id="1407" r:id="rId25"/>
    <p:sldId id="1455" r:id="rId26"/>
    <p:sldId id="1426" r:id="rId27"/>
    <p:sldId id="1434" r:id="rId28"/>
    <p:sldId id="1435" r:id="rId29"/>
    <p:sldId id="1445" r:id="rId30"/>
    <p:sldId id="1446" r:id="rId31"/>
    <p:sldId id="1431" r:id="rId32"/>
    <p:sldId id="1430" r:id="rId33"/>
    <p:sldId id="1428" r:id="rId34"/>
    <p:sldId id="1427" r:id="rId35"/>
    <p:sldId id="1429" r:id="rId36"/>
  </p:sldIdLst>
  <p:sldSz cx="9144000" cy="6858000" type="screen4x3"/>
  <p:notesSz cx="7302500" cy="9586913"/>
  <p:custDataLst>
    <p:tags r:id="rId39"/>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39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2D2"/>
    <a:srgbClr val="DEDFF5"/>
    <a:srgbClr val="F5F5F5"/>
    <a:srgbClr val="FFFFFF"/>
    <a:srgbClr val="DBF2DA"/>
    <a:srgbClr val="EBEBEB"/>
    <a:srgbClr val="990000"/>
    <a:srgbClr val="F6F5BD"/>
    <a:srgbClr val="D5F1CF"/>
    <a:srgbClr val="F1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2369" autoAdjust="0"/>
  </p:normalViewPr>
  <p:slideViewPr>
    <p:cSldViewPr snapToObjects="1">
      <p:cViewPr varScale="1">
        <p:scale>
          <a:sx n="86" d="100"/>
          <a:sy n="86" d="100"/>
        </p:scale>
        <p:origin x="759" y="42"/>
      </p:cViewPr>
      <p:guideLst>
        <p:guide orient="horz" pos="1296"/>
        <p:guide pos="3936"/>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347985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1213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PT</a:t>
            </a:r>
            <a:r>
              <a:rPr lang="zh-CN" altLang="en-US" dirty="0"/>
              <a:t>：页表</a:t>
            </a:r>
            <a:endParaRPr lang="en-US" altLang="zh-CN" dirty="0"/>
          </a:p>
          <a:p>
            <a:r>
              <a:rPr lang="en-US" altLang="zh-CN" dirty="0"/>
              <a:t>PTE</a:t>
            </a:r>
            <a:r>
              <a:rPr lang="zh-CN" altLang="en-US" dirty="0"/>
              <a:t>：页表条目</a:t>
            </a:r>
            <a:endParaRPr lang="en-US" altLang="zh-CN" dirty="0"/>
          </a:p>
          <a:p>
            <a:r>
              <a:rPr lang="en-US" altLang="zh-CN" dirty="0"/>
              <a:t>VPN</a:t>
            </a:r>
            <a:r>
              <a:rPr lang="zh-CN" altLang="en-US" dirty="0"/>
              <a:t>：虚拟页号</a:t>
            </a:r>
            <a:endParaRPr lang="en-US" altLang="zh-CN" dirty="0"/>
          </a:p>
          <a:p>
            <a:r>
              <a:rPr lang="en-US" altLang="zh-CN" dirty="0"/>
              <a:t>VPO</a:t>
            </a:r>
            <a:r>
              <a:rPr lang="zh-CN" altLang="en-US" dirty="0"/>
              <a:t>：虚拟页偏移，</a:t>
            </a:r>
            <a:r>
              <a:rPr lang="en-US" altLang="zh-CN" dirty="0"/>
              <a:t>PPN</a:t>
            </a:r>
            <a:r>
              <a:rPr lang="zh-CN" altLang="en-US" dirty="0"/>
              <a:t>：物理页号，</a:t>
            </a:r>
            <a:r>
              <a:rPr lang="en-US" altLang="zh-CN" dirty="0"/>
              <a:t>PPO</a:t>
            </a:r>
            <a:r>
              <a:rPr lang="zh-CN" altLang="en-US" dirty="0"/>
              <a:t>：物理页偏移量</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23782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141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451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553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6562"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706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963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7586"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8610"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475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680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57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78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 Box 5"/>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7.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1.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4.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slideLayout" Target="../slideLayouts/slideLayout7.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image" Target="../media/image1.tmp"/><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1.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a:t>第</a:t>
            </a:r>
            <a:r>
              <a:rPr lang="en-US" altLang="zh-CN" dirty="0"/>
              <a:t>9</a:t>
            </a:r>
            <a:r>
              <a:rPr lang="zh-CN" altLang="en-US" dirty="0"/>
              <a:t>章 虚拟内存</a:t>
            </a:r>
            <a:r>
              <a:rPr lang="en-US" altLang="zh-CN" dirty="0"/>
              <a:t>: </a:t>
            </a:r>
            <a:r>
              <a:rPr lang="zh-CN" altLang="en-US" dirty="0"/>
              <a:t>系统</a:t>
            </a:r>
            <a:br>
              <a:rPr lang="en-US" dirty="0"/>
            </a:br>
            <a:br>
              <a:rPr lang="en-US" dirty="0"/>
            </a:br>
            <a:endParaRPr lang="en-US" sz="2000" b="0" dirty="0"/>
          </a:p>
        </p:txBody>
      </p:sp>
      <p:sp>
        <p:nvSpPr>
          <p:cNvPr id="9219" name="Subtitle 2"/>
          <p:cNvSpPr>
            <a:spLocks noGrp="1"/>
          </p:cNvSpPr>
          <p:nvPr>
            <p:ph type="subTitle" idx="1"/>
          </p:nvPr>
        </p:nvSpPr>
        <p:spPr>
          <a:xfrm>
            <a:off x="685800" y="3886200"/>
            <a:ext cx="7678738" cy="1752600"/>
          </a:xfrm>
        </p:spPr>
        <p:txBody>
          <a:bodyPr/>
          <a:lstStyle/>
          <a:p>
            <a:r>
              <a:rPr lang="zh-CN" altLang="en-US" b="1" dirty="0">
                <a:cs typeface="Calibri" panose="020F0502020204030204" pitchFamily="34" charset="0"/>
              </a:rPr>
              <a:t>教   师： 史先俊</a:t>
            </a:r>
            <a:endParaRPr lang="en-US" altLang="zh-CN" b="1" dirty="0">
              <a:cs typeface="Calibri" panose="020F0502020204030204" pitchFamily="34" charset="0"/>
            </a:endParaRPr>
          </a:p>
          <a:p>
            <a:r>
              <a:rPr lang="zh-CN" altLang="en-US" b="1" dirty="0">
                <a:cs typeface="Calibri" panose="020F0502020204030204" pitchFamily="34" charset="0"/>
              </a:rPr>
              <a:t>计算机科学与技术学院</a:t>
            </a:r>
            <a:endParaRPr lang="en-US" altLang="zh-CN" b="1" dirty="0">
              <a:cs typeface="Calibri" panose="020F0502020204030204" pitchFamily="34" charset="0"/>
            </a:endParaRPr>
          </a:p>
          <a:p>
            <a:r>
              <a:rPr lang="zh-CN" altLang="en-US" b="1" dirty="0">
                <a:cs typeface="Calibri" panose="020F0502020204030204" pitchFamily="34" charset="0"/>
              </a:rPr>
              <a:t>哈尔滨工业大学</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#2</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虚拟地址</a:t>
            </a:r>
            <a:r>
              <a:rPr lang="en-GB" dirty="0">
                <a:effectLst/>
              </a:rPr>
              <a:t>: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#3</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虚拟地址</a:t>
            </a:r>
            <a:r>
              <a:rPr lang="en-GB" dirty="0">
                <a:effectLst/>
              </a:rPr>
              <a:t>: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extLst>
      <p:ext uri="{BB962C8B-B14F-4D97-AF65-F5344CB8AC3E}">
        <p14:creationId xmlns:p14="http://schemas.microsoft.com/office/powerpoint/2010/main" val="469443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solidFill>
                  <a:schemeClr val="bg1">
                    <a:lumMod val="50000"/>
                  </a:schemeClr>
                </a:solidFill>
              </a:rPr>
              <a:t>一个小内存系统示例</a:t>
            </a:r>
            <a:endParaRPr lang="en-US" dirty="0">
              <a:solidFill>
                <a:schemeClr val="bg1">
                  <a:lumMod val="50000"/>
                </a:schemeClr>
              </a:solidFill>
            </a:endParaRPr>
          </a:p>
          <a:p>
            <a:r>
              <a:rPr lang="zh-CN" altLang="en-US" dirty="0"/>
              <a:t>案例研究</a:t>
            </a:r>
            <a:r>
              <a:rPr lang="en-US" dirty="0"/>
              <a:t>: Core i7/Linux </a:t>
            </a:r>
            <a:r>
              <a:rPr lang="zh-CN" altLang="en-US" dirty="0"/>
              <a:t>内存系统</a:t>
            </a:r>
            <a:endParaRPr lang="en-US" dirty="0"/>
          </a:p>
          <a:p>
            <a:r>
              <a:rPr lang="zh-CN" altLang="en-US" dirty="0">
                <a:solidFill>
                  <a:srgbClr val="7F7F7F"/>
                </a:solidFill>
              </a:rPr>
              <a:t>内存映射</a:t>
            </a:r>
            <a:endParaRPr lang="en-US" dirty="0">
              <a:solidFill>
                <a:srgbClr val="7F7F7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41CA0D-E223-4E68-8682-478E665CE74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异常处理子程序是所有进程共享的内核代码。</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信号处理子程序是每个进程独享的用户代码。</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那个判断正确（     ）</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3BB61E1D-BED2-482B-9FA9-4304CDCA4A34}"/>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6" name="文本框 5">
            <a:extLst>
              <a:ext uri="{FF2B5EF4-FFF2-40B4-BE49-F238E27FC236}">
                <a16:creationId xmlns:a16="http://schemas.microsoft.com/office/drawing/2014/main" id="{957F1D01-38EC-49C8-B79F-E84EF512C215}"/>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7" name="文本框 6">
            <a:extLst>
              <a:ext uri="{FF2B5EF4-FFF2-40B4-BE49-F238E27FC236}">
                <a16:creationId xmlns:a16="http://schemas.microsoft.com/office/drawing/2014/main" id="{A392779E-E6FD-4DF4-9ED0-1E25C4684546}"/>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8" name="文本框 7">
            <a:extLst>
              <a:ext uri="{FF2B5EF4-FFF2-40B4-BE49-F238E27FC236}">
                <a16:creationId xmlns:a16="http://schemas.microsoft.com/office/drawing/2014/main" id="{D7AF0222-B52A-4977-AAF6-EE7C1CA05194}"/>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9" name="椭圆 8">
            <a:extLst>
              <a:ext uri="{FF2B5EF4-FFF2-40B4-BE49-F238E27FC236}">
                <a16:creationId xmlns:a16="http://schemas.microsoft.com/office/drawing/2014/main" id="{354D0165-2388-4CD8-9F3C-10C5DC1E5A15}"/>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16E6D3E-579A-4CAD-B978-10685E36A3F9}"/>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E005585-3E7A-4BBE-BF5A-D0EC8A4468DB}"/>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929854A-9135-4344-A516-0127DBF55860}"/>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hidden="1">
            <a:extLst>
              <a:ext uri="{FF2B5EF4-FFF2-40B4-BE49-F238E27FC236}">
                <a16:creationId xmlns:a16="http://schemas.microsoft.com/office/drawing/2014/main" id="{1783DED6-ABD1-4339-90CA-5EEA76BE6B05}"/>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86DA037E-EF7C-427A-8848-12D3FC1AA55C}"/>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686C1F88-1F8E-4392-AAD5-CEDF3533B8F7}"/>
                </a:ext>
              </a:extLst>
            </p:cNvPr>
            <p:cNvSpPr/>
            <p:nvPr>
              <p:custDataLst>
                <p:tags r:id="rId14"/>
              </p:custDataLst>
            </p:nvPr>
          </p:nvSpPr>
          <p:spPr bwMode="auto">
            <a:xfrm>
              <a:off x="0" y="0"/>
              <a:ext cx="9144000" cy="635000"/>
            </a:xfrm>
            <a:prstGeom prst="rect">
              <a:avLst/>
            </a:prstGeom>
            <a:solidFill>
              <a:srgbClr val="F6F7F8"/>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5" name="ColorBlock">
              <a:extLst>
                <a:ext uri="{FF2B5EF4-FFF2-40B4-BE49-F238E27FC236}">
                  <a16:creationId xmlns:a16="http://schemas.microsoft.com/office/drawing/2014/main" id="{282D897D-BE66-4194-9730-A55C000F2C89}"/>
                </a:ext>
              </a:extLst>
            </p:cNvPr>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6" name="TypeText">
              <a:extLst>
                <a:ext uri="{FF2B5EF4-FFF2-40B4-BE49-F238E27FC236}">
                  <a16:creationId xmlns:a16="http://schemas.microsoft.com/office/drawing/2014/main" id="{D31FA7A1-4165-4BE3-B759-62AF5C15AAA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AF2AE82F-ABBB-466F-967A-12A05734DB0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hidden="1">
            <a:extLst>
              <a:ext uri="{FF2B5EF4-FFF2-40B4-BE49-F238E27FC236}">
                <a16:creationId xmlns:a16="http://schemas.microsoft.com/office/drawing/2014/main" id="{70ED1570-92F2-4E8C-B386-FC61F7020C8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6160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3D262D5-69E8-4930-9F89-2D90A8EC1F1F}"/>
              </a:ext>
            </a:extLst>
          </p:cNvPr>
          <p:cNvSpPr txBox="1"/>
          <p:nvPr>
            <p:custDataLst>
              <p:tags r:id="rId2"/>
            </p:custDataLst>
          </p:nvPr>
        </p:nvSpPr>
        <p:spPr>
          <a:xfrm>
            <a:off x="629920" y="492919"/>
            <a:ext cx="8356600" cy="22296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一个进程的页表首先由</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建立，然后由</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execve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加载器及</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ld-linux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动态连接器，调用</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函数完成对各个磁盘文件（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.out .so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请求二进制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文件）的映射，从而初始化了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PTE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，随着程序的执行，通过（     ）更新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PTE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PPN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及有效位，完成对物理内存页的映射</a:t>
            </a:r>
          </a:p>
        </p:txBody>
      </p:sp>
      <p:sp>
        <p:nvSpPr>
          <p:cNvPr id="7" name="文本框 6">
            <a:extLst>
              <a:ext uri="{FF2B5EF4-FFF2-40B4-BE49-F238E27FC236}">
                <a16:creationId xmlns:a16="http://schemas.microsoft.com/office/drawing/2014/main" id="{48D1FB78-3533-436B-8997-A2F08ECAC6C0}"/>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操作系统</a:t>
            </a:r>
          </a:p>
        </p:txBody>
      </p:sp>
      <p:sp>
        <p:nvSpPr>
          <p:cNvPr id="8" name="文本框 7">
            <a:extLst>
              <a:ext uri="{FF2B5EF4-FFF2-40B4-BE49-F238E27FC236}">
                <a16:creationId xmlns:a16="http://schemas.microsoft.com/office/drawing/2014/main" id="{43085F5E-5CDA-4C23-8B36-8668FF285869}"/>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存储管理单元</a:t>
            </a:r>
          </a:p>
        </p:txBody>
      </p:sp>
      <p:sp>
        <p:nvSpPr>
          <p:cNvPr id="9" name="文本框 8">
            <a:extLst>
              <a:ext uri="{FF2B5EF4-FFF2-40B4-BE49-F238E27FC236}">
                <a16:creationId xmlns:a16="http://schemas.microsoft.com/office/drawing/2014/main" id="{C3F64A0E-076D-4E49-B851-6DC7ADFF8FCB}"/>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缺页中断的异常处理子程序</a:t>
            </a:r>
          </a:p>
        </p:txBody>
      </p:sp>
      <p:sp>
        <p:nvSpPr>
          <p:cNvPr id="10" name="文本框 9">
            <a:extLst>
              <a:ext uri="{FF2B5EF4-FFF2-40B4-BE49-F238E27FC236}">
                <a16:creationId xmlns:a16="http://schemas.microsoft.com/office/drawing/2014/main" id="{FC8F83B4-F014-4261-A588-E9DDA80A5523}"/>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内存申请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malloc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子程序</a:t>
            </a:r>
          </a:p>
        </p:txBody>
      </p:sp>
      <p:sp>
        <p:nvSpPr>
          <p:cNvPr id="11" name="椭圆 10">
            <a:extLst>
              <a:ext uri="{FF2B5EF4-FFF2-40B4-BE49-F238E27FC236}">
                <a16:creationId xmlns:a16="http://schemas.microsoft.com/office/drawing/2014/main" id="{3E4FAF4F-B415-444D-9718-D6842A02C858}"/>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A0B03AE-6F29-4FE8-B777-5F2050859EAC}"/>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5748F2ED-CAF2-4619-8672-B6A495DF24DA}"/>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AC75F976-188D-4DA0-A27C-98A9DB706B42}"/>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hidden="1">
            <a:extLst>
              <a:ext uri="{FF2B5EF4-FFF2-40B4-BE49-F238E27FC236}">
                <a16:creationId xmlns:a16="http://schemas.microsoft.com/office/drawing/2014/main" id="{1DCE25F1-939E-446E-9F2C-37B2A4B4605F}"/>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67EE1936-9ADB-41B8-A2D8-B1B600837681}"/>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9ECF5B24-D45D-4B9A-92AB-6CC0524AE52F}"/>
                </a:ext>
              </a:extLst>
            </p:cNvPr>
            <p:cNvSpPr/>
            <p:nvPr>
              <p:custDataLst>
                <p:tags r:id="rId14"/>
              </p:custDataLst>
            </p:nvPr>
          </p:nvSpPr>
          <p:spPr bwMode="auto">
            <a:xfrm>
              <a:off x="0" y="0"/>
              <a:ext cx="9144000" cy="635000"/>
            </a:xfrm>
            <a:prstGeom prst="rect">
              <a:avLst/>
            </a:prstGeom>
            <a:solidFill>
              <a:srgbClr val="F6F7F8"/>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7" name="ColorBlock">
              <a:extLst>
                <a:ext uri="{FF2B5EF4-FFF2-40B4-BE49-F238E27FC236}">
                  <a16:creationId xmlns:a16="http://schemas.microsoft.com/office/drawing/2014/main" id="{537B2B07-2A56-44E9-8AB3-8A130224F9E5}"/>
                </a:ext>
              </a:extLst>
            </p:cNvPr>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8" name="TypeText">
              <a:extLst>
                <a:ext uri="{FF2B5EF4-FFF2-40B4-BE49-F238E27FC236}">
                  <a16:creationId xmlns:a16="http://schemas.microsoft.com/office/drawing/2014/main" id="{1323A29E-73A9-4DCC-A242-8B7F00471A9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D379C28A-770C-449B-A8CD-385929D2987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hidden="1">
            <a:extLst>
              <a:ext uri="{FF2B5EF4-FFF2-40B4-BE49-F238E27FC236}">
                <a16:creationId xmlns:a16="http://schemas.microsoft.com/office/drawing/2014/main" id="{7D7DB762-351B-4CC9-88FF-B4535665D8E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7750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i7 </a:t>
            </a:r>
            <a:r>
              <a:rPr lang="zh-CN" altLang="en-US" dirty="0"/>
              <a:t>页表翻译</a:t>
            </a:r>
            <a:endParaRPr lang="en-US" dirty="0"/>
          </a:p>
        </p:txBody>
      </p:sp>
      <p:sp>
        <p:nvSpPr>
          <p:cNvPr id="4" name="Text Box 381"/>
          <p:cNvSpPr txBox="1">
            <a:spLocks noChangeArrowheads="1"/>
          </p:cNvSpPr>
          <p:nvPr/>
        </p:nvSpPr>
        <p:spPr bwMode="auto">
          <a:xfrm>
            <a:off x="158750" y="2967038"/>
            <a:ext cx="469842"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a:solidFill>
                  <a:schemeClr val="tx2"/>
                </a:solidFill>
                <a:latin typeface="+mn-lt"/>
              </a:rPr>
              <a:t>CR3</a:t>
            </a:r>
          </a:p>
        </p:txBody>
      </p:sp>
      <p:sp>
        <p:nvSpPr>
          <p:cNvPr id="5" name="Text Box 387"/>
          <p:cNvSpPr txBox="1">
            <a:spLocks noChangeArrowheads="1"/>
          </p:cNvSpPr>
          <p:nvPr/>
        </p:nvSpPr>
        <p:spPr bwMode="auto">
          <a:xfrm>
            <a:off x="6368920" y="4224338"/>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a:solidFill>
                  <a:schemeClr val="tx2"/>
                </a:solidFill>
                <a:latin typeface="+mn-lt"/>
              </a:rPr>
              <a:t>页的</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物理地址</a:t>
            </a:r>
            <a:endParaRPr lang="en-US" sz="1400" i="1" dirty="0">
              <a:solidFill>
                <a:schemeClr val="tx2"/>
              </a:solidFill>
              <a:latin typeface="+mn-lt"/>
            </a:endParaRPr>
          </a:p>
        </p:txBody>
      </p:sp>
      <p:sp>
        <p:nvSpPr>
          <p:cNvPr id="6" name="Text Box 388"/>
          <p:cNvSpPr txBox="1">
            <a:spLocks noChangeArrowheads="1"/>
          </p:cNvSpPr>
          <p:nvPr/>
        </p:nvSpPr>
        <p:spPr bwMode="auto">
          <a:xfrm>
            <a:off x="15750" y="3181350"/>
            <a:ext cx="9008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i="1" dirty="0">
                <a:solidFill>
                  <a:schemeClr val="tx2"/>
                </a:solidFill>
                <a:latin typeface="+mn-lt"/>
              </a:rPr>
              <a:t> L1 PT</a:t>
            </a:r>
            <a:r>
              <a:rPr lang="zh-CN" altLang="en-US" sz="1400" i="1" dirty="0">
                <a:solidFill>
                  <a:schemeClr val="tx2"/>
                </a:solidFill>
                <a:latin typeface="+mn-lt"/>
              </a:rPr>
              <a:t>的</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物理地址</a:t>
            </a:r>
            <a:endParaRPr lang="en-US" sz="1400" i="1" dirty="0">
              <a:solidFill>
                <a:schemeClr val="tx2"/>
              </a:solidFill>
              <a:latin typeface="+mn-lt"/>
            </a:endParaRPr>
          </a:p>
        </p:txBody>
      </p:sp>
      <p:sp>
        <p:nvSpPr>
          <p:cNvPr id="7" name="Text Box 394"/>
          <p:cNvSpPr txBox="1">
            <a:spLocks noChangeAspect="1" noChangeArrowheads="1"/>
          </p:cNvSpPr>
          <p:nvPr/>
        </p:nvSpPr>
        <p:spPr bwMode="auto">
          <a:xfrm>
            <a:off x="29018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8" name="Rectangle 395"/>
          <p:cNvSpPr>
            <a:spLocks noChangeAspect="1" noChangeArrowheads="1"/>
          </p:cNvSpPr>
          <p:nvPr/>
        </p:nvSpPr>
        <p:spPr bwMode="auto">
          <a:xfrm>
            <a:off x="6142038" y="1525588"/>
            <a:ext cx="1843087" cy="27305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VPO</a:t>
            </a:r>
          </a:p>
        </p:txBody>
      </p:sp>
      <p:sp>
        <p:nvSpPr>
          <p:cNvPr id="9" name="Text Box 396"/>
          <p:cNvSpPr txBox="1">
            <a:spLocks noChangeAspect="1" noChangeArrowheads="1"/>
          </p:cNvSpPr>
          <p:nvPr/>
        </p:nvSpPr>
        <p:spPr bwMode="auto">
          <a:xfrm>
            <a:off x="5454501" y="1304925"/>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10" name="Text Box 397"/>
          <p:cNvSpPr txBox="1">
            <a:spLocks noChangeAspect="1" noChangeArrowheads="1"/>
          </p:cNvSpPr>
          <p:nvPr/>
        </p:nvSpPr>
        <p:spPr bwMode="auto">
          <a:xfrm>
            <a:off x="6878339" y="13049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11" name="Text Box 399"/>
          <p:cNvSpPr txBox="1">
            <a:spLocks noChangeAspect="1" noChangeArrowheads="1"/>
          </p:cNvSpPr>
          <p:nvPr/>
        </p:nvSpPr>
        <p:spPr bwMode="auto">
          <a:xfrm>
            <a:off x="7960414" y="1306513"/>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a:solidFill>
                  <a:schemeClr val="tx2"/>
                </a:solidFill>
                <a:latin typeface="+mn-lt"/>
              </a:rPr>
              <a:t>虚拟地址</a:t>
            </a:r>
            <a:endParaRPr lang="en-US" sz="1800" dirty="0">
              <a:solidFill>
                <a:schemeClr val="tx2"/>
              </a:solidFill>
              <a:latin typeface="+mn-lt"/>
            </a:endParaRPr>
          </a:p>
        </p:txBody>
      </p:sp>
      <p:sp>
        <p:nvSpPr>
          <p:cNvPr id="12" name="Line 403"/>
          <p:cNvSpPr>
            <a:spLocks noChangeShapeType="1"/>
          </p:cNvSpPr>
          <p:nvPr/>
        </p:nvSpPr>
        <p:spPr bwMode="auto">
          <a:xfrm>
            <a:off x="6102350" y="3944938"/>
            <a:ext cx="304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3" name="Line 404"/>
          <p:cNvSpPr>
            <a:spLocks noChangeShapeType="1"/>
          </p:cNvSpPr>
          <p:nvPr/>
        </p:nvSpPr>
        <p:spPr bwMode="auto">
          <a:xfrm>
            <a:off x="6407150" y="3944938"/>
            <a:ext cx="0" cy="183991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4" name="Line 406"/>
          <p:cNvSpPr>
            <a:spLocks noChangeShapeType="1"/>
          </p:cNvSpPr>
          <p:nvPr/>
        </p:nvSpPr>
        <p:spPr bwMode="auto">
          <a:xfrm>
            <a:off x="5113338" y="3970338"/>
            <a:ext cx="265112"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15" name="Rectangle 382"/>
          <p:cNvSpPr>
            <a:spLocks noChangeArrowheads="1"/>
          </p:cNvSpPr>
          <p:nvPr/>
        </p:nvSpPr>
        <p:spPr bwMode="auto">
          <a:xfrm>
            <a:off x="5378450" y="3081338"/>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6" name="Text Box 392"/>
          <p:cNvSpPr txBox="1">
            <a:spLocks noChangeArrowheads="1"/>
          </p:cNvSpPr>
          <p:nvPr/>
        </p:nvSpPr>
        <p:spPr bwMode="auto">
          <a:xfrm>
            <a:off x="5464201" y="2295525"/>
            <a:ext cx="573361"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L4 PT</a:t>
            </a:r>
          </a:p>
          <a:p>
            <a:pPr algn="ctr">
              <a:lnSpc>
                <a:spcPct val="90000"/>
              </a:lnSpc>
              <a:spcBef>
                <a:spcPct val="30000"/>
              </a:spcBef>
            </a:pPr>
            <a:r>
              <a:rPr lang="zh-CN" altLang="en-US" sz="1400" i="1" dirty="0">
                <a:solidFill>
                  <a:schemeClr val="tx2"/>
                </a:solidFill>
                <a:latin typeface="+mn-lt"/>
              </a:rPr>
              <a:t>页表</a:t>
            </a:r>
            <a:endParaRPr lang="en-US" sz="1400" i="1" dirty="0">
              <a:solidFill>
                <a:schemeClr val="tx2"/>
              </a:solidFill>
              <a:latin typeface="+mn-lt"/>
            </a:endParaRPr>
          </a:p>
        </p:txBody>
      </p:sp>
      <p:sp>
        <p:nvSpPr>
          <p:cNvPr id="17" name="Rectangle 405"/>
          <p:cNvSpPr>
            <a:spLocks noChangeArrowheads="1"/>
          </p:cNvSpPr>
          <p:nvPr/>
        </p:nvSpPr>
        <p:spPr bwMode="auto">
          <a:xfrm>
            <a:off x="5381625" y="3843338"/>
            <a:ext cx="758825"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L4 PTE</a:t>
            </a:r>
          </a:p>
        </p:txBody>
      </p:sp>
      <p:sp>
        <p:nvSpPr>
          <p:cNvPr id="18" name="Line 407"/>
          <p:cNvSpPr>
            <a:spLocks noChangeShapeType="1"/>
          </p:cNvSpPr>
          <p:nvPr/>
        </p:nvSpPr>
        <p:spPr bwMode="auto">
          <a:xfrm>
            <a:off x="5113338" y="1798638"/>
            <a:ext cx="7937" cy="21685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19" name="Line 408"/>
          <p:cNvSpPr>
            <a:spLocks noChangeShapeType="1"/>
          </p:cNvSpPr>
          <p:nvPr/>
        </p:nvSpPr>
        <p:spPr bwMode="auto">
          <a:xfrm>
            <a:off x="7639050" y="1798638"/>
            <a:ext cx="0" cy="44370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0" name="Rectangle 409"/>
          <p:cNvSpPr>
            <a:spLocks noChangeAspect="1" noChangeArrowheads="1"/>
          </p:cNvSpPr>
          <p:nvPr/>
        </p:nvSpPr>
        <p:spPr bwMode="auto">
          <a:xfrm>
            <a:off x="1589088" y="6235700"/>
            <a:ext cx="4495800" cy="287338"/>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PPN</a:t>
            </a:r>
          </a:p>
        </p:txBody>
      </p:sp>
      <p:sp>
        <p:nvSpPr>
          <p:cNvPr id="21" name="Rectangle 410"/>
          <p:cNvSpPr>
            <a:spLocks noChangeAspect="1" noChangeArrowheads="1"/>
          </p:cNvSpPr>
          <p:nvPr/>
        </p:nvSpPr>
        <p:spPr bwMode="auto">
          <a:xfrm>
            <a:off x="6084888" y="6235700"/>
            <a:ext cx="1874837" cy="287338"/>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PPO</a:t>
            </a:r>
          </a:p>
        </p:txBody>
      </p:sp>
      <p:sp>
        <p:nvSpPr>
          <p:cNvPr id="22" name="Text Box 411"/>
          <p:cNvSpPr txBox="1">
            <a:spLocks noChangeAspect="1" noChangeArrowheads="1"/>
          </p:cNvSpPr>
          <p:nvPr/>
        </p:nvSpPr>
        <p:spPr bwMode="auto">
          <a:xfrm>
            <a:off x="36652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23" name="Text Box 412"/>
          <p:cNvSpPr txBox="1">
            <a:spLocks noChangeAspect="1" noChangeArrowheads="1"/>
          </p:cNvSpPr>
          <p:nvPr/>
        </p:nvSpPr>
        <p:spPr bwMode="auto">
          <a:xfrm>
            <a:off x="6852939" y="602615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24" name="Text Box 413"/>
          <p:cNvSpPr txBox="1">
            <a:spLocks noChangeAspect="1" noChangeArrowheads="1"/>
          </p:cNvSpPr>
          <p:nvPr/>
        </p:nvSpPr>
        <p:spPr bwMode="auto">
          <a:xfrm>
            <a:off x="7971057" y="6038850"/>
            <a:ext cx="1112483" cy="3390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800" dirty="0">
                <a:solidFill>
                  <a:schemeClr val="tx2"/>
                </a:solidFill>
                <a:latin typeface="+mn-lt"/>
              </a:rPr>
              <a:t>物理地址</a:t>
            </a:r>
            <a:endParaRPr lang="en-US" sz="1800" dirty="0">
              <a:solidFill>
                <a:schemeClr val="tx2"/>
              </a:solidFill>
              <a:latin typeface="+mn-lt"/>
            </a:endParaRPr>
          </a:p>
        </p:txBody>
      </p:sp>
      <p:sp>
        <p:nvSpPr>
          <p:cNvPr id="25" name="Line 414"/>
          <p:cNvSpPr>
            <a:spLocks noChangeShapeType="1"/>
          </p:cNvSpPr>
          <p:nvPr/>
        </p:nvSpPr>
        <p:spPr bwMode="auto">
          <a:xfrm flipH="1">
            <a:off x="4578350" y="5786438"/>
            <a:ext cx="18288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26" name="Line 415"/>
          <p:cNvSpPr>
            <a:spLocks noChangeShapeType="1"/>
          </p:cNvSpPr>
          <p:nvPr/>
        </p:nvSpPr>
        <p:spPr bwMode="auto">
          <a:xfrm>
            <a:off x="4578350" y="5784850"/>
            <a:ext cx="0" cy="433388"/>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27" name="Text Box 416"/>
          <p:cNvSpPr txBox="1">
            <a:spLocks noChangeArrowheads="1"/>
          </p:cNvSpPr>
          <p:nvPr/>
        </p:nvSpPr>
        <p:spPr bwMode="auto">
          <a:xfrm>
            <a:off x="7779275" y="3373438"/>
            <a:ext cx="1274387"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400" i="1" dirty="0">
                <a:solidFill>
                  <a:schemeClr val="tx2"/>
                </a:solidFill>
                <a:latin typeface="+mn-lt"/>
              </a:rPr>
              <a:t>到物理和虚拟</a:t>
            </a:r>
            <a:endParaRPr lang="en-US" altLang="zh-CN" sz="1400" i="1" dirty="0">
              <a:solidFill>
                <a:schemeClr val="tx2"/>
              </a:solidFill>
              <a:latin typeface="+mn-lt"/>
            </a:endParaRPr>
          </a:p>
          <a:p>
            <a:pPr algn="ctr">
              <a:lnSpc>
                <a:spcPct val="90000"/>
              </a:lnSpc>
              <a:spcBef>
                <a:spcPct val="30000"/>
              </a:spcBef>
            </a:pPr>
            <a:r>
              <a:rPr lang="zh-CN" altLang="en-US" sz="1400" i="1" dirty="0">
                <a:solidFill>
                  <a:schemeClr val="tx2"/>
                </a:solidFill>
                <a:latin typeface="+mn-lt"/>
              </a:rPr>
              <a:t>页的偏移量</a:t>
            </a:r>
            <a:endParaRPr lang="en-US" sz="1400" i="1" dirty="0">
              <a:solidFill>
                <a:schemeClr val="tx2"/>
              </a:solidFill>
              <a:latin typeface="+mn-lt"/>
            </a:endParaRPr>
          </a:p>
        </p:txBody>
      </p:sp>
      <p:sp>
        <p:nvSpPr>
          <p:cNvPr id="28" name="Rectangle 417"/>
          <p:cNvSpPr>
            <a:spLocks noChangeAspect="1" noChangeArrowheads="1"/>
          </p:cNvSpPr>
          <p:nvPr/>
        </p:nvSpPr>
        <p:spPr bwMode="auto">
          <a:xfrm>
            <a:off x="3586163" y="1519238"/>
            <a:ext cx="1277937" cy="280987"/>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3</a:t>
            </a:r>
          </a:p>
        </p:txBody>
      </p:sp>
      <p:sp>
        <p:nvSpPr>
          <p:cNvPr id="29" name="Rectangle 418"/>
          <p:cNvSpPr>
            <a:spLocks noChangeAspect="1" noChangeArrowheads="1"/>
          </p:cNvSpPr>
          <p:nvPr/>
        </p:nvSpPr>
        <p:spPr bwMode="auto">
          <a:xfrm>
            <a:off x="4864100" y="1525588"/>
            <a:ext cx="1277938" cy="27305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4</a:t>
            </a:r>
          </a:p>
        </p:txBody>
      </p:sp>
      <p:sp>
        <p:nvSpPr>
          <p:cNvPr id="30" name="Rectangle 419"/>
          <p:cNvSpPr>
            <a:spLocks noChangeAspect="1" noChangeArrowheads="1"/>
          </p:cNvSpPr>
          <p:nvPr/>
        </p:nvSpPr>
        <p:spPr bwMode="auto">
          <a:xfrm>
            <a:off x="2314575" y="1519238"/>
            <a:ext cx="1277938" cy="280987"/>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2</a:t>
            </a:r>
          </a:p>
        </p:txBody>
      </p:sp>
      <p:sp>
        <p:nvSpPr>
          <p:cNvPr id="31" name="Rectangle 420"/>
          <p:cNvSpPr>
            <a:spLocks noChangeAspect="1" noChangeArrowheads="1"/>
          </p:cNvSpPr>
          <p:nvPr/>
        </p:nvSpPr>
        <p:spPr bwMode="auto">
          <a:xfrm>
            <a:off x="1036638" y="1517650"/>
            <a:ext cx="1277937" cy="280988"/>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 1</a:t>
            </a:r>
          </a:p>
        </p:txBody>
      </p:sp>
      <p:sp>
        <p:nvSpPr>
          <p:cNvPr id="32" name="Line 430"/>
          <p:cNvSpPr>
            <a:spLocks noChangeShapeType="1"/>
          </p:cNvSpPr>
          <p:nvPr/>
        </p:nvSpPr>
        <p:spPr bwMode="auto">
          <a:xfrm>
            <a:off x="484187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3" name="Line 431"/>
          <p:cNvSpPr>
            <a:spLocks noChangeShapeType="1"/>
          </p:cNvSpPr>
          <p:nvPr/>
        </p:nvSpPr>
        <p:spPr bwMode="auto">
          <a:xfrm>
            <a:off x="5021263" y="3086100"/>
            <a:ext cx="9525"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4" name="Line 432"/>
          <p:cNvSpPr>
            <a:spLocks noChangeShapeType="1"/>
          </p:cNvSpPr>
          <p:nvPr/>
        </p:nvSpPr>
        <p:spPr bwMode="auto">
          <a:xfrm>
            <a:off x="5030788" y="3086100"/>
            <a:ext cx="344487" cy="47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35" name="Rectangle 435"/>
          <p:cNvSpPr>
            <a:spLocks noChangeArrowheads="1"/>
          </p:cNvSpPr>
          <p:nvPr/>
        </p:nvSpPr>
        <p:spPr bwMode="auto">
          <a:xfrm>
            <a:off x="41021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6" name="Text Box 437"/>
          <p:cNvSpPr txBox="1">
            <a:spLocks noChangeArrowheads="1"/>
          </p:cNvSpPr>
          <p:nvPr/>
        </p:nvSpPr>
        <p:spPr bwMode="auto">
          <a:xfrm>
            <a:off x="3950194"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L3 PT</a:t>
            </a:r>
          </a:p>
          <a:p>
            <a:pPr algn="ctr">
              <a:lnSpc>
                <a:spcPct val="90000"/>
              </a:lnSpc>
              <a:spcBef>
                <a:spcPct val="30000"/>
              </a:spcBef>
            </a:pPr>
            <a:r>
              <a:rPr lang="zh-CN" altLang="en-US" sz="1400" i="1" dirty="0">
                <a:solidFill>
                  <a:schemeClr val="tx2"/>
                </a:solidFill>
                <a:latin typeface="+mn-lt"/>
              </a:rPr>
              <a:t>页中层目录</a:t>
            </a:r>
            <a:endParaRPr lang="en-US" sz="1400" i="1" dirty="0">
              <a:solidFill>
                <a:schemeClr val="tx2"/>
              </a:solidFill>
              <a:latin typeface="+mn-lt"/>
            </a:endParaRPr>
          </a:p>
        </p:txBody>
      </p:sp>
      <p:sp>
        <p:nvSpPr>
          <p:cNvPr id="37" name="Rectangle 438"/>
          <p:cNvSpPr>
            <a:spLocks noChangeArrowheads="1"/>
          </p:cNvSpPr>
          <p:nvPr/>
        </p:nvSpPr>
        <p:spPr bwMode="auto">
          <a:xfrm>
            <a:off x="4105275" y="3852863"/>
            <a:ext cx="758825" cy="228600"/>
          </a:xfrm>
          <a:prstGeom prst="rect">
            <a:avLst/>
          </a:prstGeom>
          <a:solidFill>
            <a:srgbClr val="E6E6E6"/>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L3 PTE</a:t>
            </a:r>
          </a:p>
        </p:txBody>
      </p:sp>
      <p:sp>
        <p:nvSpPr>
          <p:cNvPr id="38" name="Line 439"/>
          <p:cNvSpPr>
            <a:spLocks noChangeShapeType="1"/>
          </p:cNvSpPr>
          <p:nvPr/>
        </p:nvSpPr>
        <p:spPr bwMode="auto">
          <a:xfrm flipH="1">
            <a:off x="3833813" y="1808163"/>
            <a:ext cx="11112" cy="2159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39" name="Line 440"/>
          <p:cNvSpPr>
            <a:spLocks noChangeShapeType="1"/>
          </p:cNvSpPr>
          <p:nvPr/>
        </p:nvSpPr>
        <p:spPr bwMode="auto">
          <a:xfrm>
            <a:off x="3844925" y="39735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0" name="Line 444"/>
          <p:cNvSpPr>
            <a:spLocks noChangeShapeType="1"/>
          </p:cNvSpPr>
          <p:nvPr/>
        </p:nvSpPr>
        <p:spPr bwMode="auto">
          <a:xfrm>
            <a:off x="3546475" y="3971925"/>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1" name="Line 445"/>
          <p:cNvSpPr>
            <a:spLocks noChangeShapeType="1"/>
          </p:cNvSpPr>
          <p:nvPr/>
        </p:nvSpPr>
        <p:spPr bwMode="auto">
          <a:xfrm>
            <a:off x="3727450" y="3089275"/>
            <a:ext cx="0" cy="88106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2" name="Rectangle 447"/>
          <p:cNvSpPr>
            <a:spLocks noChangeArrowheads="1"/>
          </p:cNvSpPr>
          <p:nvPr/>
        </p:nvSpPr>
        <p:spPr bwMode="auto">
          <a:xfrm>
            <a:off x="280670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3" name="Text Box 449"/>
          <p:cNvSpPr txBox="1">
            <a:spLocks noChangeArrowheads="1"/>
          </p:cNvSpPr>
          <p:nvPr/>
        </p:nvSpPr>
        <p:spPr bwMode="auto">
          <a:xfrm>
            <a:off x="2650832"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L2 PT</a:t>
            </a:r>
          </a:p>
          <a:p>
            <a:pPr algn="ctr">
              <a:lnSpc>
                <a:spcPct val="90000"/>
              </a:lnSpc>
              <a:spcBef>
                <a:spcPct val="30000"/>
              </a:spcBef>
            </a:pPr>
            <a:r>
              <a:rPr lang="zh-CN" altLang="en-US" sz="1400" i="1" dirty="0">
                <a:solidFill>
                  <a:schemeClr val="tx2"/>
                </a:solidFill>
                <a:latin typeface="+mn-lt"/>
              </a:rPr>
              <a:t>页上层目录</a:t>
            </a:r>
            <a:endParaRPr lang="en-US" sz="1400" i="1" dirty="0">
              <a:solidFill>
                <a:schemeClr val="tx2"/>
              </a:solidFill>
              <a:latin typeface="+mn-lt"/>
            </a:endParaRPr>
          </a:p>
        </p:txBody>
      </p:sp>
      <p:sp>
        <p:nvSpPr>
          <p:cNvPr id="44" name="Rectangle 450"/>
          <p:cNvSpPr>
            <a:spLocks noChangeArrowheads="1"/>
          </p:cNvSpPr>
          <p:nvPr/>
        </p:nvSpPr>
        <p:spPr bwMode="auto">
          <a:xfrm>
            <a:off x="2809875" y="3852863"/>
            <a:ext cx="758825" cy="228600"/>
          </a:xfrm>
          <a:prstGeom prst="rect">
            <a:avLst/>
          </a:prstGeom>
          <a:solidFill>
            <a:srgbClr val="DBF2DA"/>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L2 PTE</a:t>
            </a:r>
          </a:p>
        </p:txBody>
      </p:sp>
      <p:sp>
        <p:nvSpPr>
          <p:cNvPr id="45" name="Line 451"/>
          <p:cNvSpPr>
            <a:spLocks noChangeShapeType="1"/>
          </p:cNvSpPr>
          <p:nvPr/>
        </p:nvSpPr>
        <p:spPr bwMode="auto">
          <a:xfrm>
            <a:off x="2549525" y="1808163"/>
            <a:ext cx="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6" name="Line 452"/>
          <p:cNvSpPr>
            <a:spLocks noChangeShapeType="1"/>
          </p:cNvSpPr>
          <p:nvPr/>
        </p:nvSpPr>
        <p:spPr bwMode="auto">
          <a:xfrm>
            <a:off x="2549525" y="396716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47" name="Line 456"/>
          <p:cNvSpPr>
            <a:spLocks noChangeShapeType="1"/>
          </p:cNvSpPr>
          <p:nvPr/>
        </p:nvSpPr>
        <p:spPr bwMode="auto">
          <a:xfrm>
            <a:off x="2270125" y="3967163"/>
            <a:ext cx="179388"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8" name="Rectangle 459"/>
          <p:cNvSpPr>
            <a:spLocks noChangeArrowheads="1"/>
          </p:cNvSpPr>
          <p:nvPr/>
        </p:nvSpPr>
        <p:spPr bwMode="auto">
          <a:xfrm>
            <a:off x="1530350" y="30908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49" name="Text Box 461"/>
          <p:cNvSpPr txBox="1">
            <a:spLocks noChangeArrowheads="1"/>
          </p:cNvSpPr>
          <p:nvPr/>
        </p:nvSpPr>
        <p:spPr bwMode="auto">
          <a:xfrm>
            <a:off x="1369625" y="2295525"/>
            <a:ext cx="1080423" cy="542200"/>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dirty="0">
                <a:solidFill>
                  <a:schemeClr val="tx2"/>
                </a:solidFill>
                <a:latin typeface="+mn-lt"/>
              </a:rPr>
              <a:t>L1 PT</a:t>
            </a:r>
          </a:p>
          <a:p>
            <a:pPr algn="ctr">
              <a:lnSpc>
                <a:spcPct val="90000"/>
              </a:lnSpc>
              <a:spcBef>
                <a:spcPct val="30000"/>
              </a:spcBef>
            </a:pPr>
            <a:r>
              <a:rPr lang="zh-CN" altLang="en-US" sz="1400" i="1" dirty="0">
                <a:solidFill>
                  <a:schemeClr val="tx2"/>
                </a:solidFill>
                <a:latin typeface="+mn-lt"/>
              </a:rPr>
              <a:t>页全局目录</a:t>
            </a:r>
            <a:endParaRPr lang="en-US" sz="1400" dirty="0">
              <a:solidFill>
                <a:schemeClr val="tx2"/>
              </a:solidFill>
              <a:latin typeface="+mn-lt"/>
            </a:endParaRPr>
          </a:p>
        </p:txBody>
      </p:sp>
      <p:sp>
        <p:nvSpPr>
          <p:cNvPr id="50" name="Rectangle 462"/>
          <p:cNvSpPr>
            <a:spLocks noChangeArrowheads="1"/>
          </p:cNvSpPr>
          <p:nvPr/>
        </p:nvSpPr>
        <p:spPr bwMode="auto">
          <a:xfrm>
            <a:off x="1533525" y="3852863"/>
            <a:ext cx="758825" cy="2286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L1 PTE</a:t>
            </a:r>
          </a:p>
        </p:txBody>
      </p:sp>
      <p:sp>
        <p:nvSpPr>
          <p:cNvPr id="51" name="Line 463"/>
          <p:cNvSpPr>
            <a:spLocks noChangeShapeType="1"/>
          </p:cNvSpPr>
          <p:nvPr/>
        </p:nvSpPr>
        <p:spPr bwMode="auto">
          <a:xfrm flipH="1">
            <a:off x="1260475" y="1808163"/>
            <a:ext cx="12700" cy="21478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2" name="Line 464"/>
          <p:cNvSpPr>
            <a:spLocks noChangeShapeType="1"/>
          </p:cNvSpPr>
          <p:nvPr/>
        </p:nvSpPr>
        <p:spPr bwMode="auto">
          <a:xfrm>
            <a:off x="1273175" y="3960813"/>
            <a:ext cx="25717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3" name="Text Box 465"/>
          <p:cNvSpPr txBox="1">
            <a:spLocks noChangeAspect="1" noChangeArrowheads="1"/>
          </p:cNvSpPr>
          <p:nvPr/>
        </p:nvSpPr>
        <p:spPr bwMode="auto">
          <a:xfrm>
            <a:off x="41591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4" name="Text Box 466"/>
          <p:cNvSpPr txBox="1">
            <a:spLocks noChangeAspect="1" noChangeArrowheads="1"/>
          </p:cNvSpPr>
          <p:nvPr/>
        </p:nvSpPr>
        <p:spPr bwMode="auto">
          <a:xfrm>
            <a:off x="1568301" y="1295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9</a:t>
            </a:r>
          </a:p>
        </p:txBody>
      </p:sp>
      <p:sp>
        <p:nvSpPr>
          <p:cNvPr id="55" name="Line 467"/>
          <p:cNvSpPr>
            <a:spLocks noChangeShapeType="1"/>
          </p:cNvSpPr>
          <p:nvPr/>
        </p:nvSpPr>
        <p:spPr bwMode="auto">
          <a:xfrm flipV="1">
            <a:off x="695325" y="3106738"/>
            <a:ext cx="822325"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56" name="Text Box 471"/>
          <p:cNvSpPr txBox="1">
            <a:spLocks noChangeAspect="1" noChangeArrowheads="1"/>
          </p:cNvSpPr>
          <p:nvPr/>
        </p:nvSpPr>
        <p:spPr bwMode="auto">
          <a:xfrm>
            <a:off x="936326" y="2895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dirty="0">
                <a:solidFill>
                  <a:schemeClr val="tx2"/>
                </a:solidFill>
                <a:latin typeface="+mn-lt"/>
              </a:rPr>
              <a:t>40</a:t>
            </a:r>
          </a:p>
        </p:txBody>
      </p:sp>
      <p:sp>
        <p:nvSpPr>
          <p:cNvPr id="57" name="Text Box 473"/>
          <p:cNvSpPr txBox="1">
            <a:spLocks noChangeArrowheads="1"/>
          </p:cNvSpPr>
          <p:nvPr/>
        </p:nvSpPr>
        <p:spPr bwMode="auto">
          <a:xfrm>
            <a:off x="987425" y="2997200"/>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58" name="Line 457"/>
          <p:cNvSpPr>
            <a:spLocks noChangeShapeType="1"/>
          </p:cNvSpPr>
          <p:nvPr/>
        </p:nvSpPr>
        <p:spPr bwMode="auto">
          <a:xfrm>
            <a:off x="2449513" y="3089275"/>
            <a:ext cx="0" cy="8778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pPr algn="ctr"/>
            <a:endParaRPr lang="en-US">
              <a:latin typeface="+mn-lt"/>
            </a:endParaRPr>
          </a:p>
        </p:txBody>
      </p:sp>
      <p:sp>
        <p:nvSpPr>
          <p:cNvPr id="59" name="Line 458"/>
          <p:cNvSpPr>
            <a:spLocks noChangeShapeType="1"/>
          </p:cNvSpPr>
          <p:nvPr/>
        </p:nvSpPr>
        <p:spPr bwMode="auto">
          <a:xfrm>
            <a:off x="2459038" y="3090863"/>
            <a:ext cx="344487" cy="4762"/>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0" name="Text Box 476"/>
          <p:cNvSpPr txBox="1">
            <a:spLocks noChangeAspect="1" noChangeArrowheads="1"/>
          </p:cNvSpPr>
          <p:nvPr/>
        </p:nvSpPr>
        <p:spPr bwMode="auto">
          <a:xfrm>
            <a:off x="2466676" y="285908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1" name="Text Box 477"/>
          <p:cNvSpPr txBox="1">
            <a:spLocks noChangeArrowheads="1"/>
          </p:cNvSpPr>
          <p:nvPr/>
        </p:nvSpPr>
        <p:spPr bwMode="auto">
          <a:xfrm>
            <a:off x="2525713" y="296068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2" name="Line 446"/>
          <p:cNvSpPr>
            <a:spLocks noChangeShapeType="1"/>
          </p:cNvSpPr>
          <p:nvPr/>
        </p:nvSpPr>
        <p:spPr bwMode="auto">
          <a:xfrm>
            <a:off x="3725863" y="3089275"/>
            <a:ext cx="392112" cy="127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a:latin typeface="+mn-lt"/>
            </a:endParaRPr>
          </a:p>
        </p:txBody>
      </p:sp>
      <p:sp>
        <p:nvSpPr>
          <p:cNvPr id="63" name="Text Box 479"/>
          <p:cNvSpPr txBox="1">
            <a:spLocks noChangeAspect="1" noChangeArrowheads="1"/>
          </p:cNvSpPr>
          <p:nvPr/>
        </p:nvSpPr>
        <p:spPr bwMode="auto">
          <a:xfrm>
            <a:off x="3787476" y="2878138"/>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4" name="Text Box 480"/>
          <p:cNvSpPr txBox="1">
            <a:spLocks noChangeArrowheads="1"/>
          </p:cNvSpPr>
          <p:nvPr/>
        </p:nvSpPr>
        <p:spPr bwMode="auto">
          <a:xfrm>
            <a:off x="3833813" y="2979738"/>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5" name="Text Box 482"/>
          <p:cNvSpPr txBox="1">
            <a:spLocks noChangeAspect="1" noChangeArrowheads="1"/>
          </p:cNvSpPr>
          <p:nvPr/>
        </p:nvSpPr>
        <p:spPr bwMode="auto">
          <a:xfrm>
            <a:off x="5062239" y="28543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6" name="Text Box 483"/>
          <p:cNvSpPr txBox="1">
            <a:spLocks noChangeArrowheads="1"/>
          </p:cNvSpPr>
          <p:nvPr/>
        </p:nvSpPr>
        <p:spPr bwMode="auto">
          <a:xfrm>
            <a:off x="5121275" y="29559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7" name="Text Box 485"/>
          <p:cNvSpPr txBox="1">
            <a:spLocks noChangeAspect="1" noChangeArrowheads="1"/>
          </p:cNvSpPr>
          <p:nvPr/>
        </p:nvSpPr>
        <p:spPr bwMode="auto">
          <a:xfrm>
            <a:off x="5208289" y="55594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40</a:t>
            </a:r>
          </a:p>
        </p:txBody>
      </p:sp>
      <p:sp>
        <p:nvSpPr>
          <p:cNvPr id="68" name="Text Box 486"/>
          <p:cNvSpPr txBox="1">
            <a:spLocks noChangeArrowheads="1"/>
          </p:cNvSpPr>
          <p:nvPr/>
        </p:nvSpPr>
        <p:spPr bwMode="auto">
          <a:xfrm>
            <a:off x="5267325" y="5648325"/>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69" name="Text Box 488"/>
          <p:cNvSpPr txBox="1">
            <a:spLocks noChangeAspect="1" noChangeArrowheads="1"/>
          </p:cNvSpPr>
          <p:nvPr/>
        </p:nvSpPr>
        <p:spPr bwMode="auto">
          <a:xfrm>
            <a:off x="7587951" y="3667125"/>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200">
                <a:solidFill>
                  <a:schemeClr val="tx2"/>
                </a:solidFill>
                <a:latin typeface="+mn-lt"/>
              </a:rPr>
              <a:t>12</a:t>
            </a:r>
          </a:p>
        </p:txBody>
      </p:sp>
      <p:sp>
        <p:nvSpPr>
          <p:cNvPr id="70" name="Text Box 489"/>
          <p:cNvSpPr txBox="1">
            <a:spLocks noChangeArrowheads="1"/>
          </p:cNvSpPr>
          <p:nvPr/>
        </p:nvSpPr>
        <p:spPr bwMode="auto">
          <a:xfrm>
            <a:off x="7527925" y="3656013"/>
            <a:ext cx="261610" cy="276999"/>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mn-lt"/>
              </a:rPr>
              <a:t>/</a:t>
            </a:r>
          </a:p>
        </p:txBody>
      </p:sp>
      <p:sp>
        <p:nvSpPr>
          <p:cNvPr id="79" name="Text Box 505"/>
          <p:cNvSpPr txBox="1">
            <a:spLocks noChangeArrowheads="1"/>
          </p:cNvSpPr>
          <p:nvPr/>
        </p:nvSpPr>
        <p:spPr bwMode="auto">
          <a:xfrm>
            <a:off x="1419225"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512 GB </a:t>
            </a:r>
          </a:p>
          <a:p>
            <a:pPr marL="457200" indent="-457200" algn="ct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endParaRPr lang="en-US" sz="1400" i="1" dirty="0">
              <a:latin typeface="+mn-lt"/>
            </a:endParaRPr>
          </a:p>
        </p:txBody>
      </p:sp>
      <p:sp>
        <p:nvSpPr>
          <p:cNvPr id="80" name="Text Box 507"/>
          <p:cNvSpPr txBox="1">
            <a:spLocks noChangeArrowheads="1"/>
          </p:cNvSpPr>
          <p:nvPr/>
        </p:nvSpPr>
        <p:spPr bwMode="auto">
          <a:xfrm>
            <a:off x="2649538" y="4689475"/>
            <a:ext cx="1019175" cy="954107"/>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1 GB</a:t>
            </a: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r>
              <a:rPr lang="en-US" sz="1400" i="1" dirty="0">
                <a:latin typeface="+mn-lt"/>
              </a:rPr>
              <a:t> </a:t>
            </a:r>
          </a:p>
          <a:p>
            <a:pPr marL="457200" indent="-457200" algn="ctr"/>
            <a:endParaRPr lang="en-US" sz="1400" i="1" dirty="0">
              <a:latin typeface="+mn-lt"/>
            </a:endParaRPr>
          </a:p>
        </p:txBody>
      </p:sp>
      <p:sp>
        <p:nvSpPr>
          <p:cNvPr id="81" name="Text Box 508"/>
          <p:cNvSpPr txBox="1">
            <a:spLocks noChangeArrowheads="1"/>
          </p:cNvSpPr>
          <p:nvPr/>
        </p:nvSpPr>
        <p:spPr bwMode="auto">
          <a:xfrm>
            <a:off x="3998913"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2 MB</a:t>
            </a:r>
            <a:r>
              <a:rPr lang="zh-CN" altLang="en-US" sz="1400" i="1" dirty="0">
                <a:latin typeface="+mn-lt"/>
              </a:rPr>
              <a:t>区域</a:t>
            </a:r>
            <a:endParaRPr lang="en-US" altLang="zh-CN" sz="1400" i="1" dirty="0">
              <a:latin typeface="+mn-lt"/>
            </a:endParaRPr>
          </a:p>
          <a:p>
            <a:pPr marL="457200" indent="-457200" algn="ctr"/>
            <a:r>
              <a:rPr lang="zh-CN" altLang="en-US" sz="1400" i="1" dirty="0">
                <a:latin typeface="+mn-lt"/>
              </a:rPr>
              <a:t>（</a:t>
            </a:r>
            <a:r>
              <a:rPr lang="en-US" altLang="zh-CN" sz="1400" i="1" dirty="0">
                <a:latin typeface="+mn-lt"/>
              </a:rPr>
              <a:t>9</a:t>
            </a:r>
            <a:r>
              <a:rPr lang="zh-CN" altLang="en-US" sz="1400" i="1" dirty="0">
                <a:latin typeface="+mn-lt"/>
              </a:rPr>
              <a:t>）</a:t>
            </a:r>
            <a:endParaRPr lang="en-US" sz="1400" i="1" dirty="0">
              <a:latin typeface="+mn-lt"/>
            </a:endParaRPr>
          </a:p>
        </p:txBody>
      </p:sp>
      <p:sp>
        <p:nvSpPr>
          <p:cNvPr id="82" name="Text Box 509"/>
          <p:cNvSpPr txBox="1">
            <a:spLocks noChangeArrowheads="1"/>
          </p:cNvSpPr>
          <p:nvPr/>
        </p:nvSpPr>
        <p:spPr bwMode="auto">
          <a:xfrm>
            <a:off x="5221288" y="4689475"/>
            <a:ext cx="1019175" cy="738664"/>
          </a:xfrm>
          <a:prstGeom prst="rect">
            <a:avLst/>
          </a:prstGeom>
          <a:noFill/>
          <a:ln w="12700">
            <a:noFill/>
            <a:miter lim="800000"/>
            <a:headEnd/>
            <a:tailEnd/>
          </a:ln>
          <a:effectLst/>
        </p:spPr>
        <p:txBody>
          <a:bodyPr>
            <a:prstTxWarp prst="textNoShape">
              <a:avLst/>
            </a:prstTxWarp>
            <a:spAutoFit/>
          </a:bodyPr>
          <a:lstStyle/>
          <a:p>
            <a:pPr marL="457200" indent="-457200" algn="ctr"/>
            <a:r>
              <a:rPr lang="zh-CN" altLang="en-US" sz="1400" i="1" dirty="0">
                <a:latin typeface="+mn-lt"/>
              </a:rPr>
              <a:t>每个条目</a:t>
            </a:r>
            <a:endParaRPr lang="en-US" altLang="zh-CN" sz="1400" i="1" dirty="0">
              <a:latin typeface="+mn-lt"/>
            </a:endParaRPr>
          </a:p>
          <a:p>
            <a:pPr marL="457200" indent="-457200" algn="ctr"/>
            <a:r>
              <a:rPr lang="en-US" sz="1400" i="1" dirty="0">
                <a:latin typeface="+mn-lt"/>
              </a:rPr>
              <a:t>4 KB</a:t>
            </a:r>
            <a:r>
              <a:rPr lang="zh-CN" altLang="en-US" sz="1400" i="1" dirty="0">
                <a:latin typeface="+mn-lt"/>
              </a:rPr>
              <a:t>区域</a:t>
            </a:r>
            <a:endParaRPr lang="en-US" altLang="zh-CN" sz="1400" i="1" dirty="0">
              <a:latin typeface="+mn-lt"/>
            </a:endParaRPr>
          </a:p>
          <a:p>
            <a:pPr marL="457200" indent="-457200" algn="ctr"/>
            <a:r>
              <a:rPr lang="en-US" sz="1400" i="1" dirty="0">
                <a:latin typeface="+mn-lt"/>
              </a:rPr>
              <a:t>(9)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8763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Core i7  1-3</a:t>
            </a:r>
            <a:r>
              <a:rPr lang="zh-CN" altLang="en-US" dirty="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页表物理基地址</a:t>
            </a:r>
            <a:endParaRPr lang="en-GB" sz="1400" b="1"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PS</a:t>
            </a:r>
          </a:p>
        </p:txBody>
      </p:sp>
      <p:sp>
        <p:nvSpPr>
          <p:cNvPr id="10246" name="Rectangle 6"/>
          <p:cNvSpPr>
            <a:spLocks noChangeArrowheads="1"/>
          </p:cNvSpPr>
          <p:nvPr/>
        </p:nvSpPr>
        <p:spPr bwMode="auto">
          <a:xfrm>
            <a:off x="6248400" y="1524000"/>
            <a:ext cx="381000" cy="381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247" name="Rectangle 7"/>
          <p:cNvSpPr>
            <a:spLocks noChangeArrowheads="1"/>
          </p:cNvSpPr>
          <p:nvPr/>
        </p:nvSpPr>
        <p:spPr bwMode="auto">
          <a:xfrm>
            <a:off x="6629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b="1" dirty="0">
                <a:latin typeface="Calibri" pitchFamily="34" charset="0"/>
                <a:ea typeface="msgothic" charset="0"/>
                <a:cs typeface="msgothic" charset="0"/>
              </a:rPr>
              <a:t>每个条目引用一个</a:t>
            </a:r>
            <a:r>
              <a:rPr lang="en-GB" sz="2000" b="1" dirty="0">
                <a:latin typeface="Calibri" pitchFamily="34" charset="0"/>
                <a:ea typeface="msgothic" charset="0"/>
                <a:cs typeface="msgothic" charset="0"/>
              </a:rPr>
              <a:t> 4K</a:t>
            </a:r>
            <a:r>
              <a:rPr lang="en-US" altLang="zh-CN" sz="2000" b="1" dirty="0">
                <a:latin typeface="Calibri" pitchFamily="34" charset="0"/>
                <a:ea typeface="msgothic" charset="0"/>
                <a:cs typeface="msgothic" charset="0"/>
              </a:rPr>
              <a:t>B</a:t>
            </a:r>
            <a:r>
              <a:rPr lang="zh-CN" altLang="en-US" sz="2000" b="1" dirty="0">
                <a:latin typeface="Calibri" pitchFamily="34" charset="0"/>
                <a:ea typeface="msgothic" charset="0"/>
                <a:cs typeface="msgothic" charset="0"/>
              </a:rPr>
              <a:t>子页表</a:t>
            </a:r>
            <a:r>
              <a:rPr lang="en-GB" sz="2000" dirty="0">
                <a:latin typeface="Calibri" pitchFamily="34" charset="0"/>
                <a:ea typeface="msgothic" charset="0"/>
                <a:cs typeface="msgothic" charset="0"/>
              </a:rPr>
              <a:t>:</a:t>
            </a:r>
            <a:endParaRPr lang="en-GB" sz="2000" b="1" dirty="0">
              <a:latin typeface="Calibri" pitchFamily="34" charset="0"/>
              <a:ea typeface="msgothic" charset="0"/>
              <a:cs typeface="msgothic" charset="0"/>
            </a:endParaRP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A:  </a:t>
            </a:r>
            <a:r>
              <a:rPr lang="zh-CN" altLang="en-US" sz="1600" dirty="0">
                <a:latin typeface="Calibri" pitchFamily="34" charset="0"/>
                <a:ea typeface="msgothic" charset="0"/>
                <a:cs typeface="msgothic" charset="0"/>
              </a:rPr>
              <a:t>引用位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在读或写时设置，由软件清除</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PS:  </a:t>
            </a:r>
            <a:r>
              <a:rPr lang="zh-CN" altLang="en-US" sz="1600" dirty="0">
                <a:latin typeface="Calibri" pitchFamily="34" charset="0"/>
                <a:ea typeface="msgothic" charset="0"/>
                <a:cs typeface="msgothic" charset="0"/>
              </a:rPr>
              <a:t>页大小为</a:t>
            </a:r>
            <a:r>
              <a:rPr lang="en-GB" sz="1600" b="0" dirty="0">
                <a:latin typeface="Calibri" pitchFamily="34" charset="0"/>
                <a:ea typeface="msgothic" charset="0"/>
                <a:cs typeface="msgothic" charset="0"/>
              </a:rPr>
              <a:t>4 KB </a:t>
            </a:r>
            <a:r>
              <a:rPr lang="zh-CN" altLang="en-US" sz="1600" b="0" dirty="0">
                <a:latin typeface="Calibri" pitchFamily="34" charset="0"/>
                <a:ea typeface="msgothic" charset="0"/>
                <a:cs typeface="msgothic" charset="0"/>
              </a:rPr>
              <a:t>或</a:t>
            </a:r>
            <a:r>
              <a:rPr lang="en-GB" sz="1600" b="0" dirty="0">
                <a:latin typeface="Calibri" pitchFamily="34" charset="0"/>
                <a:ea typeface="msgothic" charset="0"/>
                <a:cs typeface="msgothic" charset="0"/>
              </a:rPr>
              <a:t> 4 MB (</a:t>
            </a:r>
            <a:r>
              <a:rPr lang="zh-CN" altLang="en-US" sz="1600" b="0" dirty="0">
                <a:latin typeface="Calibri" pitchFamily="34" charset="0"/>
                <a:ea typeface="msgothic" charset="0"/>
                <a:cs typeface="msgothic" charset="0"/>
              </a:rPr>
              <a:t>只对第一层</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定义</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b="1" dirty="0">
                <a:latin typeface="Calibri" pitchFamily="34" charset="0"/>
                <a:ea typeface="msgothic" charset="0"/>
                <a:cs typeface="msgothic" charset="0"/>
              </a:rPr>
              <a:t>Page table physical base address: </a:t>
            </a:r>
            <a:r>
              <a:rPr lang="zh-CN" altLang="en-US" sz="1600" b="1" dirty="0">
                <a:latin typeface="Calibri" pitchFamily="34" charset="0"/>
                <a:ea typeface="msgothic" charset="0"/>
                <a:cs typeface="msgothic" charset="0"/>
              </a:rPr>
              <a:t>子页表的物理基地址的最高</a:t>
            </a:r>
            <a:r>
              <a:rPr lang="en-US" altLang="zh-CN" sz="1600" b="1" dirty="0">
                <a:latin typeface="Calibri" pitchFamily="34" charset="0"/>
                <a:ea typeface="msgothic" charset="0"/>
                <a:cs typeface="msgothic" charset="0"/>
              </a:rPr>
              <a:t>40</a:t>
            </a:r>
            <a:r>
              <a:rPr lang="zh-CN" altLang="en-US" sz="1600" b="1" dirty="0">
                <a:latin typeface="Calibri" pitchFamily="34" charset="0"/>
                <a:ea typeface="msgothic" charset="0"/>
                <a:cs typeface="msgothic" charset="0"/>
              </a:rPr>
              <a:t>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XD:</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XD</a:t>
            </a: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 OS</a:t>
            </a:r>
            <a:r>
              <a:rPr lang="zh-CN" altLang="en-US" sz="1400" b="1" dirty="0">
                <a:latin typeface="Calibri" pitchFamily="34" charset="0"/>
                <a:ea typeface="msgothic" charset="0"/>
                <a:cs typeface="msgothic" charset="0"/>
              </a:rPr>
              <a:t>可用</a:t>
            </a:r>
            <a:r>
              <a:rPr lang="en-GB" sz="1400" b="1" dirty="0">
                <a:latin typeface="Calibri" pitchFamily="34" charset="0"/>
                <a:ea typeface="msgothic" charset="0"/>
                <a:cs typeface="msgothic" charset="0"/>
              </a:rPr>
              <a:t> (</a:t>
            </a:r>
            <a:r>
              <a:rPr lang="zh-CN" altLang="en-US" sz="1400" b="1" dirty="0">
                <a:latin typeface="Calibri" pitchFamily="34" charset="0"/>
                <a:ea typeface="msgothic" charset="0"/>
                <a:cs typeface="msgothic" charset="0"/>
              </a:rPr>
              <a:t>磁盘上的页表位置</a:t>
            </a:r>
            <a:r>
              <a:rPr lang="en-GB" sz="1400" b="1" dirty="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2" name="文本框 1"/>
          <p:cNvSpPr txBox="1"/>
          <p:nvPr/>
        </p:nvSpPr>
        <p:spPr>
          <a:xfrm>
            <a:off x="7847013" y="3200400"/>
            <a:ext cx="1037444" cy="646331"/>
          </a:xfrm>
          <a:prstGeom prst="rect">
            <a:avLst/>
          </a:prstGeom>
          <a:noFill/>
        </p:spPr>
        <p:txBody>
          <a:bodyPr wrap="square" rtlCol="0">
            <a:spAutoFit/>
          </a:bodyPr>
          <a:lstStyle/>
          <a:p>
            <a:r>
              <a:rPr lang="zh-CN" altLang="en-US" sz="1800" dirty="0">
                <a:latin typeface="Calibri" pitchFamily="34" charset="0"/>
              </a:rPr>
              <a:t>对照书</a:t>
            </a:r>
            <a:r>
              <a:rPr lang="en-US" altLang="zh-CN" sz="1800" dirty="0">
                <a:latin typeface="Calibri" pitchFamily="34" charset="0"/>
              </a:rPr>
              <a:t>p578</a:t>
            </a:r>
            <a:endParaRPr lang="zh-CN" altLang="en-US" sz="1800" dirty="0">
              <a:latin typeface="Calibri" pitchFamily="34" charset="0"/>
            </a:endParaRPr>
          </a:p>
        </p:txBody>
      </p:sp>
    </p:spTree>
    <p:extLst>
      <p:ext uri="{BB962C8B-B14F-4D97-AF65-F5344CB8AC3E}">
        <p14:creationId xmlns:p14="http://schemas.microsoft.com/office/powerpoint/2010/main" val="173651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93713"/>
            <a:ext cx="73485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Core i7 </a:t>
            </a:r>
            <a:r>
              <a:rPr lang="zh-CN" altLang="en-US" dirty="0"/>
              <a:t>第</a:t>
            </a:r>
            <a:r>
              <a:rPr lang="en-GB" dirty="0"/>
              <a:t> 4 </a:t>
            </a:r>
            <a:r>
              <a:rPr lang="zh-CN" altLang="en-US" dirty="0"/>
              <a:t>级页表条目格式</a:t>
            </a:r>
            <a:endParaRPr lang="en-GB" dirty="0"/>
          </a:p>
        </p:txBody>
      </p:sp>
      <p:sp>
        <p:nvSpPr>
          <p:cNvPr id="10242" name="Rectangle 2"/>
          <p:cNvSpPr>
            <a:spLocks noChangeArrowheads="1"/>
          </p:cNvSpPr>
          <p:nvPr/>
        </p:nvSpPr>
        <p:spPr bwMode="auto">
          <a:xfrm>
            <a:off x="1828800" y="1524000"/>
            <a:ext cx="2667000" cy="3810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页表物理基地址</a:t>
            </a:r>
            <a:endParaRPr lang="en-GB" altLang="zh-CN" sz="1400" dirty="0">
              <a:latin typeface="Calibri" pitchFamily="34" charset="0"/>
              <a:ea typeface="msgothic" charset="0"/>
              <a:cs typeface="msgothic" charset="0"/>
            </a:endParaRPr>
          </a:p>
        </p:txBody>
      </p:sp>
      <p:sp>
        <p:nvSpPr>
          <p:cNvPr id="10243" name="Rectangle 3"/>
          <p:cNvSpPr>
            <a:spLocks noChangeArrowheads="1"/>
          </p:cNvSpPr>
          <p:nvPr/>
        </p:nvSpPr>
        <p:spPr bwMode="auto">
          <a:xfrm>
            <a:off x="44958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10244" name="Rectangle 4"/>
          <p:cNvSpPr>
            <a:spLocks noChangeArrowheads="1"/>
          </p:cNvSpPr>
          <p:nvPr/>
        </p:nvSpPr>
        <p:spPr bwMode="auto">
          <a:xfrm>
            <a:off x="5486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G</a:t>
            </a:r>
          </a:p>
        </p:txBody>
      </p:sp>
      <p:sp>
        <p:nvSpPr>
          <p:cNvPr id="10245" name="Rectangle 5"/>
          <p:cNvSpPr>
            <a:spLocks noChangeArrowheads="1"/>
          </p:cNvSpPr>
          <p:nvPr/>
        </p:nvSpPr>
        <p:spPr bwMode="auto">
          <a:xfrm>
            <a:off x="5867400" y="1524000"/>
            <a:ext cx="3810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b="1" dirty="0">
              <a:latin typeface="Calibri" pitchFamily="34" charset="0"/>
              <a:ea typeface="msgothic" charset="0"/>
              <a:cs typeface="msgothic" charset="0"/>
            </a:endParaRPr>
          </a:p>
        </p:txBody>
      </p:sp>
      <p:sp>
        <p:nvSpPr>
          <p:cNvPr id="10246" name="Rectangle 6"/>
          <p:cNvSpPr>
            <a:spLocks noChangeArrowheads="1"/>
          </p:cNvSpPr>
          <p:nvPr/>
        </p:nvSpPr>
        <p:spPr bwMode="auto">
          <a:xfrm>
            <a:off x="6248400" y="1524000"/>
            <a:ext cx="381000" cy="381000"/>
          </a:xfrm>
          <a:prstGeom prst="rect">
            <a:avLst/>
          </a:prstGeom>
          <a:solidFill>
            <a:srgbClr val="F6D2D2"/>
          </a:solidFill>
          <a:ln w="9360">
            <a:solidFill>
              <a:srgbClr val="000000"/>
            </a:solidFill>
            <a:miter lim="800000"/>
            <a:headEnd/>
            <a:tailEnd/>
          </a:ln>
          <a:effectLst/>
        </p:spPr>
        <p:txBody>
          <a:bodyPr wrap="none" anchor="ctr"/>
          <a:lstStyle/>
          <a:p>
            <a:pPr algn="ctr"/>
            <a:r>
              <a:rPr lang="en-US" sz="1400" dirty="0"/>
              <a:t>D</a:t>
            </a:r>
          </a:p>
        </p:txBody>
      </p:sp>
      <p:sp>
        <p:nvSpPr>
          <p:cNvPr id="10247" name="Rectangle 7"/>
          <p:cNvSpPr>
            <a:spLocks noChangeArrowheads="1"/>
          </p:cNvSpPr>
          <p:nvPr/>
        </p:nvSpPr>
        <p:spPr bwMode="auto">
          <a:xfrm>
            <a:off x="6629400" y="1524000"/>
            <a:ext cx="381000" cy="381000"/>
          </a:xfrm>
          <a:prstGeom prst="rect">
            <a:avLst/>
          </a:prstGeom>
          <a:solidFill>
            <a:srgbClr val="F6D2D2"/>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A</a:t>
            </a:r>
          </a:p>
        </p:txBody>
      </p:sp>
      <p:sp>
        <p:nvSpPr>
          <p:cNvPr id="10248" name="Rectangle 8"/>
          <p:cNvSpPr>
            <a:spLocks noChangeArrowheads="1"/>
          </p:cNvSpPr>
          <p:nvPr/>
        </p:nvSpPr>
        <p:spPr bwMode="auto">
          <a:xfrm>
            <a:off x="7010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CD</a:t>
            </a:r>
          </a:p>
        </p:txBody>
      </p:sp>
      <p:sp>
        <p:nvSpPr>
          <p:cNvPr id="10249" name="Rectangle 9"/>
          <p:cNvSpPr>
            <a:spLocks noChangeArrowheads="1"/>
          </p:cNvSpPr>
          <p:nvPr/>
        </p:nvSpPr>
        <p:spPr bwMode="auto">
          <a:xfrm>
            <a:off x="7391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WT</a:t>
            </a:r>
          </a:p>
        </p:txBody>
      </p:sp>
      <p:sp>
        <p:nvSpPr>
          <p:cNvPr id="10250" name="Rectangle 10"/>
          <p:cNvSpPr>
            <a:spLocks noChangeArrowheads="1"/>
          </p:cNvSpPr>
          <p:nvPr/>
        </p:nvSpPr>
        <p:spPr bwMode="auto">
          <a:xfrm>
            <a:off x="7772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U/S</a:t>
            </a:r>
          </a:p>
        </p:txBody>
      </p:sp>
      <p:sp>
        <p:nvSpPr>
          <p:cNvPr id="10251" name="Rectangle 11"/>
          <p:cNvSpPr>
            <a:spLocks noChangeArrowheads="1"/>
          </p:cNvSpPr>
          <p:nvPr/>
        </p:nvSpPr>
        <p:spPr bwMode="auto">
          <a:xfrm>
            <a:off x="8153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R/W</a:t>
            </a:r>
          </a:p>
        </p:txBody>
      </p:sp>
      <p:sp>
        <p:nvSpPr>
          <p:cNvPr id="10252" name="Rectangle 12"/>
          <p:cNvSpPr>
            <a:spLocks noChangeArrowheads="1"/>
          </p:cNvSpPr>
          <p:nvPr/>
        </p:nvSpPr>
        <p:spPr bwMode="auto">
          <a:xfrm>
            <a:off x="85344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457200" y="2712466"/>
            <a:ext cx="6934200" cy="3541332"/>
          </a:xfrm>
          <a:prstGeom prst="rect">
            <a:avLst/>
          </a:prstGeom>
          <a:noFill/>
          <a:ln w="9525">
            <a:noFill/>
            <a:round/>
            <a:headEnd/>
            <a:tailEnd/>
          </a:ln>
          <a:effectLst/>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2000" dirty="0">
                <a:latin typeface="Calibri" pitchFamily="34" charset="0"/>
                <a:ea typeface="msgothic" charset="0"/>
                <a:cs typeface="msgothic" charset="0"/>
              </a:rPr>
              <a:t>每个条目引用一个</a:t>
            </a:r>
            <a:r>
              <a:rPr lang="en-GB" altLang="zh-CN" sz="2000" dirty="0">
                <a:latin typeface="Calibri" pitchFamily="34" charset="0"/>
                <a:ea typeface="msgothic" charset="0"/>
                <a:cs typeface="msgothic" charset="0"/>
              </a:rPr>
              <a:t> 4K</a:t>
            </a:r>
            <a:r>
              <a:rPr lang="en-US" altLang="zh-CN" sz="2000" dirty="0">
                <a:latin typeface="Calibri" pitchFamily="34" charset="0"/>
                <a:ea typeface="msgothic" charset="0"/>
                <a:cs typeface="msgothic" charset="0"/>
              </a:rPr>
              <a:t>B</a:t>
            </a:r>
            <a:r>
              <a:rPr lang="zh-CN" altLang="en-US" sz="2000" dirty="0">
                <a:latin typeface="Calibri" pitchFamily="34" charset="0"/>
                <a:ea typeface="msgothic" charset="0"/>
                <a:cs typeface="msgothic" charset="0"/>
              </a:rPr>
              <a:t>子页表</a:t>
            </a:r>
            <a:r>
              <a:rPr lang="en-GB" altLang="zh-CN" sz="200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 </a:t>
            </a:r>
            <a:r>
              <a:rPr lang="zh-CN" altLang="en-US" sz="1600" dirty="0">
                <a:latin typeface="Calibri" pitchFamily="34" charset="0"/>
                <a:ea typeface="msgothic" charset="0"/>
                <a:cs typeface="msgothic" charset="0"/>
              </a:rPr>
              <a:t>子页表在物理内存中</a:t>
            </a:r>
            <a:r>
              <a:rPr lang="en-GB" altLang="zh-CN" sz="1600" b="0" dirty="0">
                <a:latin typeface="Calibri" pitchFamily="34" charset="0"/>
                <a:ea typeface="msgothic" charset="0"/>
                <a:cs typeface="msgothic" charset="0"/>
              </a:rPr>
              <a:t> (1)</a:t>
            </a:r>
            <a:r>
              <a:rPr lang="zh-CN" altLang="en-US" sz="1600" b="0" dirty="0">
                <a:latin typeface="Calibri" pitchFamily="34" charset="0"/>
                <a:ea typeface="msgothic" charset="0"/>
                <a:cs typeface="msgothic" charset="0"/>
              </a:rPr>
              <a:t>不在</a:t>
            </a:r>
            <a:r>
              <a:rPr lang="en-GB" altLang="zh-CN" sz="1600" b="0" dirty="0">
                <a:latin typeface="Calibri" pitchFamily="34" charset="0"/>
                <a:ea typeface="msgothic" charset="0"/>
                <a:cs typeface="msgothic" charset="0"/>
              </a:rPr>
              <a: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R/W: </a:t>
            </a:r>
            <a:r>
              <a:rPr lang="zh-CN" altLang="en-US" sz="1600" dirty="0">
                <a:latin typeface="Calibri" pitchFamily="34" charset="0"/>
                <a:ea typeface="msgothic" charset="0"/>
                <a:cs typeface="msgothic" charset="0"/>
              </a:rPr>
              <a:t>对于所有可访问页，只读或者读写访问权限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U/S: </a:t>
            </a:r>
            <a:r>
              <a:rPr lang="zh-CN" altLang="en-US" sz="1600" dirty="0">
                <a:latin typeface="Calibri" pitchFamily="34" charset="0"/>
                <a:ea typeface="msgothic" charset="0"/>
                <a:cs typeface="msgothic" charset="0"/>
              </a:rPr>
              <a:t>对于所有可访问页，用户或超级用户</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内核</a:t>
            </a:r>
            <a:r>
              <a:rPr lang="en-GB"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模式访问权限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WT: </a:t>
            </a:r>
            <a:r>
              <a:rPr lang="zh-CN" altLang="en-US" sz="1600" dirty="0">
                <a:latin typeface="Calibri" pitchFamily="34" charset="0"/>
                <a:ea typeface="msgothic" charset="0"/>
                <a:cs typeface="msgothic" charset="0"/>
              </a:rPr>
              <a:t>子页表的直写或写回缓存策略</a:t>
            </a:r>
            <a:r>
              <a:rPr lang="en-GB" altLang="zh-CN" sz="1600" b="0" dirty="0">
                <a:latin typeface="Calibri" pitchFamily="34" charset="0"/>
                <a:ea typeface="msgothic" charset="0"/>
                <a:cs typeface="msgothic" charset="0"/>
              </a:rPr>
              <a:t>.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A:</a:t>
            </a:r>
            <a:r>
              <a:rPr lang="zh-CN" altLang="en-US" sz="1600" dirty="0">
                <a:latin typeface="Calibri" pitchFamily="34" charset="0"/>
                <a:ea typeface="msgothic" charset="0"/>
                <a:cs typeface="msgothic" charset="0"/>
              </a:rPr>
              <a:t>引用位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altLang="zh-CN"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在读或写时设置，由软件清除</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600" dirty="0">
                <a:latin typeface="Calibri" pitchFamily="34" charset="0"/>
                <a:ea typeface="msgothic" charset="0"/>
                <a:cs typeface="msgothic" charset="0"/>
              </a:rPr>
              <a:t>D: </a:t>
            </a:r>
            <a:r>
              <a:rPr lang="zh-CN" altLang="en-US" sz="1600" b="0" dirty="0">
                <a:latin typeface="Calibri" pitchFamily="34" charset="0"/>
                <a:ea typeface="msgothic" charset="0"/>
                <a:cs typeface="msgothic" charset="0"/>
              </a:rPr>
              <a:t>修改位</a:t>
            </a:r>
            <a:r>
              <a:rPr lang="en-GB"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由</a:t>
            </a:r>
            <a:r>
              <a:rPr lang="en-GB" sz="1600" b="0" dirty="0">
                <a:latin typeface="Calibri" pitchFamily="34" charset="0"/>
                <a:ea typeface="msgothic" charset="0"/>
                <a:cs typeface="msgothic" charset="0"/>
              </a:rPr>
              <a:t>MMU </a:t>
            </a:r>
            <a:r>
              <a:rPr lang="zh-CN" altLang="en-US" sz="1600" b="0" dirty="0">
                <a:latin typeface="Calibri" pitchFamily="34" charset="0"/>
                <a:ea typeface="msgothic" charset="0"/>
                <a:cs typeface="msgothic" charset="0"/>
              </a:rPr>
              <a:t>在读和写时设置，由软件清除</a:t>
            </a:r>
            <a:r>
              <a:rPr lang="en-GB"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Page table physical base address: </a:t>
            </a:r>
            <a:r>
              <a:rPr lang="zh-CN" altLang="en-US" sz="1600" dirty="0">
                <a:latin typeface="Calibri" pitchFamily="34" charset="0"/>
                <a:ea typeface="msgothic" charset="0"/>
                <a:cs typeface="msgothic" charset="0"/>
              </a:rPr>
              <a:t>子页表的物理基地址的最高</a:t>
            </a:r>
            <a:r>
              <a:rPr lang="en-US" altLang="zh-CN" sz="1600" dirty="0">
                <a:latin typeface="Calibri" pitchFamily="34" charset="0"/>
                <a:ea typeface="msgothic" charset="0"/>
                <a:cs typeface="msgothic" charset="0"/>
              </a:rPr>
              <a:t>40</a:t>
            </a:r>
            <a:r>
              <a:rPr lang="zh-CN" altLang="en-US" sz="1600" dirty="0">
                <a:latin typeface="Calibri" pitchFamily="34" charset="0"/>
                <a:ea typeface="msgothic" charset="0"/>
                <a:cs typeface="msgothic" charset="0"/>
              </a:rPr>
              <a:t>位</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强制页表</a:t>
            </a:r>
            <a:r>
              <a:rPr lang="en-GB" altLang="zh-CN" sz="1600" b="0" dirty="0">
                <a:latin typeface="Calibri" pitchFamily="34" charset="0"/>
                <a:ea typeface="msgothic" charset="0"/>
                <a:cs typeface="msgothic" charset="0"/>
              </a:rPr>
              <a:t> 4KB </a:t>
            </a:r>
            <a:r>
              <a:rPr lang="zh-CN" altLang="en-US" sz="1600" b="0" dirty="0">
                <a:latin typeface="Calibri" pitchFamily="34" charset="0"/>
                <a:ea typeface="msgothic" charset="0"/>
                <a:cs typeface="msgothic" charset="0"/>
              </a:rPr>
              <a:t>对齐</a:t>
            </a:r>
            <a:r>
              <a:rPr lang="en-GB" altLang="zh-CN" sz="1600" b="0" dirty="0">
                <a:latin typeface="Calibri" pitchFamily="34" charset="0"/>
                <a:ea typeface="msgothic" charset="0"/>
                <a:cs typeface="msgothic" charset="0"/>
              </a:rPr>
              <a:t>)</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dirty="0">
                <a:latin typeface="Calibri" pitchFamily="34" charset="0"/>
                <a:ea typeface="msgothic" charset="0"/>
                <a:cs typeface="msgothic" charset="0"/>
              </a:rPr>
              <a:t>XD:</a:t>
            </a:r>
            <a:r>
              <a:rPr lang="en-GB" altLang="zh-CN" sz="1600" b="0" dirty="0">
                <a:latin typeface="Calibri" pitchFamily="34" charset="0"/>
                <a:ea typeface="msgothic" charset="0"/>
                <a:cs typeface="msgothic" charset="0"/>
              </a:rPr>
              <a:t> </a:t>
            </a:r>
            <a:r>
              <a:rPr lang="zh-CN" altLang="en-US" sz="1600" b="0" dirty="0">
                <a:latin typeface="Calibri" pitchFamily="34" charset="0"/>
                <a:ea typeface="msgothic" charset="0"/>
                <a:cs typeface="msgothic" charset="0"/>
              </a:rPr>
              <a:t>能</a:t>
            </a:r>
            <a:r>
              <a:rPr lang="en-US" altLang="zh-CN" sz="1600" b="0" dirty="0">
                <a:latin typeface="Calibri" pitchFamily="34" charset="0"/>
                <a:ea typeface="msgothic" charset="0"/>
                <a:cs typeface="msgothic" charset="0"/>
              </a:rPr>
              <a:t>/</a:t>
            </a:r>
            <a:r>
              <a:rPr lang="zh-CN" altLang="en-US" sz="1600" b="0" dirty="0">
                <a:latin typeface="Calibri" pitchFamily="34" charset="0"/>
                <a:ea typeface="msgothic" charset="0"/>
                <a:cs typeface="msgothic" charset="0"/>
              </a:rPr>
              <a:t>不能从这个</a:t>
            </a:r>
            <a:r>
              <a:rPr lang="en-US" altLang="zh-CN" sz="1600" b="0" dirty="0">
                <a:latin typeface="Calibri" pitchFamily="34" charset="0"/>
                <a:ea typeface="msgothic" charset="0"/>
                <a:cs typeface="msgothic" charset="0"/>
              </a:rPr>
              <a:t>PTE</a:t>
            </a:r>
            <a:r>
              <a:rPr lang="zh-CN" altLang="en-US" sz="1600" b="0" dirty="0">
                <a:latin typeface="Calibri" pitchFamily="34" charset="0"/>
                <a:ea typeface="msgothic" charset="0"/>
                <a:cs typeface="msgothic" charset="0"/>
              </a:rPr>
              <a:t>可访问的所有页中取指令</a:t>
            </a:r>
            <a:r>
              <a:rPr lang="en-GB" altLang="zh-CN" sz="1600" b="0" dirty="0">
                <a:latin typeface="Calibri" pitchFamily="34" charset="0"/>
                <a:ea typeface="msgothic" charset="0"/>
                <a:cs typeface="msgothic" charset="0"/>
              </a:rPr>
              <a:t>.</a:t>
            </a:r>
          </a:p>
        </p:txBody>
      </p:sp>
      <p:sp>
        <p:nvSpPr>
          <p:cNvPr id="10254" name="Text Box 14"/>
          <p:cNvSpPr txBox="1">
            <a:spLocks noChangeArrowheads="1"/>
          </p:cNvSpPr>
          <p:nvPr/>
        </p:nvSpPr>
        <p:spPr bwMode="auto">
          <a:xfrm>
            <a:off x="1769124"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189413"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22775" y="1299695"/>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2562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562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943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62738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6929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7086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7467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847013"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8229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8610600" y="1299695"/>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0</a:t>
            </a:r>
          </a:p>
        </p:txBody>
      </p:sp>
      <p:sp>
        <p:nvSpPr>
          <p:cNvPr id="33" name="Rectangle 3"/>
          <p:cNvSpPr>
            <a:spLocks noChangeArrowheads="1"/>
          </p:cNvSpPr>
          <p:nvPr/>
        </p:nvSpPr>
        <p:spPr bwMode="auto">
          <a:xfrm>
            <a:off x="838200" y="1524000"/>
            <a:ext cx="990600"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dirty="0">
                <a:latin typeface="Calibri" pitchFamily="34" charset="0"/>
                <a:ea typeface="msgothic" charset="0"/>
                <a:cs typeface="msgothic" charset="0"/>
              </a:rPr>
              <a:t>未使用</a:t>
            </a:r>
            <a:endParaRPr lang="en-GB" sz="1400" b="1" dirty="0">
              <a:latin typeface="Calibri" pitchFamily="34" charset="0"/>
              <a:ea typeface="msgothic" charset="0"/>
              <a:cs typeface="msgothic" charset="0"/>
            </a:endParaRPr>
          </a:p>
        </p:txBody>
      </p:sp>
      <p:sp>
        <p:nvSpPr>
          <p:cNvPr id="34" name="Rectangle 4"/>
          <p:cNvSpPr>
            <a:spLocks noChangeArrowheads="1"/>
          </p:cNvSpPr>
          <p:nvPr/>
        </p:nvSpPr>
        <p:spPr bwMode="auto">
          <a:xfrm>
            <a:off x="457200" y="15240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XD</a:t>
            </a:r>
          </a:p>
        </p:txBody>
      </p:sp>
      <p:sp>
        <p:nvSpPr>
          <p:cNvPr id="35" name="Rectangle 27"/>
          <p:cNvSpPr>
            <a:spLocks noChangeArrowheads="1"/>
          </p:cNvSpPr>
          <p:nvPr/>
        </p:nvSpPr>
        <p:spPr bwMode="auto">
          <a:xfrm>
            <a:off x="457200" y="2133600"/>
            <a:ext cx="8093075" cy="3810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latin typeface="Calibri" pitchFamily="34" charset="0"/>
                <a:ea typeface="msgothic" charset="0"/>
                <a:cs typeface="msgothic" charset="0"/>
              </a:rPr>
              <a:t> OS</a:t>
            </a:r>
            <a:r>
              <a:rPr lang="zh-CN" altLang="en-US" sz="1400" dirty="0">
                <a:latin typeface="Calibri" pitchFamily="34" charset="0"/>
                <a:ea typeface="msgothic" charset="0"/>
                <a:cs typeface="msgothic" charset="0"/>
              </a:rPr>
              <a:t>可用</a:t>
            </a:r>
            <a:r>
              <a:rPr lang="en-GB" altLang="zh-CN" sz="1400" dirty="0">
                <a:latin typeface="Calibri" pitchFamily="34" charset="0"/>
                <a:ea typeface="msgothic" charset="0"/>
                <a:cs typeface="msgothic" charset="0"/>
              </a:rPr>
              <a:t> (</a:t>
            </a:r>
            <a:r>
              <a:rPr lang="zh-CN" altLang="en-US" sz="1400" dirty="0">
                <a:latin typeface="Calibri" pitchFamily="34" charset="0"/>
                <a:ea typeface="msgothic" charset="0"/>
                <a:cs typeface="msgothic" charset="0"/>
              </a:rPr>
              <a:t>磁盘上的页表位置</a:t>
            </a:r>
            <a:r>
              <a:rPr lang="en-GB" altLang="zh-CN" sz="1400" dirty="0">
                <a:latin typeface="Calibri" pitchFamily="34" charset="0"/>
                <a:ea typeface="msgothic" charset="0"/>
                <a:cs typeface="msgothic" charset="0"/>
              </a:rPr>
              <a:t>)</a:t>
            </a:r>
          </a:p>
        </p:txBody>
      </p:sp>
      <p:sp>
        <p:nvSpPr>
          <p:cNvPr id="36" name="Rectangle 28"/>
          <p:cNvSpPr>
            <a:spLocks noChangeArrowheads="1"/>
          </p:cNvSpPr>
          <p:nvPr/>
        </p:nvSpPr>
        <p:spPr bwMode="auto">
          <a:xfrm>
            <a:off x="8550275" y="2133600"/>
            <a:ext cx="381000" cy="3810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1524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52</a:t>
            </a:r>
            <a:endParaRPr lang="en-GB" sz="1400" b="1" dirty="0">
              <a:latin typeface="Calibri" pitchFamily="34" charset="0"/>
              <a:ea typeface="msgothic" charset="0"/>
              <a:cs typeface="msgothic" charset="0"/>
            </a:endParaRPr>
          </a:p>
        </p:txBody>
      </p:sp>
      <p:sp>
        <p:nvSpPr>
          <p:cNvPr id="40" name="Text Box 29"/>
          <p:cNvSpPr txBox="1">
            <a:spLocks noChangeArrowheads="1"/>
          </p:cNvSpPr>
          <p:nvPr/>
        </p:nvSpPr>
        <p:spPr bwMode="auto">
          <a:xfrm>
            <a:off x="7620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62</a:t>
            </a:r>
            <a:endParaRPr lang="en-GB" sz="1400" b="1" dirty="0">
              <a:latin typeface="Calibri" pitchFamily="34" charset="0"/>
              <a:ea typeface="msgothic" charset="0"/>
              <a:cs typeface="msgothic" charset="0"/>
            </a:endParaRPr>
          </a:p>
        </p:txBody>
      </p:sp>
      <p:sp>
        <p:nvSpPr>
          <p:cNvPr id="41" name="Text Box 29"/>
          <p:cNvSpPr txBox="1">
            <a:spLocks noChangeArrowheads="1"/>
          </p:cNvSpPr>
          <p:nvPr/>
        </p:nvSpPr>
        <p:spPr bwMode="auto">
          <a:xfrm>
            <a:off x="457200" y="1295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63</a:t>
            </a:r>
            <a:endParaRPr lang="en-GB" sz="1400" b="1" dirty="0">
              <a:latin typeface="Calibri" pitchFamily="34" charset="0"/>
              <a:ea typeface="msgothic" charset="0"/>
              <a:cs typeface="msgothic" charset="0"/>
            </a:endParaRPr>
          </a:p>
        </p:txBody>
      </p:sp>
      <p:sp>
        <p:nvSpPr>
          <p:cNvPr id="38" name="文本框 37"/>
          <p:cNvSpPr txBox="1"/>
          <p:nvPr/>
        </p:nvSpPr>
        <p:spPr>
          <a:xfrm>
            <a:off x="7847013" y="3200400"/>
            <a:ext cx="1037444" cy="646331"/>
          </a:xfrm>
          <a:prstGeom prst="rect">
            <a:avLst/>
          </a:prstGeom>
          <a:noFill/>
        </p:spPr>
        <p:txBody>
          <a:bodyPr wrap="square" rtlCol="0">
            <a:spAutoFit/>
          </a:bodyPr>
          <a:lstStyle/>
          <a:p>
            <a:r>
              <a:rPr lang="zh-CN" altLang="en-US" sz="1800" dirty="0">
                <a:latin typeface="Calibri" pitchFamily="34" charset="0"/>
              </a:rPr>
              <a:t>对照书</a:t>
            </a:r>
            <a:r>
              <a:rPr lang="en-US" altLang="zh-CN" sz="1800" dirty="0">
                <a:latin typeface="Calibri" pitchFamily="34" charset="0"/>
              </a:rPr>
              <a:t>p578</a:t>
            </a:r>
            <a:endParaRPr lang="zh-CN" altLang="en-US" sz="1800" dirty="0">
              <a:latin typeface="Calibri" pitchFamily="34" charset="0"/>
            </a:endParaRPr>
          </a:p>
        </p:txBody>
      </p:sp>
    </p:spTree>
    <p:extLst>
      <p:ext uri="{BB962C8B-B14F-4D97-AF65-F5344CB8AC3E}">
        <p14:creationId xmlns:p14="http://schemas.microsoft.com/office/powerpoint/2010/main" val="500087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Core i7 </a:t>
            </a:r>
            <a:r>
              <a:rPr lang="zh-CN" altLang="en-US" dirty="0"/>
              <a:t>内存系统</a:t>
            </a:r>
            <a:endParaRPr lang="en-US" dirty="0"/>
          </a:p>
        </p:txBody>
      </p:sp>
      <p:sp>
        <p:nvSpPr>
          <p:cNvPr id="43" name="Rectangle 406"/>
          <p:cNvSpPr>
            <a:spLocks noChangeArrowheads="1"/>
          </p:cNvSpPr>
          <p:nvPr/>
        </p:nvSpPr>
        <p:spPr bwMode="auto">
          <a:xfrm>
            <a:off x="512763" y="2600289"/>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a:ln>
                  <a:noFill/>
                </a:ln>
                <a:solidFill>
                  <a:sysClr val="windowText" lastClr="000000"/>
                </a:solidFill>
                <a:effectLst/>
                <a:uLnTx/>
                <a:uFillTx/>
                <a:latin typeface="+mn-lt"/>
              </a:rPr>
              <a:t>数据</a:t>
            </a:r>
            <a:r>
              <a:rPr kumimoji="0" lang="en-US" sz="1600" i="0" u="none" strike="noStrike" kern="0" cap="none" spc="0" normalizeH="0" baseline="0" noProof="0" dirty="0">
                <a:ln>
                  <a:noFill/>
                </a:ln>
                <a:solidFill>
                  <a:sysClr val="windowText" lastClr="000000"/>
                </a:solidFill>
                <a:effectLst/>
                <a:uLnTx/>
                <a:uFillTx/>
                <a:latin typeface="+mn-lt"/>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8</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4" name="Rectangle 408"/>
          <p:cNvSpPr>
            <a:spLocks noChangeArrowheads="1"/>
          </p:cNvSpPr>
          <p:nvPr/>
        </p:nvSpPr>
        <p:spPr bwMode="auto">
          <a:xfrm>
            <a:off x="838200" y="3353229"/>
            <a:ext cx="2578100"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kumimoji="0" lang="zh-CN" altLang="en-US" sz="1600" i="0" u="none" strike="noStrike" kern="0" cap="none" spc="0" normalizeH="0" baseline="0" noProof="0" dirty="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256 KB, </a:t>
            </a:r>
            <a:r>
              <a:rPr lang="en-US" altLang="zh-CN" sz="1600" kern="0" dirty="0">
                <a:solidFill>
                  <a:sysClr val="windowText" lastClr="000000"/>
                </a:solidFill>
                <a:latin typeface="+mn-lt"/>
              </a:rPr>
              <a:t>8</a:t>
            </a:r>
            <a:r>
              <a:rPr lang="zh-CN" altLang="en-US" sz="1600" kern="0" dirty="0">
                <a:solidFill>
                  <a:sysClr val="windowText" lastClr="000000"/>
                </a:solidFill>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45" name="Line 409"/>
          <p:cNvSpPr>
            <a:spLocks noChangeShapeType="1"/>
          </p:cNvSpPr>
          <p:nvPr/>
        </p:nvSpPr>
        <p:spPr bwMode="auto">
          <a:xfrm>
            <a:off x="1257300"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6" name="Line 410"/>
          <p:cNvSpPr>
            <a:spLocks noChangeShapeType="1"/>
          </p:cNvSpPr>
          <p:nvPr/>
        </p:nvSpPr>
        <p:spPr bwMode="auto">
          <a:xfrm>
            <a:off x="1244600"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7" name="Line 411"/>
          <p:cNvSpPr>
            <a:spLocks noChangeShapeType="1"/>
          </p:cNvSpPr>
          <p:nvPr/>
        </p:nvSpPr>
        <p:spPr bwMode="auto">
          <a:xfrm>
            <a:off x="2938463" y="3070877"/>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48" name="Rectangle 426"/>
          <p:cNvSpPr>
            <a:spLocks noChangeArrowheads="1"/>
          </p:cNvSpPr>
          <p:nvPr/>
        </p:nvSpPr>
        <p:spPr bwMode="auto">
          <a:xfrm>
            <a:off x="1008063" y="5059108"/>
            <a:ext cx="2166937" cy="755306"/>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L3 </a:t>
            </a:r>
            <a:r>
              <a:rPr kumimoji="0" lang="zh-CN" altLang="en-US" sz="1600" i="0" u="none" strike="noStrike" kern="0" cap="none" spc="0" normalizeH="0" baseline="0" noProof="0" dirty="0">
                <a:ln>
                  <a:noFill/>
                </a:ln>
                <a:solidFill>
                  <a:sysClr val="windowText" lastClr="000000"/>
                </a:solidFill>
                <a:effectLst/>
                <a:uLnTx/>
                <a:uFillTx/>
                <a:latin typeface="+mn-lt"/>
              </a:rPr>
              <a:t>统一高速缓存</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8 MB, 16</a:t>
            </a:r>
            <a:r>
              <a:rPr kumimoji="0" lang="zh-CN" altLang="en-US" sz="1600" i="0" u="none" strike="noStrike" kern="0" cap="none" spc="0" normalizeH="0" baseline="0" noProof="0" dirty="0">
                <a:ln>
                  <a:noFill/>
                </a:ln>
                <a:solidFill>
                  <a:sysClr val="windowText" lastClr="000000"/>
                </a:solidFill>
                <a:effectLst/>
                <a:uLnTx/>
                <a:uFillTx/>
                <a:latin typeface="+mn-lt"/>
              </a:rPr>
              <a:t>路</a:t>
            </a:r>
            <a:r>
              <a:rPr kumimoji="0" lang="en-US" sz="1600" i="0" u="none" strike="noStrike" kern="0" cap="none" spc="0" normalizeH="0" baseline="0" noProof="0" dirty="0">
                <a:ln>
                  <a:noFill/>
                </a:ln>
                <a:solidFill>
                  <a:sysClr val="windowText" lastClr="000000"/>
                </a:solidFill>
                <a:effectLst/>
                <a:uLnTx/>
                <a:uFillTx/>
                <a:latin typeface="+mn-lt"/>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a:t>
            </a:r>
            <a:r>
              <a:rPr kumimoji="0" lang="zh-CN" altLang="en-US" sz="1600" i="0" u="none" strike="noStrike" kern="0" cap="none" spc="0" normalizeH="0" baseline="0" noProof="0" dirty="0">
                <a:ln>
                  <a:noFill/>
                </a:ln>
                <a:solidFill>
                  <a:sysClr val="windowText" lastClr="000000"/>
                </a:solidFill>
                <a:effectLst/>
                <a:uLnTx/>
                <a:uFillTx/>
                <a:latin typeface="+mn-lt"/>
              </a:rPr>
              <a:t>所有的核共享</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49" name="Rectangle 427"/>
          <p:cNvSpPr>
            <a:spLocks noChangeArrowheads="1"/>
          </p:cNvSpPr>
          <p:nvPr/>
        </p:nvSpPr>
        <p:spPr bwMode="auto">
          <a:xfrm>
            <a:off x="4533900" y="6227553"/>
            <a:ext cx="2781300" cy="554247"/>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ysClr val="windowText" lastClr="000000"/>
                </a:solidFill>
                <a:effectLst/>
                <a:uLnTx/>
                <a:uFillTx/>
                <a:latin typeface="+mn-lt"/>
              </a:rPr>
              <a:t>主存</a:t>
            </a:r>
            <a:endParaRPr kumimoji="0" lang="en-US" sz="2000" i="0" u="none" strike="noStrike" kern="0" cap="none" spc="0" normalizeH="0" baseline="0" noProof="0" dirty="0">
              <a:ln>
                <a:noFill/>
              </a:ln>
              <a:solidFill>
                <a:sysClr val="windowText" lastClr="000000"/>
              </a:solidFill>
              <a:effectLst/>
              <a:uLnTx/>
              <a:uFillTx/>
              <a:latin typeface="+mn-lt"/>
            </a:endParaRPr>
          </a:p>
        </p:txBody>
      </p:sp>
      <p:sp>
        <p:nvSpPr>
          <p:cNvPr id="50" name="Line 432"/>
          <p:cNvSpPr>
            <a:spLocks noChangeShapeType="1"/>
          </p:cNvSpPr>
          <p:nvPr/>
        </p:nvSpPr>
        <p:spPr bwMode="auto">
          <a:xfrm>
            <a:off x="29384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1" name="Rectangle 434"/>
          <p:cNvSpPr>
            <a:spLocks noChangeArrowheads="1"/>
          </p:cNvSpPr>
          <p:nvPr/>
        </p:nvSpPr>
        <p:spPr bwMode="auto">
          <a:xfrm>
            <a:off x="754063" y="1836892"/>
            <a:ext cx="1054100" cy="470587"/>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寄存器文件</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2" name="Rectangle 435"/>
          <p:cNvSpPr>
            <a:spLocks noChangeArrowheads="1"/>
          </p:cNvSpPr>
          <p:nvPr/>
        </p:nvSpPr>
        <p:spPr bwMode="auto">
          <a:xfrm>
            <a:off x="40640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kumimoji="0" lang="zh-CN" altLang="en-US" sz="1600" i="0" u="none" strike="noStrike" kern="0" cap="none" spc="0" normalizeH="0" baseline="0" noProof="0" dirty="0">
                <a:ln>
                  <a:noFill/>
                </a:ln>
                <a:solidFill>
                  <a:sysClr val="windowText" lastClr="000000"/>
                </a:solidFill>
                <a:effectLst/>
                <a:uLnTx/>
                <a:uFillTx/>
                <a:latin typeface="+mn-lt"/>
              </a:rPr>
              <a:t>数据</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64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a:t>
            </a:r>
            <a:r>
              <a:rPr kumimoji="0" lang="en-US" altLang="zh-CN" sz="1600" i="0" u="none" strike="noStrike" kern="0" cap="none" spc="0" normalizeH="0" baseline="0" noProof="0" dirty="0">
                <a:ln>
                  <a:noFill/>
                </a:ln>
                <a:solidFill>
                  <a:sysClr val="windowText" lastClr="000000"/>
                </a:solidFill>
                <a:effectLst/>
                <a:uLnTx/>
                <a:uFillTx/>
                <a:latin typeface="+mn-lt"/>
              </a:rPr>
              <a:t>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3" name="Rectangle 436"/>
          <p:cNvSpPr>
            <a:spLocks noChangeArrowheads="1"/>
          </p:cNvSpPr>
          <p:nvPr/>
        </p:nvSpPr>
        <p:spPr bwMode="auto">
          <a:xfrm>
            <a:off x="6045200" y="2600289"/>
            <a:ext cx="18240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dirty="0">
                <a:solidFill>
                  <a:sysClr val="windowText" lastClr="000000"/>
                </a:solidFill>
                <a:latin typeface="+mn-lt"/>
              </a:rPr>
              <a:t>指令</a:t>
            </a:r>
            <a:r>
              <a:rPr kumimoji="0" lang="en-US" sz="1600" i="0" u="none" strike="noStrike" kern="0" cap="none" spc="0" normalizeH="0" baseline="0" noProof="0" dirty="0">
                <a:ln>
                  <a:noFill/>
                </a:ln>
                <a:solidFill>
                  <a:sysClr val="windowText" lastClr="000000"/>
                </a:solidFill>
                <a:effectLst/>
                <a:uLnTx/>
                <a:uFillTx/>
                <a:latin typeface="+mn-lt"/>
              </a:rPr>
              <a:t>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128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4" name="Rectangle 438"/>
          <p:cNvSpPr>
            <a:spLocks noChangeArrowheads="1"/>
          </p:cNvSpPr>
          <p:nvPr/>
        </p:nvSpPr>
        <p:spPr bwMode="auto">
          <a:xfrm>
            <a:off x="4394200" y="3363686"/>
            <a:ext cx="3157538" cy="470587"/>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L2  </a:t>
            </a:r>
            <a:r>
              <a:rPr lang="zh-CN" altLang="en-US" sz="1600" kern="0" dirty="0">
                <a:solidFill>
                  <a:sysClr val="windowText" lastClr="000000"/>
                </a:solidFill>
                <a:latin typeface="+mn-lt"/>
              </a:rPr>
              <a:t>统一</a:t>
            </a:r>
            <a:r>
              <a:rPr kumimoji="0" lang="en-US" sz="1600" i="0" u="none" strike="noStrike" kern="0" cap="none" spc="0" normalizeH="0" baseline="0" noProof="0" dirty="0">
                <a:ln>
                  <a:noFill/>
                </a:ln>
                <a:solidFill>
                  <a:sysClr val="windowText" lastClr="000000"/>
                </a:solidFill>
                <a:effectLst/>
                <a:uLnTx/>
                <a:uFillTx/>
                <a:latin typeface="+mn-lt"/>
              </a:rPr>
              <a:t> TLB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512 </a:t>
            </a:r>
            <a:r>
              <a:rPr lang="zh-CN" altLang="en-US" sz="1600" kern="0" dirty="0">
                <a:solidFill>
                  <a:sysClr val="windowText" lastClr="000000"/>
                </a:solidFill>
                <a:latin typeface="+mn-lt"/>
              </a:rPr>
              <a:t>个条目</a:t>
            </a:r>
            <a:r>
              <a:rPr kumimoji="0" lang="en-US" sz="1600" i="0" u="none" strike="noStrike" kern="0" cap="none" spc="0" normalizeH="0" baseline="0" noProof="0" dirty="0">
                <a:ln>
                  <a:noFill/>
                </a:ln>
                <a:solidFill>
                  <a:sysClr val="windowText" lastClr="000000"/>
                </a:solidFill>
                <a:effectLst/>
                <a:uLnTx/>
                <a:uFillTx/>
                <a:latin typeface="+mn-lt"/>
              </a:rPr>
              <a:t>, 4</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5" name="Line 439"/>
          <p:cNvSpPr>
            <a:spLocks noChangeShapeType="1"/>
          </p:cNvSpPr>
          <p:nvPr/>
        </p:nvSpPr>
        <p:spPr bwMode="auto">
          <a:xfrm>
            <a:off x="4983163" y="3076105"/>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6" name="Line 440"/>
          <p:cNvSpPr>
            <a:spLocks noChangeShapeType="1"/>
          </p:cNvSpPr>
          <p:nvPr/>
        </p:nvSpPr>
        <p:spPr bwMode="auto">
          <a:xfrm>
            <a:off x="6964363" y="3081334"/>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7" name="Rectangle 441"/>
          <p:cNvSpPr>
            <a:spLocks noChangeArrowheads="1"/>
          </p:cNvSpPr>
          <p:nvPr/>
        </p:nvSpPr>
        <p:spPr bwMode="auto">
          <a:xfrm>
            <a:off x="2201863" y="2610747"/>
            <a:ext cx="1481137" cy="470587"/>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L1 </a:t>
            </a:r>
            <a:r>
              <a:rPr lang="zh-CN" altLang="en-US" sz="1600" kern="0" noProof="0" dirty="0">
                <a:solidFill>
                  <a:sysClr val="windowText" lastClr="000000"/>
                </a:solidFill>
                <a:latin typeface="+mn-lt"/>
              </a:rPr>
              <a:t>指令</a:t>
            </a:r>
            <a:r>
              <a:rPr kumimoji="0" lang="en-US" sz="1600" i="0" u="none" strike="noStrike" kern="0" cap="none" spc="0" normalizeH="0" baseline="0" noProof="0" dirty="0">
                <a:ln>
                  <a:noFill/>
                </a:ln>
                <a:solidFill>
                  <a:sysClr val="windowText" lastClr="000000"/>
                </a:solidFill>
                <a:effectLst/>
                <a:uLnTx/>
                <a:uFillTx/>
                <a:latin typeface="+mn-lt"/>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32 KB, 8</a:t>
            </a:r>
            <a:r>
              <a:rPr kumimoji="0" lang="zh-CN" altLang="en-US" sz="1600" i="0" u="none" strike="noStrike" kern="0" cap="none" spc="0" normalizeH="0" baseline="0" noProof="0" dirty="0">
                <a:ln>
                  <a:noFill/>
                </a:ln>
                <a:solidFill>
                  <a:sysClr val="windowText" lastClr="000000"/>
                </a:solidFill>
                <a:effectLst/>
                <a:uLnTx/>
                <a:uFillTx/>
                <a:latin typeface="+mn-lt"/>
              </a:rPr>
              <a:t>路</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58" name="Line 442"/>
          <p:cNvSpPr>
            <a:spLocks noChangeShapeType="1"/>
          </p:cNvSpPr>
          <p:nvPr/>
        </p:nvSpPr>
        <p:spPr bwMode="auto">
          <a:xfrm>
            <a:off x="4995863" y="2302251"/>
            <a:ext cx="0" cy="28235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59" name="Line 444"/>
          <p:cNvSpPr>
            <a:spLocks noChangeShapeType="1"/>
          </p:cNvSpPr>
          <p:nvPr/>
        </p:nvSpPr>
        <p:spPr bwMode="auto">
          <a:xfrm>
            <a:off x="6964363" y="2317937"/>
            <a:ext cx="0" cy="282352"/>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0" name="Rectangle 445"/>
          <p:cNvSpPr>
            <a:spLocks noChangeArrowheads="1"/>
          </p:cNvSpPr>
          <p:nvPr/>
        </p:nvSpPr>
        <p:spPr bwMode="auto">
          <a:xfrm>
            <a:off x="4813300" y="1847350"/>
            <a:ext cx="23368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MMU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a:t>
            </a:r>
            <a:r>
              <a:rPr kumimoji="0" lang="zh-CN" altLang="en-US" sz="1600" i="0" u="none" strike="noStrike" kern="0" cap="none" spc="0" normalizeH="0" baseline="0" noProof="0" dirty="0">
                <a:ln>
                  <a:noFill/>
                </a:ln>
                <a:solidFill>
                  <a:sysClr val="windowText" lastClr="000000"/>
                </a:solidFill>
                <a:effectLst/>
                <a:uLnTx/>
                <a:uFillTx/>
                <a:latin typeface="+mn-lt"/>
              </a:rPr>
              <a:t>地址翻译</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61" name="Rectangle 450"/>
          <p:cNvSpPr>
            <a:spLocks noChangeArrowheads="1"/>
          </p:cNvSpPr>
          <p:nvPr/>
        </p:nvSpPr>
        <p:spPr bwMode="auto">
          <a:xfrm>
            <a:off x="2405063" y="1836892"/>
            <a:ext cx="1054100" cy="470587"/>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取指</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单元</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2" name="Rectangle 452"/>
          <p:cNvSpPr>
            <a:spLocks noChangeArrowheads="1"/>
          </p:cNvSpPr>
          <p:nvPr/>
        </p:nvSpPr>
        <p:spPr bwMode="auto">
          <a:xfrm>
            <a:off x="368300" y="1763690"/>
            <a:ext cx="7607300" cy="3116334"/>
          </a:xfrm>
          <a:prstGeom prst="rect">
            <a:avLst/>
          </a:prstGeom>
          <a:no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3" name="Text Box 458"/>
          <p:cNvSpPr txBox="1">
            <a:spLocks noChangeArrowheads="1"/>
          </p:cNvSpPr>
          <p:nvPr/>
        </p:nvSpPr>
        <p:spPr bwMode="auto">
          <a:xfrm>
            <a:off x="251289" y="1447800"/>
            <a:ext cx="119651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Core x4</a:t>
            </a:r>
          </a:p>
        </p:txBody>
      </p:sp>
      <p:sp>
        <p:nvSpPr>
          <p:cNvPr id="64" name="Rectangle 459"/>
          <p:cNvSpPr>
            <a:spLocks noChangeArrowheads="1"/>
          </p:cNvSpPr>
          <p:nvPr/>
        </p:nvSpPr>
        <p:spPr bwMode="auto">
          <a:xfrm>
            <a:off x="4216400" y="5059108"/>
            <a:ext cx="3441700" cy="755306"/>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DDR3 </a:t>
            </a:r>
            <a:r>
              <a:rPr kumimoji="0" lang="zh-CN" altLang="en-US" sz="1600" i="0" u="none" strike="noStrike" kern="0" cap="none" spc="0" normalizeH="0" baseline="0" noProof="0" dirty="0">
                <a:ln>
                  <a:noFill/>
                </a:ln>
                <a:solidFill>
                  <a:sysClr val="windowText" lastClr="000000"/>
                </a:solidFill>
                <a:effectLst/>
                <a:uLnTx/>
                <a:uFillTx/>
                <a:latin typeface="+mn-lt"/>
              </a:rPr>
              <a:t>存储器控制器</a:t>
            </a:r>
            <a:endParaRPr kumimoji="0" lang="en-US" sz="1600" i="0" u="none" strike="noStrike" kern="0" cap="none" spc="0" normalizeH="0" baseline="0" noProof="0" dirty="0">
              <a:ln>
                <a:noFill/>
              </a:ln>
              <a:solidFill>
                <a:sysClr val="windowText" lastClr="00000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a:ln>
                  <a:noFill/>
                </a:ln>
                <a:solidFill>
                  <a:sysClr val="windowText" lastClr="000000"/>
                </a:solidFill>
                <a:effectLst/>
                <a:uLnTx/>
                <a:uFillTx/>
                <a:latin typeface="+mn-lt"/>
              </a:rPr>
              <a:t>所有的核共享</a:t>
            </a:r>
            <a:r>
              <a:rPr kumimoji="0" lang="en-US" sz="1600" i="0" u="none" strike="noStrike" kern="0" cap="none" spc="0" normalizeH="0" baseline="0" noProof="0" dirty="0">
                <a:ln>
                  <a:noFill/>
                </a:ln>
                <a:solidFill>
                  <a:sysClr val="windowText" lastClr="000000"/>
                </a:solidFill>
                <a:effectLst/>
                <a:uLnTx/>
                <a:uFillTx/>
                <a:latin typeface="+mn-lt"/>
              </a:rPr>
              <a:t>)</a:t>
            </a:r>
          </a:p>
        </p:txBody>
      </p:sp>
      <p:sp>
        <p:nvSpPr>
          <p:cNvPr id="65" name="Rectangle 460"/>
          <p:cNvSpPr>
            <a:spLocks noChangeArrowheads="1"/>
          </p:cNvSpPr>
          <p:nvPr/>
        </p:nvSpPr>
        <p:spPr bwMode="auto">
          <a:xfrm>
            <a:off x="139700" y="1470880"/>
            <a:ext cx="8064500" cy="454892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6" name="Text Box 461"/>
          <p:cNvSpPr txBox="1">
            <a:spLocks noChangeArrowheads="1"/>
          </p:cNvSpPr>
          <p:nvPr/>
        </p:nvSpPr>
        <p:spPr bwMode="auto">
          <a:xfrm>
            <a:off x="0" y="1143000"/>
            <a:ext cx="2937401" cy="338554"/>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ysClr val="windowText" lastClr="000000"/>
                </a:solidFill>
                <a:effectLst/>
                <a:uLnTx/>
                <a:uFillTx/>
                <a:latin typeface="+mn-lt"/>
              </a:rPr>
              <a:t>Processor package</a:t>
            </a:r>
          </a:p>
        </p:txBody>
      </p:sp>
      <p:sp>
        <p:nvSpPr>
          <p:cNvPr id="67" name="Rectangle 462"/>
          <p:cNvSpPr>
            <a:spLocks noChangeArrowheads="1"/>
          </p:cNvSpPr>
          <p:nvPr/>
        </p:nvSpPr>
        <p:spPr bwMode="auto">
          <a:xfrm>
            <a:off x="5422900" y="4053881"/>
            <a:ext cx="2328863" cy="648365"/>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err="1">
                <a:ln>
                  <a:noFill/>
                </a:ln>
                <a:solidFill>
                  <a:sysClr val="windowText" lastClr="000000"/>
                </a:solidFill>
                <a:effectLst/>
                <a:uLnTx/>
                <a:uFillTx/>
                <a:latin typeface="+mn-lt"/>
              </a:rPr>
              <a:t>QuickPath</a:t>
            </a:r>
            <a:r>
              <a:rPr kumimoji="0" lang="en-US" sz="1600" i="0" u="none" strike="noStrike" kern="0" cap="none" spc="0" normalizeH="0" baseline="0" noProof="0" dirty="0">
                <a:ln>
                  <a:noFill/>
                </a:ln>
                <a:solidFill>
                  <a:sysClr val="windowText" lastClr="000000"/>
                </a:solidFill>
                <a:effectLst/>
                <a:uLnTx/>
                <a:uFillTx/>
                <a:latin typeface="+mn-lt"/>
              </a:rPr>
              <a:t> </a:t>
            </a:r>
            <a:r>
              <a:rPr kumimoji="0" lang="zh-CN" altLang="en-US" sz="1600" i="0" u="none" strike="noStrike" kern="0" cap="none" spc="0" normalizeH="0" baseline="0" noProof="0" dirty="0">
                <a:ln>
                  <a:noFill/>
                </a:ln>
                <a:solidFill>
                  <a:sysClr val="windowText" lastClr="000000"/>
                </a:solidFill>
                <a:effectLst/>
                <a:uLnTx/>
                <a:uFillTx/>
                <a:latin typeface="+mn-lt"/>
              </a:rPr>
              <a:t>互连</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68" name="Line 464"/>
          <p:cNvSpPr>
            <a:spLocks noChangeShapeType="1"/>
          </p:cNvSpPr>
          <p:nvPr/>
        </p:nvSpPr>
        <p:spPr bwMode="auto">
          <a:xfrm>
            <a:off x="2074863" y="3813359"/>
            <a:ext cx="0" cy="123398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69" name="Line 474"/>
          <p:cNvSpPr>
            <a:spLocks noChangeShapeType="1"/>
          </p:cNvSpPr>
          <p:nvPr/>
        </p:nvSpPr>
        <p:spPr bwMode="auto">
          <a:xfrm flipH="1">
            <a:off x="5805488" y="5814414"/>
            <a:ext cx="7937"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0" name="Line 475"/>
          <p:cNvSpPr>
            <a:spLocks noChangeShapeType="1"/>
          </p:cNvSpPr>
          <p:nvPr/>
        </p:nvSpPr>
        <p:spPr bwMode="auto">
          <a:xfrm>
            <a:off x="5965825" y="5814414"/>
            <a:ext cx="0" cy="43398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1" name="Line 476"/>
          <p:cNvSpPr>
            <a:spLocks noChangeShapeType="1"/>
          </p:cNvSpPr>
          <p:nvPr/>
        </p:nvSpPr>
        <p:spPr bwMode="auto">
          <a:xfrm>
            <a:off x="6118225" y="5806571"/>
            <a:ext cx="0" cy="441829"/>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2" name="Line 479"/>
          <p:cNvSpPr>
            <a:spLocks noChangeShapeType="1"/>
          </p:cNvSpPr>
          <p:nvPr/>
        </p:nvSpPr>
        <p:spPr bwMode="auto">
          <a:xfrm>
            <a:off x="4957763" y="3834274"/>
            <a:ext cx="0" cy="1223527"/>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3" name="Text Box 497"/>
          <p:cNvSpPr txBox="1">
            <a:spLocks noChangeArrowheads="1"/>
          </p:cNvSpPr>
          <p:nvPr/>
        </p:nvSpPr>
        <p:spPr bwMode="auto">
          <a:xfrm>
            <a:off x="8331200" y="3886200"/>
            <a:ext cx="965200"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lt"/>
              </a:rPr>
              <a:t>到</a:t>
            </a:r>
            <a:r>
              <a:rPr kumimoji="0" lang="zh-CN" altLang="en-US" sz="1600" i="0" u="none" strike="noStrike" kern="0" cap="none" spc="0" normalizeH="0" baseline="0" noProof="0" dirty="0">
                <a:ln>
                  <a:noFill/>
                </a:ln>
                <a:solidFill>
                  <a:sysClr val="windowText" lastClr="000000"/>
                </a:solidFill>
                <a:effectLst/>
                <a:uLnTx/>
                <a:uFillTx/>
                <a:latin typeface="+mn-lt"/>
              </a:rPr>
              <a:t>其他核</a:t>
            </a:r>
            <a:r>
              <a:rPr kumimoji="0" lang="en-US" sz="1600" i="0" u="none" strike="noStrike" kern="0" cap="none" spc="0" normalizeH="0" baseline="0" noProof="0" dirty="0">
                <a:ln>
                  <a:noFill/>
                </a:ln>
                <a:solidFill>
                  <a:sysClr val="windowText" lastClr="000000"/>
                </a:solidFill>
                <a:effectLst/>
                <a:uLnTx/>
                <a:uFillTx/>
                <a:latin typeface="+mn-lt"/>
              </a:rPr>
              <a:t> </a:t>
            </a:r>
          </a:p>
        </p:txBody>
      </p:sp>
      <p:grpSp>
        <p:nvGrpSpPr>
          <p:cNvPr id="74" name="Group 501"/>
          <p:cNvGrpSpPr>
            <a:grpSpLocks/>
          </p:cNvGrpSpPr>
          <p:nvPr/>
        </p:nvGrpSpPr>
        <p:grpSpPr bwMode="auto">
          <a:xfrm>
            <a:off x="7735888" y="4111397"/>
            <a:ext cx="595312" cy="501960"/>
            <a:chOff x="4785" y="2300"/>
            <a:chExt cx="343" cy="384"/>
          </a:xfrm>
        </p:grpSpPr>
        <p:sp>
          <p:nvSpPr>
            <p:cNvPr id="75"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6"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7"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78"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grpSp>
      <p:sp>
        <p:nvSpPr>
          <p:cNvPr id="79" name="Text Box 499"/>
          <p:cNvSpPr txBox="1">
            <a:spLocks noChangeArrowheads="1"/>
          </p:cNvSpPr>
          <p:nvPr/>
        </p:nvSpPr>
        <p:spPr bwMode="auto">
          <a:xfrm>
            <a:off x="8361422" y="4418587"/>
            <a:ext cx="934977" cy="584775"/>
          </a:xfrm>
          <a:prstGeom prst="rect">
            <a:avLst/>
          </a:prstGeom>
          <a:noFill/>
          <a:ln w="12700">
            <a:noFill/>
            <a:miter lim="800000"/>
            <a:headEnd/>
            <a:tailEnd/>
          </a:ln>
          <a:effectLst/>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到</a:t>
            </a:r>
            <a:r>
              <a:rPr kumimoji="0" lang="en-US" sz="1600" i="0" u="none" strike="noStrike" kern="0" cap="none" spc="0" normalizeH="0" baseline="0" noProof="0" dirty="0">
                <a:ln>
                  <a:noFill/>
                </a:ln>
                <a:solidFill>
                  <a:sysClr val="windowText" lastClr="000000"/>
                </a:solidFill>
                <a:effectLst/>
                <a:uLnTx/>
                <a:uFillTx/>
                <a:latin typeface="+mn-lt"/>
              </a:rPr>
              <a:t>I/O</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ysClr val="windowText" lastClr="000000"/>
                </a:solidFill>
                <a:effectLst/>
                <a:uLnTx/>
                <a:uFillTx/>
                <a:latin typeface="+mn-lt"/>
              </a:rPr>
              <a:t>桥</a:t>
            </a:r>
            <a:endParaRPr kumimoji="0" lang="en-US" sz="1600" i="0" u="none" strike="noStrike" kern="0" cap="none" spc="0" normalizeH="0" baseline="0" noProof="0" dirty="0">
              <a:ln>
                <a:noFill/>
              </a:ln>
              <a:solidFill>
                <a:sysClr val="windowText" lastClr="000000"/>
              </a:solidFill>
              <a:effectLst/>
              <a:uLnTx/>
              <a:uFillTx/>
              <a:latin typeface="+mn-lt"/>
            </a:endParaRPr>
          </a:p>
        </p:txBody>
      </p:sp>
      <p:sp>
        <p:nvSpPr>
          <p:cNvPr id="80" name="Line 500"/>
          <p:cNvSpPr>
            <a:spLocks noChangeShapeType="1"/>
          </p:cNvSpPr>
          <p:nvPr/>
        </p:nvSpPr>
        <p:spPr bwMode="auto">
          <a:xfrm>
            <a:off x="6565900" y="4691788"/>
            <a:ext cx="0" cy="35555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
        <p:nvSpPr>
          <p:cNvPr id="81" name="Line 502"/>
          <p:cNvSpPr>
            <a:spLocks noChangeShapeType="1"/>
          </p:cNvSpPr>
          <p:nvPr/>
        </p:nvSpPr>
        <p:spPr bwMode="auto">
          <a:xfrm flipV="1">
            <a:off x="3175000" y="5381983"/>
            <a:ext cx="1041400" cy="0"/>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i="0" u="none" strike="noStrike" kern="0" cap="none" spc="0" normalizeH="0" baseline="0" noProof="0">
              <a:ln>
                <a:noFill/>
              </a:ln>
              <a:solidFill>
                <a:sysClr val="windowText" lastClr="000000"/>
              </a:solidFill>
              <a:effectLst/>
              <a:uLnTx/>
              <a:uFillTx/>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Review of Symbols</a:t>
            </a:r>
            <a:r>
              <a:rPr lang="zh-CN" altLang="en-US" dirty="0"/>
              <a:t>符号回顾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a:t>基本参数</a:t>
            </a:r>
            <a:endParaRPr lang="en-US" dirty="0"/>
          </a:p>
          <a:p>
            <a:pPr lvl="1"/>
            <a:r>
              <a:rPr lang="en-US" b="1" dirty="0"/>
              <a:t>N = 2</a:t>
            </a:r>
            <a:r>
              <a:rPr lang="en-US" b="1" baseline="30000" dirty="0"/>
              <a:t>n </a:t>
            </a:r>
            <a:r>
              <a:rPr lang="en-US" b="1" dirty="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a:t>P = 2</a:t>
            </a:r>
            <a:r>
              <a:rPr lang="en-US" b="1" baseline="30000" dirty="0"/>
              <a:t>p </a:t>
            </a:r>
            <a:r>
              <a:rPr lang="en-US" b="1" dirty="0"/>
              <a:t> : </a:t>
            </a:r>
            <a:r>
              <a:rPr lang="zh-CN" altLang="en-US" b="1" dirty="0"/>
              <a:t>页的大小</a:t>
            </a:r>
            <a:r>
              <a:rPr lang="en-US" b="1" dirty="0"/>
              <a:t> (bytes)</a:t>
            </a:r>
            <a:endParaRPr lang="en-US" b="1" baseline="30000" dirty="0"/>
          </a:p>
          <a:p>
            <a:r>
              <a:rPr lang="zh-CN" altLang="en-US" dirty="0"/>
              <a:t>虚拟地址组成部分</a:t>
            </a:r>
            <a:endParaRPr lang="en-US" dirty="0"/>
          </a:p>
          <a:p>
            <a:pPr lvl="1"/>
            <a:r>
              <a:rPr lang="en-US" b="1" dirty="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a:t>物理地址组成部分</a:t>
            </a:r>
            <a:endParaRPr lang="en-US" dirty="0"/>
          </a:p>
          <a:p>
            <a:pPr lvl="1"/>
            <a:r>
              <a:rPr lang="en-US" b="1" dirty="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a:t>CO: </a:t>
            </a:r>
            <a:r>
              <a:rPr lang="zh-CN" altLang="en-US" b="1" dirty="0"/>
              <a:t>缓冲块内的字节偏移量</a:t>
            </a:r>
            <a:endParaRPr lang="en-US" b="1" dirty="0"/>
          </a:p>
          <a:p>
            <a:pPr lvl="1"/>
            <a:r>
              <a:rPr lang="en-US" b="1" dirty="0"/>
              <a:t>CI: Cache </a:t>
            </a:r>
            <a:r>
              <a:rPr lang="zh-CN" altLang="en-US" b="1" dirty="0"/>
              <a:t>索引</a:t>
            </a:r>
            <a:endParaRPr lang="en-US" b="1" dirty="0"/>
          </a:p>
          <a:p>
            <a:pPr lvl="1"/>
            <a:r>
              <a:rPr lang="en-US" b="1" dirty="0"/>
              <a:t>CT: Cache </a:t>
            </a:r>
            <a:r>
              <a:rPr lang="zh-CN" altLang="en-US" b="1" dirty="0"/>
              <a:t>标记</a:t>
            </a:r>
            <a:endParaRPr lang="en-US" b="1" dirty="0"/>
          </a:p>
          <a:p>
            <a:endParaRPr lang="en-US" dirty="0"/>
          </a:p>
        </p:txBody>
      </p:sp>
    </p:spTree>
    <p:extLst>
      <p:ext uri="{BB962C8B-B14F-4D97-AF65-F5344CB8AC3E}">
        <p14:creationId xmlns:p14="http://schemas.microsoft.com/office/powerpoint/2010/main" val="318852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1C322CB-71B0-4B50-95ED-423EC834AE3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本周六实验，五一放假停课，替代方法</a:t>
            </a:r>
          </a:p>
        </p:txBody>
      </p:sp>
      <p:sp>
        <p:nvSpPr>
          <p:cNvPr id="7" name="文本框 6">
            <a:extLst>
              <a:ext uri="{FF2B5EF4-FFF2-40B4-BE49-F238E27FC236}">
                <a16:creationId xmlns:a16="http://schemas.microsoft.com/office/drawing/2014/main" id="{FCB52BD9-E80A-45E4-8DBE-F6F3EA6053F7}"/>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顺延一周</a:t>
            </a:r>
          </a:p>
        </p:txBody>
      </p:sp>
      <p:sp>
        <p:nvSpPr>
          <p:cNvPr id="8" name="文本框 7">
            <a:extLst>
              <a:ext uri="{FF2B5EF4-FFF2-40B4-BE49-F238E27FC236}">
                <a16:creationId xmlns:a16="http://schemas.microsoft.com/office/drawing/2014/main" id="{9047E96A-E17E-45B5-BB64-0FC8B2D64D35}"/>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发放指导</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PPT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与实验报告即可</a:t>
            </a:r>
          </a:p>
        </p:txBody>
      </p:sp>
      <p:sp>
        <p:nvSpPr>
          <p:cNvPr id="9" name="文本框 8">
            <a:extLst>
              <a:ext uri="{FF2B5EF4-FFF2-40B4-BE49-F238E27FC236}">
                <a16:creationId xmlns:a16="http://schemas.microsoft.com/office/drawing/2014/main" id="{4FF0CC32-0A55-4219-AB79-E0764C6AB125}"/>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老师录好讲解视频，共享到群</a:t>
            </a:r>
          </a:p>
        </p:txBody>
      </p:sp>
      <p:sp>
        <p:nvSpPr>
          <p:cNvPr id="10" name="文本框 9">
            <a:extLst>
              <a:ext uri="{FF2B5EF4-FFF2-40B4-BE49-F238E27FC236}">
                <a16:creationId xmlns:a16="http://schemas.microsoft.com/office/drawing/2014/main" id="{3E34FA43-D2D8-4EC2-814A-403681916B0D}"/>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安排非周六时间</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75A9144-4FFA-4BBA-8B97-F50A7F1DF412}"/>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36AA87F-84C1-490F-8C80-81915D67F79D}"/>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0AFABBD-CC59-4036-B516-F1B0175D9861}"/>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D4A4B3D-735E-4588-B1AE-A038276397D4}"/>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85081B1-9CF6-4154-8BF2-39DF7B37A33D}"/>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A8EFCCB6-8CE7-4B6C-9511-60BF0B3F3F58}"/>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1FFE4625-DCD9-4770-B299-19E01D85EEE4}"/>
                </a:ext>
              </a:extLst>
            </p:cNvPr>
            <p:cNvSpPr/>
            <p:nvPr>
              <p:custDataLst>
                <p:tags r:id="rId14"/>
              </p:custDataLst>
            </p:nvPr>
          </p:nvSpPr>
          <p:spPr bwMode="auto">
            <a:xfrm>
              <a:off x="0" y="0"/>
              <a:ext cx="9144000" cy="635000"/>
            </a:xfrm>
            <a:prstGeom prst="rect">
              <a:avLst/>
            </a:prstGeom>
            <a:solidFill>
              <a:srgbClr val="F6F7F8"/>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7" name="ColorBlock">
              <a:extLst>
                <a:ext uri="{FF2B5EF4-FFF2-40B4-BE49-F238E27FC236}">
                  <a16:creationId xmlns:a16="http://schemas.microsoft.com/office/drawing/2014/main" id="{035FA5FB-DD9E-43F0-9AC8-B8F09AE65069}"/>
                </a:ext>
              </a:extLst>
            </p:cNvPr>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8" name="TypeText">
              <a:extLst>
                <a:ext uri="{FF2B5EF4-FFF2-40B4-BE49-F238E27FC236}">
                  <a16:creationId xmlns:a16="http://schemas.microsoft.com/office/drawing/2014/main" id="{E498D98E-C449-4FB3-8D94-ABAFB076B59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29ED50C7-9FD2-480D-8C7F-E0AA4ED5F64B}"/>
                </a:ext>
              </a:extLst>
            </p:cNvPr>
            <p:cNvSpPr txBox="1"/>
            <p:nvPr>
              <p:custDataLst>
                <p:tags r:id="rId17"/>
              </p:custDataLst>
            </p:nvPr>
          </p:nvSpPr>
          <p:spPr>
            <a:xfrm>
              <a:off x="1195705"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526B130-906B-4817-837D-45EF968701D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93718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28600"/>
            <a:ext cx="7936082" cy="762000"/>
          </a:xfrm>
        </p:spPr>
        <p:txBody>
          <a:bodyPr/>
          <a:lstStyle/>
          <a:p>
            <a:r>
              <a:rPr lang="en-US" dirty="0"/>
              <a:t> Core i7 </a:t>
            </a:r>
            <a:r>
              <a:rPr lang="zh-CN" altLang="en-US" dirty="0"/>
              <a:t>地址翻译（</a:t>
            </a:r>
            <a:r>
              <a:rPr lang="en-US" altLang="zh-CN" dirty="0"/>
              <a:t>VA48</a:t>
            </a:r>
            <a:r>
              <a:rPr lang="zh-CN" altLang="en-US" dirty="0"/>
              <a:t>位</a:t>
            </a:r>
            <a:r>
              <a:rPr lang="en-US" altLang="zh-CN" dirty="0"/>
              <a:t>PA52</a:t>
            </a:r>
            <a:r>
              <a:rPr lang="zh-CN" altLang="en-US" dirty="0"/>
              <a:t>位）</a:t>
            </a:r>
            <a:endParaRPr lang="en-US" dirty="0"/>
          </a:p>
        </p:txBody>
      </p:sp>
      <p:sp>
        <p:nvSpPr>
          <p:cNvPr id="4" name="Rectangle 379"/>
          <p:cNvSpPr>
            <a:spLocks noChangeArrowheads="1"/>
          </p:cNvSpPr>
          <p:nvPr/>
        </p:nvSpPr>
        <p:spPr bwMode="auto">
          <a:xfrm>
            <a:off x="1177925" y="1066800"/>
            <a:ext cx="609600" cy="457200"/>
          </a:xfrm>
          <a:prstGeom prst="rect">
            <a:avLst/>
          </a:prstGeom>
          <a:solidFill>
            <a:srgbClr val="C0C0C0"/>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a:solidFill>
                  <a:schemeClr val="tx2"/>
                </a:solidFill>
                <a:latin typeface="+mn-lt"/>
              </a:rPr>
              <a:t>CPU</a:t>
            </a:r>
          </a:p>
        </p:txBody>
      </p:sp>
      <p:sp>
        <p:nvSpPr>
          <p:cNvPr id="5" name="Rectangle 380"/>
          <p:cNvSpPr>
            <a:spLocks noChangeArrowheads="1"/>
          </p:cNvSpPr>
          <p:nvPr/>
        </p:nvSpPr>
        <p:spPr bwMode="auto">
          <a:xfrm>
            <a:off x="568325" y="1981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VPN</a:t>
            </a:r>
          </a:p>
        </p:txBody>
      </p:sp>
      <p:sp>
        <p:nvSpPr>
          <p:cNvPr id="6" name="Rectangle 381"/>
          <p:cNvSpPr>
            <a:spLocks noChangeArrowheads="1"/>
          </p:cNvSpPr>
          <p:nvPr/>
        </p:nvSpPr>
        <p:spPr bwMode="auto">
          <a:xfrm>
            <a:off x="1635125" y="19812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VPO</a:t>
            </a:r>
          </a:p>
        </p:txBody>
      </p:sp>
      <p:sp>
        <p:nvSpPr>
          <p:cNvPr id="7" name="Text Box 382"/>
          <p:cNvSpPr txBox="1">
            <a:spLocks noChangeArrowheads="1"/>
          </p:cNvSpPr>
          <p:nvPr/>
        </p:nvSpPr>
        <p:spPr bwMode="auto">
          <a:xfrm>
            <a:off x="8763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36</a:t>
            </a:r>
          </a:p>
        </p:txBody>
      </p:sp>
      <p:sp>
        <p:nvSpPr>
          <p:cNvPr id="8" name="Text Box 383"/>
          <p:cNvSpPr txBox="1">
            <a:spLocks noChangeArrowheads="1"/>
          </p:cNvSpPr>
          <p:nvPr/>
        </p:nvSpPr>
        <p:spPr bwMode="auto">
          <a:xfrm>
            <a:off x="1714500" y="1752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9" name="Line 384"/>
          <p:cNvSpPr>
            <a:spLocks noChangeShapeType="1"/>
          </p:cNvSpPr>
          <p:nvPr/>
        </p:nvSpPr>
        <p:spPr bwMode="auto">
          <a:xfrm>
            <a:off x="1406525" y="22860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 name="Rectangle 385"/>
          <p:cNvSpPr>
            <a:spLocks noChangeArrowheads="1"/>
          </p:cNvSpPr>
          <p:nvPr/>
        </p:nvSpPr>
        <p:spPr bwMode="auto">
          <a:xfrm>
            <a:off x="9493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TLBT</a:t>
            </a:r>
          </a:p>
        </p:txBody>
      </p:sp>
      <p:sp>
        <p:nvSpPr>
          <p:cNvPr id="11" name="Rectangle 386"/>
          <p:cNvSpPr>
            <a:spLocks noChangeArrowheads="1"/>
          </p:cNvSpPr>
          <p:nvPr/>
        </p:nvSpPr>
        <p:spPr bwMode="auto">
          <a:xfrm>
            <a:off x="14827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TLBI</a:t>
            </a:r>
          </a:p>
        </p:txBody>
      </p:sp>
      <p:sp>
        <p:nvSpPr>
          <p:cNvPr id="12" name="Text Box 387"/>
          <p:cNvSpPr txBox="1">
            <a:spLocks noChangeArrowheads="1"/>
          </p:cNvSpPr>
          <p:nvPr/>
        </p:nvSpPr>
        <p:spPr bwMode="auto">
          <a:xfrm>
            <a:off x="1635125" y="2438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a:t>
            </a:r>
          </a:p>
        </p:txBody>
      </p:sp>
      <p:sp>
        <p:nvSpPr>
          <p:cNvPr id="13" name="Text Box 388"/>
          <p:cNvSpPr txBox="1">
            <a:spLocks noChangeArrowheads="1"/>
          </p:cNvSpPr>
          <p:nvPr/>
        </p:nvSpPr>
        <p:spPr bwMode="auto">
          <a:xfrm>
            <a:off x="1025525" y="24384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32</a:t>
            </a:r>
          </a:p>
        </p:txBody>
      </p:sp>
      <p:sp>
        <p:nvSpPr>
          <p:cNvPr id="14" name="Rectangle 390"/>
          <p:cNvSpPr>
            <a:spLocks noChangeArrowheads="1"/>
          </p:cNvSpPr>
          <p:nvPr/>
        </p:nvSpPr>
        <p:spPr bwMode="auto">
          <a:xfrm>
            <a:off x="22447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5" name="Rectangle 391"/>
          <p:cNvSpPr>
            <a:spLocks noChangeArrowheads="1"/>
          </p:cNvSpPr>
          <p:nvPr/>
        </p:nvSpPr>
        <p:spPr bwMode="auto">
          <a:xfrm>
            <a:off x="27781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6" name="Rectangle 392"/>
          <p:cNvSpPr>
            <a:spLocks noChangeArrowheads="1"/>
          </p:cNvSpPr>
          <p:nvPr/>
        </p:nvSpPr>
        <p:spPr bwMode="auto">
          <a:xfrm>
            <a:off x="33115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7" name="Rectangle 393"/>
          <p:cNvSpPr>
            <a:spLocks noChangeArrowheads="1"/>
          </p:cNvSpPr>
          <p:nvPr/>
        </p:nvSpPr>
        <p:spPr bwMode="auto">
          <a:xfrm>
            <a:off x="38449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8" name="Rectangle 394"/>
          <p:cNvSpPr>
            <a:spLocks noChangeArrowheads="1"/>
          </p:cNvSpPr>
          <p:nvPr/>
        </p:nvSpPr>
        <p:spPr bwMode="auto">
          <a:xfrm>
            <a:off x="22447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19" name="Rectangle 395"/>
          <p:cNvSpPr>
            <a:spLocks noChangeArrowheads="1"/>
          </p:cNvSpPr>
          <p:nvPr/>
        </p:nvSpPr>
        <p:spPr bwMode="auto">
          <a:xfrm>
            <a:off x="27781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0" name="Rectangle 396"/>
          <p:cNvSpPr>
            <a:spLocks noChangeArrowheads="1"/>
          </p:cNvSpPr>
          <p:nvPr/>
        </p:nvSpPr>
        <p:spPr bwMode="auto">
          <a:xfrm>
            <a:off x="33115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1" name="Rectangle 397"/>
          <p:cNvSpPr>
            <a:spLocks noChangeArrowheads="1"/>
          </p:cNvSpPr>
          <p:nvPr/>
        </p:nvSpPr>
        <p:spPr bwMode="auto">
          <a:xfrm>
            <a:off x="38449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2" name="Rectangle 398"/>
          <p:cNvSpPr>
            <a:spLocks noChangeArrowheads="1"/>
          </p:cNvSpPr>
          <p:nvPr/>
        </p:nvSpPr>
        <p:spPr bwMode="auto">
          <a:xfrm>
            <a:off x="22447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3" name="Rectangle 399"/>
          <p:cNvSpPr>
            <a:spLocks noChangeArrowheads="1"/>
          </p:cNvSpPr>
          <p:nvPr/>
        </p:nvSpPr>
        <p:spPr bwMode="auto">
          <a:xfrm>
            <a:off x="27781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4" name="Rectangle 400"/>
          <p:cNvSpPr>
            <a:spLocks noChangeArrowheads="1"/>
          </p:cNvSpPr>
          <p:nvPr/>
        </p:nvSpPr>
        <p:spPr bwMode="auto">
          <a:xfrm>
            <a:off x="33115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5" name="Rectangle 401"/>
          <p:cNvSpPr>
            <a:spLocks noChangeArrowheads="1"/>
          </p:cNvSpPr>
          <p:nvPr/>
        </p:nvSpPr>
        <p:spPr bwMode="auto">
          <a:xfrm>
            <a:off x="38449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6" name="Rectangle 402"/>
          <p:cNvSpPr>
            <a:spLocks noChangeArrowheads="1"/>
          </p:cNvSpPr>
          <p:nvPr/>
        </p:nvSpPr>
        <p:spPr bwMode="auto">
          <a:xfrm>
            <a:off x="22447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7" name="Rectangle 403"/>
          <p:cNvSpPr>
            <a:spLocks noChangeArrowheads="1"/>
          </p:cNvSpPr>
          <p:nvPr/>
        </p:nvSpPr>
        <p:spPr bwMode="auto">
          <a:xfrm>
            <a:off x="27781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8" name="Rectangle 404"/>
          <p:cNvSpPr>
            <a:spLocks noChangeArrowheads="1"/>
          </p:cNvSpPr>
          <p:nvPr/>
        </p:nvSpPr>
        <p:spPr bwMode="auto">
          <a:xfrm>
            <a:off x="33115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29" name="Rectangle 405"/>
          <p:cNvSpPr>
            <a:spLocks noChangeArrowheads="1"/>
          </p:cNvSpPr>
          <p:nvPr/>
        </p:nvSpPr>
        <p:spPr bwMode="auto">
          <a:xfrm>
            <a:off x="38449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30" name="Text Box 406"/>
          <p:cNvSpPr txBox="1">
            <a:spLocks noChangeArrowheads="1"/>
          </p:cNvSpPr>
          <p:nvPr/>
        </p:nvSpPr>
        <p:spPr bwMode="auto">
          <a:xfrm>
            <a:off x="32142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31" name="Line 407"/>
          <p:cNvSpPr>
            <a:spLocks noChangeShapeType="1"/>
          </p:cNvSpPr>
          <p:nvPr/>
        </p:nvSpPr>
        <p:spPr bwMode="auto">
          <a:xfrm>
            <a:off x="1787525" y="2971800"/>
            <a:ext cx="0" cy="1219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2" name="Line 408"/>
          <p:cNvSpPr>
            <a:spLocks noChangeShapeType="1"/>
          </p:cNvSpPr>
          <p:nvPr/>
        </p:nvSpPr>
        <p:spPr bwMode="auto">
          <a:xfrm>
            <a:off x="1787525" y="35052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3" name="Line 409"/>
          <p:cNvSpPr>
            <a:spLocks noChangeShapeType="1"/>
          </p:cNvSpPr>
          <p:nvPr/>
        </p:nvSpPr>
        <p:spPr bwMode="auto">
          <a:xfrm>
            <a:off x="1787525" y="4191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4" name="Line 410"/>
          <p:cNvSpPr>
            <a:spLocks noChangeShapeType="1"/>
          </p:cNvSpPr>
          <p:nvPr/>
        </p:nvSpPr>
        <p:spPr bwMode="auto">
          <a:xfrm>
            <a:off x="1787525" y="36576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5" name="Line 411"/>
          <p:cNvSpPr>
            <a:spLocks noChangeShapeType="1"/>
          </p:cNvSpPr>
          <p:nvPr/>
        </p:nvSpPr>
        <p:spPr bwMode="auto">
          <a:xfrm>
            <a:off x="1787525" y="3810000"/>
            <a:ext cx="4572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6" name="Line 412"/>
          <p:cNvSpPr>
            <a:spLocks noChangeShapeType="1"/>
          </p:cNvSpPr>
          <p:nvPr/>
        </p:nvSpPr>
        <p:spPr bwMode="auto">
          <a:xfrm>
            <a:off x="1254125" y="2971800"/>
            <a:ext cx="0" cy="1524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7" name="Line 413"/>
          <p:cNvSpPr>
            <a:spLocks noChangeShapeType="1"/>
          </p:cNvSpPr>
          <p:nvPr/>
        </p:nvSpPr>
        <p:spPr bwMode="auto">
          <a:xfrm>
            <a:off x="1254125" y="3124200"/>
            <a:ext cx="2895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38" name="Line 414"/>
          <p:cNvSpPr>
            <a:spLocks noChangeShapeType="1"/>
          </p:cNvSpPr>
          <p:nvPr/>
        </p:nvSpPr>
        <p:spPr bwMode="auto">
          <a:xfrm>
            <a:off x="25495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39" name="Line 415"/>
          <p:cNvSpPr>
            <a:spLocks noChangeShapeType="1"/>
          </p:cNvSpPr>
          <p:nvPr/>
        </p:nvSpPr>
        <p:spPr bwMode="auto">
          <a:xfrm>
            <a:off x="30829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0" name="Line 416"/>
          <p:cNvSpPr>
            <a:spLocks noChangeShapeType="1"/>
          </p:cNvSpPr>
          <p:nvPr/>
        </p:nvSpPr>
        <p:spPr bwMode="auto">
          <a:xfrm>
            <a:off x="36163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1" name="Line 417"/>
          <p:cNvSpPr>
            <a:spLocks noChangeShapeType="1"/>
          </p:cNvSpPr>
          <p:nvPr/>
        </p:nvSpPr>
        <p:spPr bwMode="auto">
          <a:xfrm>
            <a:off x="4149725" y="3124200"/>
            <a:ext cx="0" cy="304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2" name="Line 418"/>
          <p:cNvSpPr>
            <a:spLocks noChangeShapeType="1"/>
          </p:cNvSpPr>
          <p:nvPr/>
        </p:nvSpPr>
        <p:spPr bwMode="auto">
          <a:xfrm>
            <a:off x="720725" y="2286000"/>
            <a:ext cx="0" cy="26543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3" name="Line 419"/>
          <p:cNvSpPr>
            <a:spLocks noChangeShapeType="1"/>
          </p:cNvSpPr>
          <p:nvPr/>
        </p:nvSpPr>
        <p:spPr bwMode="auto">
          <a:xfrm>
            <a:off x="1482725" y="1524000"/>
            <a:ext cx="0" cy="4572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44" name="Text Box 420"/>
          <p:cNvSpPr txBox="1">
            <a:spLocks noChangeArrowheads="1"/>
          </p:cNvSpPr>
          <p:nvPr/>
        </p:nvSpPr>
        <p:spPr bwMode="auto">
          <a:xfrm>
            <a:off x="1712913" y="4311650"/>
            <a:ext cx="3078162" cy="311367"/>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TLB (16 </a:t>
            </a:r>
            <a:r>
              <a:rPr lang="zh-CN" altLang="en-US" sz="1600" dirty="0">
                <a:solidFill>
                  <a:schemeClr val="tx2"/>
                </a:solidFill>
                <a:latin typeface="+mn-lt"/>
              </a:rPr>
              <a:t>组</a:t>
            </a:r>
            <a:r>
              <a:rPr lang="en-US" sz="1600" b="1" dirty="0">
                <a:solidFill>
                  <a:schemeClr val="tx2"/>
                </a:solidFill>
                <a:latin typeface="+mn-lt"/>
              </a:rPr>
              <a:t>, 4</a:t>
            </a:r>
            <a:r>
              <a:rPr lang="zh-CN" altLang="en-US" sz="1600" b="1" dirty="0">
                <a:solidFill>
                  <a:schemeClr val="tx2"/>
                </a:solidFill>
                <a:latin typeface="+mn-lt"/>
              </a:rPr>
              <a:t>个条目</a:t>
            </a:r>
            <a:r>
              <a:rPr lang="en-US" sz="1600" b="1" dirty="0">
                <a:solidFill>
                  <a:schemeClr val="tx2"/>
                </a:solidFill>
                <a:latin typeface="+mn-lt"/>
              </a:rPr>
              <a:t>/</a:t>
            </a:r>
            <a:r>
              <a:rPr lang="zh-CN" altLang="en-US" sz="1600" b="1" dirty="0">
                <a:solidFill>
                  <a:schemeClr val="tx2"/>
                </a:solidFill>
                <a:latin typeface="+mn-lt"/>
              </a:rPr>
              <a:t>组</a:t>
            </a:r>
            <a:r>
              <a:rPr lang="en-US" sz="1600" b="1" dirty="0">
                <a:solidFill>
                  <a:schemeClr val="tx2"/>
                </a:solidFill>
                <a:latin typeface="+mn-lt"/>
              </a:rPr>
              <a:t>)</a:t>
            </a:r>
          </a:p>
        </p:txBody>
      </p:sp>
      <p:sp>
        <p:nvSpPr>
          <p:cNvPr id="45" name="Rectangle 421"/>
          <p:cNvSpPr>
            <a:spLocks noChangeArrowheads="1"/>
          </p:cNvSpPr>
          <p:nvPr/>
        </p:nvSpPr>
        <p:spPr bwMode="auto">
          <a:xfrm>
            <a:off x="5683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VPN1</a:t>
            </a:r>
          </a:p>
        </p:txBody>
      </p:sp>
      <p:sp>
        <p:nvSpPr>
          <p:cNvPr id="46" name="Rectangle 422"/>
          <p:cNvSpPr>
            <a:spLocks noChangeArrowheads="1"/>
          </p:cNvSpPr>
          <p:nvPr/>
        </p:nvSpPr>
        <p:spPr bwMode="auto">
          <a:xfrm>
            <a:off x="11017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VPN2</a:t>
            </a:r>
          </a:p>
        </p:txBody>
      </p:sp>
      <p:sp>
        <p:nvSpPr>
          <p:cNvPr id="47" name="Text Box 423"/>
          <p:cNvSpPr txBox="1">
            <a:spLocks noChangeArrowheads="1"/>
          </p:cNvSpPr>
          <p:nvPr/>
        </p:nvSpPr>
        <p:spPr bwMode="auto">
          <a:xfrm>
            <a:off x="11811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48" name="Text Box 424"/>
          <p:cNvSpPr txBox="1">
            <a:spLocks noChangeArrowheads="1"/>
          </p:cNvSpPr>
          <p:nvPr/>
        </p:nvSpPr>
        <p:spPr bwMode="auto">
          <a:xfrm>
            <a:off x="7207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50" name="Rectangle 425"/>
          <p:cNvSpPr>
            <a:spLocks noChangeArrowheads="1"/>
          </p:cNvSpPr>
          <p:nvPr/>
        </p:nvSpPr>
        <p:spPr bwMode="auto">
          <a:xfrm>
            <a:off x="792163" y="5626100"/>
            <a:ext cx="315912"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1" name="Rectangle 426"/>
          <p:cNvSpPr>
            <a:spLocks noChangeArrowheads="1"/>
          </p:cNvSpPr>
          <p:nvPr/>
        </p:nvSpPr>
        <p:spPr bwMode="auto">
          <a:xfrm>
            <a:off x="792163" y="5905500"/>
            <a:ext cx="315912"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52" name="Text Box 431"/>
          <p:cNvSpPr txBox="1">
            <a:spLocks noChangeArrowheads="1"/>
          </p:cNvSpPr>
          <p:nvPr/>
        </p:nvSpPr>
        <p:spPr bwMode="auto">
          <a:xfrm>
            <a:off x="0" y="5497513"/>
            <a:ext cx="536575" cy="315471"/>
          </a:xfrm>
          <a:prstGeom prst="rect">
            <a:avLst/>
          </a:prstGeom>
          <a:noFill/>
          <a:ln w="9525">
            <a:noFill/>
            <a:miter lim="800000"/>
            <a:headEnd/>
            <a:tailEnd/>
          </a:ln>
          <a:effectLst/>
        </p:spPr>
        <p:txBody>
          <a:bodyPr lIns="90487" tIns="44450" rIns="90487" bIns="44450">
            <a:prstTxWarp prst="textNoShape">
              <a:avLst/>
            </a:prstTxWarp>
            <a:spAutoFit/>
          </a:bodyPr>
          <a:lstStyle/>
          <a:p>
            <a:pPr algn="l">
              <a:lnSpc>
                <a:spcPct val="90000"/>
              </a:lnSpc>
              <a:spcBef>
                <a:spcPct val="30000"/>
              </a:spcBef>
            </a:pPr>
            <a:r>
              <a:rPr lang="en-US" sz="1600" dirty="0">
                <a:solidFill>
                  <a:schemeClr val="tx2"/>
                </a:solidFill>
                <a:latin typeface="+mn-lt"/>
              </a:rPr>
              <a:t>CR3</a:t>
            </a:r>
          </a:p>
        </p:txBody>
      </p:sp>
      <p:sp>
        <p:nvSpPr>
          <p:cNvPr id="53" name="Rectangle 436"/>
          <p:cNvSpPr>
            <a:spLocks noChangeArrowheads="1"/>
          </p:cNvSpPr>
          <p:nvPr/>
        </p:nvSpPr>
        <p:spPr bwMode="auto">
          <a:xfrm>
            <a:off x="4302125" y="5040313"/>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PPN</a:t>
            </a:r>
          </a:p>
        </p:txBody>
      </p:sp>
      <p:sp>
        <p:nvSpPr>
          <p:cNvPr id="54" name="Rectangle 437"/>
          <p:cNvSpPr>
            <a:spLocks noChangeArrowheads="1"/>
          </p:cNvSpPr>
          <p:nvPr/>
        </p:nvSpPr>
        <p:spPr bwMode="auto">
          <a:xfrm>
            <a:off x="5368925" y="5040313"/>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a:solidFill>
                  <a:schemeClr val="tx2"/>
                </a:solidFill>
                <a:latin typeface="+mn-lt"/>
              </a:rPr>
              <a:t>PPO</a:t>
            </a:r>
          </a:p>
        </p:txBody>
      </p:sp>
      <p:sp>
        <p:nvSpPr>
          <p:cNvPr id="55" name="Text Box 438"/>
          <p:cNvSpPr txBox="1">
            <a:spLocks noChangeArrowheads="1"/>
          </p:cNvSpPr>
          <p:nvPr/>
        </p:nvSpPr>
        <p:spPr bwMode="auto">
          <a:xfrm>
            <a:off x="46101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40</a:t>
            </a:r>
          </a:p>
        </p:txBody>
      </p:sp>
      <p:sp>
        <p:nvSpPr>
          <p:cNvPr id="56" name="Text Box 439"/>
          <p:cNvSpPr txBox="1">
            <a:spLocks noChangeArrowheads="1"/>
          </p:cNvSpPr>
          <p:nvPr/>
        </p:nvSpPr>
        <p:spPr bwMode="auto">
          <a:xfrm>
            <a:off x="54864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12</a:t>
            </a:r>
          </a:p>
        </p:txBody>
      </p:sp>
      <p:sp>
        <p:nvSpPr>
          <p:cNvPr id="57" name="Line 440"/>
          <p:cNvSpPr>
            <a:spLocks noChangeShapeType="1"/>
          </p:cNvSpPr>
          <p:nvPr/>
        </p:nvSpPr>
        <p:spPr bwMode="auto">
          <a:xfrm>
            <a:off x="4378325" y="3762375"/>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58" name="Line 441"/>
          <p:cNvSpPr>
            <a:spLocks noChangeShapeType="1"/>
          </p:cNvSpPr>
          <p:nvPr/>
        </p:nvSpPr>
        <p:spPr bwMode="auto">
          <a:xfrm>
            <a:off x="4987925" y="3759200"/>
            <a:ext cx="0" cy="1270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59" name="Line 442"/>
          <p:cNvSpPr>
            <a:spLocks noChangeShapeType="1"/>
          </p:cNvSpPr>
          <p:nvPr/>
        </p:nvSpPr>
        <p:spPr bwMode="auto">
          <a:xfrm>
            <a:off x="3035300" y="6083300"/>
            <a:ext cx="1952625"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0" name="Line 443"/>
          <p:cNvSpPr>
            <a:spLocks noChangeShapeType="1"/>
          </p:cNvSpPr>
          <p:nvPr/>
        </p:nvSpPr>
        <p:spPr bwMode="auto">
          <a:xfrm flipH="1" flipV="1">
            <a:off x="4978400" y="5349875"/>
            <a:ext cx="9525" cy="7334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1" name="Text Box 448"/>
          <p:cNvSpPr txBox="1">
            <a:spLocks noChangeArrowheads="1"/>
          </p:cNvSpPr>
          <p:nvPr/>
        </p:nvSpPr>
        <p:spPr bwMode="auto">
          <a:xfrm>
            <a:off x="1244600" y="6477000"/>
            <a:ext cx="1150053" cy="315471"/>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b="1" dirty="0">
                <a:solidFill>
                  <a:schemeClr val="tx2"/>
                </a:solidFill>
                <a:latin typeface="+mn-lt"/>
              </a:rPr>
              <a:t>Page tables</a:t>
            </a:r>
          </a:p>
        </p:txBody>
      </p:sp>
      <p:sp>
        <p:nvSpPr>
          <p:cNvPr id="62" name="Text Box 449"/>
          <p:cNvSpPr txBox="1">
            <a:spLocks noChangeArrowheads="1"/>
          </p:cNvSpPr>
          <p:nvPr/>
        </p:nvSpPr>
        <p:spPr bwMode="auto">
          <a:xfrm>
            <a:off x="685800" y="361315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miss</a:t>
            </a:r>
          </a:p>
        </p:txBody>
      </p:sp>
      <p:sp>
        <p:nvSpPr>
          <p:cNvPr id="63" name="Text Box 450"/>
          <p:cNvSpPr txBox="1">
            <a:spLocks noChangeArrowheads="1"/>
          </p:cNvSpPr>
          <p:nvPr/>
        </p:nvSpPr>
        <p:spPr bwMode="auto">
          <a:xfrm>
            <a:off x="4514850" y="3175000"/>
            <a:ext cx="549212"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TLB</a:t>
            </a:r>
          </a:p>
          <a:p>
            <a:pPr algn="l">
              <a:lnSpc>
                <a:spcPct val="90000"/>
              </a:lnSpc>
              <a:spcBef>
                <a:spcPct val="30000"/>
              </a:spcBef>
            </a:pPr>
            <a:r>
              <a:rPr lang="en-US" sz="1600" i="1" dirty="0">
                <a:solidFill>
                  <a:schemeClr val="tx2"/>
                </a:solidFill>
                <a:latin typeface="+mn-lt"/>
              </a:rPr>
              <a:t>hit</a:t>
            </a:r>
          </a:p>
        </p:txBody>
      </p:sp>
      <p:sp>
        <p:nvSpPr>
          <p:cNvPr id="64" name="Line 451"/>
          <p:cNvSpPr>
            <a:spLocks noChangeShapeType="1"/>
          </p:cNvSpPr>
          <p:nvPr/>
        </p:nvSpPr>
        <p:spPr bwMode="auto">
          <a:xfrm>
            <a:off x="2168525" y="2209800"/>
            <a:ext cx="3276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65" name="Line 452"/>
          <p:cNvSpPr>
            <a:spLocks noChangeShapeType="1"/>
          </p:cNvSpPr>
          <p:nvPr/>
        </p:nvSpPr>
        <p:spPr bwMode="auto">
          <a:xfrm>
            <a:off x="5445125" y="2209800"/>
            <a:ext cx="0" cy="28194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66" name="Text Box 453"/>
          <p:cNvSpPr txBox="1">
            <a:spLocks noChangeArrowheads="1"/>
          </p:cNvSpPr>
          <p:nvPr/>
        </p:nvSpPr>
        <p:spPr bwMode="auto">
          <a:xfrm>
            <a:off x="5819646" y="5283200"/>
            <a:ext cx="1056378" cy="606833"/>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zh-CN" altLang="en-US" sz="1600" b="1" dirty="0">
                <a:solidFill>
                  <a:schemeClr val="tx2"/>
                </a:solidFill>
                <a:latin typeface="+mn-lt"/>
              </a:rPr>
              <a:t>物理地址</a:t>
            </a:r>
            <a:r>
              <a:rPr lang="en-US" sz="1600" b="1" dirty="0">
                <a:solidFill>
                  <a:schemeClr val="tx2"/>
                </a:solidFill>
                <a:latin typeface="+mn-lt"/>
              </a:rPr>
              <a:t> </a:t>
            </a:r>
          </a:p>
          <a:p>
            <a:pPr algn="ctr">
              <a:lnSpc>
                <a:spcPct val="90000"/>
              </a:lnSpc>
              <a:spcBef>
                <a:spcPct val="30000"/>
              </a:spcBef>
            </a:pPr>
            <a:r>
              <a:rPr lang="en-US" sz="1600" b="1" dirty="0">
                <a:solidFill>
                  <a:schemeClr val="tx2"/>
                </a:solidFill>
                <a:latin typeface="+mn-lt"/>
              </a:rPr>
              <a:t>(PA)</a:t>
            </a:r>
          </a:p>
        </p:txBody>
      </p:sp>
      <p:sp>
        <p:nvSpPr>
          <p:cNvPr id="67" name="Rectangle 454"/>
          <p:cNvSpPr>
            <a:spLocks noChangeArrowheads="1"/>
          </p:cNvSpPr>
          <p:nvPr/>
        </p:nvSpPr>
        <p:spPr bwMode="auto">
          <a:xfrm>
            <a:off x="5445125" y="12954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zh-CN" altLang="en-US" sz="1600" dirty="0">
                <a:solidFill>
                  <a:schemeClr val="tx2"/>
                </a:solidFill>
                <a:latin typeface="+mn-lt"/>
              </a:rPr>
              <a:t>结果</a:t>
            </a:r>
            <a:endParaRPr lang="en-US" sz="1600" dirty="0">
              <a:solidFill>
                <a:schemeClr val="tx2"/>
              </a:solidFill>
              <a:latin typeface="+mn-lt"/>
            </a:endParaRPr>
          </a:p>
        </p:txBody>
      </p:sp>
      <p:sp>
        <p:nvSpPr>
          <p:cNvPr id="68" name="Text Box 455"/>
          <p:cNvSpPr txBox="1">
            <a:spLocks noChangeArrowheads="1"/>
          </p:cNvSpPr>
          <p:nvPr/>
        </p:nvSpPr>
        <p:spPr bwMode="auto">
          <a:xfrm>
            <a:off x="5810250" y="1066800"/>
            <a:ext cx="560850"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latin typeface="+mn-lt"/>
              </a:rPr>
              <a:t>32/64</a:t>
            </a:r>
          </a:p>
        </p:txBody>
      </p:sp>
      <p:sp>
        <p:nvSpPr>
          <p:cNvPr id="69" name="Rectangle 456"/>
          <p:cNvSpPr>
            <a:spLocks noChangeArrowheads="1"/>
          </p:cNvSpPr>
          <p:nvPr/>
        </p:nvSpPr>
        <p:spPr bwMode="auto">
          <a:xfrm>
            <a:off x="57499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0" name="Rectangle 457"/>
          <p:cNvSpPr>
            <a:spLocks noChangeArrowheads="1"/>
          </p:cNvSpPr>
          <p:nvPr/>
        </p:nvSpPr>
        <p:spPr bwMode="auto">
          <a:xfrm>
            <a:off x="62833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1" name="Rectangle 458"/>
          <p:cNvSpPr>
            <a:spLocks noChangeArrowheads="1"/>
          </p:cNvSpPr>
          <p:nvPr/>
        </p:nvSpPr>
        <p:spPr bwMode="auto">
          <a:xfrm>
            <a:off x="68167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2" name="Rectangle 459"/>
          <p:cNvSpPr>
            <a:spLocks noChangeArrowheads="1"/>
          </p:cNvSpPr>
          <p:nvPr/>
        </p:nvSpPr>
        <p:spPr bwMode="auto">
          <a:xfrm>
            <a:off x="73501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3" name="Rectangle 460"/>
          <p:cNvSpPr>
            <a:spLocks noChangeArrowheads="1"/>
          </p:cNvSpPr>
          <p:nvPr/>
        </p:nvSpPr>
        <p:spPr bwMode="auto">
          <a:xfrm>
            <a:off x="57499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4" name="Rectangle 461"/>
          <p:cNvSpPr>
            <a:spLocks noChangeArrowheads="1"/>
          </p:cNvSpPr>
          <p:nvPr/>
        </p:nvSpPr>
        <p:spPr bwMode="auto">
          <a:xfrm>
            <a:off x="62833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5" name="Rectangle 462"/>
          <p:cNvSpPr>
            <a:spLocks noChangeArrowheads="1"/>
          </p:cNvSpPr>
          <p:nvPr/>
        </p:nvSpPr>
        <p:spPr bwMode="auto">
          <a:xfrm>
            <a:off x="68167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6" name="Rectangle 463"/>
          <p:cNvSpPr>
            <a:spLocks noChangeArrowheads="1"/>
          </p:cNvSpPr>
          <p:nvPr/>
        </p:nvSpPr>
        <p:spPr bwMode="auto">
          <a:xfrm>
            <a:off x="73501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7" name="Rectangle 464"/>
          <p:cNvSpPr>
            <a:spLocks noChangeArrowheads="1"/>
          </p:cNvSpPr>
          <p:nvPr/>
        </p:nvSpPr>
        <p:spPr bwMode="auto">
          <a:xfrm>
            <a:off x="57499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8" name="Rectangle 465"/>
          <p:cNvSpPr>
            <a:spLocks noChangeArrowheads="1"/>
          </p:cNvSpPr>
          <p:nvPr/>
        </p:nvSpPr>
        <p:spPr bwMode="auto">
          <a:xfrm>
            <a:off x="62833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79" name="Rectangle 466"/>
          <p:cNvSpPr>
            <a:spLocks noChangeArrowheads="1"/>
          </p:cNvSpPr>
          <p:nvPr/>
        </p:nvSpPr>
        <p:spPr bwMode="auto">
          <a:xfrm>
            <a:off x="68167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0" name="Rectangle 467"/>
          <p:cNvSpPr>
            <a:spLocks noChangeArrowheads="1"/>
          </p:cNvSpPr>
          <p:nvPr/>
        </p:nvSpPr>
        <p:spPr bwMode="auto">
          <a:xfrm>
            <a:off x="73501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1" name="Rectangle 468"/>
          <p:cNvSpPr>
            <a:spLocks noChangeArrowheads="1"/>
          </p:cNvSpPr>
          <p:nvPr/>
        </p:nvSpPr>
        <p:spPr bwMode="auto">
          <a:xfrm>
            <a:off x="57499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2" name="Rectangle 469"/>
          <p:cNvSpPr>
            <a:spLocks noChangeArrowheads="1"/>
          </p:cNvSpPr>
          <p:nvPr/>
        </p:nvSpPr>
        <p:spPr bwMode="auto">
          <a:xfrm>
            <a:off x="62833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3" name="Rectangle 470"/>
          <p:cNvSpPr>
            <a:spLocks noChangeArrowheads="1"/>
          </p:cNvSpPr>
          <p:nvPr/>
        </p:nvSpPr>
        <p:spPr bwMode="auto">
          <a:xfrm>
            <a:off x="68167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4" name="Rectangle 471"/>
          <p:cNvSpPr>
            <a:spLocks noChangeArrowheads="1"/>
          </p:cNvSpPr>
          <p:nvPr/>
        </p:nvSpPr>
        <p:spPr bwMode="auto">
          <a:xfrm>
            <a:off x="73501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endParaRPr lang="en-US" sz="1600">
              <a:solidFill>
                <a:schemeClr val="tx2"/>
              </a:solidFill>
              <a:latin typeface="+mn-lt"/>
            </a:endParaRPr>
          </a:p>
        </p:txBody>
      </p:sp>
      <p:sp>
        <p:nvSpPr>
          <p:cNvPr id="85" name="Text Box 472"/>
          <p:cNvSpPr txBox="1">
            <a:spLocks noChangeArrowheads="1"/>
          </p:cNvSpPr>
          <p:nvPr/>
        </p:nvSpPr>
        <p:spPr bwMode="auto">
          <a:xfrm>
            <a:off x="6719431" y="3863975"/>
            <a:ext cx="408444" cy="256480"/>
          </a:xfrm>
          <a:prstGeom prst="rect">
            <a:avLst/>
          </a:prstGeom>
          <a:noFill/>
          <a:ln w="9525">
            <a:noFill/>
            <a:miter lim="800000"/>
            <a:headEnd/>
            <a:tailEnd/>
          </a:ln>
          <a:effectLst/>
        </p:spPr>
        <p:txBody>
          <a:bodyPr vert="eaVert" wrap="none" lIns="90487" tIns="44450" rIns="90487" bIns="44450">
            <a:prstTxWarp prst="textNoShape">
              <a:avLst/>
            </a:prstTxWarp>
            <a:spAutoFit/>
          </a:bodyPr>
          <a:lstStyle/>
          <a:p>
            <a:pPr algn="l">
              <a:lnSpc>
                <a:spcPct val="90000"/>
              </a:lnSpc>
              <a:spcBef>
                <a:spcPct val="30000"/>
              </a:spcBef>
            </a:pPr>
            <a:r>
              <a:rPr lang="en-US" sz="1600">
                <a:solidFill>
                  <a:schemeClr val="tx2"/>
                </a:solidFill>
                <a:latin typeface="+mn-lt"/>
              </a:rPr>
              <a:t>...</a:t>
            </a:r>
          </a:p>
        </p:txBody>
      </p:sp>
      <p:sp>
        <p:nvSpPr>
          <p:cNvPr id="86" name="Line 473"/>
          <p:cNvSpPr>
            <a:spLocks noChangeShapeType="1"/>
          </p:cNvSpPr>
          <p:nvPr/>
        </p:nvSpPr>
        <p:spPr bwMode="auto">
          <a:xfrm>
            <a:off x="6130925" y="5181600"/>
            <a:ext cx="457200" cy="0"/>
          </a:xfrm>
          <a:prstGeom prst="line">
            <a:avLst/>
          </a:prstGeom>
          <a:noFill/>
          <a:ln w="57150">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87" name="Line 474"/>
          <p:cNvSpPr>
            <a:spLocks noChangeShapeType="1"/>
          </p:cNvSpPr>
          <p:nvPr/>
        </p:nvSpPr>
        <p:spPr bwMode="auto">
          <a:xfrm flipV="1">
            <a:off x="71215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8" name="Line 475"/>
          <p:cNvSpPr>
            <a:spLocks noChangeShapeType="1"/>
          </p:cNvSpPr>
          <p:nvPr/>
        </p:nvSpPr>
        <p:spPr bwMode="auto">
          <a:xfrm flipV="1">
            <a:off x="8493125" y="4648200"/>
            <a:ext cx="0" cy="381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89" name="Line 476"/>
          <p:cNvSpPr>
            <a:spLocks noChangeShapeType="1"/>
          </p:cNvSpPr>
          <p:nvPr/>
        </p:nvSpPr>
        <p:spPr bwMode="auto">
          <a:xfrm>
            <a:off x="5888038" y="4643438"/>
            <a:ext cx="2605087" cy="4762"/>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0" name="Line 477"/>
          <p:cNvSpPr>
            <a:spLocks noChangeShapeType="1"/>
          </p:cNvSpPr>
          <p:nvPr/>
        </p:nvSpPr>
        <p:spPr bwMode="auto">
          <a:xfrm flipV="1">
            <a:off x="588962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1" name="Line 478"/>
          <p:cNvSpPr>
            <a:spLocks noChangeShapeType="1"/>
          </p:cNvSpPr>
          <p:nvPr/>
        </p:nvSpPr>
        <p:spPr bwMode="auto">
          <a:xfrm flipV="1">
            <a:off x="6435725" y="4267200"/>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2" name="Line 479"/>
          <p:cNvSpPr>
            <a:spLocks noChangeShapeType="1"/>
          </p:cNvSpPr>
          <p:nvPr/>
        </p:nvSpPr>
        <p:spPr bwMode="auto">
          <a:xfrm flipV="1">
            <a:off x="69596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3" name="Line 480"/>
          <p:cNvSpPr>
            <a:spLocks noChangeShapeType="1"/>
          </p:cNvSpPr>
          <p:nvPr/>
        </p:nvSpPr>
        <p:spPr bwMode="auto">
          <a:xfrm flipV="1">
            <a:off x="7493000"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4" name="Line 481"/>
          <p:cNvSpPr>
            <a:spLocks noChangeShapeType="1"/>
          </p:cNvSpPr>
          <p:nvPr/>
        </p:nvSpPr>
        <p:spPr bwMode="auto">
          <a:xfrm flipV="1">
            <a:off x="8188325" y="3505200"/>
            <a:ext cx="0" cy="15240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95" name="Line 482"/>
          <p:cNvSpPr>
            <a:spLocks noChangeShapeType="1"/>
          </p:cNvSpPr>
          <p:nvPr/>
        </p:nvSpPr>
        <p:spPr bwMode="auto">
          <a:xfrm flipH="1">
            <a:off x="7883525" y="35052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6" name="Line 483"/>
          <p:cNvSpPr>
            <a:spLocks noChangeShapeType="1"/>
          </p:cNvSpPr>
          <p:nvPr/>
        </p:nvSpPr>
        <p:spPr bwMode="auto">
          <a:xfrm flipH="1">
            <a:off x="7883525" y="36576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7" name="Line 484"/>
          <p:cNvSpPr>
            <a:spLocks noChangeShapeType="1"/>
          </p:cNvSpPr>
          <p:nvPr/>
        </p:nvSpPr>
        <p:spPr bwMode="auto">
          <a:xfrm flipH="1">
            <a:off x="7883525" y="3810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8" name="Line 485"/>
          <p:cNvSpPr>
            <a:spLocks noChangeShapeType="1"/>
          </p:cNvSpPr>
          <p:nvPr/>
        </p:nvSpPr>
        <p:spPr bwMode="auto">
          <a:xfrm flipH="1">
            <a:off x="7883525" y="4191000"/>
            <a:ext cx="3048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99" name="Line 429"/>
          <p:cNvSpPr>
            <a:spLocks noChangeShapeType="1"/>
          </p:cNvSpPr>
          <p:nvPr/>
        </p:nvSpPr>
        <p:spPr bwMode="auto">
          <a:xfrm>
            <a:off x="658813" y="5245100"/>
            <a:ext cx="0" cy="776288"/>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0" name="Line 430"/>
          <p:cNvSpPr>
            <a:spLocks noChangeShapeType="1"/>
          </p:cNvSpPr>
          <p:nvPr/>
        </p:nvSpPr>
        <p:spPr bwMode="auto">
          <a:xfrm flipV="1">
            <a:off x="658813" y="6021388"/>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01" name="Oval 486"/>
          <p:cNvSpPr>
            <a:spLocks noChangeArrowheads="1"/>
          </p:cNvSpPr>
          <p:nvPr/>
        </p:nvSpPr>
        <p:spPr bwMode="auto">
          <a:xfrm>
            <a:off x="623888" y="5207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2" name="Oval 487"/>
          <p:cNvSpPr>
            <a:spLocks noChangeArrowheads="1"/>
          </p:cNvSpPr>
          <p:nvPr/>
        </p:nvSpPr>
        <p:spPr bwMode="auto">
          <a:xfrm>
            <a:off x="6953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3" name="Oval 488"/>
          <p:cNvSpPr>
            <a:spLocks noChangeArrowheads="1"/>
          </p:cNvSpPr>
          <p:nvPr/>
        </p:nvSpPr>
        <p:spPr bwMode="auto">
          <a:xfrm>
            <a:off x="2130425" y="2159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4" name="Oval 489"/>
          <p:cNvSpPr>
            <a:spLocks noChangeArrowheads="1"/>
          </p:cNvSpPr>
          <p:nvPr/>
        </p:nvSpPr>
        <p:spPr bwMode="auto">
          <a:xfrm>
            <a:off x="13684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05" name="Line 491"/>
          <p:cNvSpPr>
            <a:spLocks noChangeShapeType="1"/>
          </p:cNvSpPr>
          <p:nvPr/>
        </p:nvSpPr>
        <p:spPr bwMode="auto">
          <a:xfrm flipH="1" flipV="1">
            <a:off x="6054725" y="1600200"/>
            <a:ext cx="0" cy="1828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06" name="Rectangle 492"/>
          <p:cNvSpPr>
            <a:spLocks noChangeArrowheads="1"/>
          </p:cNvSpPr>
          <p:nvPr/>
        </p:nvSpPr>
        <p:spPr bwMode="auto">
          <a:xfrm>
            <a:off x="6892925" y="5029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CT</a:t>
            </a:r>
          </a:p>
        </p:txBody>
      </p:sp>
      <p:sp>
        <p:nvSpPr>
          <p:cNvPr id="107" name="Rectangle 493"/>
          <p:cNvSpPr>
            <a:spLocks noChangeArrowheads="1"/>
          </p:cNvSpPr>
          <p:nvPr/>
        </p:nvSpPr>
        <p:spPr bwMode="auto">
          <a:xfrm>
            <a:off x="82645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CO</a:t>
            </a:r>
          </a:p>
        </p:txBody>
      </p:sp>
      <p:sp>
        <p:nvSpPr>
          <p:cNvPr id="108" name="Text Box 494"/>
          <p:cNvSpPr txBox="1">
            <a:spLocks noChangeArrowheads="1"/>
          </p:cNvSpPr>
          <p:nvPr/>
        </p:nvSpPr>
        <p:spPr bwMode="auto">
          <a:xfrm>
            <a:off x="7251700" y="4800600"/>
            <a:ext cx="33873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40</a:t>
            </a:r>
          </a:p>
        </p:txBody>
      </p:sp>
      <p:sp>
        <p:nvSpPr>
          <p:cNvPr id="109" name="Text Box 495"/>
          <p:cNvSpPr txBox="1">
            <a:spLocks noChangeArrowheads="1"/>
          </p:cNvSpPr>
          <p:nvPr/>
        </p:nvSpPr>
        <p:spPr bwMode="auto">
          <a:xfrm>
            <a:off x="82899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0" name="Rectangle 496"/>
          <p:cNvSpPr>
            <a:spLocks noChangeArrowheads="1"/>
          </p:cNvSpPr>
          <p:nvPr/>
        </p:nvSpPr>
        <p:spPr bwMode="auto">
          <a:xfrm>
            <a:off x="79597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dirty="0">
                <a:solidFill>
                  <a:schemeClr val="tx2"/>
                </a:solidFill>
                <a:latin typeface="+mn-lt"/>
              </a:rPr>
              <a:t>CI</a:t>
            </a:r>
          </a:p>
        </p:txBody>
      </p:sp>
      <p:sp>
        <p:nvSpPr>
          <p:cNvPr id="111" name="Text Box 497"/>
          <p:cNvSpPr txBox="1">
            <a:spLocks noChangeArrowheads="1"/>
          </p:cNvSpPr>
          <p:nvPr/>
        </p:nvSpPr>
        <p:spPr bwMode="auto">
          <a:xfrm>
            <a:off x="7959725" y="48006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6</a:t>
            </a:r>
          </a:p>
        </p:txBody>
      </p:sp>
      <p:sp>
        <p:nvSpPr>
          <p:cNvPr id="112" name="Oval 498"/>
          <p:cNvSpPr>
            <a:spLocks noChangeArrowheads="1"/>
          </p:cNvSpPr>
          <p:nvPr/>
        </p:nvSpPr>
        <p:spPr bwMode="auto">
          <a:xfrm>
            <a:off x="70834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3" name="Oval 499"/>
          <p:cNvSpPr>
            <a:spLocks noChangeArrowheads="1"/>
          </p:cNvSpPr>
          <p:nvPr/>
        </p:nvSpPr>
        <p:spPr bwMode="auto">
          <a:xfrm>
            <a:off x="81375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4" name="Oval 500"/>
          <p:cNvSpPr>
            <a:spLocks noChangeArrowheads="1"/>
          </p:cNvSpPr>
          <p:nvPr/>
        </p:nvSpPr>
        <p:spPr bwMode="auto">
          <a:xfrm>
            <a:off x="84550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5" name="Line 501"/>
          <p:cNvSpPr>
            <a:spLocks noChangeShapeType="1"/>
          </p:cNvSpPr>
          <p:nvPr/>
        </p:nvSpPr>
        <p:spPr bwMode="auto">
          <a:xfrm>
            <a:off x="7883525" y="5715000"/>
            <a:ext cx="990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6" name="Line 502"/>
          <p:cNvSpPr>
            <a:spLocks noChangeShapeType="1"/>
          </p:cNvSpPr>
          <p:nvPr/>
        </p:nvSpPr>
        <p:spPr bwMode="auto">
          <a:xfrm flipV="1">
            <a:off x="8874125" y="2590800"/>
            <a:ext cx="0" cy="31242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17" name="Rectangle 503"/>
          <p:cNvSpPr>
            <a:spLocks noChangeArrowheads="1"/>
          </p:cNvSpPr>
          <p:nvPr/>
        </p:nvSpPr>
        <p:spPr bwMode="auto">
          <a:xfrm>
            <a:off x="7426325" y="1066800"/>
            <a:ext cx="1524000" cy="8382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600" b="1" dirty="0">
                <a:solidFill>
                  <a:schemeClr val="tx2"/>
                </a:solidFill>
                <a:latin typeface="+mn-lt"/>
              </a:rPr>
              <a:t>L2, L3, </a:t>
            </a:r>
            <a:r>
              <a:rPr lang="zh-CN" altLang="en-US" sz="1600" dirty="0">
                <a:solidFill>
                  <a:schemeClr val="tx2"/>
                </a:solidFill>
                <a:latin typeface="+mn-lt"/>
              </a:rPr>
              <a:t>和主存</a:t>
            </a:r>
            <a:endParaRPr lang="en-US" sz="1600" b="1" dirty="0">
              <a:solidFill>
                <a:schemeClr val="tx2"/>
              </a:solidFill>
              <a:latin typeface="+mn-lt"/>
            </a:endParaRPr>
          </a:p>
        </p:txBody>
      </p:sp>
      <p:sp>
        <p:nvSpPr>
          <p:cNvPr id="118" name="Text Box 504"/>
          <p:cNvSpPr txBox="1">
            <a:spLocks noChangeArrowheads="1"/>
          </p:cNvSpPr>
          <p:nvPr/>
        </p:nvSpPr>
        <p:spPr bwMode="auto">
          <a:xfrm>
            <a:off x="5724525" y="2806700"/>
            <a:ext cx="2773363" cy="610936"/>
          </a:xfrm>
          <a:prstGeom prst="rect">
            <a:avLst/>
          </a:prstGeom>
          <a:noFill/>
          <a:ln w="9525">
            <a:noFill/>
            <a:miter lim="800000"/>
            <a:headEnd/>
            <a:tailEnd/>
          </a:ln>
          <a:effectLst/>
        </p:spPr>
        <p:txBody>
          <a:bodyPr lIns="90487" tIns="44450" rIns="90487" bIns="44450">
            <a:prstTxWarp prst="textNoShape">
              <a:avLst/>
            </a:prstTxWarp>
            <a:spAutoFit/>
          </a:bodyPr>
          <a:lstStyle/>
          <a:p>
            <a:pPr algn="ctr">
              <a:lnSpc>
                <a:spcPct val="90000"/>
              </a:lnSpc>
              <a:spcBef>
                <a:spcPct val="30000"/>
              </a:spcBef>
            </a:pPr>
            <a:r>
              <a:rPr lang="en-US" sz="1600" b="1" dirty="0">
                <a:solidFill>
                  <a:schemeClr val="tx2"/>
                </a:solidFill>
                <a:latin typeface="+mn-lt"/>
              </a:rPr>
              <a:t>L1 </a:t>
            </a:r>
            <a:r>
              <a:rPr lang="en-US" sz="1600" b="1" dirty="0" err="1">
                <a:solidFill>
                  <a:schemeClr val="tx2"/>
                </a:solidFill>
                <a:latin typeface="+mn-lt"/>
              </a:rPr>
              <a:t>d</a:t>
            </a:r>
            <a:r>
              <a:rPr lang="en-US" sz="1600" b="1" dirty="0">
                <a:solidFill>
                  <a:schemeClr val="tx2"/>
                </a:solidFill>
                <a:latin typeface="+mn-lt"/>
              </a:rPr>
              <a:t>-cache </a:t>
            </a:r>
          </a:p>
          <a:p>
            <a:pPr algn="ctr">
              <a:lnSpc>
                <a:spcPct val="90000"/>
              </a:lnSpc>
              <a:spcBef>
                <a:spcPct val="30000"/>
              </a:spcBef>
            </a:pPr>
            <a:r>
              <a:rPr lang="en-US" sz="1600" b="1" dirty="0">
                <a:solidFill>
                  <a:schemeClr val="tx2"/>
                </a:solidFill>
                <a:latin typeface="+mn-lt"/>
              </a:rPr>
              <a:t>(64 </a:t>
            </a:r>
            <a:r>
              <a:rPr lang="zh-CN" altLang="en-US" sz="1600" dirty="0">
                <a:solidFill>
                  <a:schemeClr val="tx2"/>
                </a:solidFill>
                <a:latin typeface="+mn-lt"/>
              </a:rPr>
              <a:t>组</a:t>
            </a:r>
            <a:r>
              <a:rPr lang="en-US" sz="1600" b="1" dirty="0">
                <a:solidFill>
                  <a:schemeClr val="tx2"/>
                </a:solidFill>
                <a:latin typeface="+mn-lt"/>
              </a:rPr>
              <a:t>, 8 </a:t>
            </a:r>
            <a:r>
              <a:rPr lang="zh-CN" altLang="en-US" sz="1600" dirty="0">
                <a:solidFill>
                  <a:schemeClr val="tx2"/>
                </a:solidFill>
                <a:latin typeface="+mn-lt"/>
              </a:rPr>
              <a:t>行</a:t>
            </a:r>
            <a:r>
              <a:rPr lang="en-US" sz="1600" b="1" dirty="0">
                <a:solidFill>
                  <a:schemeClr val="tx2"/>
                </a:solidFill>
                <a:latin typeface="+mn-lt"/>
              </a:rPr>
              <a:t>/</a:t>
            </a:r>
            <a:r>
              <a:rPr lang="zh-CN" altLang="en-US" sz="1600" b="1" dirty="0">
                <a:solidFill>
                  <a:schemeClr val="tx2"/>
                </a:solidFill>
                <a:latin typeface="+mn-lt"/>
              </a:rPr>
              <a:t>组</a:t>
            </a:r>
            <a:r>
              <a:rPr lang="en-US" sz="1600" b="1" dirty="0">
                <a:solidFill>
                  <a:schemeClr val="tx2"/>
                </a:solidFill>
                <a:latin typeface="+mn-lt"/>
              </a:rPr>
              <a:t>)</a:t>
            </a:r>
          </a:p>
        </p:txBody>
      </p:sp>
      <p:sp>
        <p:nvSpPr>
          <p:cNvPr id="119" name="Line 505"/>
          <p:cNvSpPr>
            <a:spLocks noChangeShapeType="1"/>
          </p:cNvSpPr>
          <p:nvPr/>
        </p:nvSpPr>
        <p:spPr bwMode="auto">
          <a:xfrm flipH="1">
            <a:off x="8264525" y="2590800"/>
            <a:ext cx="6096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0" name="Line 506"/>
          <p:cNvSpPr>
            <a:spLocks noChangeShapeType="1"/>
          </p:cNvSpPr>
          <p:nvPr/>
        </p:nvSpPr>
        <p:spPr bwMode="auto">
          <a:xfrm flipV="1">
            <a:off x="8264525" y="1905000"/>
            <a:ext cx="0" cy="6858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1" name="Line 507"/>
          <p:cNvSpPr>
            <a:spLocks noChangeShapeType="1"/>
          </p:cNvSpPr>
          <p:nvPr/>
        </p:nvSpPr>
        <p:spPr bwMode="auto">
          <a:xfrm flipH="1">
            <a:off x="6511925" y="1447800"/>
            <a:ext cx="9144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2" name="Text Box 508"/>
          <p:cNvSpPr txBox="1">
            <a:spLocks noChangeArrowheads="1"/>
          </p:cNvSpPr>
          <p:nvPr/>
        </p:nvSpPr>
        <p:spPr bwMode="auto">
          <a:xfrm>
            <a:off x="6013450" y="2057400"/>
            <a:ext cx="461251"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hit</a:t>
            </a:r>
          </a:p>
        </p:txBody>
      </p:sp>
      <p:sp>
        <p:nvSpPr>
          <p:cNvPr id="123" name="Text Box 509"/>
          <p:cNvSpPr txBox="1">
            <a:spLocks noChangeArrowheads="1"/>
          </p:cNvSpPr>
          <p:nvPr/>
        </p:nvSpPr>
        <p:spPr bwMode="auto">
          <a:xfrm>
            <a:off x="8229600" y="1981200"/>
            <a:ext cx="605718" cy="610936"/>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600" i="1" dirty="0">
                <a:solidFill>
                  <a:schemeClr val="tx2"/>
                </a:solidFill>
                <a:latin typeface="+mn-lt"/>
              </a:rPr>
              <a:t>L1</a:t>
            </a:r>
          </a:p>
          <a:p>
            <a:pPr algn="ctr">
              <a:lnSpc>
                <a:spcPct val="90000"/>
              </a:lnSpc>
              <a:spcBef>
                <a:spcPct val="30000"/>
              </a:spcBef>
            </a:pPr>
            <a:r>
              <a:rPr lang="en-US" sz="1600" i="1" dirty="0">
                <a:solidFill>
                  <a:schemeClr val="tx2"/>
                </a:solidFill>
                <a:latin typeface="+mn-lt"/>
              </a:rPr>
              <a:t>miss</a:t>
            </a:r>
          </a:p>
        </p:txBody>
      </p:sp>
      <p:sp>
        <p:nvSpPr>
          <p:cNvPr id="124" name="Line 510"/>
          <p:cNvSpPr>
            <a:spLocks noChangeShapeType="1"/>
          </p:cNvSpPr>
          <p:nvPr/>
        </p:nvSpPr>
        <p:spPr bwMode="auto">
          <a:xfrm flipH="1">
            <a:off x="1787525" y="1447800"/>
            <a:ext cx="3657600" cy="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25" name="Line 511"/>
          <p:cNvSpPr>
            <a:spLocks noChangeShapeType="1"/>
          </p:cNvSpPr>
          <p:nvPr/>
        </p:nvSpPr>
        <p:spPr bwMode="auto">
          <a:xfrm flipV="1">
            <a:off x="7731125" y="5486400"/>
            <a:ext cx="381000" cy="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6" name="Line 512"/>
          <p:cNvSpPr>
            <a:spLocks noChangeShapeType="1"/>
          </p:cNvSpPr>
          <p:nvPr/>
        </p:nvSpPr>
        <p:spPr bwMode="auto">
          <a:xfrm>
            <a:off x="7883525" y="5486400"/>
            <a:ext cx="0" cy="228600"/>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27" name="Text Box 513"/>
          <p:cNvSpPr txBox="1">
            <a:spLocks noChangeArrowheads="1"/>
          </p:cNvSpPr>
          <p:nvPr/>
        </p:nvSpPr>
        <p:spPr bwMode="auto">
          <a:xfrm>
            <a:off x="1411288" y="1529348"/>
            <a:ext cx="1422505" cy="338554"/>
          </a:xfrm>
          <a:prstGeom prst="rect">
            <a:avLst/>
          </a:prstGeom>
          <a:noFill/>
          <a:ln w="12700">
            <a:noFill/>
            <a:miter lim="800000"/>
            <a:headEnd/>
            <a:tailEnd/>
          </a:ln>
          <a:effectLst/>
        </p:spPr>
        <p:txBody>
          <a:bodyPr wrap="none" anchor="ctr">
            <a:prstTxWarp prst="textNoShape">
              <a:avLst/>
            </a:prstTxWarp>
            <a:spAutoFit/>
          </a:bodyPr>
          <a:lstStyle/>
          <a:p>
            <a:r>
              <a:rPr lang="zh-CN" altLang="en-US" sz="1600" b="1" dirty="0">
                <a:latin typeface="+mn-lt"/>
              </a:rPr>
              <a:t>虚拟地址</a:t>
            </a:r>
            <a:r>
              <a:rPr lang="en-US" sz="1600" b="1" dirty="0">
                <a:latin typeface="+mn-lt"/>
              </a:rPr>
              <a:t> (VA)</a:t>
            </a:r>
          </a:p>
        </p:txBody>
      </p:sp>
      <p:sp>
        <p:nvSpPr>
          <p:cNvPr id="128" name="Rectangle 514"/>
          <p:cNvSpPr>
            <a:spLocks noChangeArrowheads="1"/>
          </p:cNvSpPr>
          <p:nvPr/>
        </p:nvSpPr>
        <p:spPr bwMode="auto">
          <a:xfrm>
            <a:off x="16351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VPN3</a:t>
            </a:r>
          </a:p>
        </p:txBody>
      </p:sp>
      <p:sp>
        <p:nvSpPr>
          <p:cNvPr id="129" name="Rectangle 515"/>
          <p:cNvSpPr>
            <a:spLocks noChangeArrowheads="1"/>
          </p:cNvSpPr>
          <p:nvPr/>
        </p:nvSpPr>
        <p:spPr bwMode="auto">
          <a:xfrm>
            <a:off x="21685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VPN4</a:t>
            </a:r>
          </a:p>
        </p:txBody>
      </p:sp>
      <p:sp>
        <p:nvSpPr>
          <p:cNvPr id="130" name="Text Box 516"/>
          <p:cNvSpPr txBox="1">
            <a:spLocks noChangeArrowheads="1"/>
          </p:cNvSpPr>
          <p:nvPr/>
        </p:nvSpPr>
        <p:spPr bwMode="auto">
          <a:xfrm>
            <a:off x="2247900"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sp>
        <p:nvSpPr>
          <p:cNvPr id="131" name="Text Box 517"/>
          <p:cNvSpPr txBox="1">
            <a:spLocks noChangeArrowheads="1"/>
          </p:cNvSpPr>
          <p:nvPr/>
        </p:nvSpPr>
        <p:spPr bwMode="auto">
          <a:xfrm>
            <a:off x="1787525" y="4724400"/>
            <a:ext cx="260737"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latin typeface="+mn-lt"/>
              </a:rPr>
              <a:t>9</a:t>
            </a:r>
          </a:p>
        </p:txBody>
      </p:sp>
      <p:grpSp>
        <p:nvGrpSpPr>
          <p:cNvPr id="132" name="Group 641"/>
          <p:cNvGrpSpPr>
            <a:grpSpLocks/>
          </p:cNvGrpSpPr>
          <p:nvPr/>
        </p:nvGrpSpPr>
        <p:grpSpPr bwMode="auto">
          <a:xfrm>
            <a:off x="1106488" y="5632450"/>
            <a:ext cx="276225" cy="450850"/>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36" name="Rectangle 525"/>
          <p:cNvSpPr>
            <a:spLocks noChangeArrowheads="1"/>
          </p:cNvSpPr>
          <p:nvPr/>
        </p:nvSpPr>
        <p:spPr bwMode="auto">
          <a:xfrm>
            <a:off x="1387475"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7" name="Rectangle 526"/>
          <p:cNvSpPr>
            <a:spLocks noChangeArrowheads="1"/>
          </p:cNvSpPr>
          <p:nvPr/>
        </p:nvSpPr>
        <p:spPr bwMode="auto">
          <a:xfrm>
            <a:off x="1387475"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38" name="Line 542"/>
          <p:cNvSpPr>
            <a:spLocks noChangeShapeType="1"/>
          </p:cNvSpPr>
          <p:nvPr/>
        </p:nvSpPr>
        <p:spPr bwMode="auto">
          <a:xfrm>
            <a:off x="1249363" y="5254625"/>
            <a:ext cx="0" cy="78422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39" name="Line 543"/>
          <p:cNvSpPr>
            <a:spLocks noChangeShapeType="1"/>
          </p:cNvSpPr>
          <p:nvPr/>
        </p:nvSpPr>
        <p:spPr bwMode="auto">
          <a:xfrm flipV="1">
            <a:off x="1249363" y="6030913"/>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0" name="Oval 544"/>
          <p:cNvSpPr>
            <a:spLocks noChangeArrowheads="1"/>
          </p:cNvSpPr>
          <p:nvPr/>
        </p:nvSpPr>
        <p:spPr bwMode="auto">
          <a:xfrm>
            <a:off x="1214438"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1" name="Rectangle 610"/>
          <p:cNvSpPr>
            <a:spLocks noChangeArrowheads="1"/>
          </p:cNvSpPr>
          <p:nvPr/>
        </p:nvSpPr>
        <p:spPr bwMode="auto">
          <a:xfrm>
            <a:off x="2025650"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2" name="Rectangle 611"/>
          <p:cNvSpPr>
            <a:spLocks noChangeArrowheads="1"/>
          </p:cNvSpPr>
          <p:nvPr/>
        </p:nvSpPr>
        <p:spPr bwMode="auto">
          <a:xfrm>
            <a:off x="2025650"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PTE</a:t>
            </a:r>
          </a:p>
        </p:txBody>
      </p:sp>
      <p:sp>
        <p:nvSpPr>
          <p:cNvPr id="143" name="Line 612"/>
          <p:cNvSpPr>
            <a:spLocks noChangeShapeType="1"/>
          </p:cNvSpPr>
          <p:nvPr/>
        </p:nvSpPr>
        <p:spPr bwMode="auto">
          <a:xfrm flipH="1">
            <a:off x="1885950" y="5254625"/>
            <a:ext cx="1588" cy="790575"/>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4" name="Line 613"/>
          <p:cNvSpPr>
            <a:spLocks noChangeShapeType="1"/>
          </p:cNvSpPr>
          <p:nvPr/>
        </p:nvSpPr>
        <p:spPr bwMode="auto">
          <a:xfrm flipV="1">
            <a:off x="1887538"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45" name="Oval 614"/>
          <p:cNvSpPr>
            <a:spLocks noChangeArrowheads="1"/>
          </p:cNvSpPr>
          <p:nvPr/>
        </p:nvSpPr>
        <p:spPr bwMode="auto">
          <a:xfrm>
            <a:off x="1852613"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6" name="Rectangle 619"/>
          <p:cNvSpPr>
            <a:spLocks noChangeArrowheads="1"/>
          </p:cNvSpPr>
          <p:nvPr/>
        </p:nvSpPr>
        <p:spPr bwMode="auto">
          <a:xfrm>
            <a:off x="2663825" y="5621338"/>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7" name="Rectangle 620"/>
          <p:cNvSpPr>
            <a:spLocks noChangeArrowheads="1"/>
          </p:cNvSpPr>
          <p:nvPr/>
        </p:nvSpPr>
        <p:spPr bwMode="auto">
          <a:xfrm>
            <a:off x="2663825" y="5900738"/>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PTE</a:t>
            </a:r>
          </a:p>
        </p:txBody>
      </p:sp>
      <p:sp>
        <p:nvSpPr>
          <p:cNvPr id="148" name="Line 621"/>
          <p:cNvSpPr>
            <a:spLocks noChangeShapeType="1"/>
          </p:cNvSpPr>
          <p:nvPr/>
        </p:nvSpPr>
        <p:spPr bwMode="auto">
          <a:xfrm>
            <a:off x="2525713" y="5249863"/>
            <a:ext cx="0" cy="788987"/>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49" name="Line 622"/>
          <p:cNvSpPr>
            <a:spLocks noChangeShapeType="1"/>
          </p:cNvSpPr>
          <p:nvPr/>
        </p:nvSpPr>
        <p:spPr bwMode="auto">
          <a:xfrm flipV="1">
            <a:off x="2525713" y="6035675"/>
            <a:ext cx="133350" cy="9525"/>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pPr algn="ctr"/>
            <a:endParaRPr lang="en-US" sz="1400">
              <a:latin typeface="+mn-lt"/>
            </a:endParaRPr>
          </a:p>
        </p:txBody>
      </p:sp>
      <p:sp>
        <p:nvSpPr>
          <p:cNvPr id="150" name="Oval 623"/>
          <p:cNvSpPr>
            <a:spLocks noChangeArrowheads="1"/>
          </p:cNvSpPr>
          <p:nvPr/>
        </p:nvSpPr>
        <p:spPr bwMode="auto">
          <a:xfrm>
            <a:off x="2490788" y="5211763"/>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51" name="Line 626"/>
          <p:cNvSpPr>
            <a:spLocks noChangeShapeType="1"/>
          </p:cNvSpPr>
          <p:nvPr/>
        </p:nvSpPr>
        <p:spPr bwMode="auto">
          <a:xfrm>
            <a:off x="60166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2" name="Line 627"/>
          <p:cNvSpPr>
            <a:spLocks noChangeShapeType="1"/>
          </p:cNvSpPr>
          <p:nvPr/>
        </p:nvSpPr>
        <p:spPr bwMode="auto">
          <a:xfrm>
            <a:off x="6540500"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3" name="Line 628"/>
          <p:cNvSpPr>
            <a:spLocks noChangeShapeType="1"/>
          </p:cNvSpPr>
          <p:nvPr/>
        </p:nvSpPr>
        <p:spPr bwMode="auto">
          <a:xfrm>
            <a:off x="7064375" y="3429000"/>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4" name="Line 629"/>
          <p:cNvSpPr>
            <a:spLocks noChangeShapeType="1"/>
          </p:cNvSpPr>
          <p:nvPr/>
        </p:nvSpPr>
        <p:spPr bwMode="auto">
          <a:xfrm>
            <a:off x="7616825" y="3438525"/>
            <a:ext cx="0" cy="447675"/>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5" name="Line 631"/>
          <p:cNvSpPr>
            <a:spLocks noChangeShapeType="1"/>
          </p:cNvSpPr>
          <p:nvPr/>
        </p:nvSpPr>
        <p:spPr bwMode="auto">
          <a:xfrm>
            <a:off x="6019800" y="4114800"/>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6" name="Line 632"/>
          <p:cNvSpPr>
            <a:spLocks noChangeShapeType="1"/>
          </p:cNvSpPr>
          <p:nvPr/>
        </p:nvSpPr>
        <p:spPr bwMode="auto">
          <a:xfrm>
            <a:off x="6550025" y="4119563"/>
            <a:ext cx="0" cy="147637"/>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7" name="Line 633"/>
          <p:cNvSpPr>
            <a:spLocks noChangeShapeType="1"/>
          </p:cNvSpPr>
          <p:nvPr/>
        </p:nvSpPr>
        <p:spPr bwMode="auto">
          <a:xfrm>
            <a:off x="7086600"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8" name="Line 634"/>
          <p:cNvSpPr>
            <a:spLocks noChangeShapeType="1"/>
          </p:cNvSpPr>
          <p:nvPr/>
        </p:nvSpPr>
        <p:spPr bwMode="auto">
          <a:xfrm>
            <a:off x="7616825" y="4117975"/>
            <a:ext cx="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sz="1600">
              <a:latin typeface="+mn-lt"/>
            </a:endParaRPr>
          </a:p>
        </p:txBody>
      </p:sp>
      <p:sp>
        <p:nvSpPr>
          <p:cNvPr id="159" name="Line 635"/>
          <p:cNvSpPr>
            <a:spLocks noChangeShapeType="1"/>
          </p:cNvSpPr>
          <p:nvPr/>
        </p:nvSpPr>
        <p:spPr bwMode="auto">
          <a:xfrm flipV="1">
            <a:off x="6162675" y="426720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0" name="Line 636"/>
          <p:cNvSpPr>
            <a:spLocks noChangeShapeType="1"/>
          </p:cNvSpPr>
          <p:nvPr/>
        </p:nvSpPr>
        <p:spPr bwMode="auto">
          <a:xfrm flipV="1">
            <a:off x="6683375" y="4268788"/>
            <a:ext cx="0" cy="37465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1" name="Line 637"/>
          <p:cNvSpPr>
            <a:spLocks noChangeShapeType="1"/>
          </p:cNvSpPr>
          <p:nvPr/>
        </p:nvSpPr>
        <p:spPr bwMode="auto">
          <a:xfrm flipV="1">
            <a:off x="7223125" y="4260850"/>
            <a:ext cx="0" cy="381000"/>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2" name="Line 638"/>
          <p:cNvSpPr>
            <a:spLocks noChangeShapeType="1"/>
          </p:cNvSpPr>
          <p:nvPr/>
        </p:nvSpPr>
        <p:spPr bwMode="auto">
          <a:xfrm flipV="1">
            <a:off x="7759700" y="4270375"/>
            <a:ext cx="0" cy="37306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sp>
        <p:nvSpPr>
          <p:cNvPr id="163" name="Line 639"/>
          <p:cNvSpPr>
            <a:spLocks noChangeShapeType="1"/>
          </p:cNvSpPr>
          <p:nvPr/>
        </p:nvSpPr>
        <p:spPr bwMode="auto">
          <a:xfrm>
            <a:off x="536575" y="5626100"/>
            <a:ext cx="23495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grpSp>
        <p:nvGrpSpPr>
          <p:cNvPr id="164" name="Group 642"/>
          <p:cNvGrpSpPr>
            <a:grpSpLocks/>
          </p:cNvGrpSpPr>
          <p:nvPr/>
        </p:nvGrpSpPr>
        <p:grpSpPr bwMode="auto">
          <a:xfrm>
            <a:off x="1754188" y="5627688"/>
            <a:ext cx="276225" cy="450850"/>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grpSp>
        <p:nvGrpSpPr>
          <p:cNvPr id="168" name="Group 646"/>
          <p:cNvGrpSpPr>
            <a:grpSpLocks/>
          </p:cNvGrpSpPr>
          <p:nvPr/>
        </p:nvGrpSpPr>
        <p:grpSpPr bwMode="auto">
          <a:xfrm>
            <a:off x="2392363" y="5627688"/>
            <a:ext cx="276225" cy="450850"/>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sz="1600">
                <a:latin typeface="+mn-lt"/>
              </a:endParaRPr>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prstTxWarp prst="textNoShape">
                <a:avLst/>
              </a:prstTxWarp>
            </a:bodyPr>
            <a:lstStyle/>
            <a:p>
              <a:endParaRPr lang="en-US" sz="1600">
                <a:latin typeface="+mn-lt"/>
              </a:endParaRPr>
            </a:p>
          </p:txBody>
        </p:sp>
      </p:grpSp>
      <p:sp>
        <p:nvSpPr>
          <p:cNvPr id="172" name="Text Box 170"/>
          <p:cNvSpPr txBox="1">
            <a:spLocks noChangeArrowheads="1"/>
          </p:cNvSpPr>
          <p:nvPr/>
        </p:nvSpPr>
        <p:spPr bwMode="auto">
          <a:xfrm>
            <a:off x="3411538" y="6245225"/>
            <a:ext cx="5456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900" b="1" dirty="0">
                <a:solidFill>
                  <a:srgbClr val="0070C0"/>
                </a:solidFill>
                <a:latin typeface="微软雅黑" panose="020B0503020204020204" pitchFamily="34" charset="-122"/>
                <a:ea typeface="微软雅黑" panose="020B0503020204020204" pitchFamily="34" charset="-122"/>
              </a:rPr>
              <a:t>页表项</a:t>
            </a:r>
            <a:r>
              <a:rPr lang="en-US" altLang="zh-CN" sz="1900" b="1" dirty="0">
                <a:solidFill>
                  <a:srgbClr val="0070C0"/>
                </a:solidFill>
                <a:latin typeface="微软雅黑" panose="020B0503020204020204" pitchFamily="34" charset="-122"/>
                <a:ea typeface="微软雅黑" panose="020B0503020204020204" pitchFamily="34" charset="-122"/>
              </a:rPr>
              <a:t>PTE</a:t>
            </a:r>
            <a:r>
              <a:rPr lang="zh-CN" altLang="en-US" sz="1900" b="1" dirty="0">
                <a:solidFill>
                  <a:srgbClr val="0070C0"/>
                </a:solidFill>
                <a:latin typeface="微软雅黑" panose="020B0503020204020204" pitchFamily="34" charset="-122"/>
                <a:ea typeface="微软雅黑" panose="020B0503020204020204" pitchFamily="34" charset="-122"/>
              </a:rPr>
              <a:t>：占</a:t>
            </a:r>
            <a:r>
              <a:rPr lang="en-US" altLang="zh-CN" sz="1900" b="1" dirty="0">
                <a:solidFill>
                  <a:srgbClr val="0070C0"/>
                </a:solidFill>
                <a:latin typeface="微软雅黑" panose="020B0503020204020204" pitchFamily="34" charset="-122"/>
                <a:ea typeface="微软雅黑" panose="020B0503020204020204" pitchFamily="34" charset="-122"/>
              </a:rPr>
              <a:t>64</a:t>
            </a:r>
            <a:r>
              <a:rPr lang="zh-CN" altLang="en-US" sz="1900" b="1" dirty="0">
                <a:solidFill>
                  <a:srgbClr val="0070C0"/>
                </a:solidFill>
                <a:latin typeface="微软雅黑" panose="020B0503020204020204" pitchFamily="34" charset="-122"/>
                <a:ea typeface="微软雅黑" panose="020B0503020204020204" pitchFamily="34" charset="-122"/>
              </a:rPr>
              <a:t>位</a:t>
            </a:r>
            <a:r>
              <a:rPr lang="en-US" altLang="zh-CN" sz="1900" b="1" dirty="0">
                <a:solidFill>
                  <a:srgbClr val="0070C0"/>
                </a:solidFill>
                <a:latin typeface="微软雅黑" panose="020B0503020204020204" pitchFamily="34" charset="-122"/>
                <a:ea typeface="微软雅黑" panose="020B0503020204020204" pitchFamily="34" charset="-122"/>
              </a:rPr>
              <a:t>=8B</a:t>
            </a:r>
            <a:r>
              <a:rPr lang="zh-CN" altLang="en-US" sz="1900" b="1" dirty="0">
                <a:solidFill>
                  <a:srgbClr val="0070C0"/>
                </a:solidFill>
                <a:latin typeface="微软雅黑" panose="020B0503020204020204" pitchFamily="34" charset="-122"/>
                <a:ea typeface="微软雅黑" panose="020B0503020204020204" pitchFamily="34" charset="-122"/>
              </a:rPr>
              <a:t>，</a:t>
            </a:r>
            <a:r>
              <a:rPr lang="en-US" altLang="zh-CN" sz="1900" b="1" dirty="0">
                <a:solidFill>
                  <a:srgbClr val="0070C0"/>
                </a:solidFill>
                <a:latin typeface="微软雅黑" panose="020B0503020204020204" pitchFamily="34" charset="-122"/>
                <a:ea typeface="微软雅黑" panose="020B0503020204020204" pitchFamily="34" charset="-122"/>
              </a:rPr>
              <a:t>512</a:t>
            </a:r>
            <a:r>
              <a:rPr lang="zh-CN" altLang="en-US" sz="1900" b="1" dirty="0">
                <a:solidFill>
                  <a:srgbClr val="0070C0"/>
                </a:solidFill>
                <a:latin typeface="微软雅黑" panose="020B0503020204020204" pitchFamily="34" charset="-122"/>
                <a:ea typeface="微软雅黑" panose="020B0503020204020204" pitchFamily="34" charset="-122"/>
              </a:rPr>
              <a:t>项</a:t>
            </a:r>
            <a:r>
              <a:rPr lang="en-US" altLang="zh-CN" sz="1900" b="1" dirty="0">
                <a:solidFill>
                  <a:srgbClr val="0070C0"/>
                </a:solidFill>
                <a:latin typeface="微软雅黑" panose="020B0503020204020204" pitchFamily="34" charset="-122"/>
                <a:ea typeface="微软雅黑" panose="020B0503020204020204" pitchFamily="34" charset="-122"/>
              </a:rPr>
              <a:t>x8B=4KB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24982" cy="762000"/>
          </a:xfrm>
        </p:spPr>
        <p:txBody>
          <a:bodyPr/>
          <a:lstStyle/>
          <a:p>
            <a:r>
              <a:rPr lang="zh-CN" altLang="en-US" dirty="0"/>
              <a:t>一个</a:t>
            </a:r>
            <a:r>
              <a:rPr lang="en-US" dirty="0"/>
              <a:t>Linux </a:t>
            </a:r>
            <a:r>
              <a:rPr lang="zh-CN" altLang="en-US" dirty="0"/>
              <a:t>进程的虚拟地址空间</a:t>
            </a:r>
            <a:endParaRPr lang="en-US" dirty="0"/>
          </a:p>
        </p:txBody>
      </p:sp>
      <p:sp>
        <p:nvSpPr>
          <p:cNvPr id="4" name="Rectangle 379"/>
          <p:cNvSpPr>
            <a:spLocks noChangeAspect="1" noChangeArrowheads="1"/>
          </p:cNvSpPr>
          <p:nvPr/>
        </p:nvSpPr>
        <p:spPr bwMode="auto">
          <a:xfrm>
            <a:off x="3482975" y="2976563"/>
            <a:ext cx="2174875" cy="523875"/>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内核代码和数据</a:t>
            </a:r>
            <a:endParaRPr lang="en-US" sz="1600" dirty="0">
              <a:latin typeface="+mn-lt"/>
            </a:endParaRPr>
          </a:p>
        </p:txBody>
      </p:sp>
      <p:sp>
        <p:nvSpPr>
          <p:cNvPr id="5" name="Rectangle 380"/>
          <p:cNvSpPr>
            <a:spLocks noChangeAspect="1" noChangeArrowheads="1"/>
          </p:cNvSpPr>
          <p:nvPr/>
        </p:nvSpPr>
        <p:spPr bwMode="auto">
          <a:xfrm>
            <a:off x="3482975" y="4325938"/>
            <a:ext cx="2174875" cy="45561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r>
              <a:rPr lang="zh-CN" altLang="en-US" sz="1600" dirty="0">
                <a:latin typeface="+mn-lt"/>
              </a:rPr>
              <a:t>共享库的内存映射区域</a:t>
            </a:r>
            <a:endParaRPr lang="en-US" sz="1600" dirty="0">
              <a:latin typeface="+mn-lt"/>
            </a:endParaRPr>
          </a:p>
        </p:txBody>
      </p:sp>
      <p:sp>
        <p:nvSpPr>
          <p:cNvPr id="6" name="Rectangle 381"/>
          <p:cNvSpPr>
            <a:spLocks noChangeAspect="1" noChangeArrowheads="1"/>
          </p:cNvSpPr>
          <p:nvPr/>
        </p:nvSpPr>
        <p:spPr bwMode="auto">
          <a:xfrm>
            <a:off x="3482975" y="4778375"/>
            <a:ext cx="2174875" cy="4921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7" name="Rectangle 382"/>
          <p:cNvSpPr>
            <a:spLocks noChangeAspect="1" noChangeArrowheads="1"/>
          </p:cNvSpPr>
          <p:nvPr/>
        </p:nvSpPr>
        <p:spPr bwMode="auto">
          <a:xfrm>
            <a:off x="3482975" y="5273675"/>
            <a:ext cx="2174875" cy="454025"/>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运行时堆</a:t>
            </a:r>
            <a:r>
              <a:rPr lang="en-US" sz="1600" dirty="0">
                <a:latin typeface="+mn-lt"/>
              </a:rPr>
              <a:t> (</a:t>
            </a:r>
            <a:r>
              <a:rPr lang="en-US" sz="1600" dirty="0" err="1">
                <a:latin typeface="+mn-lt"/>
              </a:rPr>
              <a:t>malloc</a:t>
            </a:r>
            <a:r>
              <a:rPr lang="en-US" sz="1600" dirty="0">
                <a:latin typeface="+mn-lt"/>
              </a:rPr>
              <a:t>)</a:t>
            </a:r>
          </a:p>
        </p:txBody>
      </p:sp>
      <p:sp>
        <p:nvSpPr>
          <p:cNvPr id="8" name="Rectangle 383"/>
          <p:cNvSpPr>
            <a:spLocks noChangeAspect="1" noChangeArrowheads="1"/>
          </p:cNvSpPr>
          <p:nvPr/>
        </p:nvSpPr>
        <p:spPr bwMode="auto">
          <a:xfrm>
            <a:off x="3482975" y="3708400"/>
            <a:ext cx="2174875" cy="61595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9" name="Rectangle 384"/>
          <p:cNvSpPr>
            <a:spLocks noChangeAspect="1" noChangeArrowheads="1"/>
          </p:cNvSpPr>
          <p:nvPr/>
        </p:nvSpPr>
        <p:spPr bwMode="auto">
          <a:xfrm>
            <a:off x="3482975" y="6235700"/>
            <a:ext cx="2174875" cy="26987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代码</a:t>
            </a:r>
            <a:r>
              <a:rPr lang="en-US" sz="1600" dirty="0">
                <a:latin typeface="+mn-lt"/>
              </a:rPr>
              <a:t> (.text)</a:t>
            </a:r>
          </a:p>
        </p:txBody>
      </p:sp>
      <p:sp>
        <p:nvSpPr>
          <p:cNvPr id="10" name="Rectangle 385"/>
          <p:cNvSpPr>
            <a:spLocks noChangeAspect="1" noChangeArrowheads="1"/>
          </p:cNvSpPr>
          <p:nvPr/>
        </p:nvSpPr>
        <p:spPr bwMode="auto">
          <a:xfrm>
            <a:off x="3482975" y="5976938"/>
            <a:ext cx="2174875" cy="2698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已初始化的数据</a:t>
            </a:r>
            <a:r>
              <a:rPr lang="en-US" sz="1600" dirty="0">
                <a:latin typeface="+mn-lt"/>
              </a:rPr>
              <a:t> (.data)</a:t>
            </a:r>
          </a:p>
        </p:txBody>
      </p:sp>
      <p:sp>
        <p:nvSpPr>
          <p:cNvPr id="11" name="Rectangle 386"/>
          <p:cNvSpPr>
            <a:spLocks noChangeAspect="1" noChangeArrowheads="1"/>
          </p:cNvSpPr>
          <p:nvPr/>
        </p:nvSpPr>
        <p:spPr bwMode="auto">
          <a:xfrm>
            <a:off x="3482975" y="5718175"/>
            <a:ext cx="2174875" cy="26828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未初始化的数据</a:t>
            </a:r>
            <a:r>
              <a:rPr lang="en-US" sz="1600" dirty="0">
                <a:latin typeface="+mn-lt"/>
              </a:rPr>
              <a:t> (.</a:t>
            </a:r>
            <a:r>
              <a:rPr lang="en-US" sz="1600" dirty="0" err="1">
                <a:latin typeface="+mn-lt"/>
              </a:rPr>
              <a:t>bss</a:t>
            </a:r>
            <a:r>
              <a:rPr lang="en-US" sz="1600" dirty="0">
                <a:latin typeface="+mn-lt"/>
              </a:rPr>
              <a:t>)</a:t>
            </a:r>
          </a:p>
        </p:txBody>
      </p:sp>
      <p:sp>
        <p:nvSpPr>
          <p:cNvPr id="12" name="Line 387"/>
          <p:cNvSpPr>
            <a:spLocks noChangeAspect="1" noChangeShapeType="1"/>
          </p:cNvSpPr>
          <p:nvPr/>
        </p:nvSpPr>
        <p:spPr bwMode="auto">
          <a:xfrm flipV="1">
            <a:off x="4508500" y="5026025"/>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3" name="Rectangle 388"/>
          <p:cNvSpPr>
            <a:spLocks noChangeAspect="1" noChangeArrowheads="1"/>
          </p:cNvSpPr>
          <p:nvPr/>
        </p:nvSpPr>
        <p:spPr bwMode="auto">
          <a:xfrm>
            <a:off x="3482975" y="3479800"/>
            <a:ext cx="2174875" cy="324882"/>
          </a:xfrm>
          <a:prstGeom prst="rect">
            <a:avLst/>
          </a:prstGeom>
          <a:solidFill>
            <a:srgbClr val="DBF2DA"/>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用户栈</a:t>
            </a:r>
            <a:endParaRPr lang="en-US" sz="1600" dirty="0">
              <a:latin typeface="+mn-lt"/>
            </a:endParaRPr>
          </a:p>
        </p:txBody>
      </p:sp>
      <p:sp>
        <p:nvSpPr>
          <p:cNvPr id="15" name="Line 390"/>
          <p:cNvSpPr>
            <a:spLocks noChangeAspect="1" noChangeShapeType="1"/>
          </p:cNvSpPr>
          <p:nvPr/>
        </p:nvSpPr>
        <p:spPr bwMode="auto">
          <a:xfrm>
            <a:off x="4529137" y="3805237"/>
            <a:ext cx="0" cy="239713"/>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16" name="Rectangle 391"/>
          <p:cNvSpPr>
            <a:spLocks noChangeAspect="1" noChangeArrowheads="1"/>
          </p:cNvSpPr>
          <p:nvPr/>
        </p:nvSpPr>
        <p:spPr bwMode="auto">
          <a:xfrm>
            <a:off x="3482975" y="6494463"/>
            <a:ext cx="2174875" cy="2698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400">
              <a:latin typeface="+mn-lt"/>
            </a:endParaRPr>
          </a:p>
        </p:txBody>
      </p:sp>
      <p:sp>
        <p:nvSpPr>
          <p:cNvPr id="17" name="Text Box 392"/>
          <p:cNvSpPr txBox="1">
            <a:spLocks noChangeAspect="1" noChangeArrowheads="1"/>
          </p:cNvSpPr>
          <p:nvPr/>
        </p:nvSpPr>
        <p:spPr bwMode="auto">
          <a:xfrm>
            <a:off x="3276600" y="6659563"/>
            <a:ext cx="268287" cy="274637"/>
          </a:xfrm>
          <a:prstGeom prst="rect">
            <a:avLst/>
          </a:prstGeom>
          <a:noFill/>
          <a:ln w="25400">
            <a:noFill/>
            <a:miter lim="800000"/>
            <a:headEnd/>
            <a:tailEnd/>
          </a:ln>
          <a:effectLst/>
        </p:spPr>
        <p:txBody>
          <a:bodyPr wrap="none">
            <a:prstTxWarp prst="textNoShape">
              <a:avLst/>
            </a:prstTxWarp>
            <a:spAutoFit/>
          </a:bodyPr>
          <a:lstStyle/>
          <a:p>
            <a:pPr algn="l"/>
            <a:r>
              <a:rPr lang="en-US" sz="1200">
                <a:latin typeface="+mn-lt"/>
              </a:rPr>
              <a:t>0</a:t>
            </a:r>
          </a:p>
        </p:txBody>
      </p:sp>
      <p:sp>
        <p:nvSpPr>
          <p:cNvPr id="18" name="Text Box 393"/>
          <p:cNvSpPr txBox="1">
            <a:spLocks noChangeAspect="1" noChangeArrowheads="1"/>
          </p:cNvSpPr>
          <p:nvPr/>
        </p:nvSpPr>
        <p:spPr bwMode="auto">
          <a:xfrm>
            <a:off x="2514600" y="3593068"/>
            <a:ext cx="731115" cy="369332"/>
          </a:xfrm>
          <a:prstGeom prst="rect">
            <a:avLst/>
          </a:prstGeom>
          <a:noFill/>
          <a:ln w="25400">
            <a:noFill/>
            <a:miter lim="800000"/>
            <a:headEnd/>
            <a:tailEnd/>
          </a:ln>
          <a:effectLst/>
        </p:spPr>
        <p:txBody>
          <a:bodyPr wrap="none">
            <a:prstTxWarp prst="textNoShape">
              <a:avLst/>
            </a:prstTxWarp>
            <a:spAutoFit/>
          </a:bodyPr>
          <a:lstStyle/>
          <a:p>
            <a:pPr algn="l"/>
            <a:r>
              <a:rPr lang="en-US" sz="1400" dirty="0">
                <a:latin typeface="+mn-lt"/>
              </a:rPr>
              <a:t>%</a:t>
            </a:r>
            <a:r>
              <a:rPr lang="en-US" sz="1800" dirty="0" err="1">
                <a:latin typeface="Courier New"/>
                <a:cs typeface="Courier New"/>
              </a:rPr>
              <a:t>rsp</a:t>
            </a:r>
            <a:endParaRPr lang="en-US" sz="1800" dirty="0">
              <a:latin typeface="Courier New"/>
              <a:cs typeface="Courier New"/>
            </a:endParaRPr>
          </a:p>
        </p:txBody>
      </p:sp>
      <p:sp>
        <p:nvSpPr>
          <p:cNvPr id="19" name="Line 394"/>
          <p:cNvSpPr>
            <a:spLocks noChangeAspect="1" noChangeShapeType="1"/>
          </p:cNvSpPr>
          <p:nvPr/>
        </p:nvSpPr>
        <p:spPr bwMode="auto">
          <a:xfrm>
            <a:off x="3224212" y="3808412"/>
            <a:ext cx="258763" cy="158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0" name="Text Box 395"/>
          <p:cNvSpPr txBox="1">
            <a:spLocks noChangeAspect="1" noChangeArrowheads="1"/>
          </p:cNvSpPr>
          <p:nvPr/>
        </p:nvSpPr>
        <p:spPr bwMode="auto">
          <a:xfrm>
            <a:off x="5995987" y="4732814"/>
            <a:ext cx="649537"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a:latin typeface="+mn-lt"/>
              </a:rPr>
              <a:t>进程</a:t>
            </a:r>
            <a:endParaRPr lang="en-US" sz="1800" i="1" dirty="0">
              <a:latin typeface="+mn-lt"/>
            </a:endParaRPr>
          </a:p>
          <a:p>
            <a:pPr algn="l"/>
            <a:r>
              <a:rPr lang="zh-CN" altLang="en-US" sz="1800" i="1" dirty="0">
                <a:latin typeface="+mn-lt"/>
              </a:rPr>
              <a:t>虚拟</a:t>
            </a:r>
            <a:endParaRPr lang="en-US" sz="1800" i="1" dirty="0">
              <a:latin typeface="+mn-lt"/>
            </a:endParaRPr>
          </a:p>
          <a:p>
            <a:pPr algn="l"/>
            <a:r>
              <a:rPr lang="zh-CN" altLang="en-US" sz="1800" i="1" dirty="0">
                <a:latin typeface="+mn-lt"/>
              </a:rPr>
              <a:t>内存</a:t>
            </a:r>
            <a:endParaRPr lang="en-US" sz="1800" i="1" dirty="0">
              <a:latin typeface="+mn-lt"/>
            </a:endParaRPr>
          </a:p>
        </p:txBody>
      </p:sp>
      <p:sp>
        <p:nvSpPr>
          <p:cNvPr id="21" name="Text Box 397"/>
          <p:cNvSpPr txBox="1">
            <a:spLocks noChangeAspect="1" noChangeArrowheads="1"/>
          </p:cNvSpPr>
          <p:nvPr/>
        </p:nvSpPr>
        <p:spPr bwMode="auto">
          <a:xfrm>
            <a:off x="2667000" y="5035550"/>
            <a:ext cx="600232" cy="369332"/>
          </a:xfrm>
          <a:prstGeom prst="rect">
            <a:avLst/>
          </a:prstGeom>
          <a:noFill/>
          <a:ln w="25400">
            <a:noFill/>
            <a:miter lim="800000"/>
            <a:headEnd/>
            <a:tailEnd/>
          </a:ln>
          <a:effectLst/>
        </p:spPr>
        <p:txBody>
          <a:bodyPr wrap="none">
            <a:prstTxWarp prst="textNoShape">
              <a:avLst/>
            </a:prstTxWarp>
            <a:spAutoFit/>
          </a:bodyPr>
          <a:lstStyle/>
          <a:p>
            <a:r>
              <a:rPr lang="en-US" sz="1800" dirty="0" err="1">
                <a:latin typeface="Courier New"/>
                <a:cs typeface="Courier New"/>
              </a:rPr>
              <a:t>brk</a:t>
            </a:r>
            <a:endParaRPr lang="en-US" sz="1800" dirty="0">
              <a:latin typeface="Courier New"/>
              <a:cs typeface="Courier New"/>
            </a:endParaRPr>
          </a:p>
        </p:txBody>
      </p:sp>
      <p:sp>
        <p:nvSpPr>
          <p:cNvPr id="22" name="Line 398"/>
          <p:cNvSpPr>
            <a:spLocks noChangeAspect="1" noChangeShapeType="1"/>
          </p:cNvSpPr>
          <p:nvPr/>
        </p:nvSpPr>
        <p:spPr bwMode="auto">
          <a:xfrm>
            <a:off x="3209925" y="52625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mn-lt"/>
            </a:endParaRPr>
          </a:p>
        </p:txBody>
      </p:sp>
      <p:sp>
        <p:nvSpPr>
          <p:cNvPr id="23" name="Rectangle 400"/>
          <p:cNvSpPr>
            <a:spLocks noChangeAspect="1" noChangeArrowheads="1"/>
          </p:cNvSpPr>
          <p:nvPr/>
        </p:nvSpPr>
        <p:spPr bwMode="auto">
          <a:xfrm>
            <a:off x="3482975" y="2580214"/>
            <a:ext cx="2174875" cy="399524"/>
          </a:xfrm>
          <a:prstGeom prst="rect">
            <a:avLst/>
          </a:prstGeom>
          <a:solidFill>
            <a:srgbClr val="F6D2D2"/>
          </a:solidFill>
          <a:ln w="12700">
            <a:solidFill>
              <a:schemeClr val="tx1"/>
            </a:solidFill>
            <a:miter lim="800000"/>
            <a:headEnd/>
            <a:tailEnd/>
          </a:ln>
          <a:effectLst/>
        </p:spPr>
        <p:txBody>
          <a:bodyPr wrap="none" anchor="ctr">
            <a:prstTxWarp prst="textNoShape">
              <a:avLst/>
            </a:prstTxWarp>
          </a:bodyPr>
          <a:lstStyle/>
          <a:p>
            <a:pPr algn="ctr"/>
            <a:r>
              <a:rPr lang="zh-CN" altLang="en-US" sz="1600" dirty="0">
                <a:latin typeface="+mn-lt"/>
              </a:rPr>
              <a:t>物理内存</a:t>
            </a:r>
            <a:endParaRPr lang="en-US" sz="1600" dirty="0">
              <a:latin typeface="+mn-lt"/>
            </a:endParaRPr>
          </a:p>
        </p:txBody>
      </p:sp>
      <p:sp>
        <p:nvSpPr>
          <p:cNvPr id="24" name="AutoShape 401"/>
          <p:cNvSpPr>
            <a:spLocks/>
          </p:cNvSpPr>
          <p:nvPr/>
        </p:nvSpPr>
        <p:spPr bwMode="auto">
          <a:xfrm flipH="1">
            <a:off x="3240086" y="2580213"/>
            <a:ext cx="150813" cy="878949"/>
          </a:xfrm>
          <a:prstGeom prst="rightBrace">
            <a:avLst>
              <a:gd name="adj1" fmla="val 55438"/>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25" name="Text Box 402"/>
          <p:cNvSpPr txBox="1">
            <a:spLocks noChangeArrowheads="1"/>
          </p:cNvSpPr>
          <p:nvPr/>
        </p:nvSpPr>
        <p:spPr bwMode="auto">
          <a:xfrm>
            <a:off x="1676400" y="2705100"/>
            <a:ext cx="15890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a:solidFill>
                  <a:schemeClr val="tx2"/>
                </a:solidFill>
                <a:latin typeface="+mn-lt"/>
              </a:rPr>
              <a:t>对每个进程都一样 </a:t>
            </a:r>
            <a:endParaRPr lang="en-US" sz="1800" i="1" dirty="0">
              <a:solidFill>
                <a:schemeClr val="tx2"/>
              </a:solidFill>
              <a:latin typeface="+mn-lt"/>
            </a:endParaRPr>
          </a:p>
        </p:txBody>
      </p:sp>
      <p:sp>
        <p:nvSpPr>
          <p:cNvPr id="26" name="Rectangle 403"/>
          <p:cNvSpPr>
            <a:spLocks noChangeAspect="1" noChangeArrowheads="1"/>
          </p:cNvSpPr>
          <p:nvPr/>
        </p:nvSpPr>
        <p:spPr bwMode="auto">
          <a:xfrm>
            <a:off x="3481387" y="1256775"/>
            <a:ext cx="2171700" cy="1323439"/>
          </a:xfrm>
          <a:prstGeom prst="rect">
            <a:avLst/>
          </a:prstGeom>
          <a:solidFill>
            <a:srgbClr val="F6D2D2"/>
          </a:solidFill>
          <a:ln w="12700">
            <a:solidFill>
              <a:schemeClr val="tx1"/>
            </a:solidFill>
            <a:miter lim="800000"/>
            <a:headEnd/>
            <a:tailEnd/>
          </a:ln>
          <a:effectLst/>
        </p:spPr>
        <p:txBody>
          <a:bodyPr wrap="square" anchor="ctr">
            <a:prstTxWarp prst="textNoShape">
              <a:avLst/>
            </a:prstTxWarp>
            <a:noAutofit/>
          </a:bodyPr>
          <a:lstStyle/>
          <a:p>
            <a:pPr algn="ctr"/>
            <a:r>
              <a:rPr lang="zh-CN" altLang="en-US" sz="1600" dirty="0">
                <a:latin typeface="+mn-lt"/>
              </a:rPr>
              <a:t>与进程相关的数据结构</a:t>
            </a:r>
            <a:r>
              <a:rPr lang="en-US" sz="1600" dirty="0">
                <a:latin typeface="+mn-lt"/>
              </a:rPr>
              <a:t>  (</a:t>
            </a:r>
            <a:r>
              <a:rPr lang="zh-CN" altLang="en-US" sz="1600" dirty="0">
                <a:latin typeface="+mn-lt"/>
              </a:rPr>
              <a:t>如页表</a:t>
            </a:r>
            <a:r>
              <a:rPr lang="en-US" sz="1600" dirty="0">
                <a:latin typeface="+mn-lt"/>
              </a:rPr>
              <a:t>,task</a:t>
            </a:r>
            <a:r>
              <a:rPr lang="zh-CN" altLang="en-US" sz="1600" dirty="0">
                <a:latin typeface="+mn-lt"/>
              </a:rPr>
              <a:t>和</a:t>
            </a:r>
            <a:r>
              <a:rPr lang="en-US" sz="1600" dirty="0">
                <a:latin typeface="+mn-lt"/>
              </a:rPr>
              <a:t>mm</a:t>
            </a:r>
            <a:r>
              <a:rPr lang="zh-CN" altLang="en-US" sz="1600" dirty="0">
                <a:latin typeface="+mn-lt"/>
              </a:rPr>
              <a:t>结构</a:t>
            </a:r>
            <a:r>
              <a:rPr lang="en-US" sz="1600" dirty="0">
                <a:latin typeface="+mn-lt"/>
              </a:rPr>
              <a:t>, </a:t>
            </a:r>
            <a:r>
              <a:rPr lang="zh-CN" altLang="en-US" sz="1600" dirty="0">
                <a:latin typeface="+mn-lt"/>
              </a:rPr>
              <a:t>内核栈</a:t>
            </a:r>
            <a:r>
              <a:rPr lang="en-US" sz="1600" dirty="0">
                <a:latin typeface="+mn-lt"/>
              </a:rPr>
              <a:t>)</a:t>
            </a:r>
          </a:p>
        </p:txBody>
      </p:sp>
      <p:sp>
        <p:nvSpPr>
          <p:cNvPr id="27" name="Text Box 405"/>
          <p:cNvSpPr txBox="1">
            <a:spLocks noChangeAspect="1" noChangeArrowheads="1"/>
          </p:cNvSpPr>
          <p:nvPr/>
        </p:nvSpPr>
        <p:spPr bwMode="auto">
          <a:xfrm>
            <a:off x="6034087" y="1987550"/>
            <a:ext cx="702436" cy="923330"/>
          </a:xfrm>
          <a:prstGeom prst="rect">
            <a:avLst/>
          </a:prstGeom>
          <a:noFill/>
          <a:ln w="25400">
            <a:noFill/>
            <a:miter lim="800000"/>
            <a:headEnd/>
            <a:tailEnd/>
          </a:ln>
          <a:effectLst/>
        </p:spPr>
        <p:txBody>
          <a:bodyPr wrap="none">
            <a:prstTxWarp prst="textNoShape">
              <a:avLst/>
            </a:prstTxWarp>
            <a:spAutoFit/>
          </a:bodyPr>
          <a:lstStyle/>
          <a:p>
            <a:pPr algn="l"/>
            <a:r>
              <a:rPr lang="zh-CN" altLang="en-US" sz="1800" i="1" dirty="0">
                <a:latin typeface="+mn-lt"/>
              </a:rPr>
              <a:t>内核</a:t>
            </a:r>
            <a:endParaRPr lang="en-US" sz="1800" i="1" dirty="0">
              <a:latin typeface="+mn-lt"/>
            </a:endParaRPr>
          </a:p>
          <a:p>
            <a:pPr algn="l"/>
            <a:r>
              <a:rPr lang="zh-CN" altLang="en-US" sz="1800" i="1" dirty="0">
                <a:latin typeface="+mn-lt"/>
              </a:rPr>
              <a:t>虚拟</a:t>
            </a:r>
            <a:r>
              <a:rPr lang="en-US" sz="1800" i="1" dirty="0">
                <a:latin typeface="+mn-lt"/>
              </a:rPr>
              <a:t> </a:t>
            </a:r>
          </a:p>
          <a:p>
            <a:pPr algn="l"/>
            <a:r>
              <a:rPr lang="zh-CN" altLang="en-US" sz="1800" i="1" dirty="0">
                <a:latin typeface="+mn-lt"/>
              </a:rPr>
              <a:t>内存</a:t>
            </a:r>
            <a:endParaRPr lang="en-US" sz="1800" i="1" dirty="0">
              <a:latin typeface="+mn-lt"/>
            </a:endParaRPr>
          </a:p>
        </p:txBody>
      </p:sp>
      <p:sp>
        <p:nvSpPr>
          <p:cNvPr id="28" name="AutoShape 421"/>
          <p:cNvSpPr>
            <a:spLocks/>
          </p:cNvSpPr>
          <p:nvPr/>
        </p:nvSpPr>
        <p:spPr bwMode="auto">
          <a:xfrm>
            <a:off x="5754687" y="3484563"/>
            <a:ext cx="190500" cy="3289300"/>
          </a:xfrm>
          <a:prstGeom prst="rightBrace">
            <a:avLst>
              <a:gd name="adj1" fmla="val 143889"/>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29" name="AutoShape 422"/>
          <p:cNvSpPr>
            <a:spLocks/>
          </p:cNvSpPr>
          <p:nvPr/>
        </p:nvSpPr>
        <p:spPr bwMode="auto">
          <a:xfrm>
            <a:off x="5741987" y="1389063"/>
            <a:ext cx="215900" cy="2032000"/>
          </a:xfrm>
          <a:prstGeom prst="rightBrace">
            <a:avLst>
              <a:gd name="adj1" fmla="val 78431"/>
              <a:gd name="adj2" fmla="val 50000"/>
            </a:avLst>
          </a:prstGeom>
          <a:noFill/>
          <a:ln w="127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0" name="Text Box 424"/>
          <p:cNvSpPr txBox="1">
            <a:spLocks noChangeArrowheads="1"/>
          </p:cNvSpPr>
          <p:nvPr/>
        </p:nvSpPr>
        <p:spPr bwMode="auto">
          <a:xfrm>
            <a:off x="2016465" y="6324600"/>
            <a:ext cx="1260135"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400" dirty="0">
                <a:solidFill>
                  <a:schemeClr val="tx2"/>
                </a:solidFill>
                <a:latin typeface="Courier New"/>
                <a:cs typeface="Courier New"/>
              </a:rPr>
              <a:t>0x00400000</a:t>
            </a:r>
          </a:p>
        </p:txBody>
      </p:sp>
      <p:sp>
        <p:nvSpPr>
          <p:cNvPr id="31" name="AutoShape 425"/>
          <p:cNvSpPr>
            <a:spLocks/>
          </p:cNvSpPr>
          <p:nvPr/>
        </p:nvSpPr>
        <p:spPr bwMode="auto">
          <a:xfrm flipH="1">
            <a:off x="3214687" y="1280228"/>
            <a:ext cx="176212" cy="1162935"/>
          </a:xfrm>
          <a:prstGeom prst="rightBrace">
            <a:avLst>
              <a:gd name="adj1" fmla="val 50000"/>
              <a:gd name="adj2" fmla="val 50000"/>
            </a:avLst>
          </a:prstGeom>
          <a:noFill/>
          <a:ln w="9525">
            <a:solidFill>
              <a:srgbClr val="000000"/>
            </a:solidFill>
            <a:round/>
            <a:headEnd/>
            <a:tailEnd/>
          </a:ln>
          <a:effectLst/>
        </p:spPr>
        <p:txBody>
          <a:bodyPr wrap="none" lIns="90487" tIns="44450" rIns="90487" bIns="44450" anchor="ctr">
            <a:prstTxWarp prst="textNoShape">
              <a:avLst/>
            </a:prstTxWarp>
          </a:bodyPr>
          <a:lstStyle/>
          <a:p>
            <a:endParaRPr lang="en-US">
              <a:latin typeface="+mn-lt"/>
            </a:endParaRPr>
          </a:p>
        </p:txBody>
      </p:sp>
      <p:sp>
        <p:nvSpPr>
          <p:cNvPr id="32" name="Text Box 426"/>
          <p:cNvSpPr txBox="1">
            <a:spLocks noChangeArrowheads="1"/>
          </p:cNvSpPr>
          <p:nvPr/>
        </p:nvSpPr>
        <p:spPr bwMode="auto">
          <a:xfrm>
            <a:off x="1676400" y="1757363"/>
            <a:ext cx="1576387" cy="588366"/>
          </a:xfrm>
          <a:prstGeom prst="rect">
            <a:avLst/>
          </a:prstGeom>
          <a:noFill/>
          <a:ln w="9525">
            <a:noFill/>
            <a:miter lim="800000"/>
            <a:headEnd/>
            <a:tailEnd/>
          </a:ln>
          <a:effectLst/>
        </p:spPr>
        <p:txBody>
          <a:bodyPr wrap="square" lIns="90487" tIns="44450" rIns="90487" bIns="44450">
            <a:prstTxWarp prst="textNoShape">
              <a:avLst/>
            </a:prstTxWarp>
            <a:spAutoFit/>
          </a:bodyPr>
          <a:lstStyle/>
          <a:p>
            <a:pPr algn="r">
              <a:lnSpc>
                <a:spcPct val="90000"/>
              </a:lnSpc>
              <a:spcBef>
                <a:spcPct val="30000"/>
              </a:spcBef>
            </a:pPr>
            <a:r>
              <a:rPr lang="zh-CN" altLang="en-US" sz="1800" i="1" dirty="0">
                <a:solidFill>
                  <a:schemeClr val="tx2"/>
                </a:solidFill>
                <a:latin typeface="+mn-lt"/>
              </a:rPr>
              <a:t>对每个进程都不相同</a:t>
            </a:r>
            <a:endParaRPr lang="en-US" sz="1800" i="1" dirty="0">
              <a:solidFill>
                <a:schemeClr val="tx2"/>
              </a:solidFill>
              <a:latin typeface="+mn-lt"/>
            </a:endParaRPr>
          </a:p>
        </p:txBody>
      </p:sp>
      <p:sp>
        <p:nvSpPr>
          <p:cNvPr id="33" name="Line 427"/>
          <p:cNvSpPr>
            <a:spLocks noChangeShapeType="1"/>
          </p:cNvSpPr>
          <p:nvPr/>
        </p:nvSpPr>
        <p:spPr bwMode="auto">
          <a:xfrm>
            <a:off x="3468687" y="3473450"/>
            <a:ext cx="2184400"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mn-lt"/>
            </a:endParaRPr>
          </a:p>
        </p:txBody>
      </p:sp>
      <p:sp>
        <p:nvSpPr>
          <p:cNvPr id="34" name="Line 428"/>
          <p:cNvSpPr>
            <a:spLocks noChangeAspect="1" noChangeShapeType="1"/>
          </p:cNvSpPr>
          <p:nvPr/>
        </p:nvSpPr>
        <p:spPr bwMode="auto">
          <a:xfrm>
            <a:off x="3222625" y="6481763"/>
            <a:ext cx="25876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60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015647"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8" name="Rectangle 2"/>
          <p:cNvSpPr>
            <a:spLocks noChangeArrowheads="1"/>
          </p:cNvSpPr>
          <p:nvPr/>
        </p:nvSpPr>
        <p:spPr bwMode="auto">
          <a:xfrm>
            <a:off x="4015647"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9" name="Rectangle 3"/>
          <p:cNvSpPr>
            <a:spLocks noGrp="1" noChangeArrowheads="1"/>
          </p:cNvSpPr>
          <p:nvPr>
            <p:ph type="title" idx="4294967295"/>
          </p:nvPr>
        </p:nvSpPr>
        <p:spPr>
          <a:xfrm>
            <a:off x="381000" y="228600"/>
            <a:ext cx="8610600" cy="10969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zh-CN" altLang="en-US" dirty="0"/>
              <a:t>将虚拟内存组织成一些区域的集合</a:t>
            </a:r>
            <a:r>
              <a:rPr lang="en-GB" dirty="0"/>
              <a:t> </a:t>
            </a:r>
          </a:p>
        </p:txBody>
      </p:sp>
      <p:sp>
        <p:nvSpPr>
          <p:cNvPr id="29701" name="Text Box 5"/>
          <p:cNvSpPr txBox="1">
            <a:spLocks noChangeArrowheads="1"/>
          </p:cNvSpPr>
          <p:nvPr/>
        </p:nvSpPr>
        <p:spPr bwMode="auto">
          <a:xfrm>
            <a:off x="179357" y="1443038"/>
            <a:ext cx="1536922"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task_struct</a:t>
            </a:r>
            <a:endParaRPr lang="en-GB" sz="1600" b="1" dirty="0">
              <a:latin typeface="Courier New"/>
              <a:cs typeface="Courier New"/>
            </a:endParaRPr>
          </a:p>
        </p:txBody>
      </p:sp>
      <p:sp>
        <p:nvSpPr>
          <p:cNvPr id="29702" name="Text Box 6"/>
          <p:cNvSpPr txBox="1">
            <a:spLocks noChangeArrowheads="1"/>
          </p:cNvSpPr>
          <p:nvPr/>
        </p:nvSpPr>
        <p:spPr bwMode="auto">
          <a:xfrm>
            <a:off x="2105885" y="1600200"/>
            <a:ext cx="1290661" cy="311024"/>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mm_struct</a:t>
            </a:r>
            <a:endParaRPr lang="en-GB" sz="1600" b="1" dirty="0">
              <a:latin typeface="Courier New"/>
              <a:cs typeface="Courier New"/>
            </a:endParaRPr>
          </a:p>
        </p:txBody>
      </p:sp>
      <p:sp>
        <p:nvSpPr>
          <p:cNvPr id="29703" name="Rectangle 7"/>
          <p:cNvSpPr>
            <a:spLocks noChangeArrowheads="1"/>
          </p:cNvSpPr>
          <p:nvPr/>
        </p:nvSpPr>
        <p:spPr bwMode="auto">
          <a:xfrm>
            <a:off x="2186847" y="2006600"/>
            <a:ext cx="1066800" cy="15748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4" name="Rectangle 8"/>
          <p:cNvSpPr>
            <a:spLocks noChangeArrowheads="1"/>
          </p:cNvSpPr>
          <p:nvPr/>
        </p:nvSpPr>
        <p:spPr bwMode="auto">
          <a:xfrm>
            <a:off x="2186847" y="198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pgd</a:t>
            </a:r>
            <a:endParaRPr lang="en-GB" sz="1600" b="1" dirty="0">
              <a:latin typeface="Calibri" pitchFamily="34" charset="0"/>
            </a:endParaRPr>
          </a:p>
        </p:txBody>
      </p:sp>
      <p:sp>
        <p:nvSpPr>
          <p:cNvPr id="29705" name="Rectangle 9"/>
          <p:cNvSpPr>
            <a:spLocks noChangeArrowheads="1"/>
          </p:cNvSpPr>
          <p:nvPr/>
        </p:nvSpPr>
        <p:spPr bwMode="auto">
          <a:xfrm>
            <a:off x="662847" y="1778000"/>
            <a:ext cx="762000" cy="18034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662847" y="1981200"/>
            <a:ext cx="7620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mm</a:t>
            </a:r>
          </a:p>
        </p:txBody>
      </p:sp>
      <p:sp>
        <p:nvSpPr>
          <p:cNvPr id="29707" name="Rectangle 11"/>
          <p:cNvSpPr>
            <a:spLocks noChangeArrowheads="1"/>
          </p:cNvSpPr>
          <p:nvPr/>
        </p:nvSpPr>
        <p:spPr bwMode="auto">
          <a:xfrm>
            <a:off x="2186847" y="243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mmap</a:t>
            </a:r>
            <a:endParaRPr lang="en-GB" sz="1600" b="1" dirty="0">
              <a:latin typeface="Calibri" pitchFamily="34" charset="0"/>
            </a:endParaRPr>
          </a:p>
        </p:txBody>
      </p:sp>
      <p:sp>
        <p:nvSpPr>
          <p:cNvPr id="29708" name="Text Box 12"/>
          <p:cNvSpPr txBox="1">
            <a:spLocks noChangeArrowheads="1"/>
          </p:cNvSpPr>
          <p:nvPr/>
        </p:nvSpPr>
        <p:spPr bwMode="auto">
          <a:xfrm>
            <a:off x="3707672" y="1295400"/>
            <a:ext cx="1906314" cy="311024"/>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a:cs typeface="Courier New"/>
              </a:rPr>
              <a:t>vm_area_struct</a:t>
            </a:r>
            <a:endParaRPr lang="en-GB" sz="1600" b="1" dirty="0">
              <a:latin typeface="Courier New"/>
              <a:cs typeface="Courier New"/>
            </a:endParaRPr>
          </a:p>
        </p:txBody>
      </p:sp>
      <p:sp>
        <p:nvSpPr>
          <p:cNvPr id="29709" name="Rectangle 13"/>
          <p:cNvSpPr>
            <a:spLocks noChangeArrowheads="1"/>
          </p:cNvSpPr>
          <p:nvPr/>
        </p:nvSpPr>
        <p:spPr bwMode="auto">
          <a:xfrm>
            <a:off x="4015647" y="17018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dirty="0"/>
          </a:p>
        </p:txBody>
      </p:sp>
      <p:sp>
        <p:nvSpPr>
          <p:cNvPr id="29710" name="Rectangle 14"/>
          <p:cNvSpPr>
            <a:spLocks noChangeArrowheads="1"/>
          </p:cNvSpPr>
          <p:nvPr/>
        </p:nvSpPr>
        <p:spPr bwMode="auto">
          <a:xfrm>
            <a:off x="4015647"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1" name="Rectangle 15"/>
          <p:cNvSpPr>
            <a:spLocks noChangeArrowheads="1"/>
          </p:cNvSpPr>
          <p:nvPr/>
        </p:nvSpPr>
        <p:spPr bwMode="auto">
          <a:xfrm>
            <a:off x="4015647"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2" name="Rectangle 16"/>
          <p:cNvSpPr>
            <a:spLocks noChangeArrowheads="1"/>
          </p:cNvSpPr>
          <p:nvPr/>
        </p:nvSpPr>
        <p:spPr bwMode="auto">
          <a:xfrm>
            <a:off x="4015647"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16" name="Rectangle 20"/>
          <p:cNvSpPr>
            <a:spLocks noChangeArrowheads="1"/>
          </p:cNvSpPr>
          <p:nvPr/>
        </p:nvSpPr>
        <p:spPr bwMode="auto">
          <a:xfrm>
            <a:off x="4015647" y="35306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7" name="Rectangle 21"/>
          <p:cNvSpPr>
            <a:spLocks noChangeArrowheads="1"/>
          </p:cNvSpPr>
          <p:nvPr/>
        </p:nvSpPr>
        <p:spPr bwMode="auto">
          <a:xfrm>
            <a:off x="4015647"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8" name="Rectangle 22"/>
          <p:cNvSpPr>
            <a:spLocks noChangeArrowheads="1"/>
          </p:cNvSpPr>
          <p:nvPr/>
        </p:nvSpPr>
        <p:spPr bwMode="auto">
          <a:xfrm>
            <a:off x="4015647"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9" name="Rectangle 23"/>
          <p:cNvSpPr>
            <a:spLocks noChangeArrowheads="1"/>
          </p:cNvSpPr>
          <p:nvPr/>
        </p:nvSpPr>
        <p:spPr bwMode="auto">
          <a:xfrm>
            <a:off x="4015647"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0" name="Rectangle 24"/>
          <p:cNvSpPr>
            <a:spLocks noChangeArrowheads="1"/>
          </p:cNvSpPr>
          <p:nvPr/>
        </p:nvSpPr>
        <p:spPr bwMode="auto">
          <a:xfrm>
            <a:off x="4015647"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21" name="Rectangle 25"/>
          <p:cNvSpPr>
            <a:spLocks noChangeArrowheads="1"/>
          </p:cNvSpPr>
          <p:nvPr/>
        </p:nvSpPr>
        <p:spPr bwMode="auto">
          <a:xfrm>
            <a:off x="4015647"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22" name="Rectangle 26"/>
          <p:cNvSpPr>
            <a:spLocks noChangeArrowheads="1"/>
          </p:cNvSpPr>
          <p:nvPr/>
        </p:nvSpPr>
        <p:spPr bwMode="auto">
          <a:xfrm>
            <a:off x="4015647"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23" name="Rectangle 27"/>
          <p:cNvSpPr>
            <a:spLocks noChangeArrowheads="1"/>
          </p:cNvSpPr>
          <p:nvPr/>
        </p:nvSpPr>
        <p:spPr bwMode="auto">
          <a:xfrm>
            <a:off x="4015647"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724" name="Rectangle 28"/>
          <p:cNvSpPr>
            <a:spLocks noChangeArrowheads="1"/>
          </p:cNvSpPr>
          <p:nvPr/>
        </p:nvSpPr>
        <p:spPr bwMode="auto">
          <a:xfrm>
            <a:off x="4015647"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5" name="Rectangle 29"/>
          <p:cNvSpPr>
            <a:spLocks noChangeArrowheads="1"/>
          </p:cNvSpPr>
          <p:nvPr/>
        </p:nvSpPr>
        <p:spPr bwMode="auto">
          <a:xfrm>
            <a:off x="5920647"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26" name="Text Box 30"/>
          <p:cNvSpPr txBox="1">
            <a:spLocks noChangeArrowheads="1"/>
          </p:cNvSpPr>
          <p:nvPr/>
        </p:nvSpPr>
        <p:spPr bwMode="auto">
          <a:xfrm>
            <a:off x="6199642" y="1143000"/>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latin typeface="Calibri" pitchFamily="34" charset="0"/>
              </a:rPr>
              <a:t>进程虚拟内存</a:t>
            </a:r>
            <a:endParaRPr lang="en-GB" sz="1600" b="1" dirty="0">
              <a:latin typeface="Calibri" pitchFamily="34" charset="0"/>
            </a:endParaRPr>
          </a:p>
        </p:txBody>
      </p:sp>
      <p:sp>
        <p:nvSpPr>
          <p:cNvPr id="29727" name="Rectangle 31"/>
          <p:cNvSpPr>
            <a:spLocks noChangeArrowheads="1"/>
          </p:cNvSpPr>
          <p:nvPr/>
        </p:nvSpPr>
        <p:spPr bwMode="auto">
          <a:xfrm>
            <a:off x="5920647"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代码</a:t>
            </a:r>
            <a:endParaRPr lang="en-GB" b="1" dirty="0">
              <a:latin typeface="Calibri" pitchFamily="34" charset="0"/>
            </a:endParaRPr>
          </a:p>
        </p:txBody>
      </p:sp>
      <p:sp>
        <p:nvSpPr>
          <p:cNvPr id="29728" name="Rectangle 32"/>
          <p:cNvSpPr>
            <a:spLocks noChangeArrowheads="1"/>
          </p:cNvSpPr>
          <p:nvPr/>
        </p:nvSpPr>
        <p:spPr bwMode="auto">
          <a:xfrm>
            <a:off x="5920647"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数据</a:t>
            </a:r>
            <a:endParaRPr lang="en-GB" b="1" dirty="0">
              <a:latin typeface="Calibri" pitchFamily="34" charset="0"/>
            </a:endParaRPr>
          </a:p>
        </p:txBody>
      </p:sp>
      <p:sp>
        <p:nvSpPr>
          <p:cNvPr id="29729" name="Rectangle 33"/>
          <p:cNvSpPr>
            <a:spLocks noChangeArrowheads="1"/>
          </p:cNvSpPr>
          <p:nvPr/>
        </p:nvSpPr>
        <p:spPr bwMode="auto">
          <a:xfrm>
            <a:off x="5920647"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dirty="0">
                <a:latin typeface="Calibri" pitchFamily="34" charset="0"/>
              </a:rPr>
              <a:t>共享库</a:t>
            </a:r>
            <a:endParaRPr lang="en-GB" sz="2000" b="1" dirty="0">
              <a:latin typeface="Calibri" pitchFamily="34" charset="0"/>
            </a:endParaRPr>
          </a:p>
        </p:txBody>
      </p:sp>
      <p:sp>
        <p:nvSpPr>
          <p:cNvPr id="29730" name="Line 34"/>
          <p:cNvSpPr>
            <a:spLocks noChangeShapeType="1"/>
          </p:cNvSpPr>
          <p:nvPr/>
        </p:nvSpPr>
        <p:spPr bwMode="auto">
          <a:xfrm>
            <a:off x="5082447"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29731" name="Line 35"/>
          <p:cNvSpPr>
            <a:spLocks noChangeShapeType="1"/>
          </p:cNvSpPr>
          <p:nvPr/>
        </p:nvSpPr>
        <p:spPr bwMode="auto">
          <a:xfrm>
            <a:off x="5082447"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9732" name="Line 36"/>
          <p:cNvSpPr>
            <a:spLocks noChangeShapeType="1"/>
          </p:cNvSpPr>
          <p:nvPr/>
        </p:nvSpPr>
        <p:spPr bwMode="auto">
          <a:xfrm>
            <a:off x="5082447"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29733" name="Line 37"/>
          <p:cNvSpPr>
            <a:spLocks noChangeShapeType="1"/>
          </p:cNvSpPr>
          <p:nvPr/>
        </p:nvSpPr>
        <p:spPr bwMode="auto">
          <a:xfrm>
            <a:off x="5082447"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29734" name="Line 38"/>
          <p:cNvSpPr>
            <a:spLocks noChangeShapeType="1"/>
          </p:cNvSpPr>
          <p:nvPr/>
        </p:nvSpPr>
        <p:spPr bwMode="auto">
          <a:xfrm flipV="1">
            <a:off x="5082447"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29735" name="Line 39"/>
          <p:cNvSpPr>
            <a:spLocks noChangeShapeType="1"/>
          </p:cNvSpPr>
          <p:nvPr/>
        </p:nvSpPr>
        <p:spPr bwMode="auto">
          <a:xfrm>
            <a:off x="5082447" y="5715000"/>
            <a:ext cx="838200" cy="0"/>
          </a:xfrm>
          <a:prstGeom prst="line">
            <a:avLst/>
          </a:prstGeom>
          <a:noFill/>
          <a:ln w="9360">
            <a:solidFill>
              <a:srgbClr val="000000"/>
            </a:solidFill>
            <a:miter lim="800000"/>
            <a:headEnd/>
            <a:tailEnd type="triangle" w="med" len="med"/>
          </a:ln>
          <a:effectLst/>
        </p:spPr>
        <p:txBody>
          <a:bodyPr/>
          <a:lstStyle/>
          <a:p>
            <a:endParaRPr lang="en-US"/>
          </a:p>
        </p:txBody>
      </p:sp>
      <p:sp>
        <p:nvSpPr>
          <p:cNvPr id="29736" name="Line 40"/>
          <p:cNvSpPr>
            <a:spLocks noChangeShapeType="1"/>
          </p:cNvSpPr>
          <p:nvPr/>
        </p:nvSpPr>
        <p:spPr bwMode="auto">
          <a:xfrm flipH="1">
            <a:off x="3785460" y="2971800"/>
            <a:ext cx="231775" cy="1588"/>
          </a:xfrm>
          <a:prstGeom prst="line">
            <a:avLst/>
          </a:prstGeom>
          <a:noFill/>
          <a:ln w="9360">
            <a:solidFill>
              <a:srgbClr val="000000"/>
            </a:solidFill>
            <a:miter lim="800000"/>
            <a:headEnd/>
            <a:tailEnd/>
          </a:ln>
          <a:effectLst/>
        </p:spPr>
        <p:txBody>
          <a:bodyPr/>
          <a:lstStyle/>
          <a:p>
            <a:endParaRPr lang="en-US"/>
          </a:p>
        </p:txBody>
      </p:sp>
      <p:sp>
        <p:nvSpPr>
          <p:cNvPr id="29737" name="Line 41"/>
          <p:cNvSpPr>
            <a:spLocks noChangeShapeType="1"/>
          </p:cNvSpPr>
          <p:nvPr/>
        </p:nvSpPr>
        <p:spPr bwMode="auto">
          <a:xfrm>
            <a:off x="3787047" y="2971800"/>
            <a:ext cx="1588" cy="533400"/>
          </a:xfrm>
          <a:prstGeom prst="line">
            <a:avLst/>
          </a:prstGeom>
          <a:noFill/>
          <a:ln w="9360">
            <a:solidFill>
              <a:srgbClr val="000000"/>
            </a:solidFill>
            <a:miter lim="800000"/>
            <a:headEnd/>
            <a:tailEnd/>
          </a:ln>
          <a:effectLst/>
        </p:spPr>
        <p:txBody>
          <a:bodyPr/>
          <a:lstStyle/>
          <a:p>
            <a:endParaRPr lang="en-US"/>
          </a:p>
        </p:txBody>
      </p:sp>
      <p:sp>
        <p:nvSpPr>
          <p:cNvPr id="29738" name="Line 42"/>
          <p:cNvSpPr>
            <a:spLocks noChangeShapeType="1"/>
          </p:cNvSpPr>
          <p:nvPr/>
        </p:nvSpPr>
        <p:spPr bwMode="auto">
          <a:xfrm>
            <a:off x="3787047"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39" name="Line 43"/>
          <p:cNvSpPr>
            <a:spLocks noChangeShapeType="1"/>
          </p:cNvSpPr>
          <p:nvPr/>
        </p:nvSpPr>
        <p:spPr bwMode="auto">
          <a:xfrm flipH="1">
            <a:off x="3785460" y="4724400"/>
            <a:ext cx="231775" cy="1588"/>
          </a:xfrm>
          <a:prstGeom prst="line">
            <a:avLst/>
          </a:prstGeom>
          <a:noFill/>
          <a:ln w="9360">
            <a:solidFill>
              <a:srgbClr val="000000"/>
            </a:solidFill>
            <a:miter lim="800000"/>
            <a:headEnd/>
            <a:tailEnd/>
          </a:ln>
          <a:effectLst/>
        </p:spPr>
        <p:txBody>
          <a:bodyPr/>
          <a:lstStyle/>
          <a:p>
            <a:endParaRPr lang="en-US"/>
          </a:p>
        </p:txBody>
      </p:sp>
      <p:sp>
        <p:nvSpPr>
          <p:cNvPr id="29740" name="Line 44"/>
          <p:cNvSpPr>
            <a:spLocks noChangeShapeType="1"/>
          </p:cNvSpPr>
          <p:nvPr/>
        </p:nvSpPr>
        <p:spPr bwMode="auto">
          <a:xfrm>
            <a:off x="3787047" y="4724400"/>
            <a:ext cx="1588" cy="609600"/>
          </a:xfrm>
          <a:prstGeom prst="line">
            <a:avLst/>
          </a:prstGeom>
          <a:noFill/>
          <a:ln w="9360">
            <a:solidFill>
              <a:srgbClr val="000000"/>
            </a:solidFill>
            <a:miter lim="800000"/>
            <a:headEnd/>
            <a:tailEnd/>
          </a:ln>
          <a:effectLst/>
        </p:spPr>
        <p:txBody>
          <a:bodyPr/>
          <a:lstStyle/>
          <a:p>
            <a:endParaRPr lang="en-US"/>
          </a:p>
        </p:txBody>
      </p:sp>
      <p:sp>
        <p:nvSpPr>
          <p:cNvPr id="29741" name="Line 45"/>
          <p:cNvSpPr>
            <a:spLocks noChangeShapeType="1"/>
          </p:cNvSpPr>
          <p:nvPr/>
        </p:nvSpPr>
        <p:spPr bwMode="auto">
          <a:xfrm>
            <a:off x="3787047"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42" name="Text Box 46"/>
          <p:cNvSpPr txBox="1">
            <a:spLocks noChangeArrowheads="1"/>
          </p:cNvSpPr>
          <p:nvPr/>
        </p:nvSpPr>
        <p:spPr bwMode="auto">
          <a:xfrm>
            <a:off x="7932010" y="6170613"/>
            <a:ext cx="281871"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9746" name="Rectangle 50"/>
          <p:cNvSpPr>
            <a:spLocks noGrp="1" noChangeArrowheads="1"/>
          </p:cNvSpPr>
          <p:nvPr>
            <p:ph type="body" idx="1"/>
          </p:nvPr>
        </p:nvSpPr>
        <p:spPr>
          <a:xfrm>
            <a:off x="358774" y="3657600"/>
            <a:ext cx="3197225" cy="2894013"/>
          </a:xfrm>
          <a:ln/>
        </p:spPr>
        <p:txBody>
          <a:bodyPr/>
          <a:lstStyle/>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pgd</a:t>
            </a:r>
            <a:r>
              <a:rPr lang="en-GB" sz="2200" dirty="0"/>
              <a:t>: </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指向第一级页表（页全局目录）的基址</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vm_prot</a:t>
            </a:r>
            <a:r>
              <a:rPr lang="en-GB" sz="2200" dirty="0"/>
              <a:t>:</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描述这个区域内所有页的读写许可权限</a:t>
            </a:r>
            <a:endParaRPr lang="en-GB" sz="1600" dirty="0"/>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vm_flags</a:t>
            </a:r>
            <a:endParaRPr lang="en-GB" sz="2200" dirty="0"/>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sz="1600" dirty="0"/>
              <a:t>描述这个区域内的页面是与其他进程共享的还是这个进程私有的</a:t>
            </a:r>
            <a:endParaRPr lang="en-GB" sz="1600" dirty="0"/>
          </a:p>
        </p:txBody>
      </p:sp>
      <p:sp>
        <p:nvSpPr>
          <p:cNvPr id="29747" name="Rectangle 51"/>
          <p:cNvSpPr>
            <a:spLocks noChangeArrowheads="1"/>
          </p:cNvSpPr>
          <p:nvPr/>
        </p:nvSpPr>
        <p:spPr bwMode="auto">
          <a:xfrm>
            <a:off x="4015647"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8" name="Rectangle 52"/>
          <p:cNvSpPr>
            <a:spLocks noChangeArrowheads="1"/>
          </p:cNvSpPr>
          <p:nvPr/>
        </p:nvSpPr>
        <p:spPr bwMode="auto">
          <a:xfrm>
            <a:off x="4015647"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9" name="Rectangle 53"/>
          <p:cNvSpPr>
            <a:spLocks noChangeArrowheads="1"/>
          </p:cNvSpPr>
          <p:nvPr/>
        </p:nvSpPr>
        <p:spPr bwMode="auto">
          <a:xfrm>
            <a:off x="4015647"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cxnSp>
        <p:nvCxnSpPr>
          <p:cNvPr id="63" name="Elbow Connector 62"/>
          <p:cNvCxnSpPr>
            <a:stCxn id="29707" idx="3"/>
          </p:cNvCxnSpPr>
          <p:nvPr/>
        </p:nvCxnSpPr>
        <p:spPr bwMode="auto">
          <a:xfrm flipV="1">
            <a:off x="3253647" y="1676400"/>
            <a:ext cx="758952" cy="876300"/>
          </a:xfrm>
          <a:prstGeom prst="bentConnector3">
            <a:avLst>
              <a:gd name="adj1" fmla="val 50000"/>
            </a:avLst>
          </a:prstGeom>
          <a:noFill/>
          <a:ln w="9360">
            <a:solidFill>
              <a:srgbClr val="000000"/>
            </a:solidFill>
            <a:miter lim="800000"/>
            <a:headEnd/>
            <a:tailEnd type="triangle" w="med" len="med"/>
          </a:ln>
          <a:effectLst/>
        </p:spPr>
      </p:cxnSp>
      <p:cxnSp>
        <p:nvCxnSpPr>
          <p:cNvPr id="66" name="Straight Arrow Connector 65"/>
          <p:cNvCxnSpPr>
            <a:stCxn id="29706" idx="3"/>
          </p:cNvCxnSpPr>
          <p:nvPr/>
        </p:nvCxnSpPr>
        <p:spPr bwMode="auto">
          <a:xfrm flipV="1">
            <a:off x="1424847" y="1981200"/>
            <a:ext cx="762000" cy="114300"/>
          </a:xfrm>
          <a:prstGeom prst="straightConnector1">
            <a:avLst/>
          </a:prstGeom>
          <a:noFill/>
          <a:ln w="9360">
            <a:solidFill>
              <a:srgbClr val="000000"/>
            </a:solidFill>
            <a:miter lim="800000"/>
            <a:headEnd/>
            <a:tailEnd type="triangle" w="med" len="med"/>
          </a:ln>
          <a:effectLst/>
        </p:spPr>
      </p:cxnSp>
      <p:sp>
        <p:nvSpPr>
          <p:cNvPr id="50" name="Rectangle 27">
            <a:extLst>
              <a:ext uri="{FF2B5EF4-FFF2-40B4-BE49-F238E27FC236}">
                <a16:creationId xmlns:a16="http://schemas.microsoft.com/office/drawing/2014/main" id="{F0392EB3-FDDA-4F78-AA8E-FB5F1F010D14}"/>
              </a:ext>
            </a:extLst>
          </p:cNvPr>
          <p:cNvSpPr>
            <a:spLocks noChangeArrowheads="1"/>
          </p:cNvSpPr>
          <p:nvPr/>
        </p:nvSpPr>
        <p:spPr bwMode="auto">
          <a:xfrm>
            <a:off x="4012599" y="2817526"/>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7">
            <a:extLst>
              <a:ext uri="{FF2B5EF4-FFF2-40B4-BE49-F238E27FC236}">
                <a16:creationId xmlns:a16="http://schemas.microsoft.com/office/drawing/2014/main" id="{3D67A285-32FA-46F9-8F87-2B298469421B}"/>
              </a:ext>
            </a:extLst>
          </p:cNvPr>
          <p:cNvSpPr>
            <a:spLocks noChangeArrowheads="1"/>
          </p:cNvSpPr>
          <p:nvPr/>
        </p:nvSpPr>
        <p:spPr bwMode="auto">
          <a:xfrm>
            <a:off x="4012599" y="4641024"/>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F65941-08A3-4ADA-8B71-E593540F9C23}"/>
              </a:ext>
            </a:extLst>
          </p:cNvPr>
          <p:cNvSpPr/>
          <p:nvPr/>
        </p:nvSpPr>
        <p:spPr>
          <a:xfrm>
            <a:off x="685800" y="6096000"/>
            <a:ext cx="8001000" cy="461665"/>
          </a:xfrm>
          <a:prstGeom prst="rect">
            <a:avLst/>
          </a:prstGeom>
        </p:spPr>
        <p:txBody>
          <a:bodyPr wrap="square">
            <a:spAutoFit/>
          </a:bodyPr>
          <a:lstStyle/>
          <a:p>
            <a:r>
              <a:rPr lang="zh-CN" altLang="en-US" u="sng" dirty="0">
                <a:solidFill>
                  <a:srgbClr val="0070C0"/>
                </a:solidFill>
              </a:rPr>
              <a:t>https://blog.csdn.net/bit_clearoff/article/details/54376649</a:t>
            </a:r>
          </a:p>
        </p:txBody>
      </p:sp>
      <p:sp>
        <p:nvSpPr>
          <p:cNvPr id="3" name="矩形 2">
            <a:extLst>
              <a:ext uri="{FF2B5EF4-FFF2-40B4-BE49-F238E27FC236}">
                <a16:creationId xmlns:a16="http://schemas.microsoft.com/office/drawing/2014/main" id="{E10FD378-71C0-46FA-8E49-8C24B8EF424B}"/>
              </a:ext>
            </a:extLst>
          </p:cNvPr>
          <p:cNvSpPr/>
          <p:nvPr/>
        </p:nvSpPr>
        <p:spPr>
          <a:xfrm>
            <a:off x="332232" y="300335"/>
            <a:ext cx="8610600" cy="3231654"/>
          </a:xfrm>
          <a:prstGeom prst="rect">
            <a:avLst/>
          </a:prstGeom>
        </p:spPr>
        <p:txBody>
          <a:bodyPr wrap="square">
            <a:spAutoFit/>
          </a:bodyPr>
          <a:lstStyle/>
          <a:p>
            <a:r>
              <a:rPr lang="zh-CN" altLang="en-US" sz="2000" dirty="0"/>
              <a:t>struct mm_struct {</a:t>
            </a:r>
          </a:p>
          <a:p>
            <a:r>
              <a:rPr lang="zh-CN" altLang="en-US" sz="2000" dirty="0"/>
              <a:t>//mmap指向虚拟区间链表</a:t>
            </a:r>
          </a:p>
          <a:p>
            <a:r>
              <a:rPr lang="zh-CN" altLang="en-US" sz="2000" dirty="0"/>
              <a:t>    struct vm_area_struct </a:t>
            </a:r>
            <a:r>
              <a:rPr lang="zh-CN" altLang="en-US" sz="2000" dirty="0">
                <a:solidFill>
                  <a:srgbClr val="FF0000"/>
                </a:solidFill>
              </a:rPr>
              <a:t>* mmap</a:t>
            </a:r>
            <a:r>
              <a:rPr lang="zh-CN" altLang="en-US" sz="2000" dirty="0"/>
              <a:t>;       /* list of VMAs */</a:t>
            </a:r>
          </a:p>
          <a:p>
            <a:r>
              <a:rPr lang="zh-CN" altLang="en-US" sz="2000" dirty="0"/>
              <a:t>//指向红黑树  </a:t>
            </a:r>
            <a:r>
              <a:rPr lang="en-US" altLang="zh-CN" sz="2000" dirty="0"/>
              <a:t>malloc</a:t>
            </a:r>
            <a:r>
              <a:rPr lang="zh-CN" altLang="en-US" sz="2000" dirty="0"/>
              <a:t>等动态内存分配管理</a:t>
            </a:r>
          </a:p>
          <a:p>
            <a:r>
              <a:rPr lang="zh-CN" altLang="en-US" sz="2000" dirty="0"/>
              <a:t>    struct rb_root mm_rb;</a:t>
            </a:r>
          </a:p>
          <a:p>
            <a:r>
              <a:rPr lang="zh-CN" altLang="en-US" sz="2000" dirty="0"/>
              <a:t>//指向最近的虚拟空间</a:t>
            </a:r>
          </a:p>
          <a:p>
            <a:r>
              <a:rPr lang="zh-CN" altLang="en-US" sz="2000" dirty="0"/>
              <a:t>    struct vm_area_struct * mmap_cache; /* last find_vma result */</a:t>
            </a:r>
            <a:endParaRPr lang="en-US" altLang="zh-CN" sz="2000" dirty="0"/>
          </a:p>
          <a:p>
            <a:r>
              <a:rPr lang="en-US" altLang="zh-CN" sz="2000" dirty="0"/>
              <a:t>//</a:t>
            </a:r>
            <a:r>
              <a:rPr lang="zh-CN" altLang="en-US" sz="2000" dirty="0"/>
              <a:t>指向进程的页目录</a:t>
            </a:r>
            <a:endParaRPr lang="en-US" altLang="zh-CN" sz="2000" dirty="0"/>
          </a:p>
          <a:p>
            <a:r>
              <a:rPr lang="en-US" altLang="zh-CN" sz="2000" dirty="0"/>
              <a:t>    </a:t>
            </a:r>
            <a:r>
              <a:rPr lang="en-US" altLang="zh-CN" sz="2000" dirty="0" err="1"/>
              <a:t>pgd_t</a:t>
            </a:r>
            <a:r>
              <a:rPr lang="en-US" altLang="zh-CN" sz="2000" dirty="0"/>
              <a:t> </a:t>
            </a:r>
            <a:r>
              <a:rPr lang="en-US" altLang="zh-CN" sz="2000" dirty="0">
                <a:solidFill>
                  <a:srgbClr val="FF0000"/>
                </a:solidFill>
              </a:rPr>
              <a:t>* </a:t>
            </a:r>
            <a:r>
              <a:rPr lang="en-US" altLang="zh-CN" sz="2000" dirty="0" err="1">
                <a:solidFill>
                  <a:srgbClr val="FF0000"/>
                </a:solidFill>
              </a:rPr>
              <a:t>pgd</a:t>
            </a:r>
            <a:r>
              <a:rPr lang="en-US" altLang="zh-CN" sz="2000" dirty="0">
                <a:solidFill>
                  <a:srgbClr val="FF0000"/>
                </a:solidFill>
              </a:rPr>
              <a:t>; </a:t>
            </a:r>
          </a:p>
          <a:p>
            <a:r>
              <a:rPr lang="en-US" altLang="zh-CN" dirty="0"/>
              <a:t>………………………………………………………………………………………}</a:t>
            </a:r>
            <a:endParaRPr lang="zh-CN" altLang="en-US" dirty="0"/>
          </a:p>
        </p:txBody>
      </p:sp>
      <p:sp>
        <p:nvSpPr>
          <p:cNvPr id="4" name="矩形 3">
            <a:extLst>
              <a:ext uri="{FF2B5EF4-FFF2-40B4-BE49-F238E27FC236}">
                <a16:creationId xmlns:a16="http://schemas.microsoft.com/office/drawing/2014/main" id="{C213E990-3E1A-46BD-B2D2-44423FDFC0B2}"/>
              </a:ext>
            </a:extLst>
          </p:cNvPr>
          <p:cNvSpPr/>
          <p:nvPr/>
        </p:nvSpPr>
        <p:spPr>
          <a:xfrm>
            <a:off x="185928" y="3429000"/>
            <a:ext cx="8790432" cy="3231654"/>
          </a:xfrm>
          <a:prstGeom prst="rect">
            <a:avLst/>
          </a:prstGeom>
        </p:spPr>
        <p:txBody>
          <a:bodyPr wrap="square">
            <a:spAutoFit/>
          </a:bodyPr>
          <a:lstStyle/>
          <a:p>
            <a:r>
              <a:rPr lang="zh-CN" altLang="en-US" sz="2000" dirty="0"/>
              <a:t>struct vm_area_struct {</a:t>
            </a:r>
          </a:p>
          <a:p>
            <a:r>
              <a:rPr lang="zh-CN" altLang="en-US" sz="2000" dirty="0"/>
              <a:t>    struct mm_struct * vm_mm;    </a:t>
            </a:r>
            <a:r>
              <a:rPr lang="en-US" altLang="zh-CN" sz="2000" dirty="0"/>
              <a:t>//</a:t>
            </a:r>
            <a:r>
              <a:rPr lang="zh-CN" altLang="en-US" sz="2000" dirty="0"/>
              <a:t>The address space we belong to.</a:t>
            </a:r>
          </a:p>
          <a:p>
            <a:r>
              <a:rPr lang="zh-CN" altLang="en-US" sz="2000" dirty="0"/>
              <a:t>    unsigned long </a:t>
            </a:r>
            <a:r>
              <a:rPr lang="zh-CN" altLang="en-US" sz="2000" dirty="0">
                <a:solidFill>
                  <a:srgbClr val="FF0000"/>
                </a:solidFill>
              </a:rPr>
              <a:t>vm_start;          </a:t>
            </a:r>
            <a:r>
              <a:rPr lang="en-US" altLang="zh-CN" sz="2000" dirty="0"/>
              <a:t>//</a:t>
            </a:r>
            <a:r>
              <a:rPr lang="zh-CN" altLang="en-US" sz="2000" dirty="0"/>
              <a:t>Our start address within vm_mm.</a:t>
            </a:r>
          </a:p>
          <a:p>
            <a:r>
              <a:rPr lang="zh-CN" altLang="en-US" sz="2000" dirty="0"/>
              <a:t>    unsigned long </a:t>
            </a:r>
            <a:r>
              <a:rPr lang="zh-CN" altLang="en-US" sz="2000" dirty="0">
                <a:solidFill>
                  <a:srgbClr val="FF0000"/>
                </a:solidFill>
              </a:rPr>
              <a:t>vm_end;            </a:t>
            </a:r>
            <a:r>
              <a:rPr lang="zh-CN" altLang="en-US" sz="2000" dirty="0"/>
              <a:t>/</a:t>
            </a:r>
            <a:r>
              <a:rPr lang="en-US" altLang="zh-CN" sz="2000" dirty="0"/>
              <a:t>/</a:t>
            </a:r>
            <a:r>
              <a:rPr lang="zh-CN" altLang="en-US" sz="2000" dirty="0"/>
              <a:t>The first byte after our end address  within vm_mm. </a:t>
            </a:r>
          </a:p>
          <a:p>
            <a:r>
              <a:rPr lang="zh-CN" altLang="en-US" sz="2000" dirty="0"/>
              <a:t>    struct vm_area_struct </a:t>
            </a:r>
            <a:r>
              <a:rPr lang="zh-CN" altLang="en-US" sz="2000" dirty="0">
                <a:solidFill>
                  <a:srgbClr val="FF0000"/>
                </a:solidFill>
              </a:rPr>
              <a:t>*vm_next</a:t>
            </a:r>
            <a:r>
              <a:rPr lang="zh-CN" altLang="en-US" sz="2000" dirty="0"/>
              <a:t>; /</a:t>
            </a:r>
            <a:r>
              <a:rPr lang="en-US" altLang="zh-CN" sz="2000" dirty="0"/>
              <a:t>/</a:t>
            </a:r>
            <a:r>
              <a:rPr lang="zh-CN" altLang="en-US" sz="2000" dirty="0"/>
              <a:t>linked list of VM areas per task, sorted by address </a:t>
            </a:r>
          </a:p>
          <a:p>
            <a:r>
              <a:rPr lang="zh-CN" altLang="en-US" sz="2000" dirty="0"/>
              <a:t>    pgprot_t </a:t>
            </a:r>
            <a:r>
              <a:rPr lang="zh-CN" altLang="en-US" sz="2000" dirty="0">
                <a:solidFill>
                  <a:srgbClr val="FF0000"/>
                </a:solidFill>
              </a:rPr>
              <a:t>vm_page_prot;      </a:t>
            </a:r>
            <a:r>
              <a:rPr lang="zh-CN" altLang="en-US" sz="2000" dirty="0"/>
              <a:t>/* Access permissions of this VMA. */</a:t>
            </a:r>
          </a:p>
          <a:p>
            <a:r>
              <a:rPr lang="zh-CN" altLang="en-US" sz="2000" dirty="0"/>
              <a:t>    unsigned long</a:t>
            </a:r>
            <a:r>
              <a:rPr lang="zh-CN" altLang="en-US" sz="2000" dirty="0">
                <a:solidFill>
                  <a:srgbClr val="FF0000"/>
                </a:solidFill>
              </a:rPr>
              <a:t>vm_flags; </a:t>
            </a:r>
            <a:r>
              <a:rPr lang="zh-CN" altLang="en-US" sz="2000" dirty="0"/>
              <a:t> /* Flags, see mm.h. */</a:t>
            </a:r>
          </a:p>
          <a:p>
            <a:r>
              <a:rPr lang="zh-CN" altLang="en-US" sz="2000" dirty="0"/>
              <a:t>    struct rb_node vm_rb;</a:t>
            </a:r>
            <a:endParaRPr lang="en-US" altLang="zh-CN" sz="2000" dirty="0"/>
          </a:p>
          <a:p>
            <a:r>
              <a:rPr lang="en-US" altLang="zh-CN" sz="2000" dirty="0"/>
              <a:t>………………………………………………………………………………………………………}</a:t>
            </a:r>
            <a:endParaRPr lang="zh-CN" altLang="en-US" sz="2000" dirty="0"/>
          </a:p>
          <a:p>
            <a:endParaRPr lang="zh-CN" altLang="en-US" sz="2000" dirty="0"/>
          </a:p>
        </p:txBody>
      </p:sp>
    </p:spTree>
    <p:extLst>
      <p:ext uri="{BB962C8B-B14F-4D97-AF65-F5344CB8AC3E}">
        <p14:creationId xmlns:p14="http://schemas.microsoft.com/office/powerpoint/2010/main" val="3296446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512763" y="457200"/>
            <a:ext cx="70310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zh-CN" altLang="en-US" dirty="0"/>
              <a:t>缺页处理</a:t>
            </a:r>
            <a:endParaRPr lang="en-GB" dirty="0"/>
          </a:p>
        </p:txBody>
      </p:sp>
      <p:grpSp>
        <p:nvGrpSpPr>
          <p:cNvPr id="92" name="Group 91"/>
          <p:cNvGrpSpPr/>
          <p:nvPr/>
        </p:nvGrpSpPr>
        <p:grpSpPr>
          <a:xfrm>
            <a:off x="4343400" y="2895600"/>
            <a:ext cx="838200" cy="534687"/>
            <a:chOff x="4343400" y="2895600"/>
            <a:chExt cx="838200" cy="534687"/>
          </a:xfrm>
        </p:grpSpPr>
        <p:sp>
          <p:nvSpPr>
            <p:cNvPr id="30764"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5" name="Text Box 45"/>
            <p:cNvSpPr txBox="1">
              <a:spLocks noChangeArrowheads="1"/>
            </p:cNvSpPr>
            <p:nvPr/>
          </p:nvSpPr>
          <p:spPr bwMode="auto">
            <a:xfrm>
              <a:off x="4479925" y="3124200"/>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6" name="Oval 46"/>
            <p:cNvSpPr>
              <a:spLocks noChangeArrowheads="1"/>
            </p:cNvSpPr>
            <p:nvPr/>
          </p:nvSpPr>
          <p:spPr bwMode="auto">
            <a:xfrm>
              <a:off x="4648200" y="2895600"/>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bg1"/>
                  </a:solidFill>
                  <a:latin typeface="Calibri" pitchFamily="34" charset="0"/>
                </a:rPr>
                <a:t>1</a:t>
              </a:r>
            </a:p>
          </p:txBody>
        </p:sp>
      </p:grpSp>
      <p:grpSp>
        <p:nvGrpSpPr>
          <p:cNvPr id="90" name="Group 89"/>
          <p:cNvGrpSpPr/>
          <p:nvPr/>
        </p:nvGrpSpPr>
        <p:grpSpPr>
          <a:xfrm>
            <a:off x="4343400" y="4880275"/>
            <a:ext cx="838200" cy="606125"/>
            <a:chOff x="4343400" y="4880275"/>
            <a:chExt cx="838200" cy="606125"/>
          </a:xfrm>
        </p:grpSpPr>
        <p:sp>
          <p:nvSpPr>
            <p:cNvPr id="30760" name="Line 40"/>
            <p:cNvSpPr>
              <a:spLocks noChangeShapeType="1"/>
            </p:cNvSpPr>
            <p:nvPr/>
          </p:nvSpPr>
          <p:spPr bwMode="auto">
            <a:xfrm>
              <a:off x="4343400" y="541367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1" name="Text Box 41"/>
            <p:cNvSpPr txBox="1">
              <a:spLocks noChangeArrowheads="1"/>
            </p:cNvSpPr>
            <p:nvPr/>
          </p:nvSpPr>
          <p:spPr bwMode="auto">
            <a:xfrm>
              <a:off x="4483100" y="5180313"/>
              <a:ext cx="62882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write</a:t>
              </a:r>
            </a:p>
          </p:txBody>
        </p:sp>
        <p:sp>
          <p:nvSpPr>
            <p:cNvPr id="30767" name="Oval 47"/>
            <p:cNvSpPr>
              <a:spLocks noChangeArrowheads="1"/>
            </p:cNvSpPr>
            <p:nvPr/>
          </p:nvSpPr>
          <p:spPr bwMode="auto">
            <a:xfrm>
              <a:off x="4648200" y="4880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2</a:t>
              </a:r>
            </a:p>
          </p:txBody>
        </p:sp>
      </p:grpSp>
      <p:grpSp>
        <p:nvGrpSpPr>
          <p:cNvPr id="91" name="Group 90"/>
          <p:cNvGrpSpPr/>
          <p:nvPr/>
        </p:nvGrpSpPr>
        <p:grpSpPr>
          <a:xfrm>
            <a:off x="4343400" y="3737275"/>
            <a:ext cx="838200" cy="606125"/>
            <a:chOff x="4343400" y="3737275"/>
            <a:chExt cx="838200" cy="606125"/>
          </a:xfrm>
        </p:grpSpPr>
        <p:sp>
          <p:nvSpPr>
            <p:cNvPr id="30762" name="Line 42"/>
            <p:cNvSpPr>
              <a:spLocks noChangeShapeType="1"/>
            </p:cNvSpPr>
            <p:nvPr/>
          </p:nvSpPr>
          <p:spPr bwMode="auto">
            <a:xfrm>
              <a:off x="4343400" y="4275438"/>
              <a:ext cx="838200" cy="1587"/>
            </a:xfrm>
            <a:prstGeom prst="line">
              <a:avLst/>
            </a:prstGeom>
            <a:noFill/>
            <a:ln w="9360">
              <a:solidFill>
                <a:srgbClr val="000000"/>
              </a:solidFill>
              <a:miter lim="800000"/>
              <a:headEnd type="triangle" w="med" len="med"/>
              <a:tailEnd/>
            </a:ln>
            <a:effectLst/>
          </p:spPr>
          <p:txBody>
            <a:bodyPr/>
            <a:lstStyle/>
            <a:p>
              <a:endParaRPr lang="en-US"/>
            </a:p>
          </p:txBody>
        </p:sp>
        <p:sp>
          <p:nvSpPr>
            <p:cNvPr id="30763" name="Text Box 43"/>
            <p:cNvSpPr txBox="1">
              <a:spLocks noChangeArrowheads="1"/>
            </p:cNvSpPr>
            <p:nvPr/>
          </p:nvSpPr>
          <p:spPr bwMode="auto">
            <a:xfrm>
              <a:off x="4479925" y="4037313"/>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8" name="Oval 48"/>
            <p:cNvSpPr>
              <a:spLocks noChangeArrowheads="1"/>
            </p:cNvSpPr>
            <p:nvPr/>
          </p:nvSpPr>
          <p:spPr bwMode="auto">
            <a:xfrm>
              <a:off x="4648200" y="3737275"/>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3</a:t>
              </a:r>
            </a:p>
          </p:txBody>
        </p:sp>
      </p:grpSp>
      <p:sp>
        <p:nvSpPr>
          <p:cNvPr id="50" name="Rectangle 1"/>
          <p:cNvSpPr>
            <a:spLocks noChangeArrowheads="1"/>
          </p:cNvSpPr>
          <p:nvPr/>
        </p:nvSpPr>
        <p:spPr bwMode="auto">
          <a:xfrm>
            <a:off x="460375"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
          <p:cNvSpPr>
            <a:spLocks noChangeArrowheads="1"/>
          </p:cNvSpPr>
          <p:nvPr/>
        </p:nvSpPr>
        <p:spPr bwMode="auto">
          <a:xfrm>
            <a:off x="460375"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2" name="Text Box 12"/>
          <p:cNvSpPr txBox="1">
            <a:spLocks noChangeArrowheads="1"/>
          </p:cNvSpPr>
          <p:nvPr/>
        </p:nvSpPr>
        <p:spPr bwMode="auto">
          <a:xfrm>
            <a:off x="152400" y="1295400"/>
            <a:ext cx="1519582"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vm_area_struct</a:t>
            </a:r>
            <a:endParaRPr lang="en-GB" sz="1600" b="1" dirty="0">
              <a:latin typeface="Calibri" pitchFamily="34" charset="0"/>
            </a:endParaRPr>
          </a:p>
        </p:txBody>
      </p:sp>
      <p:sp>
        <p:nvSpPr>
          <p:cNvPr id="53" name="Rectangle 13"/>
          <p:cNvSpPr>
            <a:spLocks noChangeArrowheads="1"/>
          </p:cNvSpPr>
          <p:nvPr/>
        </p:nvSpPr>
        <p:spPr bwMode="auto">
          <a:xfrm>
            <a:off x="460375" y="1701799"/>
            <a:ext cx="1066800" cy="1117299"/>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4" name="Rectangle 14"/>
          <p:cNvSpPr>
            <a:spLocks noChangeArrowheads="1"/>
          </p:cNvSpPr>
          <p:nvPr/>
        </p:nvSpPr>
        <p:spPr bwMode="auto">
          <a:xfrm>
            <a:off x="460375"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5" name="Rectangle 15"/>
          <p:cNvSpPr>
            <a:spLocks noChangeArrowheads="1"/>
          </p:cNvSpPr>
          <p:nvPr/>
        </p:nvSpPr>
        <p:spPr bwMode="auto">
          <a:xfrm>
            <a:off x="460375"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56" name="Rectangle 16"/>
          <p:cNvSpPr>
            <a:spLocks noChangeArrowheads="1"/>
          </p:cNvSpPr>
          <p:nvPr/>
        </p:nvSpPr>
        <p:spPr bwMode="auto">
          <a:xfrm>
            <a:off x="460375"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57" name="Rectangle 20"/>
          <p:cNvSpPr>
            <a:spLocks noChangeArrowheads="1"/>
          </p:cNvSpPr>
          <p:nvPr/>
        </p:nvSpPr>
        <p:spPr bwMode="auto">
          <a:xfrm>
            <a:off x="460375" y="35306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8" name="Rectangle 21"/>
          <p:cNvSpPr>
            <a:spLocks noChangeArrowheads="1"/>
          </p:cNvSpPr>
          <p:nvPr/>
        </p:nvSpPr>
        <p:spPr bwMode="auto">
          <a:xfrm>
            <a:off x="460375"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9" name="Rectangle 22"/>
          <p:cNvSpPr>
            <a:spLocks noChangeArrowheads="1"/>
          </p:cNvSpPr>
          <p:nvPr/>
        </p:nvSpPr>
        <p:spPr bwMode="auto">
          <a:xfrm>
            <a:off x="460375"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0" name="Rectangle 23"/>
          <p:cNvSpPr>
            <a:spLocks noChangeArrowheads="1"/>
          </p:cNvSpPr>
          <p:nvPr/>
        </p:nvSpPr>
        <p:spPr bwMode="auto">
          <a:xfrm>
            <a:off x="460375"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1" name="Rectangle 24"/>
          <p:cNvSpPr>
            <a:spLocks noChangeArrowheads="1"/>
          </p:cNvSpPr>
          <p:nvPr/>
        </p:nvSpPr>
        <p:spPr bwMode="auto">
          <a:xfrm>
            <a:off x="460375"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62" name="Rectangle 25"/>
          <p:cNvSpPr>
            <a:spLocks noChangeArrowheads="1"/>
          </p:cNvSpPr>
          <p:nvPr/>
        </p:nvSpPr>
        <p:spPr bwMode="auto">
          <a:xfrm>
            <a:off x="460375"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63" name="Rectangle 26"/>
          <p:cNvSpPr>
            <a:spLocks noChangeArrowheads="1"/>
          </p:cNvSpPr>
          <p:nvPr/>
        </p:nvSpPr>
        <p:spPr bwMode="auto">
          <a:xfrm>
            <a:off x="460375"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4" name="Rectangle 27"/>
          <p:cNvSpPr>
            <a:spLocks noChangeArrowheads="1"/>
          </p:cNvSpPr>
          <p:nvPr/>
        </p:nvSpPr>
        <p:spPr bwMode="auto">
          <a:xfrm>
            <a:off x="460375"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65" name="Rectangle 28"/>
          <p:cNvSpPr>
            <a:spLocks noChangeArrowheads="1"/>
          </p:cNvSpPr>
          <p:nvPr/>
        </p:nvSpPr>
        <p:spPr bwMode="auto">
          <a:xfrm>
            <a:off x="460375"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6" name="Rectangle 29"/>
          <p:cNvSpPr>
            <a:spLocks noChangeArrowheads="1"/>
          </p:cNvSpPr>
          <p:nvPr/>
        </p:nvSpPr>
        <p:spPr bwMode="auto">
          <a:xfrm>
            <a:off x="2365375"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67" name="Text Box 30"/>
          <p:cNvSpPr txBox="1">
            <a:spLocks noChangeArrowheads="1"/>
          </p:cNvSpPr>
          <p:nvPr/>
        </p:nvSpPr>
        <p:spPr bwMode="auto">
          <a:xfrm>
            <a:off x="2644370" y="1223953"/>
            <a:ext cx="1423209"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latin typeface="Calibri" pitchFamily="34" charset="0"/>
              </a:rPr>
              <a:t>进程虚拟内存</a:t>
            </a:r>
            <a:endParaRPr lang="en-GB" sz="1600" b="1" dirty="0">
              <a:latin typeface="Calibri" pitchFamily="34" charset="0"/>
            </a:endParaRPr>
          </a:p>
        </p:txBody>
      </p:sp>
      <p:sp>
        <p:nvSpPr>
          <p:cNvPr id="68" name="Rectangle 31"/>
          <p:cNvSpPr>
            <a:spLocks noChangeArrowheads="1"/>
          </p:cNvSpPr>
          <p:nvPr/>
        </p:nvSpPr>
        <p:spPr bwMode="auto">
          <a:xfrm>
            <a:off x="2365375"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Calibri" pitchFamily="34" charset="0"/>
              </a:rPr>
              <a:t>代码</a:t>
            </a:r>
            <a:endParaRPr lang="en-GB" b="1" dirty="0">
              <a:latin typeface="Calibri" pitchFamily="34" charset="0"/>
            </a:endParaRPr>
          </a:p>
        </p:txBody>
      </p:sp>
      <p:sp>
        <p:nvSpPr>
          <p:cNvPr id="69" name="Rectangle 32"/>
          <p:cNvSpPr>
            <a:spLocks noChangeArrowheads="1"/>
          </p:cNvSpPr>
          <p:nvPr/>
        </p:nvSpPr>
        <p:spPr bwMode="auto">
          <a:xfrm>
            <a:off x="2365375"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数据</a:t>
            </a:r>
            <a:endParaRPr lang="en-GB" b="1" dirty="0">
              <a:latin typeface="Calibri" pitchFamily="34" charset="0"/>
            </a:endParaRPr>
          </a:p>
        </p:txBody>
      </p:sp>
      <p:sp>
        <p:nvSpPr>
          <p:cNvPr id="70" name="Rectangle 33"/>
          <p:cNvSpPr>
            <a:spLocks noChangeArrowheads="1"/>
          </p:cNvSpPr>
          <p:nvPr/>
        </p:nvSpPr>
        <p:spPr bwMode="auto">
          <a:xfrm>
            <a:off x="2365375"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rPr>
              <a:t>共享库</a:t>
            </a:r>
            <a:endParaRPr lang="en-GB" b="1" dirty="0">
              <a:latin typeface="Calibri" pitchFamily="34" charset="0"/>
            </a:endParaRPr>
          </a:p>
        </p:txBody>
      </p:sp>
      <p:sp>
        <p:nvSpPr>
          <p:cNvPr id="71" name="Line 34"/>
          <p:cNvSpPr>
            <a:spLocks noChangeShapeType="1"/>
          </p:cNvSpPr>
          <p:nvPr/>
        </p:nvSpPr>
        <p:spPr bwMode="auto">
          <a:xfrm>
            <a:off x="1527175"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72" name="Line 35"/>
          <p:cNvSpPr>
            <a:spLocks noChangeShapeType="1"/>
          </p:cNvSpPr>
          <p:nvPr/>
        </p:nvSpPr>
        <p:spPr bwMode="auto">
          <a:xfrm>
            <a:off x="1527175"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73" name="Line 36"/>
          <p:cNvSpPr>
            <a:spLocks noChangeShapeType="1"/>
          </p:cNvSpPr>
          <p:nvPr/>
        </p:nvSpPr>
        <p:spPr bwMode="auto">
          <a:xfrm>
            <a:off x="1527175"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74" name="Line 37"/>
          <p:cNvSpPr>
            <a:spLocks noChangeShapeType="1"/>
          </p:cNvSpPr>
          <p:nvPr/>
        </p:nvSpPr>
        <p:spPr bwMode="auto">
          <a:xfrm>
            <a:off x="1527175"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75" name="Line 38"/>
          <p:cNvSpPr>
            <a:spLocks noChangeShapeType="1"/>
          </p:cNvSpPr>
          <p:nvPr/>
        </p:nvSpPr>
        <p:spPr bwMode="auto">
          <a:xfrm flipV="1">
            <a:off x="1527175"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76" name="Line 39"/>
          <p:cNvSpPr>
            <a:spLocks noChangeShapeType="1"/>
          </p:cNvSpPr>
          <p:nvPr/>
        </p:nvSpPr>
        <p:spPr bwMode="auto">
          <a:xfrm>
            <a:off x="1527175" y="5638800"/>
            <a:ext cx="838200" cy="76200"/>
          </a:xfrm>
          <a:prstGeom prst="line">
            <a:avLst/>
          </a:prstGeom>
          <a:noFill/>
          <a:ln w="9360">
            <a:solidFill>
              <a:srgbClr val="000000"/>
            </a:solidFill>
            <a:miter lim="800000"/>
            <a:headEnd/>
            <a:tailEnd type="triangle" w="med" len="med"/>
          </a:ln>
          <a:effectLst/>
        </p:spPr>
        <p:txBody>
          <a:bodyPr/>
          <a:lstStyle/>
          <a:p>
            <a:endParaRPr lang="en-US"/>
          </a:p>
        </p:txBody>
      </p:sp>
      <p:sp>
        <p:nvSpPr>
          <p:cNvPr id="77" name="Line 40"/>
          <p:cNvSpPr>
            <a:spLocks noChangeShapeType="1"/>
          </p:cNvSpPr>
          <p:nvPr/>
        </p:nvSpPr>
        <p:spPr bwMode="auto">
          <a:xfrm flipH="1">
            <a:off x="230188" y="2971800"/>
            <a:ext cx="231775" cy="1588"/>
          </a:xfrm>
          <a:prstGeom prst="line">
            <a:avLst/>
          </a:prstGeom>
          <a:noFill/>
          <a:ln w="9360">
            <a:solidFill>
              <a:srgbClr val="000000"/>
            </a:solidFill>
            <a:miter lim="800000"/>
            <a:headEnd/>
            <a:tailEnd/>
          </a:ln>
          <a:effectLst/>
        </p:spPr>
        <p:txBody>
          <a:bodyPr/>
          <a:lstStyle/>
          <a:p>
            <a:endParaRPr lang="en-US"/>
          </a:p>
        </p:txBody>
      </p:sp>
      <p:sp>
        <p:nvSpPr>
          <p:cNvPr id="78" name="Line 41"/>
          <p:cNvSpPr>
            <a:spLocks noChangeShapeType="1"/>
          </p:cNvSpPr>
          <p:nvPr/>
        </p:nvSpPr>
        <p:spPr bwMode="auto">
          <a:xfrm>
            <a:off x="231775" y="2971800"/>
            <a:ext cx="1588" cy="533400"/>
          </a:xfrm>
          <a:prstGeom prst="line">
            <a:avLst/>
          </a:prstGeom>
          <a:noFill/>
          <a:ln w="9360">
            <a:solidFill>
              <a:srgbClr val="000000"/>
            </a:solidFill>
            <a:miter lim="800000"/>
            <a:headEnd/>
            <a:tailEnd/>
          </a:ln>
          <a:effectLst/>
        </p:spPr>
        <p:txBody>
          <a:bodyPr/>
          <a:lstStyle/>
          <a:p>
            <a:endParaRPr lang="en-US"/>
          </a:p>
        </p:txBody>
      </p:sp>
      <p:sp>
        <p:nvSpPr>
          <p:cNvPr id="79" name="Line 42"/>
          <p:cNvSpPr>
            <a:spLocks noChangeShapeType="1"/>
          </p:cNvSpPr>
          <p:nvPr/>
        </p:nvSpPr>
        <p:spPr bwMode="auto">
          <a:xfrm>
            <a:off x="231775"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0" name="Line 43"/>
          <p:cNvSpPr>
            <a:spLocks noChangeShapeType="1"/>
          </p:cNvSpPr>
          <p:nvPr/>
        </p:nvSpPr>
        <p:spPr bwMode="auto">
          <a:xfrm flipH="1">
            <a:off x="230188" y="4724400"/>
            <a:ext cx="231775" cy="1588"/>
          </a:xfrm>
          <a:prstGeom prst="line">
            <a:avLst/>
          </a:prstGeom>
          <a:noFill/>
          <a:ln w="9360">
            <a:solidFill>
              <a:srgbClr val="000000"/>
            </a:solidFill>
            <a:miter lim="800000"/>
            <a:headEnd/>
            <a:tailEnd/>
          </a:ln>
          <a:effectLst/>
        </p:spPr>
        <p:txBody>
          <a:bodyPr/>
          <a:lstStyle/>
          <a:p>
            <a:endParaRPr lang="en-US"/>
          </a:p>
        </p:txBody>
      </p:sp>
      <p:sp>
        <p:nvSpPr>
          <p:cNvPr id="81" name="Line 44"/>
          <p:cNvSpPr>
            <a:spLocks noChangeShapeType="1"/>
          </p:cNvSpPr>
          <p:nvPr/>
        </p:nvSpPr>
        <p:spPr bwMode="auto">
          <a:xfrm>
            <a:off x="231775" y="4724400"/>
            <a:ext cx="1588" cy="609600"/>
          </a:xfrm>
          <a:prstGeom prst="line">
            <a:avLst/>
          </a:prstGeom>
          <a:noFill/>
          <a:ln w="9360">
            <a:solidFill>
              <a:srgbClr val="000000"/>
            </a:solidFill>
            <a:miter lim="800000"/>
            <a:headEnd/>
            <a:tailEnd/>
          </a:ln>
          <a:effectLst/>
        </p:spPr>
        <p:txBody>
          <a:bodyPr/>
          <a:lstStyle/>
          <a:p>
            <a:endParaRPr lang="en-US"/>
          </a:p>
        </p:txBody>
      </p:sp>
      <p:sp>
        <p:nvSpPr>
          <p:cNvPr id="82" name="Line 45"/>
          <p:cNvSpPr>
            <a:spLocks noChangeShapeType="1"/>
          </p:cNvSpPr>
          <p:nvPr/>
        </p:nvSpPr>
        <p:spPr bwMode="auto">
          <a:xfrm>
            <a:off x="231775"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3" name="Rectangle 51"/>
          <p:cNvSpPr>
            <a:spLocks noChangeArrowheads="1"/>
          </p:cNvSpPr>
          <p:nvPr/>
        </p:nvSpPr>
        <p:spPr bwMode="auto">
          <a:xfrm>
            <a:off x="460375"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4" name="Rectangle 52"/>
          <p:cNvSpPr>
            <a:spLocks noChangeArrowheads="1"/>
          </p:cNvSpPr>
          <p:nvPr/>
        </p:nvSpPr>
        <p:spPr bwMode="auto">
          <a:xfrm>
            <a:off x="460375"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5" name="Rectangle 53"/>
          <p:cNvSpPr>
            <a:spLocks noChangeArrowheads="1"/>
          </p:cNvSpPr>
          <p:nvPr/>
        </p:nvSpPr>
        <p:spPr bwMode="auto">
          <a:xfrm>
            <a:off x="460375"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6" name="TextBox 85"/>
          <p:cNvSpPr txBox="1"/>
          <p:nvPr/>
        </p:nvSpPr>
        <p:spPr>
          <a:xfrm>
            <a:off x="5528573" y="2971800"/>
            <a:ext cx="2509020" cy="646331"/>
          </a:xfrm>
          <a:prstGeom prst="rect">
            <a:avLst/>
          </a:prstGeom>
          <a:noFill/>
        </p:spPr>
        <p:txBody>
          <a:bodyPr wrap="none" rtlCol="0">
            <a:spAutoFit/>
          </a:bodyPr>
          <a:lstStyle/>
          <a:p>
            <a:r>
              <a:rPr lang="zh-CN" altLang="en-US" sz="1800" dirty="0">
                <a:solidFill>
                  <a:srgbClr val="990000"/>
                </a:solidFill>
              </a:rPr>
              <a:t>段错误</a:t>
            </a:r>
            <a:r>
              <a:rPr lang="en-US" sz="1800" dirty="0">
                <a:solidFill>
                  <a:srgbClr val="990000"/>
                </a:solidFill>
              </a:rPr>
              <a:t>:</a:t>
            </a:r>
            <a:endParaRPr lang="en-US" sz="1800" dirty="0">
              <a:solidFill>
                <a:srgbClr val="990000"/>
              </a:solidFill>
              <a:latin typeface="Calibri" pitchFamily="34" charset="0"/>
            </a:endParaRPr>
          </a:p>
          <a:p>
            <a:r>
              <a:rPr lang="zh-CN" altLang="en-US" sz="1800" dirty="0">
                <a:latin typeface="Calibri" pitchFamily="34" charset="0"/>
              </a:rPr>
              <a:t>访问一个不存在的页面</a:t>
            </a:r>
            <a:endParaRPr lang="en-US" sz="1800" dirty="0">
              <a:latin typeface="Calibri" pitchFamily="34" charset="0"/>
            </a:endParaRPr>
          </a:p>
        </p:txBody>
      </p:sp>
      <p:sp>
        <p:nvSpPr>
          <p:cNvPr id="87" name="TextBox 86"/>
          <p:cNvSpPr txBox="1"/>
          <p:nvPr/>
        </p:nvSpPr>
        <p:spPr>
          <a:xfrm>
            <a:off x="5528573" y="4050268"/>
            <a:ext cx="1114408" cy="369332"/>
          </a:xfrm>
          <a:prstGeom prst="rect">
            <a:avLst/>
          </a:prstGeom>
          <a:noFill/>
        </p:spPr>
        <p:txBody>
          <a:bodyPr wrap="none" rtlCol="0">
            <a:spAutoFit/>
          </a:bodyPr>
          <a:lstStyle/>
          <a:p>
            <a:r>
              <a:rPr lang="zh-CN" altLang="en-US" sz="1800" dirty="0">
                <a:solidFill>
                  <a:srgbClr val="990000"/>
                </a:solidFill>
                <a:latin typeface="Calibri" pitchFamily="34" charset="0"/>
              </a:rPr>
              <a:t>正常缺页</a:t>
            </a:r>
            <a:endParaRPr lang="en-US" sz="1800" dirty="0">
              <a:solidFill>
                <a:srgbClr val="990000"/>
              </a:solidFill>
              <a:latin typeface="Calibri" pitchFamily="34" charset="0"/>
            </a:endParaRPr>
          </a:p>
        </p:txBody>
      </p:sp>
      <p:sp>
        <p:nvSpPr>
          <p:cNvPr id="88" name="TextBox 87"/>
          <p:cNvSpPr txBox="1"/>
          <p:nvPr/>
        </p:nvSpPr>
        <p:spPr>
          <a:xfrm>
            <a:off x="5528573" y="4876800"/>
            <a:ext cx="3386827" cy="1200329"/>
          </a:xfrm>
          <a:prstGeom prst="rect">
            <a:avLst/>
          </a:prstGeom>
          <a:noFill/>
        </p:spPr>
        <p:txBody>
          <a:bodyPr wrap="square" rtlCol="0">
            <a:spAutoFit/>
          </a:bodyPr>
          <a:lstStyle/>
          <a:p>
            <a:r>
              <a:rPr lang="zh-CN" altLang="en-US" sz="1800" dirty="0">
                <a:solidFill>
                  <a:srgbClr val="990000"/>
                </a:solidFill>
                <a:latin typeface="Calibri" pitchFamily="34" charset="0"/>
              </a:rPr>
              <a:t>保护异常</a:t>
            </a:r>
            <a:r>
              <a:rPr lang="en-US" sz="1800" dirty="0">
                <a:solidFill>
                  <a:srgbClr val="990000"/>
                </a:solidFill>
                <a:latin typeface="Calibri" pitchFamily="34" charset="0"/>
              </a:rPr>
              <a:t>:</a:t>
            </a:r>
          </a:p>
          <a:p>
            <a:r>
              <a:rPr lang="zh-CN" altLang="en-US" sz="1800" dirty="0">
                <a:latin typeface="Calibri" pitchFamily="34" charset="0"/>
              </a:rPr>
              <a:t>例如</a:t>
            </a:r>
            <a:r>
              <a:rPr lang="en-US" sz="1800" dirty="0">
                <a:latin typeface="Calibri" pitchFamily="34" charset="0"/>
              </a:rPr>
              <a:t>,</a:t>
            </a:r>
            <a:r>
              <a:rPr lang="zh-CN" altLang="en-US" sz="1800" dirty="0">
                <a:latin typeface="Calibri" pitchFamily="34" charset="0"/>
              </a:rPr>
              <a:t>违反许可，写一个只读的页面</a:t>
            </a:r>
            <a:r>
              <a:rPr lang="en-US" sz="1800" dirty="0">
                <a:latin typeface="Calibri" pitchFamily="34" charset="0"/>
              </a:rPr>
              <a:t>(Linux </a:t>
            </a:r>
            <a:r>
              <a:rPr lang="zh-CN" altLang="en-US" sz="1800" dirty="0">
                <a:latin typeface="Calibri" pitchFamily="34" charset="0"/>
              </a:rPr>
              <a:t>报告</a:t>
            </a:r>
            <a:r>
              <a:rPr lang="en-US" sz="1800" dirty="0">
                <a:latin typeface="Calibri" pitchFamily="34" charset="0"/>
              </a:rPr>
              <a:t> Segmentation fault)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solidFill>
                  <a:schemeClr val="bg1">
                    <a:lumMod val="50000"/>
                  </a:schemeClr>
                </a:solidFill>
              </a:rPr>
              <a:t>一个小内存系统示例</a:t>
            </a:r>
            <a:endParaRPr lang="en-US" dirty="0">
              <a:solidFill>
                <a:schemeClr val="bg1">
                  <a:lumMod val="50000"/>
                </a:schemeClr>
              </a:solidFill>
            </a:endParaRPr>
          </a:p>
          <a:p>
            <a:r>
              <a:rPr lang="zh-CN" altLang="en-US" dirty="0">
                <a:solidFill>
                  <a:schemeClr val="bg1">
                    <a:lumMod val="50000"/>
                  </a:schemeClr>
                </a:solidFill>
              </a:rPr>
              <a:t>案例研究</a:t>
            </a:r>
            <a:r>
              <a:rPr lang="en-US" dirty="0">
                <a:solidFill>
                  <a:schemeClr val="bg1">
                    <a:lumMod val="50000"/>
                  </a:schemeClr>
                </a:solidFill>
              </a:rPr>
              <a:t>: Core i7/Linux </a:t>
            </a:r>
            <a:r>
              <a:rPr lang="zh-CN" altLang="en-US" dirty="0">
                <a:solidFill>
                  <a:schemeClr val="bg1">
                    <a:lumMod val="50000"/>
                  </a:schemeClr>
                </a:solidFill>
              </a:rPr>
              <a:t>内存系统</a:t>
            </a:r>
            <a:endParaRPr lang="en-US" dirty="0">
              <a:solidFill>
                <a:schemeClr val="bg1">
                  <a:lumMod val="50000"/>
                </a:schemeClr>
              </a:solidFill>
            </a:endParaRPr>
          </a:p>
          <a:p>
            <a:r>
              <a:rPr lang="zh-CN" altLang="en-US" dirty="0"/>
              <a:t>内存映射</a:t>
            </a:r>
            <a:endParaRPr lang="en-US" dirty="0"/>
          </a:p>
        </p:txBody>
      </p:sp>
    </p:spTree>
    <p:extLst>
      <p:ext uri="{BB962C8B-B14F-4D97-AF65-F5344CB8AC3E}">
        <p14:creationId xmlns:p14="http://schemas.microsoft.com/office/powerpoint/2010/main" val="302971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85763" y="493713"/>
            <a:ext cx="55578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内存映射</a:t>
            </a:r>
            <a:endParaRPr lang="en-GB" dirty="0"/>
          </a:p>
        </p:txBody>
      </p:sp>
      <p:sp>
        <p:nvSpPr>
          <p:cNvPr id="31746" name="Rectangle 2"/>
          <p:cNvSpPr>
            <a:spLocks noGrp="1" noChangeArrowheads="1"/>
          </p:cNvSpPr>
          <p:nvPr>
            <p:ph type="body" idx="1"/>
          </p:nvPr>
        </p:nvSpPr>
        <p:spPr>
          <a:xfrm>
            <a:off x="228600" y="1220788"/>
            <a:ext cx="8915400"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Linux</a:t>
            </a:r>
            <a:r>
              <a:rPr lang="zh-CN" altLang="en-US" dirty="0"/>
              <a:t>通过将虚拟内存区域与磁盘上的对象关联起来以初始化这个虚拟内存区域的内容</a:t>
            </a:r>
            <a:r>
              <a:rPr lang="en-GB" dirty="0"/>
              <a:t>.</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这个过程称为内存映射（</a:t>
            </a:r>
            <a:r>
              <a:rPr lang="en-GB" b="1" i="1" dirty="0">
                <a:solidFill>
                  <a:srgbClr val="990000"/>
                </a:solidFill>
              </a:rPr>
              <a:t>memory mapping</a:t>
            </a:r>
            <a:r>
              <a:rPr lang="zh-CN" altLang="en-US" b="1" i="1" dirty="0">
                <a:solidFill>
                  <a:srgbClr val="990000"/>
                </a:solidFill>
              </a:rPr>
              <a:t>）</a:t>
            </a:r>
            <a:r>
              <a:rPr lang="en-GB" i="1" dirty="0">
                <a:solidFill>
                  <a:srgbClr val="990000"/>
                </a:solidFill>
              </a:rPr>
              <a:t>. </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虚拟内存区域可以映射的对象</a:t>
            </a:r>
            <a:r>
              <a:rPr lang="en-GB" i="1" dirty="0"/>
              <a:t> </a:t>
            </a:r>
            <a:r>
              <a:rPr lang="en-GB" dirty="0"/>
              <a:t>(</a:t>
            </a:r>
            <a:r>
              <a:rPr lang="zh-CN" altLang="en-US" dirty="0"/>
              <a:t>根据初始值的不同来源分</a:t>
            </a:r>
            <a:r>
              <a:rPr lang="en-GB" dirty="0"/>
              <a:t>)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磁盘上的</a:t>
            </a:r>
            <a:r>
              <a:rPr lang="zh-CN" altLang="en-US" b="1" i="1" dirty="0">
                <a:solidFill>
                  <a:srgbClr val="990000"/>
                </a:solidFill>
              </a:rPr>
              <a:t>普通文件</a:t>
            </a:r>
            <a:r>
              <a:rPr lang="en-GB" dirty="0"/>
              <a:t> (e.g.,</a:t>
            </a:r>
            <a:r>
              <a:rPr lang="zh-CN" altLang="en-US" dirty="0"/>
              <a:t>一个可执行目标文件</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文件区被分成页大小的片，对虚拟页面初始化</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b="1" i="1" dirty="0">
                <a:solidFill>
                  <a:srgbClr val="990000"/>
                </a:solidFill>
              </a:rPr>
              <a:t>匿名文件</a:t>
            </a:r>
            <a:r>
              <a:rPr lang="en-GB" sz="2800" b="1" i="1" dirty="0">
                <a:solidFill>
                  <a:srgbClr val="990000"/>
                </a:solidFill>
              </a:rPr>
              <a:t> </a:t>
            </a:r>
            <a:r>
              <a:rPr lang="en-GB" dirty="0"/>
              <a:t>( </a:t>
            </a:r>
            <a:r>
              <a:rPr lang="zh-CN" altLang="en-US" dirty="0"/>
              <a:t>内核创建，全是二进制零</a:t>
            </a:r>
            <a:r>
              <a:rPr lang="en-GB" dirty="0"/>
              <a:t>)</a:t>
            </a:r>
            <a:endParaRPr lang="en-GB" i="1"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第一次引用该区域内的虚拟页面时分配一个全是零的物理页</a:t>
            </a:r>
            <a:r>
              <a:rPr lang="en-GB" dirty="0"/>
              <a:t> (</a:t>
            </a:r>
            <a:r>
              <a:rPr lang="en-GB" b="1" i="1" dirty="0">
                <a:solidFill>
                  <a:srgbClr val="990000"/>
                </a:solidFill>
              </a:rPr>
              <a:t>demand-zero page</a:t>
            </a:r>
            <a:r>
              <a:rPr lang="zh-CN" altLang="en-US" b="1" i="1" dirty="0">
                <a:solidFill>
                  <a:srgbClr val="990000"/>
                </a:solidFill>
              </a:rPr>
              <a:t>请求二进制零的页</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一旦该页面被修改，即和其他页面一样</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初始化后的页面在内存和交换文件（</a:t>
            </a:r>
            <a:r>
              <a:rPr lang="en-GB" altLang="zh-CN" i="1" dirty="0">
                <a:solidFill>
                  <a:srgbClr val="990000"/>
                </a:solidFill>
              </a:rPr>
              <a:t> swap file</a:t>
            </a:r>
            <a:r>
              <a:rPr lang="zh-CN" altLang="en-US" dirty="0"/>
              <a:t>）之间换来换去</a:t>
            </a:r>
            <a:endParaRPr lang="en-GB" i="1" dirty="0">
              <a:solidFill>
                <a:srgbClr val="990000"/>
              </a:solidFill>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7"/>
            <a:ext cx="7592093" cy="1096041"/>
          </a:xfrm>
        </p:spPr>
        <p:txBody>
          <a:bodyPr/>
          <a:lstStyle/>
          <a:p>
            <a:r>
              <a:rPr lang="zh-CN" altLang="en-US" dirty="0"/>
              <a:t>再看共享对象</a:t>
            </a:r>
            <a:endParaRPr lang="en-US" dirty="0"/>
          </a:p>
        </p:txBody>
      </p:sp>
      <p:sp>
        <p:nvSpPr>
          <p:cNvPr id="3" name="Content Placeholder 2"/>
          <p:cNvSpPr>
            <a:spLocks noGrp="1"/>
          </p:cNvSpPr>
          <p:nvPr>
            <p:ph idx="1"/>
          </p:nvPr>
        </p:nvSpPr>
        <p:spPr>
          <a:xfrm>
            <a:off x="6248400" y="2097772"/>
            <a:ext cx="2651125" cy="4607828"/>
          </a:xfrm>
        </p:spPr>
        <p:txBody>
          <a:bodyPr/>
          <a:lstStyle/>
          <a:p>
            <a:r>
              <a:rPr lang="zh-CN" altLang="en-US" dirty="0"/>
              <a:t>进程</a:t>
            </a:r>
            <a:r>
              <a:rPr lang="en-US" dirty="0"/>
              <a:t> 1 </a:t>
            </a:r>
            <a:r>
              <a:rPr lang="zh-CN" altLang="en-US" dirty="0"/>
              <a:t>映射了共享对象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30837"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3"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17" name="Text Box 401"/>
          <p:cNvSpPr txBox="1">
            <a:spLocks noChangeArrowheads="1"/>
          </p:cNvSpPr>
          <p:nvPr/>
        </p:nvSpPr>
        <p:spPr bwMode="auto">
          <a:xfrm>
            <a:off x="3603786"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的虚拟内存</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再看共享对象</a:t>
            </a:r>
            <a:endParaRPr lang="en-US"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080039" y="619776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共享对象</a:t>
            </a:r>
            <a:endParaRPr lang="en-US" sz="1800" dirty="0"/>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022688"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Rectangle 390"/>
          <p:cNvSpPr>
            <a:spLocks noChangeArrowheads="1"/>
          </p:cNvSpPr>
          <p:nvPr/>
        </p:nvSpPr>
        <p:spPr bwMode="auto">
          <a:xfrm>
            <a:off x="4032250"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3"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3"/>
          <p:cNvSpPr>
            <a:spLocks noChangeShapeType="1"/>
          </p:cNvSpPr>
          <p:nvPr/>
        </p:nvSpPr>
        <p:spPr bwMode="auto">
          <a:xfrm flipV="1">
            <a:off x="2736850"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Line 394"/>
          <p:cNvSpPr>
            <a:spLocks noChangeShapeType="1"/>
          </p:cNvSpPr>
          <p:nvPr/>
        </p:nvSpPr>
        <p:spPr bwMode="auto">
          <a:xfrm flipV="1">
            <a:off x="2736850"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7"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8"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9" name="Line 398"/>
          <p:cNvSpPr>
            <a:spLocks noChangeShapeType="1"/>
          </p:cNvSpPr>
          <p:nvPr/>
        </p:nvSpPr>
        <p:spPr bwMode="auto">
          <a:xfrm flipH="1" flipV="1">
            <a:off x="2736850"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0" name="Line 399"/>
          <p:cNvSpPr>
            <a:spLocks noChangeShapeType="1"/>
          </p:cNvSpPr>
          <p:nvPr/>
        </p:nvSpPr>
        <p:spPr bwMode="auto">
          <a:xfrm flipH="1" flipV="1">
            <a:off x="2736850"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1" name="Text Box 400"/>
          <p:cNvSpPr txBox="1">
            <a:spLocks noChangeArrowheads="1"/>
          </p:cNvSpPr>
          <p:nvPr/>
        </p:nvSpPr>
        <p:spPr bwMode="auto">
          <a:xfrm>
            <a:off x="250984"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22" name="Text Box 401"/>
          <p:cNvSpPr txBox="1">
            <a:spLocks noChangeArrowheads="1"/>
          </p:cNvSpPr>
          <p:nvPr/>
        </p:nvSpPr>
        <p:spPr bwMode="auto">
          <a:xfrm>
            <a:off x="3720004" y="2065119"/>
            <a:ext cx="111440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虚拟内存</a:t>
            </a:r>
            <a:endParaRPr lang="en-US" sz="1800" dirty="0"/>
          </a:p>
        </p:txBody>
      </p:sp>
      <p:sp>
        <p:nvSpPr>
          <p:cNvPr id="24" name="Content Placeholder 2"/>
          <p:cNvSpPr txBox="1">
            <a:spLocks/>
          </p:cNvSpPr>
          <p:nvPr/>
        </p:nvSpPr>
        <p:spPr bwMode="auto">
          <a:xfrm>
            <a:off x="6248400" y="2097772"/>
            <a:ext cx="2651125" cy="460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kumimoji="0" lang="zh-CN" altLang="en-US" sz="2400" b="1" i="0" u="none" strike="noStrike" kern="0" cap="none" spc="0" normalizeH="0" baseline="0" noProof="0" dirty="0">
                <a:ln>
                  <a:noFill/>
                </a:ln>
                <a:solidFill>
                  <a:schemeClr val="tx1"/>
                </a:solidFill>
                <a:effectLst/>
                <a:uLnTx/>
                <a:uFillTx/>
                <a:latin typeface="Calibri" pitchFamily="34" charset="0"/>
                <a:ea typeface="+mn-ea"/>
                <a:cs typeface="+mn-cs"/>
              </a:rPr>
              <a:t>进程</a:t>
            </a: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 2 </a:t>
            </a:r>
            <a:r>
              <a:rPr kumimoji="0" lang="zh-CN" altLang="en-US" sz="2400" b="1" i="0" u="none" strike="noStrike" kern="0" cap="none" spc="0" normalizeH="0" baseline="0" noProof="0" dirty="0">
                <a:ln>
                  <a:noFill/>
                </a:ln>
                <a:solidFill>
                  <a:schemeClr val="tx1"/>
                </a:solidFill>
                <a:effectLst/>
                <a:uLnTx/>
                <a:uFillTx/>
                <a:latin typeface="Calibri" pitchFamily="34" charset="0"/>
                <a:ea typeface="+mn-ea"/>
                <a:cs typeface="+mn-cs"/>
              </a:rPr>
              <a:t>映射了同一个共享对象</a:t>
            </a: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kern="0" dirty="0">
                <a:latin typeface="Calibri" pitchFamily="34" charset="0"/>
              </a:rPr>
              <a:t>两个进程的虚拟地址可以是不同的</a:t>
            </a: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1088322"/>
          </a:xfrm>
        </p:spPr>
        <p:txBody>
          <a:bodyPr/>
          <a:lstStyle/>
          <a:p>
            <a:r>
              <a:rPr lang="zh-CN" altLang="en-US" dirty="0"/>
              <a:t>共享对象</a:t>
            </a:r>
            <a:r>
              <a:rPr lang="en-US" dirty="0"/>
              <a:t>:</a:t>
            </a:r>
            <a:br>
              <a:rPr lang="en-US" dirty="0"/>
            </a:br>
            <a:r>
              <a:rPr lang="zh-CN" altLang="en-US" dirty="0"/>
              <a:t>私有的写时复制（</a:t>
            </a:r>
            <a:r>
              <a:rPr lang="en-US" dirty="0"/>
              <a:t>Copy-on-write</a:t>
            </a:r>
            <a:r>
              <a:rPr lang="zh-CN" altLang="en-US" dirty="0"/>
              <a:t>）对象</a:t>
            </a:r>
            <a:endParaRPr lang="en-US" dirty="0"/>
          </a:p>
        </p:txBody>
      </p:sp>
      <p:sp>
        <p:nvSpPr>
          <p:cNvPr id="3" name="Content Placeholder 2"/>
          <p:cNvSpPr>
            <a:spLocks noGrp="1"/>
          </p:cNvSpPr>
          <p:nvPr>
            <p:ph idx="1"/>
          </p:nvPr>
        </p:nvSpPr>
        <p:spPr>
          <a:xfrm>
            <a:off x="6248400" y="2097772"/>
            <a:ext cx="2895600" cy="4191000"/>
          </a:xfrm>
        </p:spPr>
        <p:txBody>
          <a:bodyPr/>
          <a:lstStyle/>
          <a:p>
            <a:r>
              <a:rPr lang="zh-CN" altLang="en-US" dirty="0"/>
              <a:t>两个进程都映射了私有的写时复制对象</a:t>
            </a:r>
            <a:r>
              <a:rPr lang="en-US" dirty="0"/>
              <a:t> </a:t>
            </a:r>
          </a:p>
          <a:p>
            <a:r>
              <a:rPr lang="zh-CN" altLang="en-US" dirty="0"/>
              <a:t>区域结构被标记为私有的写时复制</a:t>
            </a:r>
            <a:endParaRPr lang="en-US" dirty="0"/>
          </a:p>
          <a:p>
            <a:r>
              <a:rPr lang="zh-CN" altLang="en-US" dirty="0"/>
              <a:t>私有区域的页表条目都被标记为只读</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428921" y="6197768"/>
            <a:ext cx="2329484"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私有的写时复制对象</a:t>
            </a:r>
            <a:r>
              <a:rPr lang="en-US" sz="1800" dirty="0"/>
              <a:t> </a:t>
            </a:r>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3" y="2203618"/>
            <a:ext cx="1114409"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物理内存</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0031"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0031"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1</a:t>
            </a:r>
          </a:p>
          <a:p>
            <a:pPr algn="ctr"/>
            <a:r>
              <a:rPr lang="zh-CN" altLang="en-US" sz="1800" dirty="0"/>
              <a:t>的虚拟内存</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的虚拟内存</a:t>
            </a:r>
            <a:endParaRPr lang="en-US" sz="1800" dirty="0"/>
          </a:p>
        </p:txBody>
      </p:sp>
      <p:sp>
        <p:nvSpPr>
          <p:cNvPr id="23" name="Text Box 410"/>
          <p:cNvSpPr txBox="1">
            <a:spLocks noChangeArrowheads="1"/>
          </p:cNvSpPr>
          <p:nvPr/>
        </p:nvSpPr>
        <p:spPr bwMode="auto">
          <a:xfrm>
            <a:off x="4724400" y="3719899"/>
            <a:ext cx="1579278" cy="646331"/>
          </a:xfrm>
          <a:prstGeom prst="rect">
            <a:avLst/>
          </a:prstGeom>
          <a:noFill/>
          <a:ln w="12700">
            <a:noFill/>
            <a:miter lim="800000"/>
            <a:headEnd/>
            <a:tailEnd/>
          </a:ln>
          <a:effectLst/>
        </p:spPr>
        <p:txBody>
          <a:bodyPr wrap="none" anchor="ctr">
            <a:prstTxWarp prst="textNoShape">
              <a:avLst/>
            </a:prstTxWarp>
            <a:spAutoFit/>
          </a:bodyPr>
          <a:lstStyle/>
          <a:p>
            <a:r>
              <a:rPr lang="en-US" sz="1800" dirty="0"/>
              <a:t> </a:t>
            </a:r>
            <a:r>
              <a:rPr lang="zh-CN" altLang="en-US" sz="1800" dirty="0"/>
              <a:t>私有的</a:t>
            </a:r>
            <a:endParaRPr lang="en-US" altLang="zh-CN" sz="1800" dirty="0"/>
          </a:p>
          <a:p>
            <a:r>
              <a:rPr lang="zh-CN" altLang="en-US" sz="1800" dirty="0"/>
              <a:t>写时复制区域</a:t>
            </a:r>
            <a:endParaRPr lang="en-US" sz="1800" dirty="0"/>
          </a:p>
        </p:txBody>
      </p:sp>
      <p:sp>
        <p:nvSpPr>
          <p:cNvPr id="24" name="Right Brace 23"/>
          <p:cNvSpPr/>
          <p:nvPr/>
        </p:nvSpPr>
        <p:spPr bwMode="auto">
          <a:xfrm>
            <a:off x="4502631" y="3774172"/>
            <a:ext cx="145569" cy="533400"/>
          </a:xfrm>
          <a:prstGeom prst="rightBrace">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dirty="0"/>
              <a:t>		</a:t>
            </a:r>
          </a:p>
        </p:txBody>
      </p:sp>
      <p:sp>
        <p:nvSpPr>
          <p:cNvPr id="3" name="Content Placeholder 2"/>
          <p:cNvSpPr>
            <a:spLocks noGrp="1"/>
          </p:cNvSpPr>
          <p:nvPr>
            <p:ph idx="1"/>
          </p:nvPr>
        </p:nvSpPr>
        <p:spPr/>
        <p:txBody>
          <a:bodyPr/>
          <a:lstStyle/>
          <a:p>
            <a:r>
              <a:rPr lang="zh-CN" altLang="en-US" dirty="0"/>
              <a:t>一个小内存系统示例</a:t>
            </a:r>
            <a:endParaRPr lang="en-US" dirty="0"/>
          </a:p>
          <a:p>
            <a:r>
              <a:rPr lang="zh-CN" altLang="en-US" dirty="0">
                <a:solidFill>
                  <a:srgbClr val="7F7F7F"/>
                </a:solidFill>
              </a:rPr>
              <a:t>案例研究</a:t>
            </a:r>
            <a:r>
              <a:rPr lang="en-US" dirty="0">
                <a:solidFill>
                  <a:srgbClr val="7F7F7F"/>
                </a:solidFill>
              </a:rPr>
              <a:t>: Core i7/Linux </a:t>
            </a:r>
            <a:r>
              <a:rPr lang="zh-CN" altLang="en-US" dirty="0">
                <a:solidFill>
                  <a:srgbClr val="7F7F7F"/>
                </a:solidFill>
              </a:rPr>
              <a:t>内存系统</a:t>
            </a:r>
            <a:endParaRPr lang="en-US" dirty="0">
              <a:solidFill>
                <a:srgbClr val="7F7F7F"/>
              </a:solidFill>
            </a:endParaRPr>
          </a:p>
          <a:p>
            <a:r>
              <a:rPr lang="zh-CN" altLang="en-US" dirty="0">
                <a:solidFill>
                  <a:srgbClr val="7F7F7F"/>
                </a:solidFill>
              </a:rPr>
              <a:t>内存映射</a:t>
            </a:r>
            <a:endParaRPr lang="en-US" dirty="0">
              <a:solidFill>
                <a:srgbClr val="7F7F7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057400"/>
            <a:ext cx="3048000" cy="4505325"/>
          </a:xfrm>
        </p:spPr>
        <p:txBody>
          <a:bodyPr/>
          <a:lstStyle/>
          <a:p>
            <a:r>
              <a:rPr lang="zh-CN" altLang="en-US" dirty="0"/>
              <a:t>写私有页的指令触发保护故障</a:t>
            </a:r>
            <a:r>
              <a:rPr lang="en-US" dirty="0"/>
              <a:t> </a:t>
            </a:r>
          </a:p>
          <a:p>
            <a:r>
              <a:rPr lang="zh-CN" altLang="en-US" dirty="0"/>
              <a:t>故障处理程序创建这个页面的一个新副本，更新</a:t>
            </a:r>
            <a:r>
              <a:rPr lang="en-US" altLang="zh-CN" dirty="0"/>
              <a:t>PTE</a:t>
            </a:r>
            <a:r>
              <a:rPr lang="zh-CN" altLang="en-US" dirty="0"/>
              <a:t>条目，且可写</a:t>
            </a:r>
            <a:endParaRPr lang="en-US" dirty="0"/>
          </a:p>
          <a:p>
            <a:r>
              <a:rPr lang="zh-CN" altLang="en-US" dirty="0"/>
              <a:t>故障处理程序返回时重新执行写指令</a:t>
            </a:r>
            <a:endParaRPr lang="en-US" dirty="0"/>
          </a:p>
          <a:p>
            <a:r>
              <a:rPr lang="zh-CN" altLang="en-US" dirty="0"/>
              <a:t>尽可能地延迟拷贝（创建副本）充分利用物理内存</a:t>
            </a:r>
            <a:endParaRPr lang="en-US" dirty="0"/>
          </a:p>
        </p:txBody>
      </p:sp>
      <p:sp>
        <p:nvSpPr>
          <p:cNvPr id="4" name="Rectangle 379"/>
          <p:cNvSpPr>
            <a:spLocks noChangeArrowheads="1"/>
          </p:cNvSpPr>
          <p:nvPr/>
        </p:nvSpPr>
        <p:spPr bwMode="auto">
          <a:xfrm>
            <a:off x="2369031"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5" name="Text Box 380"/>
          <p:cNvSpPr txBox="1">
            <a:spLocks noChangeArrowheads="1"/>
          </p:cNvSpPr>
          <p:nvPr/>
        </p:nvSpPr>
        <p:spPr bwMode="auto">
          <a:xfrm>
            <a:off x="1791816" y="6059269"/>
            <a:ext cx="1641796"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私有的</a:t>
            </a:r>
            <a:r>
              <a:rPr lang="en-US" sz="1800" dirty="0"/>
              <a:t>  </a:t>
            </a:r>
          </a:p>
          <a:p>
            <a:pPr algn="ctr"/>
            <a:r>
              <a:rPr lang="zh-CN" altLang="en-US" sz="1800" dirty="0"/>
              <a:t>写时复制对象</a:t>
            </a:r>
            <a:endParaRPr lang="en-US" sz="1800" dirty="0"/>
          </a:p>
        </p:txBody>
      </p:sp>
      <p:sp>
        <p:nvSpPr>
          <p:cNvPr id="6" name="Rectangle 382"/>
          <p:cNvSpPr>
            <a:spLocks noChangeArrowheads="1"/>
          </p:cNvSpPr>
          <p:nvPr/>
        </p:nvSpPr>
        <p:spPr bwMode="auto">
          <a:xfrm>
            <a:off x="2369031"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7" name="Text Box 383"/>
          <p:cNvSpPr txBox="1">
            <a:spLocks noChangeArrowheads="1"/>
          </p:cNvSpPr>
          <p:nvPr/>
        </p:nvSpPr>
        <p:spPr bwMode="auto">
          <a:xfrm>
            <a:off x="2028521" y="2203618"/>
            <a:ext cx="1114408" cy="369332"/>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物理地址</a:t>
            </a:r>
            <a:endParaRPr lang="en-US" sz="1800" dirty="0"/>
          </a:p>
        </p:txBody>
      </p:sp>
      <p:sp>
        <p:nvSpPr>
          <p:cNvPr id="8" name="Rectangle 385"/>
          <p:cNvSpPr>
            <a:spLocks noChangeArrowheads="1"/>
          </p:cNvSpPr>
          <p:nvPr/>
        </p:nvSpPr>
        <p:spPr bwMode="auto">
          <a:xfrm>
            <a:off x="6926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9" name="Rectangle 386"/>
          <p:cNvSpPr>
            <a:spLocks noChangeArrowheads="1"/>
          </p:cNvSpPr>
          <p:nvPr/>
        </p:nvSpPr>
        <p:spPr bwMode="auto">
          <a:xfrm>
            <a:off x="4045431"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0" name="Rectangle 388"/>
          <p:cNvSpPr>
            <a:spLocks noChangeArrowheads="1"/>
          </p:cNvSpPr>
          <p:nvPr/>
        </p:nvSpPr>
        <p:spPr bwMode="auto">
          <a:xfrm>
            <a:off x="2369031" y="28915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1" name="Rectangle 389"/>
          <p:cNvSpPr>
            <a:spLocks noChangeArrowheads="1"/>
          </p:cNvSpPr>
          <p:nvPr/>
        </p:nvSpPr>
        <p:spPr bwMode="auto">
          <a:xfrm>
            <a:off x="692631"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2" name="Rectangle 390"/>
          <p:cNvSpPr>
            <a:spLocks noChangeArrowheads="1"/>
          </p:cNvSpPr>
          <p:nvPr/>
        </p:nvSpPr>
        <p:spPr bwMode="auto">
          <a:xfrm>
            <a:off x="4045431" y="380592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13" name="Line 391"/>
          <p:cNvSpPr>
            <a:spLocks noChangeShapeType="1"/>
          </p:cNvSpPr>
          <p:nvPr/>
        </p:nvSpPr>
        <p:spPr bwMode="auto">
          <a:xfrm flipH="1" flipV="1">
            <a:off x="1073631"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4" name="Line 392"/>
          <p:cNvSpPr>
            <a:spLocks noChangeShapeType="1"/>
          </p:cNvSpPr>
          <p:nvPr/>
        </p:nvSpPr>
        <p:spPr bwMode="auto">
          <a:xfrm flipH="1" flipV="1">
            <a:off x="1073631"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5" name="Line 393"/>
          <p:cNvSpPr>
            <a:spLocks noChangeShapeType="1"/>
          </p:cNvSpPr>
          <p:nvPr/>
        </p:nvSpPr>
        <p:spPr bwMode="auto">
          <a:xfrm flipV="1">
            <a:off x="2750031" y="3805922"/>
            <a:ext cx="1301750" cy="17208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6" name="Line 394"/>
          <p:cNvSpPr>
            <a:spLocks noChangeShapeType="1"/>
          </p:cNvSpPr>
          <p:nvPr/>
        </p:nvSpPr>
        <p:spPr bwMode="auto">
          <a:xfrm flipV="1">
            <a:off x="2750031"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7" name="Line 396"/>
          <p:cNvSpPr>
            <a:spLocks noChangeShapeType="1"/>
          </p:cNvSpPr>
          <p:nvPr/>
        </p:nvSpPr>
        <p:spPr bwMode="auto">
          <a:xfrm flipV="1">
            <a:off x="1073631" y="28915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8" name="Line 397"/>
          <p:cNvSpPr>
            <a:spLocks noChangeShapeType="1"/>
          </p:cNvSpPr>
          <p:nvPr/>
        </p:nvSpPr>
        <p:spPr bwMode="auto">
          <a:xfrm flipV="1">
            <a:off x="1073631" y="3424922"/>
            <a:ext cx="1301750" cy="4254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19" name="Line 398"/>
          <p:cNvSpPr>
            <a:spLocks noChangeShapeType="1"/>
          </p:cNvSpPr>
          <p:nvPr/>
        </p:nvSpPr>
        <p:spPr bwMode="auto">
          <a:xfrm flipH="1" flipV="1">
            <a:off x="2756381" y="2891522"/>
            <a:ext cx="1289050" cy="88265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0" name="Line 399"/>
          <p:cNvSpPr>
            <a:spLocks noChangeShapeType="1"/>
          </p:cNvSpPr>
          <p:nvPr/>
        </p:nvSpPr>
        <p:spPr bwMode="auto">
          <a:xfrm flipH="1" flipV="1">
            <a:off x="2756381" y="327252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1" name="Text Box 400"/>
          <p:cNvSpPr txBox="1">
            <a:spLocks noChangeArrowheads="1"/>
          </p:cNvSpPr>
          <p:nvPr/>
        </p:nvSpPr>
        <p:spPr bwMode="auto">
          <a:xfrm>
            <a:off x="250985" y="2079407"/>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 </a:t>
            </a:r>
            <a:r>
              <a:rPr lang="en-US" sz="1800" dirty="0"/>
              <a:t>1</a:t>
            </a:r>
          </a:p>
          <a:p>
            <a:pPr algn="ctr"/>
            <a:r>
              <a:rPr lang="zh-CN" altLang="en-US" sz="1800" dirty="0"/>
              <a:t>的虚拟地址</a:t>
            </a:r>
            <a:endParaRPr lang="en-US" sz="1800" dirty="0"/>
          </a:p>
        </p:txBody>
      </p:sp>
      <p:sp>
        <p:nvSpPr>
          <p:cNvPr id="22" name="Text Box 401"/>
          <p:cNvSpPr txBox="1">
            <a:spLocks noChangeArrowheads="1"/>
          </p:cNvSpPr>
          <p:nvPr/>
        </p:nvSpPr>
        <p:spPr bwMode="auto">
          <a:xfrm>
            <a:off x="3603785" y="2065119"/>
            <a:ext cx="1346843"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进程</a:t>
            </a:r>
            <a:r>
              <a:rPr lang="en-US" sz="1800" dirty="0"/>
              <a:t> 2</a:t>
            </a:r>
          </a:p>
          <a:p>
            <a:pPr algn="ctr"/>
            <a:r>
              <a:rPr lang="zh-CN" altLang="en-US" sz="1800" dirty="0"/>
              <a:t>的虚拟地址</a:t>
            </a:r>
            <a:endParaRPr lang="en-US" sz="1800" dirty="0"/>
          </a:p>
        </p:txBody>
      </p:sp>
      <p:sp>
        <p:nvSpPr>
          <p:cNvPr id="23" name="AutoShape 403"/>
          <p:cNvSpPr>
            <a:spLocks noChangeArrowheads="1"/>
          </p:cNvSpPr>
          <p:nvPr/>
        </p:nvSpPr>
        <p:spPr bwMode="auto">
          <a:xfrm>
            <a:off x="2826231" y="3272522"/>
            <a:ext cx="304800" cy="914400"/>
          </a:xfrm>
          <a:prstGeom prst="curvedLeftArrow">
            <a:avLst>
              <a:gd name="adj1" fmla="val 60000"/>
              <a:gd name="adj2" fmla="val 120000"/>
              <a:gd name="adj3" fmla="val 33333"/>
            </a:avLst>
          </a:prstGeom>
          <a:solidFill>
            <a:srgbClr val="990000"/>
          </a:solidFill>
          <a:ln w="12700">
            <a:solidFill>
              <a:srgbClr val="D5F1CF"/>
            </a:solidFill>
            <a:miter lim="800000"/>
            <a:headEnd/>
            <a:tailEnd/>
          </a:ln>
          <a:effectLst/>
        </p:spPr>
        <p:txBody>
          <a:bodyPr wrap="none" anchor="ctr">
            <a:prstTxWarp prst="textNoShape">
              <a:avLst/>
            </a:prstTxWarp>
          </a:bodyPr>
          <a:lstStyle/>
          <a:p>
            <a:pPr algn="ctr"/>
            <a:endParaRPr lang="en-US" sz="1800"/>
          </a:p>
        </p:txBody>
      </p:sp>
      <p:sp>
        <p:nvSpPr>
          <p:cNvPr id="24" name="Text Box 404"/>
          <p:cNvSpPr txBox="1">
            <a:spLocks noChangeArrowheads="1"/>
          </p:cNvSpPr>
          <p:nvPr/>
        </p:nvSpPr>
        <p:spPr bwMode="auto">
          <a:xfrm>
            <a:off x="2970934" y="3103553"/>
            <a:ext cx="902811" cy="307777"/>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400" dirty="0"/>
              <a:t>写时复制</a:t>
            </a:r>
            <a:endParaRPr lang="en-US" sz="1400" dirty="0"/>
          </a:p>
        </p:txBody>
      </p:sp>
      <p:sp>
        <p:nvSpPr>
          <p:cNvPr id="25" name="Rectangle 405" descr="Wide upward diagonal"/>
          <p:cNvSpPr>
            <a:spLocks noChangeArrowheads="1"/>
          </p:cNvSpPr>
          <p:nvPr/>
        </p:nvSpPr>
        <p:spPr bwMode="auto">
          <a:xfrm>
            <a:off x="2375381" y="3272522"/>
            <a:ext cx="381000" cy="152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6" name="Rectangle 406" descr="Wide upward diagonal"/>
          <p:cNvSpPr>
            <a:spLocks noChangeArrowheads="1"/>
          </p:cNvSpPr>
          <p:nvPr/>
        </p:nvSpPr>
        <p:spPr bwMode="auto">
          <a:xfrm>
            <a:off x="4051781" y="41869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7" name="Rectangle 407" descr="Wide upward diagonal"/>
          <p:cNvSpPr>
            <a:spLocks noChangeArrowheads="1"/>
          </p:cNvSpPr>
          <p:nvPr/>
        </p:nvSpPr>
        <p:spPr bwMode="auto">
          <a:xfrm>
            <a:off x="2375381" y="3958322"/>
            <a:ext cx="381000" cy="152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endParaRPr lang="en-US" sz="1800"/>
          </a:p>
        </p:txBody>
      </p:sp>
      <p:sp>
        <p:nvSpPr>
          <p:cNvPr id="28" name="Line 408"/>
          <p:cNvSpPr>
            <a:spLocks noChangeShapeType="1"/>
          </p:cNvSpPr>
          <p:nvPr/>
        </p:nvSpPr>
        <p:spPr bwMode="auto">
          <a:xfrm flipH="1" flipV="1">
            <a:off x="2756381" y="39583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29" name="Line 409"/>
          <p:cNvSpPr>
            <a:spLocks noChangeShapeType="1"/>
          </p:cNvSpPr>
          <p:nvPr/>
        </p:nvSpPr>
        <p:spPr bwMode="auto">
          <a:xfrm flipH="1" flipV="1">
            <a:off x="2756381" y="4110722"/>
            <a:ext cx="1295400" cy="228600"/>
          </a:xfrm>
          <a:prstGeom prst="line">
            <a:avLst/>
          </a:prstGeom>
          <a:noFill/>
          <a:ln w="12700">
            <a:solidFill>
              <a:schemeClr val="tx1"/>
            </a:solidFill>
            <a:prstDash val="dash"/>
            <a:round/>
            <a:headEnd/>
            <a:tailEnd/>
          </a:ln>
          <a:effectLst/>
        </p:spPr>
        <p:txBody>
          <a:bodyPr wrap="none" anchor="ctr">
            <a:prstTxWarp prst="textNoShape">
              <a:avLst/>
            </a:prstTxWarp>
          </a:bodyPr>
          <a:lstStyle/>
          <a:p>
            <a:pPr algn="ctr"/>
            <a:endParaRPr lang="en-US" sz="1800"/>
          </a:p>
        </p:txBody>
      </p:sp>
      <p:sp>
        <p:nvSpPr>
          <p:cNvPr id="30" name="Text Box 410"/>
          <p:cNvSpPr txBox="1">
            <a:spLocks noChangeArrowheads="1"/>
          </p:cNvSpPr>
          <p:nvPr/>
        </p:nvSpPr>
        <p:spPr bwMode="auto">
          <a:xfrm>
            <a:off x="4702008" y="3971706"/>
            <a:ext cx="1579278" cy="646331"/>
          </a:xfrm>
          <a:prstGeom prst="rect">
            <a:avLst/>
          </a:prstGeom>
          <a:noFill/>
          <a:ln w="12700">
            <a:noFill/>
            <a:miter lim="800000"/>
            <a:headEnd/>
            <a:tailEnd/>
          </a:ln>
          <a:effectLst/>
        </p:spPr>
        <p:txBody>
          <a:bodyPr wrap="none" anchor="ctr">
            <a:prstTxWarp prst="textNoShape">
              <a:avLst/>
            </a:prstTxWarp>
            <a:spAutoFit/>
          </a:bodyPr>
          <a:lstStyle/>
          <a:p>
            <a:pPr algn="ctr"/>
            <a:r>
              <a:rPr lang="zh-CN" altLang="en-US" sz="1800" dirty="0"/>
              <a:t>写私有的</a:t>
            </a:r>
            <a:endParaRPr lang="en-US" altLang="zh-CN" sz="1800" dirty="0"/>
          </a:p>
          <a:p>
            <a:pPr algn="ctr"/>
            <a:r>
              <a:rPr lang="zh-CN" altLang="en-US" sz="1800" dirty="0"/>
              <a:t>写时复制的页</a:t>
            </a:r>
            <a:endParaRPr lang="en-US" sz="1800" dirty="0"/>
          </a:p>
        </p:txBody>
      </p:sp>
      <p:sp>
        <p:nvSpPr>
          <p:cNvPr id="31" name="Line 411"/>
          <p:cNvSpPr>
            <a:spLocks noChangeShapeType="1"/>
          </p:cNvSpPr>
          <p:nvPr/>
        </p:nvSpPr>
        <p:spPr bwMode="auto">
          <a:xfrm flipH="1">
            <a:off x="4432781" y="4263122"/>
            <a:ext cx="3810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800"/>
          </a:p>
        </p:txBody>
      </p:sp>
      <p:sp>
        <p:nvSpPr>
          <p:cNvPr id="34" name="Title 1"/>
          <p:cNvSpPr>
            <a:spLocks noGrp="1"/>
          </p:cNvSpPr>
          <p:nvPr>
            <p:ph type="title"/>
          </p:nvPr>
        </p:nvSpPr>
        <p:spPr>
          <a:xfrm>
            <a:off x="357018" y="435678"/>
            <a:ext cx="8329782" cy="1088322"/>
          </a:xfrm>
        </p:spPr>
        <p:txBody>
          <a:bodyPr/>
          <a:lstStyle/>
          <a:p>
            <a:r>
              <a:rPr lang="zh-CN" altLang="en-US" dirty="0"/>
              <a:t>共享对象</a:t>
            </a:r>
            <a:r>
              <a:rPr lang="en-US" dirty="0"/>
              <a:t>: </a:t>
            </a:r>
            <a:br>
              <a:rPr lang="en-US" dirty="0"/>
            </a:br>
            <a:r>
              <a:rPr lang="zh-CN" altLang="en-US" dirty="0"/>
              <a:t>私有的写时复制（</a:t>
            </a:r>
            <a:r>
              <a:rPr lang="en-US" dirty="0"/>
              <a:t>Copy-on-write</a:t>
            </a:r>
            <a:r>
              <a:rPr lang="zh-CN" altLang="en-US" dirty="0"/>
              <a:t>）对象</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p:txBody>
          <a:bodyPr/>
          <a:lstStyle/>
          <a:p>
            <a:r>
              <a:rPr lang="zh-CN" altLang="en-US" dirty="0"/>
              <a:t>再看</a:t>
            </a:r>
            <a:r>
              <a:rPr lang="en-GB" dirty="0"/>
              <a:t> </a:t>
            </a:r>
            <a:r>
              <a:rPr lang="en-GB" dirty="0">
                <a:latin typeface="Courier New"/>
                <a:cs typeface="Courier New"/>
              </a:rPr>
              <a:t>fork</a:t>
            </a:r>
            <a:r>
              <a:rPr lang="en-GB" dirty="0"/>
              <a:t> </a:t>
            </a:r>
            <a:r>
              <a:rPr lang="zh-CN" altLang="en-US" dirty="0"/>
              <a:t>函数</a:t>
            </a:r>
            <a:endParaRPr lang="en-GB" dirty="0"/>
          </a:p>
        </p:txBody>
      </p:sp>
      <p:sp>
        <p:nvSpPr>
          <p:cNvPr id="35842" name="Rectangle 2"/>
          <p:cNvSpPr>
            <a:spLocks noGrp="1" noChangeArrowheads="1"/>
          </p:cNvSpPr>
          <p:nvPr>
            <p:ph type="body" idx="1"/>
          </p:nvPr>
        </p:nvSpPr>
        <p:spPr>
          <a:xfrm>
            <a:off x="396875" y="1362075"/>
            <a:ext cx="8518525" cy="4972050"/>
          </a:xfrm>
        </p:spPr>
        <p:txBody>
          <a:bodyPr/>
          <a:lstStyle/>
          <a:p>
            <a:r>
              <a:rPr lang="zh-CN" altLang="en-US" dirty="0"/>
              <a:t>虚拟内存和内存映射解释了</a:t>
            </a:r>
            <a:r>
              <a:rPr lang="en-US" altLang="zh-CN" dirty="0"/>
              <a:t>fork</a:t>
            </a:r>
            <a:r>
              <a:rPr lang="zh-CN" altLang="en-US" dirty="0"/>
              <a:t>函数如何为每个新进程提供私有的虚拟地址空间</a:t>
            </a:r>
            <a:r>
              <a:rPr lang="en-GB" dirty="0"/>
              <a:t>. </a:t>
            </a:r>
          </a:p>
          <a:p>
            <a:pPr>
              <a:buNone/>
            </a:pPr>
            <a:endParaRPr lang="en-GB" dirty="0"/>
          </a:p>
          <a:p>
            <a:r>
              <a:rPr lang="zh-CN" altLang="en-US" dirty="0"/>
              <a:t>为</a:t>
            </a:r>
            <a:r>
              <a:rPr lang="zh-CN" altLang="en-US" dirty="0">
                <a:solidFill>
                  <a:srgbClr val="C00000"/>
                </a:solidFill>
              </a:rPr>
              <a:t>新进程</a:t>
            </a:r>
            <a:r>
              <a:rPr lang="zh-CN" altLang="en-US" dirty="0"/>
              <a:t>创建虚拟内存</a:t>
            </a:r>
            <a:endParaRPr lang="en-GB" dirty="0"/>
          </a:p>
          <a:p>
            <a:pPr lvl="1"/>
            <a:r>
              <a:rPr lang="zh-CN" altLang="en-US" dirty="0"/>
              <a:t>创建</a:t>
            </a:r>
            <a:r>
              <a:rPr lang="zh-CN" altLang="en-US" dirty="0">
                <a:solidFill>
                  <a:srgbClr val="C00000"/>
                </a:solidFill>
              </a:rPr>
              <a:t>当前进程</a:t>
            </a:r>
            <a:r>
              <a:rPr lang="zh-CN" altLang="en-US" dirty="0"/>
              <a:t>的的</a:t>
            </a:r>
            <a:r>
              <a:rPr lang="en-GB" dirty="0" err="1">
                <a:latin typeface="Courier New"/>
                <a:cs typeface="Courier New"/>
              </a:rPr>
              <a:t>mm_struct</a:t>
            </a:r>
            <a:r>
              <a:rPr lang="en-GB" dirty="0"/>
              <a:t>, </a:t>
            </a:r>
            <a:r>
              <a:rPr lang="en-GB" dirty="0" err="1">
                <a:latin typeface="Courier New"/>
                <a:cs typeface="Courier New"/>
              </a:rPr>
              <a:t>vm_area_struct</a:t>
            </a:r>
            <a:r>
              <a:rPr lang="zh-CN" altLang="en-US" dirty="0">
                <a:latin typeface="Courier New"/>
                <a:cs typeface="Courier New"/>
              </a:rPr>
              <a:t>和页表的原样副本</a:t>
            </a:r>
            <a:r>
              <a:rPr lang="en-GB" dirty="0"/>
              <a:t>. </a:t>
            </a:r>
          </a:p>
          <a:p>
            <a:pPr lvl="1"/>
            <a:r>
              <a:rPr lang="zh-CN" altLang="en-US" dirty="0"/>
              <a:t>两个进程中的每个页面都标记为只读</a:t>
            </a:r>
            <a:endParaRPr lang="en-GB" dirty="0"/>
          </a:p>
          <a:p>
            <a:pPr lvl="1"/>
            <a:r>
              <a:rPr lang="zh-CN" altLang="en-US" dirty="0"/>
              <a:t>两个进程中的每个区域结构（</a:t>
            </a:r>
            <a:r>
              <a:rPr lang="en-GB" dirty="0" err="1">
                <a:latin typeface="Courier New"/>
                <a:cs typeface="Courier New"/>
              </a:rPr>
              <a:t>vm_area_struct</a:t>
            </a:r>
            <a:r>
              <a:rPr lang="zh-CN" altLang="en-US" dirty="0">
                <a:latin typeface="Courier New"/>
                <a:cs typeface="Courier New"/>
              </a:rPr>
              <a:t>）都标记为私有的写时复制（</a:t>
            </a:r>
            <a:r>
              <a:rPr lang="en-GB" dirty="0"/>
              <a:t>COW</a:t>
            </a:r>
            <a:r>
              <a:rPr lang="zh-CN" altLang="en-US" dirty="0"/>
              <a:t>）</a:t>
            </a:r>
            <a:endParaRPr lang="en-GB" dirty="0"/>
          </a:p>
          <a:p>
            <a:pPr lvl="1"/>
            <a:endParaRPr lang="en-GB" dirty="0"/>
          </a:p>
          <a:p>
            <a:r>
              <a:rPr lang="zh-CN" altLang="en-US" dirty="0"/>
              <a:t>在新进程中返回时，新进程拥有与调用</a:t>
            </a:r>
            <a:r>
              <a:rPr lang="en-US" altLang="zh-CN" dirty="0"/>
              <a:t>fork</a:t>
            </a:r>
            <a:r>
              <a:rPr lang="zh-CN" altLang="en-US" dirty="0"/>
              <a:t>进程相同的虚拟内存</a:t>
            </a:r>
            <a:endParaRPr lang="en-GB" dirty="0"/>
          </a:p>
          <a:p>
            <a:r>
              <a:rPr lang="zh-CN" altLang="en-US" dirty="0"/>
              <a:t>随后的写操作通过写时复制机制创建新页面</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zh-CN" altLang="en-US" dirty="0"/>
              <a:t>再看</a:t>
            </a:r>
            <a:r>
              <a:rPr lang="en-GB" dirty="0"/>
              <a:t> </a:t>
            </a:r>
            <a:r>
              <a:rPr lang="en-GB" dirty="0" err="1">
                <a:latin typeface="Courier New"/>
                <a:cs typeface="Courier New"/>
              </a:rPr>
              <a:t>execve</a:t>
            </a:r>
            <a:r>
              <a:rPr lang="en-GB" dirty="0"/>
              <a:t> </a:t>
            </a:r>
            <a:r>
              <a:rPr lang="zh-CN" altLang="en-US" dirty="0"/>
              <a:t>函数</a:t>
            </a:r>
            <a:endParaRPr lang="en-GB" dirty="0"/>
          </a:p>
        </p:txBody>
      </p:sp>
      <p:sp>
        <p:nvSpPr>
          <p:cNvPr id="34845" name="Rectangle 29"/>
          <p:cNvSpPr>
            <a:spLocks noGrp="1" noChangeArrowheads="1"/>
          </p:cNvSpPr>
          <p:nvPr>
            <p:ph type="body" idx="1"/>
          </p:nvPr>
        </p:nvSpPr>
        <p:spPr>
          <a:xfrm>
            <a:off x="5477320" y="304800"/>
            <a:ext cx="3542856" cy="6334126"/>
          </a:xfrm>
        </p:spPr>
        <p:txBody>
          <a:bodyPr>
            <a:normAutofit fontScale="92500" lnSpcReduction="10000"/>
          </a:bodyPr>
          <a:lstStyle/>
          <a:p>
            <a:pPr marL="0" indent="0">
              <a:buNone/>
            </a:pPr>
            <a:r>
              <a:rPr lang="en-US" altLang="zh-CN" sz="2800" dirty="0" err="1"/>
              <a:t>execve</a:t>
            </a:r>
            <a:r>
              <a:rPr lang="zh-CN" altLang="en-US" sz="2800" dirty="0"/>
              <a:t>函数在当前进程中加载并运行新程序</a:t>
            </a:r>
            <a:r>
              <a:rPr lang="en-GB" sz="2800" dirty="0" err="1">
                <a:latin typeface="Courier New"/>
                <a:cs typeface="Courier New"/>
              </a:rPr>
              <a:t>a.out</a:t>
            </a:r>
            <a:r>
              <a:rPr lang="zh-CN" altLang="en-US" sz="2800" dirty="0">
                <a:latin typeface="Courier New"/>
                <a:cs typeface="Courier New"/>
              </a:rPr>
              <a:t>的步骤</a:t>
            </a:r>
            <a:r>
              <a:rPr lang="en-GB" sz="2800" dirty="0"/>
              <a:t>:</a:t>
            </a:r>
          </a:p>
          <a:p>
            <a:endParaRPr lang="en-GB" dirty="0"/>
          </a:p>
          <a:p>
            <a:r>
              <a:rPr lang="zh-CN" altLang="en-US" dirty="0">
                <a:latin typeface="+mn-lt"/>
                <a:cs typeface="Courier New"/>
              </a:rPr>
              <a:t>删除已存在的用户区域</a:t>
            </a:r>
            <a:endParaRPr lang="en-GB" dirty="0"/>
          </a:p>
          <a:p>
            <a:endParaRPr lang="en-GB" dirty="0"/>
          </a:p>
          <a:p>
            <a:r>
              <a:rPr lang="zh-CN" altLang="en-US" dirty="0"/>
              <a:t>创建新的区域结构</a:t>
            </a:r>
            <a:endParaRPr lang="en-US" altLang="zh-CN" dirty="0"/>
          </a:p>
          <a:p>
            <a:pPr lvl="1"/>
            <a:r>
              <a:rPr lang="zh-CN" altLang="en-US" dirty="0"/>
              <a:t>私有的、写时复制</a:t>
            </a:r>
            <a:endParaRPr lang="en-GB" dirty="0"/>
          </a:p>
          <a:p>
            <a:pPr lvl="1"/>
            <a:r>
              <a:rPr lang="zh-CN" altLang="en-US" dirty="0"/>
              <a:t>代码和初始化数据映射到</a:t>
            </a:r>
            <a:r>
              <a:rPr lang="en-US" altLang="zh-CN" dirty="0"/>
              <a:t>.text</a:t>
            </a:r>
            <a:r>
              <a:rPr lang="zh-CN" altLang="en-US" dirty="0"/>
              <a:t>和</a:t>
            </a:r>
            <a:r>
              <a:rPr lang="en-US" altLang="zh-CN" dirty="0"/>
              <a:t>.data</a:t>
            </a:r>
            <a:r>
              <a:rPr lang="zh-CN" altLang="en-US" dirty="0"/>
              <a:t>区（目标文件提供）</a:t>
            </a:r>
            <a:endParaRPr lang="en-GB" dirty="0"/>
          </a:p>
          <a:p>
            <a:pPr lvl="1"/>
            <a:r>
              <a:rPr lang="en-GB" dirty="0">
                <a:latin typeface="Courier New"/>
                <a:cs typeface="Courier New"/>
              </a:rPr>
              <a:t>.</a:t>
            </a:r>
            <a:r>
              <a:rPr lang="en-GB" dirty="0" err="1">
                <a:latin typeface="Courier New"/>
                <a:cs typeface="Courier New"/>
              </a:rPr>
              <a:t>bss</a:t>
            </a:r>
            <a:r>
              <a:rPr lang="zh-CN" altLang="en-US" dirty="0">
                <a:latin typeface="Courier New"/>
                <a:cs typeface="Courier New"/>
              </a:rPr>
              <a:t>和栈堆映射到匿名文件</a:t>
            </a:r>
            <a:r>
              <a:rPr lang="en-GB" dirty="0"/>
              <a:t> </a:t>
            </a:r>
            <a:r>
              <a:rPr lang="zh-CN" altLang="en-US" dirty="0"/>
              <a:t>，栈堆的初始长度</a:t>
            </a:r>
            <a:r>
              <a:rPr lang="en-US" altLang="zh-CN" dirty="0"/>
              <a:t>0</a:t>
            </a:r>
            <a:endParaRPr lang="en-GB" dirty="0"/>
          </a:p>
          <a:p>
            <a:r>
              <a:rPr lang="zh-CN" altLang="en-US" dirty="0"/>
              <a:t>共享对象由动态链接映射到本进程共享区域</a:t>
            </a:r>
            <a:endParaRPr lang="en-GB" dirty="0"/>
          </a:p>
          <a:p>
            <a:r>
              <a:rPr lang="zh-CN" altLang="en-US" dirty="0"/>
              <a:t>设置</a:t>
            </a:r>
            <a:r>
              <a:rPr lang="en-US" altLang="zh-CN" dirty="0"/>
              <a:t>PC</a:t>
            </a:r>
            <a:r>
              <a:rPr lang="zh-CN" altLang="en-US" dirty="0"/>
              <a:t>，指向代码区域的入口点</a:t>
            </a:r>
            <a:endParaRPr lang="en-GB" dirty="0">
              <a:latin typeface="Courier New"/>
              <a:cs typeface="Courier New"/>
            </a:endParaRPr>
          </a:p>
          <a:p>
            <a:pPr lvl="1"/>
            <a:r>
              <a:rPr lang="en-GB" dirty="0"/>
              <a:t>Linux</a:t>
            </a:r>
            <a:r>
              <a:rPr lang="zh-CN" altLang="en-US" dirty="0"/>
              <a:t>根据需要换入代码和数据页面</a:t>
            </a:r>
            <a:endParaRPr lang="en-GB" dirty="0"/>
          </a:p>
        </p:txBody>
      </p:sp>
      <p:sp>
        <p:nvSpPr>
          <p:cNvPr id="48" name="Rectangle 380"/>
          <p:cNvSpPr>
            <a:spLocks noChangeAspect="1" noChangeArrowheads="1"/>
          </p:cNvSpPr>
          <p:nvPr/>
        </p:nvSpPr>
        <p:spPr bwMode="auto">
          <a:xfrm>
            <a:off x="1514475" y="2627312"/>
            <a:ext cx="2174875" cy="638175"/>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共享库的内存映射区域</a:t>
            </a:r>
            <a:endParaRPr lang="en-US" sz="1400" dirty="0"/>
          </a:p>
        </p:txBody>
      </p:sp>
      <p:sp>
        <p:nvSpPr>
          <p:cNvPr id="49" name="Rectangle 381"/>
          <p:cNvSpPr>
            <a:spLocks noChangeAspect="1" noChangeArrowheads="1"/>
          </p:cNvSpPr>
          <p:nvPr/>
        </p:nvSpPr>
        <p:spPr bwMode="auto">
          <a:xfrm>
            <a:off x="1514475" y="3262312"/>
            <a:ext cx="2174875" cy="6889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0" name="Rectangle 382"/>
          <p:cNvSpPr>
            <a:spLocks noChangeAspect="1" noChangeArrowheads="1"/>
          </p:cNvSpPr>
          <p:nvPr/>
        </p:nvSpPr>
        <p:spPr bwMode="auto">
          <a:xfrm>
            <a:off x="1514475" y="3956050"/>
            <a:ext cx="2174875" cy="636587"/>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运行时堆</a:t>
            </a:r>
            <a:r>
              <a:rPr lang="en-US" sz="1400" dirty="0"/>
              <a:t> (</a:t>
            </a:r>
            <a:r>
              <a:rPr lang="zh-CN" altLang="en-US" sz="1400" dirty="0"/>
              <a:t>通过</a:t>
            </a:r>
            <a:r>
              <a:rPr lang="en-US" sz="1400" dirty="0" err="1"/>
              <a:t>malloc</a:t>
            </a:r>
            <a:r>
              <a:rPr lang="zh-CN" altLang="en-US" sz="1400" dirty="0"/>
              <a:t>分配</a:t>
            </a:r>
            <a:r>
              <a:rPr lang="en-US" sz="1400" dirty="0"/>
              <a:t>)</a:t>
            </a:r>
          </a:p>
        </p:txBody>
      </p:sp>
      <p:sp>
        <p:nvSpPr>
          <p:cNvPr id="51" name="Rectangle 383"/>
          <p:cNvSpPr>
            <a:spLocks noChangeAspect="1" noChangeArrowheads="1"/>
          </p:cNvSpPr>
          <p:nvPr/>
        </p:nvSpPr>
        <p:spPr bwMode="auto">
          <a:xfrm>
            <a:off x="1514475" y="1770062"/>
            <a:ext cx="2174875" cy="8636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52" name="Rectangle 384"/>
          <p:cNvSpPr>
            <a:spLocks noChangeAspect="1" noChangeArrowheads="1"/>
          </p:cNvSpPr>
          <p:nvPr/>
        </p:nvSpPr>
        <p:spPr bwMode="auto">
          <a:xfrm>
            <a:off x="1514475" y="5305425"/>
            <a:ext cx="2174875" cy="379412"/>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代码</a:t>
            </a:r>
            <a:r>
              <a:rPr lang="en-US" sz="1400" dirty="0"/>
              <a:t> (.text)</a:t>
            </a:r>
          </a:p>
        </p:txBody>
      </p:sp>
      <p:sp>
        <p:nvSpPr>
          <p:cNvPr id="53" name="Rectangle 385"/>
          <p:cNvSpPr>
            <a:spLocks noChangeAspect="1" noChangeArrowheads="1"/>
          </p:cNvSpPr>
          <p:nvPr/>
        </p:nvSpPr>
        <p:spPr bwMode="auto">
          <a:xfrm>
            <a:off x="1514475" y="4943475"/>
            <a:ext cx="2174875" cy="37782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已初始化的数据</a:t>
            </a:r>
            <a:r>
              <a:rPr lang="en-US" sz="1400" dirty="0"/>
              <a:t> (.data)</a:t>
            </a:r>
          </a:p>
        </p:txBody>
      </p:sp>
      <p:sp>
        <p:nvSpPr>
          <p:cNvPr id="54" name="Rectangle 386"/>
          <p:cNvSpPr>
            <a:spLocks noChangeAspect="1" noChangeArrowheads="1"/>
          </p:cNvSpPr>
          <p:nvPr/>
        </p:nvSpPr>
        <p:spPr bwMode="auto">
          <a:xfrm>
            <a:off x="1514475" y="4579937"/>
            <a:ext cx="2174875" cy="37623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未初始化的数据</a:t>
            </a:r>
            <a:r>
              <a:rPr lang="en-US" sz="1400" dirty="0"/>
              <a:t> (.</a:t>
            </a:r>
            <a:r>
              <a:rPr lang="en-US" sz="1400" dirty="0" err="1"/>
              <a:t>bss</a:t>
            </a:r>
            <a:r>
              <a:rPr lang="en-US" sz="1400" dirty="0"/>
              <a:t>)</a:t>
            </a:r>
          </a:p>
        </p:txBody>
      </p:sp>
      <p:sp>
        <p:nvSpPr>
          <p:cNvPr id="55" name="Line 387"/>
          <p:cNvSpPr>
            <a:spLocks noChangeAspect="1" noChangeShapeType="1"/>
          </p:cNvSpPr>
          <p:nvPr/>
        </p:nvSpPr>
        <p:spPr bwMode="auto">
          <a:xfrm flipV="1">
            <a:off x="2540000" y="363378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6" name="Rectangle 388"/>
          <p:cNvSpPr>
            <a:spLocks noChangeAspect="1" noChangeArrowheads="1"/>
          </p:cNvSpPr>
          <p:nvPr/>
        </p:nvSpPr>
        <p:spPr bwMode="auto">
          <a:xfrm>
            <a:off x="1524000" y="1452562"/>
            <a:ext cx="2174875" cy="3206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zh-CN" altLang="en-US" sz="1400" dirty="0"/>
              <a:t>用户栈</a:t>
            </a:r>
            <a:endParaRPr lang="en-US" sz="1400" dirty="0"/>
          </a:p>
        </p:txBody>
      </p:sp>
      <p:sp>
        <p:nvSpPr>
          <p:cNvPr id="57" name="Line 389"/>
          <p:cNvSpPr>
            <a:spLocks noChangeAspect="1" noChangeShapeType="1"/>
          </p:cNvSpPr>
          <p:nvPr/>
        </p:nvSpPr>
        <p:spPr bwMode="auto">
          <a:xfrm flipV="1">
            <a:off x="2551113" y="2297112"/>
            <a:ext cx="0" cy="334963"/>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8" name="Line 390"/>
          <p:cNvSpPr>
            <a:spLocks noChangeAspect="1" noChangeShapeType="1"/>
          </p:cNvSpPr>
          <p:nvPr/>
        </p:nvSpPr>
        <p:spPr bwMode="auto">
          <a:xfrm>
            <a:off x="2560638" y="177323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59" name="Rectangle 391"/>
          <p:cNvSpPr>
            <a:spLocks noChangeAspect="1" noChangeArrowheads="1"/>
          </p:cNvSpPr>
          <p:nvPr/>
        </p:nvSpPr>
        <p:spPr bwMode="auto">
          <a:xfrm>
            <a:off x="1514475" y="5668962"/>
            <a:ext cx="2174875" cy="3778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p>
        </p:txBody>
      </p:sp>
      <p:sp>
        <p:nvSpPr>
          <p:cNvPr id="60" name="Text Box 392"/>
          <p:cNvSpPr txBox="1">
            <a:spLocks noChangeAspect="1" noChangeArrowheads="1"/>
          </p:cNvSpPr>
          <p:nvPr/>
        </p:nvSpPr>
        <p:spPr bwMode="auto">
          <a:xfrm>
            <a:off x="1316115" y="5867400"/>
            <a:ext cx="266544" cy="307777"/>
          </a:xfrm>
          <a:prstGeom prst="rect">
            <a:avLst/>
          </a:prstGeom>
          <a:noFill/>
          <a:ln w="25400">
            <a:noFill/>
            <a:miter lim="800000"/>
            <a:headEnd/>
            <a:tailEnd/>
          </a:ln>
          <a:effectLst/>
        </p:spPr>
        <p:txBody>
          <a:bodyPr wrap="none">
            <a:prstTxWarp prst="textNoShape">
              <a:avLst/>
            </a:prstTxWarp>
            <a:spAutoFit/>
          </a:bodyPr>
          <a:lstStyle/>
          <a:p>
            <a:pPr algn="ctr"/>
            <a:r>
              <a:rPr lang="en-US" sz="1400"/>
              <a:t>0</a:t>
            </a:r>
          </a:p>
        </p:txBody>
      </p:sp>
      <p:sp>
        <p:nvSpPr>
          <p:cNvPr id="61" name="AutoShape 411"/>
          <p:cNvSpPr>
            <a:spLocks/>
          </p:cNvSpPr>
          <p:nvPr/>
        </p:nvSpPr>
        <p:spPr bwMode="auto">
          <a:xfrm>
            <a:off x="3746500" y="1439862"/>
            <a:ext cx="76200" cy="304800"/>
          </a:xfrm>
          <a:prstGeom prst="rightBrace">
            <a:avLst>
              <a:gd name="adj1" fmla="val 333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2" name="AutoShape 412"/>
          <p:cNvSpPr>
            <a:spLocks/>
          </p:cNvSpPr>
          <p:nvPr/>
        </p:nvSpPr>
        <p:spPr bwMode="auto">
          <a:xfrm>
            <a:off x="3746500" y="2659062"/>
            <a:ext cx="76200" cy="609600"/>
          </a:xfrm>
          <a:prstGeom prst="rightBrace">
            <a:avLst>
              <a:gd name="adj1" fmla="val 66667"/>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3" name="AutoShape 415"/>
          <p:cNvSpPr>
            <a:spLocks/>
          </p:cNvSpPr>
          <p:nvPr/>
        </p:nvSpPr>
        <p:spPr bwMode="auto">
          <a:xfrm>
            <a:off x="3746500" y="3967162"/>
            <a:ext cx="74613" cy="584200"/>
          </a:xfrm>
          <a:prstGeom prst="rightBrace">
            <a:avLst>
              <a:gd name="adj1" fmla="val 65248"/>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4" name="AutoShape 416"/>
          <p:cNvSpPr>
            <a:spLocks/>
          </p:cNvSpPr>
          <p:nvPr/>
        </p:nvSpPr>
        <p:spPr bwMode="auto">
          <a:xfrm>
            <a:off x="3746500" y="4576762"/>
            <a:ext cx="76200" cy="355600"/>
          </a:xfrm>
          <a:prstGeom prst="rightBrace">
            <a:avLst>
              <a:gd name="adj1" fmla="val 38889"/>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5" name="AutoShape 417"/>
          <p:cNvSpPr>
            <a:spLocks/>
          </p:cNvSpPr>
          <p:nvPr/>
        </p:nvSpPr>
        <p:spPr bwMode="auto">
          <a:xfrm>
            <a:off x="3746500" y="4983162"/>
            <a:ext cx="76200" cy="647700"/>
          </a:xfrm>
          <a:prstGeom prst="rightBrace">
            <a:avLst>
              <a:gd name="adj1" fmla="val 708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p>
        </p:txBody>
      </p:sp>
      <p:sp>
        <p:nvSpPr>
          <p:cNvPr id="66" name="Text Box 420"/>
          <p:cNvSpPr txBox="1">
            <a:spLocks noChangeArrowheads="1"/>
          </p:cNvSpPr>
          <p:nvPr/>
        </p:nvSpPr>
        <p:spPr bwMode="auto">
          <a:xfrm>
            <a:off x="3822700" y="1438374"/>
            <a:ext cx="206338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 </a:t>
            </a:r>
            <a:r>
              <a:rPr lang="zh-CN" altLang="en-US" sz="1400" i="1" dirty="0"/>
              <a:t>请求二进制零的</a:t>
            </a:r>
            <a:endParaRPr lang="en-US" sz="1400" i="1" dirty="0"/>
          </a:p>
        </p:txBody>
      </p:sp>
      <p:sp>
        <p:nvSpPr>
          <p:cNvPr id="67" name="Text Box 423"/>
          <p:cNvSpPr txBox="1">
            <a:spLocks noChangeArrowheads="1"/>
          </p:cNvSpPr>
          <p:nvPr/>
        </p:nvSpPr>
        <p:spPr bwMode="auto">
          <a:xfrm>
            <a:off x="211180" y="2430462"/>
            <a:ext cx="649203"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libc.so</a:t>
            </a:r>
          </a:p>
        </p:txBody>
      </p:sp>
      <p:sp>
        <p:nvSpPr>
          <p:cNvPr id="68" name="Rectangle 424"/>
          <p:cNvSpPr>
            <a:spLocks noChangeArrowheads="1"/>
          </p:cNvSpPr>
          <p:nvPr/>
        </p:nvSpPr>
        <p:spPr bwMode="auto">
          <a:xfrm>
            <a:off x="88900" y="27352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.data</a:t>
            </a:r>
          </a:p>
        </p:txBody>
      </p:sp>
      <p:sp>
        <p:nvSpPr>
          <p:cNvPr id="69" name="Rectangle 425"/>
          <p:cNvSpPr>
            <a:spLocks noChangeArrowheads="1"/>
          </p:cNvSpPr>
          <p:nvPr/>
        </p:nvSpPr>
        <p:spPr bwMode="auto">
          <a:xfrm>
            <a:off x="88900" y="29638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0" name="Line 428"/>
          <p:cNvSpPr>
            <a:spLocks noChangeShapeType="1"/>
          </p:cNvSpPr>
          <p:nvPr/>
        </p:nvSpPr>
        <p:spPr bwMode="auto">
          <a:xfrm>
            <a:off x="1003300" y="2811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1" name="Line 429"/>
          <p:cNvSpPr>
            <a:spLocks noChangeShapeType="1"/>
          </p:cNvSpPr>
          <p:nvPr/>
        </p:nvSpPr>
        <p:spPr bwMode="auto">
          <a:xfrm>
            <a:off x="1003300" y="31162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72" name="Text Box 430"/>
          <p:cNvSpPr txBox="1">
            <a:spLocks noChangeArrowheads="1"/>
          </p:cNvSpPr>
          <p:nvPr/>
        </p:nvSpPr>
        <p:spPr bwMode="auto">
          <a:xfrm>
            <a:off x="3822700" y="2809974"/>
            <a:ext cx="1654620"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共享的</a:t>
            </a:r>
            <a:r>
              <a:rPr lang="en-US" sz="1400" i="1" dirty="0"/>
              <a:t>,</a:t>
            </a:r>
            <a:r>
              <a:rPr lang="zh-CN" altLang="en-US" sz="1400" i="1" dirty="0"/>
              <a:t>文件提供的</a:t>
            </a:r>
            <a:endParaRPr lang="en-US" sz="1400" i="1" dirty="0"/>
          </a:p>
        </p:txBody>
      </p:sp>
      <p:sp>
        <p:nvSpPr>
          <p:cNvPr id="73" name="Text Box 431"/>
          <p:cNvSpPr txBox="1">
            <a:spLocks noChangeArrowheads="1"/>
          </p:cNvSpPr>
          <p:nvPr/>
        </p:nvSpPr>
        <p:spPr bwMode="auto">
          <a:xfrm>
            <a:off x="3822700" y="4105374"/>
            <a:ext cx="2055371"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 </a:t>
            </a:r>
            <a:r>
              <a:rPr lang="zh-CN" altLang="en-US" sz="1400" i="1" dirty="0"/>
              <a:t>请求二进制零的</a:t>
            </a:r>
            <a:endParaRPr lang="en-US" sz="1400" i="1" dirty="0"/>
          </a:p>
        </p:txBody>
      </p:sp>
      <p:sp>
        <p:nvSpPr>
          <p:cNvPr id="74" name="Text Box 432"/>
          <p:cNvSpPr txBox="1">
            <a:spLocks noChangeArrowheads="1"/>
          </p:cNvSpPr>
          <p:nvPr/>
        </p:nvSpPr>
        <p:spPr bwMode="auto">
          <a:xfrm>
            <a:off x="3822700" y="4562574"/>
            <a:ext cx="2021707"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a:t>
            </a:r>
            <a:r>
              <a:rPr lang="zh-CN" altLang="en-US" sz="1400" i="1" dirty="0"/>
              <a:t>请求二进制零的</a:t>
            </a:r>
            <a:endParaRPr lang="en-US" sz="1400" i="1" dirty="0"/>
          </a:p>
        </p:txBody>
      </p:sp>
      <p:sp>
        <p:nvSpPr>
          <p:cNvPr id="75" name="Text Box 434"/>
          <p:cNvSpPr txBox="1">
            <a:spLocks noChangeArrowheads="1"/>
          </p:cNvSpPr>
          <p:nvPr/>
        </p:nvSpPr>
        <p:spPr bwMode="auto">
          <a:xfrm>
            <a:off x="3822700" y="5172174"/>
            <a:ext cx="1662635" cy="307777"/>
          </a:xfrm>
          <a:prstGeom prst="rect">
            <a:avLst/>
          </a:prstGeom>
          <a:noFill/>
          <a:ln w="12700">
            <a:noFill/>
            <a:miter lim="800000"/>
            <a:headEnd/>
            <a:tailEnd/>
          </a:ln>
          <a:effectLst/>
        </p:spPr>
        <p:txBody>
          <a:bodyPr wrap="none" anchor="ctr">
            <a:prstTxWarp prst="textNoShape">
              <a:avLst/>
            </a:prstTxWarp>
            <a:spAutoFit/>
          </a:bodyPr>
          <a:lstStyle/>
          <a:p>
            <a:pPr algn="l"/>
            <a:r>
              <a:rPr lang="zh-CN" altLang="en-US" sz="1400" i="1" dirty="0"/>
              <a:t>私有的</a:t>
            </a:r>
            <a:r>
              <a:rPr lang="en-US" sz="1400" i="1" dirty="0"/>
              <a:t>,</a:t>
            </a:r>
            <a:r>
              <a:rPr lang="zh-CN" altLang="en-US" sz="1400" i="1" dirty="0"/>
              <a:t>文件提供的</a:t>
            </a:r>
            <a:endParaRPr lang="en-US" sz="1400" i="1" dirty="0"/>
          </a:p>
        </p:txBody>
      </p:sp>
      <p:sp>
        <p:nvSpPr>
          <p:cNvPr id="76" name="Text Box 435"/>
          <p:cNvSpPr txBox="1">
            <a:spLocks noChangeArrowheads="1"/>
          </p:cNvSpPr>
          <p:nvPr/>
        </p:nvSpPr>
        <p:spPr bwMode="auto">
          <a:xfrm>
            <a:off x="275700" y="4792662"/>
            <a:ext cx="534450" cy="287258"/>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rPr>
              <a:t>a.out</a:t>
            </a:r>
          </a:p>
        </p:txBody>
      </p:sp>
      <p:sp>
        <p:nvSpPr>
          <p:cNvPr id="77" name="Rectangle 436"/>
          <p:cNvSpPr>
            <a:spLocks noChangeArrowheads="1"/>
          </p:cNvSpPr>
          <p:nvPr/>
        </p:nvSpPr>
        <p:spPr bwMode="auto">
          <a:xfrm>
            <a:off x="88900" y="5097462"/>
            <a:ext cx="914400"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.data</a:t>
            </a:r>
          </a:p>
        </p:txBody>
      </p:sp>
      <p:sp>
        <p:nvSpPr>
          <p:cNvPr id="78" name="Rectangle 437"/>
          <p:cNvSpPr>
            <a:spLocks noChangeArrowheads="1"/>
          </p:cNvSpPr>
          <p:nvPr/>
        </p:nvSpPr>
        <p:spPr bwMode="auto">
          <a:xfrm>
            <a:off x="88900" y="5326062"/>
            <a:ext cx="914400" cy="2286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.text</a:t>
            </a:r>
          </a:p>
        </p:txBody>
      </p:sp>
      <p:sp>
        <p:nvSpPr>
          <p:cNvPr id="79" name="Line 438"/>
          <p:cNvSpPr>
            <a:spLocks noChangeShapeType="1"/>
          </p:cNvSpPr>
          <p:nvPr/>
        </p:nvSpPr>
        <p:spPr bwMode="auto">
          <a:xfrm>
            <a:off x="1003300" y="51736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
        <p:nvSpPr>
          <p:cNvPr id="80" name="Line 439"/>
          <p:cNvSpPr>
            <a:spLocks noChangeShapeType="1"/>
          </p:cNvSpPr>
          <p:nvPr/>
        </p:nvSpPr>
        <p:spPr bwMode="auto">
          <a:xfrm>
            <a:off x="1003300" y="5478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3497" y="434447"/>
            <a:ext cx="884290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a:t>用户级内存映射</a:t>
            </a:r>
            <a:endParaRPr lang="en-GB" sz="3200" dirty="0"/>
          </a:p>
        </p:txBody>
      </p:sp>
      <p:sp>
        <p:nvSpPr>
          <p:cNvPr id="32770" name="Rectangle 2"/>
          <p:cNvSpPr>
            <a:spLocks noGrp="1" noChangeArrowheads="1"/>
          </p:cNvSpPr>
          <p:nvPr>
            <p:ph type="body" idx="1"/>
          </p:nvPr>
        </p:nvSpPr>
        <p:spPr>
          <a:xfrm>
            <a:off x="455613" y="1220788"/>
            <a:ext cx="8459787" cy="5408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a:t>创建新的</a:t>
            </a:r>
            <a:r>
              <a:rPr lang="zh-CN" altLang="en-US" sz="2400" dirty="0"/>
              <a:t>虚拟内存区域，并将对象映射到这些区域</a:t>
            </a:r>
            <a:endParaRPr lang="en-GB" sz="24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从</a:t>
            </a:r>
            <a:r>
              <a:rPr lang="en-US" altLang="zh-CN" sz="2800" dirty="0" err="1"/>
              <a:t>fd</a:t>
            </a:r>
            <a:r>
              <a:rPr lang="zh-CN" altLang="en-US" sz="2800" dirty="0"/>
              <a:t>指定的磁盘文件的</a:t>
            </a:r>
            <a:r>
              <a:rPr lang="en-US" altLang="zh-CN" sz="2800" dirty="0"/>
              <a:t>offset</a:t>
            </a:r>
            <a:r>
              <a:rPr lang="zh-CN" altLang="en-US" sz="2800" dirty="0"/>
              <a:t>处映射</a:t>
            </a:r>
            <a:r>
              <a:rPr lang="en-US" altLang="zh-CN" sz="2800" dirty="0" err="1"/>
              <a:t>len</a:t>
            </a:r>
            <a:r>
              <a:rPr lang="zh-CN" altLang="en-US" sz="2800" dirty="0"/>
              <a:t>个字节到一个新创建的虚拟内存区域，该区域从地址</a:t>
            </a:r>
            <a:r>
              <a:rPr lang="en-US" altLang="zh-CN" sz="2800" dirty="0"/>
              <a:t>start</a:t>
            </a:r>
            <a:r>
              <a:rPr lang="zh-CN" altLang="en-US" sz="2800" dirty="0"/>
              <a:t>处开始</a:t>
            </a:r>
            <a:endParaRPr lang="en-GB" sz="28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start</a:t>
            </a:r>
            <a:r>
              <a:rPr lang="en-GB" sz="2400" dirty="0">
                <a:latin typeface="Courier New" pitchFamily="49" charset="0"/>
              </a:rPr>
              <a:t>:</a:t>
            </a:r>
            <a:r>
              <a:rPr lang="zh-CN" altLang="en-US" sz="2400" dirty="0">
                <a:latin typeface="Courier New" pitchFamily="49" charset="0"/>
              </a:rPr>
              <a:t>虚拟内存的起始地址，</a:t>
            </a:r>
            <a:r>
              <a:rPr lang="zh-CN" altLang="en-US" sz="2400" dirty="0"/>
              <a:t>通常定义为</a:t>
            </a:r>
            <a:r>
              <a:rPr lang="en-US" altLang="zh-CN" sz="2400" dirty="0"/>
              <a:t>NULL</a:t>
            </a:r>
            <a:endParaRPr lang="en-GB" sz="2400"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err="1">
                <a:latin typeface="Courier New" pitchFamily="49" charset="0"/>
              </a:rPr>
              <a:t>prot</a:t>
            </a:r>
            <a:r>
              <a:rPr lang="en-GB" sz="2400" dirty="0"/>
              <a:t>: </a:t>
            </a:r>
            <a:r>
              <a:rPr lang="zh-CN" altLang="en-US" sz="2400" dirty="0"/>
              <a:t>虚拟内存区域的访问权限，</a:t>
            </a:r>
            <a:r>
              <a:rPr lang="en-GB" sz="2400" dirty="0"/>
              <a:t>PROT_READ, PROT_WRITE, ...</a:t>
            </a:r>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dirty="0">
                <a:latin typeface="Courier New" pitchFamily="49" charset="0"/>
              </a:rPr>
              <a:t>flags</a:t>
            </a:r>
            <a:r>
              <a:rPr lang="en-GB" sz="2400" dirty="0"/>
              <a:t>: </a:t>
            </a:r>
            <a:r>
              <a:rPr lang="zh-CN" altLang="en-US" sz="2400" dirty="0"/>
              <a:t>被映射对象的类型，</a:t>
            </a:r>
            <a:r>
              <a:rPr lang="en-GB" sz="2400" dirty="0"/>
              <a:t>MAP_ANON</a:t>
            </a:r>
            <a:r>
              <a:rPr lang="zh-CN" altLang="en-US" sz="2400" dirty="0"/>
              <a:t>（匿名对象）</a:t>
            </a:r>
            <a:r>
              <a:rPr lang="en-GB" sz="2400" dirty="0"/>
              <a:t>, MAP_PRIVATE</a:t>
            </a:r>
            <a:r>
              <a:rPr lang="zh-CN" altLang="en-US" sz="2400" dirty="0"/>
              <a:t>（私有的写时复制对象）</a:t>
            </a:r>
            <a:r>
              <a:rPr lang="en-GB" sz="2400" dirty="0"/>
              <a:t>, MAP_SHARED</a:t>
            </a:r>
            <a:r>
              <a:rPr lang="zh-CN" altLang="en-US" sz="2400" dirty="0"/>
              <a:t>（共享对象）</a:t>
            </a:r>
            <a:r>
              <a:rPr lang="en-GB" sz="2400" dirty="0"/>
              <a:t>, ...</a:t>
            </a:r>
            <a:endParaRPr lang="en-GB" sz="28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返回一个指向映射区域开始处的指针</a:t>
            </a:r>
            <a:endParaRPr lang="en-GB"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304800" y="493713"/>
            <a:ext cx="86868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dirty="0"/>
              <a:t>用户级内存映射</a:t>
            </a:r>
            <a:endParaRPr lang="en-GB" sz="3200" dirty="0"/>
          </a:p>
        </p:txBody>
      </p:sp>
      <p:sp>
        <p:nvSpPr>
          <p:cNvPr id="32770" name="Rectangle 2"/>
          <p:cNvSpPr>
            <a:spLocks noGrp="1" noChangeArrowheads="1"/>
          </p:cNvSpPr>
          <p:nvPr>
            <p:ph type="body" idx="1"/>
          </p:nvPr>
        </p:nvSpPr>
        <p:spPr>
          <a:xfrm>
            <a:off x="330201" y="1220789"/>
            <a:ext cx="8307387" cy="836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void *</a:t>
            </a:r>
            <a:r>
              <a:rPr lang="en-GB" sz="2000" dirty="0" err="1">
                <a:effectLst/>
                <a:latin typeface="Courier New" pitchFamily="49" charset="0"/>
              </a:rPr>
              <a:t>mmap</a:t>
            </a:r>
            <a:r>
              <a:rPr lang="en-GB" sz="2000" dirty="0">
                <a:effectLst/>
                <a:latin typeface="Courier New" pitchFamily="49" charset="0"/>
              </a:rPr>
              <a:t>(void *start,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len</a:t>
            </a:r>
            <a:r>
              <a:rPr lang="en-GB" sz="20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prot</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flags, </a:t>
            </a:r>
            <a:r>
              <a:rPr lang="en-GB" sz="2000" dirty="0" err="1">
                <a:effectLst/>
                <a:latin typeface="Courier New" pitchFamily="49" charset="0"/>
              </a:rPr>
              <a:t>int</a:t>
            </a:r>
            <a:r>
              <a:rPr lang="en-GB" sz="2000" dirty="0">
                <a:effectLst/>
                <a:latin typeface="Courier New" pitchFamily="49" charset="0"/>
              </a:rPr>
              <a:t> </a:t>
            </a:r>
            <a:r>
              <a:rPr lang="en-GB" sz="2000" dirty="0" err="1">
                <a:effectLst/>
                <a:latin typeface="Courier New" pitchFamily="49" charset="0"/>
              </a:rPr>
              <a:t>fd</a:t>
            </a:r>
            <a:r>
              <a:rPr lang="en-GB" sz="2000" dirty="0">
                <a:effectLst/>
                <a:latin typeface="Courier New" pitchFamily="49" charset="0"/>
              </a:rPr>
              <a:t>, </a:t>
            </a:r>
            <a:r>
              <a:rPr lang="en-GB" sz="2000" dirty="0" err="1">
                <a:effectLst/>
                <a:latin typeface="Courier New" pitchFamily="49" charset="0"/>
              </a:rPr>
              <a:t>int</a:t>
            </a:r>
            <a:r>
              <a:rPr lang="en-GB" sz="2000" dirty="0">
                <a:effectLst/>
                <a:latin typeface="Courier New" pitchFamily="49" charset="0"/>
              </a:rPr>
              <a:t> offset</a:t>
            </a:r>
            <a:r>
              <a:rPr lang="en-GB" dirty="0">
                <a:effectLst/>
              </a:rPr>
              <a:t>)</a:t>
            </a:r>
          </a:p>
        </p:txBody>
      </p:sp>
      <p:sp>
        <p:nvSpPr>
          <p:cNvPr id="4" name="Rectangle 3"/>
          <p:cNvSpPr/>
          <p:nvPr/>
        </p:nvSpPr>
        <p:spPr bwMode="auto">
          <a:xfrm>
            <a:off x="2057400" y="2362200"/>
            <a:ext cx="990600" cy="3657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 name="Rectangle 4"/>
          <p:cNvSpPr/>
          <p:nvPr/>
        </p:nvSpPr>
        <p:spPr bwMode="auto">
          <a:xfrm>
            <a:off x="2057400" y="3733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 name="Rectangle 5"/>
          <p:cNvSpPr/>
          <p:nvPr/>
        </p:nvSpPr>
        <p:spPr bwMode="auto">
          <a:xfrm>
            <a:off x="5638800" y="1981200"/>
            <a:ext cx="990600" cy="4038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7" name="Rectangle 6"/>
          <p:cNvSpPr/>
          <p:nvPr/>
        </p:nvSpPr>
        <p:spPr bwMode="auto">
          <a:xfrm>
            <a:off x="5638800" y="2590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cxnSp>
        <p:nvCxnSpPr>
          <p:cNvPr id="9" name="Straight Connector 8"/>
          <p:cNvCxnSpPr/>
          <p:nvPr/>
        </p:nvCxnSpPr>
        <p:spPr bwMode="auto">
          <a:xfrm flipV="1">
            <a:off x="3048000" y="2590800"/>
            <a:ext cx="2590800" cy="1143000"/>
          </a:xfrm>
          <a:prstGeom prst="line">
            <a:avLst/>
          </a:prstGeom>
          <a:noFill/>
          <a:ln w="9525" cap="flat" cmpd="sng" algn="ctr">
            <a:solidFill>
              <a:schemeClr val="tx1"/>
            </a:solidFill>
            <a:prstDash val="sysDot"/>
            <a:round/>
            <a:headEnd type="none" w="med" len="med"/>
            <a:tailEnd type="none" w="med" len="med"/>
          </a:ln>
          <a:effectLst/>
        </p:spPr>
      </p:cxnSp>
      <p:cxnSp>
        <p:nvCxnSpPr>
          <p:cNvPr id="11" name="Straight Connector 10"/>
          <p:cNvCxnSpPr/>
          <p:nvPr/>
        </p:nvCxnSpPr>
        <p:spPr bwMode="auto">
          <a:xfrm flipV="1">
            <a:off x="3048000" y="3733800"/>
            <a:ext cx="2590800" cy="1143000"/>
          </a:xfrm>
          <a:prstGeom prst="line">
            <a:avLst/>
          </a:prstGeom>
          <a:noFill/>
          <a:ln w="9525" cap="flat" cmpd="sng" algn="ctr">
            <a:solidFill>
              <a:schemeClr val="tx1"/>
            </a:solidFill>
            <a:prstDash val="sysDot"/>
            <a:round/>
            <a:headEnd type="none" w="med" len="med"/>
            <a:tailEnd type="none" w="med" len="med"/>
          </a:ln>
          <a:effectLst/>
        </p:spPr>
      </p:cxnSp>
      <p:sp>
        <p:nvSpPr>
          <p:cNvPr id="12" name="AutoShape 51"/>
          <p:cNvSpPr>
            <a:spLocks/>
          </p:cNvSpPr>
          <p:nvPr/>
        </p:nvSpPr>
        <p:spPr bwMode="auto">
          <a:xfrm>
            <a:off x="6705600" y="2590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13" name="Rectangle 12"/>
          <p:cNvSpPr/>
          <p:nvPr/>
        </p:nvSpPr>
        <p:spPr>
          <a:xfrm>
            <a:off x="6934200" y="2963336"/>
            <a:ext cx="1377300" cy="400110"/>
          </a:xfrm>
          <a:prstGeom prst="rect">
            <a:avLst/>
          </a:prstGeom>
        </p:spPr>
        <p:txBody>
          <a:bodyPr wrap="none">
            <a:spAutoFit/>
          </a:bodyPr>
          <a:lstStyle/>
          <a:p>
            <a:r>
              <a:rPr lang="en-GB" sz="2000" dirty="0" err="1">
                <a:latin typeface="Courier New" pitchFamily="49" charset="0"/>
              </a:rPr>
              <a:t>len</a:t>
            </a:r>
            <a:r>
              <a:rPr lang="en-GB" sz="2000" dirty="0">
                <a:latin typeface="Courier New" pitchFamily="49" charset="0"/>
              </a:rPr>
              <a:t> </a:t>
            </a:r>
            <a:r>
              <a:rPr lang="en-GB" sz="2000" dirty="0">
                <a:latin typeface="+mn-lt"/>
              </a:rPr>
              <a:t>bytes</a:t>
            </a:r>
            <a:endParaRPr lang="en-US" sz="2000" dirty="0">
              <a:latin typeface="+mn-lt"/>
            </a:endParaRPr>
          </a:p>
        </p:txBody>
      </p:sp>
      <p:cxnSp>
        <p:nvCxnSpPr>
          <p:cNvPr id="15" name="Straight Arrow Connector 14"/>
          <p:cNvCxnSpPr/>
          <p:nvPr/>
        </p:nvCxnSpPr>
        <p:spPr bwMode="auto">
          <a:xfrm rot="10800000">
            <a:off x="6629400" y="3733800"/>
            <a:ext cx="609600"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5"/>
          <p:cNvSpPr/>
          <p:nvPr/>
        </p:nvSpPr>
        <p:spPr>
          <a:xfrm>
            <a:off x="7239000" y="3536889"/>
            <a:ext cx="954107" cy="400110"/>
          </a:xfrm>
          <a:prstGeom prst="rect">
            <a:avLst/>
          </a:prstGeom>
        </p:spPr>
        <p:txBody>
          <a:bodyPr wrap="none">
            <a:spAutoFit/>
          </a:bodyPr>
          <a:lstStyle/>
          <a:p>
            <a:r>
              <a:rPr lang="en-GB" sz="2000" dirty="0">
                <a:latin typeface="Courier New" pitchFamily="49" charset="0"/>
              </a:rPr>
              <a:t>start</a:t>
            </a:r>
            <a:endParaRPr lang="en-US" sz="2000" dirty="0"/>
          </a:p>
        </p:txBody>
      </p:sp>
      <p:sp>
        <p:nvSpPr>
          <p:cNvPr id="17" name="TextBox 16"/>
          <p:cNvSpPr txBox="1"/>
          <p:nvPr/>
        </p:nvSpPr>
        <p:spPr>
          <a:xfrm>
            <a:off x="6475082" y="3857936"/>
            <a:ext cx="2476960" cy="369332"/>
          </a:xfrm>
          <a:prstGeom prst="rect">
            <a:avLst/>
          </a:prstGeom>
          <a:noFill/>
        </p:spPr>
        <p:txBody>
          <a:bodyPr wrap="none" rtlCol="0">
            <a:spAutoFit/>
          </a:bodyPr>
          <a:lstStyle/>
          <a:p>
            <a:pPr algn="ctr"/>
            <a:r>
              <a:rPr lang="en-US" sz="1800" dirty="0">
                <a:latin typeface="Calibri" pitchFamily="34" charset="0"/>
              </a:rPr>
              <a:t>(</a:t>
            </a:r>
            <a:r>
              <a:rPr lang="zh-CN" altLang="en-US" sz="1800" dirty="0">
                <a:latin typeface="Calibri" pitchFamily="34" charset="0"/>
              </a:rPr>
              <a:t>或由内核选定的地址</a:t>
            </a:r>
            <a:r>
              <a:rPr lang="en-US" sz="1800" dirty="0">
                <a:latin typeface="Calibri" pitchFamily="34" charset="0"/>
              </a:rPr>
              <a:t>)</a:t>
            </a:r>
          </a:p>
        </p:txBody>
      </p:sp>
      <p:sp>
        <p:nvSpPr>
          <p:cNvPr id="18" name="TextBox 17"/>
          <p:cNvSpPr txBox="1"/>
          <p:nvPr/>
        </p:nvSpPr>
        <p:spPr>
          <a:xfrm>
            <a:off x="5351542" y="6100348"/>
            <a:ext cx="1733167" cy="400110"/>
          </a:xfrm>
          <a:prstGeom prst="rect">
            <a:avLst/>
          </a:prstGeom>
          <a:noFill/>
        </p:spPr>
        <p:txBody>
          <a:bodyPr wrap="none" rtlCol="0">
            <a:spAutoFit/>
          </a:bodyPr>
          <a:lstStyle/>
          <a:p>
            <a:r>
              <a:rPr lang="zh-CN" altLang="en-US" sz="2000" i="1" dirty="0">
                <a:solidFill>
                  <a:schemeClr val="tx1">
                    <a:lumMod val="50000"/>
                    <a:lumOff val="50000"/>
                  </a:schemeClr>
                </a:solidFill>
                <a:latin typeface="Calibri" pitchFamily="34" charset="0"/>
              </a:rPr>
              <a:t>进程虚拟内存</a:t>
            </a:r>
            <a:endParaRPr lang="en-US" sz="2000" i="1" dirty="0">
              <a:solidFill>
                <a:schemeClr val="tx1">
                  <a:lumMod val="50000"/>
                  <a:lumOff val="50000"/>
                </a:schemeClr>
              </a:solidFill>
              <a:latin typeface="Calibri" pitchFamily="34" charset="0"/>
            </a:endParaRPr>
          </a:p>
        </p:txBody>
      </p:sp>
      <p:sp>
        <p:nvSpPr>
          <p:cNvPr id="19" name="TextBox 18"/>
          <p:cNvSpPr txBox="1"/>
          <p:nvPr/>
        </p:nvSpPr>
        <p:spPr>
          <a:xfrm>
            <a:off x="692211" y="6019800"/>
            <a:ext cx="3746538" cy="400110"/>
          </a:xfrm>
          <a:prstGeom prst="rect">
            <a:avLst/>
          </a:prstGeom>
          <a:noFill/>
        </p:spPr>
        <p:txBody>
          <a:bodyPr wrap="none" rtlCol="0">
            <a:spAutoFit/>
          </a:bodyPr>
          <a:lstStyle/>
          <a:p>
            <a:pPr algn="ctr"/>
            <a:r>
              <a:rPr lang="zh-CN" altLang="en-US" sz="2000" i="1" dirty="0">
                <a:solidFill>
                  <a:schemeClr val="tx1">
                    <a:lumMod val="50000"/>
                    <a:lumOff val="50000"/>
                  </a:schemeClr>
                </a:solidFill>
                <a:latin typeface="Calibri" pitchFamily="34" charset="0"/>
              </a:rPr>
              <a:t>文件描述符</a:t>
            </a:r>
            <a:r>
              <a:rPr lang="en-US" sz="2000" i="1" dirty="0">
                <a:solidFill>
                  <a:schemeClr val="tx1">
                    <a:lumMod val="50000"/>
                    <a:lumOff val="50000"/>
                  </a:schemeClr>
                </a:solidFill>
                <a:latin typeface="Calibri" pitchFamily="34" charset="0"/>
              </a:rPr>
              <a:t> </a:t>
            </a:r>
            <a:r>
              <a:rPr lang="en-US" sz="2000" dirty="0" err="1">
                <a:latin typeface="Courier New" pitchFamily="49" charset="0"/>
              </a:rPr>
              <a:t>fd</a:t>
            </a:r>
            <a:r>
              <a:rPr lang="zh-CN" altLang="en-US" sz="2000" dirty="0">
                <a:latin typeface="Courier New" pitchFamily="49" charset="0"/>
              </a:rPr>
              <a:t>指定的磁盘文件</a:t>
            </a:r>
            <a:endParaRPr lang="en-US" sz="2000" dirty="0">
              <a:latin typeface="Courier New" pitchFamily="49" charset="0"/>
            </a:endParaRPr>
          </a:p>
        </p:txBody>
      </p:sp>
      <p:sp>
        <p:nvSpPr>
          <p:cNvPr id="20" name="AutoShape 51"/>
          <p:cNvSpPr>
            <a:spLocks/>
          </p:cNvSpPr>
          <p:nvPr/>
        </p:nvSpPr>
        <p:spPr bwMode="auto">
          <a:xfrm flipH="1">
            <a:off x="1752600" y="3733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21" name="Rectangle 20"/>
          <p:cNvSpPr/>
          <p:nvPr/>
        </p:nvSpPr>
        <p:spPr>
          <a:xfrm>
            <a:off x="358366" y="4104157"/>
            <a:ext cx="1377300" cy="400110"/>
          </a:xfrm>
          <a:prstGeom prst="rect">
            <a:avLst/>
          </a:prstGeom>
        </p:spPr>
        <p:txBody>
          <a:bodyPr wrap="none">
            <a:spAutoFit/>
          </a:bodyPr>
          <a:lstStyle/>
          <a:p>
            <a:r>
              <a:rPr lang="en-GB" sz="2000" dirty="0" err="1">
                <a:latin typeface="Courier New" pitchFamily="49" charset="0"/>
              </a:rPr>
              <a:t>len</a:t>
            </a:r>
            <a:r>
              <a:rPr lang="en-GB" sz="2000" dirty="0">
                <a:latin typeface="Courier New" pitchFamily="49" charset="0"/>
              </a:rPr>
              <a:t> </a:t>
            </a:r>
            <a:r>
              <a:rPr lang="en-GB" sz="2000" dirty="0">
                <a:latin typeface="+mn-lt"/>
              </a:rPr>
              <a:t>bytes</a:t>
            </a:r>
            <a:endParaRPr lang="en-US" sz="2000" dirty="0">
              <a:latin typeface="+mn-lt"/>
            </a:endParaRPr>
          </a:p>
        </p:txBody>
      </p:sp>
      <p:sp>
        <p:nvSpPr>
          <p:cNvPr id="22" name="Rectangle 21"/>
          <p:cNvSpPr/>
          <p:nvPr/>
        </p:nvSpPr>
        <p:spPr>
          <a:xfrm>
            <a:off x="152400" y="4676745"/>
            <a:ext cx="1107996" cy="400110"/>
          </a:xfrm>
          <a:prstGeom prst="rect">
            <a:avLst/>
          </a:prstGeom>
        </p:spPr>
        <p:txBody>
          <a:bodyPr wrap="none">
            <a:spAutoFit/>
          </a:bodyPr>
          <a:lstStyle/>
          <a:p>
            <a:r>
              <a:rPr lang="en-GB" sz="2000" dirty="0">
                <a:latin typeface="Courier New" pitchFamily="49" charset="0"/>
              </a:rPr>
              <a:t>offset</a:t>
            </a:r>
            <a:endParaRPr lang="en-US" sz="2000" dirty="0"/>
          </a:p>
        </p:txBody>
      </p:sp>
      <p:cxnSp>
        <p:nvCxnSpPr>
          <p:cNvPr id="24" name="Straight Arrow Connector 23"/>
          <p:cNvCxnSpPr>
            <a:stCxn id="22" idx="3"/>
          </p:cNvCxnSpPr>
          <p:nvPr/>
        </p:nvCxnSpPr>
        <p:spPr bwMode="auto">
          <a:xfrm>
            <a:off x="1260396" y="4876800"/>
            <a:ext cx="797004" cy="1588"/>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262468" y="5003799"/>
            <a:ext cx="845424" cy="369332"/>
          </a:xfrm>
          <a:prstGeom prst="rect">
            <a:avLst/>
          </a:prstGeom>
          <a:noFill/>
        </p:spPr>
        <p:txBody>
          <a:bodyPr wrap="none" rtlCol="0">
            <a:spAutoFit/>
          </a:bodyPr>
          <a:lstStyle/>
          <a:p>
            <a:r>
              <a:rPr lang="en-US" sz="1800" dirty="0">
                <a:latin typeface="Calibri" pitchFamily="34" charset="0"/>
              </a:rPr>
              <a:t>(bytes)</a:t>
            </a:r>
          </a:p>
        </p:txBody>
      </p:sp>
      <p:sp>
        <p:nvSpPr>
          <p:cNvPr id="23" name="TextBox 22"/>
          <p:cNvSpPr txBox="1"/>
          <p:nvPr/>
        </p:nvSpPr>
        <p:spPr>
          <a:xfrm>
            <a:off x="1790004" y="5819001"/>
            <a:ext cx="292405" cy="307777"/>
          </a:xfrm>
          <a:prstGeom prst="rect">
            <a:avLst/>
          </a:prstGeom>
          <a:noFill/>
        </p:spPr>
        <p:txBody>
          <a:bodyPr wrap="none" rtlCol="0">
            <a:spAutoFit/>
          </a:bodyPr>
          <a:lstStyle/>
          <a:p>
            <a:r>
              <a:rPr lang="en-US" sz="1400" b="0" dirty="0">
                <a:latin typeface="Courier New"/>
                <a:cs typeface="Courier New"/>
              </a:rPr>
              <a:t>0</a:t>
            </a:r>
          </a:p>
        </p:txBody>
      </p:sp>
      <p:sp>
        <p:nvSpPr>
          <p:cNvPr id="26" name="TextBox 25"/>
          <p:cNvSpPr txBox="1"/>
          <p:nvPr/>
        </p:nvSpPr>
        <p:spPr>
          <a:xfrm>
            <a:off x="5351542" y="5791200"/>
            <a:ext cx="292405" cy="307777"/>
          </a:xfrm>
          <a:prstGeom prst="rect">
            <a:avLst/>
          </a:prstGeom>
          <a:noFill/>
        </p:spPr>
        <p:txBody>
          <a:bodyPr wrap="none" rtlCol="0">
            <a:spAutoFit/>
          </a:bodyPr>
          <a:lstStyle/>
          <a:p>
            <a:r>
              <a:rPr lang="en-US" sz="1400" b="0" dirty="0">
                <a:latin typeface="Courier New"/>
                <a:cs typeface="Courier New"/>
              </a:rPr>
              <a:t>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0" y="461963"/>
            <a:ext cx="9144000" cy="604837"/>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mn-lt"/>
              </a:rPr>
              <a:t>Example: </a:t>
            </a:r>
            <a:r>
              <a:rPr lang="zh-CN" altLang="en-US" dirty="0">
                <a:latin typeface="+mn-lt"/>
              </a:rPr>
              <a:t>使用</a:t>
            </a:r>
            <a:r>
              <a:rPr lang="en-GB" dirty="0">
                <a:latin typeface="+mn-lt"/>
              </a:rPr>
              <a:t> </a:t>
            </a:r>
            <a:r>
              <a:rPr lang="en-GB" dirty="0" err="1">
                <a:latin typeface="Courier New"/>
                <a:cs typeface="Courier New"/>
              </a:rPr>
              <a:t>mmap</a:t>
            </a:r>
            <a:r>
              <a:rPr lang="en-GB" dirty="0">
                <a:latin typeface="+mn-lt"/>
              </a:rPr>
              <a:t> </a:t>
            </a:r>
            <a:r>
              <a:rPr lang="zh-CN" altLang="en-US" dirty="0">
                <a:latin typeface="+mn-lt"/>
              </a:rPr>
              <a:t>函数拷贝文件</a:t>
            </a:r>
            <a:endParaRPr lang="en-GB" dirty="0">
              <a:latin typeface="Courier New"/>
              <a:cs typeface="Courier New"/>
            </a:endParaRPr>
          </a:p>
        </p:txBody>
      </p:sp>
      <p:sp>
        <p:nvSpPr>
          <p:cNvPr id="33795" name="Rectangle 3"/>
          <p:cNvSpPr>
            <a:spLocks noChangeArrowheads="1"/>
          </p:cNvSpPr>
          <p:nvPr/>
        </p:nvSpPr>
        <p:spPr bwMode="auto">
          <a:xfrm>
            <a:off x="4419600" y="2436812"/>
            <a:ext cx="4572000" cy="41925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600" dirty="0">
                <a:solidFill>
                  <a:srgbClr val="CB2418"/>
                </a:solidFill>
                <a:latin typeface="Menlo-Regular"/>
              </a:rPr>
              <a:t>/* </a:t>
            </a:r>
            <a:r>
              <a:rPr lang="en-US" sz="1600" dirty="0" err="1">
                <a:solidFill>
                  <a:srgbClr val="CB2418"/>
                </a:solidFill>
                <a:latin typeface="Menlo-Regular"/>
              </a:rPr>
              <a:t>mmapcopy</a:t>
            </a:r>
            <a:r>
              <a:rPr lang="en-US" sz="1600" dirty="0">
                <a:solidFill>
                  <a:srgbClr val="CB2418"/>
                </a:solidFill>
                <a:latin typeface="Menlo-Regular"/>
              </a:rPr>
              <a:t> driver */</a:t>
            </a:r>
            <a:endParaRPr lang="en-US" sz="1600" dirty="0">
              <a:solidFill>
                <a:srgbClr val="000000"/>
              </a:solidFill>
              <a:latin typeface="Menlo-Regular"/>
            </a:endParaRPr>
          </a:p>
          <a:p>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4A00FF"/>
                </a:solidFill>
                <a:latin typeface="Menlo-Regular"/>
              </a:rPr>
              <a:t>main</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argc</a:t>
            </a:r>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C200FF"/>
                </a:solidFill>
                <a:latin typeface="Menlo-Regular"/>
              </a:rPr>
              <a:t>struct</a:t>
            </a:r>
            <a:r>
              <a:rPr lang="en-US" sz="1600" dirty="0">
                <a:solidFill>
                  <a:srgbClr val="000000"/>
                </a:solidFill>
                <a:latin typeface="Menlo-Regular"/>
              </a:rPr>
              <a:t> </a:t>
            </a:r>
            <a:r>
              <a:rPr lang="en-US" sz="1600" dirty="0">
                <a:solidFill>
                  <a:srgbClr val="2D961E"/>
                </a:solidFill>
                <a:latin typeface="Menlo-Regular"/>
              </a:rPr>
              <a:t>stat</a:t>
            </a:r>
            <a:r>
              <a:rPr lang="en-US" sz="1600" dirty="0">
                <a:solidFill>
                  <a:srgbClr val="000000"/>
                </a:solidFill>
                <a:latin typeface="Menlo-Regular"/>
              </a:rPr>
              <a:t> </a:t>
            </a:r>
            <a:r>
              <a:rPr lang="en-US" sz="1600" dirty="0">
                <a:solidFill>
                  <a:srgbClr val="C1651C"/>
                </a:solidFill>
                <a:latin typeface="Menlo-Regular"/>
              </a:rPr>
              <a:t>stat</a:t>
            </a:r>
            <a:r>
              <a:rPr lang="en-US" sz="1600" dirty="0">
                <a:solidFill>
                  <a:srgbClr val="000000"/>
                </a:solidFill>
                <a:latin typeface="Menlo-Regular"/>
              </a:rPr>
              <a:t>;</a:t>
            </a:r>
          </a:p>
          <a:p>
            <a:r>
              <a:rPr lang="nl-NL" sz="1600" dirty="0">
                <a:solidFill>
                  <a:srgbClr val="000000"/>
                </a:solidFill>
                <a:latin typeface="Menlo-Regular"/>
              </a:rPr>
              <a:t>    </a:t>
            </a:r>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fd</a:t>
            </a:r>
            <a:r>
              <a:rPr lang="nl-NL" sz="1600" dirty="0">
                <a:solidFill>
                  <a:srgbClr val="000000"/>
                </a:solidFill>
                <a:latin typeface="Menlo-Regular"/>
              </a:rPr>
              <a:t>;</a:t>
            </a:r>
          </a:p>
          <a:p>
            <a:endParaRPr lang="nl-NL" sz="1600" dirty="0">
              <a:solidFill>
                <a:srgbClr val="000000"/>
              </a:solidFill>
              <a:latin typeface="Menlo-Regular"/>
            </a:endParaRPr>
          </a:p>
          <a:p>
            <a:r>
              <a:rPr lang="nl-NL" sz="1600" dirty="0">
                <a:solidFill>
                  <a:srgbClr val="000000"/>
                </a:solidFill>
                <a:latin typeface="Menlo-Regular"/>
              </a:rPr>
              <a:t>    </a:t>
            </a:r>
            <a:r>
              <a:rPr lang="nl-NL" sz="1600" dirty="0">
                <a:solidFill>
                  <a:srgbClr val="CB2418"/>
                </a:solidFill>
                <a:latin typeface="Menlo-Regular"/>
              </a:rPr>
              <a:t>/* Check </a:t>
            </a:r>
            <a:r>
              <a:rPr lang="nl-NL" sz="1600" dirty="0" err="1">
                <a:solidFill>
                  <a:srgbClr val="CB2418"/>
                </a:solidFill>
                <a:latin typeface="Menlo-Regular"/>
              </a:rPr>
              <a:t>for</a:t>
            </a:r>
            <a:r>
              <a:rPr lang="nl-NL" sz="1600" dirty="0">
                <a:solidFill>
                  <a:srgbClr val="CB2418"/>
                </a:solidFill>
                <a:latin typeface="Menlo-Regular"/>
              </a:rPr>
              <a:t> </a:t>
            </a:r>
            <a:r>
              <a:rPr lang="nl-NL" sz="1600" dirty="0" err="1">
                <a:solidFill>
                  <a:srgbClr val="CB2418"/>
                </a:solidFill>
                <a:latin typeface="Menlo-Regular"/>
              </a:rPr>
              <a:t>required</a:t>
            </a:r>
            <a:r>
              <a:rPr lang="nl-NL" sz="1600" dirty="0">
                <a:solidFill>
                  <a:srgbClr val="CB2418"/>
                </a:solidFill>
                <a:latin typeface="Menlo-Regular"/>
              </a:rPr>
              <a:t> </a:t>
            </a:r>
            <a:r>
              <a:rPr lang="nl-NL" sz="1600" dirty="0" err="1">
                <a:solidFill>
                  <a:srgbClr val="CB2418"/>
                </a:solidFill>
                <a:latin typeface="Menlo-Regular"/>
              </a:rPr>
              <a:t>cmd</a:t>
            </a:r>
            <a:r>
              <a:rPr lang="nl-NL" sz="1600" dirty="0">
                <a:solidFill>
                  <a:srgbClr val="CB2418"/>
                </a:solidFill>
                <a:latin typeface="Menlo-Regular"/>
              </a:rPr>
              <a:t> line </a:t>
            </a:r>
            <a:r>
              <a:rPr lang="nl-NL" sz="1600" dirty="0" err="1">
                <a:solidFill>
                  <a:srgbClr val="CB2418"/>
                </a:solidFill>
                <a:latin typeface="Menlo-Regular"/>
              </a:rPr>
              <a:t>arg</a:t>
            </a:r>
            <a:r>
              <a:rPr lang="nl-NL" sz="1600" dirty="0">
                <a:solidFill>
                  <a:srgbClr val="CB2418"/>
                </a:solidFill>
                <a:latin typeface="Menlo-Regular"/>
              </a:rPr>
              <a:t> */</a:t>
            </a:r>
            <a:endParaRPr lang="nl-NL"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argc</a:t>
            </a:r>
            <a:r>
              <a:rPr lang="en-US" sz="1600" dirty="0">
                <a:solidFill>
                  <a:srgbClr val="000000"/>
                </a:solidFill>
                <a:latin typeface="Menlo-Regular"/>
              </a:rPr>
              <a:t> != 2) {</a:t>
            </a: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"usage: %s &lt;filename&gt;\n"</a:t>
            </a:r>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a:t>
            </a:r>
          </a:p>
          <a:p>
            <a:r>
              <a:rPr lang="en-US" sz="1600" dirty="0">
                <a:solidFill>
                  <a:srgbClr val="000000"/>
                </a:solidFill>
                <a:latin typeface="Menlo-Regular"/>
              </a:rPr>
              <a:t>        exit(0);</a:t>
            </a:r>
          </a:p>
          <a:p>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CB2418"/>
                </a:solidFill>
                <a:latin typeface="Menlo-Regular"/>
              </a:rPr>
              <a:t>/* Copy input file to </a:t>
            </a:r>
            <a:r>
              <a:rPr lang="en-US" sz="1600" dirty="0" err="1">
                <a:solidFill>
                  <a:srgbClr val="CB2418"/>
                </a:solidFill>
                <a:latin typeface="Menlo-Regular"/>
              </a:rPr>
              <a:t>stdout</a:t>
            </a:r>
            <a:r>
              <a:rPr lang="en-US" sz="1600" dirty="0">
                <a:solidFill>
                  <a:srgbClr val="CB2418"/>
                </a:solidFill>
                <a:latin typeface="Menlo-Regular"/>
              </a:rPr>
              <a:t> */</a:t>
            </a:r>
            <a:endParaRPr lang="en-US" sz="1600" dirty="0">
              <a:solidFill>
                <a:srgbClr val="000000"/>
              </a:solidFill>
              <a:latin typeface="Menlo-Regular"/>
            </a:endParaRPr>
          </a:p>
          <a:p>
            <a:r>
              <a:rPr lang="nl-NL" sz="1600" dirty="0">
                <a:solidFill>
                  <a:srgbClr val="000000"/>
                </a:solidFill>
                <a:latin typeface="Menlo-Regular"/>
              </a:rPr>
              <a:t>    </a:t>
            </a:r>
            <a:r>
              <a:rPr lang="nl-NL" sz="1600" dirty="0" err="1">
                <a:solidFill>
                  <a:srgbClr val="000000"/>
                </a:solidFill>
                <a:latin typeface="Menlo-Regular"/>
              </a:rPr>
              <a:t>fd</a:t>
            </a:r>
            <a:r>
              <a:rPr lang="nl-NL" sz="1600" dirty="0">
                <a:solidFill>
                  <a:srgbClr val="000000"/>
                </a:solidFill>
                <a:latin typeface="Menlo-Regular"/>
              </a:rPr>
              <a:t> = Open(</a:t>
            </a:r>
            <a:r>
              <a:rPr lang="nl-NL" sz="1600" dirty="0" err="1">
                <a:solidFill>
                  <a:srgbClr val="000000"/>
                </a:solidFill>
                <a:latin typeface="Menlo-Regular"/>
              </a:rPr>
              <a:t>argv</a:t>
            </a:r>
            <a:r>
              <a:rPr lang="nl-NL" sz="1600" dirty="0">
                <a:solidFill>
                  <a:srgbClr val="000000"/>
                </a:solidFill>
                <a:latin typeface="Menlo-Regular"/>
              </a:rPr>
              <a:t>[1], O_RDONLY, 0);</a:t>
            </a:r>
          </a:p>
          <a:p>
            <a:r>
              <a:rPr lang="nl-NL" sz="1600" dirty="0">
                <a:solidFill>
                  <a:srgbClr val="000000"/>
                </a:solidFill>
                <a:latin typeface="Menlo-Regular"/>
              </a:rPr>
              <a:t>    </a:t>
            </a:r>
            <a:r>
              <a:rPr lang="nl-NL" sz="1600" dirty="0" err="1">
                <a:solidFill>
                  <a:srgbClr val="000000"/>
                </a:solidFill>
                <a:latin typeface="Menlo-Regular"/>
              </a:rPr>
              <a:t>Fstat</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&amp;stat);</a:t>
            </a:r>
          </a:p>
          <a:p>
            <a:r>
              <a:rPr lang="nl-NL" sz="1600" dirty="0">
                <a:solidFill>
                  <a:srgbClr val="000000"/>
                </a:solidFill>
                <a:latin typeface="Menlo-Regular"/>
              </a:rPr>
              <a:t>    </a:t>
            </a:r>
            <a:r>
              <a:rPr lang="nl-NL" sz="1600" dirty="0" err="1">
                <a:solidFill>
                  <a:srgbClr val="000000"/>
                </a:solidFill>
                <a:latin typeface="Menlo-Regular"/>
              </a:rPr>
              <a:t>mmapcopy</a:t>
            </a:r>
            <a:r>
              <a:rPr lang="nl-NL" sz="1600" dirty="0">
                <a:solidFill>
                  <a:srgbClr val="000000"/>
                </a:solidFill>
                <a:latin typeface="Menlo-Regular"/>
              </a:rPr>
              <a:t>(</a:t>
            </a:r>
            <a:r>
              <a:rPr lang="nl-NL" sz="1600" dirty="0" err="1">
                <a:solidFill>
                  <a:srgbClr val="000000"/>
                </a:solidFill>
                <a:latin typeface="Menlo-Regular"/>
              </a:rPr>
              <a:t>fd</a:t>
            </a:r>
            <a:r>
              <a:rPr lang="nl-NL" sz="1600" dirty="0">
                <a:solidFill>
                  <a:srgbClr val="000000"/>
                </a:solidFill>
                <a:latin typeface="Menlo-Regular"/>
              </a:rPr>
              <a:t>, </a:t>
            </a:r>
            <a:r>
              <a:rPr lang="nl-NL" sz="1600" dirty="0" err="1">
                <a:solidFill>
                  <a:srgbClr val="000000"/>
                </a:solidFill>
                <a:latin typeface="Menlo-Regular"/>
              </a:rPr>
              <a:t>stat.st_size</a:t>
            </a:r>
            <a:r>
              <a:rPr lang="nl-NL" sz="1600" dirty="0">
                <a:solidFill>
                  <a:srgbClr val="000000"/>
                </a:solidFill>
                <a:latin typeface="Menlo-Regular"/>
              </a:rPr>
              <a:t>);</a:t>
            </a:r>
          </a:p>
          <a:p>
            <a:r>
              <a:rPr lang="nl-NL" sz="1600" dirty="0">
                <a:solidFill>
                  <a:srgbClr val="000000"/>
                </a:solidFill>
                <a:latin typeface="Menlo-Regular"/>
              </a:rPr>
              <a:t>    exit(0);</a:t>
            </a:r>
          </a:p>
          <a:p>
            <a:r>
              <a:rPr lang="nl-NL" sz="1600" dirty="0">
                <a:solidFill>
                  <a:srgbClr val="000000"/>
                </a:solidFill>
                <a:latin typeface="Menlo-Regular"/>
              </a:rPr>
              <a:t>}</a:t>
            </a:r>
            <a:endParaRPr lang="en-GB" sz="1600" dirty="0">
              <a:latin typeface="Courier New" pitchFamily="49" charset="0"/>
            </a:endParaRPr>
          </a:p>
        </p:txBody>
      </p:sp>
      <p:sp>
        <p:nvSpPr>
          <p:cNvPr id="6" name="Rectangle 2"/>
          <p:cNvSpPr txBox="1">
            <a:spLocks noChangeArrowheads="1"/>
          </p:cNvSpPr>
          <p:nvPr/>
        </p:nvSpPr>
        <p:spPr bwMode="auto">
          <a:xfrm>
            <a:off x="396875" y="1362075"/>
            <a:ext cx="7896225" cy="542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GB"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8" name="Rectangle 2"/>
          <p:cNvSpPr txBox="1">
            <a:spLocks noChangeArrowheads="1"/>
          </p:cNvSpPr>
          <p:nvPr/>
        </p:nvSpPr>
        <p:spPr bwMode="auto">
          <a:xfrm>
            <a:off x="396875" y="1362075"/>
            <a:ext cx="8594725" cy="771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zh-CN" altLang="en-US" sz="2800" kern="0" dirty="0">
                <a:latin typeface="Calibri" pitchFamily="34" charset="0"/>
              </a:rPr>
              <a:t>拷贝一个文件到</a:t>
            </a:r>
            <a:r>
              <a:rPr lang="en-GB" sz="2800" kern="0" dirty="0">
                <a:latin typeface="Calibri" pitchFamily="34" charset="0"/>
              </a:rPr>
              <a:t> </a:t>
            </a:r>
            <a:r>
              <a:rPr lang="en-GB" sz="2800" kern="0" dirty="0" err="1">
                <a:latin typeface="Courier New"/>
                <a:cs typeface="Courier New"/>
              </a:rPr>
              <a:t>stdout</a:t>
            </a:r>
            <a:r>
              <a:rPr lang="en-GB" sz="2800" kern="0" dirty="0">
                <a:latin typeface="Calibri" pitchFamily="34" charset="0"/>
              </a:rPr>
              <a:t> </a:t>
            </a:r>
            <a:r>
              <a:rPr lang="zh-CN" altLang="en-US" sz="2800" kern="0" dirty="0">
                <a:latin typeface="Calibri" pitchFamily="34" charset="0"/>
              </a:rPr>
              <a:t>（数据没有传输到用户空间）</a:t>
            </a:r>
            <a:endParaRPr kumimoji="0" lang="en-GB" sz="28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7" name="Rectangle 3"/>
          <p:cNvSpPr>
            <a:spLocks noChangeArrowheads="1"/>
          </p:cNvSpPr>
          <p:nvPr/>
        </p:nvSpPr>
        <p:spPr bwMode="auto">
          <a:xfrm>
            <a:off x="123318" y="2436812"/>
            <a:ext cx="3991482" cy="4116388"/>
          </a:xfrm>
          <a:prstGeom prst="rect">
            <a:avLst/>
          </a:prstGeom>
          <a:solidFill>
            <a:srgbClr val="F6F5BD"/>
          </a:solidFill>
          <a:ln w="9525">
            <a:solidFill>
              <a:schemeClr val="tx1"/>
            </a:solidFill>
            <a:miter lim="800000"/>
            <a:headEnd/>
            <a:tailEnd/>
          </a:ln>
          <a:effectLst/>
        </p:spPr>
        <p:txBody>
          <a:bodyPr lIns="90360" tIns="44280" rIns="90360" bIns="44280"/>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a:t>
            </a:r>
            <a:r>
              <a:rPr lang="en-US" sz="1800" dirty="0" err="1">
                <a:solidFill>
                  <a:srgbClr val="9D206F"/>
                </a:solidFill>
                <a:latin typeface="Menlo-Regular"/>
              </a:rPr>
              <a:t>csapp.h</a:t>
            </a:r>
            <a:r>
              <a:rPr lang="en-US" sz="1800" dirty="0">
                <a:solidFill>
                  <a:srgbClr val="9D206F"/>
                </a:solidFill>
                <a:latin typeface="Menlo-Regular"/>
              </a:rPr>
              <a: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mmapcopy</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fd</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B2418"/>
                </a:solidFill>
                <a:latin typeface="Menlo-Regular"/>
              </a:rPr>
              <a:t>/* </a:t>
            </a:r>
            <a:r>
              <a:rPr lang="en-US" sz="1800" dirty="0" err="1">
                <a:solidFill>
                  <a:srgbClr val="CB2418"/>
                </a:solidFill>
                <a:latin typeface="Menlo-Regular"/>
              </a:rPr>
              <a:t>Ptr</a:t>
            </a:r>
            <a:r>
              <a:rPr lang="en-US" sz="1800" dirty="0">
                <a:solidFill>
                  <a:srgbClr val="CB2418"/>
                </a:solidFill>
                <a:latin typeface="Menlo-Regular"/>
              </a:rPr>
              <a:t> to memory mapped area */</a:t>
            </a:r>
            <a:endParaRPr lang="en-US" sz="1800" dirty="0">
              <a:solidFill>
                <a:srgbClr val="000000"/>
              </a:solidFill>
              <a:latin typeface="Menlo-Regular"/>
            </a:endParaRPr>
          </a:p>
          <a:p>
            <a:r>
              <a:rPr lang="da-DK" sz="1800" dirty="0">
                <a:solidFill>
                  <a:srgbClr val="000000"/>
                </a:solidFill>
                <a:latin typeface="Menlo-Regular"/>
              </a:rPr>
              <a:t>    </a:t>
            </a:r>
            <a:r>
              <a:rPr lang="da-DK" sz="1800" dirty="0" err="1">
                <a:solidFill>
                  <a:srgbClr val="2D961E"/>
                </a:solidFill>
                <a:latin typeface="Menlo-Regular"/>
              </a:rPr>
              <a:t>char</a:t>
            </a:r>
            <a:r>
              <a:rPr lang="da-DK" sz="1800" dirty="0">
                <a:solidFill>
                  <a:srgbClr val="000000"/>
                </a:solidFill>
                <a:latin typeface="Menlo-Regular"/>
              </a:rPr>
              <a:t> *</a:t>
            </a:r>
            <a:r>
              <a:rPr lang="da-DK" sz="1800" dirty="0" err="1">
                <a:solidFill>
                  <a:srgbClr val="C1651C"/>
                </a:solidFill>
                <a:latin typeface="Menlo-Regular"/>
              </a:rPr>
              <a:t>bufp</a:t>
            </a:r>
            <a:r>
              <a:rPr lang="da-DK" sz="1800" dirty="0">
                <a:solidFill>
                  <a:srgbClr val="000000"/>
                </a:solidFill>
                <a:latin typeface="Menlo-Regular"/>
              </a:rPr>
              <a:t>;</a:t>
            </a:r>
          </a:p>
          <a:p>
            <a:endParaRPr lang="da-DK" sz="1800" dirty="0">
              <a:solidFill>
                <a:srgbClr val="000000"/>
              </a:solidFill>
              <a:latin typeface="Menlo-Regular"/>
            </a:endParaRPr>
          </a:p>
          <a:p>
            <a:r>
              <a:rPr lang="da-DK" sz="1800" dirty="0">
                <a:solidFill>
                  <a:srgbClr val="000000"/>
                </a:solidFill>
                <a:latin typeface="Menlo-Regular"/>
              </a:rPr>
              <a:t>    </a:t>
            </a:r>
            <a:r>
              <a:rPr lang="da-DK" sz="1800" dirty="0" err="1">
                <a:solidFill>
                  <a:srgbClr val="000000"/>
                </a:solidFill>
                <a:latin typeface="Menlo-Regular"/>
              </a:rPr>
              <a:t>bufp</a:t>
            </a:r>
            <a:r>
              <a:rPr lang="da-DK" sz="1800" dirty="0">
                <a:solidFill>
                  <a:srgbClr val="000000"/>
                </a:solidFill>
                <a:latin typeface="Menlo-Regular"/>
              </a:rPr>
              <a:t> = </a:t>
            </a:r>
            <a:r>
              <a:rPr lang="da-DK" sz="1800" dirty="0" err="1">
                <a:solidFill>
                  <a:srgbClr val="000000"/>
                </a:solidFill>
                <a:latin typeface="Menlo-Regular"/>
              </a:rPr>
              <a:t>Mmap</a:t>
            </a:r>
            <a:r>
              <a:rPr lang="da-DK" sz="1800" dirty="0">
                <a:solidFill>
                  <a:srgbClr val="000000"/>
                </a:solidFill>
                <a:latin typeface="Menlo-Regular"/>
              </a:rPr>
              <a:t>(</a:t>
            </a:r>
            <a:r>
              <a:rPr lang="da-DK" sz="1800" dirty="0">
                <a:solidFill>
                  <a:srgbClr val="2C9290"/>
                </a:solidFill>
                <a:latin typeface="Menlo-Regular"/>
              </a:rPr>
              <a:t>NULL</a:t>
            </a:r>
            <a:r>
              <a:rPr lang="da-DK" sz="1800" dirty="0">
                <a:solidFill>
                  <a:srgbClr val="000000"/>
                </a:solidFill>
                <a:latin typeface="Menlo-Regular"/>
              </a:rPr>
              <a:t>, </a:t>
            </a:r>
            <a:r>
              <a:rPr lang="da-DK" sz="1800" dirty="0" err="1">
                <a:solidFill>
                  <a:srgbClr val="000000"/>
                </a:solidFill>
                <a:latin typeface="Menlo-Regular"/>
              </a:rPr>
              <a:t>size</a:t>
            </a:r>
            <a:r>
              <a:rPr lang="da-DK" sz="1800" dirty="0">
                <a:solidFill>
                  <a:srgbClr val="000000"/>
                </a:solidFill>
                <a:latin typeface="Menlo-Regular"/>
              </a:rPr>
              <a:t>, </a:t>
            </a:r>
          </a:p>
          <a:p>
            <a:r>
              <a:rPr lang="da-DK" sz="1800" dirty="0">
                <a:solidFill>
                  <a:srgbClr val="000000"/>
                </a:solidFill>
                <a:latin typeface="Menlo-Regular"/>
              </a:rPr>
              <a:t>                PROT_READ,</a:t>
            </a:r>
          </a:p>
          <a:p>
            <a:r>
              <a:rPr lang="nl-NL" sz="1800" dirty="0">
                <a:solidFill>
                  <a:srgbClr val="000000"/>
                </a:solidFill>
                <a:latin typeface="Menlo-Regular"/>
              </a:rPr>
              <a:t>                MAP_PRIVATE, </a:t>
            </a:r>
          </a:p>
          <a:p>
            <a:r>
              <a:rPr lang="nl-NL" sz="1800" dirty="0">
                <a:solidFill>
                  <a:srgbClr val="000000"/>
                </a:solidFill>
                <a:latin typeface="Menlo-Regular"/>
              </a:rPr>
              <a:t>                </a:t>
            </a:r>
            <a:r>
              <a:rPr lang="nl-NL" sz="1800" dirty="0" err="1">
                <a:solidFill>
                  <a:srgbClr val="000000"/>
                </a:solidFill>
                <a:latin typeface="Menlo-Regular"/>
              </a:rPr>
              <a:t>fd</a:t>
            </a:r>
            <a:r>
              <a:rPr lang="nl-NL" sz="1800" dirty="0">
                <a:solidFill>
                  <a:srgbClr val="000000"/>
                </a:solidFill>
                <a:latin typeface="Menlo-Regular"/>
              </a:rPr>
              <a:t>, 0);</a:t>
            </a:r>
          </a:p>
          <a:p>
            <a:r>
              <a:rPr lang="de-DE" sz="1800" dirty="0">
                <a:solidFill>
                  <a:srgbClr val="000000"/>
                </a:solidFill>
                <a:latin typeface="Menlo-Regular"/>
              </a:rPr>
              <a:t>    Write(1, </a:t>
            </a:r>
            <a:r>
              <a:rPr lang="de-DE" sz="1800" dirty="0" err="1">
                <a:solidFill>
                  <a:srgbClr val="000000"/>
                </a:solidFill>
                <a:latin typeface="Menlo-Regular"/>
              </a:rPr>
              <a:t>bufp</a:t>
            </a:r>
            <a:r>
              <a:rPr lang="de-DE" sz="1800" dirty="0">
                <a:solidFill>
                  <a:srgbClr val="000000"/>
                </a:solidFill>
                <a:latin typeface="Menlo-Regular"/>
              </a:rPr>
              <a:t>, </a:t>
            </a:r>
            <a:r>
              <a:rPr lang="de-DE" sz="1800" dirty="0" err="1">
                <a:solidFill>
                  <a:srgbClr val="000000"/>
                </a:solidFill>
                <a:latin typeface="Menlo-Regular"/>
              </a:rPr>
              <a:t>size</a:t>
            </a:r>
            <a:r>
              <a:rPr lang="de-DE" sz="1800" dirty="0">
                <a:solidFill>
                  <a:srgbClr val="000000"/>
                </a:solidFill>
                <a:latin typeface="Menlo-Regular"/>
              </a:rPr>
              <a:t>);</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a:t>
            </a:r>
          </a:p>
          <a:p>
            <a:r>
              <a:rPr lang="is-IS" sz="1800" dirty="0">
                <a:solidFill>
                  <a:srgbClr val="000000"/>
                </a:solidFill>
                <a:latin typeface="Menlo-Regular"/>
              </a:rPr>
              <a:t>}</a:t>
            </a:r>
          </a:p>
        </p:txBody>
      </p:sp>
      <p:sp>
        <p:nvSpPr>
          <p:cNvPr id="2" name="TextBox 1"/>
          <p:cNvSpPr txBox="1"/>
          <p:nvPr/>
        </p:nvSpPr>
        <p:spPr>
          <a:xfrm>
            <a:off x="2667000" y="6172200"/>
            <a:ext cx="1410174" cy="369332"/>
          </a:xfrm>
          <a:prstGeom prst="rect">
            <a:avLst/>
          </a:prstGeom>
          <a:noFill/>
        </p:spPr>
        <p:txBody>
          <a:bodyPr wrap="none" rtlCol="0">
            <a:spAutoFit/>
          </a:bodyPr>
          <a:lstStyle/>
          <a:p>
            <a:r>
              <a:rPr lang="en-US" sz="1800" dirty="0" err="1">
                <a:solidFill>
                  <a:schemeClr val="bg1">
                    <a:lumMod val="50000"/>
                  </a:schemeClr>
                </a:solidFill>
                <a:latin typeface="Calibri" pitchFamily="34" charset="0"/>
              </a:rPr>
              <a:t>mmapcopy.c</a:t>
            </a:r>
            <a:endParaRPr lang="en-US" sz="1800" dirty="0">
              <a:solidFill>
                <a:schemeClr val="bg1">
                  <a:lumMod val="50000"/>
                </a:schemeClr>
              </a:solidFill>
              <a:latin typeface="Calibri" pitchFamily="34" charset="0"/>
            </a:endParaRPr>
          </a:p>
        </p:txBody>
      </p:sp>
      <p:sp>
        <p:nvSpPr>
          <p:cNvPr id="10" name="TextBox 9"/>
          <p:cNvSpPr txBox="1"/>
          <p:nvPr/>
        </p:nvSpPr>
        <p:spPr>
          <a:xfrm>
            <a:off x="7581426" y="6183868"/>
            <a:ext cx="1410174" cy="369332"/>
          </a:xfrm>
          <a:prstGeom prst="rect">
            <a:avLst/>
          </a:prstGeom>
          <a:noFill/>
        </p:spPr>
        <p:txBody>
          <a:bodyPr wrap="none" rtlCol="0">
            <a:spAutoFit/>
          </a:bodyPr>
          <a:lstStyle/>
          <a:p>
            <a:r>
              <a:rPr lang="en-US" sz="1800" dirty="0" err="1">
                <a:solidFill>
                  <a:schemeClr val="bg1">
                    <a:lumMod val="50000"/>
                  </a:schemeClr>
                </a:solidFill>
                <a:latin typeface="Calibri" pitchFamily="34" charset="0"/>
              </a:rPr>
              <a:t>mmapcopy.c</a:t>
            </a:r>
            <a:endParaRPr lang="en-US" sz="1800" dirty="0">
              <a:solidFill>
                <a:schemeClr val="bg1">
                  <a:lumMod val="50000"/>
                </a:schemeClr>
              </a:solidFill>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Review of Symbols</a:t>
            </a:r>
            <a:r>
              <a:rPr lang="zh-CN" altLang="en-US" dirty="0"/>
              <a:t>符号回顾</a:t>
            </a:r>
            <a:endParaRPr lang="en-US" dirty="0"/>
          </a:p>
        </p:txBody>
      </p:sp>
      <p:sp>
        <p:nvSpPr>
          <p:cNvPr id="593923" name="Rectangle 3"/>
          <p:cNvSpPr>
            <a:spLocks noGrp="1" noChangeArrowheads="1"/>
          </p:cNvSpPr>
          <p:nvPr>
            <p:ph type="body" idx="1"/>
          </p:nvPr>
        </p:nvSpPr>
        <p:spPr>
          <a:xfrm>
            <a:off x="396875" y="1066800"/>
            <a:ext cx="7896225" cy="5267325"/>
          </a:xfrm>
        </p:spPr>
        <p:txBody>
          <a:bodyPr>
            <a:noAutofit/>
          </a:bodyPr>
          <a:lstStyle/>
          <a:p>
            <a:r>
              <a:rPr lang="zh-CN" altLang="en-US" dirty="0"/>
              <a:t>基本参数</a:t>
            </a:r>
            <a:endParaRPr lang="en-US" dirty="0"/>
          </a:p>
          <a:p>
            <a:pPr lvl="1"/>
            <a:r>
              <a:rPr lang="en-US" b="1" dirty="0"/>
              <a:t>N = 2</a:t>
            </a:r>
            <a:r>
              <a:rPr lang="en-US" b="1" baseline="30000" dirty="0"/>
              <a:t>n </a:t>
            </a:r>
            <a:r>
              <a:rPr lang="en-US" b="1" dirty="0"/>
              <a:t>:</a:t>
            </a:r>
            <a:r>
              <a:rPr lang="zh-CN" altLang="en-US" b="1" dirty="0"/>
              <a:t>虚拟地址空间中的地址数量</a:t>
            </a:r>
            <a:endParaRPr lang="en-US" b="1" dirty="0"/>
          </a:p>
          <a:p>
            <a:pPr lvl="1"/>
            <a:r>
              <a:rPr lang="en-US" b="1" dirty="0"/>
              <a:t>M = 2m : </a:t>
            </a:r>
            <a:r>
              <a:rPr lang="zh-CN" altLang="en-US" b="1" dirty="0"/>
              <a:t>物理地址空间中的地址数量</a:t>
            </a:r>
            <a:endParaRPr lang="en-US" b="1" dirty="0"/>
          </a:p>
          <a:p>
            <a:pPr lvl="1"/>
            <a:r>
              <a:rPr lang="en-US" b="1" dirty="0"/>
              <a:t>P = 2</a:t>
            </a:r>
            <a:r>
              <a:rPr lang="en-US" b="1" baseline="30000" dirty="0"/>
              <a:t>p </a:t>
            </a:r>
            <a:r>
              <a:rPr lang="en-US" b="1" dirty="0"/>
              <a:t> : </a:t>
            </a:r>
            <a:r>
              <a:rPr lang="zh-CN" altLang="en-US" b="1" dirty="0"/>
              <a:t>页的大小</a:t>
            </a:r>
            <a:r>
              <a:rPr lang="en-US" b="1" dirty="0"/>
              <a:t> (bytes)</a:t>
            </a:r>
            <a:endParaRPr lang="en-US" b="1" baseline="30000" dirty="0"/>
          </a:p>
          <a:p>
            <a:r>
              <a:rPr lang="zh-CN" altLang="en-US" dirty="0"/>
              <a:t>虚拟地址组成部分</a:t>
            </a:r>
            <a:endParaRPr lang="en-US" dirty="0"/>
          </a:p>
          <a:p>
            <a:pPr lvl="1"/>
            <a:r>
              <a:rPr lang="en-US" b="1" dirty="0"/>
              <a:t>TLBI: </a:t>
            </a:r>
            <a:r>
              <a:rPr lang="en-US" altLang="zh-CN" b="1" dirty="0"/>
              <a:t>TLB</a:t>
            </a:r>
            <a:r>
              <a:rPr lang="zh-CN" altLang="en-US" b="1" dirty="0"/>
              <a:t>索引</a:t>
            </a:r>
            <a:endParaRPr lang="en-US" b="1" dirty="0"/>
          </a:p>
          <a:p>
            <a:pPr lvl="1"/>
            <a:r>
              <a:rPr lang="en-US" b="1" dirty="0"/>
              <a:t>TLBT: TLB </a:t>
            </a:r>
            <a:r>
              <a:rPr lang="zh-CN" altLang="en-US" b="1" dirty="0"/>
              <a:t>标记</a:t>
            </a:r>
            <a:endParaRPr lang="en-US" b="1" dirty="0"/>
          </a:p>
          <a:p>
            <a:pPr lvl="1"/>
            <a:r>
              <a:rPr lang="en-US" b="1" dirty="0"/>
              <a:t>VPO: </a:t>
            </a:r>
            <a:r>
              <a:rPr lang="zh-CN" altLang="en-US" b="1" dirty="0"/>
              <a:t>虚拟页面偏移量（字节）</a:t>
            </a:r>
            <a:r>
              <a:rPr lang="en-US" b="1" dirty="0"/>
              <a:t> </a:t>
            </a:r>
          </a:p>
          <a:p>
            <a:pPr lvl="1"/>
            <a:r>
              <a:rPr lang="en-US" b="1" dirty="0"/>
              <a:t>VPN: </a:t>
            </a:r>
            <a:r>
              <a:rPr lang="zh-CN" altLang="en-US" b="1" dirty="0"/>
              <a:t>虚拟页号</a:t>
            </a:r>
            <a:endParaRPr lang="en-US" b="1" dirty="0"/>
          </a:p>
          <a:p>
            <a:r>
              <a:rPr lang="zh-CN" altLang="en-US" dirty="0"/>
              <a:t>物理地址组成部分</a:t>
            </a:r>
            <a:endParaRPr lang="en-US" dirty="0"/>
          </a:p>
          <a:p>
            <a:pPr lvl="1"/>
            <a:r>
              <a:rPr lang="en-US" b="1" dirty="0"/>
              <a:t>PPO:</a:t>
            </a:r>
            <a:r>
              <a:rPr lang="zh-CN" altLang="en-US" b="1" dirty="0"/>
              <a:t>物理页面偏移量</a:t>
            </a:r>
            <a:r>
              <a:rPr lang="en-US" b="1" dirty="0"/>
              <a:t> (same as VPO)</a:t>
            </a:r>
          </a:p>
          <a:p>
            <a:pPr lvl="1"/>
            <a:r>
              <a:rPr lang="en-US" b="1" dirty="0"/>
              <a:t>PPN:</a:t>
            </a:r>
            <a:r>
              <a:rPr lang="zh-CN" altLang="en-US" b="1" dirty="0"/>
              <a:t>物理页号</a:t>
            </a:r>
            <a:endParaRPr lang="en-US" b="1" dirty="0"/>
          </a:p>
          <a:p>
            <a:pPr lvl="1"/>
            <a:r>
              <a:rPr lang="en-US" b="1" dirty="0"/>
              <a:t>CO: </a:t>
            </a:r>
            <a:r>
              <a:rPr lang="zh-CN" altLang="en-US" b="1" dirty="0"/>
              <a:t>缓冲块内的字节偏移量</a:t>
            </a:r>
            <a:endParaRPr lang="en-US" b="1" dirty="0"/>
          </a:p>
          <a:p>
            <a:pPr lvl="1"/>
            <a:r>
              <a:rPr lang="en-US" b="1" dirty="0"/>
              <a:t>CI: Cache </a:t>
            </a:r>
            <a:r>
              <a:rPr lang="zh-CN" altLang="en-US" b="1" dirty="0"/>
              <a:t>索引</a:t>
            </a:r>
            <a:endParaRPr lang="en-US" b="1" dirty="0"/>
          </a:p>
          <a:p>
            <a:pPr lvl="1"/>
            <a:r>
              <a:rPr lang="en-US" b="1" dirty="0"/>
              <a:t>CT: Cache </a:t>
            </a:r>
            <a:r>
              <a:rPr lang="zh-CN" altLang="en-US" b="1" dirty="0"/>
              <a:t>标记</a:t>
            </a:r>
            <a:endParaRPr lang="en-US"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81000" y="510647"/>
            <a:ext cx="7308850" cy="573087"/>
          </a:xfrm>
          <a:ln/>
        </p:spPr>
        <p:txBody>
          <a:bodyPr/>
          <a:lstStyle/>
          <a:p>
            <a:r>
              <a:rPr lang="zh-CN" altLang="en-US" dirty="0"/>
              <a:t>一个小内存系统示例</a:t>
            </a:r>
            <a:endParaRPr lang="en-US" altLang="zh-CN" dirty="0"/>
          </a:p>
        </p:txBody>
      </p:sp>
      <p:sp>
        <p:nvSpPr>
          <p:cNvPr id="33794" name="Rectangle 2"/>
          <p:cNvSpPr>
            <a:spLocks noGrp="1" noChangeArrowheads="1"/>
          </p:cNvSpPr>
          <p:nvPr>
            <p:ph type="body" idx="1"/>
          </p:nvPr>
        </p:nvSpPr>
        <p:spPr>
          <a:xfrm>
            <a:off x="379413" y="1220788"/>
            <a:ext cx="8307387" cy="15827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ffectLst/>
              </a:rPr>
              <a:t>地址假设</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14</a:t>
            </a:r>
            <a:r>
              <a:rPr lang="zh-CN" altLang="en-US" dirty="0"/>
              <a:t>位虚拟地址（</a:t>
            </a:r>
            <a:r>
              <a:rPr lang="en-US" altLang="zh-CN" dirty="0"/>
              <a:t>n=14</a:t>
            </a:r>
            <a:r>
              <a:rPr lang="zh-CN" altLang="en-US" dirty="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en-US" altLang="zh-CN" dirty="0"/>
              <a:t>12</a:t>
            </a:r>
            <a:r>
              <a:rPr lang="zh-CN" altLang="en-US" dirty="0"/>
              <a:t>位物理地址（</a:t>
            </a:r>
            <a:r>
              <a:rPr lang="en-US" altLang="zh-CN" dirty="0"/>
              <a:t>m = 12</a:t>
            </a:r>
            <a:r>
              <a:rPr lang="zh-CN" altLang="en-US" dirty="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zh-CN" altLang="en-US" dirty="0"/>
              <a:t>页面大小</a:t>
            </a:r>
            <a:r>
              <a:rPr lang="en-US" altLang="zh-CN" dirty="0"/>
              <a:t>64</a:t>
            </a:r>
            <a:r>
              <a:rPr lang="zh-CN" altLang="en-US" dirty="0"/>
              <a:t>字节（</a:t>
            </a:r>
            <a:r>
              <a:rPr lang="en-US" altLang="zh-CN" dirty="0"/>
              <a:t>P = 64</a:t>
            </a:r>
            <a:r>
              <a:rPr lang="zh-CN" altLang="en-US" dirty="0"/>
              <a:t>）</a:t>
            </a:r>
            <a:endParaRPr lang="en-GB" dirty="0"/>
          </a:p>
        </p:txBody>
      </p:sp>
      <p:sp>
        <p:nvSpPr>
          <p:cNvPr id="33797" name="Rectangle 5"/>
          <p:cNvSpPr>
            <a:spLocks noChangeArrowheads="1"/>
          </p:cNvSpPr>
          <p:nvPr/>
        </p:nvSpPr>
        <p:spPr bwMode="auto">
          <a:xfrm>
            <a:off x="96043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798" name="Rectangle 6"/>
          <p:cNvSpPr>
            <a:spLocks noChangeArrowheads="1"/>
          </p:cNvSpPr>
          <p:nvPr/>
        </p:nvSpPr>
        <p:spPr bwMode="auto">
          <a:xfrm>
            <a:off x="9604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3800" name="Rectangle 8"/>
          <p:cNvSpPr>
            <a:spLocks noChangeArrowheads="1"/>
          </p:cNvSpPr>
          <p:nvPr/>
        </p:nvSpPr>
        <p:spPr bwMode="auto">
          <a:xfrm>
            <a:off x="144780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1" name="Rectangle 9"/>
          <p:cNvSpPr>
            <a:spLocks noChangeArrowheads="1"/>
          </p:cNvSpPr>
          <p:nvPr/>
        </p:nvSpPr>
        <p:spPr bwMode="auto">
          <a:xfrm>
            <a:off x="14478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3803" name="Rectangle 11"/>
          <p:cNvSpPr>
            <a:spLocks noChangeArrowheads="1"/>
          </p:cNvSpPr>
          <p:nvPr/>
        </p:nvSpPr>
        <p:spPr bwMode="auto">
          <a:xfrm>
            <a:off x="193516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4" name="Rectangle 12"/>
          <p:cNvSpPr>
            <a:spLocks noChangeArrowheads="1"/>
          </p:cNvSpPr>
          <p:nvPr/>
        </p:nvSpPr>
        <p:spPr bwMode="auto">
          <a:xfrm>
            <a:off x="19351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06" name="Rectangle 14"/>
          <p:cNvSpPr>
            <a:spLocks noChangeArrowheads="1"/>
          </p:cNvSpPr>
          <p:nvPr/>
        </p:nvSpPr>
        <p:spPr bwMode="auto">
          <a:xfrm>
            <a:off x="242252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7" name="Rectangle 15"/>
          <p:cNvSpPr>
            <a:spLocks noChangeArrowheads="1"/>
          </p:cNvSpPr>
          <p:nvPr/>
        </p:nvSpPr>
        <p:spPr bwMode="auto">
          <a:xfrm>
            <a:off x="24225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09" name="Rectangle 17"/>
          <p:cNvSpPr>
            <a:spLocks noChangeArrowheads="1"/>
          </p:cNvSpPr>
          <p:nvPr/>
        </p:nvSpPr>
        <p:spPr bwMode="auto">
          <a:xfrm>
            <a:off x="290988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0" name="Rectangle 18"/>
          <p:cNvSpPr>
            <a:spLocks noChangeArrowheads="1"/>
          </p:cNvSpPr>
          <p:nvPr/>
        </p:nvSpPr>
        <p:spPr bwMode="auto">
          <a:xfrm>
            <a:off x="29098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12" name="Rectangle 20"/>
          <p:cNvSpPr>
            <a:spLocks noChangeArrowheads="1"/>
          </p:cNvSpPr>
          <p:nvPr/>
        </p:nvSpPr>
        <p:spPr bwMode="auto">
          <a:xfrm>
            <a:off x="339725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3" name="Rectangle 21"/>
          <p:cNvSpPr>
            <a:spLocks noChangeArrowheads="1"/>
          </p:cNvSpPr>
          <p:nvPr/>
        </p:nvSpPr>
        <p:spPr bwMode="auto">
          <a:xfrm>
            <a:off x="33972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15" name="Rectangle 23"/>
          <p:cNvSpPr>
            <a:spLocks noChangeArrowheads="1"/>
          </p:cNvSpPr>
          <p:nvPr/>
        </p:nvSpPr>
        <p:spPr bwMode="auto">
          <a:xfrm>
            <a:off x="388461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6" name="Rectangle 24"/>
          <p:cNvSpPr>
            <a:spLocks noChangeArrowheads="1"/>
          </p:cNvSpPr>
          <p:nvPr/>
        </p:nvSpPr>
        <p:spPr bwMode="auto">
          <a:xfrm>
            <a:off x="388461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18" name="Rectangle 26"/>
          <p:cNvSpPr>
            <a:spLocks noChangeArrowheads="1"/>
          </p:cNvSpPr>
          <p:nvPr/>
        </p:nvSpPr>
        <p:spPr bwMode="auto">
          <a:xfrm>
            <a:off x="437197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9" name="Rectangle 27"/>
          <p:cNvSpPr>
            <a:spLocks noChangeArrowheads="1"/>
          </p:cNvSpPr>
          <p:nvPr/>
        </p:nvSpPr>
        <p:spPr bwMode="auto">
          <a:xfrm>
            <a:off x="437197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21" name="Rectangle 29"/>
          <p:cNvSpPr>
            <a:spLocks noChangeArrowheads="1"/>
          </p:cNvSpPr>
          <p:nvPr/>
        </p:nvSpPr>
        <p:spPr bwMode="auto">
          <a:xfrm>
            <a:off x="485933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2" name="Rectangle 30"/>
          <p:cNvSpPr>
            <a:spLocks noChangeArrowheads="1"/>
          </p:cNvSpPr>
          <p:nvPr/>
        </p:nvSpPr>
        <p:spPr bwMode="auto">
          <a:xfrm>
            <a:off x="48593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24" name="Rectangle 32"/>
          <p:cNvSpPr>
            <a:spLocks noChangeArrowheads="1"/>
          </p:cNvSpPr>
          <p:nvPr/>
        </p:nvSpPr>
        <p:spPr bwMode="auto">
          <a:xfrm>
            <a:off x="534670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5" name="Rectangle 33"/>
          <p:cNvSpPr>
            <a:spLocks noChangeArrowheads="1"/>
          </p:cNvSpPr>
          <p:nvPr/>
        </p:nvSpPr>
        <p:spPr bwMode="auto">
          <a:xfrm>
            <a:off x="53467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27" name="Rectangle 35"/>
          <p:cNvSpPr>
            <a:spLocks noChangeArrowheads="1"/>
          </p:cNvSpPr>
          <p:nvPr/>
        </p:nvSpPr>
        <p:spPr bwMode="auto">
          <a:xfrm>
            <a:off x="5834063"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8" name="Rectangle 36"/>
          <p:cNvSpPr>
            <a:spLocks noChangeArrowheads="1"/>
          </p:cNvSpPr>
          <p:nvPr/>
        </p:nvSpPr>
        <p:spPr bwMode="auto">
          <a:xfrm>
            <a:off x="58340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30" name="Rectangle 38"/>
          <p:cNvSpPr>
            <a:spLocks noChangeArrowheads="1"/>
          </p:cNvSpPr>
          <p:nvPr/>
        </p:nvSpPr>
        <p:spPr bwMode="auto">
          <a:xfrm>
            <a:off x="6321425"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1" name="Rectangle 39"/>
          <p:cNvSpPr>
            <a:spLocks noChangeArrowheads="1"/>
          </p:cNvSpPr>
          <p:nvPr/>
        </p:nvSpPr>
        <p:spPr bwMode="auto">
          <a:xfrm>
            <a:off x="63214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33" name="Rectangle 41"/>
          <p:cNvSpPr>
            <a:spLocks noChangeArrowheads="1"/>
          </p:cNvSpPr>
          <p:nvPr/>
        </p:nvSpPr>
        <p:spPr bwMode="auto">
          <a:xfrm>
            <a:off x="680878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4" name="Rectangle 42"/>
          <p:cNvSpPr>
            <a:spLocks noChangeArrowheads="1"/>
          </p:cNvSpPr>
          <p:nvPr/>
        </p:nvSpPr>
        <p:spPr bwMode="auto">
          <a:xfrm>
            <a:off x="68087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36" name="Rectangle 44"/>
          <p:cNvSpPr>
            <a:spLocks noChangeArrowheads="1"/>
          </p:cNvSpPr>
          <p:nvPr/>
        </p:nvSpPr>
        <p:spPr bwMode="auto">
          <a:xfrm>
            <a:off x="729615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7" name="Rectangle 45"/>
          <p:cNvSpPr>
            <a:spLocks noChangeArrowheads="1"/>
          </p:cNvSpPr>
          <p:nvPr/>
        </p:nvSpPr>
        <p:spPr bwMode="auto">
          <a:xfrm>
            <a:off x="72961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3840" name="Rectangle 48"/>
          <p:cNvSpPr>
            <a:spLocks noChangeArrowheads="1"/>
          </p:cNvSpPr>
          <p:nvPr/>
        </p:nvSpPr>
        <p:spPr bwMode="auto">
          <a:xfrm>
            <a:off x="193516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1" name="Rectangle 49"/>
          <p:cNvSpPr>
            <a:spLocks noChangeArrowheads="1"/>
          </p:cNvSpPr>
          <p:nvPr/>
        </p:nvSpPr>
        <p:spPr bwMode="auto">
          <a:xfrm>
            <a:off x="19351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43" name="Rectangle 51"/>
          <p:cNvSpPr>
            <a:spLocks noChangeArrowheads="1"/>
          </p:cNvSpPr>
          <p:nvPr/>
        </p:nvSpPr>
        <p:spPr bwMode="auto">
          <a:xfrm>
            <a:off x="242252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4" name="Rectangle 52"/>
          <p:cNvSpPr>
            <a:spLocks noChangeArrowheads="1"/>
          </p:cNvSpPr>
          <p:nvPr/>
        </p:nvSpPr>
        <p:spPr bwMode="auto">
          <a:xfrm>
            <a:off x="24225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46" name="Rectangle 54"/>
          <p:cNvSpPr>
            <a:spLocks noChangeArrowheads="1"/>
          </p:cNvSpPr>
          <p:nvPr/>
        </p:nvSpPr>
        <p:spPr bwMode="auto">
          <a:xfrm>
            <a:off x="2909888"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7" name="Rectangle 55"/>
          <p:cNvSpPr>
            <a:spLocks noChangeArrowheads="1"/>
          </p:cNvSpPr>
          <p:nvPr/>
        </p:nvSpPr>
        <p:spPr bwMode="auto">
          <a:xfrm>
            <a:off x="29098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49" name="Rectangle 57"/>
          <p:cNvSpPr>
            <a:spLocks noChangeArrowheads="1"/>
          </p:cNvSpPr>
          <p:nvPr/>
        </p:nvSpPr>
        <p:spPr bwMode="auto">
          <a:xfrm>
            <a:off x="3397250"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0" name="Rectangle 58"/>
          <p:cNvSpPr>
            <a:spLocks noChangeArrowheads="1"/>
          </p:cNvSpPr>
          <p:nvPr/>
        </p:nvSpPr>
        <p:spPr bwMode="auto">
          <a:xfrm>
            <a:off x="33972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52" name="Rectangle 60"/>
          <p:cNvSpPr>
            <a:spLocks noChangeArrowheads="1"/>
          </p:cNvSpPr>
          <p:nvPr/>
        </p:nvSpPr>
        <p:spPr bwMode="auto">
          <a:xfrm>
            <a:off x="388461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3" name="Rectangle 61"/>
          <p:cNvSpPr>
            <a:spLocks noChangeArrowheads="1"/>
          </p:cNvSpPr>
          <p:nvPr/>
        </p:nvSpPr>
        <p:spPr bwMode="auto">
          <a:xfrm>
            <a:off x="388461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55" name="Rectangle 63"/>
          <p:cNvSpPr>
            <a:spLocks noChangeArrowheads="1"/>
          </p:cNvSpPr>
          <p:nvPr/>
        </p:nvSpPr>
        <p:spPr bwMode="auto">
          <a:xfrm>
            <a:off x="437197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6" name="Rectangle 64"/>
          <p:cNvSpPr>
            <a:spLocks noChangeArrowheads="1"/>
          </p:cNvSpPr>
          <p:nvPr/>
        </p:nvSpPr>
        <p:spPr bwMode="auto">
          <a:xfrm>
            <a:off x="437197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58" name="Rectangle 66"/>
          <p:cNvSpPr>
            <a:spLocks noChangeArrowheads="1"/>
          </p:cNvSpPr>
          <p:nvPr/>
        </p:nvSpPr>
        <p:spPr bwMode="auto">
          <a:xfrm>
            <a:off x="485933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59" name="Rectangle 67"/>
          <p:cNvSpPr>
            <a:spLocks noChangeArrowheads="1"/>
          </p:cNvSpPr>
          <p:nvPr/>
        </p:nvSpPr>
        <p:spPr bwMode="auto">
          <a:xfrm>
            <a:off x="485933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61" name="Rectangle 69"/>
          <p:cNvSpPr>
            <a:spLocks noChangeArrowheads="1"/>
          </p:cNvSpPr>
          <p:nvPr/>
        </p:nvSpPr>
        <p:spPr bwMode="auto">
          <a:xfrm>
            <a:off x="534670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2" name="Rectangle 70"/>
          <p:cNvSpPr>
            <a:spLocks noChangeArrowheads="1"/>
          </p:cNvSpPr>
          <p:nvPr/>
        </p:nvSpPr>
        <p:spPr bwMode="auto">
          <a:xfrm>
            <a:off x="534670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64" name="Rectangle 72"/>
          <p:cNvSpPr>
            <a:spLocks noChangeArrowheads="1"/>
          </p:cNvSpPr>
          <p:nvPr/>
        </p:nvSpPr>
        <p:spPr bwMode="auto">
          <a:xfrm>
            <a:off x="5834063"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5" name="Rectangle 73"/>
          <p:cNvSpPr>
            <a:spLocks noChangeArrowheads="1"/>
          </p:cNvSpPr>
          <p:nvPr/>
        </p:nvSpPr>
        <p:spPr bwMode="auto">
          <a:xfrm>
            <a:off x="58340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67" name="Rectangle 75"/>
          <p:cNvSpPr>
            <a:spLocks noChangeArrowheads="1"/>
          </p:cNvSpPr>
          <p:nvPr/>
        </p:nvSpPr>
        <p:spPr bwMode="auto">
          <a:xfrm>
            <a:off x="6321425"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8" name="Rectangle 76"/>
          <p:cNvSpPr>
            <a:spLocks noChangeArrowheads="1"/>
          </p:cNvSpPr>
          <p:nvPr/>
        </p:nvSpPr>
        <p:spPr bwMode="auto">
          <a:xfrm>
            <a:off x="63214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70" name="Rectangle 78"/>
          <p:cNvSpPr>
            <a:spLocks noChangeArrowheads="1"/>
          </p:cNvSpPr>
          <p:nvPr/>
        </p:nvSpPr>
        <p:spPr bwMode="auto">
          <a:xfrm>
            <a:off x="680878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1" name="Rectangle 79"/>
          <p:cNvSpPr>
            <a:spLocks noChangeArrowheads="1"/>
          </p:cNvSpPr>
          <p:nvPr/>
        </p:nvSpPr>
        <p:spPr bwMode="auto">
          <a:xfrm>
            <a:off x="68087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73" name="Rectangle 81"/>
          <p:cNvSpPr>
            <a:spLocks noChangeArrowheads="1"/>
          </p:cNvSpPr>
          <p:nvPr/>
        </p:nvSpPr>
        <p:spPr bwMode="auto">
          <a:xfrm>
            <a:off x="729615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4" name="Rectangle 82"/>
          <p:cNvSpPr>
            <a:spLocks noChangeArrowheads="1"/>
          </p:cNvSpPr>
          <p:nvPr/>
        </p:nvSpPr>
        <p:spPr bwMode="auto">
          <a:xfrm>
            <a:off x="72961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83"/>
          <p:cNvGrpSpPr>
            <a:grpSpLocks/>
          </p:cNvGrpSpPr>
          <p:nvPr/>
        </p:nvGrpSpPr>
        <p:grpSpPr bwMode="auto">
          <a:xfrm>
            <a:off x="4859337" y="3860800"/>
            <a:ext cx="2924174" cy="333375"/>
            <a:chOff x="3061" y="2261"/>
            <a:chExt cx="1842" cy="210"/>
          </a:xfrm>
        </p:grpSpPr>
        <p:sp>
          <p:nvSpPr>
            <p:cNvPr id="33876"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77" name="Text Box 85"/>
            <p:cNvSpPr txBox="1">
              <a:spLocks noChangeArrowheads="1"/>
            </p:cNvSpPr>
            <p:nvPr/>
          </p:nvSpPr>
          <p:spPr bwMode="auto">
            <a:xfrm>
              <a:off x="3768" y="22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86"/>
          <p:cNvGrpSpPr>
            <a:grpSpLocks/>
          </p:cNvGrpSpPr>
          <p:nvPr/>
        </p:nvGrpSpPr>
        <p:grpSpPr bwMode="auto">
          <a:xfrm>
            <a:off x="4876801" y="5813425"/>
            <a:ext cx="2924176" cy="333375"/>
            <a:chOff x="3072" y="3312"/>
            <a:chExt cx="1842" cy="210"/>
          </a:xfrm>
        </p:grpSpPr>
        <p:sp>
          <p:nvSpPr>
            <p:cNvPr id="33879"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0" name="Text Box 88"/>
            <p:cNvSpPr txBox="1">
              <a:spLocks noChangeArrowheads="1"/>
            </p:cNvSpPr>
            <p:nvPr/>
          </p:nvSpPr>
          <p:spPr bwMode="auto">
            <a:xfrm>
              <a:off x="3779" y="331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4" name="Group 89"/>
          <p:cNvGrpSpPr>
            <a:grpSpLocks/>
          </p:cNvGrpSpPr>
          <p:nvPr/>
        </p:nvGrpSpPr>
        <p:grpSpPr bwMode="auto">
          <a:xfrm>
            <a:off x="1981200" y="5813425"/>
            <a:ext cx="2924176" cy="333375"/>
            <a:chOff x="1248" y="3312"/>
            <a:chExt cx="1842" cy="210"/>
          </a:xfrm>
        </p:grpSpPr>
        <p:sp>
          <p:nvSpPr>
            <p:cNvPr id="33882"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3" name="Text Box 91"/>
            <p:cNvSpPr txBox="1">
              <a:spLocks noChangeArrowheads="1"/>
            </p:cNvSpPr>
            <p:nvPr/>
          </p:nvSpPr>
          <p:spPr bwMode="auto">
            <a:xfrm>
              <a:off x="1955" y="331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5" name="Group 92"/>
          <p:cNvGrpSpPr>
            <a:grpSpLocks/>
          </p:cNvGrpSpPr>
          <p:nvPr/>
        </p:nvGrpSpPr>
        <p:grpSpPr bwMode="auto">
          <a:xfrm>
            <a:off x="960438" y="3852862"/>
            <a:ext cx="3916363" cy="333375"/>
            <a:chOff x="605" y="2256"/>
            <a:chExt cx="2467" cy="210"/>
          </a:xfrm>
        </p:grpSpPr>
        <p:sp>
          <p:nvSpPr>
            <p:cNvPr id="33885"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6" name="Text Box 94"/>
            <p:cNvSpPr txBox="1">
              <a:spLocks noChangeArrowheads="1"/>
            </p:cNvSpPr>
            <p:nvPr/>
          </p:nvSpPr>
          <p:spPr bwMode="auto">
            <a:xfrm>
              <a:off x="1553" y="22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sp>
        <p:nvSpPr>
          <p:cNvPr id="33887" name="Text Box 95"/>
          <p:cNvSpPr txBox="1">
            <a:spLocks noChangeArrowheads="1"/>
          </p:cNvSpPr>
          <p:nvPr/>
        </p:nvSpPr>
        <p:spPr bwMode="auto">
          <a:xfrm>
            <a:off x="2177168" y="4250613"/>
            <a:ext cx="1165126"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 </a:t>
            </a:r>
            <a:r>
              <a:rPr lang="zh-CN" altLang="en-US" sz="1800" dirty="0">
                <a:solidFill>
                  <a:schemeClr val="tx1">
                    <a:lumMod val="50000"/>
                    <a:lumOff val="50000"/>
                  </a:schemeClr>
                </a:solidFill>
                <a:latin typeface="Calibri" pitchFamily="34" charset="0"/>
              </a:rPr>
              <a:t>虚拟页号</a:t>
            </a:r>
            <a:endParaRPr lang="en-GB" sz="1800" dirty="0">
              <a:solidFill>
                <a:schemeClr val="tx1">
                  <a:lumMod val="50000"/>
                  <a:lumOff val="50000"/>
                </a:schemeClr>
              </a:solidFill>
              <a:latin typeface="Calibri" pitchFamily="34" charset="0"/>
            </a:endParaRPr>
          </a:p>
        </p:txBody>
      </p:sp>
      <p:sp>
        <p:nvSpPr>
          <p:cNvPr id="33888" name="Text Box 96"/>
          <p:cNvSpPr txBox="1">
            <a:spLocks noChangeArrowheads="1"/>
          </p:cNvSpPr>
          <p:nvPr/>
        </p:nvSpPr>
        <p:spPr bwMode="auto">
          <a:xfrm>
            <a:off x="5668068" y="4270375"/>
            <a:ext cx="1344662"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虚拟页偏移</a:t>
            </a:r>
            <a:endParaRPr lang="en-GB" sz="1800" dirty="0">
              <a:solidFill>
                <a:schemeClr val="tx1">
                  <a:lumMod val="50000"/>
                  <a:lumOff val="50000"/>
                </a:schemeClr>
              </a:solidFill>
              <a:latin typeface="Calibri" pitchFamily="34" charset="0"/>
            </a:endParaRPr>
          </a:p>
        </p:txBody>
      </p:sp>
      <p:sp>
        <p:nvSpPr>
          <p:cNvPr id="33889" name="Text Box 97"/>
          <p:cNvSpPr txBox="1">
            <a:spLocks noChangeArrowheads="1"/>
          </p:cNvSpPr>
          <p:nvPr/>
        </p:nvSpPr>
        <p:spPr bwMode="auto">
          <a:xfrm>
            <a:off x="2923198" y="6227927"/>
            <a:ext cx="1112227"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物理页号</a:t>
            </a:r>
            <a:endParaRPr lang="en-GB" sz="1800" dirty="0">
              <a:solidFill>
                <a:schemeClr val="tx1">
                  <a:lumMod val="50000"/>
                  <a:lumOff val="50000"/>
                </a:schemeClr>
              </a:solidFill>
              <a:latin typeface="Calibri" pitchFamily="34" charset="0"/>
            </a:endParaRPr>
          </a:p>
        </p:txBody>
      </p:sp>
      <p:sp>
        <p:nvSpPr>
          <p:cNvPr id="33890" name="Text Box 98"/>
          <p:cNvSpPr txBox="1">
            <a:spLocks noChangeArrowheads="1"/>
          </p:cNvSpPr>
          <p:nvPr/>
        </p:nvSpPr>
        <p:spPr bwMode="auto">
          <a:xfrm>
            <a:off x="5605801" y="6194425"/>
            <a:ext cx="1344662"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chemeClr val="tx1">
                    <a:lumMod val="50000"/>
                    <a:lumOff val="50000"/>
                  </a:schemeClr>
                </a:solidFill>
                <a:latin typeface="Calibri" pitchFamily="34" charset="0"/>
              </a:rPr>
              <a:t>物理页偏移</a:t>
            </a:r>
            <a:endParaRPr lang="en-GB" sz="1800" dirty="0">
              <a:solidFill>
                <a:schemeClr val="tx1">
                  <a:lumMod val="50000"/>
                  <a:lumOff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457200"/>
            <a:ext cx="669448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1. </a:t>
            </a:r>
            <a:r>
              <a:rPr lang="zh-CN" altLang="en-US" dirty="0"/>
              <a:t>小内存系统的</a:t>
            </a:r>
            <a:r>
              <a:rPr lang="en-GB" dirty="0"/>
              <a:t> TLB</a:t>
            </a:r>
          </a:p>
        </p:txBody>
      </p:sp>
      <p:sp>
        <p:nvSpPr>
          <p:cNvPr id="35842" name="Rectangle 2"/>
          <p:cNvSpPr>
            <a:spLocks noGrp="1" noChangeArrowheads="1"/>
          </p:cNvSpPr>
          <p:nvPr>
            <p:ph type="body" idx="1"/>
          </p:nvPr>
        </p:nvSpPr>
        <p:spPr>
          <a:xfrm>
            <a:off x="455613" y="1179512"/>
            <a:ext cx="8307387" cy="5221288"/>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16 entries   </a:t>
            </a:r>
            <a:r>
              <a:rPr lang="en-US" altLang="zh-CN" dirty="0"/>
              <a:t>16</a:t>
            </a:r>
            <a:r>
              <a:rPr lang="zh-CN" altLang="en-US" dirty="0"/>
              <a:t>个条目</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4-way associative </a:t>
            </a:r>
            <a:r>
              <a:rPr lang="en-US" altLang="zh-CN" dirty="0"/>
              <a:t>4</a:t>
            </a:r>
            <a:r>
              <a:rPr lang="zh-CN" altLang="en-US" dirty="0"/>
              <a:t>路组相联</a:t>
            </a: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2">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5846" name="Rectangle 6"/>
          <p:cNvSpPr>
            <a:spLocks noChangeArrowheads="1"/>
          </p:cNvSpPr>
          <p:nvPr/>
        </p:nvSpPr>
        <p:spPr bwMode="auto">
          <a:xfrm>
            <a:off x="112553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47" name="Rectangle 7"/>
          <p:cNvSpPr>
            <a:spLocks noChangeArrowheads="1"/>
          </p:cNvSpPr>
          <p:nvPr/>
        </p:nvSpPr>
        <p:spPr bwMode="auto">
          <a:xfrm>
            <a:off x="11255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13</a:t>
            </a:r>
          </a:p>
        </p:txBody>
      </p:sp>
      <p:sp>
        <p:nvSpPr>
          <p:cNvPr id="35849" name="Rectangle 9"/>
          <p:cNvSpPr>
            <a:spLocks noChangeArrowheads="1"/>
          </p:cNvSpPr>
          <p:nvPr/>
        </p:nvSpPr>
        <p:spPr bwMode="auto">
          <a:xfrm>
            <a:off x="161290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0" name="Rectangle 10"/>
          <p:cNvSpPr>
            <a:spLocks noChangeArrowheads="1"/>
          </p:cNvSpPr>
          <p:nvPr/>
        </p:nvSpPr>
        <p:spPr bwMode="auto">
          <a:xfrm>
            <a:off x="16129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12</a:t>
            </a:r>
          </a:p>
        </p:txBody>
      </p:sp>
      <p:sp>
        <p:nvSpPr>
          <p:cNvPr id="35852" name="Rectangle 12"/>
          <p:cNvSpPr>
            <a:spLocks noChangeArrowheads="1"/>
          </p:cNvSpPr>
          <p:nvPr/>
        </p:nvSpPr>
        <p:spPr bwMode="auto">
          <a:xfrm>
            <a:off x="2100263"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3" name="Rectangle 13"/>
          <p:cNvSpPr>
            <a:spLocks noChangeArrowheads="1"/>
          </p:cNvSpPr>
          <p:nvPr/>
        </p:nvSpPr>
        <p:spPr bwMode="auto">
          <a:xfrm>
            <a:off x="21002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11</a:t>
            </a:r>
          </a:p>
        </p:txBody>
      </p:sp>
      <p:sp>
        <p:nvSpPr>
          <p:cNvPr id="35855" name="Rectangle 15"/>
          <p:cNvSpPr>
            <a:spLocks noChangeArrowheads="1"/>
          </p:cNvSpPr>
          <p:nvPr/>
        </p:nvSpPr>
        <p:spPr bwMode="auto">
          <a:xfrm>
            <a:off x="2587625"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6" name="Rectangle 16"/>
          <p:cNvSpPr>
            <a:spLocks noChangeArrowheads="1"/>
          </p:cNvSpPr>
          <p:nvPr/>
        </p:nvSpPr>
        <p:spPr bwMode="auto">
          <a:xfrm>
            <a:off x="25876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10</a:t>
            </a:r>
          </a:p>
        </p:txBody>
      </p:sp>
      <p:sp>
        <p:nvSpPr>
          <p:cNvPr id="35858" name="Rectangle 18"/>
          <p:cNvSpPr>
            <a:spLocks noChangeArrowheads="1"/>
          </p:cNvSpPr>
          <p:nvPr/>
        </p:nvSpPr>
        <p:spPr bwMode="auto">
          <a:xfrm>
            <a:off x="307498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59" name="Rectangle 19"/>
          <p:cNvSpPr>
            <a:spLocks noChangeArrowheads="1"/>
          </p:cNvSpPr>
          <p:nvPr/>
        </p:nvSpPr>
        <p:spPr bwMode="auto">
          <a:xfrm>
            <a:off x="30749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9</a:t>
            </a:r>
          </a:p>
        </p:txBody>
      </p:sp>
      <p:sp>
        <p:nvSpPr>
          <p:cNvPr id="35861" name="Rectangle 21"/>
          <p:cNvSpPr>
            <a:spLocks noChangeArrowheads="1"/>
          </p:cNvSpPr>
          <p:nvPr/>
        </p:nvSpPr>
        <p:spPr bwMode="auto">
          <a:xfrm>
            <a:off x="356235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62" name="Rectangle 22"/>
          <p:cNvSpPr>
            <a:spLocks noChangeArrowheads="1"/>
          </p:cNvSpPr>
          <p:nvPr/>
        </p:nvSpPr>
        <p:spPr bwMode="auto">
          <a:xfrm>
            <a:off x="35623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8</a:t>
            </a:r>
          </a:p>
        </p:txBody>
      </p:sp>
      <p:sp>
        <p:nvSpPr>
          <p:cNvPr id="35864" name="Rectangle 24"/>
          <p:cNvSpPr>
            <a:spLocks noChangeArrowheads="1"/>
          </p:cNvSpPr>
          <p:nvPr/>
        </p:nvSpPr>
        <p:spPr bwMode="auto">
          <a:xfrm>
            <a:off x="4049713"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5" name="Rectangle 25"/>
          <p:cNvSpPr>
            <a:spLocks noChangeArrowheads="1"/>
          </p:cNvSpPr>
          <p:nvPr/>
        </p:nvSpPr>
        <p:spPr bwMode="auto">
          <a:xfrm>
            <a:off x="404971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7</a:t>
            </a:r>
          </a:p>
        </p:txBody>
      </p:sp>
      <p:sp>
        <p:nvSpPr>
          <p:cNvPr id="35867" name="Rectangle 27"/>
          <p:cNvSpPr>
            <a:spLocks noChangeArrowheads="1"/>
          </p:cNvSpPr>
          <p:nvPr/>
        </p:nvSpPr>
        <p:spPr bwMode="auto">
          <a:xfrm>
            <a:off x="4537075"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2800"/>
          </a:p>
        </p:txBody>
      </p:sp>
      <p:sp>
        <p:nvSpPr>
          <p:cNvPr id="35868" name="Rectangle 28"/>
          <p:cNvSpPr>
            <a:spLocks noChangeArrowheads="1"/>
          </p:cNvSpPr>
          <p:nvPr/>
        </p:nvSpPr>
        <p:spPr bwMode="auto">
          <a:xfrm>
            <a:off x="453707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35870" name="Rectangle 30"/>
          <p:cNvSpPr>
            <a:spLocks noChangeArrowheads="1"/>
          </p:cNvSpPr>
          <p:nvPr/>
        </p:nvSpPr>
        <p:spPr bwMode="auto">
          <a:xfrm>
            <a:off x="502443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1" name="Rectangle 31"/>
          <p:cNvSpPr>
            <a:spLocks noChangeArrowheads="1"/>
          </p:cNvSpPr>
          <p:nvPr/>
        </p:nvSpPr>
        <p:spPr bwMode="auto">
          <a:xfrm>
            <a:off x="50244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5</a:t>
            </a:r>
          </a:p>
        </p:txBody>
      </p:sp>
      <p:sp>
        <p:nvSpPr>
          <p:cNvPr id="35873" name="Rectangle 33"/>
          <p:cNvSpPr>
            <a:spLocks noChangeArrowheads="1"/>
          </p:cNvSpPr>
          <p:nvPr/>
        </p:nvSpPr>
        <p:spPr bwMode="auto">
          <a:xfrm>
            <a:off x="551180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4" name="Rectangle 34"/>
          <p:cNvSpPr>
            <a:spLocks noChangeArrowheads="1"/>
          </p:cNvSpPr>
          <p:nvPr/>
        </p:nvSpPr>
        <p:spPr bwMode="auto">
          <a:xfrm>
            <a:off x="55118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35876" name="Rectangle 36"/>
          <p:cNvSpPr>
            <a:spLocks noChangeArrowheads="1"/>
          </p:cNvSpPr>
          <p:nvPr/>
        </p:nvSpPr>
        <p:spPr bwMode="auto">
          <a:xfrm>
            <a:off x="5999163"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77" name="Rectangle 37"/>
          <p:cNvSpPr>
            <a:spLocks noChangeArrowheads="1"/>
          </p:cNvSpPr>
          <p:nvPr/>
        </p:nvSpPr>
        <p:spPr bwMode="auto">
          <a:xfrm>
            <a:off x="59991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3</a:t>
            </a:r>
          </a:p>
        </p:txBody>
      </p:sp>
      <p:sp>
        <p:nvSpPr>
          <p:cNvPr id="35879" name="Rectangle 39"/>
          <p:cNvSpPr>
            <a:spLocks noChangeArrowheads="1"/>
          </p:cNvSpPr>
          <p:nvPr/>
        </p:nvSpPr>
        <p:spPr bwMode="auto">
          <a:xfrm>
            <a:off x="6486525"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0" name="Rectangle 40"/>
          <p:cNvSpPr>
            <a:spLocks noChangeArrowheads="1"/>
          </p:cNvSpPr>
          <p:nvPr/>
        </p:nvSpPr>
        <p:spPr bwMode="auto">
          <a:xfrm>
            <a:off x="64865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35882" name="Rectangle 42"/>
          <p:cNvSpPr>
            <a:spLocks noChangeArrowheads="1"/>
          </p:cNvSpPr>
          <p:nvPr/>
        </p:nvSpPr>
        <p:spPr bwMode="auto">
          <a:xfrm>
            <a:off x="697388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3" name="Rectangle 43"/>
          <p:cNvSpPr>
            <a:spLocks noChangeArrowheads="1"/>
          </p:cNvSpPr>
          <p:nvPr/>
        </p:nvSpPr>
        <p:spPr bwMode="auto">
          <a:xfrm>
            <a:off x="69738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5885" name="Rectangle 45"/>
          <p:cNvSpPr>
            <a:spLocks noChangeArrowheads="1"/>
          </p:cNvSpPr>
          <p:nvPr/>
        </p:nvSpPr>
        <p:spPr bwMode="auto">
          <a:xfrm>
            <a:off x="746125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2800"/>
          </a:p>
        </p:txBody>
      </p:sp>
      <p:sp>
        <p:nvSpPr>
          <p:cNvPr id="35886" name="Rectangle 46"/>
          <p:cNvSpPr>
            <a:spLocks noChangeArrowheads="1"/>
          </p:cNvSpPr>
          <p:nvPr/>
        </p:nvSpPr>
        <p:spPr bwMode="auto">
          <a:xfrm>
            <a:off x="74612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grpSp>
        <p:nvGrpSpPr>
          <p:cNvPr id="2" name="Group 47"/>
          <p:cNvGrpSpPr>
            <a:grpSpLocks/>
          </p:cNvGrpSpPr>
          <p:nvPr/>
        </p:nvGrpSpPr>
        <p:grpSpPr bwMode="auto">
          <a:xfrm>
            <a:off x="5024437" y="3731688"/>
            <a:ext cx="2924175" cy="360363"/>
            <a:chOff x="3061" y="2140"/>
            <a:chExt cx="1842" cy="227"/>
          </a:xfrm>
        </p:grpSpPr>
        <p:sp>
          <p:nvSpPr>
            <p:cNvPr id="35888"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89" name="Text Box 49"/>
            <p:cNvSpPr txBox="1">
              <a:spLocks noChangeArrowheads="1"/>
            </p:cNvSpPr>
            <p:nvPr/>
          </p:nvSpPr>
          <p:spPr bwMode="auto">
            <a:xfrm>
              <a:off x="3768" y="2140"/>
              <a:ext cx="406"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VPO</a:t>
              </a:r>
            </a:p>
          </p:txBody>
        </p:sp>
      </p:grpSp>
      <p:grpSp>
        <p:nvGrpSpPr>
          <p:cNvPr id="3" name="Group 50"/>
          <p:cNvGrpSpPr>
            <a:grpSpLocks/>
          </p:cNvGrpSpPr>
          <p:nvPr/>
        </p:nvGrpSpPr>
        <p:grpSpPr bwMode="auto">
          <a:xfrm>
            <a:off x="1117071" y="3732217"/>
            <a:ext cx="3916362" cy="360363"/>
            <a:chOff x="605" y="2135"/>
            <a:chExt cx="2467" cy="227"/>
          </a:xfrm>
        </p:grpSpPr>
        <p:sp>
          <p:nvSpPr>
            <p:cNvPr id="35891"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2" name="Text Box 52"/>
            <p:cNvSpPr txBox="1">
              <a:spLocks noChangeArrowheads="1"/>
            </p:cNvSpPr>
            <p:nvPr/>
          </p:nvSpPr>
          <p:spPr bwMode="auto">
            <a:xfrm>
              <a:off x="1553" y="2135"/>
              <a:ext cx="403" cy="227"/>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VPN</a:t>
              </a:r>
            </a:p>
          </p:txBody>
        </p:sp>
      </p:grpSp>
      <p:grpSp>
        <p:nvGrpSpPr>
          <p:cNvPr id="4" name="Group 53"/>
          <p:cNvGrpSpPr>
            <a:grpSpLocks/>
          </p:cNvGrpSpPr>
          <p:nvPr/>
        </p:nvGrpSpPr>
        <p:grpSpPr bwMode="auto">
          <a:xfrm>
            <a:off x="4046538" y="2708806"/>
            <a:ext cx="992187" cy="333376"/>
            <a:chOff x="2445" y="1501"/>
            <a:chExt cx="625" cy="210"/>
          </a:xfrm>
        </p:grpSpPr>
        <p:sp>
          <p:nvSpPr>
            <p:cNvPr id="35894" name="Line 54"/>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5" name="Text Box 55"/>
            <p:cNvSpPr txBox="1">
              <a:spLocks noChangeArrowheads="1"/>
            </p:cNvSpPr>
            <p:nvPr/>
          </p:nvSpPr>
          <p:spPr bwMode="auto">
            <a:xfrm>
              <a:off x="2572" y="1501"/>
              <a:ext cx="368"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TLBI</a:t>
              </a:r>
            </a:p>
          </p:txBody>
        </p:sp>
      </p:grpSp>
      <p:grpSp>
        <p:nvGrpSpPr>
          <p:cNvPr id="5" name="Group 56"/>
          <p:cNvGrpSpPr>
            <a:grpSpLocks/>
          </p:cNvGrpSpPr>
          <p:nvPr/>
        </p:nvGrpSpPr>
        <p:grpSpPr bwMode="auto">
          <a:xfrm>
            <a:off x="1125538" y="2705102"/>
            <a:ext cx="2925762" cy="333376"/>
            <a:chOff x="605" y="1488"/>
            <a:chExt cx="1843" cy="210"/>
          </a:xfrm>
        </p:grpSpPr>
        <p:sp>
          <p:nvSpPr>
            <p:cNvPr id="35897" name="Line 57"/>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sz="2800"/>
            </a:p>
          </p:txBody>
        </p:sp>
        <p:sp>
          <p:nvSpPr>
            <p:cNvPr id="35898" name="Text Box 58"/>
            <p:cNvSpPr txBox="1">
              <a:spLocks noChangeArrowheads="1"/>
            </p:cNvSpPr>
            <p:nvPr/>
          </p:nvSpPr>
          <p:spPr bwMode="auto">
            <a:xfrm>
              <a:off x="1371" y="1488"/>
              <a:ext cx="399" cy="210"/>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TLBT</a:t>
              </a:r>
            </a:p>
          </p:txBody>
        </p:sp>
      </p:grpSp>
      <p:sp>
        <p:nvSpPr>
          <p:cNvPr id="35900" name="Rectangle 60"/>
          <p:cNvSpPr>
            <a:spLocks noChangeArrowheads="1"/>
          </p:cNvSpPr>
          <p:nvPr/>
        </p:nvSpPr>
        <p:spPr bwMode="auto">
          <a:xfrm>
            <a:off x="8062912"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01" name="Rectangle 61"/>
          <p:cNvSpPr>
            <a:spLocks noChangeArrowheads="1"/>
          </p:cNvSpPr>
          <p:nvPr/>
        </p:nvSpPr>
        <p:spPr bwMode="auto">
          <a:xfrm>
            <a:off x="7432675"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02" name="Rectangle 62"/>
          <p:cNvSpPr>
            <a:spLocks noChangeArrowheads="1"/>
          </p:cNvSpPr>
          <p:nvPr/>
        </p:nvSpPr>
        <p:spPr bwMode="auto">
          <a:xfrm>
            <a:off x="68072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03" name="Rectangle 63"/>
          <p:cNvSpPr>
            <a:spLocks noChangeArrowheads="1"/>
          </p:cNvSpPr>
          <p:nvPr/>
        </p:nvSpPr>
        <p:spPr bwMode="auto">
          <a:xfrm>
            <a:off x="6178550"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4" name="Rectangle 64"/>
          <p:cNvSpPr>
            <a:spLocks noChangeArrowheads="1"/>
          </p:cNvSpPr>
          <p:nvPr/>
        </p:nvSpPr>
        <p:spPr bwMode="auto">
          <a:xfrm>
            <a:off x="555307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34</a:t>
            </a:r>
          </a:p>
        </p:txBody>
      </p:sp>
      <p:sp>
        <p:nvSpPr>
          <p:cNvPr id="35905" name="Rectangle 65"/>
          <p:cNvSpPr>
            <a:spLocks noChangeArrowheads="1"/>
          </p:cNvSpPr>
          <p:nvPr/>
        </p:nvSpPr>
        <p:spPr bwMode="auto">
          <a:xfrm>
            <a:off x="4926012"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06" name="Rectangle 66"/>
          <p:cNvSpPr>
            <a:spLocks noChangeArrowheads="1"/>
          </p:cNvSpPr>
          <p:nvPr/>
        </p:nvSpPr>
        <p:spPr bwMode="auto">
          <a:xfrm>
            <a:off x="4297362"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07" name="Rectangle 67"/>
          <p:cNvSpPr>
            <a:spLocks noChangeArrowheads="1"/>
          </p:cNvSpPr>
          <p:nvPr/>
        </p:nvSpPr>
        <p:spPr bwMode="auto">
          <a:xfrm>
            <a:off x="3670300"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08" name="Rectangle 68"/>
          <p:cNvSpPr>
            <a:spLocks noChangeArrowheads="1"/>
          </p:cNvSpPr>
          <p:nvPr/>
        </p:nvSpPr>
        <p:spPr bwMode="auto">
          <a:xfrm>
            <a:off x="304482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09" name="Rectangle 69"/>
          <p:cNvSpPr>
            <a:spLocks noChangeArrowheads="1"/>
          </p:cNvSpPr>
          <p:nvPr/>
        </p:nvSpPr>
        <p:spPr bwMode="auto">
          <a:xfrm>
            <a:off x="2416175"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0" name="Rectangle 70"/>
          <p:cNvSpPr>
            <a:spLocks noChangeArrowheads="1"/>
          </p:cNvSpPr>
          <p:nvPr/>
        </p:nvSpPr>
        <p:spPr bwMode="auto">
          <a:xfrm>
            <a:off x="17907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1" name="Rectangle 71"/>
          <p:cNvSpPr>
            <a:spLocks noChangeArrowheads="1"/>
          </p:cNvSpPr>
          <p:nvPr/>
        </p:nvSpPr>
        <p:spPr bwMode="auto">
          <a:xfrm>
            <a:off x="1160462"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12" name="Rectangle 72"/>
          <p:cNvSpPr>
            <a:spLocks noChangeArrowheads="1"/>
          </p:cNvSpPr>
          <p:nvPr/>
        </p:nvSpPr>
        <p:spPr bwMode="auto">
          <a:xfrm>
            <a:off x="534987"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3</a:t>
            </a:r>
          </a:p>
        </p:txBody>
      </p:sp>
      <p:sp>
        <p:nvSpPr>
          <p:cNvPr id="35913" name="Rectangle 73"/>
          <p:cNvSpPr>
            <a:spLocks noChangeArrowheads="1"/>
          </p:cNvSpPr>
          <p:nvPr/>
        </p:nvSpPr>
        <p:spPr bwMode="auto">
          <a:xfrm>
            <a:off x="8062912"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4" name="Rectangle 74"/>
          <p:cNvSpPr>
            <a:spLocks noChangeArrowheads="1"/>
          </p:cNvSpPr>
          <p:nvPr/>
        </p:nvSpPr>
        <p:spPr bwMode="auto">
          <a:xfrm>
            <a:off x="7432675"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5" name="Rectangle 75"/>
          <p:cNvSpPr>
            <a:spLocks noChangeArrowheads="1"/>
          </p:cNvSpPr>
          <p:nvPr/>
        </p:nvSpPr>
        <p:spPr bwMode="auto">
          <a:xfrm>
            <a:off x="68072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16" name="Rectangle 76"/>
          <p:cNvSpPr>
            <a:spLocks noChangeArrowheads="1"/>
          </p:cNvSpPr>
          <p:nvPr/>
        </p:nvSpPr>
        <p:spPr bwMode="auto">
          <a:xfrm>
            <a:off x="6178550"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17" name="Rectangle 77"/>
          <p:cNvSpPr>
            <a:spLocks noChangeArrowheads="1"/>
          </p:cNvSpPr>
          <p:nvPr/>
        </p:nvSpPr>
        <p:spPr bwMode="auto">
          <a:xfrm>
            <a:off x="555307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18" name="Rectangle 78"/>
          <p:cNvSpPr>
            <a:spLocks noChangeArrowheads="1"/>
          </p:cNvSpPr>
          <p:nvPr/>
        </p:nvSpPr>
        <p:spPr bwMode="auto">
          <a:xfrm>
            <a:off x="4926012"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06</a:t>
            </a:r>
          </a:p>
        </p:txBody>
      </p:sp>
      <p:sp>
        <p:nvSpPr>
          <p:cNvPr id="35919" name="Rectangle 79"/>
          <p:cNvSpPr>
            <a:spLocks noChangeArrowheads="1"/>
          </p:cNvSpPr>
          <p:nvPr/>
        </p:nvSpPr>
        <p:spPr bwMode="auto">
          <a:xfrm>
            <a:off x="4297362"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0" name="Rectangle 80"/>
          <p:cNvSpPr>
            <a:spLocks noChangeArrowheads="1"/>
          </p:cNvSpPr>
          <p:nvPr/>
        </p:nvSpPr>
        <p:spPr bwMode="auto">
          <a:xfrm>
            <a:off x="3670300"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1" name="Rectangle 81"/>
          <p:cNvSpPr>
            <a:spLocks noChangeArrowheads="1"/>
          </p:cNvSpPr>
          <p:nvPr/>
        </p:nvSpPr>
        <p:spPr bwMode="auto">
          <a:xfrm>
            <a:off x="304482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08</a:t>
            </a:r>
          </a:p>
        </p:txBody>
      </p:sp>
      <p:sp>
        <p:nvSpPr>
          <p:cNvPr id="35922" name="Rectangle 82"/>
          <p:cNvSpPr>
            <a:spLocks noChangeArrowheads="1"/>
          </p:cNvSpPr>
          <p:nvPr/>
        </p:nvSpPr>
        <p:spPr bwMode="auto">
          <a:xfrm>
            <a:off x="2416175"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3" name="Rectangle 83"/>
          <p:cNvSpPr>
            <a:spLocks noChangeArrowheads="1"/>
          </p:cNvSpPr>
          <p:nvPr/>
        </p:nvSpPr>
        <p:spPr bwMode="auto">
          <a:xfrm>
            <a:off x="17907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4" name="Rectangle 84"/>
          <p:cNvSpPr>
            <a:spLocks noChangeArrowheads="1"/>
          </p:cNvSpPr>
          <p:nvPr/>
        </p:nvSpPr>
        <p:spPr bwMode="auto">
          <a:xfrm>
            <a:off x="1160462"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25" name="Rectangle 85"/>
          <p:cNvSpPr>
            <a:spLocks noChangeArrowheads="1"/>
          </p:cNvSpPr>
          <p:nvPr/>
        </p:nvSpPr>
        <p:spPr bwMode="auto">
          <a:xfrm>
            <a:off x="534987"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2</a:t>
            </a:r>
          </a:p>
        </p:txBody>
      </p:sp>
      <p:sp>
        <p:nvSpPr>
          <p:cNvPr id="35926" name="Rectangle 86"/>
          <p:cNvSpPr>
            <a:spLocks noChangeArrowheads="1"/>
          </p:cNvSpPr>
          <p:nvPr/>
        </p:nvSpPr>
        <p:spPr bwMode="auto">
          <a:xfrm>
            <a:off x="8062912"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27" name="Rectangle 87"/>
          <p:cNvSpPr>
            <a:spLocks noChangeArrowheads="1"/>
          </p:cNvSpPr>
          <p:nvPr/>
        </p:nvSpPr>
        <p:spPr bwMode="auto">
          <a:xfrm>
            <a:off x="7432675"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28" name="Rectangle 88"/>
          <p:cNvSpPr>
            <a:spLocks noChangeArrowheads="1"/>
          </p:cNvSpPr>
          <p:nvPr/>
        </p:nvSpPr>
        <p:spPr bwMode="auto">
          <a:xfrm>
            <a:off x="68072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a:t>
            </a:r>
          </a:p>
        </p:txBody>
      </p:sp>
      <p:sp>
        <p:nvSpPr>
          <p:cNvPr id="35929" name="Rectangle 89"/>
          <p:cNvSpPr>
            <a:spLocks noChangeArrowheads="1"/>
          </p:cNvSpPr>
          <p:nvPr/>
        </p:nvSpPr>
        <p:spPr bwMode="auto">
          <a:xfrm>
            <a:off x="6178550"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0" name="Rectangle 90"/>
          <p:cNvSpPr>
            <a:spLocks noChangeArrowheads="1"/>
          </p:cNvSpPr>
          <p:nvPr/>
        </p:nvSpPr>
        <p:spPr bwMode="auto">
          <a:xfrm>
            <a:off x="555307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1" name="Rectangle 91"/>
          <p:cNvSpPr>
            <a:spLocks noChangeArrowheads="1"/>
          </p:cNvSpPr>
          <p:nvPr/>
        </p:nvSpPr>
        <p:spPr bwMode="auto">
          <a:xfrm>
            <a:off x="4926012"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04</a:t>
            </a:r>
          </a:p>
        </p:txBody>
      </p:sp>
      <p:sp>
        <p:nvSpPr>
          <p:cNvPr id="35932" name="Rectangle 92"/>
          <p:cNvSpPr>
            <a:spLocks noChangeArrowheads="1"/>
          </p:cNvSpPr>
          <p:nvPr/>
        </p:nvSpPr>
        <p:spPr bwMode="auto">
          <a:xfrm>
            <a:off x="4297362"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33" name="Rectangle 93"/>
          <p:cNvSpPr>
            <a:spLocks noChangeArrowheads="1"/>
          </p:cNvSpPr>
          <p:nvPr/>
        </p:nvSpPr>
        <p:spPr bwMode="auto">
          <a:xfrm>
            <a:off x="3670300"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34" name="Rectangle 94"/>
          <p:cNvSpPr>
            <a:spLocks noChangeArrowheads="1"/>
          </p:cNvSpPr>
          <p:nvPr/>
        </p:nvSpPr>
        <p:spPr bwMode="auto">
          <a:xfrm>
            <a:off x="304482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35" name="Rectangle 95"/>
          <p:cNvSpPr>
            <a:spLocks noChangeArrowheads="1"/>
          </p:cNvSpPr>
          <p:nvPr/>
        </p:nvSpPr>
        <p:spPr bwMode="auto">
          <a:xfrm>
            <a:off x="2416175"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36" name="Rectangle 96"/>
          <p:cNvSpPr>
            <a:spLocks noChangeArrowheads="1"/>
          </p:cNvSpPr>
          <p:nvPr/>
        </p:nvSpPr>
        <p:spPr bwMode="auto">
          <a:xfrm>
            <a:off x="17907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2D</a:t>
            </a:r>
          </a:p>
        </p:txBody>
      </p:sp>
      <p:sp>
        <p:nvSpPr>
          <p:cNvPr id="35937" name="Rectangle 97"/>
          <p:cNvSpPr>
            <a:spLocks noChangeArrowheads="1"/>
          </p:cNvSpPr>
          <p:nvPr/>
        </p:nvSpPr>
        <p:spPr bwMode="auto">
          <a:xfrm>
            <a:off x="1160462"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38" name="Rectangle 98"/>
          <p:cNvSpPr>
            <a:spLocks noChangeArrowheads="1"/>
          </p:cNvSpPr>
          <p:nvPr/>
        </p:nvSpPr>
        <p:spPr bwMode="auto">
          <a:xfrm>
            <a:off x="534987"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1</a:t>
            </a:r>
          </a:p>
        </p:txBody>
      </p:sp>
      <p:sp>
        <p:nvSpPr>
          <p:cNvPr id="35939" name="Rectangle 99"/>
          <p:cNvSpPr>
            <a:spLocks noChangeArrowheads="1"/>
          </p:cNvSpPr>
          <p:nvPr/>
        </p:nvSpPr>
        <p:spPr bwMode="auto">
          <a:xfrm>
            <a:off x="8062912"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0" name="Rectangle 100"/>
          <p:cNvSpPr>
            <a:spLocks noChangeArrowheads="1"/>
          </p:cNvSpPr>
          <p:nvPr/>
        </p:nvSpPr>
        <p:spPr bwMode="auto">
          <a:xfrm>
            <a:off x="7432675"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02</a:t>
            </a:r>
          </a:p>
        </p:txBody>
      </p:sp>
      <p:sp>
        <p:nvSpPr>
          <p:cNvPr id="35941" name="Rectangle 101"/>
          <p:cNvSpPr>
            <a:spLocks noChangeArrowheads="1"/>
          </p:cNvSpPr>
          <p:nvPr/>
        </p:nvSpPr>
        <p:spPr bwMode="auto">
          <a:xfrm>
            <a:off x="68072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07</a:t>
            </a:r>
          </a:p>
        </p:txBody>
      </p:sp>
      <p:sp>
        <p:nvSpPr>
          <p:cNvPr id="35942" name="Rectangle 102"/>
          <p:cNvSpPr>
            <a:spLocks noChangeArrowheads="1"/>
          </p:cNvSpPr>
          <p:nvPr/>
        </p:nvSpPr>
        <p:spPr bwMode="auto">
          <a:xfrm>
            <a:off x="6178550"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3" name="Rectangle 103"/>
          <p:cNvSpPr>
            <a:spLocks noChangeArrowheads="1"/>
          </p:cNvSpPr>
          <p:nvPr/>
        </p:nvSpPr>
        <p:spPr bwMode="auto">
          <a:xfrm>
            <a:off x="555307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44" name="Rectangle 104"/>
          <p:cNvSpPr>
            <a:spLocks noChangeArrowheads="1"/>
          </p:cNvSpPr>
          <p:nvPr/>
        </p:nvSpPr>
        <p:spPr bwMode="auto">
          <a:xfrm>
            <a:off x="4926012"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00</a:t>
            </a:r>
          </a:p>
        </p:txBody>
      </p:sp>
      <p:sp>
        <p:nvSpPr>
          <p:cNvPr id="35945" name="Rectangle 105"/>
          <p:cNvSpPr>
            <a:spLocks noChangeArrowheads="1"/>
          </p:cNvSpPr>
          <p:nvPr/>
        </p:nvSpPr>
        <p:spPr bwMode="auto">
          <a:xfrm>
            <a:off x="4297362"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1</a:t>
            </a:r>
          </a:p>
        </p:txBody>
      </p:sp>
      <p:sp>
        <p:nvSpPr>
          <p:cNvPr id="35946" name="Rectangle 106"/>
          <p:cNvSpPr>
            <a:spLocks noChangeArrowheads="1"/>
          </p:cNvSpPr>
          <p:nvPr/>
        </p:nvSpPr>
        <p:spPr bwMode="auto">
          <a:xfrm>
            <a:off x="3670300"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0D</a:t>
            </a:r>
          </a:p>
        </p:txBody>
      </p:sp>
      <p:sp>
        <p:nvSpPr>
          <p:cNvPr id="35947" name="Rectangle 107"/>
          <p:cNvSpPr>
            <a:spLocks noChangeArrowheads="1"/>
          </p:cNvSpPr>
          <p:nvPr/>
        </p:nvSpPr>
        <p:spPr bwMode="auto">
          <a:xfrm>
            <a:off x="304482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09</a:t>
            </a:r>
          </a:p>
        </p:txBody>
      </p:sp>
      <p:sp>
        <p:nvSpPr>
          <p:cNvPr id="35948" name="Rectangle 108"/>
          <p:cNvSpPr>
            <a:spLocks noChangeArrowheads="1"/>
          </p:cNvSpPr>
          <p:nvPr/>
        </p:nvSpPr>
        <p:spPr bwMode="auto">
          <a:xfrm>
            <a:off x="2416175"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a:t>
            </a:r>
          </a:p>
        </p:txBody>
      </p:sp>
      <p:sp>
        <p:nvSpPr>
          <p:cNvPr id="35949" name="Rectangle 109"/>
          <p:cNvSpPr>
            <a:spLocks noChangeArrowheads="1"/>
          </p:cNvSpPr>
          <p:nvPr/>
        </p:nvSpPr>
        <p:spPr bwMode="auto">
          <a:xfrm>
            <a:off x="17907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a:t>
            </a:r>
          </a:p>
        </p:txBody>
      </p:sp>
      <p:sp>
        <p:nvSpPr>
          <p:cNvPr id="35950" name="Rectangle 110"/>
          <p:cNvSpPr>
            <a:spLocks noChangeArrowheads="1"/>
          </p:cNvSpPr>
          <p:nvPr/>
        </p:nvSpPr>
        <p:spPr bwMode="auto">
          <a:xfrm>
            <a:off x="1160462"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03</a:t>
            </a:r>
          </a:p>
        </p:txBody>
      </p:sp>
      <p:sp>
        <p:nvSpPr>
          <p:cNvPr id="35951" name="Rectangle 111"/>
          <p:cNvSpPr>
            <a:spLocks noChangeArrowheads="1"/>
          </p:cNvSpPr>
          <p:nvPr/>
        </p:nvSpPr>
        <p:spPr bwMode="auto">
          <a:xfrm>
            <a:off x="534987"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alibri" pitchFamily="34" charset="0"/>
              </a:rPr>
              <a:t>0</a:t>
            </a:r>
          </a:p>
        </p:txBody>
      </p:sp>
      <p:sp>
        <p:nvSpPr>
          <p:cNvPr id="35952" name="Rectangle 112"/>
          <p:cNvSpPr>
            <a:spLocks noChangeArrowheads="1"/>
          </p:cNvSpPr>
          <p:nvPr/>
        </p:nvSpPr>
        <p:spPr bwMode="auto">
          <a:xfrm>
            <a:off x="8062912"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3" name="Rectangle 113"/>
          <p:cNvSpPr>
            <a:spLocks noChangeArrowheads="1"/>
          </p:cNvSpPr>
          <p:nvPr/>
        </p:nvSpPr>
        <p:spPr bwMode="auto">
          <a:xfrm>
            <a:off x="7432675"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4" name="Rectangle 114"/>
          <p:cNvSpPr>
            <a:spLocks noChangeArrowheads="1"/>
          </p:cNvSpPr>
          <p:nvPr/>
        </p:nvSpPr>
        <p:spPr bwMode="auto">
          <a:xfrm>
            <a:off x="68072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5" name="Rectangle 115"/>
          <p:cNvSpPr>
            <a:spLocks noChangeArrowheads="1"/>
          </p:cNvSpPr>
          <p:nvPr/>
        </p:nvSpPr>
        <p:spPr bwMode="auto">
          <a:xfrm>
            <a:off x="6178550"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6" name="Rectangle 116"/>
          <p:cNvSpPr>
            <a:spLocks noChangeArrowheads="1"/>
          </p:cNvSpPr>
          <p:nvPr/>
        </p:nvSpPr>
        <p:spPr bwMode="auto">
          <a:xfrm>
            <a:off x="555307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57" name="Rectangle 117"/>
          <p:cNvSpPr>
            <a:spLocks noChangeArrowheads="1"/>
          </p:cNvSpPr>
          <p:nvPr/>
        </p:nvSpPr>
        <p:spPr bwMode="auto">
          <a:xfrm>
            <a:off x="4926012"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58" name="Rectangle 118"/>
          <p:cNvSpPr>
            <a:spLocks noChangeArrowheads="1"/>
          </p:cNvSpPr>
          <p:nvPr/>
        </p:nvSpPr>
        <p:spPr bwMode="auto">
          <a:xfrm>
            <a:off x="4297362"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59" name="Rectangle 119"/>
          <p:cNvSpPr>
            <a:spLocks noChangeArrowheads="1"/>
          </p:cNvSpPr>
          <p:nvPr/>
        </p:nvSpPr>
        <p:spPr bwMode="auto">
          <a:xfrm>
            <a:off x="3670300"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0" name="Rectangle 120"/>
          <p:cNvSpPr>
            <a:spLocks noChangeArrowheads="1"/>
          </p:cNvSpPr>
          <p:nvPr/>
        </p:nvSpPr>
        <p:spPr bwMode="auto">
          <a:xfrm>
            <a:off x="304482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1" name="Rectangle 121"/>
          <p:cNvSpPr>
            <a:spLocks noChangeArrowheads="1"/>
          </p:cNvSpPr>
          <p:nvPr/>
        </p:nvSpPr>
        <p:spPr bwMode="auto">
          <a:xfrm>
            <a:off x="2416175"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5962" name="Rectangle 122"/>
          <p:cNvSpPr>
            <a:spLocks noChangeArrowheads="1"/>
          </p:cNvSpPr>
          <p:nvPr/>
        </p:nvSpPr>
        <p:spPr bwMode="auto">
          <a:xfrm>
            <a:off x="17907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990000"/>
                </a:solidFill>
                <a:latin typeface="Calibri" pitchFamily="34" charset="0"/>
              </a:rPr>
              <a:t>PPN</a:t>
            </a:r>
          </a:p>
        </p:txBody>
      </p:sp>
      <p:sp>
        <p:nvSpPr>
          <p:cNvPr id="35963" name="Rectangle 123"/>
          <p:cNvSpPr>
            <a:spLocks noChangeArrowheads="1"/>
          </p:cNvSpPr>
          <p:nvPr/>
        </p:nvSpPr>
        <p:spPr bwMode="auto">
          <a:xfrm>
            <a:off x="1160462"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dirty="0">
                <a:solidFill>
                  <a:srgbClr val="990000"/>
                </a:solidFill>
                <a:latin typeface="Calibri" pitchFamily="34" charset="0"/>
              </a:rPr>
              <a:t>标记</a:t>
            </a:r>
            <a:endParaRPr lang="en-GB" sz="1600" i="1" dirty="0">
              <a:solidFill>
                <a:srgbClr val="990000"/>
              </a:solidFill>
              <a:latin typeface="Calibri" pitchFamily="34" charset="0"/>
            </a:endParaRPr>
          </a:p>
        </p:txBody>
      </p:sp>
      <p:sp>
        <p:nvSpPr>
          <p:cNvPr id="35964" name="Rectangle 124"/>
          <p:cNvSpPr>
            <a:spLocks noChangeArrowheads="1"/>
          </p:cNvSpPr>
          <p:nvPr/>
        </p:nvSpPr>
        <p:spPr bwMode="auto">
          <a:xfrm>
            <a:off x="534987"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i="1" dirty="0">
                <a:solidFill>
                  <a:srgbClr val="990000"/>
                </a:solidFill>
                <a:latin typeface="Calibri" pitchFamily="34" charset="0"/>
              </a:rPr>
              <a:t>组</a:t>
            </a:r>
            <a:endParaRPr lang="en-US" altLang="zh-CN" sz="2000" i="1" dirty="0">
              <a:solidFill>
                <a:srgbClr val="990000"/>
              </a:solidFill>
              <a:latin typeface="Calibri" pitchFamily="34" charset="0"/>
            </a:endParaRPr>
          </a:p>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i="1" dirty="0">
              <a:solidFill>
                <a:srgbClr val="990000"/>
              </a:solidFill>
              <a:latin typeface="Calibri" pitchFamily="34" charset="0"/>
            </a:endParaRPr>
          </a:p>
        </p:txBody>
      </p:sp>
      <p:sp>
        <p:nvSpPr>
          <p:cNvPr id="35965" name="Line 125"/>
          <p:cNvSpPr>
            <a:spLocks noChangeShapeType="1"/>
          </p:cNvSpPr>
          <p:nvPr/>
        </p:nvSpPr>
        <p:spPr bwMode="auto">
          <a:xfrm>
            <a:off x="534987" y="5049838"/>
            <a:ext cx="8153401" cy="1588"/>
          </a:xfrm>
          <a:prstGeom prst="line">
            <a:avLst/>
          </a:prstGeom>
          <a:noFill/>
          <a:ln w="12600">
            <a:solidFill>
              <a:srgbClr val="000066"/>
            </a:solidFill>
            <a:miter lim="800000"/>
            <a:headEnd/>
            <a:tailEnd/>
          </a:ln>
          <a:effectLst/>
        </p:spPr>
        <p:txBody>
          <a:bodyPr/>
          <a:lstStyle/>
          <a:p>
            <a:endParaRPr lang="en-US" sz="3600" i="1">
              <a:solidFill>
                <a:srgbClr val="990000"/>
              </a:solidFill>
            </a:endParaRPr>
          </a:p>
        </p:txBody>
      </p:sp>
      <p:sp>
        <p:nvSpPr>
          <p:cNvPr id="35966" name="Line 126"/>
          <p:cNvSpPr>
            <a:spLocks noChangeShapeType="1"/>
          </p:cNvSpPr>
          <p:nvPr/>
        </p:nvSpPr>
        <p:spPr bwMode="auto">
          <a:xfrm>
            <a:off x="534987" y="5375275"/>
            <a:ext cx="8153401" cy="1588"/>
          </a:xfrm>
          <a:prstGeom prst="line">
            <a:avLst/>
          </a:prstGeom>
          <a:noFill/>
          <a:ln w="12600">
            <a:solidFill>
              <a:srgbClr val="000066"/>
            </a:solidFill>
            <a:miter lim="800000"/>
            <a:headEnd/>
            <a:tailEnd/>
          </a:ln>
          <a:effectLst/>
        </p:spPr>
        <p:txBody>
          <a:bodyPr/>
          <a:lstStyle/>
          <a:p>
            <a:endParaRPr lang="en-US" sz="3600"/>
          </a:p>
        </p:txBody>
      </p:sp>
      <p:sp>
        <p:nvSpPr>
          <p:cNvPr id="35967" name="Line 127"/>
          <p:cNvSpPr>
            <a:spLocks noChangeShapeType="1"/>
          </p:cNvSpPr>
          <p:nvPr/>
        </p:nvSpPr>
        <p:spPr bwMode="auto">
          <a:xfrm>
            <a:off x="534987" y="5699125"/>
            <a:ext cx="8153401" cy="1588"/>
          </a:xfrm>
          <a:prstGeom prst="line">
            <a:avLst/>
          </a:prstGeom>
          <a:noFill/>
          <a:ln w="12600">
            <a:solidFill>
              <a:srgbClr val="000066"/>
            </a:solidFill>
            <a:miter lim="800000"/>
            <a:headEnd/>
            <a:tailEnd/>
          </a:ln>
          <a:effectLst/>
        </p:spPr>
        <p:txBody>
          <a:bodyPr/>
          <a:lstStyle/>
          <a:p>
            <a:endParaRPr lang="en-US" sz="3600"/>
          </a:p>
        </p:txBody>
      </p:sp>
      <p:sp>
        <p:nvSpPr>
          <p:cNvPr id="35968" name="Line 128"/>
          <p:cNvSpPr>
            <a:spLocks noChangeShapeType="1"/>
          </p:cNvSpPr>
          <p:nvPr/>
        </p:nvSpPr>
        <p:spPr bwMode="auto">
          <a:xfrm>
            <a:off x="534987" y="6024563"/>
            <a:ext cx="8153401" cy="1588"/>
          </a:xfrm>
          <a:prstGeom prst="line">
            <a:avLst/>
          </a:prstGeom>
          <a:noFill/>
          <a:ln w="12600">
            <a:solidFill>
              <a:srgbClr val="000066"/>
            </a:solidFill>
            <a:miter lim="800000"/>
            <a:headEnd/>
            <a:tailEnd/>
          </a:ln>
          <a:effectLst/>
        </p:spPr>
        <p:txBody>
          <a:bodyPr/>
          <a:lstStyle/>
          <a:p>
            <a:endParaRPr lang="en-US" sz="3600"/>
          </a:p>
        </p:txBody>
      </p:sp>
      <p:sp>
        <p:nvSpPr>
          <p:cNvPr id="35969" name="Line 129"/>
          <p:cNvSpPr>
            <a:spLocks noChangeShapeType="1"/>
          </p:cNvSpPr>
          <p:nvPr/>
        </p:nvSpPr>
        <p:spPr bwMode="auto">
          <a:xfrm>
            <a:off x="17907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0" name="Line 130"/>
          <p:cNvSpPr>
            <a:spLocks noChangeShapeType="1"/>
          </p:cNvSpPr>
          <p:nvPr/>
        </p:nvSpPr>
        <p:spPr bwMode="auto">
          <a:xfrm>
            <a:off x="24161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1" name="Line 131"/>
          <p:cNvSpPr>
            <a:spLocks noChangeShapeType="1"/>
          </p:cNvSpPr>
          <p:nvPr/>
        </p:nvSpPr>
        <p:spPr bwMode="auto">
          <a:xfrm>
            <a:off x="367030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2" name="Line 132"/>
          <p:cNvSpPr>
            <a:spLocks noChangeShapeType="1"/>
          </p:cNvSpPr>
          <p:nvPr/>
        </p:nvSpPr>
        <p:spPr bwMode="auto">
          <a:xfrm>
            <a:off x="429736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3" name="Line 133"/>
          <p:cNvSpPr>
            <a:spLocks noChangeShapeType="1"/>
          </p:cNvSpPr>
          <p:nvPr/>
        </p:nvSpPr>
        <p:spPr bwMode="auto">
          <a:xfrm>
            <a:off x="55530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4" name="Line 134"/>
          <p:cNvSpPr>
            <a:spLocks noChangeShapeType="1"/>
          </p:cNvSpPr>
          <p:nvPr/>
        </p:nvSpPr>
        <p:spPr bwMode="auto">
          <a:xfrm>
            <a:off x="6178550"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5" name="Line 135"/>
          <p:cNvSpPr>
            <a:spLocks noChangeShapeType="1"/>
          </p:cNvSpPr>
          <p:nvPr/>
        </p:nvSpPr>
        <p:spPr bwMode="auto">
          <a:xfrm>
            <a:off x="7432675"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6" name="Line 136"/>
          <p:cNvSpPr>
            <a:spLocks noChangeShapeType="1"/>
          </p:cNvSpPr>
          <p:nvPr/>
        </p:nvSpPr>
        <p:spPr bwMode="auto">
          <a:xfrm>
            <a:off x="8062912" y="4724400"/>
            <a:ext cx="1588" cy="1625601"/>
          </a:xfrm>
          <a:prstGeom prst="line">
            <a:avLst/>
          </a:prstGeom>
          <a:noFill/>
          <a:ln w="12600">
            <a:solidFill>
              <a:srgbClr val="000066"/>
            </a:solidFill>
            <a:miter lim="800000"/>
            <a:headEnd/>
            <a:tailEnd/>
          </a:ln>
          <a:effectLst/>
        </p:spPr>
        <p:txBody>
          <a:bodyPr/>
          <a:lstStyle/>
          <a:p>
            <a:endParaRPr lang="en-US" sz="3600"/>
          </a:p>
        </p:txBody>
      </p:sp>
      <p:sp>
        <p:nvSpPr>
          <p:cNvPr id="35977" name="Line 137"/>
          <p:cNvSpPr>
            <a:spLocks noChangeShapeType="1"/>
          </p:cNvSpPr>
          <p:nvPr/>
        </p:nvSpPr>
        <p:spPr bwMode="auto">
          <a:xfrm>
            <a:off x="116046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8" name="Line 138"/>
          <p:cNvSpPr>
            <a:spLocks noChangeShapeType="1"/>
          </p:cNvSpPr>
          <p:nvPr/>
        </p:nvSpPr>
        <p:spPr bwMode="auto">
          <a:xfrm>
            <a:off x="3044825"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79" name="Line 139"/>
          <p:cNvSpPr>
            <a:spLocks noChangeShapeType="1"/>
          </p:cNvSpPr>
          <p:nvPr/>
        </p:nvSpPr>
        <p:spPr bwMode="auto">
          <a:xfrm>
            <a:off x="534987"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0" name="Line 140"/>
          <p:cNvSpPr>
            <a:spLocks noChangeShapeType="1"/>
          </p:cNvSpPr>
          <p:nvPr/>
        </p:nvSpPr>
        <p:spPr bwMode="auto">
          <a:xfrm>
            <a:off x="4926012"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1" name="Line 141"/>
          <p:cNvSpPr>
            <a:spLocks noChangeShapeType="1"/>
          </p:cNvSpPr>
          <p:nvPr/>
        </p:nvSpPr>
        <p:spPr bwMode="auto">
          <a:xfrm>
            <a:off x="6807200"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2" name="Line 142"/>
          <p:cNvSpPr>
            <a:spLocks noChangeShapeType="1"/>
          </p:cNvSpPr>
          <p:nvPr/>
        </p:nvSpPr>
        <p:spPr bwMode="auto">
          <a:xfrm>
            <a:off x="588463" y="4724400"/>
            <a:ext cx="8153401" cy="1588"/>
          </a:xfrm>
          <a:prstGeom prst="line">
            <a:avLst/>
          </a:prstGeom>
          <a:noFill/>
          <a:ln w="28575">
            <a:solidFill>
              <a:srgbClr val="000066"/>
            </a:solidFill>
            <a:miter lim="800000"/>
            <a:headEnd/>
            <a:tailEnd/>
          </a:ln>
          <a:effectLst/>
        </p:spPr>
        <p:txBody>
          <a:bodyPr/>
          <a:lstStyle/>
          <a:p>
            <a:endParaRPr lang="en-US" sz="3600" i="1">
              <a:solidFill>
                <a:srgbClr val="990000"/>
              </a:solidFill>
            </a:endParaRPr>
          </a:p>
        </p:txBody>
      </p:sp>
      <p:sp>
        <p:nvSpPr>
          <p:cNvPr id="35983" name="Line 143"/>
          <p:cNvSpPr>
            <a:spLocks noChangeShapeType="1"/>
          </p:cNvSpPr>
          <p:nvPr/>
        </p:nvSpPr>
        <p:spPr bwMode="auto">
          <a:xfrm>
            <a:off x="8688388" y="4724400"/>
            <a:ext cx="1588" cy="1625601"/>
          </a:xfrm>
          <a:prstGeom prst="line">
            <a:avLst/>
          </a:prstGeom>
          <a:noFill/>
          <a:ln w="28575">
            <a:solidFill>
              <a:srgbClr val="000066"/>
            </a:solidFill>
            <a:miter lim="800000"/>
            <a:headEnd/>
            <a:tailEnd/>
          </a:ln>
          <a:effectLst/>
        </p:spPr>
        <p:txBody>
          <a:bodyPr/>
          <a:lstStyle/>
          <a:p>
            <a:endParaRPr lang="en-US" sz="3600"/>
          </a:p>
        </p:txBody>
      </p:sp>
      <p:sp>
        <p:nvSpPr>
          <p:cNvPr id="35984" name="Line 144"/>
          <p:cNvSpPr>
            <a:spLocks noChangeShapeType="1"/>
          </p:cNvSpPr>
          <p:nvPr/>
        </p:nvSpPr>
        <p:spPr bwMode="auto">
          <a:xfrm>
            <a:off x="534987" y="6350001"/>
            <a:ext cx="8153401" cy="1588"/>
          </a:xfrm>
          <a:prstGeom prst="line">
            <a:avLst/>
          </a:prstGeom>
          <a:noFill/>
          <a:ln w="28575">
            <a:solidFill>
              <a:srgbClr val="000066"/>
            </a:solidFill>
            <a:miter lim="800000"/>
            <a:headEnd/>
            <a:tailEnd/>
          </a:ln>
          <a:effectLst/>
        </p:spPr>
        <p:txBody>
          <a:bodyPr/>
          <a:lstStyle/>
          <a:p>
            <a:endParaRPr lang="en-US" sz="36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31799" y="241300"/>
            <a:ext cx="8110538"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2. </a:t>
            </a:r>
            <a:r>
              <a:rPr lang="zh-CN" altLang="en-US" dirty="0"/>
              <a:t>小内存系统的页表</a:t>
            </a:r>
            <a:endParaRPr lang="en-GB" dirty="0"/>
          </a:p>
        </p:txBody>
      </p:sp>
      <p:sp>
        <p:nvSpPr>
          <p:cNvPr id="34818" name="Rectangle 2"/>
          <p:cNvSpPr>
            <a:spLocks noGrp="1" noChangeArrowheads="1"/>
          </p:cNvSpPr>
          <p:nvPr>
            <p:ph type="body" idx="1"/>
          </p:nvPr>
        </p:nvSpPr>
        <p:spPr>
          <a:xfrm>
            <a:off x="421745" y="1298575"/>
            <a:ext cx="8307387" cy="454025"/>
          </a:xfrm>
          <a:ln/>
        </p:spPr>
        <p:txBody>
          <a:bodyPr/>
          <a:lstStyle/>
          <a:p>
            <a:pPr>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zh-CN" altLang="en-US" b="0" dirty="0"/>
              <a:t>只展示了前</a:t>
            </a:r>
            <a:r>
              <a:rPr lang="en-US" altLang="zh-CN" b="0" dirty="0"/>
              <a:t>16</a:t>
            </a:r>
            <a:r>
              <a:rPr lang="zh-CN" altLang="en-US" b="0" dirty="0"/>
              <a:t>个</a:t>
            </a:r>
            <a:r>
              <a:rPr lang="en-US" altLang="zh-CN" b="0" dirty="0"/>
              <a:t>PTE</a:t>
            </a:r>
            <a:r>
              <a:rPr lang="en-GB" b="0" dirty="0"/>
              <a:t> (out of 256)</a:t>
            </a:r>
          </a:p>
        </p:txBody>
      </p:sp>
      <p:sp>
        <p:nvSpPr>
          <p:cNvPr id="34820" name="Rectangle 4"/>
          <p:cNvSpPr>
            <a:spLocks noChangeArrowheads="1"/>
          </p:cNvSpPr>
          <p:nvPr/>
        </p:nvSpPr>
        <p:spPr bwMode="auto">
          <a:xfrm>
            <a:off x="61102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1" name="Rectangle 5"/>
          <p:cNvSpPr>
            <a:spLocks noChangeArrowheads="1"/>
          </p:cNvSpPr>
          <p:nvPr/>
        </p:nvSpPr>
        <p:spPr bwMode="auto">
          <a:xfrm>
            <a:off x="54181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0D</a:t>
            </a:r>
          </a:p>
        </p:txBody>
      </p:sp>
      <p:sp>
        <p:nvSpPr>
          <p:cNvPr id="34822" name="Rectangle 6"/>
          <p:cNvSpPr>
            <a:spLocks noChangeArrowheads="1"/>
          </p:cNvSpPr>
          <p:nvPr/>
        </p:nvSpPr>
        <p:spPr bwMode="auto">
          <a:xfrm>
            <a:off x="47244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0F</a:t>
            </a:r>
          </a:p>
        </p:txBody>
      </p:sp>
      <p:sp>
        <p:nvSpPr>
          <p:cNvPr id="34826" name="Rectangle 10"/>
          <p:cNvSpPr>
            <a:spLocks noChangeArrowheads="1"/>
          </p:cNvSpPr>
          <p:nvPr/>
        </p:nvSpPr>
        <p:spPr bwMode="auto">
          <a:xfrm>
            <a:off x="61102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7" name="Rectangle 11"/>
          <p:cNvSpPr>
            <a:spLocks noChangeArrowheads="1"/>
          </p:cNvSpPr>
          <p:nvPr/>
        </p:nvSpPr>
        <p:spPr bwMode="auto">
          <a:xfrm>
            <a:off x="54181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11</a:t>
            </a:r>
          </a:p>
        </p:txBody>
      </p:sp>
      <p:sp>
        <p:nvSpPr>
          <p:cNvPr id="34828" name="Rectangle 12"/>
          <p:cNvSpPr>
            <a:spLocks noChangeArrowheads="1"/>
          </p:cNvSpPr>
          <p:nvPr/>
        </p:nvSpPr>
        <p:spPr bwMode="auto">
          <a:xfrm>
            <a:off x="47244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0E</a:t>
            </a:r>
          </a:p>
        </p:txBody>
      </p:sp>
      <p:sp>
        <p:nvSpPr>
          <p:cNvPr id="34832" name="Rectangle 16"/>
          <p:cNvSpPr>
            <a:spLocks noChangeArrowheads="1"/>
          </p:cNvSpPr>
          <p:nvPr/>
        </p:nvSpPr>
        <p:spPr bwMode="auto">
          <a:xfrm>
            <a:off x="61102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33" name="Rectangle 17"/>
          <p:cNvSpPr>
            <a:spLocks noChangeArrowheads="1"/>
          </p:cNvSpPr>
          <p:nvPr/>
        </p:nvSpPr>
        <p:spPr bwMode="auto">
          <a:xfrm>
            <a:off x="54181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2D</a:t>
            </a:r>
          </a:p>
        </p:txBody>
      </p:sp>
      <p:sp>
        <p:nvSpPr>
          <p:cNvPr id="34834" name="Rectangle 18"/>
          <p:cNvSpPr>
            <a:spLocks noChangeArrowheads="1"/>
          </p:cNvSpPr>
          <p:nvPr/>
        </p:nvSpPr>
        <p:spPr bwMode="auto">
          <a:xfrm>
            <a:off x="47244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0D</a:t>
            </a:r>
          </a:p>
        </p:txBody>
      </p:sp>
      <p:sp>
        <p:nvSpPr>
          <p:cNvPr id="34838" name="Rectangle 22"/>
          <p:cNvSpPr>
            <a:spLocks noChangeArrowheads="1"/>
          </p:cNvSpPr>
          <p:nvPr/>
        </p:nvSpPr>
        <p:spPr bwMode="auto">
          <a:xfrm>
            <a:off x="61102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39" name="Rectangle 23"/>
          <p:cNvSpPr>
            <a:spLocks noChangeArrowheads="1"/>
          </p:cNvSpPr>
          <p:nvPr/>
        </p:nvSpPr>
        <p:spPr bwMode="auto">
          <a:xfrm>
            <a:off x="54181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0" name="Rectangle 24"/>
          <p:cNvSpPr>
            <a:spLocks noChangeArrowheads="1"/>
          </p:cNvSpPr>
          <p:nvPr/>
        </p:nvSpPr>
        <p:spPr bwMode="auto">
          <a:xfrm>
            <a:off x="47244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0C</a:t>
            </a:r>
          </a:p>
        </p:txBody>
      </p:sp>
      <p:sp>
        <p:nvSpPr>
          <p:cNvPr id="34844" name="Rectangle 28"/>
          <p:cNvSpPr>
            <a:spLocks noChangeArrowheads="1"/>
          </p:cNvSpPr>
          <p:nvPr/>
        </p:nvSpPr>
        <p:spPr bwMode="auto">
          <a:xfrm>
            <a:off x="61102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45" name="Rectangle 29"/>
          <p:cNvSpPr>
            <a:spLocks noChangeArrowheads="1"/>
          </p:cNvSpPr>
          <p:nvPr/>
        </p:nvSpPr>
        <p:spPr bwMode="auto">
          <a:xfrm>
            <a:off x="54181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6" name="Rectangle 30"/>
          <p:cNvSpPr>
            <a:spLocks noChangeArrowheads="1"/>
          </p:cNvSpPr>
          <p:nvPr/>
        </p:nvSpPr>
        <p:spPr bwMode="auto">
          <a:xfrm>
            <a:off x="47244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0B</a:t>
            </a:r>
          </a:p>
        </p:txBody>
      </p:sp>
      <p:sp>
        <p:nvSpPr>
          <p:cNvPr id="34850" name="Rectangle 34"/>
          <p:cNvSpPr>
            <a:spLocks noChangeArrowheads="1"/>
          </p:cNvSpPr>
          <p:nvPr/>
        </p:nvSpPr>
        <p:spPr bwMode="auto">
          <a:xfrm>
            <a:off x="61102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1" name="Rectangle 35"/>
          <p:cNvSpPr>
            <a:spLocks noChangeArrowheads="1"/>
          </p:cNvSpPr>
          <p:nvPr/>
        </p:nvSpPr>
        <p:spPr bwMode="auto">
          <a:xfrm>
            <a:off x="54181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09</a:t>
            </a:r>
          </a:p>
        </p:txBody>
      </p:sp>
      <p:sp>
        <p:nvSpPr>
          <p:cNvPr id="34852" name="Rectangle 36"/>
          <p:cNvSpPr>
            <a:spLocks noChangeArrowheads="1"/>
          </p:cNvSpPr>
          <p:nvPr/>
        </p:nvSpPr>
        <p:spPr bwMode="auto">
          <a:xfrm>
            <a:off x="47244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0A</a:t>
            </a:r>
          </a:p>
        </p:txBody>
      </p:sp>
      <p:sp>
        <p:nvSpPr>
          <p:cNvPr id="34856" name="Rectangle 40"/>
          <p:cNvSpPr>
            <a:spLocks noChangeArrowheads="1"/>
          </p:cNvSpPr>
          <p:nvPr/>
        </p:nvSpPr>
        <p:spPr bwMode="auto">
          <a:xfrm>
            <a:off x="61102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7" name="Rectangle 41"/>
          <p:cNvSpPr>
            <a:spLocks noChangeArrowheads="1"/>
          </p:cNvSpPr>
          <p:nvPr/>
        </p:nvSpPr>
        <p:spPr bwMode="auto">
          <a:xfrm>
            <a:off x="54181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17</a:t>
            </a:r>
          </a:p>
        </p:txBody>
      </p:sp>
      <p:sp>
        <p:nvSpPr>
          <p:cNvPr id="34858" name="Rectangle 42"/>
          <p:cNvSpPr>
            <a:spLocks noChangeArrowheads="1"/>
          </p:cNvSpPr>
          <p:nvPr/>
        </p:nvSpPr>
        <p:spPr bwMode="auto">
          <a:xfrm>
            <a:off x="47244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09</a:t>
            </a:r>
          </a:p>
        </p:txBody>
      </p:sp>
      <p:sp>
        <p:nvSpPr>
          <p:cNvPr id="34862" name="Rectangle 46"/>
          <p:cNvSpPr>
            <a:spLocks noChangeArrowheads="1"/>
          </p:cNvSpPr>
          <p:nvPr/>
        </p:nvSpPr>
        <p:spPr bwMode="auto">
          <a:xfrm>
            <a:off x="61102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63" name="Rectangle 47"/>
          <p:cNvSpPr>
            <a:spLocks noChangeArrowheads="1"/>
          </p:cNvSpPr>
          <p:nvPr/>
        </p:nvSpPr>
        <p:spPr bwMode="auto">
          <a:xfrm>
            <a:off x="54181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13</a:t>
            </a:r>
          </a:p>
        </p:txBody>
      </p:sp>
      <p:sp>
        <p:nvSpPr>
          <p:cNvPr id="34864" name="Rectangle 48"/>
          <p:cNvSpPr>
            <a:spLocks noChangeArrowheads="1"/>
          </p:cNvSpPr>
          <p:nvPr/>
        </p:nvSpPr>
        <p:spPr bwMode="auto">
          <a:xfrm>
            <a:off x="47244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08</a:t>
            </a:r>
          </a:p>
        </p:txBody>
      </p:sp>
      <p:sp>
        <p:nvSpPr>
          <p:cNvPr id="34868" name="Rectangle 52"/>
          <p:cNvSpPr>
            <a:spLocks noChangeArrowheads="1"/>
          </p:cNvSpPr>
          <p:nvPr/>
        </p:nvSpPr>
        <p:spPr bwMode="auto">
          <a:xfrm>
            <a:off x="61102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34869" name="Rectangle 53"/>
          <p:cNvSpPr>
            <a:spLocks noChangeArrowheads="1"/>
          </p:cNvSpPr>
          <p:nvPr/>
        </p:nvSpPr>
        <p:spPr bwMode="auto">
          <a:xfrm>
            <a:off x="54181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34870" name="Rectangle 54"/>
          <p:cNvSpPr>
            <a:spLocks noChangeArrowheads="1"/>
          </p:cNvSpPr>
          <p:nvPr/>
        </p:nvSpPr>
        <p:spPr bwMode="auto">
          <a:xfrm>
            <a:off x="47244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34874" name="Line 58"/>
          <p:cNvSpPr>
            <a:spLocks noChangeShapeType="1"/>
          </p:cNvSpPr>
          <p:nvPr/>
        </p:nvSpPr>
        <p:spPr bwMode="auto">
          <a:xfrm>
            <a:off x="4724400" y="2632076"/>
            <a:ext cx="2103120" cy="1588"/>
          </a:xfrm>
          <a:prstGeom prst="line">
            <a:avLst/>
          </a:prstGeom>
          <a:noFill/>
          <a:ln w="12600">
            <a:solidFill>
              <a:srgbClr val="000066"/>
            </a:solidFill>
            <a:miter lim="800000"/>
            <a:headEnd/>
            <a:tailEnd/>
          </a:ln>
          <a:effectLst/>
        </p:spPr>
        <p:txBody>
          <a:bodyPr/>
          <a:lstStyle/>
          <a:p>
            <a:endParaRPr lang="en-US"/>
          </a:p>
        </p:txBody>
      </p:sp>
      <p:sp>
        <p:nvSpPr>
          <p:cNvPr id="34875" name="Line 59"/>
          <p:cNvSpPr>
            <a:spLocks noChangeShapeType="1"/>
          </p:cNvSpPr>
          <p:nvPr/>
        </p:nvSpPr>
        <p:spPr bwMode="auto">
          <a:xfrm>
            <a:off x="4724400" y="2940051"/>
            <a:ext cx="2103120" cy="1588"/>
          </a:xfrm>
          <a:prstGeom prst="line">
            <a:avLst/>
          </a:prstGeom>
          <a:noFill/>
          <a:ln w="12600">
            <a:solidFill>
              <a:srgbClr val="000066"/>
            </a:solidFill>
            <a:miter lim="800000"/>
            <a:headEnd/>
            <a:tailEnd/>
          </a:ln>
          <a:effectLst/>
        </p:spPr>
        <p:txBody>
          <a:bodyPr/>
          <a:lstStyle/>
          <a:p>
            <a:endParaRPr lang="en-US"/>
          </a:p>
        </p:txBody>
      </p:sp>
      <p:sp>
        <p:nvSpPr>
          <p:cNvPr id="34876" name="Line 60"/>
          <p:cNvSpPr>
            <a:spLocks noChangeShapeType="1"/>
          </p:cNvSpPr>
          <p:nvPr/>
        </p:nvSpPr>
        <p:spPr bwMode="auto">
          <a:xfrm>
            <a:off x="4724400" y="3249611"/>
            <a:ext cx="2103120" cy="1588"/>
          </a:xfrm>
          <a:prstGeom prst="line">
            <a:avLst/>
          </a:prstGeom>
          <a:noFill/>
          <a:ln w="12600">
            <a:solidFill>
              <a:srgbClr val="000066"/>
            </a:solidFill>
            <a:miter lim="800000"/>
            <a:headEnd/>
            <a:tailEnd/>
          </a:ln>
          <a:effectLst/>
        </p:spPr>
        <p:txBody>
          <a:bodyPr/>
          <a:lstStyle/>
          <a:p>
            <a:endParaRPr lang="en-US"/>
          </a:p>
        </p:txBody>
      </p:sp>
      <p:sp>
        <p:nvSpPr>
          <p:cNvPr id="34877" name="Line 61"/>
          <p:cNvSpPr>
            <a:spLocks noChangeShapeType="1"/>
          </p:cNvSpPr>
          <p:nvPr/>
        </p:nvSpPr>
        <p:spPr bwMode="auto">
          <a:xfrm>
            <a:off x="4724400" y="3552826"/>
            <a:ext cx="2103120" cy="1588"/>
          </a:xfrm>
          <a:prstGeom prst="line">
            <a:avLst/>
          </a:prstGeom>
          <a:noFill/>
          <a:ln w="12600">
            <a:solidFill>
              <a:srgbClr val="000066"/>
            </a:solidFill>
            <a:miter lim="800000"/>
            <a:headEnd/>
            <a:tailEnd/>
          </a:ln>
          <a:effectLst/>
        </p:spPr>
        <p:txBody>
          <a:bodyPr/>
          <a:lstStyle/>
          <a:p>
            <a:endParaRPr lang="en-US"/>
          </a:p>
        </p:txBody>
      </p:sp>
      <p:sp>
        <p:nvSpPr>
          <p:cNvPr id="34878" name="Line 62"/>
          <p:cNvSpPr>
            <a:spLocks noChangeShapeType="1"/>
          </p:cNvSpPr>
          <p:nvPr/>
        </p:nvSpPr>
        <p:spPr bwMode="auto">
          <a:xfrm>
            <a:off x="4724400" y="3860801"/>
            <a:ext cx="2103120" cy="1588"/>
          </a:xfrm>
          <a:prstGeom prst="line">
            <a:avLst/>
          </a:prstGeom>
          <a:noFill/>
          <a:ln w="12600">
            <a:solidFill>
              <a:srgbClr val="000066"/>
            </a:solidFill>
            <a:miter lim="800000"/>
            <a:headEnd/>
            <a:tailEnd/>
          </a:ln>
          <a:effectLst/>
        </p:spPr>
        <p:txBody>
          <a:bodyPr/>
          <a:lstStyle/>
          <a:p>
            <a:endParaRPr lang="en-US"/>
          </a:p>
        </p:txBody>
      </p:sp>
      <p:sp>
        <p:nvSpPr>
          <p:cNvPr id="34879" name="Line 63"/>
          <p:cNvSpPr>
            <a:spLocks noChangeShapeType="1"/>
          </p:cNvSpPr>
          <p:nvPr/>
        </p:nvSpPr>
        <p:spPr bwMode="auto">
          <a:xfrm>
            <a:off x="4724400" y="4157135"/>
            <a:ext cx="2103120" cy="1588"/>
          </a:xfrm>
          <a:prstGeom prst="line">
            <a:avLst/>
          </a:prstGeom>
          <a:noFill/>
          <a:ln w="12600">
            <a:solidFill>
              <a:srgbClr val="000066"/>
            </a:solidFill>
            <a:miter lim="800000"/>
            <a:headEnd/>
            <a:tailEnd/>
          </a:ln>
          <a:effectLst/>
        </p:spPr>
        <p:txBody>
          <a:bodyPr/>
          <a:lstStyle/>
          <a:p>
            <a:endParaRPr lang="en-US"/>
          </a:p>
        </p:txBody>
      </p:sp>
      <p:sp>
        <p:nvSpPr>
          <p:cNvPr id="34880" name="Line 64"/>
          <p:cNvSpPr>
            <a:spLocks noChangeShapeType="1"/>
          </p:cNvSpPr>
          <p:nvPr/>
        </p:nvSpPr>
        <p:spPr bwMode="auto">
          <a:xfrm>
            <a:off x="4724400" y="4475163"/>
            <a:ext cx="2103120" cy="1588"/>
          </a:xfrm>
          <a:prstGeom prst="line">
            <a:avLst/>
          </a:prstGeom>
          <a:noFill/>
          <a:ln w="12600">
            <a:solidFill>
              <a:srgbClr val="000066"/>
            </a:solidFill>
            <a:miter lim="800000"/>
            <a:headEnd/>
            <a:tailEnd/>
          </a:ln>
          <a:effectLst/>
        </p:spPr>
        <p:txBody>
          <a:bodyPr/>
          <a:lstStyle/>
          <a:p>
            <a:endParaRPr lang="en-US"/>
          </a:p>
        </p:txBody>
      </p:sp>
      <p:sp>
        <p:nvSpPr>
          <p:cNvPr id="34881" name="Line 65"/>
          <p:cNvSpPr>
            <a:spLocks noChangeShapeType="1"/>
          </p:cNvSpPr>
          <p:nvPr/>
        </p:nvSpPr>
        <p:spPr bwMode="auto">
          <a:xfrm>
            <a:off x="4724400" y="4781551"/>
            <a:ext cx="2103120" cy="1588"/>
          </a:xfrm>
          <a:prstGeom prst="line">
            <a:avLst/>
          </a:prstGeom>
          <a:noFill/>
          <a:ln w="12600">
            <a:solidFill>
              <a:srgbClr val="000066"/>
            </a:solidFill>
            <a:miter lim="800000"/>
            <a:headEnd/>
            <a:tailEnd/>
          </a:ln>
          <a:effectLst/>
        </p:spPr>
        <p:txBody>
          <a:bodyPr/>
          <a:lstStyle/>
          <a:p>
            <a:endParaRPr lang="en-US"/>
          </a:p>
        </p:txBody>
      </p:sp>
      <p:sp>
        <p:nvSpPr>
          <p:cNvPr id="34884" name="Line 68"/>
          <p:cNvSpPr>
            <a:spLocks noChangeShapeType="1"/>
          </p:cNvSpPr>
          <p:nvPr/>
        </p:nvSpPr>
        <p:spPr bwMode="auto">
          <a:xfrm>
            <a:off x="541813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5" name="Line 69"/>
          <p:cNvSpPr>
            <a:spLocks noChangeShapeType="1"/>
          </p:cNvSpPr>
          <p:nvPr/>
        </p:nvSpPr>
        <p:spPr bwMode="auto">
          <a:xfrm>
            <a:off x="611028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8" name="Line 72"/>
          <p:cNvSpPr>
            <a:spLocks noChangeShapeType="1"/>
          </p:cNvSpPr>
          <p:nvPr/>
        </p:nvSpPr>
        <p:spPr bwMode="auto">
          <a:xfrm>
            <a:off x="4724400" y="2325688"/>
            <a:ext cx="2103120" cy="1588"/>
          </a:xfrm>
          <a:prstGeom prst="line">
            <a:avLst/>
          </a:prstGeom>
          <a:noFill/>
          <a:ln w="12700">
            <a:solidFill>
              <a:srgbClr val="000066"/>
            </a:solidFill>
            <a:miter lim="800000"/>
            <a:headEnd/>
            <a:tailEnd/>
          </a:ln>
          <a:effectLst/>
        </p:spPr>
        <p:txBody>
          <a:bodyPr/>
          <a:lstStyle/>
          <a:p>
            <a:endParaRPr lang="en-US"/>
          </a:p>
        </p:txBody>
      </p:sp>
      <p:sp>
        <p:nvSpPr>
          <p:cNvPr id="34889" name="Line 73"/>
          <p:cNvSpPr>
            <a:spLocks noChangeShapeType="1"/>
          </p:cNvSpPr>
          <p:nvPr/>
        </p:nvSpPr>
        <p:spPr bwMode="auto">
          <a:xfrm>
            <a:off x="6810905" y="2325688"/>
            <a:ext cx="1588" cy="2763838"/>
          </a:xfrm>
          <a:prstGeom prst="line">
            <a:avLst/>
          </a:prstGeom>
          <a:noFill/>
          <a:ln w="12700">
            <a:solidFill>
              <a:srgbClr val="000066"/>
            </a:solidFill>
            <a:miter lim="800000"/>
            <a:headEnd/>
            <a:tailEnd/>
          </a:ln>
          <a:effectLst/>
        </p:spPr>
        <p:txBody>
          <a:bodyPr/>
          <a:lstStyle/>
          <a:p>
            <a:endParaRPr lang="en-US"/>
          </a:p>
        </p:txBody>
      </p:sp>
      <p:sp>
        <p:nvSpPr>
          <p:cNvPr id="34890" name="Line 74"/>
          <p:cNvSpPr>
            <a:spLocks noChangeShapeType="1"/>
          </p:cNvSpPr>
          <p:nvPr/>
        </p:nvSpPr>
        <p:spPr bwMode="auto">
          <a:xfrm>
            <a:off x="4724400" y="5089526"/>
            <a:ext cx="2103120" cy="1588"/>
          </a:xfrm>
          <a:prstGeom prst="line">
            <a:avLst/>
          </a:prstGeom>
          <a:noFill/>
          <a:ln w="12700">
            <a:solidFill>
              <a:srgbClr val="000066"/>
            </a:solidFill>
            <a:miter lim="800000"/>
            <a:headEnd/>
            <a:tailEnd/>
          </a:ln>
          <a:effectLst/>
        </p:spPr>
        <p:txBody>
          <a:bodyPr/>
          <a:lstStyle/>
          <a:p>
            <a:endParaRPr lang="en-US"/>
          </a:p>
        </p:txBody>
      </p:sp>
      <p:sp>
        <p:nvSpPr>
          <p:cNvPr id="147" name="Line 73"/>
          <p:cNvSpPr>
            <a:spLocks noChangeShapeType="1"/>
          </p:cNvSpPr>
          <p:nvPr/>
        </p:nvSpPr>
        <p:spPr bwMode="auto">
          <a:xfrm>
            <a:off x="4724400" y="2333095"/>
            <a:ext cx="1588" cy="2763838"/>
          </a:xfrm>
          <a:prstGeom prst="line">
            <a:avLst/>
          </a:prstGeom>
          <a:noFill/>
          <a:ln w="12700">
            <a:solidFill>
              <a:srgbClr val="000066"/>
            </a:solidFill>
            <a:miter lim="800000"/>
            <a:headEnd/>
            <a:tailEnd/>
          </a:ln>
          <a:effectLst/>
        </p:spPr>
        <p:txBody>
          <a:bodyPr/>
          <a:lstStyle/>
          <a:p>
            <a:endParaRPr lang="en-US"/>
          </a:p>
        </p:txBody>
      </p:sp>
      <p:sp>
        <p:nvSpPr>
          <p:cNvPr id="148" name="Rectangle 7"/>
          <p:cNvSpPr>
            <a:spLocks noChangeArrowheads="1"/>
          </p:cNvSpPr>
          <p:nvPr/>
        </p:nvSpPr>
        <p:spPr bwMode="auto">
          <a:xfrm>
            <a:off x="32908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49" name="Rectangle 8"/>
          <p:cNvSpPr>
            <a:spLocks noChangeArrowheads="1"/>
          </p:cNvSpPr>
          <p:nvPr/>
        </p:nvSpPr>
        <p:spPr bwMode="auto">
          <a:xfrm>
            <a:off x="25987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0" name="Rectangle 9"/>
          <p:cNvSpPr>
            <a:spLocks noChangeArrowheads="1"/>
          </p:cNvSpPr>
          <p:nvPr/>
        </p:nvSpPr>
        <p:spPr bwMode="auto">
          <a:xfrm>
            <a:off x="19050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07</a:t>
            </a:r>
          </a:p>
        </p:txBody>
      </p:sp>
      <p:sp>
        <p:nvSpPr>
          <p:cNvPr id="151" name="Rectangle 13"/>
          <p:cNvSpPr>
            <a:spLocks noChangeArrowheads="1"/>
          </p:cNvSpPr>
          <p:nvPr/>
        </p:nvSpPr>
        <p:spPr bwMode="auto">
          <a:xfrm>
            <a:off x="32908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2" name="Rectangle 14"/>
          <p:cNvSpPr>
            <a:spLocks noChangeArrowheads="1"/>
          </p:cNvSpPr>
          <p:nvPr/>
        </p:nvSpPr>
        <p:spPr bwMode="auto">
          <a:xfrm>
            <a:off x="25987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3" name="Rectangle 15"/>
          <p:cNvSpPr>
            <a:spLocks noChangeArrowheads="1"/>
          </p:cNvSpPr>
          <p:nvPr/>
        </p:nvSpPr>
        <p:spPr bwMode="auto">
          <a:xfrm>
            <a:off x="19050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06</a:t>
            </a:r>
          </a:p>
        </p:txBody>
      </p:sp>
      <p:sp>
        <p:nvSpPr>
          <p:cNvPr id="154" name="Rectangle 19"/>
          <p:cNvSpPr>
            <a:spLocks noChangeArrowheads="1"/>
          </p:cNvSpPr>
          <p:nvPr/>
        </p:nvSpPr>
        <p:spPr bwMode="auto">
          <a:xfrm>
            <a:off x="32908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55" name="Rectangle 20"/>
          <p:cNvSpPr>
            <a:spLocks noChangeArrowheads="1"/>
          </p:cNvSpPr>
          <p:nvPr/>
        </p:nvSpPr>
        <p:spPr bwMode="auto">
          <a:xfrm>
            <a:off x="25987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16</a:t>
            </a:r>
          </a:p>
        </p:txBody>
      </p:sp>
      <p:sp>
        <p:nvSpPr>
          <p:cNvPr id="156" name="Rectangle 21"/>
          <p:cNvSpPr>
            <a:spLocks noChangeArrowheads="1"/>
          </p:cNvSpPr>
          <p:nvPr/>
        </p:nvSpPr>
        <p:spPr bwMode="auto">
          <a:xfrm>
            <a:off x="19050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05</a:t>
            </a:r>
          </a:p>
        </p:txBody>
      </p:sp>
      <p:sp>
        <p:nvSpPr>
          <p:cNvPr id="157" name="Rectangle 25"/>
          <p:cNvSpPr>
            <a:spLocks noChangeArrowheads="1"/>
          </p:cNvSpPr>
          <p:nvPr/>
        </p:nvSpPr>
        <p:spPr bwMode="auto">
          <a:xfrm>
            <a:off x="32908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8" name="Rectangle 26"/>
          <p:cNvSpPr>
            <a:spLocks noChangeArrowheads="1"/>
          </p:cNvSpPr>
          <p:nvPr/>
        </p:nvSpPr>
        <p:spPr bwMode="auto">
          <a:xfrm>
            <a:off x="25987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9" name="Rectangle 27"/>
          <p:cNvSpPr>
            <a:spLocks noChangeArrowheads="1"/>
          </p:cNvSpPr>
          <p:nvPr/>
        </p:nvSpPr>
        <p:spPr bwMode="auto">
          <a:xfrm>
            <a:off x="19050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04</a:t>
            </a:r>
          </a:p>
        </p:txBody>
      </p:sp>
      <p:sp>
        <p:nvSpPr>
          <p:cNvPr id="160" name="Rectangle 31"/>
          <p:cNvSpPr>
            <a:spLocks noChangeArrowheads="1"/>
          </p:cNvSpPr>
          <p:nvPr/>
        </p:nvSpPr>
        <p:spPr bwMode="auto">
          <a:xfrm>
            <a:off x="32908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1" name="Rectangle 32"/>
          <p:cNvSpPr>
            <a:spLocks noChangeArrowheads="1"/>
          </p:cNvSpPr>
          <p:nvPr/>
        </p:nvSpPr>
        <p:spPr bwMode="auto">
          <a:xfrm>
            <a:off x="25987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02</a:t>
            </a:r>
          </a:p>
        </p:txBody>
      </p:sp>
      <p:sp>
        <p:nvSpPr>
          <p:cNvPr id="162" name="Rectangle 33"/>
          <p:cNvSpPr>
            <a:spLocks noChangeArrowheads="1"/>
          </p:cNvSpPr>
          <p:nvPr/>
        </p:nvSpPr>
        <p:spPr bwMode="auto">
          <a:xfrm>
            <a:off x="19050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03</a:t>
            </a:r>
          </a:p>
        </p:txBody>
      </p:sp>
      <p:sp>
        <p:nvSpPr>
          <p:cNvPr id="163" name="Rectangle 37"/>
          <p:cNvSpPr>
            <a:spLocks noChangeArrowheads="1"/>
          </p:cNvSpPr>
          <p:nvPr/>
        </p:nvSpPr>
        <p:spPr bwMode="auto">
          <a:xfrm>
            <a:off x="32908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4" name="Rectangle 38"/>
          <p:cNvSpPr>
            <a:spLocks noChangeArrowheads="1"/>
          </p:cNvSpPr>
          <p:nvPr/>
        </p:nvSpPr>
        <p:spPr bwMode="auto">
          <a:xfrm>
            <a:off x="25987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33</a:t>
            </a:r>
          </a:p>
        </p:txBody>
      </p:sp>
      <p:sp>
        <p:nvSpPr>
          <p:cNvPr id="165" name="Rectangle 39"/>
          <p:cNvSpPr>
            <a:spLocks noChangeArrowheads="1"/>
          </p:cNvSpPr>
          <p:nvPr/>
        </p:nvSpPr>
        <p:spPr bwMode="auto">
          <a:xfrm>
            <a:off x="19050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02</a:t>
            </a:r>
          </a:p>
        </p:txBody>
      </p:sp>
      <p:sp>
        <p:nvSpPr>
          <p:cNvPr id="166" name="Rectangle 43"/>
          <p:cNvSpPr>
            <a:spLocks noChangeArrowheads="1"/>
          </p:cNvSpPr>
          <p:nvPr/>
        </p:nvSpPr>
        <p:spPr bwMode="auto">
          <a:xfrm>
            <a:off x="32908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67" name="Rectangle 44"/>
          <p:cNvSpPr>
            <a:spLocks noChangeArrowheads="1"/>
          </p:cNvSpPr>
          <p:nvPr/>
        </p:nvSpPr>
        <p:spPr bwMode="auto">
          <a:xfrm>
            <a:off x="25987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68" name="Rectangle 45"/>
          <p:cNvSpPr>
            <a:spLocks noChangeArrowheads="1"/>
          </p:cNvSpPr>
          <p:nvPr/>
        </p:nvSpPr>
        <p:spPr bwMode="auto">
          <a:xfrm>
            <a:off x="19050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01</a:t>
            </a:r>
          </a:p>
        </p:txBody>
      </p:sp>
      <p:sp>
        <p:nvSpPr>
          <p:cNvPr id="169" name="Rectangle 49"/>
          <p:cNvSpPr>
            <a:spLocks noChangeArrowheads="1"/>
          </p:cNvSpPr>
          <p:nvPr/>
        </p:nvSpPr>
        <p:spPr bwMode="auto">
          <a:xfrm>
            <a:off x="32908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70" name="Rectangle 50"/>
          <p:cNvSpPr>
            <a:spLocks noChangeArrowheads="1"/>
          </p:cNvSpPr>
          <p:nvPr/>
        </p:nvSpPr>
        <p:spPr bwMode="auto">
          <a:xfrm>
            <a:off x="25987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28</a:t>
            </a:r>
          </a:p>
        </p:txBody>
      </p:sp>
      <p:sp>
        <p:nvSpPr>
          <p:cNvPr id="171" name="Rectangle 51"/>
          <p:cNvSpPr>
            <a:spLocks noChangeArrowheads="1"/>
          </p:cNvSpPr>
          <p:nvPr/>
        </p:nvSpPr>
        <p:spPr bwMode="auto">
          <a:xfrm>
            <a:off x="19050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00</a:t>
            </a:r>
          </a:p>
        </p:txBody>
      </p:sp>
      <p:sp>
        <p:nvSpPr>
          <p:cNvPr id="172" name="Rectangle 55"/>
          <p:cNvSpPr>
            <a:spLocks noChangeArrowheads="1"/>
          </p:cNvSpPr>
          <p:nvPr/>
        </p:nvSpPr>
        <p:spPr bwMode="auto">
          <a:xfrm>
            <a:off x="32908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i="1" dirty="0">
                <a:solidFill>
                  <a:srgbClr val="990000"/>
                </a:solidFill>
                <a:latin typeface="Calibri" pitchFamily="34" charset="0"/>
              </a:rPr>
              <a:t>有效位</a:t>
            </a:r>
            <a:endParaRPr lang="en-GB" sz="1200" i="1" dirty="0">
              <a:solidFill>
                <a:srgbClr val="990000"/>
              </a:solidFill>
              <a:latin typeface="Calibri" pitchFamily="34" charset="0"/>
            </a:endParaRPr>
          </a:p>
        </p:txBody>
      </p:sp>
      <p:sp>
        <p:nvSpPr>
          <p:cNvPr id="173" name="Rectangle 56"/>
          <p:cNvSpPr>
            <a:spLocks noChangeArrowheads="1"/>
          </p:cNvSpPr>
          <p:nvPr/>
        </p:nvSpPr>
        <p:spPr bwMode="auto">
          <a:xfrm>
            <a:off x="25987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174" name="Rectangle 57"/>
          <p:cNvSpPr>
            <a:spLocks noChangeArrowheads="1"/>
          </p:cNvSpPr>
          <p:nvPr/>
        </p:nvSpPr>
        <p:spPr bwMode="auto">
          <a:xfrm>
            <a:off x="19050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175" name="Line 58"/>
          <p:cNvSpPr>
            <a:spLocks noChangeShapeType="1"/>
          </p:cNvSpPr>
          <p:nvPr/>
        </p:nvSpPr>
        <p:spPr bwMode="auto">
          <a:xfrm>
            <a:off x="1905000" y="2632076"/>
            <a:ext cx="2075688" cy="1588"/>
          </a:xfrm>
          <a:prstGeom prst="line">
            <a:avLst/>
          </a:prstGeom>
          <a:noFill/>
          <a:ln w="12600">
            <a:solidFill>
              <a:srgbClr val="000066"/>
            </a:solidFill>
            <a:miter lim="800000"/>
            <a:headEnd/>
            <a:tailEnd/>
          </a:ln>
          <a:effectLst/>
        </p:spPr>
        <p:txBody>
          <a:bodyPr/>
          <a:lstStyle/>
          <a:p>
            <a:endParaRPr lang="en-US"/>
          </a:p>
        </p:txBody>
      </p:sp>
      <p:sp>
        <p:nvSpPr>
          <p:cNvPr id="176" name="Line 59"/>
          <p:cNvSpPr>
            <a:spLocks noChangeShapeType="1"/>
          </p:cNvSpPr>
          <p:nvPr/>
        </p:nvSpPr>
        <p:spPr bwMode="auto">
          <a:xfrm>
            <a:off x="1905000" y="2940051"/>
            <a:ext cx="2075688" cy="1588"/>
          </a:xfrm>
          <a:prstGeom prst="line">
            <a:avLst/>
          </a:prstGeom>
          <a:noFill/>
          <a:ln w="12600">
            <a:solidFill>
              <a:srgbClr val="000066"/>
            </a:solidFill>
            <a:miter lim="800000"/>
            <a:headEnd/>
            <a:tailEnd/>
          </a:ln>
          <a:effectLst/>
        </p:spPr>
        <p:txBody>
          <a:bodyPr/>
          <a:lstStyle/>
          <a:p>
            <a:endParaRPr lang="en-US"/>
          </a:p>
        </p:txBody>
      </p:sp>
      <p:sp>
        <p:nvSpPr>
          <p:cNvPr id="177" name="Line 60"/>
          <p:cNvSpPr>
            <a:spLocks noChangeShapeType="1"/>
          </p:cNvSpPr>
          <p:nvPr/>
        </p:nvSpPr>
        <p:spPr bwMode="auto">
          <a:xfrm>
            <a:off x="1905000" y="3249611"/>
            <a:ext cx="2075688" cy="1588"/>
          </a:xfrm>
          <a:prstGeom prst="line">
            <a:avLst/>
          </a:prstGeom>
          <a:noFill/>
          <a:ln w="12600">
            <a:solidFill>
              <a:srgbClr val="000066"/>
            </a:solidFill>
            <a:miter lim="800000"/>
            <a:headEnd/>
            <a:tailEnd/>
          </a:ln>
          <a:effectLst/>
        </p:spPr>
        <p:txBody>
          <a:bodyPr/>
          <a:lstStyle/>
          <a:p>
            <a:endParaRPr lang="en-US"/>
          </a:p>
        </p:txBody>
      </p:sp>
      <p:sp>
        <p:nvSpPr>
          <p:cNvPr id="178" name="Line 61"/>
          <p:cNvSpPr>
            <a:spLocks noChangeShapeType="1"/>
          </p:cNvSpPr>
          <p:nvPr/>
        </p:nvSpPr>
        <p:spPr bwMode="auto">
          <a:xfrm>
            <a:off x="1905000" y="3552826"/>
            <a:ext cx="2075688" cy="1588"/>
          </a:xfrm>
          <a:prstGeom prst="line">
            <a:avLst/>
          </a:prstGeom>
          <a:noFill/>
          <a:ln w="12600">
            <a:solidFill>
              <a:srgbClr val="000066"/>
            </a:solidFill>
            <a:miter lim="800000"/>
            <a:headEnd/>
            <a:tailEnd/>
          </a:ln>
          <a:effectLst/>
        </p:spPr>
        <p:txBody>
          <a:bodyPr/>
          <a:lstStyle/>
          <a:p>
            <a:endParaRPr lang="en-US"/>
          </a:p>
        </p:txBody>
      </p:sp>
      <p:sp>
        <p:nvSpPr>
          <p:cNvPr id="179" name="Line 62"/>
          <p:cNvSpPr>
            <a:spLocks noChangeShapeType="1"/>
          </p:cNvSpPr>
          <p:nvPr/>
        </p:nvSpPr>
        <p:spPr bwMode="auto">
          <a:xfrm>
            <a:off x="1905000" y="3860801"/>
            <a:ext cx="2075688" cy="1588"/>
          </a:xfrm>
          <a:prstGeom prst="line">
            <a:avLst/>
          </a:prstGeom>
          <a:noFill/>
          <a:ln w="12600">
            <a:solidFill>
              <a:srgbClr val="000066"/>
            </a:solidFill>
            <a:miter lim="800000"/>
            <a:headEnd/>
            <a:tailEnd/>
          </a:ln>
          <a:effectLst/>
        </p:spPr>
        <p:txBody>
          <a:bodyPr/>
          <a:lstStyle/>
          <a:p>
            <a:endParaRPr lang="en-US"/>
          </a:p>
        </p:txBody>
      </p:sp>
      <p:sp>
        <p:nvSpPr>
          <p:cNvPr id="180" name="Line 63"/>
          <p:cNvSpPr>
            <a:spLocks noChangeShapeType="1"/>
          </p:cNvSpPr>
          <p:nvPr/>
        </p:nvSpPr>
        <p:spPr bwMode="auto">
          <a:xfrm>
            <a:off x="1905000" y="4172478"/>
            <a:ext cx="2075688" cy="1588"/>
          </a:xfrm>
          <a:prstGeom prst="line">
            <a:avLst/>
          </a:prstGeom>
          <a:noFill/>
          <a:ln w="12600">
            <a:solidFill>
              <a:srgbClr val="000066"/>
            </a:solidFill>
            <a:miter lim="800000"/>
            <a:headEnd/>
            <a:tailEnd/>
          </a:ln>
          <a:effectLst/>
        </p:spPr>
        <p:txBody>
          <a:bodyPr/>
          <a:lstStyle/>
          <a:p>
            <a:endParaRPr lang="en-US"/>
          </a:p>
        </p:txBody>
      </p:sp>
      <p:sp>
        <p:nvSpPr>
          <p:cNvPr id="181" name="Line 64"/>
          <p:cNvSpPr>
            <a:spLocks noChangeShapeType="1"/>
          </p:cNvSpPr>
          <p:nvPr/>
        </p:nvSpPr>
        <p:spPr bwMode="auto">
          <a:xfrm>
            <a:off x="1905000" y="4475163"/>
            <a:ext cx="2075688" cy="1588"/>
          </a:xfrm>
          <a:prstGeom prst="line">
            <a:avLst/>
          </a:prstGeom>
          <a:noFill/>
          <a:ln w="12600">
            <a:solidFill>
              <a:srgbClr val="000066"/>
            </a:solidFill>
            <a:miter lim="800000"/>
            <a:headEnd/>
            <a:tailEnd/>
          </a:ln>
          <a:effectLst/>
        </p:spPr>
        <p:txBody>
          <a:bodyPr/>
          <a:lstStyle/>
          <a:p>
            <a:endParaRPr lang="en-US"/>
          </a:p>
        </p:txBody>
      </p:sp>
      <p:sp>
        <p:nvSpPr>
          <p:cNvPr id="182" name="Line 65"/>
          <p:cNvSpPr>
            <a:spLocks noChangeShapeType="1"/>
          </p:cNvSpPr>
          <p:nvPr/>
        </p:nvSpPr>
        <p:spPr bwMode="auto">
          <a:xfrm>
            <a:off x="1905000" y="4781551"/>
            <a:ext cx="2075688" cy="1588"/>
          </a:xfrm>
          <a:prstGeom prst="line">
            <a:avLst/>
          </a:prstGeom>
          <a:noFill/>
          <a:ln w="12600">
            <a:solidFill>
              <a:srgbClr val="000066"/>
            </a:solidFill>
            <a:miter lim="800000"/>
            <a:headEnd/>
            <a:tailEnd/>
          </a:ln>
          <a:effectLst/>
        </p:spPr>
        <p:txBody>
          <a:bodyPr/>
          <a:lstStyle/>
          <a:p>
            <a:endParaRPr lang="en-US"/>
          </a:p>
        </p:txBody>
      </p:sp>
      <p:sp>
        <p:nvSpPr>
          <p:cNvPr id="183" name="Line 66"/>
          <p:cNvSpPr>
            <a:spLocks noChangeShapeType="1"/>
          </p:cNvSpPr>
          <p:nvPr/>
        </p:nvSpPr>
        <p:spPr bwMode="auto">
          <a:xfrm>
            <a:off x="2589212" y="2325688"/>
            <a:ext cx="1588" cy="2763838"/>
          </a:xfrm>
          <a:prstGeom prst="line">
            <a:avLst/>
          </a:prstGeom>
          <a:noFill/>
          <a:ln w="12600">
            <a:solidFill>
              <a:srgbClr val="000066"/>
            </a:solidFill>
            <a:miter lim="800000"/>
            <a:headEnd/>
            <a:tailEnd/>
          </a:ln>
          <a:effectLst/>
        </p:spPr>
        <p:txBody>
          <a:bodyPr/>
          <a:lstStyle/>
          <a:p>
            <a:endParaRPr lang="en-US"/>
          </a:p>
        </p:txBody>
      </p:sp>
      <p:sp>
        <p:nvSpPr>
          <p:cNvPr id="184" name="Line 67"/>
          <p:cNvSpPr>
            <a:spLocks noChangeShapeType="1"/>
          </p:cNvSpPr>
          <p:nvPr/>
        </p:nvSpPr>
        <p:spPr bwMode="auto">
          <a:xfrm>
            <a:off x="3290888" y="2325688"/>
            <a:ext cx="1588" cy="2763838"/>
          </a:xfrm>
          <a:prstGeom prst="line">
            <a:avLst/>
          </a:prstGeom>
          <a:noFill/>
          <a:ln w="12600">
            <a:solidFill>
              <a:srgbClr val="000066"/>
            </a:solidFill>
            <a:miter lim="800000"/>
            <a:headEnd/>
            <a:tailEnd/>
          </a:ln>
          <a:effectLst/>
        </p:spPr>
        <p:txBody>
          <a:bodyPr/>
          <a:lstStyle/>
          <a:p>
            <a:endParaRPr lang="en-US"/>
          </a:p>
        </p:txBody>
      </p:sp>
      <p:sp>
        <p:nvSpPr>
          <p:cNvPr id="185" name="Line 70"/>
          <p:cNvSpPr>
            <a:spLocks noChangeShapeType="1"/>
          </p:cNvSpPr>
          <p:nvPr/>
        </p:nvSpPr>
        <p:spPr bwMode="auto">
          <a:xfrm>
            <a:off x="1905000" y="2325688"/>
            <a:ext cx="1588" cy="2763838"/>
          </a:xfrm>
          <a:prstGeom prst="line">
            <a:avLst/>
          </a:prstGeom>
          <a:noFill/>
          <a:ln w="12700">
            <a:solidFill>
              <a:srgbClr val="000066"/>
            </a:solidFill>
            <a:miter lim="800000"/>
            <a:headEnd/>
            <a:tailEnd/>
          </a:ln>
          <a:effectLst/>
        </p:spPr>
        <p:txBody>
          <a:bodyPr/>
          <a:lstStyle/>
          <a:p>
            <a:endParaRPr lang="en-US"/>
          </a:p>
        </p:txBody>
      </p:sp>
      <p:sp>
        <p:nvSpPr>
          <p:cNvPr id="186" name="Line 72"/>
          <p:cNvSpPr>
            <a:spLocks noChangeShapeType="1"/>
          </p:cNvSpPr>
          <p:nvPr/>
        </p:nvSpPr>
        <p:spPr bwMode="auto">
          <a:xfrm>
            <a:off x="1905000" y="2325688"/>
            <a:ext cx="2075688" cy="1588"/>
          </a:xfrm>
          <a:prstGeom prst="line">
            <a:avLst/>
          </a:prstGeom>
          <a:noFill/>
          <a:ln w="12700">
            <a:solidFill>
              <a:srgbClr val="000066"/>
            </a:solidFill>
            <a:miter lim="800000"/>
            <a:headEnd/>
            <a:tailEnd/>
          </a:ln>
          <a:effectLst/>
        </p:spPr>
        <p:txBody>
          <a:bodyPr/>
          <a:lstStyle/>
          <a:p>
            <a:endParaRPr lang="en-US"/>
          </a:p>
        </p:txBody>
      </p:sp>
      <p:sp>
        <p:nvSpPr>
          <p:cNvPr id="187" name="Line 74"/>
          <p:cNvSpPr>
            <a:spLocks noChangeShapeType="1"/>
          </p:cNvSpPr>
          <p:nvPr/>
        </p:nvSpPr>
        <p:spPr bwMode="auto">
          <a:xfrm>
            <a:off x="1905000" y="5089526"/>
            <a:ext cx="2075688" cy="1588"/>
          </a:xfrm>
          <a:prstGeom prst="line">
            <a:avLst/>
          </a:prstGeom>
          <a:noFill/>
          <a:ln w="12700">
            <a:solidFill>
              <a:srgbClr val="000066"/>
            </a:solidFill>
            <a:miter lim="800000"/>
            <a:headEnd/>
            <a:tailEnd/>
          </a:ln>
          <a:effectLst/>
        </p:spPr>
        <p:txBody>
          <a:bodyPr/>
          <a:lstStyle/>
          <a:p>
            <a:endParaRPr lang="en-US"/>
          </a:p>
        </p:txBody>
      </p:sp>
      <p:sp>
        <p:nvSpPr>
          <p:cNvPr id="188" name="Line 70"/>
          <p:cNvSpPr>
            <a:spLocks noChangeShapeType="1"/>
          </p:cNvSpPr>
          <p:nvPr/>
        </p:nvSpPr>
        <p:spPr bwMode="auto">
          <a:xfrm>
            <a:off x="3989386" y="2316480"/>
            <a:ext cx="1588" cy="2788920"/>
          </a:xfrm>
          <a:prstGeom prst="line">
            <a:avLst/>
          </a:prstGeom>
          <a:noFill/>
          <a:ln w="12700">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85284" y="417512"/>
            <a:ext cx="7285038"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3. </a:t>
            </a:r>
            <a:r>
              <a:rPr lang="zh-CN" altLang="en-US" dirty="0"/>
              <a:t>小内存系统的</a:t>
            </a:r>
            <a:r>
              <a:rPr lang="en-GB" dirty="0"/>
              <a:t> Cache</a:t>
            </a:r>
          </a:p>
        </p:txBody>
      </p:sp>
      <p:sp>
        <p:nvSpPr>
          <p:cNvPr id="36866" name="Rectangle 2"/>
          <p:cNvSpPr>
            <a:spLocks noGrp="1" noChangeArrowheads="1"/>
          </p:cNvSpPr>
          <p:nvPr>
            <p:ph type="body" idx="1"/>
          </p:nvPr>
        </p:nvSpPr>
        <p:spPr>
          <a:xfrm>
            <a:off x="379413" y="1068387"/>
            <a:ext cx="8307387" cy="144621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16</a:t>
            </a:r>
            <a:r>
              <a:rPr lang="zh-CN" altLang="en-US" dirty="0"/>
              <a:t>个组，每块为</a:t>
            </a:r>
            <a:r>
              <a:rPr lang="en-US" altLang="zh-CN" dirty="0"/>
              <a:t>4</a:t>
            </a:r>
            <a:r>
              <a:rPr lang="zh-CN" altLang="en-US" dirty="0"/>
              <a:t>字节</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通过物理地址中的字段寻址</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直接映射</a:t>
            </a:r>
            <a:endParaRPr lang="en-GB" dirty="0"/>
          </a:p>
        </p:txBody>
      </p:sp>
      <p:sp>
        <p:nvSpPr>
          <p:cNvPr id="36870" name="Rectangle 6"/>
          <p:cNvSpPr>
            <a:spLocks noChangeArrowheads="1"/>
          </p:cNvSpPr>
          <p:nvPr/>
        </p:nvSpPr>
        <p:spPr bwMode="auto">
          <a:xfrm>
            <a:off x="1711325"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1711325"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6873" name="Rectangle 9"/>
          <p:cNvSpPr>
            <a:spLocks noChangeArrowheads="1"/>
          </p:cNvSpPr>
          <p:nvPr/>
        </p:nvSpPr>
        <p:spPr bwMode="auto">
          <a:xfrm>
            <a:off x="2198688"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2198688"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6876" name="Rectangle 12"/>
          <p:cNvSpPr>
            <a:spLocks noChangeArrowheads="1"/>
          </p:cNvSpPr>
          <p:nvPr/>
        </p:nvSpPr>
        <p:spPr bwMode="auto">
          <a:xfrm>
            <a:off x="2686051"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268605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6879" name="Rectangle 15"/>
          <p:cNvSpPr>
            <a:spLocks noChangeArrowheads="1"/>
          </p:cNvSpPr>
          <p:nvPr/>
        </p:nvSpPr>
        <p:spPr bwMode="auto">
          <a:xfrm>
            <a:off x="3173414"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173414"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6882" name="Rectangle 18"/>
          <p:cNvSpPr>
            <a:spLocks noChangeArrowheads="1"/>
          </p:cNvSpPr>
          <p:nvPr/>
        </p:nvSpPr>
        <p:spPr bwMode="auto">
          <a:xfrm>
            <a:off x="3660777"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3660777"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6885" name="Rectangle 21"/>
          <p:cNvSpPr>
            <a:spLocks noChangeArrowheads="1"/>
          </p:cNvSpPr>
          <p:nvPr/>
        </p:nvSpPr>
        <p:spPr bwMode="auto">
          <a:xfrm>
            <a:off x="4148140"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6" name="Rectangle 22"/>
          <p:cNvSpPr>
            <a:spLocks noChangeArrowheads="1"/>
          </p:cNvSpPr>
          <p:nvPr/>
        </p:nvSpPr>
        <p:spPr bwMode="auto">
          <a:xfrm>
            <a:off x="4148140"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6888" name="Rectangle 24"/>
          <p:cNvSpPr>
            <a:spLocks noChangeArrowheads="1"/>
          </p:cNvSpPr>
          <p:nvPr/>
        </p:nvSpPr>
        <p:spPr bwMode="auto">
          <a:xfrm>
            <a:off x="4635503"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89" name="Rectangle 25"/>
          <p:cNvSpPr>
            <a:spLocks noChangeArrowheads="1"/>
          </p:cNvSpPr>
          <p:nvPr/>
        </p:nvSpPr>
        <p:spPr bwMode="auto">
          <a:xfrm>
            <a:off x="463550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6891" name="Rectangle 27"/>
          <p:cNvSpPr>
            <a:spLocks noChangeArrowheads="1"/>
          </p:cNvSpPr>
          <p:nvPr/>
        </p:nvSpPr>
        <p:spPr bwMode="auto">
          <a:xfrm>
            <a:off x="5122866"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2" name="Rectangle 28"/>
          <p:cNvSpPr>
            <a:spLocks noChangeArrowheads="1"/>
          </p:cNvSpPr>
          <p:nvPr/>
        </p:nvSpPr>
        <p:spPr bwMode="auto">
          <a:xfrm>
            <a:off x="5122866"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6894" name="Rectangle 30"/>
          <p:cNvSpPr>
            <a:spLocks noChangeArrowheads="1"/>
          </p:cNvSpPr>
          <p:nvPr/>
        </p:nvSpPr>
        <p:spPr bwMode="auto">
          <a:xfrm>
            <a:off x="5610229"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5" name="Rectangle 31"/>
          <p:cNvSpPr>
            <a:spLocks noChangeArrowheads="1"/>
          </p:cNvSpPr>
          <p:nvPr/>
        </p:nvSpPr>
        <p:spPr bwMode="auto">
          <a:xfrm>
            <a:off x="5610229"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6897" name="Rectangle 33"/>
          <p:cNvSpPr>
            <a:spLocks noChangeArrowheads="1"/>
          </p:cNvSpPr>
          <p:nvPr/>
        </p:nvSpPr>
        <p:spPr bwMode="auto">
          <a:xfrm>
            <a:off x="6097591"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609759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6900" name="Rectangle 36"/>
          <p:cNvSpPr>
            <a:spLocks noChangeArrowheads="1"/>
          </p:cNvSpPr>
          <p:nvPr/>
        </p:nvSpPr>
        <p:spPr bwMode="auto">
          <a:xfrm>
            <a:off x="6584953"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1" name="Rectangle 37"/>
          <p:cNvSpPr>
            <a:spLocks noChangeArrowheads="1"/>
          </p:cNvSpPr>
          <p:nvPr/>
        </p:nvSpPr>
        <p:spPr bwMode="auto">
          <a:xfrm>
            <a:off x="658495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6903" name="Rectangle 39"/>
          <p:cNvSpPr>
            <a:spLocks noChangeArrowheads="1"/>
          </p:cNvSpPr>
          <p:nvPr/>
        </p:nvSpPr>
        <p:spPr bwMode="auto">
          <a:xfrm>
            <a:off x="7072312"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4" name="Rectangle 40"/>
          <p:cNvSpPr>
            <a:spLocks noChangeArrowheads="1"/>
          </p:cNvSpPr>
          <p:nvPr/>
        </p:nvSpPr>
        <p:spPr bwMode="auto">
          <a:xfrm>
            <a:off x="7072312"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1"/>
          <p:cNvGrpSpPr>
            <a:grpSpLocks/>
          </p:cNvGrpSpPr>
          <p:nvPr/>
        </p:nvGrpSpPr>
        <p:grpSpPr bwMode="auto">
          <a:xfrm>
            <a:off x="4652964" y="3478212"/>
            <a:ext cx="2924175" cy="333375"/>
            <a:chOff x="2931" y="2156"/>
            <a:chExt cx="1842" cy="210"/>
          </a:xfrm>
        </p:grpSpPr>
        <p:sp>
          <p:nvSpPr>
            <p:cNvPr id="36906"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07" name="Text Box 43"/>
            <p:cNvSpPr txBox="1">
              <a:spLocks noChangeArrowheads="1"/>
            </p:cNvSpPr>
            <p:nvPr/>
          </p:nvSpPr>
          <p:spPr bwMode="auto">
            <a:xfrm>
              <a:off x="3638" y="2156"/>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3" name="Group 44"/>
          <p:cNvGrpSpPr>
            <a:grpSpLocks/>
          </p:cNvGrpSpPr>
          <p:nvPr/>
        </p:nvGrpSpPr>
        <p:grpSpPr bwMode="auto">
          <a:xfrm>
            <a:off x="1757364" y="3478212"/>
            <a:ext cx="2924175" cy="333375"/>
            <a:chOff x="1107" y="2156"/>
            <a:chExt cx="1842" cy="210"/>
          </a:xfrm>
        </p:grpSpPr>
        <p:sp>
          <p:nvSpPr>
            <p:cNvPr id="36909"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0" name="Text Box 46"/>
            <p:cNvSpPr txBox="1">
              <a:spLocks noChangeArrowheads="1"/>
            </p:cNvSpPr>
            <p:nvPr/>
          </p:nvSpPr>
          <p:spPr bwMode="auto">
            <a:xfrm>
              <a:off x="1814" y="2156"/>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4" name="Group 47"/>
          <p:cNvGrpSpPr>
            <a:grpSpLocks/>
          </p:cNvGrpSpPr>
          <p:nvPr/>
        </p:nvGrpSpPr>
        <p:grpSpPr bwMode="auto">
          <a:xfrm>
            <a:off x="6556382" y="2523067"/>
            <a:ext cx="992189" cy="306388"/>
            <a:chOff x="4130" y="1501"/>
            <a:chExt cx="625" cy="193"/>
          </a:xfrm>
        </p:grpSpPr>
        <p:sp>
          <p:nvSpPr>
            <p:cNvPr id="36912"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3" name="Text Box 49"/>
            <p:cNvSpPr txBox="1">
              <a:spLocks noChangeArrowheads="1"/>
            </p:cNvSpPr>
            <p:nvPr/>
          </p:nvSpPr>
          <p:spPr bwMode="auto">
            <a:xfrm>
              <a:off x="4316" y="1501"/>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5" name="Group 50"/>
          <p:cNvGrpSpPr>
            <a:grpSpLocks/>
          </p:cNvGrpSpPr>
          <p:nvPr/>
        </p:nvGrpSpPr>
        <p:grpSpPr bwMode="auto">
          <a:xfrm>
            <a:off x="4627033" y="2519363"/>
            <a:ext cx="1927225" cy="306388"/>
            <a:chOff x="2920" y="1488"/>
            <a:chExt cx="1214" cy="193"/>
          </a:xfrm>
        </p:grpSpPr>
        <p:sp>
          <p:nvSpPr>
            <p:cNvPr id="36915"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6" name="Text Box 52"/>
            <p:cNvSpPr txBox="1">
              <a:spLocks noChangeArrowheads="1"/>
            </p:cNvSpPr>
            <p:nvPr/>
          </p:nvSpPr>
          <p:spPr bwMode="auto">
            <a:xfrm>
              <a:off x="3460" y="1488"/>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6" name="Group 53"/>
          <p:cNvGrpSpPr>
            <a:grpSpLocks/>
          </p:cNvGrpSpPr>
          <p:nvPr/>
        </p:nvGrpSpPr>
        <p:grpSpPr bwMode="auto">
          <a:xfrm>
            <a:off x="1711325" y="2514600"/>
            <a:ext cx="2894013" cy="306388"/>
            <a:chOff x="1078" y="1501"/>
            <a:chExt cx="1823" cy="193"/>
          </a:xfrm>
        </p:grpSpPr>
        <p:sp>
          <p:nvSpPr>
            <p:cNvPr id="36918"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9" name="Text Box 55"/>
            <p:cNvSpPr txBox="1">
              <a:spLocks noChangeArrowheads="1"/>
            </p:cNvSpPr>
            <p:nvPr/>
          </p:nvSpPr>
          <p:spPr bwMode="auto">
            <a:xfrm>
              <a:off x="1928" y="1501"/>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6928" name="Rectangle 64"/>
          <p:cNvSpPr>
            <a:spLocks noChangeArrowheads="1"/>
          </p:cNvSpPr>
          <p:nvPr/>
        </p:nvSpPr>
        <p:spPr bwMode="auto">
          <a:xfrm>
            <a:off x="38750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6929" name="Rectangle 65"/>
          <p:cNvSpPr>
            <a:spLocks noChangeArrowheads="1"/>
          </p:cNvSpPr>
          <p:nvPr/>
        </p:nvSpPr>
        <p:spPr bwMode="auto">
          <a:xfrm>
            <a:off x="32559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DF</a:t>
            </a:r>
          </a:p>
        </p:txBody>
      </p:sp>
      <p:sp>
        <p:nvSpPr>
          <p:cNvPr id="36930" name="Rectangle 66"/>
          <p:cNvSpPr>
            <a:spLocks noChangeArrowheads="1"/>
          </p:cNvSpPr>
          <p:nvPr/>
        </p:nvSpPr>
        <p:spPr bwMode="auto">
          <a:xfrm>
            <a:off x="26352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C2</a:t>
            </a:r>
          </a:p>
        </p:txBody>
      </p:sp>
      <p:sp>
        <p:nvSpPr>
          <p:cNvPr id="36931" name="Rectangle 67"/>
          <p:cNvSpPr>
            <a:spLocks noChangeArrowheads="1"/>
          </p:cNvSpPr>
          <p:nvPr/>
        </p:nvSpPr>
        <p:spPr bwMode="auto">
          <a:xfrm>
            <a:off x="20129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6932" name="Rectangle 68"/>
          <p:cNvSpPr>
            <a:spLocks noChangeArrowheads="1"/>
          </p:cNvSpPr>
          <p:nvPr/>
        </p:nvSpPr>
        <p:spPr bwMode="auto">
          <a:xfrm>
            <a:off x="13922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33" name="Rectangle 69"/>
          <p:cNvSpPr>
            <a:spLocks noChangeArrowheads="1"/>
          </p:cNvSpPr>
          <p:nvPr/>
        </p:nvSpPr>
        <p:spPr bwMode="auto">
          <a:xfrm>
            <a:off x="7731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36934" name="Rectangle 70"/>
          <p:cNvSpPr>
            <a:spLocks noChangeArrowheads="1"/>
          </p:cNvSpPr>
          <p:nvPr/>
        </p:nvSpPr>
        <p:spPr bwMode="auto">
          <a:xfrm>
            <a:off x="1524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7</a:t>
            </a:r>
          </a:p>
        </p:txBody>
      </p:sp>
      <p:sp>
        <p:nvSpPr>
          <p:cNvPr id="36942" name="Rectangle 78"/>
          <p:cNvSpPr>
            <a:spLocks noChangeArrowheads="1"/>
          </p:cNvSpPr>
          <p:nvPr/>
        </p:nvSpPr>
        <p:spPr bwMode="auto">
          <a:xfrm>
            <a:off x="38750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3" name="Rectangle 79"/>
          <p:cNvSpPr>
            <a:spLocks noChangeArrowheads="1"/>
          </p:cNvSpPr>
          <p:nvPr/>
        </p:nvSpPr>
        <p:spPr bwMode="auto">
          <a:xfrm>
            <a:off x="32559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4" name="Rectangle 80"/>
          <p:cNvSpPr>
            <a:spLocks noChangeArrowheads="1"/>
          </p:cNvSpPr>
          <p:nvPr/>
        </p:nvSpPr>
        <p:spPr bwMode="auto">
          <a:xfrm>
            <a:off x="26352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5" name="Rectangle 81"/>
          <p:cNvSpPr>
            <a:spLocks noChangeArrowheads="1"/>
          </p:cNvSpPr>
          <p:nvPr/>
        </p:nvSpPr>
        <p:spPr bwMode="auto">
          <a:xfrm>
            <a:off x="20129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6" name="Rectangle 82"/>
          <p:cNvSpPr>
            <a:spLocks noChangeArrowheads="1"/>
          </p:cNvSpPr>
          <p:nvPr/>
        </p:nvSpPr>
        <p:spPr bwMode="auto">
          <a:xfrm>
            <a:off x="13922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47" name="Rectangle 83"/>
          <p:cNvSpPr>
            <a:spLocks noChangeArrowheads="1"/>
          </p:cNvSpPr>
          <p:nvPr/>
        </p:nvSpPr>
        <p:spPr bwMode="auto">
          <a:xfrm>
            <a:off x="7731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31</a:t>
            </a:r>
          </a:p>
        </p:txBody>
      </p:sp>
      <p:sp>
        <p:nvSpPr>
          <p:cNvPr id="36948" name="Rectangle 84"/>
          <p:cNvSpPr>
            <a:spLocks noChangeArrowheads="1"/>
          </p:cNvSpPr>
          <p:nvPr/>
        </p:nvSpPr>
        <p:spPr bwMode="auto">
          <a:xfrm>
            <a:off x="1524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6</a:t>
            </a:r>
          </a:p>
        </p:txBody>
      </p:sp>
      <p:sp>
        <p:nvSpPr>
          <p:cNvPr id="36956" name="Rectangle 92"/>
          <p:cNvSpPr>
            <a:spLocks noChangeArrowheads="1"/>
          </p:cNvSpPr>
          <p:nvPr/>
        </p:nvSpPr>
        <p:spPr bwMode="auto">
          <a:xfrm>
            <a:off x="38750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1D</a:t>
            </a:r>
          </a:p>
        </p:txBody>
      </p:sp>
      <p:sp>
        <p:nvSpPr>
          <p:cNvPr id="36957" name="Rectangle 93"/>
          <p:cNvSpPr>
            <a:spLocks noChangeArrowheads="1"/>
          </p:cNvSpPr>
          <p:nvPr/>
        </p:nvSpPr>
        <p:spPr bwMode="auto">
          <a:xfrm>
            <a:off x="32559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F0</a:t>
            </a:r>
          </a:p>
        </p:txBody>
      </p:sp>
      <p:sp>
        <p:nvSpPr>
          <p:cNvPr id="36958" name="Rectangle 94"/>
          <p:cNvSpPr>
            <a:spLocks noChangeArrowheads="1"/>
          </p:cNvSpPr>
          <p:nvPr/>
        </p:nvSpPr>
        <p:spPr bwMode="auto">
          <a:xfrm>
            <a:off x="26352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72</a:t>
            </a:r>
          </a:p>
        </p:txBody>
      </p:sp>
      <p:sp>
        <p:nvSpPr>
          <p:cNvPr id="36959" name="Rectangle 95"/>
          <p:cNvSpPr>
            <a:spLocks noChangeArrowheads="1"/>
          </p:cNvSpPr>
          <p:nvPr/>
        </p:nvSpPr>
        <p:spPr bwMode="auto">
          <a:xfrm>
            <a:off x="20129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60" name="Rectangle 96"/>
          <p:cNvSpPr>
            <a:spLocks noChangeArrowheads="1"/>
          </p:cNvSpPr>
          <p:nvPr/>
        </p:nvSpPr>
        <p:spPr bwMode="auto">
          <a:xfrm>
            <a:off x="13922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61" name="Rectangle 97"/>
          <p:cNvSpPr>
            <a:spLocks noChangeArrowheads="1"/>
          </p:cNvSpPr>
          <p:nvPr/>
        </p:nvSpPr>
        <p:spPr bwMode="auto">
          <a:xfrm>
            <a:off x="7731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6962" name="Rectangle 98"/>
          <p:cNvSpPr>
            <a:spLocks noChangeArrowheads="1"/>
          </p:cNvSpPr>
          <p:nvPr/>
        </p:nvSpPr>
        <p:spPr bwMode="auto">
          <a:xfrm>
            <a:off x="1524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5</a:t>
            </a:r>
          </a:p>
        </p:txBody>
      </p:sp>
      <p:sp>
        <p:nvSpPr>
          <p:cNvPr id="36970" name="Rectangle 106"/>
          <p:cNvSpPr>
            <a:spLocks noChangeArrowheads="1"/>
          </p:cNvSpPr>
          <p:nvPr/>
        </p:nvSpPr>
        <p:spPr bwMode="auto">
          <a:xfrm>
            <a:off x="38750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6971" name="Rectangle 107"/>
          <p:cNvSpPr>
            <a:spLocks noChangeArrowheads="1"/>
          </p:cNvSpPr>
          <p:nvPr/>
        </p:nvSpPr>
        <p:spPr bwMode="auto">
          <a:xfrm>
            <a:off x="32559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8F</a:t>
            </a:r>
          </a:p>
        </p:txBody>
      </p:sp>
      <p:sp>
        <p:nvSpPr>
          <p:cNvPr id="36972" name="Rectangle 108"/>
          <p:cNvSpPr>
            <a:spLocks noChangeArrowheads="1"/>
          </p:cNvSpPr>
          <p:nvPr/>
        </p:nvSpPr>
        <p:spPr bwMode="auto">
          <a:xfrm>
            <a:off x="26352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6D</a:t>
            </a:r>
          </a:p>
        </p:txBody>
      </p:sp>
      <p:sp>
        <p:nvSpPr>
          <p:cNvPr id="36973" name="Rectangle 109"/>
          <p:cNvSpPr>
            <a:spLocks noChangeArrowheads="1"/>
          </p:cNvSpPr>
          <p:nvPr/>
        </p:nvSpPr>
        <p:spPr bwMode="auto">
          <a:xfrm>
            <a:off x="20129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43</a:t>
            </a:r>
          </a:p>
        </p:txBody>
      </p:sp>
      <p:sp>
        <p:nvSpPr>
          <p:cNvPr id="36974" name="Rectangle 110"/>
          <p:cNvSpPr>
            <a:spLocks noChangeArrowheads="1"/>
          </p:cNvSpPr>
          <p:nvPr/>
        </p:nvSpPr>
        <p:spPr bwMode="auto">
          <a:xfrm>
            <a:off x="13922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75" name="Rectangle 111"/>
          <p:cNvSpPr>
            <a:spLocks noChangeArrowheads="1"/>
          </p:cNvSpPr>
          <p:nvPr/>
        </p:nvSpPr>
        <p:spPr bwMode="auto">
          <a:xfrm>
            <a:off x="7731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32</a:t>
            </a:r>
          </a:p>
        </p:txBody>
      </p:sp>
      <p:sp>
        <p:nvSpPr>
          <p:cNvPr id="36976" name="Rectangle 112"/>
          <p:cNvSpPr>
            <a:spLocks noChangeArrowheads="1"/>
          </p:cNvSpPr>
          <p:nvPr/>
        </p:nvSpPr>
        <p:spPr bwMode="auto">
          <a:xfrm>
            <a:off x="1524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4</a:t>
            </a:r>
          </a:p>
        </p:txBody>
      </p:sp>
      <p:sp>
        <p:nvSpPr>
          <p:cNvPr id="36984" name="Rectangle 120"/>
          <p:cNvSpPr>
            <a:spLocks noChangeArrowheads="1"/>
          </p:cNvSpPr>
          <p:nvPr/>
        </p:nvSpPr>
        <p:spPr bwMode="auto">
          <a:xfrm>
            <a:off x="38750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5" name="Rectangle 121"/>
          <p:cNvSpPr>
            <a:spLocks noChangeArrowheads="1"/>
          </p:cNvSpPr>
          <p:nvPr/>
        </p:nvSpPr>
        <p:spPr bwMode="auto">
          <a:xfrm>
            <a:off x="32559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6" name="Rectangle 122"/>
          <p:cNvSpPr>
            <a:spLocks noChangeArrowheads="1"/>
          </p:cNvSpPr>
          <p:nvPr/>
        </p:nvSpPr>
        <p:spPr bwMode="auto">
          <a:xfrm>
            <a:off x="26352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7" name="Rectangle 123"/>
          <p:cNvSpPr>
            <a:spLocks noChangeArrowheads="1"/>
          </p:cNvSpPr>
          <p:nvPr/>
        </p:nvSpPr>
        <p:spPr bwMode="auto">
          <a:xfrm>
            <a:off x="20129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8" name="Rectangle 124"/>
          <p:cNvSpPr>
            <a:spLocks noChangeArrowheads="1"/>
          </p:cNvSpPr>
          <p:nvPr/>
        </p:nvSpPr>
        <p:spPr bwMode="auto">
          <a:xfrm>
            <a:off x="13922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89" name="Rectangle 125"/>
          <p:cNvSpPr>
            <a:spLocks noChangeArrowheads="1"/>
          </p:cNvSpPr>
          <p:nvPr/>
        </p:nvSpPr>
        <p:spPr bwMode="auto">
          <a:xfrm>
            <a:off x="7731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90" name="Rectangle 126"/>
          <p:cNvSpPr>
            <a:spLocks noChangeArrowheads="1"/>
          </p:cNvSpPr>
          <p:nvPr/>
        </p:nvSpPr>
        <p:spPr bwMode="auto">
          <a:xfrm>
            <a:off x="1524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6998" name="Rectangle 134"/>
          <p:cNvSpPr>
            <a:spLocks noChangeArrowheads="1"/>
          </p:cNvSpPr>
          <p:nvPr/>
        </p:nvSpPr>
        <p:spPr bwMode="auto">
          <a:xfrm>
            <a:off x="38750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6999" name="Rectangle 135"/>
          <p:cNvSpPr>
            <a:spLocks noChangeArrowheads="1"/>
          </p:cNvSpPr>
          <p:nvPr/>
        </p:nvSpPr>
        <p:spPr bwMode="auto">
          <a:xfrm>
            <a:off x="32559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7000" name="Rectangle 136"/>
          <p:cNvSpPr>
            <a:spLocks noChangeArrowheads="1"/>
          </p:cNvSpPr>
          <p:nvPr/>
        </p:nvSpPr>
        <p:spPr bwMode="auto">
          <a:xfrm>
            <a:off x="26352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7001" name="Rectangle 137"/>
          <p:cNvSpPr>
            <a:spLocks noChangeArrowheads="1"/>
          </p:cNvSpPr>
          <p:nvPr/>
        </p:nvSpPr>
        <p:spPr bwMode="auto">
          <a:xfrm>
            <a:off x="20129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7002" name="Rectangle 138"/>
          <p:cNvSpPr>
            <a:spLocks noChangeArrowheads="1"/>
          </p:cNvSpPr>
          <p:nvPr/>
        </p:nvSpPr>
        <p:spPr bwMode="auto">
          <a:xfrm>
            <a:off x="13922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03" name="Rectangle 139"/>
          <p:cNvSpPr>
            <a:spLocks noChangeArrowheads="1"/>
          </p:cNvSpPr>
          <p:nvPr/>
        </p:nvSpPr>
        <p:spPr bwMode="auto">
          <a:xfrm>
            <a:off x="7731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37004" name="Rectangle 140"/>
          <p:cNvSpPr>
            <a:spLocks noChangeArrowheads="1"/>
          </p:cNvSpPr>
          <p:nvPr/>
        </p:nvSpPr>
        <p:spPr bwMode="auto">
          <a:xfrm>
            <a:off x="1524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7012" name="Rectangle 148"/>
          <p:cNvSpPr>
            <a:spLocks noChangeArrowheads="1"/>
          </p:cNvSpPr>
          <p:nvPr/>
        </p:nvSpPr>
        <p:spPr bwMode="auto">
          <a:xfrm>
            <a:off x="38750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3" name="Rectangle 149"/>
          <p:cNvSpPr>
            <a:spLocks noChangeArrowheads="1"/>
          </p:cNvSpPr>
          <p:nvPr/>
        </p:nvSpPr>
        <p:spPr bwMode="auto">
          <a:xfrm>
            <a:off x="32559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4" name="Rectangle 150"/>
          <p:cNvSpPr>
            <a:spLocks noChangeArrowheads="1"/>
          </p:cNvSpPr>
          <p:nvPr/>
        </p:nvSpPr>
        <p:spPr bwMode="auto">
          <a:xfrm>
            <a:off x="26352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5" name="Rectangle 151"/>
          <p:cNvSpPr>
            <a:spLocks noChangeArrowheads="1"/>
          </p:cNvSpPr>
          <p:nvPr/>
        </p:nvSpPr>
        <p:spPr bwMode="auto">
          <a:xfrm>
            <a:off x="20129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6" name="Rectangle 152"/>
          <p:cNvSpPr>
            <a:spLocks noChangeArrowheads="1"/>
          </p:cNvSpPr>
          <p:nvPr/>
        </p:nvSpPr>
        <p:spPr bwMode="auto">
          <a:xfrm>
            <a:off x="13922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7017" name="Rectangle 153"/>
          <p:cNvSpPr>
            <a:spLocks noChangeArrowheads="1"/>
          </p:cNvSpPr>
          <p:nvPr/>
        </p:nvSpPr>
        <p:spPr bwMode="auto">
          <a:xfrm>
            <a:off x="7731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37018" name="Rectangle 154"/>
          <p:cNvSpPr>
            <a:spLocks noChangeArrowheads="1"/>
          </p:cNvSpPr>
          <p:nvPr/>
        </p:nvSpPr>
        <p:spPr bwMode="auto">
          <a:xfrm>
            <a:off x="1524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7026" name="Rectangle 162"/>
          <p:cNvSpPr>
            <a:spLocks noChangeArrowheads="1"/>
          </p:cNvSpPr>
          <p:nvPr/>
        </p:nvSpPr>
        <p:spPr bwMode="auto">
          <a:xfrm>
            <a:off x="38750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7" name="Rectangle 163"/>
          <p:cNvSpPr>
            <a:spLocks noChangeArrowheads="1"/>
          </p:cNvSpPr>
          <p:nvPr/>
        </p:nvSpPr>
        <p:spPr bwMode="auto">
          <a:xfrm>
            <a:off x="32559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23</a:t>
            </a:r>
          </a:p>
        </p:txBody>
      </p:sp>
      <p:sp>
        <p:nvSpPr>
          <p:cNvPr id="37028" name="Rectangle 164"/>
          <p:cNvSpPr>
            <a:spLocks noChangeArrowheads="1"/>
          </p:cNvSpPr>
          <p:nvPr/>
        </p:nvSpPr>
        <p:spPr bwMode="auto">
          <a:xfrm>
            <a:off x="26352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9" name="Rectangle 165"/>
          <p:cNvSpPr>
            <a:spLocks noChangeArrowheads="1"/>
          </p:cNvSpPr>
          <p:nvPr/>
        </p:nvSpPr>
        <p:spPr bwMode="auto">
          <a:xfrm>
            <a:off x="20129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99</a:t>
            </a:r>
          </a:p>
        </p:txBody>
      </p:sp>
      <p:sp>
        <p:nvSpPr>
          <p:cNvPr id="37030" name="Rectangle 166"/>
          <p:cNvSpPr>
            <a:spLocks noChangeArrowheads="1"/>
          </p:cNvSpPr>
          <p:nvPr/>
        </p:nvSpPr>
        <p:spPr bwMode="auto">
          <a:xfrm>
            <a:off x="13922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31" name="Rectangle 167"/>
          <p:cNvSpPr>
            <a:spLocks noChangeArrowheads="1"/>
          </p:cNvSpPr>
          <p:nvPr/>
        </p:nvSpPr>
        <p:spPr bwMode="auto">
          <a:xfrm>
            <a:off x="7731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19</a:t>
            </a:r>
          </a:p>
        </p:txBody>
      </p:sp>
      <p:sp>
        <p:nvSpPr>
          <p:cNvPr id="37032" name="Rectangle 168"/>
          <p:cNvSpPr>
            <a:spLocks noChangeArrowheads="1"/>
          </p:cNvSpPr>
          <p:nvPr/>
        </p:nvSpPr>
        <p:spPr bwMode="auto">
          <a:xfrm>
            <a:off x="1524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7040" name="Rectangle 176"/>
          <p:cNvSpPr>
            <a:spLocks noChangeArrowheads="1"/>
          </p:cNvSpPr>
          <p:nvPr/>
        </p:nvSpPr>
        <p:spPr bwMode="auto">
          <a:xfrm>
            <a:off x="38750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3</a:t>
            </a:r>
          </a:p>
        </p:txBody>
      </p:sp>
      <p:sp>
        <p:nvSpPr>
          <p:cNvPr id="37041" name="Rectangle 177"/>
          <p:cNvSpPr>
            <a:spLocks noChangeArrowheads="1"/>
          </p:cNvSpPr>
          <p:nvPr/>
        </p:nvSpPr>
        <p:spPr bwMode="auto">
          <a:xfrm>
            <a:off x="32559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2</a:t>
            </a:r>
          </a:p>
        </p:txBody>
      </p:sp>
      <p:sp>
        <p:nvSpPr>
          <p:cNvPr id="37042" name="Rectangle 178"/>
          <p:cNvSpPr>
            <a:spLocks noChangeArrowheads="1"/>
          </p:cNvSpPr>
          <p:nvPr/>
        </p:nvSpPr>
        <p:spPr bwMode="auto">
          <a:xfrm>
            <a:off x="26352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1</a:t>
            </a:r>
          </a:p>
        </p:txBody>
      </p:sp>
      <p:sp>
        <p:nvSpPr>
          <p:cNvPr id="37043" name="Rectangle 179"/>
          <p:cNvSpPr>
            <a:spLocks noChangeArrowheads="1"/>
          </p:cNvSpPr>
          <p:nvPr/>
        </p:nvSpPr>
        <p:spPr bwMode="auto">
          <a:xfrm>
            <a:off x="20129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块</a:t>
            </a:r>
            <a:r>
              <a:rPr lang="en-GB" sz="1400" i="1" dirty="0">
                <a:solidFill>
                  <a:srgbClr val="990000"/>
                </a:solidFill>
                <a:latin typeface="Calibri" pitchFamily="34" charset="0"/>
              </a:rPr>
              <a:t>0</a:t>
            </a:r>
          </a:p>
        </p:txBody>
      </p:sp>
      <p:sp>
        <p:nvSpPr>
          <p:cNvPr id="37044" name="Rectangle 180"/>
          <p:cNvSpPr>
            <a:spLocks noChangeArrowheads="1"/>
          </p:cNvSpPr>
          <p:nvPr/>
        </p:nvSpPr>
        <p:spPr bwMode="auto">
          <a:xfrm>
            <a:off x="13922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有效位</a:t>
            </a:r>
            <a:endParaRPr lang="en-GB" sz="1100" i="1" dirty="0">
              <a:solidFill>
                <a:srgbClr val="990000"/>
              </a:solidFill>
              <a:latin typeface="Calibri" pitchFamily="34" charset="0"/>
            </a:endParaRPr>
          </a:p>
        </p:txBody>
      </p:sp>
      <p:sp>
        <p:nvSpPr>
          <p:cNvPr id="37045" name="Rectangle 181"/>
          <p:cNvSpPr>
            <a:spLocks noChangeArrowheads="1"/>
          </p:cNvSpPr>
          <p:nvPr/>
        </p:nvSpPr>
        <p:spPr bwMode="auto">
          <a:xfrm>
            <a:off x="7731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100" i="1" dirty="0">
                <a:solidFill>
                  <a:srgbClr val="990000"/>
                </a:solidFill>
                <a:latin typeface="Calibri" pitchFamily="34" charset="0"/>
              </a:rPr>
              <a:t>标记位</a:t>
            </a:r>
            <a:endParaRPr lang="en-GB" sz="1100" i="1" dirty="0">
              <a:solidFill>
                <a:srgbClr val="990000"/>
              </a:solidFill>
              <a:latin typeface="Calibri" pitchFamily="34" charset="0"/>
            </a:endParaRPr>
          </a:p>
        </p:txBody>
      </p:sp>
      <p:sp>
        <p:nvSpPr>
          <p:cNvPr id="37046" name="Rectangle 182"/>
          <p:cNvSpPr>
            <a:spLocks noChangeArrowheads="1"/>
          </p:cNvSpPr>
          <p:nvPr/>
        </p:nvSpPr>
        <p:spPr bwMode="auto">
          <a:xfrm>
            <a:off x="1524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990000"/>
                </a:solidFill>
                <a:latin typeface="Calibri" pitchFamily="34" charset="0"/>
              </a:rPr>
              <a:t>索引</a:t>
            </a:r>
            <a:endParaRPr lang="en-GB" sz="1400" i="1" dirty="0">
              <a:solidFill>
                <a:srgbClr val="990000"/>
              </a:solidFill>
              <a:latin typeface="Calibri" pitchFamily="34" charset="0"/>
            </a:endParaRPr>
          </a:p>
        </p:txBody>
      </p:sp>
      <p:sp>
        <p:nvSpPr>
          <p:cNvPr id="37047" name="Line 183"/>
          <p:cNvSpPr>
            <a:spLocks noChangeShapeType="1"/>
          </p:cNvSpPr>
          <p:nvPr/>
        </p:nvSpPr>
        <p:spPr bwMode="auto">
          <a:xfrm>
            <a:off x="152400"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7048" name="Line 184"/>
          <p:cNvSpPr>
            <a:spLocks noChangeShapeType="1"/>
          </p:cNvSpPr>
          <p:nvPr/>
        </p:nvSpPr>
        <p:spPr bwMode="auto">
          <a:xfrm>
            <a:off x="152400" y="4638675"/>
            <a:ext cx="4325112" cy="1588"/>
          </a:xfrm>
          <a:prstGeom prst="line">
            <a:avLst/>
          </a:prstGeom>
          <a:noFill/>
          <a:ln w="12600">
            <a:solidFill>
              <a:srgbClr val="000066"/>
            </a:solidFill>
            <a:miter lim="800000"/>
            <a:headEnd/>
            <a:tailEnd/>
          </a:ln>
          <a:effectLst/>
        </p:spPr>
        <p:txBody>
          <a:bodyPr/>
          <a:lstStyle/>
          <a:p>
            <a:endParaRPr lang="en-US"/>
          </a:p>
        </p:txBody>
      </p:sp>
      <p:sp>
        <p:nvSpPr>
          <p:cNvPr id="37049" name="Line 185"/>
          <p:cNvSpPr>
            <a:spLocks noChangeShapeType="1"/>
          </p:cNvSpPr>
          <p:nvPr/>
        </p:nvSpPr>
        <p:spPr bwMode="auto">
          <a:xfrm>
            <a:off x="152400" y="4919663"/>
            <a:ext cx="4325112" cy="1588"/>
          </a:xfrm>
          <a:prstGeom prst="line">
            <a:avLst/>
          </a:prstGeom>
          <a:noFill/>
          <a:ln w="12600">
            <a:solidFill>
              <a:srgbClr val="000066"/>
            </a:solidFill>
            <a:miter lim="800000"/>
            <a:headEnd/>
            <a:tailEnd/>
          </a:ln>
          <a:effectLst/>
        </p:spPr>
        <p:txBody>
          <a:bodyPr/>
          <a:lstStyle/>
          <a:p>
            <a:endParaRPr lang="en-US"/>
          </a:p>
        </p:txBody>
      </p:sp>
      <p:sp>
        <p:nvSpPr>
          <p:cNvPr id="37050" name="Line 186"/>
          <p:cNvSpPr>
            <a:spLocks noChangeShapeType="1"/>
          </p:cNvSpPr>
          <p:nvPr/>
        </p:nvSpPr>
        <p:spPr bwMode="auto">
          <a:xfrm>
            <a:off x="152400" y="5200650"/>
            <a:ext cx="4325112" cy="1588"/>
          </a:xfrm>
          <a:prstGeom prst="line">
            <a:avLst/>
          </a:prstGeom>
          <a:noFill/>
          <a:ln w="12600">
            <a:solidFill>
              <a:srgbClr val="000066"/>
            </a:solidFill>
            <a:miter lim="800000"/>
            <a:headEnd/>
            <a:tailEnd/>
          </a:ln>
          <a:effectLst/>
        </p:spPr>
        <p:txBody>
          <a:bodyPr/>
          <a:lstStyle/>
          <a:p>
            <a:endParaRPr lang="en-US"/>
          </a:p>
        </p:txBody>
      </p:sp>
      <p:sp>
        <p:nvSpPr>
          <p:cNvPr id="37051" name="Line 187"/>
          <p:cNvSpPr>
            <a:spLocks noChangeShapeType="1"/>
          </p:cNvSpPr>
          <p:nvPr/>
        </p:nvSpPr>
        <p:spPr bwMode="auto">
          <a:xfrm>
            <a:off x="152400" y="5484812"/>
            <a:ext cx="4325112" cy="1588"/>
          </a:xfrm>
          <a:prstGeom prst="line">
            <a:avLst/>
          </a:prstGeom>
          <a:noFill/>
          <a:ln w="12600">
            <a:solidFill>
              <a:srgbClr val="000066"/>
            </a:solidFill>
            <a:miter lim="800000"/>
            <a:headEnd/>
            <a:tailEnd/>
          </a:ln>
          <a:effectLst/>
        </p:spPr>
        <p:txBody>
          <a:bodyPr/>
          <a:lstStyle/>
          <a:p>
            <a:endParaRPr lang="en-US"/>
          </a:p>
        </p:txBody>
      </p:sp>
      <p:sp>
        <p:nvSpPr>
          <p:cNvPr id="37052" name="Line 188"/>
          <p:cNvSpPr>
            <a:spLocks noChangeShapeType="1"/>
          </p:cNvSpPr>
          <p:nvPr/>
        </p:nvSpPr>
        <p:spPr bwMode="auto">
          <a:xfrm>
            <a:off x="152400" y="5788025"/>
            <a:ext cx="4325112" cy="1588"/>
          </a:xfrm>
          <a:prstGeom prst="line">
            <a:avLst/>
          </a:prstGeom>
          <a:noFill/>
          <a:ln w="12600">
            <a:solidFill>
              <a:srgbClr val="000066"/>
            </a:solidFill>
            <a:miter lim="800000"/>
            <a:headEnd/>
            <a:tailEnd/>
          </a:ln>
          <a:effectLst/>
        </p:spPr>
        <p:txBody>
          <a:bodyPr/>
          <a:lstStyle/>
          <a:p>
            <a:endParaRPr lang="en-US"/>
          </a:p>
        </p:txBody>
      </p:sp>
      <p:sp>
        <p:nvSpPr>
          <p:cNvPr id="37053" name="Line 189"/>
          <p:cNvSpPr>
            <a:spLocks noChangeShapeType="1"/>
          </p:cNvSpPr>
          <p:nvPr/>
        </p:nvSpPr>
        <p:spPr bwMode="auto">
          <a:xfrm>
            <a:off x="152400" y="6069013"/>
            <a:ext cx="4325112" cy="1588"/>
          </a:xfrm>
          <a:prstGeom prst="line">
            <a:avLst/>
          </a:prstGeom>
          <a:noFill/>
          <a:ln w="12600">
            <a:solidFill>
              <a:srgbClr val="000066"/>
            </a:solidFill>
            <a:miter lim="800000"/>
            <a:headEnd/>
            <a:tailEnd/>
          </a:ln>
          <a:effectLst/>
        </p:spPr>
        <p:txBody>
          <a:bodyPr/>
          <a:lstStyle/>
          <a:p>
            <a:endParaRPr lang="en-US"/>
          </a:p>
        </p:txBody>
      </p:sp>
      <p:sp>
        <p:nvSpPr>
          <p:cNvPr id="37054" name="Line 190"/>
          <p:cNvSpPr>
            <a:spLocks noChangeShapeType="1"/>
          </p:cNvSpPr>
          <p:nvPr/>
        </p:nvSpPr>
        <p:spPr bwMode="auto">
          <a:xfrm>
            <a:off x="152400" y="6350000"/>
            <a:ext cx="4325112" cy="1588"/>
          </a:xfrm>
          <a:prstGeom prst="line">
            <a:avLst/>
          </a:prstGeom>
          <a:noFill/>
          <a:ln w="12600">
            <a:solidFill>
              <a:srgbClr val="000066"/>
            </a:solidFill>
            <a:miter lim="800000"/>
            <a:headEnd/>
            <a:tailEnd/>
          </a:ln>
          <a:effectLst/>
        </p:spPr>
        <p:txBody>
          <a:bodyPr/>
          <a:lstStyle/>
          <a:p>
            <a:endParaRPr lang="en-US"/>
          </a:p>
        </p:txBody>
      </p:sp>
      <p:sp>
        <p:nvSpPr>
          <p:cNvPr id="37055" name="Line 191"/>
          <p:cNvSpPr>
            <a:spLocks noChangeShapeType="1"/>
          </p:cNvSpPr>
          <p:nvPr/>
        </p:nvSpPr>
        <p:spPr bwMode="auto">
          <a:xfrm>
            <a:off x="77311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6" name="Line 192"/>
          <p:cNvSpPr>
            <a:spLocks noChangeShapeType="1"/>
          </p:cNvSpPr>
          <p:nvPr/>
        </p:nvSpPr>
        <p:spPr bwMode="auto">
          <a:xfrm>
            <a:off x="139223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7" name="Line 193"/>
          <p:cNvSpPr>
            <a:spLocks noChangeShapeType="1"/>
          </p:cNvSpPr>
          <p:nvPr/>
        </p:nvSpPr>
        <p:spPr bwMode="auto">
          <a:xfrm>
            <a:off x="20129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8" name="Line 194"/>
          <p:cNvSpPr>
            <a:spLocks noChangeShapeType="1"/>
          </p:cNvSpPr>
          <p:nvPr/>
        </p:nvSpPr>
        <p:spPr bwMode="auto">
          <a:xfrm>
            <a:off x="26352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9" name="Line 195"/>
          <p:cNvSpPr>
            <a:spLocks noChangeShapeType="1"/>
          </p:cNvSpPr>
          <p:nvPr/>
        </p:nvSpPr>
        <p:spPr bwMode="auto">
          <a:xfrm>
            <a:off x="325596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0" name="Line 196"/>
          <p:cNvSpPr>
            <a:spLocks noChangeShapeType="1"/>
          </p:cNvSpPr>
          <p:nvPr/>
        </p:nvSpPr>
        <p:spPr bwMode="auto">
          <a:xfrm>
            <a:off x="387508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7" name="Line 203"/>
          <p:cNvSpPr>
            <a:spLocks noChangeShapeType="1"/>
          </p:cNvSpPr>
          <p:nvPr/>
        </p:nvSpPr>
        <p:spPr bwMode="auto">
          <a:xfrm>
            <a:off x="152400" y="4076700"/>
            <a:ext cx="1588" cy="2554288"/>
          </a:xfrm>
          <a:prstGeom prst="line">
            <a:avLst/>
          </a:prstGeom>
          <a:noFill/>
          <a:ln w="28575">
            <a:solidFill>
              <a:srgbClr val="000066"/>
            </a:solidFill>
            <a:miter lim="800000"/>
            <a:headEnd/>
            <a:tailEnd/>
          </a:ln>
          <a:effectLst/>
        </p:spPr>
        <p:txBody>
          <a:bodyPr/>
          <a:lstStyle/>
          <a:p>
            <a:endParaRPr lang="en-US"/>
          </a:p>
        </p:txBody>
      </p:sp>
      <p:sp>
        <p:nvSpPr>
          <p:cNvPr id="37069" name="Line 205"/>
          <p:cNvSpPr>
            <a:spLocks noChangeShapeType="1"/>
          </p:cNvSpPr>
          <p:nvPr/>
        </p:nvSpPr>
        <p:spPr bwMode="auto">
          <a:xfrm>
            <a:off x="152400"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7071" name="Line 207"/>
          <p:cNvSpPr>
            <a:spLocks noChangeShapeType="1"/>
          </p:cNvSpPr>
          <p:nvPr/>
        </p:nvSpPr>
        <p:spPr bwMode="auto">
          <a:xfrm>
            <a:off x="152400" y="6630988"/>
            <a:ext cx="4325112" cy="1588"/>
          </a:xfrm>
          <a:prstGeom prst="line">
            <a:avLst/>
          </a:prstGeom>
          <a:noFill/>
          <a:ln w="28575">
            <a:solidFill>
              <a:srgbClr val="000066"/>
            </a:solidFill>
            <a:miter lim="800000"/>
            <a:headEnd/>
            <a:tailEnd/>
          </a:ln>
          <a:effectLst/>
        </p:spPr>
        <p:txBody>
          <a:bodyPr/>
          <a:lstStyle/>
          <a:p>
            <a:endParaRPr lang="en-US"/>
          </a:p>
        </p:txBody>
      </p:sp>
      <p:sp>
        <p:nvSpPr>
          <p:cNvPr id="209" name="Line 203"/>
          <p:cNvSpPr>
            <a:spLocks noChangeShapeType="1"/>
          </p:cNvSpPr>
          <p:nvPr/>
        </p:nvSpPr>
        <p:spPr bwMode="auto">
          <a:xfrm>
            <a:off x="4487333" y="4083579"/>
            <a:ext cx="1588" cy="2554288"/>
          </a:xfrm>
          <a:prstGeom prst="line">
            <a:avLst/>
          </a:prstGeom>
          <a:noFill/>
          <a:ln w="28575">
            <a:solidFill>
              <a:srgbClr val="000066"/>
            </a:solidFill>
            <a:miter lim="800000"/>
            <a:headEnd/>
            <a:tailEnd/>
          </a:ln>
          <a:effectLst/>
        </p:spPr>
        <p:txBody>
          <a:bodyPr/>
          <a:lstStyle/>
          <a:p>
            <a:endParaRPr lang="en-US"/>
          </a:p>
        </p:txBody>
      </p:sp>
      <p:sp>
        <p:nvSpPr>
          <p:cNvPr id="210" name="Rectangle 57"/>
          <p:cNvSpPr>
            <a:spLocks noChangeArrowheads="1"/>
          </p:cNvSpPr>
          <p:nvPr/>
        </p:nvSpPr>
        <p:spPr bwMode="auto">
          <a:xfrm>
            <a:off x="83708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1" name="Rectangle 58"/>
          <p:cNvSpPr>
            <a:spLocks noChangeArrowheads="1"/>
          </p:cNvSpPr>
          <p:nvPr/>
        </p:nvSpPr>
        <p:spPr bwMode="auto">
          <a:xfrm>
            <a:off x="77517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2" name="Rectangle 59"/>
          <p:cNvSpPr>
            <a:spLocks noChangeArrowheads="1"/>
          </p:cNvSpPr>
          <p:nvPr/>
        </p:nvSpPr>
        <p:spPr bwMode="auto">
          <a:xfrm>
            <a:off x="71310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3" name="Rectangle 60"/>
          <p:cNvSpPr>
            <a:spLocks noChangeArrowheads="1"/>
          </p:cNvSpPr>
          <p:nvPr/>
        </p:nvSpPr>
        <p:spPr bwMode="auto">
          <a:xfrm>
            <a:off x="65087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4" name="Rectangle 61"/>
          <p:cNvSpPr>
            <a:spLocks noChangeArrowheads="1"/>
          </p:cNvSpPr>
          <p:nvPr/>
        </p:nvSpPr>
        <p:spPr bwMode="auto">
          <a:xfrm>
            <a:off x="58880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15" name="Rectangle 62"/>
          <p:cNvSpPr>
            <a:spLocks noChangeArrowheads="1"/>
          </p:cNvSpPr>
          <p:nvPr/>
        </p:nvSpPr>
        <p:spPr bwMode="auto">
          <a:xfrm>
            <a:off x="52689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14</a:t>
            </a:r>
          </a:p>
        </p:txBody>
      </p:sp>
      <p:sp>
        <p:nvSpPr>
          <p:cNvPr id="216" name="Rectangle 63"/>
          <p:cNvSpPr>
            <a:spLocks noChangeArrowheads="1"/>
          </p:cNvSpPr>
          <p:nvPr/>
        </p:nvSpPr>
        <p:spPr bwMode="auto">
          <a:xfrm>
            <a:off x="46482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F</a:t>
            </a:r>
          </a:p>
        </p:txBody>
      </p:sp>
      <p:sp>
        <p:nvSpPr>
          <p:cNvPr id="217" name="Rectangle 71"/>
          <p:cNvSpPr>
            <a:spLocks noChangeArrowheads="1"/>
          </p:cNvSpPr>
          <p:nvPr/>
        </p:nvSpPr>
        <p:spPr bwMode="auto">
          <a:xfrm>
            <a:off x="83708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D3</a:t>
            </a:r>
          </a:p>
        </p:txBody>
      </p:sp>
      <p:sp>
        <p:nvSpPr>
          <p:cNvPr id="218" name="Rectangle 72"/>
          <p:cNvSpPr>
            <a:spLocks noChangeArrowheads="1"/>
          </p:cNvSpPr>
          <p:nvPr/>
        </p:nvSpPr>
        <p:spPr bwMode="auto">
          <a:xfrm>
            <a:off x="77517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219" name="Rectangle 73"/>
          <p:cNvSpPr>
            <a:spLocks noChangeArrowheads="1"/>
          </p:cNvSpPr>
          <p:nvPr/>
        </p:nvSpPr>
        <p:spPr bwMode="auto">
          <a:xfrm>
            <a:off x="71310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77</a:t>
            </a:r>
          </a:p>
        </p:txBody>
      </p:sp>
      <p:sp>
        <p:nvSpPr>
          <p:cNvPr id="220" name="Rectangle 74"/>
          <p:cNvSpPr>
            <a:spLocks noChangeArrowheads="1"/>
          </p:cNvSpPr>
          <p:nvPr/>
        </p:nvSpPr>
        <p:spPr bwMode="auto">
          <a:xfrm>
            <a:off x="65087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83</a:t>
            </a:r>
          </a:p>
        </p:txBody>
      </p:sp>
      <p:sp>
        <p:nvSpPr>
          <p:cNvPr id="221" name="Rectangle 75"/>
          <p:cNvSpPr>
            <a:spLocks noChangeArrowheads="1"/>
          </p:cNvSpPr>
          <p:nvPr/>
        </p:nvSpPr>
        <p:spPr bwMode="auto">
          <a:xfrm>
            <a:off x="58880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2" name="Rectangle 76"/>
          <p:cNvSpPr>
            <a:spLocks noChangeArrowheads="1"/>
          </p:cNvSpPr>
          <p:nvPr/>
        </p:nvSpPr>
        <p:spPr bwMode="auto">
          <a:xfrm>
            <a:off x="52689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13</a:t>
            </a:r>
          </a:p>
        </p:txBody>
      </p:sp>
      <p:sp>
        <p:nvSpPr>
          <p:cNvPr id="223" name="Rectangle 77"/>
          <p:cNvSpPr>
            <a:spLocks noChangeArrowheads="1"/>
          </p:cNvSpPr>
          <p:nvPr/>
        </p:nvSpPr>
        <p:spPr bwMode="auto">
          <a:xfrm>
            <a:off x="46482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E</a:t>
            </a:r>
          </a:p>
        </p:txBody>
      </p:sp>
      <p:sp>
        <p:nvSpPr>
          <p:cNvPr id="224" name="Rectangle 85"/>
          <p:cNvSpPr>
            <a:spLocks noChangeArrowheads="1"/>
          </p:cNvSpPr>
          <p:nvPr/>
        </p:nvSpPr>
        <p:spPr bwMode="auto">
          <a:xfrm>
            <a:off x="83708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25" name="Rectangle 86"/>
          <p:cNvSpPr>
            <a:spLocks noChangeArrowheads="1"/>
          </p:cNvSpPr>
          <p:nvPr/>
        </p:nvSpPr>
        <p:spPr bwMode="auto">
          <a:xfrm>
            <a:off x="77517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226" name="Rectangle 87"/>
          <p:cNvSpPr>
            <a:spLocks noChangeArrowheads="1"/>
          </p:cNvSpPr>
          <p:nvPr/>
        </p:nvSpPr>
        <p:spPr bwMode="auto">
          <a:xfrm>
            <a:off x="71310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96</a:t>
            </a:r>
          </a:p>
        </p:txBody>
      </p:sp>
      <p:sp>
        <p:nvSpPr>
          <p:cNvPr id="227" name="Rectangle 88"/>
          <p:cNvSpPr>
            <a:spLocks noChangeArrowheads="1"/>
          </p:cNvSpPr>
          <p:nvPr/>
        </p:nvSpPr>
        <p:spPr bwMode="auto">
          <a:xfrm>
            <a:off x="65087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228" name="Rectangle 89"/>
          <p:cNvSpPr>
            <a:spLocks noChangeArrowheads="1"/>
          </p:cNvSpPr>
          <p:nvPr/>
        </p:nvSpPr>
        <p:spPr bwMode="auto">
          <a:xfrm>
            <a:off x="58880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9" name="Rectangle 90"/>
          <p:cNvSpPr>
            <a:spLocks noChangeArrowheads="1"/>
          </p:cNvSpPr>
          <p:nvPr/>
        </p:nvSpPr>
        <p:spPr bwMode="auto">
          <a:xfrm>
            <a:off x="52689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230" name="Rectangle 91"/>
          <p:cNvSpPr>
            <a:spLocks noChangeArrowheads="1"/>
          </p:cNvSpPr>
          <p:nvPr/>
        </p:nvSpPr>
        <p:spPr bwMode="auto">
          <a:xfrm>
            <a:off x="46482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D</a:t>
            </a:r>
          </a:p>
        </p:txBody>
      </p:sp>
      <p:sp>
        <p:nvSpPr>
          <p:cNvPr id="231" name="Rectangle 99"/>
          <p:cNvSpPr>
            <a:spLocks noChangeArrowheads="1"/>
          </p:cNvSpPr>
          <p:nvPr/>
        </p:nvSpPr>
        <p:spPr bwMode="auto">
          <a:xfrm>
            <a:off x="83708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2" name="Rectangle 100"/>
          <p:cNvSpPr>
            <a:spLocks noChangeArrowheads="1"/>
          </p:cNvSpPr>
          <p:nvPr/>
        </p:nvSpPr>
        <p:spPr bwMode="auto">
          <a:xfrm>
            <a:off x="77517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3" name="Rectangle 101"/>
          <p:cNvSpPr>
            <a:spLocks noChangeArrowheads="1"/>
          </p:cNvSpPr>
          <p:nvPr/>
        </p:nvSpPr>
        <p:spPr bwMode="auto">
          <a:xfrm>
            <a:off x="71310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4" name="Rectangle 102"/>
          <p:cNvSpPr>
            <a:spLocks noChangeArrowheads="1"/>
          </p:cNvSpPr>
          <p:nvPr/>
        </p:nvSpPr>
        <p:spPr bwMode="auto">
          <a:xfrm>
            <a:off x="65087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5" name="Rectangle 103"/>
          <p:cNvSpPr>
            <a:spLocks noChangeArrowheads="1"/>
          </p:cNvSpPr>
          <p:nvPr/>
        </p:nvSpPr>
        <p:spPr bwMode="auto">
          <a:xfrm>
            <a:off x="58880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36" name="Rectangle 104"/>
          <p:cNvSpPr>
            <a:spLocks noChangeArrowheads="1"/>
          </p:cNvSpPr>
          <p:nvPr/>
        </p:nvSpPr>
        <p:spPr bwMode="auto">
          <a:xfrm>
            <a:off x="52689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12</a:t>
            </a:r>
          </a:p>
        </p:txBody>
      </p:sp>
      <p:sp>
        <p:nvSpPr>
          <p:cNvPr id="237" name="Rectangle 105"/>
          <p:cNvSpPr>
            <a:spLocks noChangeArrowheads="1"/>
          </p:cNvSpPr>
          <p:nvPr/>
        </p:nvSpPr>
        <p:spPr bwMode="auto">
          <a:xfrm>
            <a:off x="46482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C</a:t>
            </a:r>
          </a:p>
        </p:txBody>
      </p:sp>
      <p:sp>
        <p:nvSpPr>
          <p:cNvPr id="238" name="Rectangle 113"/>
          <p:cNvSpPr>
            <a:spLocks noChangeArrowheads="1"/>
          </p:cNvSpPr>
          <p:nvPr/>
        </p:nvSpPr>
        <p:spPr bwMode="auto">
          <a:xfrm>
            <a:off x="83708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9" name="Rectangle 114"/>
          <p:cNvSpPr>
            <a:spLocks noChangeArrowheads="1"/>
          </p:cNvSpPr>
          <p:nvPr/>
        </p:nvSpPr>
        <p:spPr bwMode="auto">
          <a:xfrm>
            <a:off x="77517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0" name="Rectangle 115"/>
          <p:cNvSpPr>
            <a:spLocks noChangeArrowheads="1"/>
          </p:cNvSpPr>
          <p:nvPr/>
        </p:nvSpPr>
        <p:spPr bwMode="auto">
          <a:xfrm>
            <a:off x="71310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1" name="Rectangle 116"/>
          <p:cNvSpPr>
            <a:spLocks noChangeArrowheads="1"/>
          </p:cNvSpPr>
          <p:nvPr/>
        </p:nvSpPr>
        <p:spPr bwMode="auto">
          <a:xfrm>
            <a:off x="65087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2" name="Rectangle 117"/>
          <p:cNvSpPr>
            <a:spLocks noChangeArrowheads="1"/>
          </p:cNvSpPr>
          <p:nvPr/>
        </p:nvSpPr>
        <p:spPr bwMode="auto">
          <a:xfrm>
            <a:off x="58880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43" name="Rectangle 118"/>
          <p:cNvSpPr>
            <a:spLocks noChangeArrowheads="1"/>
          </p:cNvSpPr>
          <p:nvPr/>
        </p:nvSpPr>
        <p:spPr bwMode="auto">
          <a:xfrm>
            <a:off x="52689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0B</a:t>
            </a:r>
          </a:p>
        </p:txBody>
      </p:sp>
      <p:sp>
        <p:nvSpPr>
          <p:cNvPr id="244" name="Rectangle 119"/>
          <p:cNvSpPr>
            <a:spLocks noChangeArrowheads="1"/>
          </p:cNvSpPr>
          <p:nvPr/>
        </p:nvSpPr>
        <p:spPr bwMode="auto">
          <a:xfrm>
            <a:off x="46482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B</a:t>
            </a:r>
          </a:p>
        </p:txBody>
      </p:sp>
      <p:sp>
        <p:nvSpPr>
          <p:cNvPr id="245" name="Rectangle 127"/>
          <p:cNvSpPr>
            <a:spLocks noChangeArrowheads="1"/>
          </p:cNvSpPr>
          <p:nvPr/>
        </p:nvSpPr>
        <p:spPr bwMode="auto">
          <a:xfrm>
            <a:off x="83708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3B</a:t>
            </a:r>
          </a:p>
        </p:txBody>
      </p:sp>
      <p:sp>
        <p:nvSpPr>
          <p:cNvPr id="246" name="Rectangle 128"/>
          <p:cNvSpPr>
            <a:spLocks noChangeArrowheads="1"/>
          </p:cNvSpPr>
          <p:nvPr/>
        </p:nvSpPr>
        <p:spPr bwMode="auto">
          <a:xfrm>
            <a:off x="77517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a:t>
            </a:r>
          </a:p>
        </p:txBody>
      </p:sp>
      <p:sp>
        <p:nvSpPr>
          <p:cNvPr id="247" name="Rectangle 129"/>
          <p:cNvSpPr>
            <a:spLocks noChangeArrowheads="1"/>
          </p:cNvSpPr>
          <p:nvPr/>
        </p:nvSpPr>
        <p:spPr bwMode="auto">
          <a:xfrm>
            <a:off x="71310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48" name="Rectangle 130"/>
          <p:cNvSpPr>
            <a:spLocks noChangeArrowheads="1"/>
          </p:cNvSpPr>
          <p:nvPr/>
        </p:nvSpPr>
        <p:spPr bwMode="auto">
          <a:xfrm>
            <a:off x="65087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93</a:t>
            </a:r>
          </a:p>
        </p:txBody>
      </p:sp>
      <p:sp>
        <p:nvSpPr>
          <p:cNvPr id="249" name="Rectangle 131"/>
          <p:cNvSpPr>
            <a:spLocks noChangeArrowheads="1"/>
          </p:cNvSpPr>
          <p:nvPr/>
        </p:nvSpPr>
        <p:spPr bwMode="auto">
          <a:xfrm>
            <a:off x="58880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50" name="Rectangle 132"/>
          <p:cNvSpPr>
            <a:spLocks noChangeArrowheads="1"/>
          </p:cNvSpPr>
          <p:nvPr/>
        </p:nvSpPr>
        <p:spPr bwMode="auto">
          <a:xfrm>
            <a:off x="52689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1" name="Rectangle 133"/>
          <p:cNvSpPr>
            <a:spLocks noChangeArrowheads="1"/>
          </p:cNvSpPr>
          <p:nvPr/>
        </p:nvSpPr>
        <p:spPr bwMode="auto">
          <a:xfrm>
            <a:off x="46482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A</a:t>
            </a:r>
          </a:p>
        </p:txBody>
      </p:sp>
      <p:sp>
        <p:nvSpPr>
          <p:cNvPr id="252" name="Rectangle 141"/>
          <p:cNvSpPr>
            <a:spLocks noChangeArrowheads="1"/>
          </p:cNvSpPr>
          <p:nvPr/>
        </p:nvSpPr>
        <p:spPr bwMode="auto">
          <a:xfrm>
            <a:off x="83708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3" name="Rectangle 142"/>
          <p:cNvSpPr>
            <a:spLocks noChangeArrowheads="1"/>
          </p:cNvSpPr>
          <p:nvPr/>
        </p:nvSpPr>
        <p:spPr bwMode="auto">
          <a:xfrm>
            <a:off x="77517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4" name="Rectangle 143"/>
          <p:cNvSpPr>
            <a:spLocks noChangeArrowheads="1"/>
          </p:cNvSpPr>
          <p:nvPr/>
        </p:nvSpPr>
        <p:spPr bwMode="auto">
          <a:xfrm>
            <a:off x="71310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5" name="Rectangle 144"/>
          <p:cNvSpPr>
            <a:spLocks noChangeArrowheads="1"/>
          </p:cNvSpPr>
          <p:nvPr/>
        </p:nvSpPr>
        <p:spPr bwMode="auto">
          <a:xfrm>
            <a:off x="65087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6" name="Rectangle 145"/>
          <p:cNvSpPr>
            <a:spLocks noChangeArrowheads="1"/>
          </p:cNvSpPr>
          <p:nvPr/>
        </p:nvSpPr>
        <p:spPr bwMode="auto">
          <a:xfrm>
            <a:off x="58880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57" name="Rectangle 146"/>
          <p:cNvSpPr>
            <a:spLocks noChangeArrowheads="1"/>
          </p:cNvSpPr>
          <p:nvPr/>
        </p:nvSpPr>
        <p:spPr bwMode="auto">
          <a:xfrm>
            <a:off x="52689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8" name="Rectangle 147"/>
          <p:cNvSpPr>
            <a:spLocks noChangeArrowheads="1"/>
          </p:cNvSpPr>
          <p:nvPr/>
        </p:nvSpPr>
        <p:spPr bwMode="auto">
          <a:xfrm>
            <a:off x="46482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9</a:t>
            </a:r>
          </a:p>
        </p:txBody>
      </p:sp>
      <p:sp>
        <p:nvSpPr>
          <p:cNvPr id="259" name="Rectangle 155"/>
          <p:cNvSpPr>
            <a:spLocks noChangeArrowheads="1"/>
          </p:cNvSpPr>
          <p:nvPr/>
        </p:nvSpPr>
        <p:spPr bwMode="auto">
          <a:xfrm>
            <a:off x="83708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89</a:t>
            </a:r>
          </a:p>
        </p:txBody>
      </p:sp>
      <p:sp>
        <p:nvSpPr>
          <p:cNvPr id="260" name="Rectangle 156"/>
          <p:cNvSpPr>
            <a:spLocks noChangeArrowheads="1"/>
          </p:cNvSpPr>
          <p:nvPr/>
        </p:nvSpPr>
        <p:spPr bwMode="auto">
          <a:xfrm>
            <a:off x="77517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51</a:t>
            </a:r>
          </a:p>
        </p:txBody>
      </p:sp>
      <p:sp>
        <p:nvSpPr>
          <p:cNvPr id="261" name="Rectangle 157"/>
          <p:cNvSpPr>
            <a:spLocks noChangeArrowheads="1"/>
          </p:cNvSpPr>
          <p:nvPr/>
        </p:nvSpPr>
        <p:spPr bwMode="auto">
          <a:xfrm>
            <a:off x="71310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262" name="Rectangle 158"/>
          <p:cNvSpPr>
            <a:spLocks noChangeArrowheads="1"/>
          </p:cNvSpPr>
          <p:nvPr/>
        </p:nvSpPr>
        <p:spPr bwMode="auto">
          <a:xfrm>
            <a:off x="65087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3A</a:t>
            </a:r>
          </a:p>
        </p:txBody>
      </p:sp>
      <p:sp>
        <p:nvSpPr>
          <p:cNvPr id="263" name="Rectangle 159"/>
          <p:cNvSpPr>
            <a:spLocks noChangeArrowheads="1"/>
          </p:cNvSpPr>
          <p:nvPr/>
        </p:nvSpPr>
        <p:spPr bwMode="auto">
          <a:xfrm>
            <a:off x="58880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64" name="Rectangle 160"/>
          <p:cNvSpPr>
            <a:spLocks noChangeArrowheads="1"/>
          </p:cNvSpPr>
          <p:nvPr/>
        </p:nvSpPr>
        <p:spPr bwMode="auto">
          <a:xfrm>
            <a:off x="52689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24</a:t>
            </a:r>
          </a:p>
        </p:txBody>
      </p:sp>
      <p:sp>
        <p:nvSpPr>
          <p:cNvPr id="265" name="Rectangle 161"/>
          <p:cNvSpPr>
            <a:spLocks noChangeArrowheads="1"/>
          </p:cNvSpPr>
          <p:nvPr/>
        </p:nvSpPr>
        <p:spPr bwMode="auto">
          <a:xfrm>
            <a:off x="46482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8</a:t>
            </a:r>
          </a:p>
        </p:txBody>
      </p:sp>
      <p:sp>
        <p:nvSpPr>
          <p:cNvPr id="266" name="Rectangle 169"/>
          <p:cNvSpPr>
            <a:spLocks noChangeArrowheads="1"/>
          </p:cNvSpPr>
          <p:nvPr/>
        </p:nvSpPr>
        <p:spPr bwMode="auto">
          <a:xfrm>
            <a:off x="83708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267" name="Rectangle 170"/>
          <p:cNvSpPr>
            <a:spLocks noChangeArrowheads="1"/>
          </p:cNvSpPr>
          <p:nvPr/>
        </p:nvSpPr>
        <p:spPr bwMode="auto">
          <a:xfrm>
            <a:off x="77517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268" name="Rectangle 171"/>
          <p:cNvSpPr>
            <a:spLocks noChangeArrowheads="1"/>
          </p:cNvSpPr>
          <p:nvPr/>
        </p:nvSpPr>
        <p:spPr bwMode="auto">
          <a:xfrm>
            <a:off x="71310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269" name="Rectangle 172"/>
          <p:cNvSpPr>
            <a:spLocks noChangeArrowheads="1"/>
          </p:cNvSpPr>
          <p:nvPr/>
        </p:nvSpPr>
        <p:spPr bwMode="auto">
          <a:xfrm>
            <a:off x="65087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270" name="Rectangle 173"/>
          <p:cNvSpPr>
            <a:spLocks noChangeArrowheads="1"/>
          </p:cNvSpPr>
          <p:nvPr/>
        </p:nvSpPr>
        <p:spPr bwMode="auto">
          <a:xfrm>
            <a:off x="58880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271" name="Rectangle 174"/>
          <p:cNvSpPr>
            <a:spLocks noChangeArrowheads="1"/>
          </p:cNvSpPr>
          <p:nvPr/>
        </p:nvSpPr>
        <p:spPr bwMode="auto">
          <a:xfrm>
            <a:off x="52689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272" name="Rectangle 175"/>
          <p:cNvSpPr>
            <a:spLocks noChangeArrowheads="1"/>
          </p:cNvSpPr>
          <p:nvPr/>
        </p:nvSpPr>
        <p:spPr bwMode="auto">
          <a:xfrm>
            <a:off x="46482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273" name="Line 183"/>
          <p:cNvSpPr>
            <a:spLocks noChangeShapeType="1"/>
          </p:cNvSpPr>
          <p:nvPr/>
        </p:nvSpPr>
        <p:spPr bwMode="auto">
          <a:xfrm>
            <a:off x="4666488"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274" name="Line 184"/>
          <p:cNvSpPr>
            <a:spLocks noChangeShapeType="1"/>
          </p:cNvSpPr>
          <p:nvPr/>
        </p:nvSpPr>
        <p:spPr bwMode="auto">
          <a:xfrm>
            <a:off x="4666488" y="4638675"/>
            <a:ext cx="4325112" cy="1588"/>
          </a:xfrm>
          <a:prstGeom prst="line">
            <a:avLst/>
          </a:prstGeom>
          <a:noFill/>
          <a:ln w="12600">
            <a:solidFill>
              <a:srgbClr val="000066"/>
            </a:solidFill>
            <a:miter lim="800000"/>
            <a:headEnd/>
            <a:tailEnd/>
          </a:ln>
          <a:effectLst/>
        </p:spPr>
        <p:txBody>
          <a:bodyPr/>
          <a:lstStyle/>
          <a:p>
            <a:endParaRPr lang="en-US"/>
          </a:p>
        </p:txBody>
      </p:sp>
      <p:sp>
        <p:nvSpPr>
          <p:cNvPr id="275" name="Line 185"/>
          <p:cNvSpPr>
            <a:spLocks noChangeShapeType="1"/>
          </p:cNvSpPr>
          <p:nvPr/>
        </p:nvSpPr>
        <p:spPr bwMode="auto">
          <a:xfrm>
            <a:off x="4666488" y="4919663"/>
            <a:ext cx="4325112" cy="1588"/>
          </a:xfrm>
          <a:prstGeom prst="line">
            <a:avLst/>
          </a:prstGeom>
          <a:noFill/>
          <a:ln w="12600">
            <a:solidFill>
              <a:srgbClr val="000066"/>
            </a:solidFill>
            <a:miter lim="800000"/>
            <a:headEnd/>
            <a:tailEnd/>
          </a:ln>
          <a:effectLst/>
        </p:spPr>
        <p:txBody>
          <a:bodyPr/>
          <a:lstStyle/>
          <a:p>
            <a:endParaRPr lang="en-US"/>
          </a:p>
        </p:txBody>
      </p:sp>
      <p:sp>
        <p:nvSpPr>
          <p:cNvPr id="276" name="Line 186"/>
          <p:cNvSpPr>
            <a:spLocks noChangeShapeType="1"/>
          </p:cNvSpPr>
          <p:nvPr/>
        </p:nvSpPr>
        <p:spPr bwMode="auto">
          <a:xfrm>
            <a:off x="4666488" y="5200650"/>
            <a:ext cx="4325112" cy="1588"/>
          </a:xfrm>
          <a:prstGeom prst="line">
            <a:avLst/>
          </a:prstGeom>
          <a:noFill/>
          <a:ln w="12600">
            <a:solidFill>
              <a:srgbClr val="000066"/>
            </a:solidFill>
            <a:miter lim="800000"/>
            <a:headEnd/>
            <a:tailEnd/>
          </a:ln>
          <a:effectLst/>
        </p:spPr>
        <p:txBody>
          <a:bodyPr/>
          <a:lstStyle/>
          <a:p>
            <a:endParaRPr lang="en-US"/>
          </a:p>
        </p:txBody>
      </p:sp>
      <p:sp>
        <p:nvSpPr>
          <p:cNvPr id="277" name="Line 187"/>
          <p:cNvSpPr>
            <a:spLocks noChangeShapeType="1"/>
          </p:cNvSpPr>
          <p:nvPr/>
        </p:nvSpPr>
        <p:spPr bwMode="auto">
          <a:xfrm>
            <a:off x="4666488" y="5484812"/>
            <a:ext cx="4325112" cy="1588"/>
          </a:xfrm>
          <a:prstGeom prst="line">
            <a:avLst/>
          </a:prstGeom>
          <a:noFill/>
          <a:ln w="12600">
            <a:solidFill>
              <a:srgbClr val="000066"/>
            </a:solidFill>
            <a:miter lim="800000"/>
            <a:headEnd/>
            <a:tailEnd/>
          </a:ln>
          <a:effectLst/>
        </p:spPr>
        <p:txBody>
          <a:bodyPr/>
          <a:lstStyle/>
          <a:p>
            <a:endParaRPr lang="en-US"/>
          </a:p>
        </p:txBody>
      </p:sp>
      <p:sp>
        <p:nvSpPr>
          <p:cNvPr id="278" name="Line 188"/>
          <p:cNvSpPr>
            <a:spLocks noChangeShapeType="1"/>
          </p:cNvSpPr>
          <p:nvPr/>
        </p:nvSpPr>
        <p:spPr bwMode="auto">
          <a:xfrm>
            <a:off x="4666488" y="5788025"/>
            <a:ext cx="4325112" cy="1588"/>
          </a:xfrm>
          <a:prstGeom prst="line">
            <a:avLst/>
          </a:prstGeom>
          <a:noFill/>
          <a:ln w="12600">
            <a:solidFill>
              <a:srgbClr val="000066"/>
            </a:solidFill>
            <a:miter lim="800000"/>
            <a:headEnd/>
            <a:tailEnd/>
          </a:ln>
          <a:effectLst/>
        </p:spPr>
        <p:txBody>
          <a:bodyPr/>
          <a:lstStyle/>
          <a:p>
            <a:endParaRPr lang="en-US"/>
          </a:p>
        </p:txBody>
      </p:sp>
      <p:sp>
        <p:nvSpPr>
          <p:cNvPr id="279" name="Line 189"/>
          <p:cNvSpPr>
            <a:spLocks noChangeShapeType="1"/>
          </p:cNvSpPr>
          <p:nvPr/>
        </p:nvSpPr>
        <p:spPr bwMode="auto">
          <a:xfrm>
            <a:off x="4666488" y="6069013"/>
            <a:ext cx="4325112" cy="1588"/>
          </a:xfrm>
          <a:prstGeom prst="line">
            <a:avLst/>
          </a:prstGeom>
          <a:noFill/>
          <a:ln w="12600">
            <a:solidFill>
              <a:srgbClr val="000066"/>
            </a:solidFill>
            <a:miter lim="800000"/>
            <a:headEnd/>
            <a:tailEnd/>
          </a:ln>
          <a:effectLst/>
        </p:spPr>
        <p:txBody>
          <a:bodyPr/>
          <a:lstStyle/>
          <a:p>
            <a:endParaRPr lang="en-US"/>
          </a:p>
        </p:txBody>
      </p:sp>
      <p:sp>
        <p:nvSpPr>
          <p:cNvPr id="280" name="Line 190"/>
          <p:cNvSpPr>
            <a:spLocks noChangeShapeType="1"/>
          </p:cNvSpPr>
          <p:nvPr/>
        </p:nvSpPr>
        <p:spPr bwMode="auto">
          <a:xfrm>
            <a:off x="4666488" y="6350000"/>
            <a:ext cx="4325112" cy="1588"/>
          </a:xfrm>
          <a:prstGeom prst="line">
            <a:avLst/>
          </a:prstGeom>
          <a:noFill/>
          <a:ln w="12600">
            <a:solidFill>
              <a:srgbClr val="000066"/>
            </a:solidFill>
            <a:miter lim="800000"/>
            <a:headEnd/>
            <a:tailEnd/>
          </a:ln>
          <a:effectLst/>
        </p:spPr>
        <p:txBody>
          <a:bodyPr/>
          <a:lstStyle/>
          <a:p>
            <a:endParaRPr lang="en-US"/>
          </a:p>
        </p:txBody>
      </p:sp>
      <p:sp>
        <p:nvSpPr>
          <p:cNvPr id="281" name="Line 197"/>
          <p:cNvSpPr>
            <a:spLocks noChangeShapeType="1"/>
          </p:cNvSpPr>
          <p:nvPr/>
        </p:nvSpPr>
        <p:spPr bwMode="auto">
          <a:xfrm>
            <a:off x="5268913" y="4076700"/>
            <a:ext cx="1588" cy="2554288"/>
          </a:xfrm>
          <a:prstGeom prst="line">
            <a:avLst/>
          </a:prstGeom>
          <a:noFill/>
          <a:ln w="12600">
            <a:solidFill>
              <a:srgbClr val="000066"/>
            </a:solidFill>
            <a:miter lim="800000"/>
            <a:headEnd/>
            <a:tailEnd/>
          </a:ln>
          <a:effectLst/>
        </p:spPr>
        <p:txBody>
          <a:bodyPr/>
          <a:lstStyle/>
          <a:p>
            <a:endParaRPr lang="en-US"/>
          </a:p>
        </p:txBody>
      </p:sp>
      <p:sp>
        <p:nvSpPr>
          <p:cNvPr id="282" name="Line 198"/>
          <p:cNvSpPr>
            <a:spLocks noChangeShapeType="1"/>
          </p:cNvSpPr>
          <p:nvPr/>
        </p:nvSpPr>
        <p:spPr bwMode="auto">
          <a:xfrm>
            <a:off x="5888038" y="4076700"/>
            <a:ext cx="1588" cy="2554288"/>
          </a:xfrm>
          <a:prstGeom prst="line">
            <a:avLst/>
          </a:prstGeom>
          <a:noFill/>
          <a:ln w="12600">
            <a:solidFill>
              <a:srgbClr val="000066"/>
            </a:solidFill>
            <a:miter lim="800000"/>
            <a:headEnd/>
            <a:tailEnd/>
          </a:ln>
          <a:effectLst/>
        </p:spPr>
        <p:txBody>
          <a:bodyPr/>
          <a:lstStyle/>
          <a:p>
            <a:endParaRPr lang="en-US"/>
          </a:p>
        </p:txBody>
      </p:sp>
      <p:sp>
        <p:nvSpPr>
          <p:cNvPr id="283" name="Line 199"/>
          <p:cNvSpPr>
            <a:spLocks noChangeShapeType="1"/>
          </p:cNvSpPr>
          <p:nvPr/>
        </p:nvSpPr>
        <p:spPr bwMode="auto">
          <a:xfrm>
            <a:off x="65087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4" name="Line 200"/>
          <p:cNvSpPr>
            <a:spLocks noChangeShapeType="1"/>
          </p:cNvSpPr>
          <p:nvPr/>
        </p:nvSpPr>
        <p:spPr bwMode="auto">
          <a:xfrm>
            <a:off x="71310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5" name="Line 201"/>
          <p:cNvSpPr>
            <a:spLocks noChangeShapeType="1"/>
          </p:cNvSpPr>
          <p:nvPr/>
        </p:nvSpPr>
        <p:spPr bwMode="auto">
          <a:xfrm>
            <a:off x="7751763" y="4076700"/>
            <a:ext cx="1588" cy="2554288"/>
          </a:xfrm>
          <a:prstGeom prst="line">
            <a:avLst/>
          </a:prstGeom>
          <a:noFill/>
          <a:ln w="12600">
            <a:solidFill>
              <a:srgbClr val="000066"/>
            </a:solidFill>
            <a:miter lim="800000"/>
            <a:headEnd/>
            <a:tailEnd/>
          </a:ln>
          <a:effectLst/>
        </p:spPr>
        <p:txBody>
          <a:bodyPr/>
          <a:lstStyle/>
          <a:p>
            <a:endParaRPr lang="en-US"/>
          </a:p>
        </p:txBody>
      </p:sp>
      <p:sp>
        <p:nvSpPr>
          <p:cNvPr id="286" name="Line 202"/>
          <p:cNvSpPr>
            <a:spLocks noChangeShapeType="1"/>
          </p:cNvSpPr>
          <p:nvPr/>
        </p:nvSpPr>
        <p:spPr bwMode="auto">
          <a:xfrm>
            <a:off x="8370888" y="4076700"/>
            <a:ext cx="1588" cy="2554288"/>
          </a:xfrm>
          <a:prstGeom prst="line">
            <a:avLst/>
          </a:prstGeom>
          <a:noFill/>
          <a:ln w="12600">
            <a:solidFill>
              <a:srgbClr val="000066"/>
            </a:solidFill>
            <a:miter lim="800000"/>
            <a:headEnd/>
            <a:tailEnd/>
          </a:ln>
          <a:effectLst/>
        </p:spPr>
        <p:txBody>
          <a:bodyPr/>
          <a:lstStyle/>
          <a:p>
            <a:endParaRPr lang="en-US"/>
          </a:p>
        </p:txBody>
      </p:sp>
      <p:sp>
        <p:nvSpPr>
          <p:cNvPr id="287" name="Line 205"/>
          <p:cNvSpPr>
            <a:spLocks noChangeShapeType="1"/>
          </p:cNvSpPr>
          <p:nvPr/>
        </p:nvSpPr>
        <p:spPr bwMode="auto">
          <a:xfrm>
            <a:off x="4666488"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288" name="Line 206"/>
          <p:cNvSpPr>
            <a:spLocks noChangeShapeType="1"/>
          </p:cNvSpPr>
          <p:nvPr/>
        </p:nvSpPr>
        <p:spPr bwMode="auto">
          <a:xfrm>
            <a:off x="8991601" y="4076700"/>
            <a:ext cx="1588" cy="2554288"/>
          </a:xfrm>
          <a:prstGeom prst="line">
            <a:avLst/>
          </a:prstGeom>
          <a:noFill/>
          <a:ln w="28575">
            <a:solidFill>
              <a:srgbClr val="000066"/>
            </a:solidFill>
            <a:miter lim="800000"/>
            <a:headEnd/>
            <a:tailEnd/>
          </a:ln>
          <a:effectLst/>
        </p:spPr>
        <p:txBody>
          <a:bodyPr/>
          <a:lstStyle/>
          <a:p>
            <a:endParaRPr lang="en-US"/>
          </a:p>
        </p:txBody>
      </p:sp>
      <p:sp>
        <p:nvSpPr>
          <p:cNvPr id="289" name="Line 207"/>
          <p:cNvSpPr>
            <a:spLocks noChangeShapeType="1"/>
          </p:cNvSpPr>
          <p:nvPr/>
        </p:nvSpPr>
        <p:spPr bwMode="auto">
          <a:xfrm>
            <a:off x="4666488" y="6630988"/>
            <a:ext cx="4325112" cy="1588"/>
          </a:xfrm>
          <a:prstGeom prst="line">
            <a:avLst/>
          </a:prstGeom>
          <a:noFill/>
          <a:ln w="28575">
            <a:solidFill>
              <a:srgbClr val="000066"/>
            </a:solidFill>
            <a:miter lim="800000"/>
            <a:headEnd/>
            <a:tailEnd/>
          </a:ln>
          <a:effectLst/>
        </p:spPr>
        <p:txBody>
          <a:bodyPr/>
          <a:lstStyle/>
          <a:p>
            <a:endParaRPr lang="en-US"/>
          </a:p>
        </p:txBody>
      </p:sp>
      <p:sp>
        <p:nvSpPr>
          <p:cNvPr id="290" name="Line 206"/>
          <p:cNvSpPr>
            <a:spLocks noChangeShapeType="1"/>
          </p:cNvSpPr>
          <p:nvPr/>
        </p:nvSpPr>
        <p:spPr bwMode="auto">
          <a:xfrm>
            <a:off x="4648200" y="4083579"/>
            <a:ext cx="1588" cy="2554288"/>
          </a:xfrm>
          <a:prstGeom prst="line">
            <a:avLst/>
          </a:prstGeom>
          <a:noFill/>
          <a:ln w="28575">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地址翻译</a:t>
            </a:r>
            <a:r>
              <a:rPr lang="en-GB" dirty="0"/>
              <a:t> Example #1</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虚拟地址</a:t>
            </a:r>
            <a:r>
              <a:rPr lang="en-GB" dirty="0">
                <a:effectLst/>
              </a:rPr>
              <a:t>: </a:t>
            </a:r>
            <a:r>
              <a:rPr lang="en-GB" dirty="0">
                <a:effectLst/>
                <a:latin typeface="Courier New" pitchFamily="49" charset="0"/>
              </a:rPr>
              <a:t>0x03D4</a:t>
            </a: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effectLst/>
              </a:rPr>
              <a:t>物理地址</a:t>
            </a:r>
            <a:endParaRPr lang="en-GB" dirty="0">
              <a:effectLst/>
            </a:endParaRP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 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6" name="Text Box 118"/>
          <p:cNvSpPr txBox="1">
            <a:spLocks noChangeArrowheads="1"/>
          </p:cNvSpPr>
          <p:nvPr/>
        </p:nvSpPr>
        <p:spPr bwMode="auto">
          <a:xfrm>
            <a:off x="51244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7" name="Text Box 119"/>
          <p:cNvSpPr txBox="1">
            <a:spLocks noChangeArrowheads="1"/>
          </p:cNvSpPr>
          <p:nvPr/>
        </p:nvSpPr>
        <p:spPr bwMode="auto">
          <a:xfrm>
            <a:off x="46386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8" name="Text Box 120"/>
          <p:cNvSpPr txBox="1">
            <a:spLocks noChangeArrowheads="1"/>
          </p:cNvSpPr>
          <p:nvPr/>
        </p:nvSpPr>
        <p:spPr bwMode="auto">
          <a:xfrm>
            <a:off x="415131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9" name="Text Box 121"/>
          <p:cNvSpPr txBox="1">
            <a:spLocks noChangeArrowheads="1"/>
          </p:cNvSpPr>
          <p:nvPr/>
        </p:nvSpPr>
        <p:spPr bwMode="auto">
          <a:xfrm>
            <a:off x="36655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0" name="Text Box 122"/>
          <p:cNvSpPr txBox="1">
            <a:spLocks noChangeArrowheads="1"/>
          </p:cNvSpPr>
          <p:nvPr/>
        </p:nvSpPr>
        <p:spPr bwMode="auto">
          <a:xfrm>
            <a:off x="31781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053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0x0F</a:t>
            </a:r>
          </a:p>
        </p:txBody>
      </p:sp>
      <p:sp>
        <p:nvSpPr>
          <p:cNvPr id="38017" name="Text Box 129"/>
          <p:cNvSpPr txBox="1">
            <a:spLocks noChangeArrowheads="1"/>
          </p:cNvSpPr>
          <p:nvPr/>
        </p:nvSpPr>
        <p:spPr bwMode="auto">
          <a:xfrm>
            <a:off x="2489808" y="3437965"/>
            <a:ext cx="394599" cy="3161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a:t>
            </a:r>
          </a:p>
        </p:txBody>
      </p:sp>
      <p:sp>
        <p:nvSpPr>
          <p:cNvPr id="38018" name="Text Box 130"/>
          <p:cNvSpPr txBox="1">
            <a:spLocks noChangeArrowheads="1"/>
          </p:cNvSpPr>
          <p:nvPr/>
        </p:nvSpPr>
        <p:spPr bwMode="auto">
          <a:xfrm>
            <a:off x="3454401" y="3437965"/>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0x03</a:t>
            </a:r>
          </a:p>
        </p:txBody>
      </p:sp>
      <p:sp>
        <p:nvSpPr>
          <p:cNvPr id="38019" name="Text Box 131"/>
          <p:cNvSpPr txBox="1">
            <a:spLocks noChangeArrowheads="1"/>
          </p:cNvSpPr>
          <p:nvPr/>
        </p:nvSpPr>
        <p:spPr bwMode="auto">
          <a:xfrm>
            <a:off x="5142732" y="3437939"/>
            <a:ext cx="19973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52546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sp>
        <p:nvSpPr>
          <p:cNvPr id="38037" name="Text Box 149"/>
          <p:cNvSpPr txBox="1">
            <a:spLocks noChangeArrowheads="1"/>
          </p:cNvSpPr>
          <p:nvPr/>
        </p:nvSpPr>
        <p:spPr bwMode="auto">
          <a:xfrm>
            <a:off x="1374773"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28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0x5</a:t>
            </a:r>
          </a:p>
        </p:txBody>
      </p:sp>
      <p:sp>
        <p:nvSpPr>
          <p:cNvPr id="38039" name="Text Box 151"/>
          <p:cNvSpPr txBox="1">
            <a:spLocks noChangeArrowheads="1"/>
          </p:cNvSpPr>
          <p:nvPr/>
        </p:nvSpPr>
        <p:spPr bwMode="auto">
          <a:xfrm>
            <a:off x="3259139" y="5992801"/>
            <a:ext cx="5254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sp>
        <p:nvSpPr>
          <p:cNvPr id="38041" name="Text Box 153"/>
          <p:cNvSpPr txBox="1">
            <a:spLocks noChangeArrowheads="1"/>
          </p:cNvSpPr>
          <p:nvPr/>
        </p:nvSpPr>
        <p:spPr bwMode="auto">
          <a:xfrm>
            <a:off x="4580467" y="5992801"/>
            <a:ext cx="200025"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42" name="Text Box 154"/>
          <p:cNvSpPr txBox="1">
            <a:spLocks noChangeArrowheads="1"/>
          </p:cNvSpPr>
          <p:nvPr/>
        </p:nvSpPr>
        <p:spPr bwMode="auto">
          <a:xfrm>
            <a:off x="5850466" y="5992801"/>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9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9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0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0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0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0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0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0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9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9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9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9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9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0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0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0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0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2" grpId="0" animBg="1"/>
      <p:bldP spid="37943" grpId="0" animBg="1"/>
      <p:bldP spid="37945" grpId="0" animBg="1"/>
      <p:bldP spid="37946" grpId="0" animBg="1"/>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14688</TotalTime>
  <Words>3505</Words>
  <Application>Microsoft Office PowerPoint</Application>
  <PresentationFormat>全屏显示(4:3)</PresentationFormat>
  <Paragraphs>1183</Paragraphs>
  <Slides>35</Slides>
  <Notes>21</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Menlo-Regular</vt:lpstr>
      <vt:lpstr>Microsoft Yahei</vt:lpstr>
      <vt:lpstr>ＭＳ Ｐゴシック</vt:lpstr>
      <vt:lpstr>msgothic</vt:lpstr>
      <vt:lpstr>宋体</vt:lpstr>
      <vt:lpstr>微软雅黑</vt:lpstr>
      <vt:lpstr>Arial</vt:lpstr>
      <vt:lpstr>Arial Narrow</vt:lpstr>
      <vt:lpstr>Calibri</vt:lpstr>
      <vt:lpstr>Courier New</vt:lpstr>
      <vt:lpstr>Times New Roman</vt:lpstr>
      <vt:lpstr>Wingdings</vt:lpstr>
      <vt:lpstr>Wingdings 2</vt:lpstr>
      <vt:lpstr>template2007</vt:lpstr>
      <vt:lpstr>第9章 虚拟内存: 系统  </vt:lpstr>
      <vt:lpstr>PowerPoint 演示文稿</vt:lpstr>
      <vt:lpstr>主要内容  </vt:lpstr>
      <vt:lpstr>Review of Symbols符号回顾</vt:lpstr>
      <vt:lpstr>一个小内存系统示例</vt:lpstr>
      <vt:lpstr>1. 小内存系统的 TLB</vt:lpstr>
      <vt:lpstr>2. 小内存系统的页表</vt:lpstr>
      <vt:lpstr>3. 小内存系统的 Cache</vt:lpstr>
      <vt:lpstr>地址翻译 Example #1</vt:lpstr>
      <vt:lpstr>地址翻译 Example #2</vt:lpstr>
      <vt:lpstr>地址翻译 Example #3</vt:lpstr>
      <vt:lpstr>主要内容  </vt:lpstr>
      <vt:lpstr>PowerPoint 演示文稿</vt:lpstr>
      <vt:lpstr>PowerPoint 演示文稿</vt:lpstr>
      <vt:lpstr>Core i7 页表翻译</vt:lpstr>
      <vt:lpstr>Core i7  1-3级页表条目格式</vt:lpstr>
      <vt:lpstr>Core i7 第 4 级页表条目格式</vt:lpstr>
      <vt:lpstr>Intel Core i7 内存系统</vt:lpstr>
      <vt:lpstr>Review of Symbols符号回顾</vt:lpstr>
      <vt:lpstr> Core i7 地址翻译（VA48位PA52位）</vt:lpstr>
      <vt:lpstr>一个Linux 进程的虚拟地址空间</vt:lpstr>
      <vt:lpstr>Linux将虚拟内存组织成一些区域的集合 </vt:lpstr>
      <vt:lpstr>PowerPoint 演示文稿</vt:lpstr>
      <vt:lpstr>Linux缺页处理</vt:lpstr>
      <vt:lpstr>主要内容  </vt:lpstr>
      <vt:lpstr>内存映射</vt:lpstr>
      <vt:lpstr>再看共享对象</vt:lpstr>
      <vt:lpstr>再看共享对象</vt:lpstr>
      <vt:lpstr>共享对象: 私有的写时复制（Copy-on-write）对象</vt:lpstr>
      <vt:lpstr>共享对象:  私有的写时复制（Copy-on-write）对象</vt:lpstr>
      <vt:lpstr>再看 fork 函数</vt:lpstr>
      <vt:lpstr>再看 execve 函数</vt:lpstr>
      <vt:lpstr>用户级内存映射</vt:lpstr>
      <vt:lpstr>用户级内存映射</vt:lpstr>
      <vt:lpstr>Example: 使用 mmap 函数拷贝文件</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
  <dc:description/>
  <cp:lastModifiedBy>hlbc</cp:lastModifiedBy>
  <cp:revision>645</cp:revision>
  <cp:lastPrinted>2010-10-19T14:58:03Z</cp:lastPrinted>
  <dcterms:created xsi:type="dcterms:W3CDTF">2011-01-05T23:16:19Z</dcterms:created>
  <dcterms:modified xsi:type="dcterms:W3CDTF">2023-04-28T02:00:21Z</dcterms:modified>
</cp:coreProperties>
</file>