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28" r:id="rId2"/>
    <p:sldId id="306" r:id="rId3"/>
    <p:sldId id="316" r:id="rId4"/>
    <p:sldId id="318" r:id="rId5"/>
    <p:sldId id="362" r:id="rId6"/>
    <p:sldId id="363" r:id="rId7"/>
    <p:sldId id="364" r:id="rId8"/>
    <p:sldId id="354" r:id="rId9"/>
    <p:sldId id="365" r:id="rId10"/>
    <p:sldId id="348" r:id="rId11"/>
    <p:sldId id="349" r:id="rId12"/>
    <p:sldId id="350" r:id="rId13"/>
    <p:sldId id="351" r:id="rId14"/>
    <p:sldId id="320" r:id="rId15"/>
    <p:sldId id="321" r:id="rId16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81F0"/>
    <a:srgbClr val="FF5C00"/>
    <a:srgbClr val="35B558"/>
    <a:srgbClr val="2EAA46"/>
    <a:srgbClr val="666666"/>
    <a:srgbClr val="F9F9F9"/>
    <a:srgbClr val="F4F4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8" autoAdjust="0"/>
    <p:restoredTop sz="94110" autoAdjust="0"/>
  </p:normalViewPr>
  <p:slideViewPr>
    <p:cSldViewPr snapToGrid="0" snapToObjects="1">
      <p:cViewPr>
        <p:scale>
          <a:sx n="31" d="100"/>
          <a:sy n="31" d="100"/>
        </p:scale>
        <p:origin x="-762" y="-276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2015/6/13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60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9760" y="5842800"/>
            <a:ext cx="20871040" cy="2001789"/>
          </a:xfrm>
        </p:spPr>
        <p:txBody>
          <a:bodyPr>
            <a:noAutofit/>
          </a:bodyPr>
          <a:lstStyle/>
          <a:p>
            <a:r>
              <a:rPr lang="zh-CN" altLang="en-US" dirty="0"/>
              <a:t>基于 </a:t>
            </a:r>
            <a:r>
              <a:rPr lang="en-US" altLang="zh-CN" dirty="0"/>
              <a:t>Servlet </a:t>
            </a:r>
            <a:r>
              <a:rPr lang="zh-CN" altLang="en-US" dirty="0"/>
              <a:t>技术的学生</a:t>
            </a:r>
            <a:r>
              <a:rPr lang="zh-CN" altLang="en-US" dirty="0" smtClean="0"/>
              <a:t>管理系统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28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 </a:t>
            </a:r>
            <a:r>
              <a:rPr lang="en-US" altLang="zh-CN" dirty="0"/>
              <a:t>Servlet </a:t>
            </a:r>
            <a:r>
              <a:rPr lang="zh-CN" altLang="en-US" dirty="0"/>
              <a:t>技术的学生管理系统 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 </a:t>
            </a:r>
            <a:r>
              <a:rPr lang="en-US" altLang="zh-CN" dirty="0" smtClean="0"/>
              <a:t>Servlet </a:t>
            </a:r>
            <a:r>
              <a:rPr lang="zh-CN" altLang="en-US" dirty="0" smtClean="0"/>
              <a:t>学生系统项目</a:t>
            </a:r>
            <a:r>
              <a:rPr lang="zh-CN" altLang="en-US" dirty="0"/>
              <a:t>初</a:t>
            </a:r>
            <a:r>
              <a:rPr lang="zh-CN" altLang="en-US" dirty="0" smtClean="0"/>
              <a:t>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797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 </a:t>
            </a:r>
            <a:r>
              <a:rPr lang="en-US" altLang="zh-CN" dirty="0" smtClean="0"/>
              <a:t>Servlet </a:t>
            </a:r>
            <a:r>
              <a:rPr lang="zh-CN" altLang="en-US" dirty="0" smtClean="0"/>
              <a:t>学生系统项目初建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创建 </a:t>
            </a:r>
            <a:r>
              <a:rPr lang="en-US" altLang="zh-CN" dirty="0" err="1"/>
              <a:t>JSP+JavaBean+Servlet</a:t>
            </a:r>
            <a:r>
              <a:rPr lang="en-US" altLang="zh-CN" dirty="0"/>
              <a:t> </a:t>
            </a:r>
            <a:r>
              <a:rPr lang="zh-CN" altLang="en-US" dirty="0"/>
              <a:t>模式</a:t>
            </a:r>
            <a:r>
              <a:rPr lang="zh-CN" altLang="en-US" dirty="0" smtClean="0"/>
              <a:t>项目</a:t>
            </a:r>
            <a:endParaRPr lang="zh-CN" altLang="en-US" dirty="0"/>
          </a:p>
          <a:p>
            <a:pPr lvl="0"/>
            <a:r>
              <a:rPr lang="zh-CN" altLang="en-US" dirty="0" smtClean="0"/>
              <a:t>用户</a:t>
            </a:r>
            <a:r>
              <a:rPr lang="zh-CN" altLang="en-US" dirty="0"/>
              <a:t>登录功能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85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 </a:t>
            </a:r>
            <a:r>
              <a:rPr lang="en-US" altLang="zh-CN" dirty="0"/>
              <a:t>Servlet </a:t>
            </a:r>
            <a:r>
              <a:rPr lang="zh-CN" altLang="en-US" dirty="0"/>
              <a:t>技术的学生管理系统 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系统功能界面及注销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76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系统功能界面及注销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系统功能界面实现</a:t>
            </a:r>
            <a:endParaRPr lang="en-US" altLang="zh-CN" dirty="0" smtClean="0"/>
          </a:p>
          <a:p>
            <a:r>
              <a:rPr lang="zh-CN" altLang="en-US" dirty="0" smtClean="0"/>
              <a:t>用户</a:t>
            </a:r>
            <a:r>
              <a:rPr lang="zh-CN" altLang="en-US" dirty="0"/>
              <a:t>注销功能实现</a:t>
            </a:r>
          </a:p>
          <a:p>
            <a:pPr lvl="0"/>
            <a:r>
              <a:rPr lang="zh-CN" altLang="en-US" dirty="0" smtClean="0"/>
              <a:t>常见</a:t>
            </a:r>
            <a:r>
              <a:rPr lang="zh-CN" altLang="en-US" dirty="0"/>
              <a:t>故障分析及</a:t>
            </a:r>
            <a:r>
              <a:rPr lang="zh-CN" altLang="en-US" dirty="0" smtClean="0"/>
              <a:t>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160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 </a:t>
            </a:r>
            <a:r>
              <a:rPr lang="en-US" altLang="zh-CN" dirty="0"/>
              <a:t>Servlet </a:t>
            </a:r>
            <a:r>
              <a:rPr lang="zh-CN" altLang="en-US" dirty="0"/>
              <a:t>技术的学生管理系统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本系列程综合</a:t>
            </a:r>
            <a:r>
              <a:rPr lang="zh-CN" altLang="en-US" dirty="0"/>
              <a:t>运用 </a:t>
            </a:r>
            <a:r>
              <a:rPr lang="en-US" altLang="zh-CN" dirty="0"/>
              <a:t>JSP</a:t>
            </a:r>
            <a:r>
              <a:rPr lang="zh-CN" altLang="en-US" dirty="0"/>
              <a:t>、</a:t>
            </a:r>
            <a:r>
              <a:rPr lang="en-US" altLang="zh-CN" dirty="0"/>
              <a:t>JavaBean</a:t>
            </a:r>
            <a:r>
              <a:rPr lang="zh-CN" altLang="en-US" dirty="0"/>
              <a:t>、</a:t>
            </a:r>
            <a:r>
              <a:rPr lang="en-US" altLang="zh-CN" dirty="0"/>
              <a:t>Servlet </a:t>
            </a:r>
            <a:r>
              <a:rPr lang="zh-CN" altLang="en-US" dirty="0"/>
              <a:t>核心技术实现学生管理系统的基本功能。本</a:t>
            </a:r>
            <a:r>
              <a:rPr lang="zh-CN" altLang="en-US" dirty="0" smtClean="0"/>
              <a:t>课程主要实现了用户</a:t>
            </a:r>
            <a:r>
              <a:rPr lang="zh-CN" altLang="en-US" dirty="0"/>
              <a:t>登录和注销功能</a:t>
            </a:r>
            <a:r>
              <a:rPr lang="zh-CN" altLang="en-US" dirty="0" smtClean="0"/>
              <a:t>。通过</a:t>
            </a:r>
            <a:r>
              <a:rPr lang="zh-CN" altLang="en-US" dirty="0"/>
              <a:t>该课程的学习，</a:t>
            </a:r>
            <a:r>
              <a:rPr lang="zh-CN" altLang="en-US" dirty="0" smtClean="0"/>
              <a:t>你</a:t>
            </a:r>
            <a:r>
              <a:rPr lang="zh-CN" altLang="en-US" dirty="0"/>
              <a:t>应当掌握了以下知识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掌握并灵活运用</a:t>
            </a:r>
            <a:r>
              <a:rPr lang="en-US" altLang="zh-CN" dirty="0"/>
              <a:t> </a:t>
            </a:r>
            <a:r>
              <a:rPr lang="en-US" altLang="zh-CN" dirty="0" smtClean="0"/>
              <a:t>JSP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JavaBean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JDBC </a:t>
            </a:r>
            <a:r>
              <a:rPr lang="zh-CN" altLang="en-US" dirty="0" smtClean="0"/>
              <a:t>等核心技术。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mtClean="0"/>
              <a:t>熟练掌握 </a:t>
            </a:r>
            <a:r>
              <a:rPr lang="en-US" altLang="zh-CN" smtClean="0"/>
              <a:t>Servlet </a:t>
            </a:r>
            <a:r>
              <a:rPr lang="zh-CN" altLang="en-US" dirty="0" smtClean="0"/>
              <a:t>的创建、配置及使用。</a:t>
            </a: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/>
              <a:t>你可以综合运用这些技术来进行一个简单的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开发，如果想继续提高，你可以继续在极客学院学习</a:t>
            </a:r>
            <a:r>
              <a:rPr lang="en-US" altLang="zh-CN" dirty="0" smtClean="0"/>
              <a:t>Java EE</a:t>
            </a:r>
            <a:r>
              <a:rPr lang="zh-CN" altLang="en-US" dirty="0" smtClean="0"/>
              <a:t>相关课程。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1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79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 </a:t>
            </a:r>
            <a:r>
              <a:rPr lang="en-US" altLang="zh-CN" dirty="0"/>
              <a:t>Servlet </a:t>
            </a:r>
            <a:r>
              <a:rPr lang="zh-CN" altLang="en-US" dirty="0"/>
              <a:t>技术的学生管理系统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学生系统技术选型分析</a:t>
            </a:r>
          </a:p>
          <a:p>
            <a:pPr lvl="0"/>
            <a:r>
              <a:rPr lang="zh-CN" altLang="en-US" dirty="0"/>
              <a:t>基于 </a:t>
            </a:r>
            <a:r>
              <a:rPr lang="en-US" altLang="zh-CN" dirty="0" smtClean="0"/>
              <a:t>Servlet </a:t>
            </a:r>
            <a:r>
              <a:rPr lang="zh-CN" altLang="en-US" dirty="0" smtClean="0"/>
              <a:t>学生系统项目</a:t>
            </a:r>
            <a:r>
              <a:rPr lang="zh-CN" altLang="en-US" dirty="0"/>
              <a:t>初</a:t>
            </a:r>
            <a:r>
              <a:rPr lang="zh-CN" altLang="en-US" dirty="0" smtClean="0"/>
              <a:t>建</a:t>
            </a:r>
            <a:endParaRPr lang="zh-CN" altLang="en-US" dirty="0"/>
          </a:p>
          <a:p>
            <a:pPr lvl="0"/>
            <a:r>
              <a:rPr lang="zh-CN" altLang="en-US" dirty="0"/>
              <a:t>系统功能界面及注销</a:t>
            </a:r>
            <a:r>
              <a:rPr lang="zh-CN" altLang="en-US" dirty="0" smtClean="0"/>
              <a:t>实现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 </a:t>
            </a:r>
            <a:r>
              <a:rPr lang="en-US" altLang="zh-CN" dirty="0"/>
              <a:t>Servlet </a:t>
            </a:r>
            <a:r>
              <a:rPr lang="zh-CN" altLang="en-US" dirty="0"/>
              <a:t>技术的学生管理系统 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学生系统技术选型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学生系统技术选型分析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JSP </a:t>
            </a:r>
            <a:r>
              <a:rPr lang="zh-CN" altLang="en-US" dirty="0" smtClean="0"/>
              <a:t>技术分析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JavaBean </a:t>
            </a:r>
            <a:r>
              <a:rPr lang="zh-CN" altLang="en-US" dirty="0" smtClean="0"/>
              <a:t>简介</a:t>
            </a:r>
            <a:endParaRPr lang="zh-CN" altLang="en-US" dirty="0"/>
          </a:p>
          <a:p>
            <a:r>
              <a:rPr lang="en-US" altLang="zh-CN" dirty="0" smtClean="0"/>
              <a:t>Servlet </a:t>
            </a:r>
            <a:r>
              <a:rPr lang="zh-CN" altLang="en-US" dirty="0" smtClean="0"/>
              <a:t>技术</a:t>
            </a:r>
            <a:r>
              <a:rPr lang="zh-CN" altLang="en-US" dirty="0"/>
              <a:t>分析</a:t>
            </a:r>
            <a:endParaRPr lang="en-US" altLang="zh-CN" dirty="0"/>
          </a:p>
          <a:p>
            <a:pPr lvl="0"/>
            <a:r>
              <a:rPr lang="en-US" altLang="zh-CN" dirty="0" err="1" smtClean="0"/>
              <a:t>JSP+JavaBean</a:t>
            </a:r>
            <a:r>
              <a:rPr lang="en-US" altLang="zh-CN" dirty="0" smtClean="0"/>
              <a:t> </a:t>
            </a:r>
            <a:r>
              <a:rPr lang="zh-CN" altLang="en-US" dirty="0" smtClean="0"/>
              <a:t>开发模式</a:t>
            </a:r>
            <a:endParaRPr lang="en-US" altLang="zh-CN" dirty="0" smtClean="0"/>
          </a:p>
          <a:p>
            <a:pPr lvl="0"/>
            <a:r>
              <a:rPr lang="en-US" altLang="zh-CN" dirty="0" err="1" smtClean="0"/>
              <a:t>JSP+JavaBean+Servlet</a:t>
            </a:r>
            <a:r>
              <a:rPr lang="en-US" altLang="zh-CN" dirty="0" smtClean="0"/>
              <a:t> </a:t>
            </a:r>
            <a:r>
              <a:rPr lang="zh-CN" altLang="en-US" smtClean="0"/>
              <a:t>开发</a:t>
            </a:r>
            <a:r>
              <a:rPr lang="zh-CN" altLang="en-US" smtClean="0"/>
              <a:t>模式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340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学生系统技术选型</a:t>
            </a:r>
            <a:r>
              <a:rPr lang="zh-CN" altLang="en-US" dirty="0" smtClean="0"/>
              <a:t>分析 </a:t>
            </a:r>
            <a:r>
              <a:rPr lang="en-US" altLang="zh-CN" dirty="0" smtClean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JSP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技术分析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JSP </a:t>
            </a:r>
            <a:r>
              <a:rPr lang="zh-CN" altLang="en-US" dirty="0" smtClean="0"/>
              <a:t>技术简介</a:t>
            </a:r>
          </a:p>
          <a:p>
            <a:r>
              <a:rPr lang="en-US" altLang="zh-CN" dirty="0" smtClean="0"/>
              <a:t>JSP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Servlet </a:t>
            </a:r>
            <a:r>
              <a:rPr lang="zh-CN" altLang="en-US" dirty="0" smtClean="0"/>
              <a:t>的</a:t>
            </a:r>
            <a:r>
              <a:rPr lang="zh-CN" altLang="en-US" dirty="0"/>
              <a:t>关系</a:t>
            </a:r>
          </a:p>
          <a:p>
            <a:r>
              <a:rPr lang="en-US" altLang="zh-CN" dirty="0" smtClean="0"/>
              <a:t>JSP </a:t>
            </a:r>
            <a:r>
              <a:rPr lang="zh-CN" altLang="en-US" dirty="0" smtClean="0"/>
              <a:t>技术</a:t>
            </a:r>
            <a:r>
              <a:rPr lang="zh-CN" altLang="en-US" dirty="0"/>
              <a:t>的优势</a:t>
            </a:r>
          </a:p>
        </p:txBody>
      </p:sp>
    </p:spTree>
    <p:extLst>
      <p:ext uri="{BB962C8B-B14F-4D97-AF65-F5344CB8AC3E}">
        <p14:creationId xmlns:p14="http://schemas.microsoft.com/office/powerpoint/2010/main" val="330057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学生系统技术选型</a:t>
            </a:r>
            <a:r>
              <a:rPr lang="zh-CN" altLang="en-US" dirty="0" smtClean="0"/>
              <a:t>分析 </a:t>
            </a:r>
            <a:r>
              <a:rPr lang="en-US" altLang="zh-CN" dirty="0" smtClean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JavaBean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Javabean</a:t>
            </a:r>
            <a:r>
              <a:rPr lang="en-US" altLang="zh-CN" dirty="0" smtClean="0"/>
              <a:t> </a:t>
            </a:r>
            <a:r>
              <a:rPr lang="zh-CN" altLang="en-US" dirty="0" smtClean="0"/>
              <a:t>定义</a:t>
            </a:r>
            <a:endParaRPr lang="zh-CN" altLang="en-US" dirty="0"/>
          </a:p>
          <a:p>
            <a:r>
              <a:rPr lang="en-US" altLang="zh-CN" dirty="0" err="1" smtClean="0"/>
              <a:t>Javabean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</a:t>
            </a:r>
            <a:r>
              <a:rPr lang="zh-CN" altLang="en-US" dirty="0"/>
              <a:t>分类</a:t>
            </a:r>
          </a:p>
          <a:p>
            <a:r>
              <a:rPr lang="en-US" altLang="zh-CN" dirty="0" err="1" smtClean="0"/>
              <a:t>Javabean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</a:t>
            </a:r>
            <a:r>
              <a:rPr lang="zh-CN" altLang="en-US" dirty="0"/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306237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学生系统技术选型分析 </a:t>
            </a:r>
            <a:r>
              <a:rPr lang="en-US" altLang="zh-CN" dirty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Servlet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技术分析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Servlet </a:t>
            </a:r>
            <a:r>
              <a:rPr lang="zh-CN" altLang="en-US" dirty="0" smtClean="0"/>
              <a:t>的</a:t>
            </a:r>
            <a:r>
              <a:rPr lang="zh-CN" altLang="en-US" dirty="0"/>
              <a:t>基本定义</a:t>
            </a:r>
            <a:endParaRPr lang="en-US" altLang="zh-CN" dirty="0"/>
          </a:p>
          <a:p>
            <a:r>
              <a:rPr lang="zh-CN" altLang="en-US" dirty="0" smtClean="0"/>
              <a:t>使用 </a:t>
            </a:r>
            <a:r>
              <a:rPr lang="en-US" altLang="zh-CN" dirty="0" smtClean="0"/>
              <a:t>Servlet </a:t>
            </a:r>
            <a:r>
              <a:rPr lang="zh-CN" altLang="en-US" dirty="0" smtClean="0"/>
              <a:t>的</a:t>
            </a:r>
            <a:r>
              <a:rPr lang="zh-CN" altLang="en-US" dirty="0"/>
              <a:t>基本流程</a:t>
            </a:r>
            <a:endParaRPr lang="en-US" altLang="zh-CN" dirty="0"/>
          </a:p>
          <a:p>
            <a:r>
              <a:rPr lang="en-US" altLang="zh-CN" dirty="0" smtClean="0"/>
              <a:t>Servlet </a:t>
            </a:r>
            <a:r>
              <a:rPr lang="zh-CN" altLang="en-US" dirty="0" smtClean="0"/>
              <a:t>的特点</a:t>
            </a:r>
            <a:r>
              <a:rPr lang="zh-CN" altLang="en-US" dirty="0"/>
              <a:t>：平台无关，可扩展，持久，安全</a:t>
            </a:r>
          </a:p>
        </p:txBody>
      </p:sp>
    </p:spTree>
    <p:extLst>
      <p:ext uri="{BB962C8B-B14F-4D97-AF65-F5344CB8AC3E}">
        <p14:creationId xmlns:p14="http://schemas.microsoft.com/office/powerpoint/2010/main" val="169309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学生系统技术选型分析 </a:t>
            </a:r>
            <a:r>
              <a:rPr lang="en-US" altLang="zh-CN" dirty="0"/>
              <a:t>— </a:t>
            </a:r>
            <a:r>
              <a:rPr lang="en-US" altLang="zh-CN" dirty="0" err="1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JSP+JavaBean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开发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模式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noFill/>
          <a:ln w="38100" cap="flat">
            <a:noFill/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/>
          <a:lstStyle/>
          <a:p>
            <a:r>
              <a:rPr lang="zh-CN" altLang="en-US" dirty="0"/>
              <a:t>  </a:t>
            </a:r>
            <a:r>
              <a:rPr lang="en-US" altLang="zh-CN" dirty="0" err="1" smtClean="0"/>
              <a:t>JSP+JavaBean</a:t>
            </a:r>
            <a:r>
              <a:rPr lang="en-US" altLang="zh-CN" dirty="0" smtClean="0"/>
              <a:t> </a:t>
            </a:r>
            <a:r>
              <a:rPr lang="zh-CN" altLang="en-US" dirty="0" smtClean="0"/>
              <a:t>开发模式</a:t>
            </a:r>
            <a:endParaRPr lang="en-US" altLang="zh-CN" dirty="0" smtClean="0"/>
          </a:p>
        </p:txBody>
      </p:sp>
      <p:grpSp>
        <p:nvGrpSpPr>
          <p:cNvPr id="2048" name="组合 2047"/>
          <p:cNvGrpSpPr/>
          <p:nvPr/>
        </p:nvGrpSpPr>
        <p:grpSpPr>
          <a:xfrm>
            <a:off x="6135407" y="4321593"/>
            <a:ext cx="12920177" cy="5880120"/>
            <a:chOff x="3105885" y="4523435"/>
            <a:chExt cx="12920177" cy="5880120"/>
          </a:xfrm>
        </p:grpSpPr>
        <p:sp>
          <p:nvSpPr>
            <p:cNvPr id="2" name="TextBox 1"/>
            <p:cNvSpPr txBox="1"/>
            <p:nvPr/>
          </p:nvSpPr>
          <p:spPr>
            <a:xfrm>
              <a:off x="3105885" y="4625920"/>
              <a:ext cx="923330" cy="3753850"/>
            </a:xfrm>
            <a:prstGeom prst="rect">
              <a:avLst/>
            </a:prstGeom>
            <a:ln w="50800">
              <a:solidFill>
                <a:schemeClr val="bg1"/>
              </a:solidFill>
              <a:miter lim="800000"/>
            </a:ln>
          </p:spPr>
          <p:txBody>
            <a:bodyPr vert="eaVert" wrap="square" rtlCol="0">
              <a:spAutoFit/>
            </a:bodyPr>
            <a:lstStyle/>
            <a:p>
              <a:pPr marL="0" indent="0">
                <a:buNone/>
              </a:pPr>
              <a:r>
                <a: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浏览器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95495" y="9572558"/>
              <a:ext cx="3785240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Web</a:t>
              </a:r>
              <a:r>
                <a: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服务器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66724" y="7707362"/>
              <a:ext cx="3914970" cy="830997"/>
            </a:xfrm>
            <a:prstGeom prst="rect">
              <a:avLst/>
            </a:prstGeom>
            <a:ln w="50800">
              <a:solidFill>
                <a:schemeClr val="bg1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JavaBeans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7026792" y="4607651"/>
              <a:ext cx="4379145" cy="468072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ysDot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" name="圆柱形 7"/>
            <p:cNvSpPr/>
            <p:nvPr/>
          </p:nvSpPr>
          <p:spPr>
            <a:xfrm>
              <a:off x="12729409" y="5485716"/>
              <a:ext cx="3296653" cy="3551873"/>
            </a:xfrm>
            <a:prstGeom prst="can">
              <a:avLst/>
            </a:prstGeom>
            <a:ln w="50800">
              <a:solidFill>
                <a:schemeClr val="bg1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endPara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r>
                <a:rPr lang="zh-CN" altLang="en-US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数据库</a:t>
              </a:r>
              <a:endPara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endParaRPr lang="zh-CN" altLang="en-US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4090388" y="5606717"/>
              <a:ext cx="3918978" cy="0"/>
            </a:xfrm>
            <a:prstGeom prst="straightConnector1">
              <a:avLst/>
            </a:prstGeom>
            <a:noFill/>
            <a:ln w="38100" cap="flat">
              <a:solidFill>
                <a:schemeClr val="bg1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4066674" y="6258522"/>
              <a:ext cx="3942692" cy="0"/>
            </a:xfrm>
            <a:prstGeom prst="straightConnector1">
              <a:avLst/>
            </a:prstGeom>
            <a:noFill/>
            <a:ln w="38100" cap="flat">
              <a:solidFill>
                <a:schemeClr val="bg1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" name="TextBox 15"/>
            <p:cNvSpPr txBox="1"/>
            <p:nvPr/>
          </p:nvSpPr>
          <p:spPr>
            <a:xfrm>
              <a:off x="8009366" y="5509779"/>
              <a:ext cx="1804737" cy="830997"/>
            </a:xfrm>
            <a:prstGeom prst="rect">
              <a:avLst/>
            </a:prstGeom>
            <a:ln w="50800">
              <a:solidFill>
                <a:schemeClr val="bg1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JSP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26569" y="4523435"/>
              <a:ext cx="2695074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request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18548" y="6430656"/>
              <a:ext cx="3120190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response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24" name="直接箭头连接符 23"/>
            <p:cNvCxnSpPr>
              <a:stCxn id="7" idx="3"/>
            </p:cNvCxnSpPr>
            <p:nvPr/>
          </p:nvCxnSpPr>
          <p:spPr>
            <a:xfrm>
              <a:off x="11181694" y="8122861"/>
              <a:ext cx="1523653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8911734" y="6340776"/>
              <a:ext cx="0" cy="1366586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384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学生系统技术选型分析 </a:t>
            </a:r>
            <a:r>
              <a:rPr lang="en-US" altLang="zh-CN" dirty="0"/>
              <a:t>— </a:t>
            </a:r>
            <a:r>
              <a:rPr lang="en-US" altLang="zh-CN" dirty="0" err="1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JSP+JavaBean+Servlet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开发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模式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noFill/>
          <a:ln w="38100" cap="flat">
            <a:noFill/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/>
          <a:lstStyle/>
          <a:p>
            <a:r>
              <a:rPr lang="zh-CN" altLang="en-US" dirty="0"/>
              <a:t>  基于</a:t>
            </a:r>
            <a:r>
              <a:rPr lang="en-US" altLang="zh-CN" dirty="0" err="1" smtClean="0"/>
              <a:t>JSP+JavaBean+Servlet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MVC </a:t>
            </a:r>
            <a:r>
              <a:rPr lang="zh-CN" altLang="en-US" dirty="0" smtClean="0"/>
              <a:t>开发模式</a:t>
            </a:r>
            <a:endParaRPr lang="en-US" altLang="zh-CN" dirty="0" smtClean="0"/>
          </a:p>
        </p:txBody>
      </p:sp>
      <p:grpSp>
        <p:nvGrpSpPr>
          <p:cNvPr id="2048" name="组合 2047"/>
          <p:cNvGrpSpPr/>
          <p:nvPr/>
        </p:nvGrpSpPr>
        <p:grpSpPr>
          <a:xfrm>
            <a:off x="4934131" y="4317620"/>
            <a:ext cx="15590487" cy="7848935"/>
            <a:chOff x="4934131" y="4317620"/>
            <a:chExt cx="15590487" cy="7848935"/>
          </a:xfrm>
        </p:grpSpPr>
        <p:sp>
          <p:nvSpPr>
            <p:cNvPr id="2" name="TextBox 1"/>
            <p:cNvSpPr txBox="1"/>
            <p:nvPr/>
          </p:nvSpPr>
          <p:spPr>
            <a:xfrm>
              <a:off x="4934131" y="5891399"/>
              <a:ext cx="923330" cy="3753850"/>
            </a:xfrm>
            <a:prstGeom prst="rect">
              <a:avLst/>
            </a:prstGeom>
            <a:ln w="50800">
              <a:solidFill>
                <a:schemeClr val="bg1"/>
              </a:solidFill>
              <a:miter lim="800000"/>
            </a:ln>
          </p:spPr>
          <p:txBody>
            <a:bodyPr vert="eaVert" wrap="square" rtlCol="0">
              <a:spAutoFit/>
            </a:bodyPr>
            <a:lstStyle/>
            <a:p>
              <a:pPr marL="0" indent="0">
                <a:buNone/>
              </a:pPr>
              <a:r>
                <a: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浏览器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113520" y="4920846"/>
              <a:ext cx="3326716" cy="2308324"/>
            </a:xfrm>
            <a:prstGeom prst="rect">
              <a:avLst/>
            </a:prstGeom>
            <a:ln w="50800">
              <a:solidFill>
                <a:schemeClr val="bg1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控制层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(controller)</a:t>
              </a:r>
            </a:p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Servlet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329020" y="7535702"/>
              <a:ext cx="3368180" cy="2308324"/>
            </a:xfrm>
            <a:prstGeom prst="rect">
              <a:avLst/>
            </a:prstGeom>
            <a:ln w="50800">
              <a:solidFill>
                <a:schemeClr val="bg1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模型</a:t>
              </a:r>
              <a:endPara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(model)</a:t>
              </a:r>
            </a:p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JavaBeans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8" name="圆柱形 7"/>
            <p:cNvSpPr/>
            <p:nvPr/>
          </p:nvSpPr>
          <p:spPr>
            <a:xfrm>
              <a:off x="17227965" y="5453233"/>
              <a:ext cx="3296653" cy="3551873"/>
            </a:xfrm>
            <a:prstGeom prst="can">
              <a:avLst/>
            </a:prstGeom>
            <a:ln w="50800">
              <a:solidFill>
                <a:schemeClr val="bg1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endPara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r>
                <a:rPr lang="zh-CN" altLang="en-US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数据库</a:t>
              </a:r>
              <a:endPara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endParaRPr lang="zh-CN" altLang="en-US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5949114" y="6244168"/>
              <a:ext cx="2432886" cy="0"/>
            </a:xfrm>
            <a:prstGeom prst="straightConnector1">
              <a:avLst/>
            </a:prstGeom>
            <a:noFill/>
            <a:ln w="38100" cap="flat">
              <a:solidFill>
                <a:schemeClr val="bg1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5885298" y="9059896"/>
              <a:ext cx="2466222" cy="0"/>
            </a:xfrm>
            <a:prstGeom prst="straightConnector1">
              <a:avLst/>
            </a:prstGeom>
            <a:noFill/>
            <a:ln w="38100" cap="flat">
              <a:solidFill>
                <a:schemeClr val="bg1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" name="TextBox 15"/>
            <p:cNvSpPr txBox="1"/>
            <p:nvPr/>
          </p:nvSpPr>
          <p:spPr>
            <a:xfrm>
              <a:off x="8803672" y="8372314"/>
              <a:ext cx="2342177" cy="2308324"/>
            </a:xfrm>
            <a:prstGeom prst="rect">
              <a:avLst/>
            </a:prstGeom>
            <a:ln w="50800">
              <a:solidFill>
                <a:schemeClr val="bg1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视图层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(view)</a:t>
              </a:r>
            </a:p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JSP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54815" y="5244011"/>
              <a:ext cx="2695074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request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22522" y="9229750"/>
              <a:ext cx="3120190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response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15697200" y="7979680"/>
              <a:ext cx="1523653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9957937" y="7215158"/>
              <a:ext cx="2" cy="1157156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1">
              <a:off x="11145849" y="8729097"/>
              <a:ext cx="1074881" cy="639064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12495161" y="5856687"/>
              <a:ext cx="1734362" cy="1602597"/>
            </a:xfrm>
            <a:prstGeom prst="straightConnector1">
              <a:avLst/>
            </a:prstGeom>
            <a:noFill/>
            <a:ln w="38100" cap="flat">
              <a:solidFill>
                <a:schemeClr val="bg1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9" name="TextBox 18"/>
            <p:cNvSpPr txBox="1"/>
            <p:nvPr/>
          </p:nvSpPr>
          <p:spPr>
            <a:xfrm>
              <a:off x="9790669" y="11335558"/>
              <a:ext cx="3785240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Web</a:t>
              </a:r>
              <a:r>
                <a: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服务器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8542736" y="4317620"/>
              <a:ext cx="7520224" cy="6685659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ysDot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121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2030</TotalTime>
  <Words>339</Words>
  <Application>Microsoft Office PowerPoint</Application>
  <PresentationFormat>自定义</PresentationFormat>
  <Paragraphs>66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Black</vt:lpstr>
      <vt:lpstr>基于 Servlet 技术的学生管理系统</vt:lpstr>
      <vt:lpstr>基于 Servlet 技术的学生管理系统 — 课程概要</vt:lpstr>
      <vt:lpstr>基于 Servlet 技术的学生管理系统 </vt:lpstr>
      <vt:lpstr>学生系统技术选型分析</vt:lpstr>
      <vt:lpstr>学生系统技术选型分析 — JSP 技术分析</vt:lpstr>
      <vt:lpstr>学生系统技术选型分析 — JavaBean 简介</vt:lpstr>
      <vt:lpstr>学生系统技术选型分析 — Servlet 技术分析</vt:lpstr>
      <vt:lpstr>学生系统技术选型分析 — JSP+JavaBean 开发模式</vt:lpstr>
      <vt:lpstr>学生系统技术选型分析 — JSP+JavaBean+Servlet 开发模式</vt:lpstr>
      <vt:lpstr>基于 Servlet 技术的学生管理系统 </vt:lpstr>
      <vt:lpstr>基于 Servlet 学生系统项目初建</vt:lpstr>
      <vt:lpstr>基于 Servlet 技术的学生管理系统 </vt:lpstr>
      <vt:lpstr>系统功能界面及注销实现</vt:lpstr>
      <vt:lpstr>基于 Servlet 技术的学生管理系统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wydty</cp:lastModifiedBy>
  <cp:revision>195</cp:revision>
  <dcterms:created xsi:type="dcterms:W3CDTF">2015-03-23T11:35:35Z</dcterms:created>
  <dcterms:modified xsi:type="dcterms:W3CDTF">2015-06-13T02:58:45Z</dcterms:modified>
</cp:coreProperties>
</file>