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1302" r:id="rId2"/>
    <p:sldId id="1530" r:id="rId3"/>
    <p:sldId id="1531" r:id="rId4"/>
    <p:sldId id="1534" r:id="rId5"/>
    <p:sldId id="1535" r:id="rId6"/>
    <p:sldId id="1537" r:id="rId7"/>
    <p:sldId id="1538" r:id="rId8"/>
    <p:sldId id="1539" r:id="rId9"/>
    <p:sldId id="1618" r:id="rId10"/>
    <p:sldId id="1619" r:id="rId11"/>
    <p:sldId id="1561" r:id="rId12"/>
    <p:sldId id="1562" r:id="rId13"/>
    <p:sldId id="1563" r:id="rId14"/>
    <p:sldId id="1564" r:id="rId15"/>
    <p:sldId id="1566" r:id="rId16"/>
    <p:sldId id="1590" r:id="rId17"/>
    <p:sldId id="1620" r:id="rId18"/>
    <p:sldId id="1621" r:id="rId19"/>
    <p:sldId id="1622" r:id="rId20"/>
  </p:sldIdLst>
  <p:sldSz cx="9144000" cy="6858000" type="overhead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93875" autoAdjust="0"/>
  </p:normalViewPr>
  <p:slideViewPr>
    <p:cSldViewPr>
      <p:cViewPr varScale="1">
        <p:scale>
          <a:sx n="99" d="100"/>
          <a:sy n="99" d="100"/>
        </p:scale>
        <p:origin x="5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10"/>
    </p:cViewPr>
  </p:sorterViewPr>
  <p:notesViewPr>
    <p:cSldViewPr>
      <p:cViewPr varScale="1">
        <p:scale>
          <a:sx n="52" d="100"/>
          <a:sy n="52" d="100"/>
        </p:scale>
        <p:origin x="-13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handoutMaster" Target="handoutMasters/handoutMaster1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D05A1CCA-DA08-4592-8730-5561ED77B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573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/>
            </a:lvl1pPr>
          </a:lstStyle>
          <a:p>
            <a:pPr>
              <a:defRPr/>
            </a:pPr>
            <a:fld id="{C9D016C6-613F-491D-A1E6-1D7101DFA3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10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/>
              </a:pPr>
              <a:endParaRPr lang="zh-CN" altLang="en-US"/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E1A6F-F965-49B0-BD8E-EDB38FCFE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506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3A93-6ADB-4A6C-8686-E15114DCD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7477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7325"/>
            <a:ext cx="2057400" cy="6121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7325"/>
            <a:ext cx="6019800" cy="6121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00001-BD27-46A6-A9D2-CE0C975B7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09253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08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7913"/>
            <a:ext cx="8229600" cy="52308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B4179-5E0F-4B10-B54F-336720CFE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796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708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7913"/>
            <a:ext cx="8229600" cy="253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68725"/>
            <a:ext cx="8229600" cy="25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3B57-AD7E-41EB-8725-3E0CF85F2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0408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FB0E42-B6AF-48A0-82B9-EE7A4548ADE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533400"/>
            <a:ext cx="8305800" cy="6096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036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/>
          </a:bodyPr>
          <a:lstStyle>
            <a:lvl1pPr>
              <a:defRPr lang="zh-CN" altLang="en-US" sz="4400" kern="1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  <a:t>‹#›</a:t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91510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1D3CE-C493-419E-8E90-6295FBA17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144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51200-AC8E-4A3F-AD89-0806C196E7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161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4038600" cy="523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7913"/>
            <a:ext cx="4038600" cy="523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B2798-A380-4E55-9F48-CB83D542F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0362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85F6-88DA-4FE6-BF20-358636A3A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9361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E20F1-4803-4948-9D05-6C656E194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0009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A9D77-D96C-486F-8CA2-8E80F24F2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332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B1317-CA8C-4620-A4F7-59FE1D82A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4789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64E43-6DF9-4DA6-952A-4AD005D9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031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7913"/>
            <a:ext cx="822960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Bofeng ZHANG, Shanghai University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2133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E60CAC2-620A-4712-A126-AD2FB9F74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 b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980728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 b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400" b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175" y="0"/>
            <a:ext cx="247650" cy="68580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rIns="1800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b="0">
                <a:latin typeface="宋体" pitchFamily="2" charset="-122"/>
              </a:rPr>
              <a:t>版权属个人所有，未经作者允许，本教案的任何内容不得以任何手段复制和传播。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37" r:id="rId2"/>
    <p:sldLayoutId id="2147484538" r:id="rId3"/>
    <p:sldLayoutId id="2147484539" r:id="rId4"/>
    <p:sldLayoutId id="2147484540" r:id="rId5"/>
    <p:sldLayoutId id="2147484541" r:id="rId6"/>
    <p:sldLayoutId id="2147484542" r:id="rId7"/>
    <p:sldLayoutId id="2147484543" r:id="rId8"/>
    <p:sldLayoutId id="2147484544" r:id="rId9"/>
    <p:sldLayoutId id="2147484545" r:id="rId10"/>
    <p:sldLayoutId id="2147484546" r:id="rId11"/>
    <p:sldLayoutId id="2147484547" r:id="rId12"/>
    <p:sldLayoutId id="2147484548" r:id="rId13"/>
    <p:sldLayoutId id="2147484551" r:id="rId14"/>
    <p:sldLayoutId id="2147484552" r:id="rId1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7" Type="http://schemas.openxmlformats.org/officeDocument/2006/relationships/image" Target="../media/image2.gi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gif" /><Relationship Id="rId5" Type="http://schemas.openxmlformats.org/officeDocument/2006/relationships/audio" Target="../media/audio3.wav" /><Relationship Id="rId4" Type="http://schemas.openxmlformats.org/officeDocument/2006/relationships/audio" Target="../media/audio2.wav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 descr="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292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58769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宋体" pitchFamily="2" charset="-122"/>
              </a:rPr>
              <a:t>WELCOME</a:t>
            </a:r>
            <a:endParaRPr kumimoji="1" lang="zh-CN" altLang="en-US" sz="3600">
              <a:latin typeface="宋体" pitchFamily="2" charset="-122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0" y="2967038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高级语言程序设计</a:t>
            </a:r>
            <a:br>
              <a:rPr lang="en-US" altLang="zh-CN" sz="4400" dirty="0"/>
            </a:br>
            <a:r>
              <a:rPr lang="en-US" altLang="zh-CN" sz="4400" dirty="0"/>
              <a:t>Advanced Language Programing</a:t>
            </a:r>
            <a:endParaRPr lang="en-US" altLang="zh-CN" sz="3200" dirty="0"/>
          </a:p>
        </p:txBody>
      </p:sp>
      <p:sp>
        <p:nvSpPr>
          <p:cNvPr id="3079" name="Rectangle 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sz="5800" dirty="0"/>
              <a:t>张博锋、沈俊、张景峤</a:t>
            </a:r>
            <a:endParaRPr lang="en-US" altLang="zh-CN" sz="580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3200" dirty="0"/>
              <a:t>上海大学计算机工程与科学学院</a:t>
            </a:r>
            <a:br>
              <a:rPr lang="en-US" altLang="zh-CN" sz="3200" dirty="0"/>
            </a:br>
            <a:r>
              <a:rPr lang="en-US" altLang="zh-CN" sz="3200" dirty="0"/>
              <a:t>School of Computer Engineering and Science </a:t>
            </a:r>
          </a:p>
          <a:p>
            <a:pPr>
              <a:defRPr/>
            </a:pPr>
            <a:r>
              <a:rPr lang="en-US" altLang="zh-CN" sz="3200" dirty="0"/>
              <a:t>Shanghai University</a:t>
            </a:r>
          </a:p>
          <a:p>
            <a:pPr>
              <a:defRPr/>
            </a:pPr>
            <a:r>
              <a:rPr lang="en-US" altLang="zh-CN" sz="3200" dirty="0"/>
              <a:t>200444, China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defRPr/>
            </a:pPr>
            <a:endParaRPr lang="en-US" altLang="zh-CN" dirty="0"/>
          </a:p>
        </p:txBody>
      </p:sp>
      <p:pic>
        <p:nvPicPr>
          <p:cNvPr id="5127" name="Picture 19" descr="cat6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0"/>
            <a:ext cx="54149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9220200" y="2916238"/>
            <a:ext cx="323850" cy="71437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Verdana" pitchFamily="34" charset="0"/>
            </a:endParaRP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0" y="0"/>
            <a:ext cx="3810000" cy="1006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000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55"/>
                    </a:outerShdw>
                  </a:cont>
                  <a:cont type="tree" name="">
                    <a:effect ref="fillLine"/>
                    <a:outerShdw dist="38100" dir="2700000" algn="tl">
                      <a:srgbClr val="997A00"/>
                    </a:outerShdw>
                  </a:cont>
                  <a:effect ref="fillLine"/>
                </a:effectDag>
                <a:latin typeface="宋体" pitchFamily="2" charset="-122"/>
              </a:rPr>
              <a:t>    </a:t>
            </a:r>
            <a:r>
              <a:rPr kumimoji="1" lang="zh-CN" altLang="en-US" sz="2000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55"/>
                    </a:outerShdw>
                  </a:cont>
                  <a:cont type="tree" name="">
                    <a:effect ref="fillLine"/>
                    <a:outerShdw dist="38100" dir="2700000" algn="tl">
                      <a:srgbClr val="997A00"/>
                    </a:outerShdw>
                  </a:cont>
                  <a:effect ref="fillLine"/>
                </a:effectDag>
                <a:latin typeface="宋体" pitchFamily="2" charset="-122"/>
              </a:rPr>
              <a:t>版权属个人所有，未经作者允许，本教案的任何内容不得以任何手段复制和传播。</a:t>
            </a:r>
          </a:p>
        </p:txBody>
      </p:sp>
    </p:spTree>
    <p:extLst>
      <p:ext uri="{BB962C8B-B14F-4D97-AF65-F5344CB8AC3E}">
        <p14:creationId xmlns:p14="http://schemas.microsoft.com/office/powerpoint/2010/main" val="172002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utoUpdateAnimBg="0"/>
      <p:bldP spid="5132" grpId="0" animBg="1"/>
      <p:bldP spid="5141" grpId="0" animBg="1"/>
      <p:bldP spid="514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>
            <a:extLst>
              <a:ext uri="{FF2B5EF4-FFF2-40B4-BE49-F238E27FC236}">
                <a16:creationId xmlns:a16="http://schemas.microsoft.com/office/drawing/2014/main" id="{C7287B9E-6223-4DBC-9F07-0D5B2008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41" y="1174100"/>
            <a:ext cx="8891587" cy="2456057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main( )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*head;		    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链头指针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head 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CreateList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(); 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DisplayList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(head);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DeleteList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(head);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return 0;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AA1B8-F645-473D-9ECC-DA3683A7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88640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</a:p>
        </p:txBody>
      </p:sp>
    </p:spTree>
    <p:extLst>
      <p:ext uri="{BB962C8B-B14F-4D97-AF65-F5344CB8AC3E}">
        <p14:creationId xmlns:p14="http://schemas.microsoft.com/office/powerpoint/2010/main" val="1898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>
            <a:extLst>
              <a:ext uri="{FF2B5EF4-FFF2-40B4-BE49-F238E27FC236}">
                <a16:creationId xmlns:a16="http://schemas.microsoft.com/office/drawing/2014/main" id="{C6DB2FBE-4D94-44DF-9571-DFFB8150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314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链表中结点的插入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BC599627-2F19-4002-9140-15E799AB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56" y="1196752"/>
            <a:ext cx="8459788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原则：</a:t>
            </a:r>
          </a:p>
          <a:p>
            <a:endParaRPr kumimoji="1"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插入操作不应破坏原链接关系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kumimoji="1"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插入的结点应该在它该在的位置。应该有一个插入位置的查找子过程</a:t>
            </a:r>
            <a:endParaRPr kumimoji="1"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22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6" name="Group 2">
            <a:extLst>
              <a:ext uri="{FF2B5EF4-FFF2-40B4-BE49-F238E27FC236}">
                <a16:creationId xmlns:a16="http://schemas.microsoft.com/office/drawing/2014/main" id="{A7FC1BD8-AF45-43ED-B326-303A358B8F19}"/>
              </a:ext>
            </a:extLst>
          </p:cNvPr>
          <p:cNvGraphicFramePr>
            <a:graphicFrameLocks noGrp="1"/>
          </p:cNvGraphicFramePr>
          <p:nvPr/>
        </p:nvGraphicFramePr>
        <p:xfrm>
          <a:off x="1693863" y="3141663"/>
          <a:ext cx="863600" cy="129235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23080460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41839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47143"/>
                  </a:ext>
                </a:extLst>
              </a:tr>
            </a:tbl>
          </a:graphicData>
        </a:graphic>
      </p:graphicFrame>
      <p:sp>
        <p:nvSpPr>
          <p:cNvPr id="277514" name="Line 10">
            <a:extLst>
              <a:ext uri="{FF2B5EF4-FFF2-40B4-BE49-F238E27FC236}">
                <a16:creationId xmlns:a16="http://schemas.microsoft.com/office/drawing/2014/main" id="{947994FC-6ED2-4A24-B97F-A70C43D8B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3921125"/>
            <a:ext cx="863600" cy="31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15" name="Text Box 11">
            <a:extLst>
              <a:ext uri="{FF2B5EF4-FFF2-40B4-BE49-F238E27FC236}">
                <a16:creationId xmlns:a16="http://schemas.microsoft.com/office/drawing/2014/main" id="{9E6BC4E9-F1CE-4834-BB77-E26D298B9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981450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head</a:t>
            </a:r>
          </a:p>
        </p:txBody>
      </p:sp>
      <p:graphicFrame>
        <p:nvGraphicFramePr>
          <p:cNvPr id="277516" name="Group 12">
            <a:extLst>
              <a:ext uri="{FF2B5EF4-FFF2-40B4-BE49-F238E27FC236}">
                <a16:creationId xmlns:a16="http://schemas.microsoft.com/office/drawing/2014/main" id="{128A0DE8-0ED8-46CF-AFF3-13EE50435C03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3141663"/>
          <a:ext cx="863600" cy="129235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735724279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96518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176900"/>
                  </a:ext>
                </a:extLst>
              </a:tr>
            </a:tbl>
          </a:graphicData>
        </a:graphic>
      </p:graphicFrame>
      <p:graphicFrame>
        <p:nvGraphicFramePr>
          <p:cNvPr id="277524" name="Group 20">
            <a:extLst>
              <a:ext uri="{FF2B5EF4-FFF2-40B4-BE49-F238E27FC236}">
                <a16:creationId xmlns:a16="http://schemas.microsoft.com/office/drawing/2014/main" id="{0A6975E4-E792-4B36-92C3-0D37F8374C82}"/>
              </a:ext>
            </a:extLst>
          </p:cNvPr>
          <p:cNvGraphicFramePr>
            <a:graphicFrameLocks noGrp="1"/>
          </p:cNvGraphicFramePr>
          <p:nvPr/>
        </p:nvGraphicFramePr>
        <p:xfrm>
          <a:off x="5580063" y="5000625"/>
          <a:ext cx="863600" cy="129235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706018343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145277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620408"/>
                  </a:ext>
                </a:extLst>
              </a:tr>
            </a:tbl>
          </a:graphicData>
        </a:graphic>
      </p:graphicFrame>
      <p:graphicFrame>
        <p:nvGraphicFramePr>
          <p:cNvPr id="277532" name="Group 28">
            <a:extLst>
              <a:ext uri="{FF2B5EF4-FFF2-40B4-BE49-F238E27FC236}">
                <a16:creationId xmlns:a16="http://schemas.microsoft.com/office/drawing/2014/main" id="{3FC97B64-F320-493A-A509-3E6E0D9C9378}"/>
              </a:ext>
            </a:extLst>
          </p:cNvPr>
          <p:cNvGraphicFramePr>
            <a:graphicFrameLocks noGrp="1"/>
          </p:cNvGraphicFramePr>
          <p:nvPr/>
        </p:nvGraphicFramePr>
        <p:xfrm>
          <a:off x="8101013" y="3141663"/>
          <a:ext cx="863600" cy="129235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4264430717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38674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141722"/>
                  </a:ext>
                </a:extLst>
              </a:tr>
            </a:tbl>
          </a:graphicData>
        </a:graphic>
      </p:graphicFrame>
      <p:graphicFrame>
        <p:nvGraphicFramePr>
          <p:cNvPr id="277540" name="Group 36">
            <a:extLst>
              <a:ext uri="{FF2B5EF4-FFF2-40B4-BE49-F238E27FC236}">
                <a16:creationId xmlns:a16="http://schemas.microsoft.com/office/drawing/2014/main" id="{46D89C8E-3D30-4900-9633-A85E437322E6}"/>
              </a:ext>
            </a:extLst>
          </p:cNvPr>
          <p:cNvGraphicFramePr>
            <a:graphicFrameLocks noGrp="1"/>
          </p:cNvGraphicFramePr>
          <p:nvPr/>
        </p:nvGraphicFramePr>
        <p:xfrm>
          <a:off x="6588125" y="3141663"/>
          <a:ext cx="863600" cy="129235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925732424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501968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5545"/>
                  </a:ext>
                </a:extLst>
              </a:tr>
            </a:tbl>
          </a:graphicData>
        </a:graphic>
      </p:graphicFrame>
      <p:graphicFrame>
        <p:nvGraphicFramePr>
          <p:cNvPr id="277548" name="Group 44">
            <a:extLst>
              <a:ext uri="{FF2B5EF4-FFF2-40B4-BE49-F238E27FC236}">
                <a16:creationId xmlns:a16="http://schemas.microsoft.com/office/drawing/2014/main" id="{371452CF-9E11-405A-AD2A-D3540E465B8E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3141663"/>
          <a:ext cx="863600" cy="1293876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44234580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243252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46402"/>
                  </a:ext>
                </a:extLst>
              </a:tr>
            </a:tbl>
          </a:graphicData>
        </a:graphic>
      </p:graphicFrame>
      <p:sp>
        <p:nvSpPr>
          <p:cNvPr id="277556" name="Line 52">
            <a:extLst>
              <a:ext uri="{FF2B5EF4-FFF2-40B4-BE49-F238E27FC236}">
                <a16:creationId xmlns:a16="http://schemas.microsoft.com/office/drawing/2014/main" id="{3452B15C-093E-4EC4-B6C4-B99DCCF65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005263"/>
            <a:ext cx="11525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57" name="Line 53">
            <a:extLst>
              <a:ext uri="{FF2B5EF4-FFF2-40B4-BE49-F238E27FC236}">
                <a16:creationId xmlns:a16="http://schemas.microsoft.com/office/drawing/2014/main" id="{3E712A88-00AF-4FCC-8A4D-4B4DCD4B3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005263"/>
            <a:ext cx="11525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58" name="Line 54">
            <a:extLst>
              <a:ext uri="{FF2B5EF4-FFF2-40B4-BE49-F238E27FC236}">
                <a16:creationId xmlns:a16="http://schemas.microsoft.com/office/drawing/2014/main" id="{774EF01A-FBD2-406E-AE43-AE1A76E41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05263"/>
            <a:ext cx="11525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59" name="Line 55">
            <a:extLst>
              <a:ext uri="{FF2B5EF4-FFF2-40B4-BE49-F238E27FC236}">
                <a16:creationId xmlns:a16="http://schemas.microsoft.com/office/drawing/2014/main" id="{013AD8D4-5D44-4FC4-A775-79614581E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005263"/>
            <a:ext cx="11525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7560" name="Group 56">
            <a:extLst>
              <a:ext uri="{FF2B5EF4-FFF2-40B4-BE49-F238E27FC236}">
                <a16:creationId xmlns:a16="http://schemas.microsoft.com/office/drawing/2014/main" id="{62DC0BF9-AAD4-47F8-BF9A-0DC09C25ECAB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352925"/>
            <a:ext cx="863600" cy="1524000"/>
            <a:chOff x="3833" y="2742"/>
            <a:chExt cx="544" cy="960"/>
          </a:xfrm>
        </p:grpSpPr>
        <p:sp>
          <p:nvSpPr>
            <p:cNvPr id="277561" name="Line 57">
              <a:extLst>
                <a:ext uri="{FF2B5EF4-FFF2-40B4-BE49-F238E27FC236}">
                  <a16:creationId xmlns:a16="http://schemas.microsoft.com/office/drawing/2014/main" id="{5154EB9E-2609-46A4-8E0B-6E6BF7DF8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702"/>
              <a:ext cx="544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62" name="Line 58">
              <a:extLst>
                <a:ext uri="{FF2B5EF4-FFF2-40B4-BE49-F238E27FC236}">
                  <a16:creationId xmlns:a16="http://schemas.microsoft.com/office/drawing/2014/main" id="{5CAA1ABD-0F08-4492-A471-DDBD4B4CF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2742"/>
              <a:ext cx="0" cy="96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7563" name="Group 59">
            <a:extLst>
              <a:ext uri="{FF2B5EF4-FFF2-40B4-BE49-F238E27FC236}">
                <a16:creationId xmlns:a16="http://schemas.microsoft.com/office/drawing/2014/main" id="{92EDF20F-3F87-42D1-92FB-F7B7E21A4EF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005263"/>
            <a:ext cx="360363" cy="1871662"/>
            <a:chOff x="3288" y="2523"/>
            <a:chExt cx="227" cy="1179"/>
          </a:xfrm>
        </p:grpSpPr>
        <p:sp>
          <p:nvSpPr>
            <p:cNvPr id="277564" name="Line 60">
              <a:extLst>
                <a:ext uri="{FF2B5EF4-FFF2-40B4-BE49-F238E27FC236}">
                  <a16:creationId xmlns:a16="http://schemas.microsoft.com/office/drawing/2014/main" id="{45A28F3B-E089-460A-A324-3B7C544BA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02"/>
              <a:ext cx="227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65" name="Line 61">
              <a:extLst>
                <a:ext uri="{FF2B5EF4-FFF2-40B4-BE49-F238E27FC236}">
                  <a16:creationId xmlns:a16="http://schemas.microsoft.com/office/drawing/2014/main" id="{886F3842-0D94-459D-BEC6-9E2780D5C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2523"/>
              <a:ext cx="0" cy="1179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566" name="Text Box 62">
            <a:extLst>
              <a:ext uri="{FF2B5EF4-FFF2-40B4-BE49-F238E27FC236}">
                <a16:creationId xmlns:a16="http://schemas.microsoft.com/office/drawing/2014/main" id="{C2246AD3-EC3B-4427-BE4D-73CC1602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17233"/>
            <a:ext cx="860425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已有一个如图所示的链表。它是按结点中的整数域从小到大排序的。现在要插入一个结点，该节点中的数为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77567" name="AutoShape 63">
            <a:extLst>
              <a:ext uri="{FF2B5EF4-FFF2-40B4-BE49-F238E27FC236}">
                <a16:creationId xmlns:a16="http://schemas.microsoft.com/office/drawing/2014/main" id="{A7C449E6-F22A-4A1A-8C89-D951EA5E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6092825"/>
            <a:ext cx="1873250" cy="576263"/>
          </a:xfrm>
          <a:prstGeom prst="wedgeRectCallout">
            <a:avLst>
              <a:gd name="adj1" fmla="val 95847"/>
              <a:gd name="adj2" fmla="val -45866"/>
            </a:avLst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待插入结点</a:t>
            </a:r>
          </a:p>
        </p:txBody>
      </p:sp>
      <p:sp>
        <p:nvSpPr>
          <p:cNvPr id="277568" name="AutoShape 64">
            <a:extLst>
              <a:ext uri="{FF2B5EF4-FFF2-40B4-BE49-F238E27FC236}">
                <a16:creationId xmlns:a16="http://schemas.microsoft.com/office/drawing/2014/main" id="{13A9A51F-6C13-4427-A042-88FC52FA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6092825"/>
            <a:ext cx="2808288" cy="576263"/>
          </a:xfrm>
          <a:prstGeom prst="wedgeRectCallout">
            <a:avLst>
              <a:gd name="adj1" fmla="val 80583"/>
              <a:gd name="adj2" fmla="val -45866"/>
            </a:avLst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此结点已插入链表</a:t>
            </a:r>
          </a:p>
        </p:txBody>
      </p:sp>
      <p:sp>
        <p:nvSpPr>
          <p:cNvPr id="277569" name="Line 65">
            <a:extLst>
              <a:ext uri="{FF2B5EF4-FFF2-40B4-BE49-F238E27FC236}">
                <a16:creationId xmlns:a16="http://schemas.microsoft.com/office/drawing/2014/main" id="{948F6CC6-1A00-4425-BF22-9A70D8345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789363"/>
            <a:ext cx="358775" cy="50482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70" name="Line 66">
            <a:extLst>
              <a:ext uri="{FF2B5EF4-FFF2-40B4-BE49-F238E27FC236}">
                <a16:creationId xmlns:a16="http://schemas.microsoft.com/office/drawing/2014/main" id="{BCDE167A-C499-4D48-82D4-B4D7D47D7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3776663"/>
            <a:ext cx="358775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571" name="Line 67">
            <a:extLst>
              <a:ext uri="{FF2B5EF4-FFF2-40B4-BE49-F238E27FC236}">
                <a16:creationId xmlns:a16="http://schemas.microsoft.com/office/drawing/2014/main" id="{A9EBE7CE-5866-4FFF-BCD2-9080C46C4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3789363"/>
            <a:ext cx="358775" cy="50482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145006BC-7E97-4FB8-B69C-121C104C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314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链表中结点的插入</a:t>
            </a:r>
          </a:p>
        </p:txBody>
      </p:sp>
    </p:spTree>
    <p:extLst>
      <p:ext uri="{BB962C8B-B14F-4D97-AF65-F5344CB8AC3E}">
        <p14:creationId xmlns:p14="http://schemas.microsoft.com/office/powerpoint/2010/main" val="10756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67" grpId="0" animBg="1"/>
      <p:bldP spid="2775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>
            <a:extLst>
              <a:ext uri="{FF2B5EF4-FFF2-40B4-BE49-F238E27FC236}">
                <a16:creationId xmlns:a16="http://schemas.microsoft.com/office/drawing/2014/main" id="{3E76B362-3DC5-425A-890D-9EABD81B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8677275" cy="3582519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using namespace </a:t>
            </a:r>
            <a:r>
              <a:rPr kumimoji="1" lang="en-US" altLang="en-US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std</a:t>
            </a: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90000"/>
              </a:lnSpc>
            </a:pPr>
            <a:endParaRPr kumimoji="1" lang="en-US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struct Node</a:t>
            </a: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en-US" sz="28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data;	</a:t>
            </a: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Node *next;	</a:t>
            </a:r>
          </a:p>
          <a:p>
            <a:pPr>
              <a:lnSpc>
                <a:spcPct val="90000"/>
              </a:lnSpc>
            </a:pPr>
            <a:r>
              <a:rPr kumimoji="1"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90000"/>
              </a:lnSpc>
            </a:pPr>
            <a:endParaRPr kumimoji="1" lang="en-US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F1FCF8-5F18-42D8-AC3E-3751379FB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314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链表中结点的插入</a:t>
            </a:r>
          </a:p>
        </p:txBody>
      </p:sp>
    </p:spTree>
    <p:extLst>
      <p:ext uri="{BB962C8B-B14F-4D97-AF65-F5344CB8AC3E}">
        <p14:creationId xmlns:p14="http://schemas.microsoft.com/office/powerpoint/2010/main" val="355198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>
            <a:extLst>
              <a:ext uri="{FF2B5EF4-FFF2-40B4-BE49-F238E27FC236}">
                <a16:creationId xmlns:a16="http://schemas.microsoft.com/office/drawing/2014/main" id="{D6296B78-F27B-4F1F-A3A9-0397EA569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24744"/>
            <a:ext cx="7920880" cy="5272213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kumimoji="1" lang="en-US" altLang="en-US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InsertNode</a:t>
            </a: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 Node *&amp;head, </a:t>
            </a:r>
            <a:r>
              <a:rPr kumimoji="1" lang="en-US" altLang="en-US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en-US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){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struct Node *p, *q, *r;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p = new Node;	p-&gt;data = </a:t>
            </a:r>
            <a:r>
              <a:rPr kumimoji="1" lang="en-US" altLang="en-US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;	p-&gt;next = NULL;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if (NULL == head || p-&gt;data &lt;= head-&gt;data)	{     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p-&gt;next = head;	head = p;	return;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}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r = head;	q = head-&gt;next;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while (NULL != q) 	{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if (p-&gt;data &gt; q-&gt;data)		{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	r = q;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	q = q-&gt;next;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}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else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	break;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}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r-&gt;next = p;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p-&gt;next = q;</a:t>
            </a:r>
          </a:p>
          <a:p>
            <a:pPr>
              <a:lnSpc>
                <a:spcPct val="85000"/>
              </a:lnSpc>
            </a:pPr>
            <a:r>
              <a:rPr kumimoji="1" lang="en-US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40D21A5-D0C2-48DC-B74B-824F691A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314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链表中结点的插入</a:t>
            </a:r>
          </a:p>
        </p:txBody>
      </p:sp>
    </p:spTree>
    <p:extLst>
      <p:ext uri="{BB962C8B-B14F-4D97-AF65-F5344CB8AC3E}">
        <p14:creationId xmlns:p14="http://schemas.microsoft.com/office/powerpoint/2010/main" val="125772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>
            <a:extLst>
              <a:ext uri="{FF2B5EF4-FFF2-40B4-BE49-F238E27FC236}">
                <a16:creationId xmlns:a16="http://schemas.microsoft.com/office/drawing/2014/main" id="{CE9279C0-43B3-440C-B52B-8931C8E9E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8964612" cy="5853910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main() {	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Node *head=NULL;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do {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&lt;&lt; "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输入一个整数，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表示输入结束：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cin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&gt;&gt;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if (-1 !=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InsertNode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(head,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 while(-1 !=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DisplayList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(head);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DeleteList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(head);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return 0;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51243E8-180D-4E5C-B0DF-76146304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4314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主函数</a:t>
            </a:r>
          </a:p>
        </p:txBody>
      </p:sp>
    </p:spTree>
    <p:extLst>
      <p:ext uri="{BB962C8B-B14F-4D97-AF65-F5344CB8AC3E}">
        <p14:creationId xmlns:p14="http://schemas.microsoft.com/office/powerpoint/2010/main" val="344113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32C44234-E4EA-4880-A082-A3559091F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9050"/>
            <a:ext cx="7772400" cy="889000"/>
          </a:xfrm>
        </p:spPr>
        <p:txBody>
          <a:bodyPr/>
          <a:lstStyle/>
          <a:p>
            <a:pPr algn="l"/>
            <a:r>
              <a:rPr lang="zh-CN" altLang="en-US" dirty="0"/>
              <a:t>链表中结点的删除</a:t>
            </a:r>
          </a:p>
        </p:txBody>
      </p:sp>
      <p:sp>
        <p:nvSpPr>
          <p:cNvPr id="308227" name="Text Box 3">
            <a:extLst>
              <a:ext uri="{FF2B5EF4-FFF2-40B4-BE49-F238E27FC236}">
                <a16:creationId xmlns:a16="http://schemas.microsoft.com/office/drawing/2014/main" id="{301F0209-5070-472B-AC47-3337328B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41" y="980728"/>
            <a:ext cx="7864475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DeleteNode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 Node *&amp;head,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){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Node *p = head,  *q = NULL;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if (NULL == head)  //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链表为空，直接返回 </a:t>
            </a:r>
          </a:p>
          <a:p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	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return;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if 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== head-&gt;data) {</a:t>
            </a:r>
            <a:endParaRPr kumimoji="1"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   	head = p-&gt;next;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delete p;  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kumimoji="1"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	return;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}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q = p-&gt;next;  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while (NULL != q &amp;&amp;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!= q-&gt;data)    {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		p = q; q = q-&gt;next; 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	}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if(NULL != q)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		p-&gt;next = q-&gt;next;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delete q;  </a:t>
            </a:r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	return;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   }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28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8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8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8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8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8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9EE50E8-2D11-4B80-B5A1-E4A8C8491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620000" cy="7140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BB41A4DE-B6BD-4E46-B8D0-E62FB064B5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2112" y="1052736"/>
            <a:ext cx="8820150" cy="99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、按下表顺序输入某班的一个学习小组的成员表：</a:t>
            </a:r>
          </a:p>
        </p:txBody>
      </p:sp>
      <p:graphicFrame>
        <p:nvGraphicFramePr>
          <p:cNvPr id="272388" name="Group 4">
            <a:extLst>
              <a:ext uri="{FF2B5EF4-FFF2-40B4-BE49-F238E27FC236}">
                <a16:creationId xmlns:a16="http://schemas.microsoft.com/office/drawing/2014/main" id="{AA493092-D6D2-4A02-97A9-3FBA272A2D7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71600" y="1700808"/>
          <a:ext cx="7464425" cy="2519363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392711582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30757568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9032942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9407468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51515466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1969789676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40422612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88938690"/>
                    </a:ext>
                  </a:extLst>
                </a:gridCol>
              </a:tblGrid>
              <a:tr h="82867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赵达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钱亮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孙参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李思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周芜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武陆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郑琪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06892"/>
                  </a:ext>
                </a:extLst>
              </a:tr>
              <a:tr h="846138">
                <a:tc rowSpan="2"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出生年月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08777"/>
                  </a:ext>
                </a:extLst>
              </a:tr>
              <a:tr h="844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974303"/>
                  </a:ext>
                </a:extLst>
              </a:tr>
            </a:tbl>
          </a:graphicData>
        </a:graphic>
      </p:graphicFrame>
      <p:sp>
        <p:nvSpPr>
          <p:cNvPr id="272428" name="Text Box 44">
            <a:extLst>
              <a:ext uri="{FF2B5EF4-FFF2-40B4-BE49-F238E27FC236}">
                <a16:creationId xmlns:a16="http://schemas.microsoft.com/office/drawing/2014/main" id="{E3B4D318-5C71-44B2-82A3-793857BD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02" y="4437112"/>
            <a:ext cx="83629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将学习小组形成一个链表，每人一个结点。结点中有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个成员：姓名、出生年、出生月、指针。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建成链表后输出该链表。</a:t>
            </a:r>
          </a:p>
        </p:txBody>
      </p:sp>
    </p:spTree>
    <p:extLst>
      <p:ext uri="{BB962C8B-B14F-4D97-AF65-F5344CB8AC3E}">
        <p14:creationId xmlns:p14="http://schemas.microsoft.com/office/powerpoint/2010/main" val="2691086815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>
            <a:extLst>
              <a:ext uri="{FF2B5EF4-FFF2-40B4-BE49-F238E27FC236}">
                <a16:creationId xmlns:a16="http://schemas.microsoft.com/office/drawing/2014/main" id="{2964E120-917B-426F-AEA2-0C8604A4C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17" y="1109843"/>
            <a:ext cx="8820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、按下表顺序输入某班的一个学习小组的成员表</a:t>
            </a:r>
          </a:p>
        </p:txBody>
      </p:sp>
      <p:sp>
        <p:nvSpPr>
          <p:cNvPr id="304131" name="Text Box 3">
            <a:extLst>
              <a:ext uri="{FF2B5EF4-FFF2-40B4-BE49-F238E27FC236}">
                <a16:creationId xmlns:a16="http://schemas.microsoft.com/office/drawing/2014/main" id="{D70D477A-7996-40B0-8FDE-3C559A1B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05263"/>
            <a:ext cx="871378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希望你将学习小组形成一个链表，每人一个结点。结点中有四个成员：姓名、出生年、出生月。指针。在链表中生日大者在前，小者在后。建成链表后输出该链表信息。</a:t>
            </a:r>
          </a:p>
        </p:txBody>
      </p:sp>
      <p:graphicFrame>
        <p:nvGraphicFramePr>
          <p:cNvPr id="304132" name="Group 4">
            <a:extLst>
              <a:ext uri="{FF2B5EF4-FFF2-40B4-BE49-F238E27FC236}">
                <a16:creationId xmlns:a16="http://schemas.microsoft.com/office/drawing/2014/main" id="{C1EE6783-E284-46FC-AA7C-3731C04A0AE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50825" y="1773238"/>
          <a:ext cx="8713788" cy="195167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3046765086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30878089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64144822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09414797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301339357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79177726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12782959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16383017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钱亮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孙参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武陆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郑琪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84082"/>
                  </a:ext>
                </a:extLst>
              </a:tr>
              <a:tr h="650875">
                <a:tc rowSpan="2"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出 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生 月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327178"/>
                  </a:ext>
                </a:extLst>
              </a:tr>
              <a:tr h="652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656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6A69C0-3C3A-4399-9FB9-DF581FEF7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30871"/>
            <a:ext cx="7620000" cy="71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277382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>
            <a:extLst>
              <a:ext uri="{FF2B5EF4-FFF2-40B4-BE49-F238E27FC236}">
                <a16:creationId xmlns:a16="http://schemas.microsoft.com/office/drawing/2014/main" id="{5C0C8720-CB3D-410A-A7F1-55441034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73" y="992121"/>
            <a:ext cx="8820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、一年后钱亮同学调至其它学习小组，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要求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编程从原链表中删除钱亮所在结点，之后输出该链表。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提示：原链表如下：</a:t>
            </a:r>
          </a:p>
        </p:txBody>
      </p:sp>
      <p:graphicFrame>
        <p:nvGraphicFramePr>
          <p:cNvPr id="305155" name="Group 3">
            <a:extLst>
              <a:ext uri="{FF2B5EF4-FFF2-40B4-BE49-F238E27FC236}">
                <a16:creationId xmlns:a16="http://schemas.microsoft.com/office/drawing/2014/main" id="{C3C99812-434C-47B9-AE2D-5A750159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99693"/>
              </p:ext>
            </p:extLst>
          </p:nvPr>
        </p:nvGraphicFramePr>
        <p:xfrm>
          <a:off x="2268538" y="2712320"/>
          <a:ext cx="896937" cy="2084832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560767889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68427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06437"/>
                  </a:ext>
                </a:extLst>
              </a:tr>
            </a:tbl>
          </a:graphicData>
        </a:graphic>
      </p:graphicFrame>
      <p:sp>
        <p:nvSpPr>
          <p:cNvPr id="305163" name="Line 11">
            <a:extLst>
              <a:ext uri="{FF2B5EF4-FFF2-40B4-BE49-F238E27FC236}">
                <a16:creationId xmlns:a16="http://schemas.microsoft.com/office/drawing/2014/main" id="{53587BD1-9A08-4A0A-A964-AD1183DA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88582"/>
            <a:ext cx="8969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5164" name="Text Box 12">
            <a:extLst>
              <a:ext uri="{FF2B5EF4-FFF2-40B4-BE49-F238E27FC236}">
                <a16:creationId xmlns:a16="http://schemas.microsoft.com/office/drawing/2014/main" id="{5482C208-FF89-468C-AC78-F0B0C06D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83768"/>
            <a:ext cx="93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head</a:t>
            </a:r>
          </a:p>
        </p:txBody>
      </p:sp>
      <p:sp>
        <p:nvSpPr>
          <p:cNvPr id="305165" name="Line 13">
            <a:extLst>
              <a:ext uri="{FF2B5EF4-FFF2-40B4-BE49-F238E27FC236}">
                <a16:creationId xmlns:a16="http://schemas.microsoft.com/office/drawing/2014/main" id="{52213057-4606-46E4-848B-16104A90E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152182"/>
            <a:ext cx="5048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5166" name="Group 14">
            <a:extLst>
              <a:ext uri="{FF2B5EF4-FFF2-40B4-BE49-F238E27FC236}">
                <a16:creationId xmlns:a16="http://schemas.microsoft.com/office/drawing/2014/main" id="{77C10EE0-3E82-49C4-985B-8E0C3348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63668"/>
              </p:ext>
            </p:extLst>
          </p:nvPr>
        </p:nvGraphicFramePr>
        <p:xfrm>
          <a:off x="6804025" y="2712320"/>
          <a:ext cx="896938" cy="2084832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3724501369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武陆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71178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290465"/>
                  </a:ext>
                </a:extLst>
              </a:tr>
            </a:tbl>
          </a:graphicData>
        </a:graphic>
      </p:graphicFrame>
      <p:graphicFrame>
        <p:nvGraphicFramePr>
          <p:cNvPr id="305174" name="Group 22">
            <a:extLst>
              <a:ext uri="{FF2B5EF4-FFF2-40B4-BE49-F238E27FC236}">
                <a16:creationId xmlns:a16="http://schemas.microsoft.com/office/drawing/2014/main" id="{57946274-46C3-4479-9D0C-3EB6B502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51287"/>
              </p:ext>
            </p:extLst>
          </p:nvPr>
        </p:nvGraphicFramePr>
        <p:xfrm>
          <a:off x="3348038" y="2712320"/>
          <a:ext cx="896937" cy="2084832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3969933541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099763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48749"/>
                  </a:ext>
                </a:extLst>
              </a:tr>
            </a:tbl>
          </a:graphicData>
        </a:graphic>
      </p:graphicFrame>
      <p:graphicFrame>
        <p:nvGraphicFramePr>
          <p:cNvPr id="305182" name="Group 30">
            <a:extLst>
              <a:ext uri="{FF2B5EF4-FFF2-40B4-BE49-F238E27FC236}">
                <a16:creationId xmlns:a16="http://schemas.microsoft.com/office/drawing/2014/main" id="{2903DA12-C946-4076-8A81-7C7AF7D01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68125"/>
              </p:ext>
            </p:extLst>
          </p:nvPr>
        </p:nvGraphicFramePr>
        <p:xfrm>
          <a:off x="4538663" y="2712320"/>
          <a:ext cx="896937" cy="2084832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20732687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49408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1206"/>
                  </a:ext>
                </a:extLst>
              </a:tr>
            </a:tbl>
          </a:graphicData>
        </a:graphic>
      </p:graphicFrame>
      <p:graphicFrame>
        <p:nvGraphicFramePr>
          <p:cNvPr id="305190" name="Group 38">
            <a:extLst>
              <a:ext uri="{FF2B5EF4-FFF2-40B4-BE49-F238E27FC236}">
                <a16:creationId xmlns:a16="http://schemas.microsoft.com/office/drawing/2014/main" id="{E44A550F-7285-4656-AD76-82EE71ADD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92316"/>
              </p:ext>
            </p:extLst>
          </p:nvPr>
        </p:nvGraphicFramePr>
        <p:xfrm>
          <a:off x="5651500" y="2712320"/>
          <a:ext cx="896938" cy="2084832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4051675997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钱亮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095485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485758"/>
                  </a:ext>
                </a:extLst>
              </a:tr>
            </a:tbl>
          </a:graphicData>
        </a:graphic>
      </p:graphicFrame>
      <p:sp>
        <p:nvSpPr>
          <p:cNvPr id="305198" name="Line 46">
            <a:extLst>
              <a:ext uri="{FF2B5EF4-FFF2-40B4-BE49-F238E27FC236}">
                <a16:creationId xmlns:a16="http://schemas.microsoft.com/office/drawing/2014/main" id="{FB16EC7F-2818-4722-93BA-85853ECB2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152182"/>
            <a:ext cx="5048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5199" name="Line 47">
            <a:extLst>
              <a:ext uri="{FF2B5EF4-FFF2-40B4-BE49-F238E27FC236}">
                <a16:creationId xmlns:a16="http://schemas.microsoft.com/office/drawing/2014/main" id="{3F3E4A11-46F8-4F58-8755-F3A32FC64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152182"/>
            <a:ext cx="47148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5200" name="Line 48">
            <a:extLst>
              <a:ext uri="{FF2B5EF4-FFF2-40B4-BE49-F238E27FC236}">
                <a16:creationId xmlns:a16="http://schemas.microsoft.com/office/drawing/2014/main" id="{A7078D02-DA72-4945-8D23-6870A93FC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152182"/>
            <a:ext cx="4730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5201" name="Group 49">
            <a:extLst>
              <a:ext uri="{FF2B5EF4-FFF2-40B4-BE49-F238E27FC236}">
                <a16:creationId xmlns:a16="http://schemas.microsoft.com/office/drawing/2014/main" id="{8C6DBBB9-6C18-4392-A920-7910E5CC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07790"/>
              </p:ext>
            </p:extLst>
          </p:nvPr>
        </p:nvGraphicFramePr>
        <p:xfrm>
          <a:off x="1225550" y="2712320"/>
          <a:ext cx="896938" cy="2084832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335389047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18873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481705"/>
                  </a:ext>
                </a:extLst>
              </a:tr>
            </a:tbl>
          </a:graphicData>
        </a:graphic>
      </p:graphicFrame>
      <p:graphicFrame>
        <p:nvGraphicFramePr>
          <p:cNvPr id="305209" name="Group 57">
            <a:extLst>
              <a:ext uri="{FF2B5EF4-FFF2-40B4-BE49-F238E27FC236}">
                <a16:creationId xmlns:a16="http://schemas.microsoft.com/office/drawing/2014/main" id="{2A5885EB-236F-4037-A5DB-B438A294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520"/>
              </p:ext>
            </p:extLst>
          </p:nvPr>
        </p:nvGraphicFramePr>
        <p:xfrm>
          <a:off x="7923213" y="2712320"/>
          <a:ext cx="896937" cy="1987804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3855095337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07679"/>
                  </a:ext>
                </a:extLst>
              </a:tr>
              <a:tr h="4699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98809"/>
                  </a:ext>
                </a:extLst>
              </a:tr>
            </a:tbl>
          </a:graphicData>
        </a:graphic>
      </p:graphicFrame>
      <p:sp>
        <p:nvSpPr>
          <p:cNvPr id="305217" name="Line 65">
            <a:extLst>
              <a:ext uri="{FF2B5EF4-FFF2-40B4-BE49-F238E27FC236}">
                <a16:creationId xmlns:a16="http://schemas.microsoft.com/office/drawing/2014/main" id="{75641A03-4DE5-4695-B27D-78158253E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4152182"/>
            <a:ext cx="54451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5218" name="Line 66">
            <a:extLst>
              <a:ext uri="{FF2B5EF4-FFF2-40B4-BE49-F238E27FC236}">
                <a16:creationId xmlns:a16="http://schemas.microsoft.com/office/drawing/2014/main" id="{C84E76EF-B9DD-43EC-A0F1-DA7E09E6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152182"/>
            <a:ext cx="50323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9E3DF23-3F7E-4C6B-8F3A-F118268D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30871"/>
            <a:ext cx="7620000" cy="71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42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405E366-D7C5-4CD8-977C-9D58CC0F41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dirty="0"/>
              <a:t>第</a:t>
            </a:r>
            <a:r>
              <a:rPr kumimoji="1" lang="en-US" altLang="zh-CN" sz="6000" b="1" dirty="0"/>
              <a:t>8</a:t>
            </a:r>
            <a:r>
              <a:rPr kumimoji="1" lang="zh-CN" altLang="en-US" sz="6000" b="1" dirty="0"/>
              <a:t>讲    链表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1E1E021-D690-42AF-9A4C-384F45A7FF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sz="240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0740EA-18D7-4829-9D6B-F145C1CB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12976"/>
            <a:ext cx="77724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zh-CN" altLang="en-US" b="0" kern="0" dirty="0"/>
              <a:t>链表属于动态数据结构，可以类比成一“环”接一“环”的链条，这里每一“环”视作一个结点，结点串在起形成链表。</a:t>
            </a:r>
          </a:p>
        </p:txBody>
      </p:sp>
    </p:spTree>
    <p:extLst>
      <p:ext uri="{BB962C8B-B14F-4D97-AF65-F5344CB8AC3E}">
        <p14:creationId xmlns:p14="http://schemas.microsoft.com/office/powerpoint/2010/main" val="1430453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949331F8-C34E-41DB-A774-147F673A3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7A523F39-C137-41FA-92D6-ACC888B06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7200900" cy="2701925"/>
          </a:xfrm>
        </p:spPr>
        <p:txBody>
          <a:bodyPr/>
          <a:lstStyle/>
          <a:p>
            <a:r>
              <a:rPr lang="zh-CN" altLang="en-US" dirty="0"/>
              <a:t>链表的概念</a:t>
            </a:r>
          </a:p>
          <a:p>
            <a:r>
              <a:rPr lang="zh-CN" altLang="en-US" dirty="0"/>
              <a:t>建立链表</a:t>
            </a:r>
            <a:endParaRPr lang="en-US" altLang="zh-CN" dirty="0"/>
          </a:p>
          <a:p>
            <a:r>
              <a:rPr lang="zh-CN" altLang="en-US" dirty="0"/>
              <a:t>链表信息的输出</a:t>
            </a:r>
          </a:p>
          <a:p>
            <a:r>
              <a:rPr lang="zh-CN" altLang="en-US" dirty="0"/>
              <a:t>插入结点</a:t>
            </a:r>
          </a:p>
          <a:p>
            <a:r>
              <a:rPr lang="zh-CN" altLang="en-US" dirty="0"/>
              <a:t>删除结点</a:t>
            </a:r>
          </a:p>
        </p:txBody>
      </p:sp>
    </p:spTree>
    <p:extLst>
      <p:ext uri="{BB962C8B-B14F-4D97-AF65-F5344CB8AC3E}">
        <p14:creationId xmlns:p14="http://schemas.microsoft.com/office/powerpoint/2010/main" val="39494170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>
            <a:extLst>
              <a:ext uri="{FF2B5EF4-FFF2-40B4-BE49-F238E27FC236}">
                <a16:creationId xmlns:a16="http://schemas.microsoft.com/office/drawing/2014/main" id="{0E3D9C30-0140-4228-92EE-EB24E8C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83" y="1206872"/>
            <a:ext cx="838968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某电视台希望王小二同学为他们编一个程序。该程序可以将节目串在一起，形成一份有序的节目预告。节目列表有如下三项</a:t>
            </a:r>
          </a:p>
        </p:txBody>
      </p:sp>
      <p:sp>
        <p:nvSpPr>
          <p:cNvPr id="246787" name="Text Box 3">
            <a:extLst>
              <a:ext uri="{FF2B5EF4-FFF2-40B4-BE49-F238E27FC236}">
                <a16:creationId xmlns:a16="http://schemas.microsoft.com/office/drawing/2014/main" id="{4DB9A55E-48EE-4D87-9668-3A232250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821" y="3078882"/>
            <a:ext cx="5759450" cy="344646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、节目名称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包括	新闻联播（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CCTV News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祖国各地（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Motherland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体育之窗（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Sports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学校见闻（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College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电影展播（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Movie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、节目主持人（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Director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、播放时间长度（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F7B380-57C5-4462-8297-1EF3E4C37ECC}"/>
              </a:ext>
            </a:extLst>
          </p:cNvPr>
          <p:cNvSpPr txBox="1"/>
          <p:nvPr/>
        </p:nvSpPr>
        <p:spPr>
          <a:xfrm>
            <a:off x="395536" y="26064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链表的概念</a:t>
            </a:r>
          </a:p>
        </p:txBody>
      </p:sp>
    </p:spTree>
    <p:extLst>
      <p:ext uri="{BB962C8B-B14F-4D97-AF65-F5344CB8AC3E}">
        <p14:creationId xmlns:p14="http://schemas.microsoft.com/office/powerpoint/2010/main" val="8908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>
            <a:extLst>
              <a:ext uri="{FF2B5EF4-FFF2-40B4-BE49-F238E27FC236}">
                <a16:creationId xmlns:a16="http://schemas.microsoft.com/office/drawing/2014/main" id="{27E4A01C-0300-404A-9413-FE19E96A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0728"/>
            <a:ext cx="87852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我们可以将每一个节目单独放在一个结构里，用一个指针把两个结构连在一起，一天的节目形成一条链表。用一个所谓的头指针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head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指向链表的第一个结点。如下图所示</a:t>
            </a:r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E556C1DE-14E5-48B8-93C4-4B0A1378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31994"/>
              </p:ext>
            </p:extLst>
          </p:nvPr>
        </p:nvGraphicFramePr>
        <p:xfrm>
          <a:off x="3852863" y="3554321"/>
          <a:ext cx="1366837" cy="1878203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331236754"/>
                    </a:ext>
                  </a:extLst>
                </a:gridCol>
              </a:tblGrid>
              <a:tr h="131127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节目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857553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98295"/>
                  </a:ext>
                </a:extLst>
              </a:tr>
            </a:tbl>
          </a:graphicData>
        </a:graphic>
      </p:graphicFrame>
      <p:graphicFrame>
        <p:nvGraphicFramePr>
          <p:cNvPr id="247819" name="Group 11">
            <a:extLst>
              <a:ext uri="{FF2B5EF4-FFF2-40B4-BE49-F238E27FC236}">
                <a16:creationId xmlns:a16="http://schemas.microsoft.com/office/drawing/2014/main" id="{F79F11A2-E045-470A-AA10-BA523D53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65426"/>
              </p:ext>
            </p:extLst>
          </p:nvPr>
        </p:nvGraphicFramePr>
        <p:xfrm>
          <a:off x="7380288" y="3554321"/>
          <a:ext cx="1223962" cy="189090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630660087"/>
                    </a:ext>
                  </a:extLst>
                </a:gridCol>
              </a:tblGrid>
              <a:tr h="132397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节目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38566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30287"/>
                  </a:ext>
                </a:extLst>
              </a:tr>
            </a:tbl>
          </a:graphicData>
        </a:graphic>
      </p:graphicFrame>
      <p:grpSp>
        <p:nvGrpSpPr>
          <p:cNvPr id="247827" name="Group 19">
            <a:extLst>
              <a:ext uri="{FF2B5EF4-FFF2-40B4-BE49-F238E27FC236}">
                <a16:creationId xmlns:a16="http://schemas.microsoft.com/office/drawing/2014/main" id="{5BFC5232-6CAE-4F82-A9E7-39A712DD99F7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117883"/>
            <a:ext cx="1368425" cy="1008063"/>
            <a:chOff x="1202" y="2296"/>
            <a:chExt cx="862" cy="635"/>
          </a:xfrm>
        </p:grpSpPr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A9344465-52C7-4406-B79D-F3BADD98D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931"/>
              <a:ext cx="58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61B9E49D-B370-4EDC-9A17-48989A60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296"/>
              <a:ext cx="0" cy="63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0" name="Line 22">
              <a:extLst>
                <a:ext uri="{FF2B5EF4-FFF2-40B4-BE49-F238E27FC236}">
                  <a16:creationId xmlns:a16="http://schemas.microsoft.com/office/drawing/2014/main" id="{5B52DEFE-E15C-4BE4-A4E0-AAF04AA29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296"/>
              <a:ext cx="27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31" name="Group 23">
            <a:extLst>
              <a:ext uri="{FF2B5EF4-FFF2-40B4-BE49-F238E27FC236}">
                <a16:creationId xmlns:a16="http://schemas.microsoft.com/office/drawing/2014/main" id="{9A4775E6-5F2F-406C-8D91-3E5ADBDB31B5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17883"/>
            <a:ext cx="2590800" cy="1008063"/>
            <a:chOff x="2336" y="2470"/>
            <a:chExt cx="1632" cy="635"/>
          </a:xfrm>
        </p:grpSpPr>
        <p:grpSp>
          <p:nvGrpSpPr>
            <p:cNvPr id="247832" name="Group 24">
              <a:extLst>
                <a:ext uri="{FF2B5EF4-FFF2-40B4-BE49-F238E27FC236}">
                  <a16:creationId xmlns:a16="http://schemas.microsoft.com/office/drawing/2014/main" id="{D7355BEA-A9E9-4A86-AC74-D5A313A66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470"/>
              <a:ext cx="862" cy="635"/>
              <a:chOff x="2472" y="2296"/>
              <a:chExt cx="862" cy="635"/>
            </a:xfrm>
          </p:grpSpPr>
          <p:sp>
            <p:nvSpPr>
              <p:cNvPr id="247833" name="Line 25">
                <a:extLst>
                  <a:ext uri="{FF2B5EF4-FFF2-40B4-BE49-F238E27FC236}">
                    <a16:creationId xmlns:a16="http://schemas.microsoft.com/office/drawing/2014/main" id="{5970DF19-9201-4AB1-B1A6-027340B6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2931"/>
                <a:ext cx="58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7834" name="Line 26">
                <a:extLst>
                  <a:ext uri="{FF2B5EF4-FFF2-40B4-BE49-F238E27FC236}">
                    <a16:creationId xmlns:a16="http://schemas.microsoft.com/office/drawing/2014/main" id="{014003C7-3325-488E-99A8-D6D69B47F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296"/>
                <a:ext cx="0" cy="635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7835" name="Line 27">
                <a:extLst>
                  <a:ext uri="{FF2B5EF4-FFF2-40B4-BE49-F238E27FC236}">
                    <a16:creationId xmlns:a16="http://schemas.microsoft.com/office/drawing/2014/main" id="{1A091696-F481-4F71-A6AE-B3E44FDA2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96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7836" name="Line 28">
              <a:extLst>
                <a:ext uri="{FF2B5EF4-FFF2-40B4-BE49-F238E27FC236}">
                  <a16:creationId xmlns:a16="http://schemas.microsoft.com/office/drawing/2014/main" id="{C48905BA-EFE9-4423-ABEA-F926047D7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470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7" name="Line 29">
              <a:extLst>
                <a:ext uri="{FF2B5EF4-FFF2-40B4-BE49-F238E27FC236}">
                  <a16:creationId xmlns:a16="http://schemas.microsoft.com/office/drawing/2014/main" id="{6E2F5B28-853A-47A7-A0F1-3D9B79385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476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7838" name="Line 30">
            <a:extLst>
              <a:ext uri="{FF2B5EF4-FFF2-40B4-BE49-F238E27FC236}">
                <a16:creationId xmlns:a16="http://schemas.microsoft.com/office/drawing/2014/main" id="{F26DADBF-8FA6-4833-8357-E39A9E03D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130583"/>
            <a:ext cx="7207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7839" name="Text Box 31">
            <a:extLst>
              <a:ext uri="{FF2B5EF4-FFF2-40B4-BE49-F238E27FC236}">
                <a16:creationId xmlns:a16="http://schemas.microsoft.com/office/drawing/2014/main" id="{4011865F-5A83-4F63-A220-CE38BFB5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00358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head</a:t>
            </a:r>
          </a:p>
        </p:txBody>
      </p:sp>
      <p:sp>
        <p:nvSpPr>
          <p:cNvPr id="247840" name="Text Box 32">
            <a:extLst>
              <a:ext uri="{FF2B5EF4-FFF2-40B4-BE49-F238E27FC236}">
                <a16:creationId xmlns:a16="http://schemas.microsoft.com/office/drawing/2014/main" id="{A0884F43-C5CC-4E14-8B14-30C21E80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176621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头指针</a:t>
            </a:r>
          </a:p>
        </p:txBody>
      </p:sp>
      <p:graphicFrame>
        <p:nvGraphicFramePr>
          <p:cNvPr id="247841" name="Group 33">
            <a:extLst>
              <a:ext uri="{FF2B5EF4-FFF2-40B4-BE49-F238E27FC236}">
                <a16:creationId xmlns:a16="http://schemas.microsoft.com/office/drawing/2014/main" id="{F2CFDF8C-DB62-467A-A094-1912C35E2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1218"/>
              </p:ext>
            </p:extLst>
          </p:nvPr>
        </p:nvGraphicFramePr>
        <p:xfrm>
          <a:off x="1619250" y="3554321"/>
          <a:ext cx="1366838" cy="1862328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3779683063"/>
                    </a:ext>
                  </a:extLst>
                </a:gridCol>
              </a:tblGrid>
              <a:tr h="1295400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节目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21231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lnSpc>
                          <a:spcPct val="130000"/>
                        </a:lnSpc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rgbClr val="3333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36900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C729C7F-E0FD-43F8-82FA-3F833C9CA61E}"/>
              </a:ext>
            </a:extLst>
          </p:cNvPr>
          <p:cNvSpPr txBox="1"/>
          <p:nvPr/>
        </p:nvSpPr>
        <p:spPr>
          <a:xfrm>
            <a:off x="395536" y="26064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链表的概念</a:t>
            </a:r>
          </a:p>
        </p:txBody>
      </p:sp>
    </p:spTree>
    <p:extLst>
      <p:ext uri="{BB962C8B-B14F-4D97-AF65-F5344CB8AC3E}">
        <p14:creationId xmlns:p14="http://schemas.microsoft.com/office/powerpoint/2010/main" val="327278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  <p:bldP spid="247839" grpId="0"/>
      <p:bldP spid="2478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>
            <a:extLst>
              <a:ext uri="{FF2B5EF4-FFF2-40B4-BE49-F238E27FC236}">
                <a16:creationId xmlns:a16="http://schemas.microsoft.com/office/drawing/2014/main" id="{CF4ADC11-AA7B-4637-871C-B255B919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124744"/>
            <a:ext cx="8640763" cy="4622804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using namespace 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std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80000"/>
              </a:lnSpc>
            </a:pPr>
            <a:endParaRPr kumimoji="1"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struct 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  //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定义一个名为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结构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char 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ActName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[20];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//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节目名为字符数组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char director[20];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            //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主持人为字符数组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Mtime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//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节目长度为分钟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*next;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//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指向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结构的指针</a:t>
            </a:r>
          </a:p>
          <a:p>
            <a:pPr>
              <a:lnSpc>
                <a:spcPct val="8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80000"/>
              </a:lnSpc>
            </a:pP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BCB455-1607-485C-B36C-49C0A75D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88640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建立链表</a:t>
            </a:r>
          </a:p>
        </p:txBody>
      </p:sp>
    </p:spTree>
    <p:extLst>
      <p:ext uri="{BB962C8B-B14F-4D97-AF65-F5344CB8AC3E}">
        <p14:creationId xmlns:p14="http://schemas.microsoft.com/office/powerpoint/2010/main" val="25396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9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9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4E9BCC2D-4121-42B7-BABC-19B0A1B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784" y="1124744"/>
            <a:ext cx="8278688" cy="561662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ActList</a:t>
            </a:r>
            <a:r>
              <a:rPr lang="en-US" altLang="zh-CN" sz="2000" dirty="0">
                <a:ea typeface="黑体" panose="02010609060101010101" pitchFamily="49" charset="-122"/>
              </a:rPr>
              <a:t> *</a:t>
            </a:r>
            <a:r>
              <a:rPr lang="en-US" altLang="zh-CN" sz="2000" dirty="0" err="1">
                <a:ea typeface="黑体" panose="02010609060101010101" pitchFamily="49" charset="-122"/>
              </a:rPr>
              <a:t>CreateList</a:t>
            </a:r>
            <a:r>
              <a:rPr lang="en-US" altLang="zh-CN" sz="2000" dirty="0">
                <a:ea typeface="黑体" panose="02010609060101010101" pitchFamily="49" charset="-122"/>
              </a:rPr>
              <a:t>() {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ActList</a:t>
            </a:r>
            <a:r>
              <a:rPr lang="en-US" altLang="zh-CN" sz="2000" dirty="0">
                <a:ea typeface="黑体" panose="02010609060101010101" pitchFamily="49" charset="-122"/>
              </a:rPr>
              <a:t> *head=NULL,*p,*q;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Time;		    // </a:t>
            </a:r>
            <a:r>
              <a:rPr lang="zh-CN" altLang="en-US" sz="2000" dirty="0">
                <a:ea typeface="黑体" panose="02010609060101010101" pitchFamily="49" charset="-122"/>
              </a:rPr>
              <a:t>节目时长，如为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ea typeface="黑体" panose="02010609060101010101" pitchFamily="49" charset="-122"/>
              </a:rPr>
              <a:t>则退出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ea typeface="黑体" panose="02010609060101010101" pitchFamily="49" charset="-122"/>
              </a:rPr>
              <a:t> &lt;&lt; "</a:t>
            </a:r>
            <a:r>
              <a:rPr lang="zh-CN" altLang="en-US" sz="2000" dirty="0">
                <a:ea typeface="黑体" panose="02010609060101010101" pitchFamily="49" charset="-122"/>
              </a:rPr>
              <a:t>输入节目时长：</a:t>
            </a:r>
            <a:r>
              <a:rPr lang="en-US" altLang="zh-CN" sz="2000" dirty="0">
                <a:ea typeface="黑体" panose="02010609060101010101" pitchFamily="49" charset="-122"/>
              </a:rPr>
              <a:t>";	</a:t>
            </a:r>
            <a:r>
              <a:rPr lang="en-US" altLang="zh-CN" sz="2000" dirty="0" err="1">
                <a:ea typeface="黑体" panose="02010609060101010101" pitchFamily="49" charset="-122"/>
              </a:rPr>
              <a:t>cin</a:t>
            </a:r>
            <a:r>
              <a:rPr lang="en-US" altLang="zh-CN" sz="2000" dirty="0">
                <a:ea typeface="黑体" panose="02010609060101010101" pitchFamily="49" charset="-122"/>
              </a:rPr>
              <a:t> &gt;&gt; Time;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while(Time != 0)    {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	p = new </a:t>
            </a:r>
            <a:r>
              <a:rPr lang="en-US" altLang="zh-CN" sz="2000" dirty="0" err="1">
                <a:ea typeface="黑体" panose="02010609060101010101" pitchFamily="49" charset="-122"/>
              </a:rPr>
              <a:t>ActList</a:t>
            </a:r>
            <a:r>
              <a:rPr lang="en-US" altLang="zh-CN" sz="2000" dirty="0">
                <a:ea typeface="黑体" panose="02010609060101010101" pitchFamily="49" charset="-122"/>
              </a:rPr>
              <a:t>;	// </a:t>
            </a:r>
            <a:r>
              <a:rPr lang="zh-CN" altLang="en-US" sz="2000" dirty="0">
                <a:ea typeface="黑体" panose="02010609060101010101" pitchFamily="49" charset="-122"/>
              </a:rPr>
              <a:t>分配内存空间给</a:t>
            </a:r>
            <a:r>
              <a:rPr lang="en-US" altLang="zh-CN" sz="2000" dirty="0"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ea typeface="黑体" panose="02010609060101010101" pitchFamily="49" charset="-122"/>
              </a:rPr>
              <a:t>结点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	p-&gt;</a:t>
            </a:r>
            <a:r>
              <a:rPr lang="en-US" altLang="zh-CN" sz="2000" dirty="0" err="1">
                <a:ea typeface="黑体" panose="02010609060101010101" pitchFamily="49" charset="-122"/>
              </a:rPr>
              <a:t>Mtime</a:t>
            </a:r>
            <a:r>
              <a:rPr lang="en-US" altLang="zh-CN" sz="2000" dirty="0">
                <a:ea typeface="黑体" panose="02010609060101010101" pitchFamily="49" charset="-122"/>
              </a:rPr>
              <a:t> = Time;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	</a:t>
            </a:r>
            <a:r>
              <a:rPr lang="en-US" altLang="zh-CN" sz="2000" dirty="0" err="1"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ea typeface="黑体" panose="02010609060101010101" pitchFamily="49" charset="-122"/>
              </a:rPr>
              <a:t> &lt;&lt; "</a:t>
            </a:r>
            <a:r>
              <a:rPr lang="zh-CN" altLang="en-US" sz="2000" dirty="0">
                <a:ea typeface="黑体" panose="02010609060101010101" pitchFamily="49" charset="-122"/>
              </a:rPr>
              <a:t>输入节目名称：</a:t>
            </a:r>
            <a:r>
              <a:rPr lang="en-US" altLang="zh-CN" sz="2000" dirty="0">
                <a:ea typeface="黑体" panose="02010609060101010101" pitchFamily="49" charset="-122"/>
              </a:rPr>
              <a:t>"; </a:t>
            </a:r>
            <a:r>
              <a:rPr lang="zh-CN" altLang="en-US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cin</a:t>
            </a:r>
            <a:r>
              <a:rPr lang="en-US" altLang="zh-CN" sz="2000" dirty="0">
                <a:ea typeface="黑体" panose="02010609060101010101" pitchFamily="49" charset="-122"/>
              </a:rPr>
              <a:t> &gt;&gt; p-&gt;</a:t>
            </a:r>
            <a:r>
              <a:rPr lang="en-US" altLang="zh-CN" sz="2000" dirty="0" err="1">
                <a:ea typeface="黑体" panose="02010609060101010101" pitchFamily="49" charset="-122"/>
              </a:rPr>
              <a:t>ActName</a:t>
            </a:r>
            <a:r>
              <a:rPr lang="en-US" altLang="zh-CN" sz="2000" dirty="0">
                <a:ea typeface="黑体" panose="02010609060101010101" pitchFamily="49" charset="-122"/>
              </a:rPr>
              <a:t>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ea typeface="黑体" panose="02010609060101010101" pitchFamily="49" charset="-122"/>
              </a:rPr>
              <a:t> &lt;&lt; "</a:t>
            </a:r>
            <a:r>
              <a:rPr lang="zh-CN" altLang="en-US" sz="2000" dirty="0">
                <a:ea typeface="黑体" panose="02010609060101010101" pitchFamily="49" charset="-122"/>
              </a:rPr>
              <a:t>输入主持人：</a:t>
            </a:r>
            <a:r>
              <a:rPr lang="en-US" altLang="zh-CN" sz="2000" dirty="0">
                <a:ea typeface="黑体" panose="02010609060101010101" pitchFamily="49" charset="-122"/>
              </a:rPr>
              <a:t>";       </a:t>
            </a:r>
            <a:r>
              <a:rPr lang="en-US" altLang="zh-CN" sz="2000" dirty="0" err="1">
                <a:ea typeface="黑体" panose="02010609060101010101" pitchFamily="49" charset="-122"/>
              </a:rPr>
              <a:t>cin</a:t>
            </a:r>
            <a:r>
              <a:rPr lang="en-US" altLang="zh-CN" sz="2000" dirty="0">
                <a:ea typeface="黑体" panose="02010609060101010101" pitchFamily="49" charset="-122"/>
              </a:rPr>
              <a:t> &gt;&gt; p-&gt;director;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	if (head == NULL)	head = p;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	else		q-&gt;next = p;	   // </a:t>
            </a:r>
            <a:r>
              <a:rPr lang="zh-CN" altLang="en-US" sz="2000" dirty="0">
                <a:ea typeface="黑体" panose="02010609060101010101" pitchFamily="49" charset="-122"/>
              </a:rPr>
              <a:t>插入到</a:t>
            </a:r>
            <a:r>
              <a:rPr lang="en-US" altLang="zh-CN" sz="2000" dirty="0">
                <a:ea typeface="黑体" panose="02010609060101010101" pitchFamily="49" charset="-122"/>
              </a:rPr>
              <a:t>q</a:t>
            </a:r>
            <a:r>
              <a:rPr lang="zh-CN" altLang="en-US" sz="2000" dirty="0">
                <a:ea typeface="黑体" panose="02010609060101010101" pitchFamily="49" charset="-122"/>
              </a:rPr>
              <a:t>结点的后面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	q = p;			   // q</a:t>
            </a:r>
            <a:r>
              <a:rPr lang="zh-CN" altLang="en-US" sz="2000" dirty="0">
                <a:ea typeface="黑体" panose="02010609060101010101" pitchFamily="49" charset="-122"/>
              </a:rPr>
              <a:t>指向当前最后一个结点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ea typeface="黑体" panose="02010609060101010101" pitchFamily="49" charset="-122"/>
              </a:rPr>
              <a:t> &lt;&lt; "\n</a:t>
            </a:r>
            <a:r>
              <a:rPr lang="zh-CN" altLang="en-US" sz="2000" dirty="0">
                <a:ea typeface="黑体" panose="02010609060101010101" pitchFamily="49" charset="-122"/>
              </a:rPr>
              <a:t>输入节目时长：</a:t>
            </a:r>
            <a:r>
              <a:rPr lang="en-US" altLang="zh-CN" sz="2000" dirty="0">
                <a:ea typeface="黑体" panose="02010609060101010101" pitchFamily="49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	</a:t>
            </a:r>
            <a:r>
              <a:rPr lang="en-US" altLang="zh-CN" sz="2000" dirty="0" err="1">
                <a:ea typeface="黑体" panose="02010609060101010101" pitchFamily="49" charset="-122"/>
              </a:rPr>
              <a:t>cin</a:t>
            </a:r>
            <a:r>
              <a:rPr lang="en-US" altLang="zh-CN" sz="2000" dirty="0">
                <a:ea typeface="黑体" panose="02010609060101010101" pitchFamily="49" charset="-122"/>
              </a:rPr>
              <a:t> &gt;&gt; Time;		// </a:t>
            </a:r>
            <a:r>
              <a:rPr lang="zh-CN" altLang="en-US" sz="2000" dirty="0">
                <a:ea typeface="黑体" panose="02010609060101010101" pitchFamily="49" charset="-122"/>
              </a:rPr>
              <a:t>输入下一个节目时长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ea typeface="黑体" panose="02010609060101010101" pitchFamily="49" charset="-122"/>
              </a:rPr>
              <a:t>}	// </a:t>
            </a:r>
            <a:r>
              <a:rPr lang="zh-CN" altLang="en-US" sz="2000" dirty="0">
                <a:ea typeface="黑体" panose="02010609060101010101" pitchFamily="49" charset="-122"/>
              </a:rPr>
              <a:t>一旦跳出</a:t>
            </a:r>
            <a:r>
              <a:rPr lang="en-US" altLang="zh-CN" sz="2000" dirty="0">
                <a:ea typeface="黑体" panose="02010609060101010101" pitchFamily="49" charset="-122"/>
              </a:rPr>
              <a:t>while</a:t>
            </a:r>
            <a:r>
              <a:rPr lang="zh-CN" altLang="en-US" sz="2000" dirty="0">
                <a:ea typeface="黑体" panose="02010609060101010101" pitchFamily="49" charset="-122"/>
              </a:rPr>
              <a:t>循环，说明有一个节目时长为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if (head != NULL)   q-&gt;next = NULL;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return(head);			// </a:t>
            </a:r>
            <a:r>
              <a:rPr lang="zh-CN" altLang="en-US" sz="2000" dirty="0">
                <a:ea typeface="黑体" panose="02010609060101010101" pitchFamily="49" charset="-122"/>
              </a:rPr>
              <a:t>返回头指针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BF920-296A-403A-A5C8-84D644A4E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88640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建立链表</a:t>
            </a:r>
          </a:p>
        </p:txBody>
      </p:sp>
    </p:spTree>
    <p:extLst>
      <p:ext uri="{BB962C8B-B14F-4D97-AF65-F5344CB8AC3E}">
        <p14:creationId xmlns:p14="http://schemas.microsoft.com/office/powerpoint/2010/main" val="34606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0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0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0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0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0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0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08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08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08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08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08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08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08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>
            <a:extLst>
              <a:ext uri="{FF2B5EF4-FFF2-40B4-BE49-F238E27FC236}">
                <a16:creationId xmlns:a16="http://schemas.microsoft.com/office/drawing/2014/main" id="{C7287B9E-6223-4DBC-9F07-0D5B2008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151800"/>
            <a:ext cx="8891587" cy="3933384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DisplayList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*head)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{	//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显示链表信息 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*p=head;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&lt;&lt; "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显示节目列表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\n";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while(p != NULL)	//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当指针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head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不空，则输出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	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&lt;&lt; 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Mtime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&lt;&lt;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	&lt;&lt; 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ActName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&lt;&lt;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&lt;&lt; p-&gt;director &lt;&lt;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 	&lt;&lt;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p=p-&gt;next;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}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AA1B8-F645-473D-9ECC-DA3683A7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88640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显示链表信息</a:t>
            </a:r>
          </a:p>
        </p:txBody>
      </p:sp>
    </p:spTree>
    <p:extLst>
      <p:ext uri="{BB962C8B-B14F-4D97-AF65-F5344CB8AC3E}">
        <p14:creationId xmlns:p14="http://schemas.microsoft.com/office/powerpoint/2010/main" val="261804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>
            <a:extLst>
              <a:ext uri="{FF2B5EF4-FFF2-40B4-BE49-F238E27FC236}">
                <a16:creationId xmlns:a16="http://schemas.microsoft.com/office/drawing/2014/main" id="{C7287B9E-6223-4DBC-9F07-0D5B2008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41" y="1174100"/>
            <a:ext cx="8891587" cy="3046988"/>
          </a:xfrm>
          <a:prstGeom prst="rect">
            <a:avLst/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DeleteList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*head)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{	//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删除链表 </a:t>
            </a:r>
          </a:p>
          <a:p>
            <a:pPr>
              <a:lnSpc>
                <a:spcPct val="8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ActList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*p; 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while(head != NULL)	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{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	p = head;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		head = head-&gt;next;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		delete p;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}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9AA1B8-F645-473D-9ECC-DA3683A7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49" y="188640"/>
            <a:ext cx="7772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4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删除链表信息</a:t>
            </a:r>
          </a:p>
        </p:txBody>
      </p:sp>
    </p:spTree>
    <p:extLst>
      <p:ext uri="{BB962C8B-B14F-4D97-AF65-F5344CB8AC3E}">
        <p14:creationId xmlns:p14="http://schemas.microsoft.com/office/powerpoint/2010/main" val="339493278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p"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p"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32641</TotalTime>
  <Words>572</Words>
  <Application>Microsoft Office PowerPoint</Application>
  <PresentationFormat>顶置</PresentationFormat>
  <Paragraphs>260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Level</vt:lpstr>
      <vt:lpstr>高级语言程序设计 Advanced Language Programing</vt:lpstr>
      <vt:lpstr>第8讲    链表</vt:lpstr>
      <vt:lpstr>教学目标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链表中结点的删除</vt:lpstr>
      <vt:lpstr>课堂练习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ZBF</dc:creator>
  <cp:lastModifiedBy>未知用户</cp:lastModifiedBy>
  <cp:revision>3975</cp:revision>
  <cp:lastPrinted>1601-01-01T00:00:00Z</cp:lastPrinted>
  <dcterms:created xsi:type="dcterms:W3CDTF">1601-01-01T00:00:00Z</dcterms:created>
  <dcterms:modified xsi:type="dcterms:W3CDTF">2021-10-25T13:27:15Z</dcterms:modified>
</cp:coreProperties>
</file>