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02E770-6BCC-4042-A946-95DC2FB939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6E608CE-F264-44DA-A491-50D266C009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70AC49-FC41-499A-8252-06A6F2FE3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7F6D-0E3C-4C6A-B0AE-4878B3A8523E}" type="datetimeFigureOut">
              <a:rPr kumimoji="1" lang="ja-JP" altLang="en-US" smtClean="0"/>
              <a:t>2018/6/7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2FC6E4-7E7D-4306-A986-D32ACA3B8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7F2276-9603-408A-83CB-73B408374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398E-FD0B-473E-ABA5-B8AE7ACFC1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3489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8C3663-2074-41A1-908C-765276A4F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D94D504-79C8-4CC4-BFBB-ADCB65985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D2D47A-7069-45EB-A1CB-FCEBD54E4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7F6D-0E3C-4C6A-B0AE-4878B3A8523E}" type="datetimeFigureOut">
              <a:rPr kumimoji="1" lang="ja-JP" altLang="en-US" smtClean="0"/>
              <a:t>2018/6/7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6133A5-7F9A-4909-A436-60D44C6EA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031CFD-6C62-4EB9-8F66-FA321CD1A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398E-FD0B-473E-ABA5-B8AE7ACFC1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4786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593E065-603B-4A9F-9804-27C42BAD9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18BA572-8390-4FA7-8CB3-E1ADD8FA97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A9F426-5D85-4045-9AAE-A067D2DAA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7F6D-0E3C-4C6A-B0AE-4878B3A8523E}" type="datetimeFigureOut">
              <a:rPr kumimoji="1" lang="ja-JP" altLang="en-US" smtClean="0"/>
              <a:t>2018/6/7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937874-0CC4-47B6-B2E0-84C42EF60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C74622-4819-4FA0-9982-C1497696A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398E-FD0B-473E-ABA5-B8AE7ACFC1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054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66F3A6-0EF7-40B6-AF0E-2AC73E9F6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D53CA3-8C98-48E3-9064-F09A6DFE1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74E728-517D-4195-BEE4-541B521A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7F6D-0E3C-4C6A-B0AE-4878B3A8523E}" type="datetimeFigureOut">
              <a:rPr kumimoji="1" lang="ja-JP" altLang="en-US" smtClean="0"/>
              <a:t>2018/6/7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8B968D-E291-4A09-B687-8DD984205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31B1F0-6F79-4201-B942-C49296852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398E-FD0B-473E-ABA5-B8AE7ACFC1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3205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698F70-DCA0-4E41-AFE7-FDF298A38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E374D4D-D481-4DDE-B16E-B497E9C11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26A139-9127-4EE3-98A6-A5A5771D6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7F6D-0E3C-4C6A-B0AE-4878B3A8523E}" type="datetimeFigureOut">
              <a:rPr kumimoji="1" lang="ja-JP" altLang="en-US" smtClean="0"/>
              <a:t>2018/6/7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1FDC5A-449E-4F76-BFCB-4F59DCF79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BAEA5B-C5C0-4882-A305-F69FDB8D7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398E-FD0B-473E-ABA5-B8AE7ACFC1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9744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BF9F39-B913-46CD-B357-72296A8CE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858A18-9509-480C-A50B-33A5139144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F8C1383-85DB-4C1B-BC01-523A7220F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C1DD237-5EB9-4816-8487-531D1DE9E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7F6D-0E3C-4C6A-B0AE-4878B3A8523E}" type="datetimeFigureOut">
              <a:rPr kumimoji="1" lang="ja-JP" altLang="en-US" smtClean="0"/>
              <a:t>2018/6/7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EFA116F-A793-4F34-9AC3-073C39680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60451DA-7EC8-4717-A10C-4AF9E8E34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398E-FD0B-473E-ABA5-B8AE7ACFC1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8935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D2E3DE-37E8-4F23-AD70-F99A8B66B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CB0183-C02E-433F-84D7-1FBBB6FBE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0551227-B253-4D57-9528-75FB21994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3DA3279-A11B-4E15-9858-BD16EEB37F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F0E5ACC-82CA-4987-BEA2-7AB43DC8D5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3134CD0-6005-44A4-BAB3-0C6426712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7F6D-0E3C-4C6A-B0AE-4878B3A8523E}" type="datetimeFigureOut">
              <a:rPr kumimoji="1" lang="ja-JP" altLang="en-US" smtClean="0"/>
              <a:t>2018/6/7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A332921-CF71-4830-8250-B8D6CF43D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B212488-20DC-4C15-9BB0-47E2EE676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398E-FD0B-473E-ABA5-B8AE7ACFC1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364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80DA0-00EB-4B70-97BB-83E8D695D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73F8D82-87F4-458B-A9B0-A21DF86DD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7F6D-0E3C-4C6A-B0AE-4878B3A8523E}" type="datetimeFigureOut">
              <a:rPr kumimoji="1" lang="ja-JP" altLang="en-US" smtClean="0"/>
              <a:t>2018/6/7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3C272DF-F240-4F7A-A623-963086B20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29280D9-F727-43C4-BDC1-4BE6D6BDC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398E-FD0B-473E-ABA5-B8AE7ACFC1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5913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B5E8F42-4871-41BD-BEA0-6E62F4611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7F6D-0E3C-4C6A-B0AE-4878B3A8523E}" type="datetimeFigureOut">
              <a:rPr kumimoji="1" lang="ja-JP" altLang="en-US" smtClean="0"/>
              <a:t>2018/6/7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F58F889-65B5-4621-8E5A-33567C643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D54FAD-736D-40A0-9B0D-A130F6CAE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398E-FD0B-473E-ABA5-B8AE7ACFC1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9677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F1708B-063C-40D1-A892-29679C601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A2F68B-EF74-49AD-A01D-AA65397BD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C181CB7-9C10-4556-833E-62E7A2680C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E41B667-C98A-4DC6-8F14-57910A6A9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7F6D-0E3C-4C6A-B0AE-4878B3A8523E}" type="datetimeFigureOut">
              <a:rPr kumimoji="1" lang="ja-JP" altLang="en-US" smtClean="0"/>
              <a:t>2018/6/7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949CDC0-B259-4968-92F5-BF2ED8371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9AE56EF-6D0B-4CDF-9721-A0867823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398E-FD0B-473E-ABA5-B8AE7ACFC1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3283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DD0050-29E2-4657-A5FD-5D8D17B13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D202EF1-9042-4D09-9477-9B3FD930BF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ABA96DC-12EB-47F5-A2A4-5134A9EFB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8DE5184-BCA4-44D4-BFD8-683BB1D1F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7F6D-0E3C-4C6A-B0AE-4878B3A8523E}" type="datetimeFigureOut">
              <a:rPr kumimoji="1" lang="ja-JP" altLang="en-US" smtClean="0"/>
              <a:t>2018/6/7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E15B185-7DCC-4600-BB23-9AB2F7992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2C7D73D-3339-48A7-B595-EAE9BE06E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398E-FD0B-473E-ABA5-B8AE7ACFC1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3726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84F90BB-1804-43DB-B82D-A8007E1F5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B823563-DE90-48F8-B00F-24CAE07E6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7BC788-8E13-4E1E-BB9B-92C2DBAF19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07F6D-0E3C-4C6A-B0AE-4878B3A8523E}" type="datetimeFigureOut">
              <a:rPr kumimoji="1" lang="ja-JP" altLang="en-US" smtClean="0"/>
              <a:t>2018/6/7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F312DC-6F6B-442D-B478-DC943BD6E4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A0523E-8E9D-40FD-9D5E-92FE5D3AE0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D398E-FD0B-473E-ABA5-B8AE7ACFC1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9447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E037E804-C9E7-4EDF-91B3-9F0F88D405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405"/>
          <a:stretch/>
        </p:blipFill>
        <p:spPr>
          <a:xfrm>
            <a:off x="272852" y="993120"/>
            <a:ext cx="5457767" cy="49459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DDA6CB52-9EF5-48F6-B576-B336C2FD5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900" y="993119"/>
            <a:ext cx="5564200" cy="4945956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1BAD1945-A076-4F14-BF32-E1F33F403D4F}"/>
              </a:ext>
            </a:extLst>
          </p:cNvPr>
          <p:cNvGrpSpPr/>
          <p:nvPr/>
        </p:nvGrpSpPr>
        <p:grpSpPr>
          <a:xfrm>
            <a:off x="0" y="2966"/>
            <a:ext cx="12244449" cy="411443"/>
            <a:chOff x="0" y="2966"/>
            <a:chExt cx="12244449" cy="411443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955D6712-ECED-4050-AB82-39CEB4BDE323}"/>
                </a:ext>
              </a:extLst>
            </p:cNvPr>
            <p:cNvSpPr/>
            <p:nvPr/>
          </p:nvSpPr>
          <p:spPr>
            <a:xfrm>
              <a:off x="0" y="2966"/>
              <a:ext cx="12192000" cy="41144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lvl="1"/>
              <a:r>
                <a:rPr lang="en-US" altLang="ja-JP" sz="1600" b="1" dirty="0"/>
                <a:t>Follow-up intents</a:t>
              </a:r>
              <a:endParaRPr lang="ja-JP" altLang="en-US" sz="1600" b="1" dirty="0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89BF4E58-B4E5-4561-BC4C-DCE28B900370}"/>
                </a:ext>
              </a:extLst>
            </p:cNvPr>
            <p:cNvSpPr txBox="1"/>
            <p:nvPr/>
          </p:nvSpPr>
          <p:spPr>
            <a:xfrm>
              <a:off x="10990581" y="168051"/>
              <a:ext cx="125386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ja-JP" sz="1000" dirty="0" err="1">
                  <a:solidFill>
                    <a:schemeClr val="bg1"/>
                  </a:solidFill>
                  <a:latin typeface="Adobe Heiti Std R" panose="020B0400000000000000" pitchFamily="34" charset="-128"/>
                  <a:ea typeface="Adobe Heiti Std R" panose="020B0400000000000000" pitchFamily="34" charset="-128"/>
                </a:rPr>
                <a:t>Dialogflow</a:t>
              </a:r>
              <a:r>
                <a:rPr lang="en-US" altLang="ja-JP" sz="1000" dirty="0">
                  <a:solidFill>
                    <a:schemeClr val="bg1"/>
                  </a:solidFill>
                  <a:latin typeface="Adobe Heiti Std R" panose="020B0400000000000000" pitchFamily="34" charset="-128"/>
                  <a:ea typeface="Adobe Heiti Std R" panose="020B0400000000000000" pitchFamily="34" charset="-128"/>
                </a:rPr>
                <a:t> API V2 </a:t>
              </a:r>
              <a:endParaRPr kumimoji="1" lang="ja-JP" altLang="en-US" sz="1000" dirty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endParaRPr>
            </a:p>
          </p:txBody>
        </p:sp>
      </p:grp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3AF2DE0-2E34-4629-AFDC-6329456442C1}"/>
              </a:ext>
            </a:extLst>
          </p:cNvPr>
          <p:cNvSpPr txBox="1"/>
          <p:nvPr/>
        </p:nvSpPr>
        <p:spPr>
          <a:xfrm>
            <a:off x="1914037" y="550782"/>
            <a:ext cx="2316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2000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Dialogflow</a:t>
            </a:r>
            <a:r>
              <a:rPr lang="en-US" altLang="ja-JP" sz="20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API V2 </a:t>
            </a:r>
            <a:endParaRPr kumimoji="1" lang="ja-JP" altLang="en-US" sz="2000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3C0B9E3-A6F3-4E48-9669-2CF0652430A9}"/>
              </a:ext>
            </a:extLst>
          </p:cNvPr>
          <p:cNvSpPr txBox="1"/>
          <p:nvPr/>
        </p:nvSpPr>
        <p:spPr>
          <a:xfrm>
            <a:off x="7981793" y="550782"/>
            <a:ext cx="2316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2000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Dialogflow</a:t>
            </a:r>
            <a:r>
              <a:rPr lang="en-US" altLang="ja-JP" sz="20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API V1 </a:t>
            </a:r>
            <a:endParaRPr kumimoji="1" lang="ja-JP" altLang="en-US" sz="2000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466BCD6-E20B-443A-863C-0FE5DB344631}"/>
              </a:ext>
            </a:extLst>
          </p:cNvPr>
          <p:cNvSpPr txBox="1"/>
          <p:nvPr/>
        </p:nvSpPr>
        <p:spPr>
          <a:xfrm>
            <a:off x="1337757" y="6015275"/>
            <a:ext cx="3469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Follow-up Intents</a:t>
            </a:r>
          </a:p>
          <a:p>
            <a:pPr algn="ctr"/>
            <a:r>
              <a:rPr kumimoji="1" lang="en-US" altLang="ja-JP" dirty="0"/>
              <a:t>Intents</a:t>
            </a:r>
            <a:r>
              <a:rPr kumimoji="1" lang="ja-JP" altLang="en-US" dirty="0"/>
              <a:t>の分岐が設定できる機能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D2DC1C8-5C90-459D-A31C-92EC37966C8F}"/>
              </a:ext>
            </a:extLst>
          </p:cNvPr>
          <p:cNvSpPr txBox="1"/>
          <p:nvPr/>
        </p:nvSpPr>
        <p:spPr>
          <a:xfrm>
            <a:off x="6854882" y="6015275"/>
            <a:ext cx="4570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Intents</a:t>
            </a:r>
            <a:r>
              <a:rPr kumimoji="1" lang="ja-JP" altLang="en-US" dirty="0"/>
              <a:t>の分岐は</a:t>
            </a:r>
            <a:r>
              <a:rPr kumimoji="1" lang="en-US" altLang="ja-JP" dirty="0"/>
              <a:t>Fulfilment</a:t>
            </a:r>
            <a:r>
              <a:rPr kumimoji="1" lang="ja-JP" altLang="en-US" dirty="0"/>
              <a:t>の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ソースコードで処理しなければなりません</a:t>
            </a:r>
          </a:p>
        </p:txBody>
      </p:sp>
    </p:spTree>
    <p:extLst>
      <p:ext uri="{BB962C8B-B14F-4D97-AF65-F5344CB8AC3E}">
        <p14:creationId xmlns:p14="http://schemas.microsoft.com/office/powerpoint/2010/main" val="1295478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フローチャート: 処理 30">
            <a:extLst>
              <a:ext uri="{FF2B5EF4-FFF2-40B4-BE49-F238E27FC236}">
                <a16:creationId xmlns:a16="http://schemas.microsoft.com/office/drawing/2014/main" id="{3ABDF041-D171-47D0-AB95-B01F695FD054}"/>
              </a:ext>
            </a:extLst>
          </p:cNvPr>
          <p:cNvSpPr/>
          <p:nvPr/>
        </p:nvSpPr>
        <p:spPr>
          <a:xfrm>
            <a:off x="10526668" y="2264115"/>
            <a:ext cx="915707" cy="569881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9" name="フローチャート: 処理 30">
            <a:extLst>
              <a:ext uri="{FF2B5EF4-FFF2-40B4-BE49-F238E27FC236}">
                <a16:creationId xmlns:a16="http://schemas.microsoft.com/office/drawing/2014/main" id="{3ABDF041-D171-47D0-AB95-B01F695FD054}"/>
              </a:ext>
            </a:extLst>
          </p:cNvPr>
          <p:cNvSpPr/>
          <p:nvPr/>
        </p:nvSpPr>
        <p:spPr>
          <a:xfrm>
            <a:off x="10526668" y="1617124"/>
            <a:ext cx="915707" cy="569881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1BAD1945-A076-4F14-BF32-E1F33F403D4F}"/>
              </a:ext>
            </a:extLst>
          </p:cNvPr>
          <p:cNvGrpSpPr/>
          <p:nvPr/>
        </p:nvGrpSpPr>
        <p:grpSpPr>
          <a:xfrm>
            <a:off x="0" y="2966"/>
            <a:ext cx="12244449" cy="411443"/>
            <a:chOff x="0" y="2966"/>
            <a:chExt cx="12244449" cy="411443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955D6712-ECED-4050-AB82-39CEB4BDE323}"/>
                </a:ext>
              </a:extLst>
            </p:cNvPr>
            <p:cNvSpPr/>
            <p:nvPr/>
          </p:nvSpPr>
          <p:spPr>
            <a:xfrm>
              <a:off x="0" y="2966"/>
              <a:ext cx="12192000" cy="41144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lvl="1"/>
              <a:r>
                <a:rPr lang="en-US" altLang="ja-JP" sz="1600" b="1" dirty="0"/>
                <a:t>Follow-up intents</a:t>
              </a:r>
              <a:endParaRPr lang="ja-JP" altLang="en-US" sz="1600" b="1" dirty="0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89BF4E58-B4E5-4561-BC4C-DCE28B900370}"/>
                </a:ext>
              </a:extLst>
            </p:cNvPr>
            <p:cNvSpPr txBox="1"/>
            <p:nvPr/>
          </p:nvSpPr>
          <p:spPr>
            <a:xfrm>
              <a:off x="10990581" y="168051"/>
              <a:ext cx="125386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ja-JP" sz="1000" dirty="0" err="1">
                  <a:solidFill>
                    <a:schemeClr val="bg1"/>
                  </a:solidFill>
                  <a:latin typeface="Adobe Heiti Std R" panose="020B0400000000000000" pitchFamily="34" charset="-128"/>
                  <a:ea typeface="Adobe Heiti Std R" panose="020B0400000000000000" pitchFamily="34" charset="-128"/>
                </a:rPr>
                <a:t>Dialogflow</a:t>
              </a:r>
              <a:r>
                <a:rPr lang="en-US" altLang="ja-JP" sz="1000" dirty="0">
                  <a:solidFill>
                    <a:schemeClr val="bg1"/>
                  </a:solidFill>
                  <a:latin typeface="Adobe Heiti Std R" panose="020B0400000000000000" pitchFamily="34" charset="-128"/>
                  <a:ea typeface="Adobe Heiti Std R" panose="020B0400000000000000" pitchFamily="34" charset="-128"/>
                </a:rPr>
                <a:t> API V2 </a:t>
              </a:r>
              <a:endParaRPr kumimoji="1" lang="ja-JP" altLang="en-US" sz="1000" dirty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endParaRPr>
            </a:p>
          </p:txBody>
        </p:sp>
      </p:grpSp>
      <p:sp>
        <p:nvSpPr>
          <p:cNvPr id="7" name="フローチャート: 判断 6">
            <a:extLst>
              <a:ext uri="{FF2B5EF4-FFF2-40B4-BE49-F238E27FC236}">
                <a16:creationId xmlns:a16="http://schemas.microsoft.com/office/drawing/2014/main" id="{16895CFA-03E4-4DE4-8082-0EE9C650122D}"/>
              </a:ext>
            </a:extLst>
          </p:cNvPr>
          <p:cNvSpPr/>
          <p:nvPr/>
        </p:nvSpPr>
        <p:spPr>
          <a:xfrm>
            <a:off x="737090" y="1583917"/>
            <a:ext cx="949172" cy="648494"/>
          </a:xfrm>
          <a:prstGeom prst="flowChartDecision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四角形: 上の 2 つの角を丸める 15">
            <a:extLst>
              <a:ext uri="{FF2B5EF4-FFF2-40B4-BE49-F238E27FC236}">
                <a16:creationId xmlns:a16="http://schemas.microsoft.com/office/drawing/2014/main" id="{CEAFF193-A8C1-4EFD-A4A1-37EEC69D50EE}"/>
              </a:ext>
            </a:extLst>
          </p:cNvPr>
          <p:cNvSpPr/>
          <p:nvPr/>
        </p:nvSpPr>
        <p:spPr>
          <a:xfrm>
            <a:off x="737089" y="1059123"/>
            <a:ext cx="949173" cy="337372"/>
          </a:xfrm>
          <a:prstGeom prst="round2SameRect">
            <a:avLst>
              <a:gd name="adj1" fmla="val 40625"/>
              <a:gd name="adj2" fmla="val 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四角形: 上の 2 つの角を丸める 16">
            <a:extLst>
              <a:ext uri="{FF2B5EF4-FFF2-40B4-BE49-F238E27FC236}">
                <a16:creationId xmlns:a16="http://schemas.microsoft.com/office/drawing/2014/main" id="{219919DB-6346-4BF0-B2C9-D46F6A6A9247}"/>
              </a:ext>
            </a:extLst>
          </p:cNvPr>
          <p:cNvSpPr/>
          <p:nvPr/>
        </p:nvSpPr>
        <p:spPr>
          <a:xfrm rot="10800000">
            <a:off x="737089" y="6373932"/>
            <a:ext cx="949173" cy="337372"/>
          </a:xfrm>
          <a:prstGeom prst="round2SameRect">
            <a:avLst>
              <a:gd name="adj1" fmla="val 40625"/>
              <a:gd name="adj2" fmla="val 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接箭头连接符 2"/>
          <p:cNvCxnSpPr>
            <a:stCxn id="16" idx="1"/>
            <a:endCxn id="7" idx="0"/>
          </p:cNvCxnSpPr>
          <p:nvPr/>
        </p:nvCxnSpPr>
        <p:spPr>
          <a:xfrm>
            <a:off x="1211675" y="1396495"/>
            <a:ext cx="1" cy="18742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7" idx="3"/>
            <a:endCxn id="15" idx="1"/>
          </p:cNvCxnSpPr>
          <p:nvPr/>
        </p:nvCxnSpPr>
        <p:spPr>
          <a:xfrm>
            <a:off x="1686262" y="1908164"/>
            <a:ext cx="69164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7" idx="2"/>
            <a:endCxn id="31" idx="1"/>
          </p:cNvCxnSpPr>
          <p:nvPr/>
        </p:nvCxnSpPr>
        <p:spPr>
          <a:xfrm rot="16200000" flipH="1">
            <a:off x="971382" y="2472704"/>
            <a:ext cx="1646816" cy="1166229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フローチャート: 処理 14">
            <a:extLst>
              <a:ext uri="{FF2B5EF4-FFF2-40B4-BE49-F238E27FC236}">
                <a16:creationId xmlns:a16="http://schemas.microsoft.com/office/drawing/2014/main" id="{F0808E9C-315D-4706-9C67-2BD4A3F07A47}"/>
              </a:ext>
            </a:extLst>
          </p:cNvPr>
          <p:cNvSpPr/>
          <p:nvPr/>
        </p:nvSpPr>
        <p:spPr>
          <a:xfrm>
            <a:off x="2377906" y="1722480"/>
            <a:ext cx="3038822" cy="371370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フローチャート: 判断 19">
            <a:extLst>
              <a:ext uri="{FF2B5EF4-FFF2-40B4-BE49-F238E27FC236}">
                <a16:creationId xmlns:a16="http://schemas.microsoft.com/office/drawing/2014/main" id="{3236BB44-3356-41DC-91D9-44746E0C22F3}"/>
              </a:ext>
            </a:extLst>
          </p:cNvPr>
          <p:cNvSpPr/>
          <p:nvPr/>
        </p:nvSpPr>
        <p:spPr>
          <a:xfrm>
            <a:off x="2506669" y="2344989"/>
            <a:ext cx="691645" cy="541459"/>
          </a:xfrm>
          <a:prstGeom prst="flowChartDecision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21" name="フローチャート: 処理 20">
            <a:extLst>
              <a:ext uri="{FF2B5EF4-FFF2-40B4-BE49-F238E27FC236}">
                <a16:creationId xmlns:a16="http://schemas.microsoft.com/office/drawing/2014/main" id="{8B07D4CF-33F9-47D0-A397-F8D9478585C5}"/>
              </a:ext>
            </a:extLst>
          </p:cNvPr>
          <p:cNvSpPr/>
          <p:nvPr/>
        </p:nvSpPr>
        <p:spPr>
          <a:xfrm>
            <a:off x="3581312" y="2476046"/>
            <a:ext cx="1389683" cy="279344"/>
          </a:xfrm>
          <a:prstGeom prst="flowChartProcess">
            <a:avLst/>
          </a:prstGeom>
          <a:ln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ローチャート: 処理 21">
            <a:extLst>
              <a:ext uri="{FF2B5EF4-FFF2-40B4-BE49-F238E27FC236}">
                <a16:creationId xmlns:a16="http://schemas.microsoft.com/office/drawing/2014/main" id="{9C2432B8-6709-4852-AA05-E48F26B98912}"/>
              </a:ext>
            </a:extLst>
          </p:cNvPr>
          <p:cNvSpPr/>
          <p:nvPr/>
        </p:nvSpPr>
        <p:spPr>
          <a:xfrm>
            <a:off x="3573107" y="3081090"/>
            <a:ext cx="1389683" cy="279344"/>
          </a:xfrm>
          <a:prstGeom prst="flowChartProcess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フローチャート: 処理 30">
            <a:extLst>
              <a:ext uri="{FF2B5EF4-FFF2-40B4-BE49-F238E27FC236}">
                <a16:creationId xmlns:a16="http://schemas.microsoft.com/office/drawing/2014/main" id="{3ABDF041-D171-47D0-AB95-B01F695FD054}"/>
              </a:ext>
            </a:extLst>
          </p:cNvPr>
          <p:cNvSpPr/>
          <p:nvPr/>
        </p:nvSpPr>
        <p:spPr>
          <a:xfrm>
            <a:off x="2377906" y="3693542"/>
            <a:ext cx="3038822" cy="371370"/>
          </a:xfrm>
          <a:prstGeom prst="flowChartProcess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フローチャート: 判断 32">
            <a:extLst>
              <a:ext uri="{FF2B5EF4-FFF2-40B4-BE49-F238E27FC236}">
                <a16:creationId xmlns:a16="http://schemas.microsoft.com/office/drawing/2014/main" id="{9D9B6136-6A4A-403D-80A9-EC8048E264C5}"/>
              </a:ext>
            </a:extLst>
          </p:cNvPr>
          <p:cNvSpPr/>
          <p:nvPr/>
        </p:nvSpPr>
        <p:spPr>
          <a:xfrm>
            <a:off x="2506669" y="4322078"/>
            <a:ext cx="691645" cy="541459"/>
          </a:xfrm>
          <a:prstGeom prst="flowChartDecision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2" name="フローチャート: 処理 41">
            <a:extLst>
              <a:ext uri="{FF2B5EF4-FFF2-40B4-BE49-F238E27FC236}">
                <a16:creationId xmlns:a16="http://schemas.microsoft.com/office/drawing/2014/main" id="{A22112FE-B35E-4DE1-9286-F30A197F7507}"/>
              </a:ext>
            </a:extLst>
          </p:cNvPr>
          <p:cNvSpPr/>
          <p:nvPr/>
        </p:nvSpPr>
        <p:spPr>
          <a:xfrm>
            <a:off x="2377906" y="5676579"/>
            <a:ext cx="3038822" cy="371370"/>
          </a:xfrm>
          <a:prstGeom prst="flowChartProcess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接箭头连接符 12"/>
          <p:cNvCxnSpPr>
            <a:endCxn id="20" idx="0"/>
          </p:cNvCxnSpPr>
          <p:nvPr/>
        </p:nvCxnSpPr>
        <p:spPr>
          <a:xfrm>
            <a:off x="2852490" y="2093850"/>
            <a:ext cx="2" cy="251139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20" idx="2"/>
            <a:endCxn id="22" idx="1"/>
          </p:cNvCxnSpPr>
          <p:nvPr/>
        </p:nvCxnSpPr>
        <p:spPr>
          <a:xfrm rot="16200000" flipH="1">
            <a:off x="3045642" y="2693297"/>
            <a:ext cx="334314" cy="720615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/>
          <p:cNvCxnSpPr>
            <a:stCxn id="7" idx="1"/>
            <a:endCxn id="42" idx="1"/>
          </p:cNvCxnSpPr>
          <p:nvPr/>
        </p:nvCxnSpPr>
        <p:spPr>
          <a:xfrm rot="10800000" flipH="1" flipV="1">
            <a:off x="737090" y="1908163"/>
            <a:ext cx="1640816" cy="3954101"/>
          </a:xfrm>
          <a:prstGeom prst="bentConnector3">
            <a:avLst>
              <a:gd name="adj1" fmla="val -10762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42" idx="2"/>
            <a:endCxn id="17" idx="1"/>
          </p:cNvCxnSpPr>
          <p:nvPr/>
        </p:nvCxnSpPr>
        <p:spPr>
          <a:xfrm rot="5400000">
            <a:off x="2391505" y="4868119"/>
            <a:ext cx="325983" cy="2685642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endCxn id="33" idx="0"/>
          </p:cNvCxnSpPr>
          <p:nvPr/>
        </p:nvCxnSpPr>
        <p:spPr>
          <a:xfrm>
            <a:off x="2845878" y="4072547"/>
            <a:ext cx="6614" cy="24953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フローチャート: 判断 6">
            <a:extLst>
              <a:ext uri="{FF2B5EF4-FFF2-40B4-BE49-F238E27FC236}">
                <a16:creationId xmlns:a16="http://schemas.microsoft.com/office/drawing/2014/main" id="{16895CFA-03E4-4DE4-8082-0EE9C650122D}"/>
              </a:ext>
            </a:extLst>
          </p:cNvPr>
          <p:cNvSpPr/>
          <p:nvPr/>
        </p:nvSpPr>
        <p:spPr>
          <a:xfrm>
            <a:off x="6796202" y="1583917"/>
            <a:ext cx="949172" cy="648494"/>
          </a:xfrm>
          <a:prstGeom prst="flowChartDecision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7" name="四角形: 上の 2 つの角を丸める 15">
            <a:extLst>
              <a:ext uri="{FF2B5EF4-FFF2-40B4-BE49-F238E27FC236}">
                <a16:creationId xmlns:a16="http://schemas.microsoft.com/office/drawing/2014/main" id="{CEAFF193-A8C1-4EFD-A4A1-37EEC69D50EE}"/>
              </a:ext>
            </a:extLst>
          </p:cNvPr>
          <p:cNvSpPr/>
          <p:nvPr/>
        </p:nvSpPr>
        <p:spPr>
          <a:xfrm>
            <a:off x="6796201" y="1059123"/>
            <a:ext cx="949173" cy="337372"/>
          </a:xfrm>
          <a:prstGeom prst="round2SameRect">
            <a:avLst>
              <a:gd name="adj1" fmla="val 40625"/>
              <a:gd name="adj2" fmla="val 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四角形: 上の 2 つの角を丸める 16">
            <a:extLst>
              <a:ext uri="{FF2B5EF4-FFF2-40B4-BE49-F238E27FC236}">
                <a16:creationId xmlns:a16="http://schemas.microsoft.com/office/drawing/2014/main" id="{219919DB-6346-4BF0-B2C9-D46F6A6A9247}"/>
              </a:ext>
            </a:extLst>
          </p:cNvPr>
          <p:cNvSpPr/>
          <p:nvPr/>
        </p:nvSpPr>
        <p:spPr>
          <a:xfrm rot="10800000">
            <a:off x="6796201" y="6373932"/>
            <a:ext cx="949173" cy="337372"/>
          </a:xfrm>
          <a:prstGeom prst="round2SameRect">
            <a:avLst>
              <a:gd name="adj1" fmla="val 40625"/>
              <a:gd name="adj2" fmla="val 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9" name="直接箭头连接符 138"/>
          <p:cNvCxnSpPr>
            <a:stCxn id="137" idx="1"/>
            <a:endCxn id="136" idx="0"/>
          </p:cNvCxnSpPr>
          <p:nvPr/>
        </p:nvCxnSpPr>
        <p:spPr>
          <a:xfrm>
            <a:off x="7270787" y="1396495"/>
            <a:ext cx="1" cy="18742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>
            <a:stCxn id="136" idx="3"/>
            <a:endCxn id="142" idx="1"/>
          </p:cNvCxnSpPr>
          <p:nvPr/>
        </p:nvCxnSpPr>
        <p:spPr>
          <a:xfrm>
            <a:off x="7745374" y="1908164"/>
            <a:ext cx="691644" cy="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肘形连接符 140"/>
          <p:cNvCxnSpPr>
            <a:stCxn id="136" idx="2"/>
            <a:endCxn id="149" idx="1"/>
          </p:cNvCxnSpPr>
          <p:nvPr/>
        </p:nvCxnSpPr>
        <p:spPr>
          <a:xfrm rot="16200000" flipH="1">
            <a:off x="7699727" y="1803471"/>
            <a:ext cx="316557" cy="1174435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フローチャート: 処理 14">
            <a:extLst>
              <a:ext uri="{FF2B5EF4-FFF2-40B4-BE49-F238E27FC236}">
                <a16:creationId xmlns:a16="http://schemas.microsoft.com/office/drawing/2014/main" id="{F0808E9C-315D-4706-9C67-2BD4A3F07A47}"/>
              </a:ext>
            </a:extLst>
          </p:cNvPr>
          <p:cNvSpPr/>
          <p:nvPr/>
        </p:nvSpPr>
        <p:spPr>
          <a:xfrm>
            <a:off x="8437018" y="1722480"/>
            <a:ext cx="2313713" cy="371370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9" name="フローチャート: 処理 30">
            <a:extLst>
              <a:ext uri="{FF2B5EF4-FFF2-40B4-BE49-F238E27FC236}">
                <a16:creationId xmlns:a16="http://schemas.microsoft.com/office/drawing/2014/main" id="{3ABDF041-D171-47D0-AB95-B01F695FD054}"/>
              </a:ext>
            </a:extLst>
          </p:cNvPr>
          <p:cNvSpPr/>
          <p:nvPr/>
        </p:nvSpPr>
        <p:spPr>
          <a:xfrm>
            <a:off x="8445223" y="2363283"/>
            <a:ext cx="2313713" cy="371370"/>
          </a:xfrm>
          <a:prstGeom prst="flowChartProcess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6" name="フローチャート: 処理 41">
            <a:extLst>
              <a:ext uri="{FF2B5EF4-FFF2-40B4-BE49-F238E27FC236}">
                <a16:creationId xmlns:a16="http://schemas.microsoft.com/office/drawing/2014/main" id="{A22112FE-B35E-4DE1-9286-F30A197F7507}"/>
              </a:ext>
            </a:extLst>
          </p:cNvPr>
          <p:cNvSpPr/>
          <p:nvPr/>
        </p:nvSpPr>
        <p:spPr>
          <a:xfrm>
            <a:off x="8437018" y="5676579"/>
            <a:ext cx="3023526" cy="371370"/>
          </a:xfrm>
          <a:prstGeom prst="flowChartProcess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8" name="肘形连接符 167"/>
          <p:cNvCxnSpPr>
            <a:stCxn id="136" idx="1"/>
            <a:endCxn id="156" idx="1"/>
          </p:cNvCxnSpPr>
          <p:nvPr/>
        </p:nvCxnSpPr>
        <p:spPr>
          <a:xfrm rot="10800000" flipH="1" flipV="1">
            <a:off x="6796202" y="1908164"/>
            <a:ext cx="1640816" cy="3954100"/>
          </a:xfrm>
          <a:prstGeom prst="bentConnector3">
            <a:avLst>
              <a:gd name="adj1" fmla="val -13932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肘形连接符 168"/>
          <p:cNvCxnSpPr>
            <a:stCxn id="156" idx="2"/>
            <a:endCxn id="138" idx="1"/>
          </p:cNvCxnSpPr>
          <p:nvPr/>
        </p:nvCxnSpPr>
        <p:spPr>
          <a:xfrm rot="5400000">
            <a:off x="8446793" y="4871943"/>
            <a:ext cx="325983" cy="2677994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肘形连接符 180"/>
          <p:cNvCxnSpPr>
            <a:stCxn id="136" idx="2"/>
            <a:endCxn id="172" idx="1"/>
          </p:cNvCxnSpPr>
          <p:nvPr/>
        </p:nvCxnSpPr>
        <p:spPr>
          <a:xfrm rot="16200000" flipH="1">
            <a:off x="7190005" y="2313195"/>
            <a:ext cx="1312501" cy="1150935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肘形连接符 182"/>
          <p:cNvCxnSpPr>
            <a:stCxn id="136" idx="2"/>
            <a:endCxn id="176" idx="1"/>
          </p:cNvCxnSpPr>
          <p:nvPr/>
        </p:nvCxnSpPr>
        <p:spPr>
          <a:xfrm rot="16200000" flipH="1">
            <a:off x="6514837" y="2988361"/>
            <a:ext cx="2652906" cy="1141005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フローチャート: 処理 30">
            <a:extLst>
              <a:ext uri="{FF2B5EF4-FFF2-40B4-BE49-F238E27FC236}">
                <a16:creationId xmlns:a16="http://schemas.microsoft.com/office/drawing/2014/main" id="{3ABDF041-D171-47D0-AB95-B01F695FD054}"/>
              </a:ext>
            </a:extLst>
          </p:cNvPr>
          <p:cNvSpPr/>
          <p:nvPr/>
        </p:nvSpPr>
        <p:spPr>
          <a:xfrm>
            <a:off x="8421722" y="3004087"/>
            <a:ext cx="3038822" cy="108165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3" name="フローチャート: 判断 32">
            <a:extLst>
              <a:ext uri="{FF2B5EF4-FFF2-40B4-BE49-F238E27FC236}">
                <a16:creationId xmlns:a16="http://schemas.microsoft.com/office/drawing/2014/main" id="{9D9B6136-6A4A-403D-80A9-EC8048E264C5}"/>
              </a:ext>
            </a:extLst>
          </p:cNvPr>
          <p:cNvSpPr/>
          <p:nvPr/>
        </p:nvSpPr>
        <p:spPr>
          <a:xfrm>
            <a:off x="8720492" y="3267887"/>
            <a:ext cx="691645" cy="541459"/>
          </a:xfrm>
          <a:prstGeom prst="flowChartDecision">
            <a:avLst/>
          </a:prstGeom>
          <a:ln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4" name="フローチャート: 処理 20">
            <a:extLst>
              <a:ext uri="{FF2B5EF4-FFF2-40B4-BE49-F238E27FC236}">
                <a16:creationId xmlns:a16="http://schemas.microsoft.com/office/drawing/2014/main" id="{8B07D4CF-33F9-47D0-A397-F8D9478585C5}"/>
              </a:ext>
            </a:extLst>
          </p:cNvPr>
          <p:cNvSpPr/>
          <p:nvPr/>
        </p:nvSpPr>
        <p:spPr>
          <a:xfrm>
            <a:off x="9974563" y="3243494"/>
            <a:ext cx="949172" cy="209875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5" name="フローチャート: 処理 33">
            <a:extLst>
              <a:ext uri="{FF2B5EF4-FFF2-40B4-BE49-F238E27FC236}">
                <a16:creationId xmlns:a16="http://schemas.microsoft.com/office/drawing/2014/main" id="{931735E2-C74F-48CE-B50F-57756B485751}"/>
              </a:ext>
            </a:extLst>
          </p:cNvPr>
          <p:cNvSpPr/>
          <p:nvPr/>
        </p:nvSpPr>
        <p:spPr>
          <a:xfrm>
            <a:off x="9982211" y="3612658"/>
            <a:ext cx="949172" cy="209875"/>
          </a:xfrm>
          <a:prstGeom prst="flowChartProcess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5" name="肘形连接符 184"/>
          <p:cNvCxnSpPr>
            <a:endCxn id="174" idx="1"/>
          </p:cNvCxnSpPr>
          <p:nvPr/>
        </p:nvCxnSpPr>
        <p:spPr>
          <a:xfrm flipV="1">
            <a:off x="9434486" y="3348431"/>
            <a:ext cx="540077" cy="211782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肘形连接符 186"/>
          <p:cNvCxnSpPr>
            <a:endCxn id="175" idx="1"/>
          </p:cNvCxnSpPr>
          <p:nvPr/>
        </p:nvCxnSpPr>
        <p:spPr>
          <a:xfrm>
            <a:off x="9422066" y="3560213"/>
            <a:ext cx="560145" cy="157383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フローチャート: 処理 30">
            <a:extLst>
              <a:ext uri="{FF2B5EF4-FFF2-40B4-BE49-F238E27FC236}">
                <a16:creationId xmlns:a16="http://schemas.microsoft.com/office/drawing/2014/main" id="{3ABDF041-D171-47D0-AB95-B01F695FD054}"/>
              </a:ext>
            </a:extLst>
          </p:cNvPr>
          <p:cNvSpPr/>
          <p:nvPr/>
        </p:nvSpPr>
        <p:spPr>
          <a:xfrm>
            <a:off x="8411793" y="4344492"/>
            <a:ext cx="3038822" cy="108165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7" name="フローチャート: 判断 32">
            <a:extLst>
              <a:ext uri="{FF2B5EF4-FFF2-40B4-BE49-F238E27FC236}">
                <a16:creationId xmlns:a16="http://schemas.microsoft.com/office/drawing/2014/main" id="{9D9B6136-6A4A-403D-80A9-EC8048E264C5}"/>
              </a:ext>
            </a:extLst>
          </p:cNvPr>
          <p:cNvSpPr/>
          <p:nvPr/>
        </p:nvSpPr>
        <p:spPr>
          <a:xfrm>
            <a:off x="8710562" y="4623204"/>
            <a:ext cx="691645" cy="541459"/>
          </a:xfrm>
          <a:prstGeom prst="flowChartDecision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8" name="フローチャート: 処理 20">
            <a:extLst>
              <a:ext uri="{FF2B5EF4-FFF2-40B4-BE49-F238E27FC236}">
                <a16:creationId xmlns:a16="http://schemas.microsoft.com/office/drawing/2014/main" id="{8B07D4CF-33F9-47D0-A397-F8D9478585C5}"/>
              </a:ext>
            </a:extLst>
          </p:cNvPr>
          <p:cNvSpPr/>
          <p:nvPr/>
        </p:nvSpPr>
        <p:spPr>
          <a:xfrm>
            <a:off x="9964634" y="4598811"/>
            <a:ext cx="949172" cy="209875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9" name="フローチャート: 処理 33">
            <a:extLst>
              <a:ext uri="{FF2B5EF4-FFF2-40B4-BE49-F238E27FC236}">
                <a16:creationId xmlns:a16="http://schemas.microsoft.com/office/drawing/2014/main" id="{931735E2-C74F-48CE-B50F-57756B485751}"/>
              </a:ext>
            </a:extLst>
          </p:cNvPr>
          <p:cNvSpPr/>
          <p:nvPr/>
        </p:nvSpPr>
        <p:spPr>
          <a:xfrm>
            <a:off x="9972282" y="4967975"/>
            <a:ext cx="949172" cy="209875"/>
          </a:xfrm>
          <a:prstGeom prst="flowChartProcess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9" name="肘形连接符 188"/>
          <p:cNvCxnSpPr>
            <a:stCxn id="177" idx="3"/>
            <a:endCxn id="178" idx="1"/>
          </p:cNvCxnSpPr>
          <p:nvPr/>
        </p:nvCxnSpPr>
        <p:spPr>
          <a:xfrm flipV="1">
            <a:off x="9402207" y="4703749"/>
            <a:ext cx="562427" cy="190185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肘形连接符 190"/>
          <p:cNvCxnSpPr>
            <a:stCxn id="177" idx="3"/>
            <a:endCxn id="179" idx="1"/>
          </p:cNvCxnSpPr>
          <p:nvPr/>
        </p:nvCxnSpPr>
        <p:spPr>
          <a:xfrm>
            <a:off x="9402207" y="4893934"/>
            <a:ext cx="570075" cy="178979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テキスト ボックス 7">
            <a:extLst>
              <a:ext uri="{FF2B5EF4-FFF2-40B4-BE49-F238E27FC236}">
                <a16:creationId xmlns:a16="http://schemas.microsoft.com/office/drawing/2014/main" id="{73AF2DE0-2E34-4629-AFDC-6329456442C1}"/>
              </a:ext>
            </a:extLst>
          </p:cNvPr>
          <p:cNvSpPr txBox="1"/>
          <p:nvPr/>
        </p:nvSpPr>
        <p:spPr>
          <a:xfrm>
            <a:off x="1914037" y="550782"/>
            <a:ext cx="2316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2000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Dialogflow</a:t>
            </a:r>
            <a:r>
              <a:rPr lang="en-US" altLang="ja-JP" sz="20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API V2 </a:t>
            </a:r>
            <a:endParaRPr kumimoji="1" lang="ja-JP" altLang="en-US" sz="2000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198" name="テキスト ボックス 8">
            <a:extLst>
              <a:ext uri="{FF2B5EF4-FFF2-40B4-BE49-F238E27FC236}">
                <a16:creationId xmlns:a16="http://schemas.microsoft.com/office/drawing/2014/main" id="{13C0B9E3-A6F3-4E48-9669-2CF0652430A9}"/>
              </a:ext>
            </a:extLst>
          </p:cNvPr>
          <p:cNvSpPr txBox="1"/>
          <p:nvPr/>
        </p:nvSpPr>
        <p:spPr>
          <a:xfrm>
            <a:off x="7981793" y="550782"/>
            <a:ext cx="2316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2000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Dialogflow</a:t>
            </a:r>
            <a:r>
              <a:rPr lang="en-US" altLang="ja-JP" sz="20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API V1 </a:t>
            </a:r>
            <a:endParaRPr kumimoji="1" lang="ja-JP" altLang="en-US" sz="2000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210" name="フローチャート: 処理 20">
            <a:extLst>
              <a:ext uri="{FF2B5EF4-FFF2-40B4-BE49-F238E27FC236}">
                <a16:creationId xmlns:a16="http://schemas.microsoft.com/office/drawing/2014/main" id="{8B07D4CF-33F9-47D0-A397-F8D9478585C5}"/>
              </a:ext>
            </a:extLst>
          </p:cNvPr>
          <p:cNvSpPr/>
          <p:nvPr/>
        </p:nvSpPr>
        <p:spPr>
          <a:xfrm>
            <a:off x="3516476" y="4448040"/>
            <a:ext cx="1389683" cy="279344"/>
          </a:xfrm>
          <a:prstGeom prst="flowChartProcess">
            <a:avLst/>
          </a:prstGeom>
          <a:ln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2" name="フローチャート: 処理 21">
            <a:extLst>
              <a:ext uri="{FF2B5EF4-FFF2-40B4-BE49-F238E27FC236}">
                <a16:creationId xmlns:a16="http://schemas.microsoft.com/office/drawing/2014/main" id="{9C2432B8-6709-4852-AA05-E48F26B98912}"/>
              </a:ext>
            </a:extLst>
          </p:cNvPr>
          <p:cNvSpPr/>
          <p:nvPr/>
        </p:nvSpPr>
        <p:spPr>
          <a:xfrm>
            <a:off x="3535855" y="5060983"/>
            <a:ext cx="1389683" cy="279344"/>
          </a:xfrm>
          <a:prstGeom prst="flowChartProcess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0" name="肘形连接符 219"/>
          <p:cNvCxnSpPr>
            <a:stCxn id="33" idx="2"/>
            <a:endCxn id="212" idx="1"/>
          </p:cNvCxnSpPr>
          <p:nvPr/>
        </p:nvCxnSpPr>
        <p:spPr>
          <a:xfrm rot="16200000" flipH="1">
            <a:off x="3025614" y="4690414"/>
            <a:ext cx="337118" cy="683363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箭头连接符 222"/>
          <p:cNvCxnSpPr>
            <a:stCxn id="20" idx="3"/>
            <a:endCxn id="21" idx="1"/>
          </p:cNvCxnSpPr>
          <p:nvPr/>
        </p:nvCxnSpPr>
        <p:spPr>
          <a:xfrm flipV="1">
            <a:off x="3198314" y="2615718"/>
            <a:ext cx="382998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箭头连接符 225"/>
          <p:cNvCxnSpPr>
            <a:stCxn id="33" idx="3"/>
            <a:endCxn id="210" idx="1"/>
          </p:cNvCxnSpPr>
          <p:nvPr/>
        </p:nvCxnSpPr>
        <p:spPr>
          <a:xfrm flipV="1">
            <a:off x="3198314" y="4587712"/>
            <a:ext cx="318162" cy="5096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フローチャート: 処理 20">
            <a:extLst>
              <a:ext uri="{FF2B5EF4-FFF2-40B4-BE49-F238E27FC236}">
                <a16:creationId xmlns:a16="http://schemas.microsoft.com/office/drawing/2014/main" id="{8B07D4CF-33F9-47D0-A397-F8D9478585C5}"/>
              </a:ext>
            </a:extLst>
          </p:cNvPr>
          <p:cNvSpPr/>
          <p:nvPr/>
        </p:nvSpPr>
        <p:spPr>
          <a:xfrm>
            <a:off x="11099761" y="1797126"/>
            <a:ext cx="187788" cy="209875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2" name="フローチャート: 処理 33">
            <a:extLst>
              <a:ext uri="{FF2B5EF4-FFF2-40B4-BE49-F238E27FC236}">
                <a16:creationId xmlns:a16="http://schemas.microsoft.com/office/drawing/2014/main" id="{931735E2-C74F-48CE-B50F-57756B485751}"/>
              </a:ext>
            </a:extLst>
          </p:cNvPr>
          <p:cNvSpPr/>
          <p:nvPr/>
        </p:nvSpPr>
        <p:spPr>
          <a:xfrm>
            <a:off x="11099761" y="2444029"/>
            <a:ext cx="187788" cy="209875"/>
          </a:xfrm>
          <a:prstGeom prst="flowChartProcess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6" name="直接箭头连接符 235"/>
          <p:cNvCxnSpPr>
            <a:stCxn id="142" idx="3"/>
            <a:endCxn id="231" idx="1"/>
          </p:cNvCxnSpPr>
          <p:nvPr/>
        </p:nvCxnSpPr>
        <p:spPr>
          <a:xfrm flipV="1">
            <a:off x="10750731" y="1902064"/>
            <a:ext cx="349030" cy="610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箭头连接符 237"/>
          <p:cNvCxnSpPr>
            <a:stCxn id="149" idx="3"/>
            <a:endCxn id="232" idx="1"/>
          </p:cNvCxnSpPr>
          <p:nvPr/>
        </p:nvCxnSpPr>
        <p:spPr>
          <a:xfrm flipV="1">
            <a:off x="10758936" y="2548967"/>
            <a:ext cx="340825" cy="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文本框 240"/>
          <p:cNvSpPr txBox="1"/>
          <p:nvPr/>
        </p:nvSpPr>
        <p:spPr>
          <a:xfrm>
            <a:off x="4011940" y="2481941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i="1" u="sng" dirty="0" smtClean="0"/>
              <a:t>Yes</a:t>
            </a:r>
            <a:endParaRPr kumimoji="1" lang="ja-JP" altLang="en-US" sz="1400" i="1" u="sng" dirty="0"/>
          </a:p>
        </p:txBody>
      </p:sp>
      <p:sp>
        <p:nvSpPr>
          <p:cNvPr id="242" name="文本框 241"/>
          <p:cNvSpPr txBox="1"/>
          <p:nvPr/>
        </p:nvSpPr>
        <p:spPr>
          <a:xfrm>
            <a:off x="3964294" y="4469315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i="1" u="sng" dirty="0" smtClean="0"/>
              <a:t>Yes</a:t>
            </a:r>
            <a:endParaRPr kumimoji="1" lang="ja-JP" altLang="en-US" sz="1400" i="1" u="sng" dirty="0"/>
          </a:p>
        </p:txBody>
      </p:sp>
      <p:sp>
        <p:nvSpPr>
          <p:cNvPr id="243" name="文本框 242"/>
          <p:cNvSpPr txBox="1"/>
          <p:nvPr/>
        </p:nvSpPr>
        <p:spPr>
          <a:xfrm>
            <a:off x="8412454" y="3040654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i="1" u="sng" dirty="0" smtClean="0"/>
              <a:t>Yes</a:t>
            </a:r>
            <a:endParaRPr kumimoji="1" lang="ja-JP" altLang="en-US" sz="1400" i="1" u="sng" dirty="0"/>
          </a:p>
        </p:txBody>
      </p:sp>
      <p:sp>
        <p:nvSpPr>
          <p:cNvPr id="244" name="文本框 243"/>
          <p:cNvSpPr txBox="1"/>
          <p:nvPr/>
        </p:nvSpPr>
        <p:spPr>
          <a:xfrm>
            <a:off x="8421722" y="4369625"/>
            <a:ext cx="420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i="1" u="sng" dirty="0" smtClean="0"/>
              <a:t>No</a:t>
            </a:r>
            <a:endParaRPr kumimoji="1" lang="ja-JP" altLang="en-US" sz="1400" i="1" u="sng" dirty="0"/>
          </a:p>
        </p:txBody>
      </p:sp>
      <p:sp>
        <p:nvSpPr>
          <p:cNvPr id="245" name="文本框 244"/>
          <p:cNvSpPr txBox="1"/>
          <p:nvPr/>
        </p:nvSpPr>
        <p:spPr>
          <a:xfrm>
            <a:off x="4032004" y="3099537"/>
            <a:ext cx="420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i="1" u="sng" dirty="0" smtClean="0"/>
              <a:t>No</a:t>
            </a:r>
            <a:endParaRPr kumimoji="1" lang="ja-JP" altLang="en-US" sz="1400" i="1" u="sng" dirty="0"/>
          </a:p>
        </p:txBody>
      </p:sp>
      <p:sp>
        <p:nvSpPr>
          <p:cNvPr id="246" name="文本框 245"/>
          <p:cNvSpPr txBox="1"/>
          <p:nvPr/>
        </p:nvSpPr>
        <p:spPr>
          <a:xfrm>
            <a:off x="4001163" y="5046766"/>
            <a:ext cx="420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i="1" u="sng" dirty="0" smtClean="0"/>
              <a:t>No</a:t>
            </a:r>
            <a:endParaRPr kumimoji="1" lang="ja-JP" altLang="en-US" sz="1400" i="1" u="sng" dirty="0"/>
          </a:p>
        </p:txBody>
      </p:sp>
      <p:sp>
        <p:nvSpPr>
          <p:cNvPr id="247" name="文本框 246"/>
          <p:cNvSpPr txBox="1"/>
          <p:nvPr/>
        </p:nvSpPr>
        <p:spPr>
          <a:xfrm>
            <a:off x="3239293" y="1778824"/>
            <a:ext cx="1266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i="1" u="sng" dirty="0" smtClean="0"/>
              <a:t>CEO</a:t>
            </a:r>
            <a:r>
              <a:rPr kumimoji="1" lang="ja-JP" altLang="en-US" sz="1400" i="1" u="sng" dirty="0" smtClean="0"/>
              <a:t>について</a:t>
            </a:r>
            <a:endParaRPr kumimoji="1" lang="ja-JP" altLang="en-US" sz="1400" i="1" u="sng" dirty="0"/>
          </a:p>
        </p:txBody>
      </p:sp>
      <p:sp>
        <p:nvSpPr>
          <p:cNvPr id="248" name="文本框 247"/>
          <p:cNvSpPr txBox="1"/>
          <p:nvPr/>
        </p:nvSpPr>
        <p:spPr>
          <a:xfrm>
            <a:off x="8944586" y="1747001"/>
            <a:ext cx="1266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i="1" u="sng" dirty="0" smtClean="0"/>
              <a:t>CEO</a:t>
            </a:r>
            <a:r>
              <a:rPr kumimoji="1" lang="ja-JP" altLang="en-US" sz="1400" i="1" u="sng" dirty="0" smtClean="0"/>
              <a:t>について</a:t>
            </a:r>
            <a:endParaRPr kumimoji="1" lang="ja-JP" altLang="en-US" sz="1400" i="1" u="sng" dirty="0"/>
          </a:p>
        </p:txBody>
      </p:sp>
      <p:sp>
        <p:nvSpPr>
          <p:cNvPr id="249" name="文本框 248"/>
          <p:cNvSpPr txBox="1"/>
          <p:nvPr/>
        </p:nvSpPr>
        <p:spPr>
          <a:xfrm>
            <a:off x="3239212" y="3745192"/>
            <a:ext cx="1358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i="1" u="sng" dirty="0" smtClean="0"/>
              <a:t>Azest</a:t>
            </a:r>
            <a:r>
              <a:rPr kumimoji="1" lang="ja-JP" altLang="en-US" sz="1400" i="1" u="sng" dirty="0" smtClean="0"/>
              <a:t>について</a:t>
            </a:r>
            <a:endParaRPr kumimoji="1" lang="ja-JP" altLang="en-US" sz="1400" i="1" u="sng" dirty="0"/>
          </a:p>
        </p:txBody>
      </p:sp>
      <p:sp>
        <p:nvSpPr>
          <p:cNvPr id="252" name="文本框 251"/>
          <p:cNvSpPr txBox="1"/>
          <p:nvPr/>
        </p:nvSpPr>
        <p:spPr>
          <a:xfrm>
            <a:off x="8904161" y="2395504"/>
            <a:ext cx="1358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i="1" u="sng" dirty="0" smtClean="0"/>
              <a:t>Azest</a:t>
            </a:r>
            <a:r>
              <a:rPr kumimoji="1" lang="ja-JP" altLang="en-US" sz="1400" i="1" u="sng" dirty="0" smtClean="0"/>
              <a:t>について</a:t>
            </a:r>
            <a:endParaRPr kumimoji="1" lang="ja-JP" altLang="en-US" sz="1400" i="1" u="sng" dirty="0"/>
          </a:p>
        </p:txBody>
      </p:sp>
      <p:sp>
        <p:nvSpPr>
          <p:cNvPr id="253" name="文本框 252"/>
          <p:cNvSpPr txBox="1"/>
          <p:nvPr/>
        </p:nvSpPr>
        <p:spPr>
          <a:xfrm>
            <a:off x="9984398" y="3579835"/>
            <a:ext cx="1358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i="1" u="sng" dirty="0" smtClean="0"/>
              <a:t>Azest</a:t>
            </a:r>
            <a:r>
              <a:rPr kumimoji="1" lang="ja-JP" altLang="en-US" sz="1400" i="1" u="sng" dirty="0" smtClean="0"/>
              <a:t>について</a:t>
            </a:r>
            <a:endParaRPr kumimoji="1" lang="ja-JP" altLang="en-US" sz="1400" i="1" u="sng" dirty="0"/>
          </a:p>
        </p:txBody>
      </p:sp>
      <p:sp>
        <p:nvSpPr>
          <p:cNvPr id="254" name="文本框 253"/>
          <p:cNvSpPr txBox="1"/>
          <p:nvPr/>
        </p:nvSpPr>
        <p:spPr>
          <a:xfrm>
            <a:off x="9941133" y="4933822"/>
            <a:ext cx="1358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i="1" u="sng" dirty="0" smtClean="0"/>
              <a:t>Azest</a:t>
            </a:r>
            <a:r>
              <a:rPr kumimoji="1" lang="ja-JP" altLang="en-US" sz="1400" i="1" u="sng" dirty="0" smtClean="0"/>
              <a:t>について</a:t>
            </a:r>
            <a:endParaRPr kumimoji="1" lang="ja-JP" altLang="en-US" sz="1400" i="1" u="sng" dirty="0"/>
          </a:p>
        </p:txBody>
      </p:sp>
      <p:sp>
        <p:nvSpPr>
          <p:cNvPr id="255" name="文本框 254"/>
          <p:cNvSpPr txBox="1"/>
          <p:nvPr/>
        </p:nvSpPr>
        <p:spPr>
          <a:xfrm>
            <a:off x="9972282" y="3205261"/>
            <a:ext cx="1266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i="1" u="sng" dirty="0" smtClean="0"/>
              <a:t>CEO</a:t>
            </a:r>
            <a:r>
              <a:rPr kumimoji="1" lang="ja-JP" altLang="en-US" sz="1400" i="1" u="sng" dirty="0" smtClean="0"/>
              <a:t>について</a:t>
            </a:r>
            <a:endParaRPr kumimoji="1" lang="ja-JP" altLang="en-US" sz="1400" i="1" u="sng" dirty="0"/>
          </a:p>
        </p:txBody>
      </p:sp>
      <p:sp>
        <p:nvSpPr>
          <p:cNvPr id="256" name="文本框 255"/>
          <p:cNvSpPr txBox="1"/>
          <p:nvPr/>
        </p:nvSpPr>
        <p:spPr>
          <a:xfrm>
            <a:off x="9969098" y="4570445"/>
            <a:ext cx="1266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i="1" u="sng" dirty="0" smtClean="0"/>
              <a:t>CEO</a:t>
            </a:r>
            <a:r>
              <a:rPr kumimoji="1" lang="ja-JP" altLang="en-US" sz="1400" i="1" u="sng" dirty="0" smtClean="0"/>
              <a:t>について</a:t>
            </a:r>
            <a:endParaRPr kumimoji="1" lang="ja-JP" altLang="en-US" sz="1400" i="1" u="sng" dirty="0"/>
          </a:p>
        </p:txBody>
      </p:sp>
      <p:sp>
        <p:nvSpPr>
          <p:cNvPr id="258" name="文本框 257"/>
          <p:cNvSpPr txBox="1"/>
          <p:nvPr/>
        </p:nvSpPr>
        <p:spPr>
          <a:xfrm>
            <a:off x="3296978" y="5717360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i="1" u="sng" dirty="0" smtClean="0"/>
              <a:t>Bye-bye</a:t>
            </a:r>
            <a:endParaRPr kumimoji="1" lang="ja-JP" altLang="en-US" sz="1400" i="1" u="sng" dirty="0"/>
          </a:p>
        </p:txBody>
      </p:sp>
      <p:sp>
        <p:nvSpPr>
          <p:cNvPr id="259" name="文本框 258"/>
          <p:cNvSpPr txBox="1"/>
          <p:nvPr/>
        </p:nvSpPr>
        <p:spPr>
          <a:xfrm>
            <a:off x="9510044" y="5729757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i="1" u="sng" dirty="0" smtClean="0"/>
              <a:t>Bye-bye</a:t>
            </a:r>
            <a:endParaRPr kumimoji="1" lang="ja-JP" altLang="en-US" sz="1400" i="1" u="sng" dirty="0"/>
          </a:p>
        </p:txBody>
      </p:sp>
      <p:sp>
        <p:nvSpPr>
          <p:cNvPr id="260" name="フローチャート: 処理 30">
            <a:extLst>
              <a:ext uri="{FF2B5EF4-FFF2-40B4-BE49-F238E27FC236}">
                <a16:creationId xmlns:a16="http://schemas.microsoft.com/office/drawing/2014/main" id="{3ABDF041-D171-47D0-AB95-B01F695FD054}"/>
              </a:ext>
            </a:extLst>
          </p:cNvPr>
          <p:cNvSpPr/>
          <p:nvPr/>
        </p:nvSpPr>
        <p:spPr>
          <a:xfrm>
            <a:off x="10111021" y="6488155"/>
            <a:ext cx="222746" cy="244127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1" name="文本框 260"/>
          <p:cNvSpPr txBox="1"/>
          <p:nvPr/>
        </p:nvSpPr>
        <p:spPr>
          <a:xfrm>
            <a:off x="10298454" y="6479414"/>
            <a:ext cx="17091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Firebase Functions</a:t>
            </a:r>
            <a:r>
              <a:rPr kumimoji="1" lang="ja-JP" altLang="en-US" sz="1100" dirty="0" smtClean="0"/>
              <a:t>開発</a:t>
            </a:r>
            <a:endParaRPr kumimoji="1" lang="ja-JP" altLang="en-US" sz="1100" dirty="0"/>
          </a:p>
        </p:txBody>
      </p:sp>
      <p:sp>
        <p:nvSpPr>
          <p:cNvPr id="262" name="椭圆 261"/>
          <p:cNvSpPr/>
          <p:nvPr/>
        </p:nvSpPr>
        <p:spPr>
          <a:xfrm>
            <a:off x="10864062" y="1583917"/>
            <a:ext cx="707623" cy="1302530"/>
          </a:xfrm>
          <a:prstGeom prst="ellipse">
            <a:avLst/>
          </a:prstGeom>
          <a:solidFill>
            <a:srgbClr val="FFFFFF">
              <a:alpha val="4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4" name="直接箭头连接符 263"/>
          <p:cNvCxnSpPr/>
          <p:nvPr/>
        </p:nvCxnSpPr>
        <p:spPr>
          <a:xfrm flipH="1">
            <a:off x="11287549" y="1413245"/>
            <a:ext cx="188290" cy="318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文本框 265"/>
          <p:cNvSpPr txBox="1"/>
          <p:nvPr/>
        </p:nvSpPr>
        <p:spPr>
          <a:xfrm>
            <a:off x="10694647" y="1156803"/>
            <a:ext cx="13740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/>
              <a:t>※</a:t>
            </a:r>
            <a:r>
              <a:rPr lang="ja-JP" altLang="en-US" sz="1100" dirty="0" smtClean="0"/>
              <a:t>状態を</a:t>
            </a:r>
            <a:r>
              <a:rPr lang="en-US" altLang="ja-JP" sz="1100" dirty="0" smtClean="0"/>
              <a:t>DB</a:t>
            </a:r>
            <a:r>
              <a:rPr lang="ja-JP" altLang="en-US" sz="1100" dirty="0" smtClean="0"/>
              <a:t>に保存</a:t>
            </a:r>
            <a:endParaRPr kumimoji="1" lang="ja-JP" altLang="en-US" sz="1100" dirty="0"/>
          </a:p>
        </p:txBody>
      </p:sp>
      <p:sp>
        <p:nvSpPr>
          <p:cNvPr id="267" name="矩形 266"/>
          <p:cNvSpPr/>
          <p:nvPr/>
        </p:nvSpPr>
        <p:spPr>
          <a:xfrm>
            <a:off x="8670956" y="3309602"/>
            <a:ext cx="74892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100" i="1" dirty="0" smtClean="0"/>
              <a:t>DB</a:t>
            </a:r>
            <a:r>
              <a:rPr lang="ja-JP" altLang="en-US" sz="1100" i="1" dirty="0" smtClean="0"/>
              <a:t>に</a:t>
            </a:r>
            <a:endParaRPr lang="en-US" altLang="ja-JP" sz="1100" i="1" dirty="0" smtClean="0"/>
          </a:p>
          <a:p>
            <a:pPr algn="ctr"/>
            <a:r>
              <a:rPr lang="ja-JP" altLang="en-US" sz="1100" i="1" dirty="0" smtClean="0"/>
              <a:t>状態</a:t>
            </a:r>
            <a:r>
              <a:rPr lang="ja-JP" altLang="en-US" sz="1100" i="1" dirty="0"/>
              <a:t>判断</a:t>
            </a:r>
          </a:p>
        </p:txBody>
      </p:sp>
      <p:sp>
        <p:nvSpPr>
          <p:cNvPr id="268" name="矩形 267"/>
          <p:cNvSpPr/>
          <p:nvPr/>
        </p:nvSpPr>
        <p:spPr>
          <a:xfrm>
            <a:off x="8691936" y="4668874"/>
            <a:ext cx="74892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100" i="1" dirty="0" smtClean="0"/>
              <a:t>DB</a:t>
            </a:r>
            <a:r>
              <a:rPr lang="ja-JP" altLang="en-US" sz="1100" i="1" dirty="0" smtClean="0"/>
              <a:t>に</a:t>
            </a:r>
            <a:endParaRPr lang="en-US" altLang="ja-JP" sz="1100" i="1" dirty="0" smtClean="0"/>
          </a:p>
          <a:p>
            <a:pPr algn="ctr"/>
            <a:r>
              <a:rPr lang="ja-JP" altLang="en-US" sz="1100" i="1" dirty="0" smtClean="0"/>
              <a:t>状態</a:t>
            </a:r>
            <a:r>
              <a:rPr lang="ja-JP" altLang="en-US" sz="1100" i="1" dirty="0"/>
              <a:t>判断</a:t>
            </a:r>
          </a:p>
        </p:txBody>
      </p:sp>
    </p:spTree>
    <p:extLst>
      <p:ext uri="{BB962C8B-B14F-4D97-AF65-F5344CB8AC3E}">
        <p14:creationId xmlns:p14="http://schemas.microsoft.com/office/powerpoint/2010/main" val="2156950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6" name="直線コネクタ 155">
            <a:extLst>
              <a:ext uri="{FF2B5EF4-FFF2-40B4-BE49-F238E27FC236}">
                <a16:creationId xmlns:a16="http://schemas.microsoft.com/office/drawing/2014/main" id="{8531662B-0B1E-4610-9707-47BF419409D8}"/>
              </a:ext>
            </a:extLst>
          </p:cNvPr>
          <p:cNvCxnSpPr>
            <a:cxnSpLocks/>
          </p:cNvCxnSpPr>
          <p:nvPr/>
        </p:nvCxnSpPr>
        <p:spPr>
          <a:xfrm>
            <a:off x="-52450" y="2803311"/>
            <a:ext cx="1229689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49A0BFBB-2DED-41D7-8E31-BB002DAFD85F}"/>
              </a:ext>
            </a:extLst>
          </p:cNvPr>
          <p:cNvSpPr/>
          <p:nvPr/>
        </p:nvSpPr>
        <p:spPr>
          <a:xfrm>
            <a:off x="3325648" y="1784580"/>
            <a:ext cx="3666166" cy="3985593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400"/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F7D9D497-A3E5-4E4B-BF0A-4D078734D557}"/>
              </a:ext>
            </a:extLst>
          </p:cNvPr>
          <p:cNvSpPr/>
          <p:nvPr/>
        </p:nvSpPr>
        <p:spPr>
          <a:xfrm>
            <a:off x="745166" y="761300"/>
            <a:ext cx="1747022" cy="334481"/>
          </a:xfrm>
          <a:prstGeom prst="wedgeRectCallout">
            <a:avLst>
              <a:gd name="adj1" fmla="val 55320"/>
              <a:gd name="adj2" fmla="val 49633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600" dirty="0"/>
              <a:t>こんにちは、</a:t>
            </a:r>
            <a:r>
              <a:rPr lang="en-US" altLang="ja-JP" sz="600" dirty="0"/>
              <a:t>Azest</a:t>
            </a:r>
            <a:r>
              <a:rPr lang="ja-JP" altLang="en-US" sz="600" dirty="0"/>
              <a:t>について説明しましょうか？</a:t>
            </a:r>
            <a:r>
              <a:rPr lang="en-US" altLang="ja-JP" sz="600" dirty="0"/>
              <a:t>CEO</a:t>
            </a:r>
            <a:r>
              <a:rPr lang="ja-JP" altLang="en-US" sz="600" dirty="0"/>
              <a:t>について説明しましょうか</a:t>
            </a:r>
            <a:r>
              <a:rPr lang="en-US" altLang="ja-JP" sz="600" dirty="0"/>
              <a:t>? </a:t>
            </a:r>
            <a:endParaRPr kumimoji="1" lang="ja-JP" altLang="en-US" sz="600" dirty="0"/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46A31C6D-6529-4C3E-8B71-2275938A9104}"/>
              </a:ext>
            </a:extLst>
          </p:cNvPr>
          <p:cNvGrpSpPr/>
          <p:nvPr/>
        </p:nvGrpSpPr>
        <p:grpSpPr>
          <a:xfrm>
            <a:off x="2607980" y="653745"/>
            <a:ext cx="425016" cy="549590"/>
            <a:chOff x="3740369" y="847395"/>
            <a:chExt cx="1060704" cy="1371602"/>
          </a:xfrm>
        </p:grpSpPr>
        <p:sp>
          <p:nvSpPr>
            <p:cNvPr id="15" name="二等辺三角形 14">
              <a:extLst>
                <a:ext uri="{FF2B5EF4-FFF2-40B4-BE49-F238E27FC236}">
                  <a16:creationId xmlns:a16="http://schemas.microsoft.com/office/drawing/2014/main" id="{F050A942-B48E-4966-BEA3-E87C7EC7B34B}"/>
                </a:ext>
              </a:extLst>
            </p:cNvPr>
            <p:cNvSpPr/>
            <p:nvPr/>
          </p:nvSpPr>
          <p:spPr>
            <a:xfrm>
              <a:off x="3740369" y="1304597"/>
              <a:ext cx="1060704" cy="914400"/>
            </a:xfrm>
            <a:prstGeom prst="triangl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31E01E23-DB14-4D48-92EB-20BE74D9A8C9}"/>
                </a:ext>
              </a:extLst>
            </p:cNvPr>
            <p:cNvSpPr/>
            <p:nvPr/>
          </p:nvSpPr>
          <p:spPr>
            <a:xfrm>
              <a:off x="3813520" y="847395"/>
              <a:ext cx="914400" cy="914401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/>
            </a:p>
          </p:txBody>
        </p:sp>
      </p:grp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95DE73E8-6D7B-4D78-87EF-E6910F732017}"/>
              </a:ext>
            </a:extLst>
          </p:cNvPr>
          <p:cNvSpPr/>
          <p:nvPr/>
        </p:nvSpPr>
        <p:spPr>
          <a:xfrm>
            <a:off x="708572" y="1492398"/>
            <a:ext cx="1151682" cy="334481"/>
          </a:xfrm>
          <a:prstGeom prst="wedgeRectCallout">
            <a:avLst>
              <a:gd name="adj1" fmla="val -54788"/>
              <a:gd name="adj2" fmla="val 4320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Azest</a:t>
            </a:r>
            <a:endParaRPr kumimoji="1" lang="ja-JP" altLang="en-US" sz="1000" dirty="0"/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B770AF4A-728D-4D36-9A93-A4ACE6B9078C}"/>
              </a:ext>
            </a:extLst>
          </p:cNvPr>
          <p:cNvGrpSpPr/>
          <p:nvPr/>
        </p:nvGrpSpPr>
        <p:grpSpPr>
          <a:xfrm>
            <a:off x="142474" y="1404516"/>
            <a:ext cx="425016" cy="549590"/>
            <a:chOff x="3740369" y="847395"/>
            <a:chExt cx="1060704" cy="1371602"/>
          </a:xfrm>
        </p:grpSpPr>
        <p:sp>
          <p:nvSpPr>
            <p:cNvPr id="20" name="二等辺三角形 19">
              <a:extLst>
                <a:ext uri="{FF2B5EF4-FFF2-40B4-BE49-F238E27FC236}">
                  <a16:creationId xmlns:a16="http://schemas.microsoft.com/office/drawing/2014/main" id="{8CEE74B7-12E0-43AC-8A95-B3EA6FFD55D2}"/>
                </a:ext>
              </a:extLst>
            </p:cNvPr>
            <p:cNvSpPr/>
            <p:nvPr/>
          </p:nvSpPr>
          <p:spPr>
            <a:xfrm>
              <a:off x="3740369" y="1304597"/>
              <a:ext cx="1060704" cy="914400"/>
            </a:xfrm>
            <a:prstGeom prst="triangl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78FF7AAF-234F-4274-8078-F080A7416017}"/>
                </a:ext>
              </a:extLst>
            </p:cNvPr>
            <p:cNvSpPr/>
            <p:nvPr/>
          </p:nvSpPr>
          <p:spPr>
            <a:xfrm>
              <a:off x="3813520" y="847395"/>
              <a:ext cx="914400" cy="914401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/>
            </a:p>
          </p:txBody>
        </p:sp>
      </p:grpSp>
      <p:sp>
        <p:nvSpPr>
          <p:cNvPr id="25" name="吹き出し: 四角形 24">
            <a:extLst>
              <a:ext uri="{FF2B5EF4-FFF2-40B4-BE49-F238E27FC236}">
                <a16:creationId xmlns:a16="http://schemas.microsoft.com/office/drawing/2014/main" id="{AE00E14C-5E04-4B06-A6E7-3608FB3F2390}"/>
              </a:ext>
            </a:extLst>
          </p:cNvPr>
          <p:cNvSpPr/>
          <p:nvPr/>
        </p:nvSpPr>
        <p:spPr>
          <a:xfrm>
            <a:off x="745166" y="2262842"/>
            <a:ext cx="1717710" cy="334481"/>
          </a:xfrm>
          <a:prstGeom prst="wedgeRectCallout">
            <a:avLst>
              <a:gd name="adj1" fmla="val 55320"/>
              <a:gd name="adj2" fmla="val 49633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/>
              <a:t>Azest</a:t>
            </a:r>
            <a:r>
              <a:rPr lang="ja-JP" altLang="en-US" sz="800" dirty="0"/>
              <a:t>聞いたことがありますか</a:t>
            </a:r>
            <a:r>
              <a:rPr lang="en-US" altLang="ja-JP" sz="800" dirty="0"/>
              <a:t>?</a:t>
            </a:r>
            <a:endParaRPr kumimoji="1" lang="ja-JP" altLang="en-US" sz="800" dirty="0"/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7F112486-7F6D-4B64-94A7-51BAC611CACA}"/>
              </a:ext>
            </a:extLst>
          </p:cNvPr>
          <p:cNvGrpSpPr/>
          <p:nvPr/>
        </p:nvGrpSpPr>
        <p:grpSpPr>
          <a:xfrm>
            <a:off x="2578668" y="2155287"/>
            <a:ext cx="425016" cy="549590"/>
            <a:chOff x="3740369" y="847395"/>
            <a:chExt cx="1060704" cy="1371602"/>
          </a:xfrm>
        </p:grpSpPr>
        <p:sp>
          <p:nvSpPr>
            <p:cNvPr id="27" name="二等辺三角形 26">
              <a:extLst>
                <a:ext uri="{FF2B5EF4-FFF2-40B4-BE49-F238E27FC236}">
                  <a16:creationId xmlns:a16="http://schemas.microsoft.com/office/drawing/2014/main" id="{7DCBFCDB-600B-4320-A6A4-847CDEBBE7DD}"/>
                </a:ext>
              </a:extLst>
            </p:cNvPr>
            <p:cNvSpPr/>
            <p:nvPr/>
          </p:nvSpPr>
          <p:spPr>
            <a:xfrm>
              <a:off x="3740369" y="1304597"/>
              <a:ext cx="1060704" cy="914400"/>
            </a:xfrm>
            <a:prstGeom prst="triangl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83248BB5-7523-43B4-BF2F-EC5AA40CB96D}"/>
                </a:ext>
              </a:extLst>
            </p:cNvPr>
            <p:cNvSpPr/>
            <p:nvPr/>
          </p:nvSpPr>
          <p:spPr>
            <a:xfrm>
              <a:off x="3813520" y="847395"/>
              <a:ext cx="914400" cy="914401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/>
            </a:p>
          </p:txBody>
        </p:sp>
      </p:grpSp>
      <p:sp>
        <p:nvSpPr>
          <p:cNvPr id="30" name="吹き出し: 四角形 29">
            <a:extLst>
              <a:ext uri="{FF2B5EF4-FFF2-40B4-BE49-F238E27FC236}">
                <a16:creationId xmlns:a16="http://schemas.microsoft.com/office/drawing/2014/main" id="{B0477243-6815-4D4D-8A7D-59804D9DC775}"/>
              </a:ext>
            </a:extLst>
          </p:cNvPr>
          <p:cNvSpPr/>
          <p:nvPr/>
        </p:nvSpPr>
        <p:spPr>
          <a:xfrm>
            <a:off x="679260" y="2993940"/>
            <a:ext cx="1151682" cy="334481"/>
          </a:xfrm>
          <a:prstGeom prst="wedgeRectCallout">
            <a:avLst>
              <a:gd name="adj1" fmla="val -54788"/>
              <a:gd name="adj2" fmla="val 4320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000" dirty="0"/>
              <a:t>はい</a:t>
            </a:r>
          </a:p>
        </p:txBody>
      </p: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DC8B276D-B629-4D09-AC47-6F1C96914A1B}"/>
              </a:ext>
            </a:extLst>
          </p:cNvPr>
          <p:cNvGrpSpPr/>
          <p:nvPr/>
        </p:nvGrpSpPr>
        <p:grpSpPr>
          <a:xfrm>
            <a:off x="113162" y="2906058"/>
            <a:ext cx="425016" cy="549590"/>
            <a:chOff x="3740369" y="847395"/>
            <a:chExt cx="1060704" cy="1371602"/>
          </a:xfrm>
        </p:grpSpPr>
        <p:sp>
          <p:nvSpPr>
            <p:cNvPr id="32" name="二等辺三角形 31">
              <a:extLst>
                <a:ext uri="{FF2B5EF4-FFF2-40B4-BE49-F238E27FC236}">
                  <a16:creationId xmlns:a16="http://schemas.microsoft.com/office/drawing/2014/main" id="{6D178F0A-4380-481D-AA0A-0F910017B548}"/>
                </a:ext>
              </a:extLst>
            </p:cNvPr>
            <p:cNvSpPr/>
            <p:nvPr/>
          </p:nvSpPr>
          <p:spPr>
            <a:xfrm>
              <a:off x="3740369" y="1304597"/>
              <a:ext cx="1060704" cy="914400"/>
            </a:xfrm>
            <a:prstGeom prst="triangl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CDF41449-B116-4EAC-A1AE-5E11B0C8CC20}"/>
                </a:ext>
              </a:extLst>
            </p:cNvPr>
            <p:cNvSpPr/>
            <p:nvPr/>
          </p:nvSpPr>
          <p:spPr>
            <a:xfrm>
              <a:off x="3813520" y="847395"/>
              <a:ext cx="914400" cy="914401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/>
            </a:p>
          </p:txBody>
        </p:sp>
      </p:grpSp>
      <p:sp>
        <p:nvSpPr>
          <p:cNvPr id="35" name="吹き出し: 四角形 34">
            <a:extLst>
              <a:ext uri="{FF2B5EF4-FFF2-40B4-BE49-F238E27FC236}">
                <a16:creationId xmlns:a16="http://schemas.microsoft.com/office/drawing/2014/main" id="{86B72825-9BCD-4C3D-A85F-E9D505CB2F4E}"/>
              </a:ext>
            </a:extLst>
          </p:cNvPr>
          <p:cNvSpPr/>
          <p:nvPr/>
        </p:nvSpPr>
        <p:spPr>
          <a:xfrm>
            <a:off x="745166" y="3764384"/>
            <a:ext cx="1747022" cy="334481"/>
          </a:xfrm>
          <a:prstGeom prst="wedgeRectCallout">
            <a:avLst>
              <a:gd name="adj1" fmla="val 55320"/>
              <a:gd name="adj2" fmla="val 49633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00" dirty="0"/>
              <a:t>お世話になります、</a:t>
            </a:r>
            <a:r>
              <a:rPr lang="ja-JP" altLang="en-US" sz="800"/>
              <a:t>お名前を</a:t>
            </a:r>
            <a:r>
              <a:rPr lang="en-US" altLang="ja-JP" sz="800" dirty="0"/>
              <a:t>...</a:t>
            </a:r>
            <a:endParaRPr lang="ja-JP" altLang="en-US" sz="800" dirty="0"/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8D7DB033-F94B-4E26-9E69-06F5E6B41676}"/>
              </a:ext>
            </a:extLst>
          </p:cNvPr>
          <p:cNvGrpSpPr/>
          <p:nvPr/>
        </p:nvGrpSpPr>
        <p:grpSpPr>
          <a:xfrm>
            <a:off x="2607980" y="3656829"/>
            <a:ext cx="425016" cy="549590"/>
            <a:chOff x="3740369" y="847395"/>
            <a:chExt cx="1060704" cy="1371602"/>
          </a:xfrm>
        </p:grpSpPr>
        <p:sp>
          <p:nvSpPr>
            <p:cNvPr id="37" name="二等辺三角形 36">
              <a:extLst>
                <a:ext uri="{FF2B5EF4-FFF2-40B4-BE49-F238E27FC236}">
                  <a16:creationId xmlns:a16="http://schemas.microsoft.com/office/drawing/2014/main" id="{E012C6AB-A8E5-4528-AFAC-D811E32509B5}"/>
                </a:ext>
              </a:extLst>
            </p:cNvPr>
            <p:cNvSpPr/>
            <p:nvPr/>
          </p:nvSpPr>
          <p:spPr>
            <a:xfrm>
              <a:off x="3740369" y="1304597"/>
              <a:ext cx="1060704" cy="914400"/>
            </a:xfrm>
            <a:prstGeom prst="triangl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38" name="楕円 37">
              <a:extLst>
                <a:ext uri="{FF2B5EF4-FFF2-40B4-BE49-F238E27FC236}">
                  <a16:creationId xmlns:a16="http://schemas.microsoft.com/office/drawing/2014/main" id="{CA592C0D-9918-439D-BF24-22B92E48ABCF}"/>
                </a:ext>
              </a:extLst>
            </p:cNvPr>
            <p:cNvSpPr/>
            <p:nvPr/>
          </p:nvSpPr>
          <p:spPr>
            <a:xfrm>
              <a:off x="3813520" y="847395"/>
              <a:ext cx="914400" cy="914401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/>
            </a:p>
          </p:txBody>
        </p:sp>
      </p:grpSp>
      <p:sp>
        <p:nvSpPr>
          <p:cNvPr id="40" name="吹き出し: 四角形 39">
            <a:extLst>
              <a:ext uri="{FF2B5EF4-FFF2-40B4-BE49-F238E27FC236}">
                <a16:creationId xmlns:a16="http://schemas.microsoft.com/office/drawing/2014/main" id="{2AD30B33-E093-4661-B185-55994F787A07}"/>
              </a:ext>
            </a:extLst>
          </p:cNvPr>
          <p:cNvSpPr/>
          <p:nvPr/>
        </p:nvSpPr>
        <p:spPr>
          <a:xfrm>
            <a:off x="708572" y="4495482"/>
            <a:ext cx="1151682" cy="334481"/>
          </a:xfrm>
          <a:prstGeom prst="wedgeRectCallout">
            <a:avLst>
              <a:gd name="adj1" fmla="val -54788"/>
              <a:gd name="adj2" fmla="val 4320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000" dirty="0"/>
              <a:t>田中です</a:t>
            </a:r>
          </a:p>
        </p:txBody>
      </p: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EE7FA8FE-F397-4DCF-B80E-19AD114BD4F2}"/>
              </a:ext>
            </a:extLst>
          </p:cNvPr>
          <p:cNvGrpSpPr/>
          <p:nvPr/>
        </p:nvGrpSpPr>
        <p:grpSpPr>
          <a:xfrm>
            <a:off x="142474" y="4407600"/>
            <a:ext cx="425016" cy="549590"/>
            <a:chOff x="3740369" y="847395"/>
            <a:chExt cx="1060704" cy="1371602"/>
          </a:xfrm>
        </p:grpSpPr>
        <p:sp>
          <p:nvSpPr>
            <p:cNvPr id="42" name="二等辺三角形 41">
              <a:extLst>
                <a:ext uri="{FF2B5EF4-FFF2-40B4-BE49-F238E27FC236}">
                  <a16:creationId xmlns:a16="http://schemas.microsoft.com/office/drawing/2014/main" id="{BF45967B-399C-4683-AE1C-732397D7C1A4}"/>
                </a:ext>
              </a:extLst>
            </p:cNvPr>
            <p:cNvSpPr/>
            <p:nvPr/>
          </p:nvSpPr>
          <p:spPr>
            <a:xfrm>
              <a:off x="3740369" y="1304597"/>
              <a:ext cx="1060704" cy="914400"/>
            </a:xfrm>
            <a:prstGeom prst="triangl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43" name="楕円 42">
              <a:extLst>
                <a:ext uri="{FF2B5EF4-FFF2-40B4-BE49-F238E27FC236}">
                  <a16:creationId xmlns:a16="http://schemas.microsoft.com/office/drawing/2014/main" id="{0161A870-FCE0-49F5-94F7-92A6EC400564}"/>
                </a:ext>
              </a:extLst>
            </p:cNvPr>
            <p:cNvSpPr/>
            <p:nvPr/>
          </p:nvSpPr>
          <p:spPr>
            <a:xfrm>
              <a:off x="3813520" y="847395"/>
              <a:ext cx="914400" cy="914401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/>
            </a:p>
          </p:txBody>
        </p:sp>
      </p:grpSp>
      <p:sp>
        <p:nvSpPr>
          <p:cNvPr id="45" name="吹き出し: 四角形 44">
            <a:extLst>
              <a:ext uri="{FF2B5EF4-FFF2-40B4-BE49-F238E27FC236}">
                <a16:creationId xmlns:a16="http://schemas.microsoft.com/office/drawing/2014/main" id="{AB158C2D-26A0-4818-8D39-311395E5666B}"/>
              </a:ext>
            </a:extLst>
          </p:cNvPr>
          <p:cNvSpPr/>
          <p:nvPr/>
        </p:nvSpPr>
        <p:spPr>
          <a:xfrm>
            <a:off x="708572" y="5265926"/>
            <a:ext cx="1783615" cy="334481"/>
          </a:xfrm>
          <a:prstGeom prst="wedgeRectCallout">
            <a:avLst>
              <a:gd name="adj1" fmla="val 55320"/>
              <a:gd name="adj2" fmla="val 49633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800" dirty="0"/>
              <a:t>田中さんこんにちは</a:t>
            </a:r>
            <a:r>
              <a:rPr lang="en-US" altLang="ja-JP" sz="800" dirty="0"/>
              <a:t>...</a:t>
            </a:r>
            <a:r>
              <a:rPr lang="ja-JP" altLang="en-US" sz="800" dirty="0" err="1"/>
              <a:t>。</a:t>
            </a:r>
            <a:endParaRPr lang="en-US" altLang="ja-JP" sz="800" dirty="0"/>
          </a:p>
          <a:p>
            <a:r>
              <a:rPr lang="en-US" altLang="ja-JP" sz="800" dirty="0"/>
              <a:t>Azest or CEO...?</a:t>
            </a:r>
            <a:endParaRPr lang="ja-JP" altLang="en-US" sz="800" dirty="0"/>
          </a:p>
        </p:txBody>
      </p: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811E881E-B725-4078-A63F-80E09BB7E316}"/>
              </a:ext>
            </a:extLst>
          </p:cNvPr>
          <p:cNvGrpSpPr/>
          <p:nvPr/>
        </p:nvGrpSpPr>
        <p:grpSpPr>
          <a:xfrm>
            <a:off x="2607979" y="5158371"/>
            <a:ext cx="425016" cy="549590"/>
            <a:chOff x="3740369" y="847395"/>
            <a:chExt cx="1060704" cy="1371602"/>
          </a:xfrm>
        </p:grpSpPr>
        <p:sp>
          <p:nvSpPr>
            <p:cNvPr id="47" name="二等辺三角形 46">
              <a:extLst>
                <a:ext uri="{FF2B5EF4-FFF2-40B4-BE49-F238E27FC236}">
                  <a16:creationId xmlns:a16="http://schemas.microsoft.com/office/drawing/2014/main" id="{AFB41B0F-15C5-437B-8FFD-EB7141BF286C}"/>
                </a:ext>
              </a:extLst>
            </p:cNvPr>
            <p:cNvSpPr/>
            <p:nvPr/>
          </p:nvSpPr>
          <p:spPr>
            <a:xfrm>
              <a:off x="3740369" y="1304597"/>
              <a:ext cx="1060704" cy="914400"/>
            </a:xfrm>
            <a:prstGeom prst="triangl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77F74581-D947-4D88-BACB-869C0D97B76C}"/>
                </a:ext>
              </a:extLst>
            </p:cNvPr>
            <p:cNvSpPr/>
            <p:nvPr/>
          </p:nvSpPr>
          <p:spPr>
            <a:xfrm>
              <a:off x="3813520" y="847395"/>
              <a:ext cx="914400" cy="914401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/>
            </a:p>
          </p:txBody>
        </p:sp>
      </p:grpSp>
      <p:graphicFrame>
        <p:nvGraphicFramePr>
          <p:cNvPr id="54" name="表 53">
            <a:extLst>
              <a:ext uri="{FF2B5EF4-FFF2-40B4-BE49-F238E27FC236}">
                <a16:creationId xmlns:a16="http://schemas.microsoft.com/office/drawing/2014/main" id="{2D2335B7-6DA7-47DF-B718-867A7CACE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685166"/>
              </p:ext>
            </p:extLst>
          </p:nvPr>
        </p:nvGraphicFramePr>
        <p:xfrm>
          <a:off x="3385323" y="653745"/>
          <a:ext cx="8574381" cy="54886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574381">
                  <a:extLst>
                    <a:ext uri="{9D8B030D-6E8A-4147-A177-3AD203B41FA5}">
                      <a16:colId xmlns:a16="http://schemas.microsoft.com/office/drawing/2014/main" val="2677486709"/>
                    </a:ext>
                  </a:extLst>
                </a:gridCol>
              </a:tblGrid>
              <a:tr h="274433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Welcome</a:t>
                      </a:r>
                      <a:endParaRPr kumimoji="1" lang="ja-JP" altLang="en-US" sz="1000" dirty="0"/>
                    </a:p>
                  </a:txBody>
                  <a:tcPr marL="46923" marR="46923"/>
                </a:tc>
                <a:extLst>
                  <a:ext uri="{0D108BD9-81ED-4DB2-BD59-A6C34878D82A}">
                    <a16:rowId xmlns:a16="http://schemas.microsoft.com/office/drawing/2014/main" val="2906112683"/>
                  </a:ext>
                </a:extLst>
              </a:tr>
              <a:tr h="27443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/>
                        <a:t>“こんにちは、</a:t>
                      </a:r>
                      <a:r>
                        <a:rPr kumimoji="1" lang="en-US" altLang="ja-JP" sz="1000" dirty="0">
                          <a:solidFill>
                            <a:schemeClr val="accent2"/>
                          </a:solidFill>
                        </a:rPr>
                        <a:t>Azest</a:t>
                      </a:r>
                      <a:r>
                        <a:rPr kumimoji="1" lang="ja-JP" altLang="en-US" sz="1000" dirty="0">
                          <a:solidFill>
                            <a:schemeClr val="accent2"/>
                          </a:solidFill>
                        </a:rPr>
                        <a:t>について説明しましょうか？</a:t>
                      </a:r>
                      <a:r>
                        <a:rPr kumimoji="1" lang="en-US" altLang="ja-JP" sz="1000" dirty="0">
                          <a:solidFill>
                            <a:schemeClr val="accent2"/>
                          </a:solidFill>
                        </a:rPr>
                        <a:t>CEO</a:t>
                      </a:r>
                      <a:r>
                        <a:rPr kumimoji="1" lang="ja-JP" altLang="en-US" sz="1000" dirty="0">
                          <a:solidFill>
                            <a:schemeClr val="accent2"/>
                          </a:solidFill>
                        </a:rPr>
                        <a:t>について説明しましょうか</a:t>
                      </a:r>
                      <a:r>
                        <a:rPr kumimoji="1" lang="en-US" altLang="ja-JP" sz="1000" dirty="0">
                          <a:solidFill>
                            <a:schemeClr val="accent2"/>
                          </a:solidFill>
                        </a:rPr>
                        <a:t>?</a:t>
                      </a:r>
                      <a:r>
                        <a:rPr kumimoji="1" lang="ja-JP" altLang="en-US" sz="100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kumimoji="1" lang="ja-JP" altLang="en-US" sz="1000" dirty="0"/>
                        <a:t>”</a:t>
                      </a:r>
                    </a:p>
                  </a:txBody>
                  <a:tcPr marL="46923" marR="46923"/>
                </a:tc>
                <a:extLst>
                  <a:ext uri="{0D108BD9-81ED-4DB2-BD59-A6C34878D82A}">
                    <a16:rowId xmlns:a16="http://schemas.microsoft.com/office/drawing/2014/main" val="457276697"/>
                  </a:ext>
                </a:extLst>
              </a:tr>
            </a:tbl>
          </a:graphicData>
        </a:graphic>
      </p:graphicFrame>
      <p:graphicFrame>
        <p:nvGraphicFramePr>
          <p:cNvPr id="55" name="表 54">
            <a:extLst>
              <a:ext uri="{FF2B5EF4-FFF2-40B4-BE49-F238E27FC236}">
                <a16:creationId xmlns:a16="http://schemas.microsoft.com/office/drawing/2014/main" id="{4AD166CB-4EC5-47E9-8147-59AA5ED00E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570826"/>
              </p:ext>
            </p:extLst>
          </p:nvPr>
        </p:nvGraphicFramePr>
        <p:xfrm>
          <a:off x="3385323" y="1496476"/>
          <a:ext cx="3545982" cy="54886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545982">
                  <a:extLst>
                    <a:ext uri="{9D8B030D-6E8A-4147-A177-3AD203B41FA5}">
                      <a16:colId xmlns:a16="http://schemas.microsoft.com/office/drawing/2014/main" val="2677486709"/>
                    </a:ext>
                  </a:extLst>
                </a:gridCol>
              </a:tblGrid>
              <a:tr h="274433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000" dirty="0"/>
                        <a:t>Azest</a:t>
                      </a:r>
                      <a:endParaRPr kumimoji="1" lang="ja-JP" altLang="en-US" sz="1000" dirty="0"/>
                    </a:p>
                  </a:txBody>
                  <a:tcPr marL="46923" marR="46923"/>
                </a:tc>
                <a:extLst>
                  <a:ext uri="{0D108BD9-81ED-4DB2-BD59-A6C34878D82A}">
                    <a16:rowId xmlns:a16="http://schemas.microsoft.com/office/drawing/2014/main" val="2906112683"/>
                  </a:ext>
                </a:extLst>
              </a:tr>
              <a:tr h="27443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/>
                        <a:t>“Azest</a:t>
                      </a:r>
                      <a:r>
                        <a:rPr kumimoji="1" lang="ja-JP" altLang="en-US" sz="1000" dirty="0"/>
                        <a:t>聞いたことがありますか</a:t>
                      </a:r>
                      <a:r>
                        <a:rPr kumimoji="1" lang="en-US" altLang="ja-JP" sz="1000" dirty="0"/>
                        <a:t>?”</a:t>
                      </a:r>
                      <a:endParaRPr kumimoji="1" lang="ja-JP" altLang="en-US" sz="1000" dirty="0"/>
                    </a:p>
                  </a:txBody>
                  <a:tcPr marL="46923" marR="46923"/>
                </a:tc>
                <a:extLst>
                  <a:ext uri="{0D108BD9-81ED-4DB2-BD59-A6C34878D82A}">
                    <a16:rowId xmlns:a16="http://schemas.microsoft.com/office/drawing/2014/main" val="457276697"/>
                  </a:ext>
                </a:extLst>
              </a:tr>
            </a:tbl>
          </a:graphicData>
        </a:graphic>
      </p:graphicFrame>
      <p:graphicFrame>
        <p:nvGraphicFramePr>
          <p:cNvPr id="56" name="表 55">
            <a:extLst>
              <a:ext uri="{FF2B5EF4-FFF2-40B4-BE49-F238E27FC236}">
                <a16:creationId xmlns:a16="http://schemas.microsoft.com/office/drawing/2014/main" id="{755C2D83-0C01-4EE5-B93B-243189035A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235435"/>
              </p:ext>
            </p:extLst>
          </p:nvPr>
        </p:nvGraphicFramePr>
        <p:xfrm>
          <a:off x="3822287" y="2925884"/>
          <a:ext cx="2719565" cy="54886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19565">
                  <a:extLst>
                    <a:ext uri="{9D8B030D-6E8A-4147-A177-3AD203B41FA5}">
                      <a16:colId xmlns:a16="http://schemas.microsoft.com/office/drawing/2014/main" val="2677486709"/>
                    </a:ext>
                  </a:extLst>
                </a:gridCol>
              </a:tblGrid>
              <a:tr h="274433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Azest-no</a:t>
                      </a:r>
                      <a:endParaRPr kumimoji="1" lang="ja-JP" altLang="en-US" sz="1000" dirty="0"/>
                    </a:p>
                  </a:txBody>
                  <a:tcPr marL="46923" marR="46923"/>
                </a:tc>
                <a:extLst>
                  <a:ext uri="{0D108BD9-81ED-4DB2-BD59-A6C34878D82A}">
                    <a16:rowId xmlns:a16="http://schemas.microsoft.com/office/drawing/2014/main" val="2906112683"/>
                  </a:ext>
                </a:extLst>
              </a:tr>
              <a:tr h="274433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“</a:t>
                      </a:r>
                      <a:r>
                        <a:rPr kumimoji="1" lang="ja-JP" altLang="en-US" sz="1000" dirty="0"/>
                        <a:t>初めまして、</a:t>
                      </a:r>
                      <a:r>
                        <a:rPr kumimoji="1" lang="en-US" altLang="ja-JP" sz="1000" dirty="0"/>
                        <a:t>Azest</a:t>
                      </a:r>
                      <a:r>
                        <a:rPr kumimoji="1" lang="ja-JP" altLang="en-US" sz="1000" dirty="0"/>
                        <a:t>は</a:t>
                      </a:r>
                      <a:r>
                        <a:rPr kumimoji="1" lang="en-US" altLang="ja-JP" sz="1000" dirty="0"/>
                        <a:t>...</a:t>
                      </a:r>
                      <a:r>
                        <a:rPr kumimoji="1" lang="ja-JP" altLang="en-US" sz="1000" dirty="0"/>
                        <a:t>。</a:t>
                      </a:r>
                      <a:r>
                        <a:rPr kumimoji="1" lang="en-US" altLang="ja-JP" sz="1000" dirty="0">
                          <a:solidFill>
                            <a:schemeClr val="accent2"/>
                          </a:solidFill>
                        </a:rPr>
                        <a:t>Azest or CEO...?</a:t>
                      </a:r>
                      <a:r>
                        <a:rPr kumimoji="1" lang="en-US" altLang="ja-JP" sz="1000" dirty="0"/>
                        <a:t>”</a:t>
                      </a:r>
                      <a:endParaRPr kumimoji="1" lang="ja-JP" altLang="en-US" sz="1000" dirty="0"/>
                    </a:p>
                  </a:txBody>
                  <a:tcPr marL="46923" marR="46923"/>
                </a:tc>
                <a:extLst>
                  <a:ext uri="{0D108BD9-81ED-4DB2-BD59-A6C34878D82A}">
                    <a16:rowId xmlns:a16="http://schemas.microsoft.com/office/drawing/2014/main" val="457276697"/>
                  </a:ext>
                </a:extLst>
              </a:tr>
            </a:tbl>
          </a:graphicData>
        </a:graphic>
      </p:graphicFrame>
      <p:graphicFrame>
        <p:nvGraphicFramePr>
          <p:cNvPr id="57" name="表 56">
            <a:extLst>
              <a:ext uri="{FF2B5EF4-FFF2-40B4-BE49-F238E27FC236}">
                <a16:creationId xmlns:a16="http://schemas.microsoft.com/office/drawing/2014/main" id="{A207A59B-14B9-473A-9055-CF8BF3EB9A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847676"/>
              </p:ext>
            </p:extLst>
          </p:nvPr>
        </p:nvGraphicFramePr>
        <p:xfrm>
          <a:off x="3820116" y="3609489"/>
          <a:ext cx="2719564" cy="54886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19564">
                  <a:extLst>
                    <a:ext uri="{9D8B030D-6E8A-4147-A177-3AD203B41FA5}">
                      <a16:colId xmlns:a16="http://schemas.microsoft.com/office/drawing/2014/main" val="2677486709"/>
                    </a:ext>
                  </a:extLst>
                </a:gridCol>
              </a:tblGrid>
              <a:tr h="274433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Azest-yes</a:t>
                      </a:r>
                      <a:endParaRPr kumimoji="1" lang="ja-JP" altLang="en-US" sz="1000" dirty="0"/>
                    </a:p>
                  </a:txBody>
                  <a:tcPr marL="46923" marR="46923"/>
                </a:tc>
                <a:extLst>
                  <a:ext uri="{0D108BD9-81ED-4DB2-BD59-A6C34878D82A}">
                    <a16:rowId xmlns:a16="http://schemas.microsoft.com/office/drawing/2014/main" val="2906112683"/>
                  </a:ext>
                </a:extLst>
              </a:tr>
              <a:tr h="27443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/>
                        <a:t>“</a:t>
                      </a:r>
                      <a:r>
                        <a:rPr kumimoji="1" lang="ja-JP" altLang="en-US" sz="1000" dirty="0"/>
                        <a:t>お世話になります、お名前を</a:t>
                      </a:r>
                      <a:r>
                        <a:rPr kumimoji="1" lang="en-US" altLang="ja-JP" sz="1000" dirty="0"/>
                        <a:t>...”</a:t>
                      </a:r>
                      <a:endParaRPr kumimoji="1" lang="ja-JP" altLang="en-US" sz="1000" dirty="0"/>
                    </a:p>
                  </a:txBody>
                  <a:tcPr marL="46923" marR="46923"/>
                </a:tc>
                <a:extLst>
                  <a:ext uri="{0D108BD9-81ED-4DB2-BD59-A6C34878D82A}">
                    <a16:rowId xmlns:a16="http://schemas.microsoft.com/office/drawing/2014/main" val="457276697"/>
                  </a:ext>
                </a:extLst>
              </a:tr>
            </a:tbl>
          </a:graphicData>
        </a:graphic>
      </p:graphicFrame>
      <p:cxnSp>
        <p:nvCxnSpPr>
          <p:cNvPr id="59" name="コネクタ: カギ線 58">
            <a:extLst>
              <a:ext uri="{FF2B5EF4-FFF2-40B4-BE49-F238E27FC236}">
                <a16:creationId xmlns:a16="http://schemas.microsoft.com/office/drawing/2014/main" id="{5451C066-38AA-4CBD-B10A-CFC3D8E18CD5}"/>
              </a:ext>
            </a:extLst>
          </p:cNvPr>
          <p:cNvCxnSpPr>
            <a:cxnSpLocks/>
            <a:stCxn id="55" idx="2"/>
            <a:endCxn id="56" idx="1"/>
          </p:cNvCxnSpPr>
          <p:nvPr/>
        </p:nvCxnSpPr>
        <p:spPr>
          <a:xfrm rot="5400000">
            <a:off x="3912814" y="1954816"/>
            <a:ext cx="1154975" cy="1336027"/>
          </a:xfrm>
          <a:prstGeom prst="bentConnector4">
            <a:avLst>
              <a:gd name="adj1" fmla="val 38120"/>
              <a:gd name="adj2" fmla="val 1171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コネクタ: カギ線 60">
            <a:extLst>
              <a:ext uri="{FF2B5EF4-FFF2-40B4-BE49-F238E27FC236}">
                <a16:creationId xmlns:a16="http://schemas.microsoft.com/office/drawing/2014/main" id="{A9020425-8B26-4E79-A485-C6B51C68640D}"/>
              </a:ext>
            </a:extLst>
          </p:cNvPr>
          <p:cNvCxnSpPr>
            <a:cxnSpLocks/>
            <a:stCxn id="55" idx="2"/>
            <a:endCxn id="57" idx="1"/>
          </p:cNvCxnSpPr>
          <p:nvPr/>
        </p:nvCxnSpPr>
        <p:spPr>
          <a:xfrm rot="5400000">
            <a:off x="3569925" y="2295533"/>
            <a:ext cx="1838580" cy="1338198"/>
          </a:xfrm>
          <a:prstGeom prst="bentConnector4">
            <a:avLst>
              <a:gd name="adj1" fmla="val 23684"/>
              <a:gd name="adj2" fmla="val 1166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コネクタ: カギ線 79">
            <a:extLst>
              <a:ext uri="{FF2B5EF4-FFF2-40B4-BE49-F238E27FC236}">
                <a16:creationId xmlns:a16="http://schemas.microsoft.com/office/drawing/2014/main" id="{C213508C-F08B-4648-A89F-48B5896C9E66}"/>
              </a:ext>
            </a:extLst>
          </p:cNvPr>
          <p:cNvCxnSpPr>
            <a:cxnSpLocks/>
            <a:stCxn id="54" idx="2"/>
            <a:endCxn id="55" idx="0"/>
          </p:cNvCxnSpPr>
          <p:nvPr/>
        </p:nvCxnSpPr>
        <p:spPr>
          <a:xfrm rot="5400000">
            <a:off x="6268482" y="92444"/>
            <a:ext cx="293865" cy="25141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表 90">
            <a:extLst>
              <a:ext uri="{FF2B5EF4-FFF2-40B4-BE49-F238E27FC236}">
                <a16:creationId xmlns:a16="http://schemas.microsoft.com/office/drawing/2014/main" id="{ACB259D4-D5A8-4A9E-99C4-1C45813708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032769"/>
              </p:ext>
            </p:extLst>
          </p:nvPr>
        </p:nvGraphicFramePr>
        <p:xfrm>
          <a:off x="4237987" y="4543769"/>
          <a:ext cx="2520000" cy="67067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2677486709"/>
                    </a:ext>
                  </a:extLst>
                </a:gridCol>
              </a:tblGrid>
              <a:tr h="274433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Azest-</a:t>
                      </a:r>
                      <a:r>
                        <a:rPr kumimoji="1" lang="en-US" altLang="ja-JP" sz="1000" dirty="0" err="1"/>
                        <a:t>getname</a:t>
                      </a:r>
                      <a:endParaRPr kumimoji="1" lang="ja-JP" altLang="en-US" sz="1000" dirty="0"/>
                    </a:p>
                  </a:txBody>
                  <a:tcPr marL="46923" marR="46923"/>
                </a:tc>
                <a:extLst>
                  <a:ext uri="{0D108BD9-81ED-4DB2-BD59-A6C34878D82A}">
                    <a16:rowId xmlns:a16="http://schemas.microsoft.com/office/drawing/2014/main" val="2906112683"/>
                  </a:ext>
                </a:extLst>
              </a:tr>
              <a:tr h="274433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“#username</a:t>
                      </a:r>
                      <a:r>
                        <a:rPr kumimoji="1" lang="ja-JP" altLang="en-US" sz="1000" dirty="0"/>
                        <a:t>こんにちは</a:t>
                      </a:r>
                      <a:r>
                        <a:rPr kumimoji="1" lang="en-US" altLang="ja-JP" sz="1000" dirty="0"/>
                        <a:t>...</a:t>
                      </a:r>
                      <a:r>
                        <a:rPr kumimoji="1" lang="ja-JP" altLang="en-US" sz="1000" dirty="0" err="1"/>
                        <a:t>。</a:t>
                      </a:r>
                      <a:endParaRPr kumimoji="1" lang="en-US" altLang="ja-JP" sz="1000" dirty="0"/>
                    </a:p>
                    <a:p>
                      <a:r>
                        <a:rPr kumimoji="1" lang="en-US" altLang="ja-JP" sz="1000" dirty="0">
                          <a:solidFill>
                            <a:schemeClr val="accent2"/>
                          </a:solidFill>
                        </a:rPr>
                        <a:t>Azest or CEO...?</a:t>
                      </a:r>
                      <a:r>
                        <a:rPr kumimoji="1" lang="en-US" altLang="ja-JP" sz="1000" dirty="0"/>
                        <a:t>”</a:t>
                      </a:r>
                      <a:endParaRPr kumimoji="1" lang="ja-JP" altLang="en-US" sz="1000" dirty="0"/>
                    </a:p>
                  </a:txBody>
                  <a:tcPr marL="46923" marR="46923"/>
                </a:tc>
                <a:extLst>
                  <a:ext uri="{0D108BD9-81ED-4DB2-BD59-A6C34878D82A}">
                    <a16:rowId xmlns:a16="http://schemas.microsoft.com/office/drawing/2014/main" val="457276697"/>
                  </a:ext>
                </a:extLst>
              </a:tr>
            </a:tbl>
          </a:graphicData>
        </a:graphic>
      </p:graphicFrame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1294957C-A1D8-463C-BA30-B64621CF07C4}"/>
              </a:ext>
            </a:extLst>
          </p:cNvPr>
          <p:cNvSpPr/>
          <p:nvPr/>
        </p:nvSpPr>
        <p:spPr>
          <a:xfrm>
            <a:off x="8354049" y="1780502"/>
            <a:ext cx="3666166" cy="3985593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400"/>
          </a:p>
        </p:txBody>
      </p:sp>
      <p:graphicFrame>
        <p:nvGraphicFramePr>
          <p:cNvPr id="102" name="表 101">
            <a:extLst>
              <a:ext uri="{FF2B5EF4-FFF2-40B4-BE49-F238E27FC236}">
                <a16:creationId xmlns:a16="http://schemas.microsoft.com/office/drawing/2014/main" id="{CDB5F026-D083-401E-9991-BE3C8D9D76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860845"/>
              </p:ext>
            </p:extLst>
          </p:nvPr>
        </p:nvGraphicFramePr>
        <p:xfrm>
          <a:off x="8413723" y="1492398"/>
          <a:ext cx="3545981" cy="54886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545981">
                  <a:extLst>
                    <a:ext uri="{9D8B030D-6E8A-4147-A177-3AD203B41FA5}">
                      <a16:colId xmlns:a16="http://schemas.microsoft.com/office/drawing/2014/main" val="2677486709"/>
                    </a:ext>
                  </a:extLst>
                </a:gridCol>
              </a:tblGrid>
              <a:tr h="274433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CEO</a:t>
                      </a:r>
                      <a:endParaRPr kumimoji="1" lang="ja-JP" altLang="en-US" sz="1000" dirty="0"/>
                    </a:p>
                  </a:txBody>
                  <a:tcPr marL="46923" marR="46923"/>
                </a:tc>
                <a:extLst>
                  <a:ext uri="{0D108BD9-81ED-4DB2-BD59-A6C34878D82A}">
                    <a16:rowId xmlns:a16="http://schemas.microsoft.com/office/drawing/2014/main" val="2906112683"/>
                  </a:ext>
                </a:extLst>
              </a:tr>
              <a:tr h="2744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“</a:t>
                      </a:r>
                      <a:r>
                        <a:rPr kumimoji="1" lang="ja-JP" altLang="en-US" sz="1000" dirty="0"/>
                        <a:t>弊社</a:t>
                      </a:r>
                      <a:r>
                        <a:rPr kumimoji="1" lang="en-US" altLang="ja-JP" sz="1000" dirty="0"/>
                        <a:t>CEO</a:t>
                      </a:r>
                      <a:r>
                        <a:rPr kumimoji="1" lang="ja-JP" altLang="en-US" sz="1000" dirty="0"/>
                        <a:t>聞いたことがありますか</a:t>
                      </a:r>
                      <a:r>
                        <a:rPr kumimoji="1" lang="en-US" altLang="ja-JP" sz="1000" dirty="0"/>
                        <a:t>?”</a:t>
                      </a:r>
                      <a:endParaRPr kumimoji="1" lang="ja-JP" altLang="en-US" sz="1000" dirty="0"/>
                    </a:p>
                  </a:txBody>
                  <a:tcPr marL="46923" marR="46923"/>
                </a:tc>
                <a:extLst>
                  <a:ext uri="{0D108BD9-81ED-4DB2-BD59-A6C34878D82A}">
                    <a16:rowId xmlns:a16="http://schemas.microsoft.com/office/drawing/2014/main" val="457276697"/>
                  </a:ext>
                </a:extLst>
              </a:tr>
            </a:tbl>
          </a:graphicData>
        </a:graphic>
      </p:graphicFrame>
      <p:graphicFrame>
        <p:nvGraphicFramePr>
          <p:cNvPr id="103" name="表 102">
            <a:extLst>
              <a:ext uri="{FF2B5EF4-FFF2-40B4-BE49-F238E27FC236}">
                <a16:creationId xmlns:a16="http://schemas.microsoft.com/office/drawing/2014/main" id="{D4020DE5-C752-4F31-A25F-EC9EA08D73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717867"/>
              </p:ext>
            </p:extLst>
          </p:nvPr>
        </p:nvGraphicFramePr>
        <p:xfrm>
          <a:off x="8850688" y="2925884"/>
          <a:ext cx="2708861" cy="54886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08861">
                  <a:extLst>
                    <a:ext uri="{9D8B030D-6E8A-4147-A177-3AD203B41FA5}">
                      <a16:colId xmlns:a16="http://schemas.microsoft.com/office/drawing/2014/main" val="2677486709"/>
                    </a:ext>
                  </a:extLst>
                </a:gridCol>
              </a:tblGrid>
              <a:tr h="274433">
                <a:tc>
                  <a:txBody>
                    <a:bodyPr/>
                    <a:lstStyle/>
                    <a:p>
                      <a:r>
                        <a:rPr kumimoji="1" lang="en-US" altLang="ja-JP" sz="1000" dirty="0" err="1"/>
                        <a:t>Ceo</a:t>
                      </a:r>
                      <a:r>
                        <a:rPr kumimoji="1" lang="en-US" altLang="ja-JP" sz="1000" dirty="0"/>
                        <a:t>-no</a:t>
                      </a:r>
                      <a:endParaRPr kumimoji="1" lang="ja-JP" altLang="en-US" sz="1000" dirty="0"/>
                    </a:p>
                  </a:txBody>
                  <a:tcPr marL="46923" marR="46923"/>
                </a:tc>
                <a:extLst>
                  <a:ext uri="{0D108BD9-81ED-4DB2-BD59-A6C34878D82A}">
                    <a16:rowId xmlns:a16="http://schemas.microsoft.com/office/drawing/2014/main" val="2906112683"/>
                  </a:ext>
                </a:extLst>
              </a:tr>
              <a:tr h="274433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“</a:t>
                      </a:r>
                      <a:r>
                        <a:rPr kumimoji="1" lang="ja-JP" altLang="en-US" sz="1000" dirty="0"/>
                        <a:t>初めまして、</a:t>
                      </a:r>
                      <a:r>
                        <a:rPr kumimoji="1" lang="en-US" altLang="ja-JP" sz="1000" dirty="0"/>
                        <a:t>CEO</a:t>
                      </a:r>
                      <a:r>
                        <a:rPr kumimoji="1" lang="ja-JP" altLang="en-US" sz="1000" dirty="0"/>
                        <a:t>は</a:t>
                      </a:r>
                      <a:r>
                        <a:rPr kumimoji="1" lang="en-US" altLang="ja-JP" sz="1000" dirty="0"/>
                        <a:t>...</a:t>
                      </a:r>
                      <a:r>
                        <a:rPr kumimoji="1" lang="ja-JP" altLang="en-US" sz="1000" dirty="0" err="1"/>
                        <a:t>。</a:t>
                      </a:r>
                      <a:r>
                        <a:rPr kumimoji="1" lang="en-US" altLang="ja-JP" sz="1000" dirty="0">
                          <a:solidFill>
                            <a:schemeClr val="accent2"/>
                          </a:solidFill>
                        </a:rPr>
                        <a:t>Azest or CEO...?</a:t>
                      </a:r>
                      <a:r>
                        <a:rPr kumimoji="1" lang="en-US" altLang="ja-JP" sz="1000" dirty="0"/>
                        <a:t>”</a:t>
                      </a:r>
                      <a:endParaRPr kumimoji="1" lang="ja-JP" altLang="en-US" sz="1000" dirty="0"/>
                    </a:p>
                  </a:txBody>
                  <a:tcPr marL="46923" marR="46923"/>
                </a:tc>
                <a:extLst>
                  <a:ext uri="{0D108BD9-81ED-4DB2-BD59-A6C34878D82A}">
                    <a16:rowId xmlns:a16="http://schemas.microsoft.com/office/drawing/2014/main" val="457276697"/>
                  </a:ext>
                </a:extLst>
              </a:tr>
            </a:tbl>
          </a:graphicData>
        </a:graphic>
      </p:graphicFrame>
      <p:graphicFrame>
        <p:nvGraphicFramePr>
          <p:cNvPr id="104" name="表 103">
            <a:extLst>
              <a:ext uri="{FF2B5EF4-FFF2-40B4-BE49-F238E27FC236}">
                <a16:creationId xmlns:a16="http://schemas.microsoft.com/office/drawing/2014/main" id="{B49716F7-283A-40F3-9B02-FCC4F1BB0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031887"/>
              </p:ext>
            </p:extLst>
          </p:nvPr>
        </p:nvGraphicFramePr>
        <p:xfrm>
          <a:off x="8848517" y="3605411"/>
          <a:ext cx="2708860" cy="54886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08860">
                  <a:extLst>
                    <a:ext uri="{9D8B030D-6E8A-4147-A177-3AD203B41FA5}">
                      <a16:colId xmlns:a16="http://schemas.microsoft.com/office/drawing/2014/main" val="2677486709"/>
                    </a:ext>
                  </a:extLst>
                </a:gridCol>
              </a:tblGrid>
              <a:tr h="274433">
                <a:tc>
                  <a:txBody>
                    <a:bodyPr/>
                    <a:lstStyle/>
                    <a:p>
                      <a:r>
                        <a:rPr kumimoji="1" lang="en-US" altLang="ja-JP" sz="1000" dirty="0" err="1"/>
                        <a:t>Ceo</a:t>
                      </a:r>
                      <a:r>
                        <a:rPr kumimoji="1" lang="en-US" altLang="ja-JP" sz="1000" dirty="0"/>
                        <a:t>-yes</a:t>
                      </a:r>
                      <a:endParaRPr kumimoji="1" lang="ja-JP" altLang="en-US" sz="1000" dirty="0"/>
                    </a:p>
                  </a:txBody>
                  <a:tcPr marL="46923" marR="46923"/>
                </a:tc>
                <a:extLst>
                  <a:ext uri="{0D108BD9-81ED-4DB2-BD59-A6C34878D82A}">
                    <a16:rowId xmlns:a16="http://schemas.microsoft.com/office/drawing/2014/main" val="2906112683"/>
                  </a:ext>
                </a:extLst>
              </a:tr>
              <a:tr h="27443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/>
                        <a:t>“</a:t>
                      </a:r>
                      <a:r>
                        <a:rPr kumimoji="1" lang="ja-JP" altLang="en-US" sz="1000" dirty="0"/>
                        <a:t>いつもありがとう、お名前を</a:t>
                      </a:r>
                      <a:r>
                        <a:rPr kumimoji="1" lang="en-US" altLang="ja-JP" sz="1000" dirty="0"/>
                        <a:t>...”</a:t>
                      </a:r>
                      <a:endParaRPr kumimoji="1" lang="ja-JP" altLang="en-US" sz="1000" dirty="0"/>
                    </a:p>
                  </a:txBody>
                  <a:tcPr marL="46923" marR="46923"/>
                </a:tc>
                <a:extLst>
                  <a:ext uri="{0D108BD9-81ED-4DB2-BD59-A6C34878D82A}">
                    <a16:rowId xmlns:a16="http://schemas.microsoft.com/office/drawing/2014/main" val="457276697"/>
                  </a:ext>
                </a:extLst>
              </a:tr>
            </a:tbl>
          </a:graphicData>
        </a:graphic>
      </p:graphicFrame>
      <p:cxnSp>
        <p:nvCxnSpPr>
          <p:cNvPr id="105" name="コネクタ: カギ線 104">
            <a:extLst>
              <a:ext uri="{FF2B5EF4-FFF2-40B4-BE49-F238E27FC236}">
                <a16:creationId xmlns:a16="http://schemas.microsoft.com/office/drawing/2014/main" id="{B9802C3C-66C8-46B8-A76C-358FD0413454}"/>
              </a:ext>
            </a:extLst>
          </p:cNvPr>
          <p:cNvCxnSpPr>
            <a:cxnSpLocks/>
            <a:stCxn id="102" idx="2"/>
            <a:endCxn id="103" idx="1"/>
          </p:cNvCxnSpPr>
          <p:nvPr/>
        </p:nvCxnSpPr>
        <p:spPr>
          <a:xfrm rot="5400000">
            <a:off x="8939175" y="1952778"/>
            <a:ext cx="1159053" cy="1336025"/>
          </a:xfrm>
          <a:prstGeom prst="bentConnector4">
            <a:avLst>
              <a:gd name="adj1" fmla="val 38161"/>
              <a:gd name="adj2" fmla="val 1171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コネクタ: カギ線 105">
            <a:extLst>
              <a:ext uri="{FF2B5EF4-FFF2-40B4-BE49-F238E27FC236}">
                <a16:creationId xmlns:a16="http://schemas.microsoft.com/office/drawing/2014/main" id="{C413ACFD-6033-4BBE-8D3D-9D5B14C727E0}"/>
              </a:ext>
            </a:extLst>
          </p:cNvPr>
          <p:cNvCxnSpPr>
            <a:cxnSpLocks/>
            <a:stCxn id="102" idx="2"/>
            <a:endCxn id="104" idx="1"/>
          </p:cNvCxnSpPr>
          <p:nvPr/>
        </p:nvCxnSpPr>
        <p:spPr>
          <a:xfrm rot="5400000">
            <a:off x="8598325" y="2291456"/>
            <a:ext cx="1838580" cy="1338196"/>
          </a:xfrm>
          <a:prstGeom prst="bentConnector4">
            <a:avLst>
              <a:gd name="adj1" fmla="val 23684"/>
              <a:gd name="adj2" fmla="val 1170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7" name="表 106">
            <a:extLst>
              <a:ext uri="{FF2B5EF4-FFF2-40B4-BE49-F238E27FC236}">
                <a16:creationId xmlns:a16="http://schemas.microsoft.com/office/drawing/2014/main" id="{097A0322-A5B2-46FD-BC3E-BE7A765313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550367"/>
              </p:ext>
            </p:extLst>
          </p:nvPr>
        </p:nvGraphicFramePr>
        <p:xfrm>
          <a:off x="9266388" y="4539691"/>
          <a:ext cx="2520000" cy="67067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2677486709"/>
                    </a:ext>
                  </a:extLst>
                </a:gridCol>
              </a:tblGrid>
              <a:tr h="274433">
                <a:tc>
                  <a:txBody>
                    <a:bodyPr/>
                    <a:lstStyle/>
                    <a:p>
                      <a:r>
                        <a:rPr kumimoji="1" lang="en-US" altLang="ja-JP" sz="1000" dirty="0" err="1"/>
                        <a:t>Ceo-getname</a:t>
                      </a:r>
                      <a:endParaRPr kumimoji="1" lang="ja-JP" altLang="en-US" sz="1000" dirty="0"/>
                    </a:p>
                  </a:txBody>
                  <a:tcPr marL="46923" marR="46923"/>
                </a:tc>
                <a:extLst>
                  <a:ext uri="{0D108BD9-81ED-4DB2-BD59-A6C34878D82A}">
                    <a16:rowId xmlns:a16="http://schemas.microsoft.com/office/drawing/2014/main" val="2906112683"/>
                  </a:ext>
                </a:extLst>
              </a:tr>
              <a:tr h="274433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“#username</a:t>
                      </a:r>
                      <a:r>
                        <a:rPr kumimoji="1" lang="ja-JP" altLang="en-US" sz="1000" dirty="0"/>
                        <a:t>ご無沙汰しております</a:t>
                      </a:r>
                      <a:r>
                        <a:rPr kumimoji="1" lang="en-US" altLang="ja-JP" sz="1000" dirty="0"/>
                        <a:t>...</a:t>
                      </a:r>
                      <a:r>
                        <a:rPr kumimoji="1" lang="ja-JP" altLang="en-US" sz="1000" dirty="0" err="1"/>
                        <a:t>。</a:t>
                      </a:r>
                      <a:endParaRPr kumimoji="1" lang="en-US" altLang="ja-JP" sz="1000" dirty="0"/>
                    </a:p>
                    <a:p>
                      <a:r>
                        <a:rPr kumimoji="1" lang="en-US" altLang="ja-JP" sz="1000" dirty="0">
                          <a:solidFill>
                            <a:schemeClr val="accent2"/>
                          </a:solidFill>
                        </a:rPr>
                        <a:t>Azest or CEO...?</a:t>
                      </a:r>
                      <a:r>
                        <a:rPr kumimoji="1" lang="en-US" altLang="ja-JP" sz="1000" dirty="0"/>
                        <a:t>”</a:t>
                      </a:r>
                      <a:endParaRPr kumimoji="1" lang="ja-JP" altLang="en-US" sz="1000" dirty="0"/>
                    </a:p>
                  </a:txBody>
                  <a:tcPr marL="46923" marR="46923"/>
                </a:tc>
                <a:extLst>
                  <a:ext uri="{0D108BD9-81ED-4DB2-BD59-A6C34878D82A}">
                    <a16:rowId xmlns:a16="http://schemas.microsoft.com/office/drawing/2014/main" val="457276697"/>
                  </a:ext>
                </a:extLst>
              </a:tr>
            </a:tbl>
          </a:graphicData>
        </a:graphic>
      </p:graphicFrame>
      <p:cxnSp>
        <p:nvCxnSpPr>
          <p:cNvPr id="111" name="コネクタ: カギ線 110">
            <a:extLst>
              <a:ext uri="{FF2B5EF4-FFF2-40B4-BE49-F238E27FC236}">
                <a16:creationId xmlns:a16="http://schemas.microsoft.com/office/drawing/2014/main" id="{93427E88-1781-4263-B8EE-48E303010AC9}"/>
              </a:ext>
            </a:extLst>
          </p:cNvPr>
          <p:cNvCxnSpPr>
            <a:cxnSpLocks/>
            <a:stCxn id="54" idx="2"/>
            <a:endCxn id="102" idx="0"/>
          </p:cNvCxnSpPr>
          <p:nvPr/>
        </p:nvCxnSpPr>
        <p:spPr>
          <a:xfrm rot="16200000" flipH="1">
            <a:off x="8784720" y="90404"/>
            <a:ext cx="289787" cy="25142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コネクタ: カギ線 117">
            <a:extLst>
              <a:ext uri="{FF2B5EF4-FFF2-40B4-BE49-F238E27FC236}">
                <a16:creationId xmlns:a16="http://schemas.microsoft.com/office/drawing/2014/main" id="{AD175A39-2BEC-4742-983A-62AB438A9550}"/>
              </a:ext>
            </a:extLst>
          </p:cNvPr>
          <p:cNvCxnSpPr>
            <a:cxnSpLocks/>
            <a:stCxn id="57" idx="2"/>
            <a:endCxn id="91" idx="1"/>
          </p:cNvCxnSpPr>
          <p:nvPr/>
        </p:nvCxnSpPr>
        <p:spPr>
          <a:xfrm rot="5400000">
            <a:off x="4348568" y="4047775"/>
            <a:ext cx="720750" cy="941911"/>
          </a:xfrm>
          <a:prstGeom prst="bentConnector4">
            <a:avLst>
              <a:gd name="adj1" fmla="val 26737"/>
              <a:gd name="adj2" fmla="val 1242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コネクタ: カギ線 120">
            <a:extLst>
              <a:ext uri="{FF2B5EF4-FFF2-40B4-BE49-F238E27FC236}">
                <a16:creationId xmlns:a16="http://schemas.microsoft.com/office/drawing/2014/main" id="{2D112D00-41F2-46D7-91A2-54C00FFA0790}"/>
              </a:ext>
            </a:extLst>
          </p:cNvPr>
          <p:cNvCxnSpPr>
            <a:cxnSpLocks/>
            <a:stCxn id="104" idx="2"/>
            <a:endCxn id="107" idx="1"/>
          </p:cNvCxnSpPr>
          <p:nvPr/>
        </p:nvCxnSpPr>
        <p:spPr>
          <a:xfrm rot="5400000">
            <a:off x="9374293" y="4046373"/>
            <a:ext cx="720750" cy="936559"/>
          </a:xfrm>
          <a:prstGeom prst="bentConnector4">
            <a:avLst>
              <a:gd name="adj1" fmla="val 26737"/>
              <a:gd name="adj2" fmla="val 1244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コネクタ 157">
            <a:extLst>
              <a:ext uri="{FF2B5EF4-FFF2-40B4-BE49-F238E27FC236}">
                <a16:creationId xmlns:a16="http://schemas.microsoft.com/office/drawing/2014/main" id="{F670BB82-D555-485D-8567-BD2648211809}"/>
              </a:ext>
            </a:extLst>
          </p:cNvPr>
          <p:cNvCxnSpPr>
            <a:cxnSpLocks/>
          </p:cNvCxnSpPr>
          <p:nvPr/>
        </p:nvCxnSpPr>
        <p:spPr>
          <a:xfrm>
            <a:off x="-52450" y="4276508"/>
            <a:ext cx="1229689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矢印コネクタ 192">
            <a:extLst>
              <a:ext uri="{FF2B5EF4-FFF2-40B4-BE49-F238E27FC236}">
                <a16:creationId xmlns:a16="http://schemas.microsoft.com/office/drawing/2014/main" id="{1E88907D-BC63-4EC8-8CA4-CB82A066D40F}"/>
              </a:ext>
            </a:extLst>
          </p:cNvPr>
          <p:cNvCxnSpPr>
            <a:cxnSpLocks/>
          </p:cNvCxnSpPr>
          <p:nvPr/>
        </p:nvCxnSpPr>
        <p:spPr>
          <a:xfrm flipV="1">
            <a:off x="1939222" y="1650096"/>
            <a:ext cx="1386426" cy="0"/>
          </a:xfrm>
          <a:prstGeom prst="straightConnector1">
            <a:avLst/>
          </a:prstGeom>
          <a:ln w="381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9" name="直線矢印コネクタ 198">
            <a:extLst>
              <a:ext uri="{FF2B5EF4-FFF2-40B4-BE49-F238E27FC236}">
                <a16:creationId xmlns:a16="http://schemas.microsoft.com/office/drawing/2014/main" id="{360CD826-8229-4357-9951-A309809A90F3}"/>
              </a:ext>
            </a:extLst>
          </p:cNvPr>
          <p:cNvCxnSpPr>
            <a:cxnSpLocks/>
          </p:cNvCxnSpPr>
          <p:nvPr/>
        </p:nvCxnSpPr>
        <p:spPr>
          <a:xfrm>
            <a:off x="1874755" y="3174419"/>
            <a:ext cx="1663316" cy="531582"/>
          </a:xfrm>
          <a:prstGeom prst="straightConnector1">
            <a:avLst/>
          </a:prstGeom>
          <a:ln w="381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4" name="直線矢印コネクタ 203">
            <a:extLst>
              <a:ext uri="{FF2B5EF4-FFF2-40B4-BE49-F238E27FC236}">
                <a16:creationId xmlns:a16="http://schemas.microsoft.com/office/drawing/2014/main" id="{00A5E7C3-4CCF-4E93-AA0F-95681B35A982}"/>
              </a:ext>
            </a:extLst>
          </p:cNvPr>
          <p:cNvCxnSpPr>
            <a:cxnSpLocks/>
          </p:cNvCxnSpPr>
          <p:nvPr/>
        </p:nvCxnSpPr>
        <p:spPr>
          <a:xfrm>
            <a:off x="1998897" y="4659735"/>
            <a:ext cx="2154750" cy="2987"/>
          </a:xfrm>
          <a:prstGeom prst="straightConnector1">
            <a:avLst/>
          </a:prstGeom>
          <a:ln w="381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215" name="グループ化 214">
            <a:extLst>
              <a:ext uri="{FF2B5EF4-FFF2-40B4-BE49-F238E27FC236}">
                <a16:creationId xmlns:a16="http://schemas.microsoft.com/office/drawing/2014/main" id="{401EC539-1591-4F6A-AB53-78BDFAF9545A}"/>
              </a:ext>
            </a:extLst>
          </p:cNvPr>
          <p:cNvGrpSpPr/>
          <p:nvPr/>
        </p:nvGrpSpPr>
        <p:grpSpPr>
          <a:xfrm>
            <a:off x="0" y="2966"/>
            <a:ext cx="12244449" cy="411443"/>
            <a:chOff x="0" y="2966"/>
            <a:chExt cx="12244449" cy="411443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0EF7374F-9214-40F9-AC87-7980B4F6480D}"/>
                </a:ext>
              </a:extLst>
            </p:cNvPr>
            <p:cNvSpPr/>
            <p:nvPr/>
          </p:nvSpPr>
          <p:spPr>
            <a:xfrm>
              <a:off x="0" y="2966"/>
              <a:ext cx="12192000" cy="41144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lvl="1"/>
              <a:r>
                <a:rPr lang="en-US" altLang="ja-JP" sz="1600" b="1" dirty="0"/>
                <a:t>Follow-up intents</a:t>
              </a:r>
              <a:endParaRPr lang="ja-JP" altLang="en-US" sz="1600" b="1" dirty="0"/>
            </a:p>
          </p:txBody>
        </p:sp>
        <p:sp>
          <p:nvSpPr>
            <p:cNvPr id="210" name="テキスト ボックス 209">
              <a:extLst>
                <a:ext uri="{FF2B5EF4-FFF2-40B4-BE49-F238E27FC236}">
                  <a16:creationId xmlns:a16="http://schemas.microsoft.com/office/drawing/2014/main" id="{D94486E9-EE50-4A91-96AD-DD88E0175C78}"/>
                </a:ext>
              </a:extLst>
            </p:cNvPr>
            <p:cNvSpPr txBox="1"/>
            <p:nvPr/>
          </p:nvSpPr>
          <p:spPr>
            <a:xfrm>
              <a:off x="10990581" y="168051"/>
              <a:ext cx="125386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ja-JP" sz="1000" dirty="0" err="1">
                  <a:solidFill>
                    <a:schemeClr val="bg1"/>
                  </a:solidFill>
                  <a:latin typeface="Adobe Heiti Std R" panose="020B0400000000000000" pitchFamily="34" charset="-128"/>
                  <a:ea typeface="Adobe Heiti Std R" panose="020B0400000000000000" pitchFamily="34" charset="-128"/>
                </a:rPr>
                <a:t>Dialogflow</a:t>
              </a:r>
              <a:r>
                <a:rPr lang="en-US" altLang="ja-JP" sz="1000" dirty="0">
                  <a:solidFill>
                    <a:schemeClr val="bg1"/>
                  </a:solidFill>
                  <a:latin typeface="Adobe Heiti Std R" panose="020B0400000000000000" pitchFamily="34" charset="-128"/>
                  <a:ea typeface="Adobe Heiti Std R" panose="020B0400000000000000" pitchFamily="34" charset="-128"/>
                </a:rPr>
                <a:t> API V2 </a:t>
              </a:r>
              <a:endParaRPr kumimoji="1" lang="ja-JP" altLang="en-US" sz="1000" dirty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endParaRPr>
            </a:p>
          </p:txBody>
        </p:sp>
      </p:grpSp>
      <p:sp>
        <p:nvSpPr>
          <p:cNvPr id="214" name="吹き出し: 左右矢印 213">
            <a:extLst>
              <a:ext uri="{FF2B5EF4-FFF2-40B4-BE49-F238E27FC236}">
                <a16:creationId xmlns:a16="http://schemas.microsoft.com/office/drawing/2014/main" id="{D046CE57-1854-4C0B-A2D9-A99A9670C523}"/>
              </a:ext>
            </a:extLst>
          </p:cNvPr>
          <p:cNvSpPr/>
          <p:nvPr/>
        </p:nvSpPr>
        <p:spPr>
          <a:xfrm>
            <a:off x="6742584" y="2878056"/>
            <a:ext cx="1852890" cy="1367590"/>
          </a:xfrm>
          <a:prstGeom prst="leftRightArrowCallout">
            <a:avLst>
              <a:gd name="adj1" fmla="val 25000"/>
              <a:gd name="adj2" fmla="val 21096"/>
              <a:gd name="adj3" fmla="val 19632"/>
              <a:gd name="adj4" fmla="val 63095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000" dirty="0"/>
              <a:t>同じ「</a:t>
            </a:r>
            <a:r>
              <a:rPr lang="en-US" altLang="ja-JP" sz="1000" dirty="0"/>
              <a:t>Yes/No</a:t>
            </a:r>
            <a:r>
              <a:rPr lang="ja-JP" altLang="en-US" sz="1000" dirty="0"/>
              <a:t>」なのに、</a:t>
            </a:r>
            <a:r>
              <a:rPr lang="en-US" altLang="ja-JP" sz="1000" dirty="0"/>
              <a:t>Follow-up Intents</a:t>
            </a:r>
            <a:r>
              <a:rPr lang="ja-JP" altLang="en-US" sz="1000" dirty="0"/>
              <a:t>を使えば、違う</a:t>
            </a:r>
            <a:r>
              <a:rPr lang="en-US" altLang="ja-JP" sz="1000" dirty="0"/>
              <a:t>Intents</a:t>
            </a:r>
            <a:r>
              <a:rPr lang="ja-JP" altLang="en-US" sz="1000" dirty="0"/>
              <a:t>の下でしたら、違う分岐処理ができます。</a:t>
            </a:r>
          </a:p>
        </p:txBody>
      </p:sp>
      <p:sp>
        <p:nvSpPr>
          <p:cNvPr id="212" name="吹き出し: 円形 211">
            <a:extLst>
              <a:ext uri="{FF2B5EF4-FFF2-40B4-BE49-F238E27FC236}">
                <a16:creationId xmlns:a16="http://schemas.microsoft.com/office/drawing/2014/main" id="{0BCCCE0F-5AFF-47CC-8D43-96365BFAA98C}"/>
              </a:ext>
            </a:extLst>
          </p:cNvPr>
          <p:cNvSpPr/>
          <p:nvPr/>
        </p:nvSpPr>
        <p:spPr>
          <a:xfrm>
            <a:off x="7211829" y="2316534"/>
            <a:ext cx="914400" cy="561578"/>
          </a:xfrm>
          <a:prstGeom prst="wedgeEllipseCallout">
            <a:avLst>
              <a:gd name="adj1" fmla="val 335"/>
              <a:gd name="adj2" fmla="val 65670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!!!</a:t>
            </a:r>
          </a:p>
        </p:txBody>
      </p:sp>
      <p:sp>
        <p:nvSpPr>
          <p:cNvPr id="224" name="正方形/長方形 223">
            <a:extLst>
              <a:ext uri="{FF2B5EF4-FFF2-40B4-BE49-F238E27FC236}">
                <a16:creationId xmlns:a16="http://schemas.microsoft.com/office/drawing/2014/main" id="{A52D85F8-4170-4C1F-A28A-24C7367B15B1}"/>
              </a:ext>
            </a:extLst>
          </p:cNvPr>
          <p:cNvSpPr/>
          <p:nvPr/>
        </p:nvSpPr>
        <p:spPr>
          <a:xfrm>
            <a:off x="5259469" y="1131228"/>
            <a:ext cx="4765559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5" name="正方形/長方形 224">
            <a:extLst>
              <a:ext uri="{FF2B5EF4-FFF2-40B4-BE49-F238E27FC236}">
                <a16:creationId xmlns:a16="http://schemas.microsoft.com/office/drawing/2014/main" id="{18B144FC-3C6D-4961-BBE2-E2AFB4096CA3}"/>
              </a:ext>
            </a:extLst>
          </p:cNvPr>
          <p:cNvSpPr/>
          <p:nvPr/>
        </p:nvSpPr>
        <p:spPr>
          <a:xfrm>
            <a:off x="4222804" y="1957151"/>
            <a:ext cx="1837329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6" name="正方形/長方形 225">
            <a:extLst>
              <a:ext uri="{FF2B5EF4-FFF2-40B4-BE49-F238E27FC236}">
                <a16:creationId xmlns:a16="http://schemas.microsoft.com/office/drawing/2014/main" id="{0E900B3D-6D72-4708-B0FC-7D6BE8264F64}"/>
              </a:ext>
            </a:extLst>
          </p:cNvPr>
          <p:cNvSpPr/>
          <p:nvPr/>
        </p:nvSpPr>
        <p:spPr>
          <a:xfrm>
            <a:off x="4136568" y="4085258"/>
            <a:ext cx="2021062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7" name="正方形/長方形 226">
            <a:extLst>
              <a:ext uri="{FF2B5EF4-FFF2-40B4-BE49-F238E27FC236}">
                <a16:creationId xmlns:a16="http://schemas.microsoft.com/office/drawing/2014/main" id="{DCDA7C6B-BA95-4E9E-863E-EB721C5AE78F}"/>
              </a:ext>
            </a:extLst>
          </p:cNvPr>
          <p:cNvSpPr/>
          <p:nvPr/>
        </p:nvSpPr>
        <p:spPr>
          <a:xfrm>
            <a:off x="4248938" y="5161719"/>
            <a:ext cx="2021062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0" name="コネクタ: 曲線 229">
            <a:extLst>
              <a:ext uri="{FF2B5EF4-FFF2-40B4-BE49-F238E27FC236}">
                <a16:creationId xmlns:a16="http://schemas.microsoft.com/office/drawing/2014/main" id="{5E9D039C-455E-48F3-B13F-39B6814C238E}"/>
              </a:ext>
            </a:extLst>
          </p:cNvPr>
          <p:cNvCxnSpPr>
            <a:cxnSpLocks/>
            <a:stCxn id="224" idx="2"/>
            <a:endCxn id="6" idx="2"/>
          </p:cNvCxnSpPr>
          <p:nvPr/>
        </p:nvCxnSpPr>
        <p:spPr>
          <a:xfrm rot="5400000" flipH="1">
            <a:off x="4594739" y="-1880281"/>
            <a:ext cx="71447" cy="6023572"/>
          </a:xfrm>
          <a:prstGeom prst="curvedConnector3">
            <a:avLst>
              <a:gd name="adj1" fmla="val -22654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コネクタ: 曲線 231">
            <a:extLst>
              <a:ext uri="{FF2B5EF4-FFF2-40B4-BE49-F238E27FC236}">
                <a16:creationId xmlns:a16="http://schemas.microsoft.com/office/drawing/2014/main" id="{5C501D5D-6360-45BB-B37C-E1CFB8FA934A}"/>
              </a:ext>
            </a:extLst>
          </p:cNvPr>
          <p:cNvCxnSpPr>
            <a:cxnSpLocks/>
            <a:stCxn id="225" idx="2"/>
            <a:endCxn id="25" idx="2"/>
          </p:cNvCxnSpPr>
          <p:nvPr/>
        </p:nvCxnSpPr>
        <p:spPr>
          <a:xfrm rot="5400000">
            <a:off x="3070659" y="526513"/>
            <a:ext cx="604172" cy="3537448"/>
          </a:xfrm>
          <a:prstGeom prst="curvedConnector3">
            <a:avLst>
              <a:gd name="adj1" fmla="val 135628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コネクタ: 曲線 235">
            <a:extLst>
              <a:ext uri="{FF2B5EF4-FFF2-40B4-BE49-F238E27FC236}">
                <a16:creationId xmlns:a16="http://schemas.microsoft.com/office/drawing/2014/main" id="{45D69D95-F1AA-47DA-BE26-33EB776E763F}"/>
              </a:ext>
            </a:extLst>
          </p:cNvPr>
          <p:cNvCxnSpPr>
            <a:cxnSpLocks/>
            <a:stCxn id="226" idx="2"/>
            <a:endCxn id="35" idx="2"/>
          </p:cNvCxnSpPr>
          <p:nvPr/>
        </p:nvCxnSpPr>
        <p:spPr>
          <a:xfrm rot="5400000" flipH="1">
            <a:off x="3371691" y="2345851"/>
            <a:ext cx="22393" cy="3528422"/>
          </a:xfrm>
          <a:prstGeom prst="curvedConnector3">
            <a:avLst>
              <a:gd name="adj1" fmla="val -1378525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コネクタ: 曲線 238">
            <a:extLst>
              <a:ext uri="{FF2B5EF4-FFF2-40B4-BE49-F238E27FC236}">
                <a16:creationId xmlns:a16="http://schemas.microsoft.com/office/drawing/2014/main" id="{6D48F628-6110-45AC-9F87-C718AF363D6F}"/>
              </a:ext>
            </a:extLst>
          </p:cNvPr>
          <p:cNvCxnSpPr>
            <a:cxnSpLocks/>
            <a:stCxn id="227" idx="2"/>
            <a:endCxn id="45" idx="2"/>
          </p:cNvCxnSpPr>
          <p:nvPr/>
        </p:nvCxnSpPr>
        <p:spPr>
          <a:xfrm rot="5400000">
            <a:off x="3228581" y="3569519"/>
            <a:ext cx="402688" cy="3659089"/>
          </a:xfrm>
          <a:prstGeom prst="curvedConnector3">
            <a:avLst>
              <a:gd name="adj1" fmla="val 189919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線コネクタ 247">
            <a:extLst>
              <a:ext uri="{FF2B5EF4-FFF2-40B4-BE49-F238E27FC236}">
                <a16:creationId xmlns:a16="http://schemas.microsoft.com/office/drawing/2014/main" id="{967E499A-8C68-4F5E-9BCB-9499D374BBCE}"/>
              </a:ext>
            </a:extLst>
          </p:cNvPr>
          <p:cNvCxnSpPr>
            <a:cxnSpLocks/>
          </p:cNvCxnSpPr>
          <p:nvPr/>
        </p:nvCxnSpPr>
        <p:spPr>
          <a:xfrm>
            <a:off x="-39189" y="6344476"/>
            <a:ext cx="12296899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" name="グループ化 255">
            <a:extLst>
              <a:ext uri="{FF2B5EF4-FFF2-40B4-BE49-F238E27FC236}">
                <a16:creationId xmlns:a16="http://schemas.microsoft.com/office/drawing/2014/main" id="{936F062E-2524-48A0-B624-CCDC01D277D7}"/>
              </a:ext>
            </a:extLst>
          </p:cNvPr>
          <p:cNvGrpSpPr/>
          <p:nvPr/>
        </p:nvGrpSpPr>
        <p:grpSpPr>
          <a:xfrm>
            <a:off x="7403770" y="6452819"/>
            <a:ext cx="865538" cy="276999"/>
            <a:chOff x="5744032" y="6406688"/>
            <a:chExt cx="865538" cy="276999"/>
          </a:xfrm>
        </p:grpSpPr>
        <p:sp>
          <p:nvSpPr>
            <p:cNvPr id="247" name="正方形/長方形 246">
              <a:extLst>
                <a:ext uri="{FF2B5EF4-FFF2-40B4-BE49-F238E27FC236}">
                  <a16:creationId xmlns:a16="http://schemas.microsoft.com/office/drawing/2014/main" id="{79CD154F-A9E4-447C-9549-2EE0661B0E1D}"/>
                </a:ext>
              </a:extLst>
            </p:cNvPr>
            <p:cNvSpPr/>
            <p:nvPr/>
          </p:nvSpPr>
          <p:spPr>
            <a:xfrm>
              <a:off x="5744032" y="6444803"/>
              <a:ext cx="180000" cy="18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1" name="テキスト ボックス 250">
              <a:extLst>
                <a:ext uri="{FF2B5EF4-FFF2-40B4-BE49-F238E27FC236}">
                  <a16:creationId xmlns:a16="http://schemas.microsoft.com/office/drawing/2014/main" id="{0A2F1235-49B4-489A-A46C-84DA9908CDE4}"/>
                </a:ext>
              </a:extLst>
            </p:cNvPr>
            <p:cNvSpPr txBox="1"/>
            <p:nvPr/>
          </p:nvSpPr>
          <p:spPr>
            <a:xfrm>
              <a:off x="5926370" y="6406688"/>
              <a:ext cx="6832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Intents</a:t>
              </a:r>
              <a:endParaRPr kumimoji="1" lang="ja-JP" altLang="en-US" dirty="0"/>
            </a:p>
          </p:txBody>
        </p:sp>
      </p:grpSp>
      <p:grpSp>
        <p:nvGrpSpPr>
          <p:cNvPr id="255" name="グループ化 254">
            <a:extLst>
              <a:ext uri="{FF2B5EF4-FFF2-40B4-BE49-F238E27FC236}">
                <a16:creationId xmlns:a16="http://schemas.microsoft.com/office/drawing/2014/main" id="{FD6714A5-B5E3-4608-952B-29E904143CE1}"/>
              </a:ext>
            </a:extLst>
          </p:cNvPr>
          <p:cNvGrpSpPr/>
          <p:nvPr/>
        </p:nvGrpSpPr>
        <p:grpSpPr>
          <a:xfrm>
            <a:off x="8896429" y="6456699"/>
            <a:ext cx="939312" cy="276999"/>
            <a:chOff x="7121829" y="6399956"/>
            <a:chExt cx="939312" cy="276999"/>
          </a:xfrm>
        </p:grpSpPr>
        <p:sp>
          <p:nvSpPr>
            <p:cNvPr id="249" name="正方形/長方形 248">
              <a:extLst>
                <a:ext uri="{FF2B5EF4-FFF2-40B4-BE49-F238E27FC236}">
                  <a16:creationId xmlns:a16="http://schemas.microsoft.com/office/drawing/2014/main" id="{DCB891D9-A54A-4ABC-9997-ADA9454CE391}"/>
                </a:ext>
              </a:extLst>
            </p:cNvPr>
            <p:cNvSpPr/>
            <p:nvPr/>
          </p:nvSpPr>
          <p:spPr>
            <a:xfrm>
              <a:off x="7121829" y="6444803"/>
              <a:ext cx="180000" cy="1800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2" name="テキスト ボックス 251">
              <a:extLst>
                <a:ext uri="{FF2B5EF4-FFF2-40B4-BE49-F238E27FC236}">
                  <a16:creationId xmlns:a16="http://schemas.microsoft.com/office/drawing/2014/main" id="{70C8286C-304A-4C1B-B27D-3395771CD3C7}"/>
                </a:ext>
              </a:extLst>
            </p:cNvPr>
            <p:cNvSpPr txBox="1"/>
            <p:nvPr/>
          </p:nvSpPr>
          <p:spPr>
            <a:xfrm>
              <a:off x="7260922" y="6399956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/>
                <a:t>誘導言葉</a:t>
              </a:r>
              <a:endParaRPr kumimoji="1" lang="ja-JP" altLang="en-US" dirty="0"/>
            </a:p>
          </p:txBody>
        </p:sp>
      </p:grpSp>
      <p:grpSp>
        <p:nvGrpSpPr>
          <p:cNvPr id="254" name="グループ化 253">
            <a:extLst>
              <a:ext uri="{FF2B5EF4-FFF2-40B4-BE49-F238E27FC236}">
                <a16:creationId xmlns:a16="http://schemas.microsoft.com/office/drawing/2014/main" id="{28BB5791-FC84-4996-93FC-058D1B5ED583}"/>
              </a:ext>
            </a:extLst>
          </p:cNvPr>
          <p:cNvGrpSpPr/>
          <p:nvPr/>
        </p:nvGrpSpPr>
        <p:grpSpPr>
          <a:xfrm>
            <a:off x="10454457" y="6459150"/>
            <a:ext cx="1496242" cy="276999"/>
            <a:chOff x="8571109" y="6378719"/>
            <a:chExt cx="1496242" cy="276999"/>
          </a:xfrm>
        </p:grpSpPr>
        <p:sp>
          <p:nvSpPr>
            <p:cNvPr id="250" name="正方形/長方形 249">
              <a:extLst>
                <a:ext uri="{FF2B5EF4-FFF2-40B4-BE49-F238E27FC236}">
                  <a16:creationId xmlns:a16="http://schemas.microsoft.com/office/drawing/2014/main" id="{3CD04115-1542-4D05-9235-1DC39B669500}"/>
                </a:ext>
              </a:extLst>
            </p:cNvPr>
            <p:cNvSpPr/>
            <p:nvPr/>
          </p:nvSpPr>
          <p:spPr>
            <a:xfrm>
              <a:off x="8571109" y="6420888"/>
              <a:ext cx="180000" cy="1800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3" name="テキスト ボックス 252">
              <a:extLst>
                <a:ext uri="{FF2B5EF4-FFF2-40B4-BE49-F238E27FC236}">
                  <a16:creationId xmlns:a16="http://schemas.microsoft.com/office/drawing/2014/main" id="{C8C36E0D-D532-4E7F-9CCF-6D2CFEEA4F5A}"/>
                </a:ext>
              </a:extLst>
            </p:cNvPr>
            <p:cNvSpPr txBox="1"/>
            <p:nvPr/>
          </p:nvSpPr>
          <p:spPr>
            <a:xfrm>
              <a:off x="8712493" y="6378719"/>
              <a:ext cx="13548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/>
                <a:t>Follow-up intent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4237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276</Words>
  <Application>Microsoft Office PowerPoint</Application>
  <PresentationFormat>宽屏</PresentationFormat>
  <Paragraphs>69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Adobe Heiti Std R</vt:lpstr>
      <vt:lpstr>游ゴシック</vt:lpstr>
      <vt:lpstr>游ゴシック Light</vt:lpstr>
      <vt:lpstr>Arial</vt:lpstr>
      <vt:lpstr>Office テーマ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Tang Pengfei</dc:creator>
  <cp:lastModifiedBy>Tang Pengfei</cp:lastModifiedBy>
  <cp:revision>210</cp:revision>
  <dcterms:created xsi:type="dcterms:W3CDTF">2018-06-06T08:24:18Z</dcterms:created>
  <dcterms:modified xsi:type="dcterms:W3CDTF">2018-06-06T16:27:41Z</dcterms:modified>
</cp:coreProperties>
</file>