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75" r:id="rId4"/>
    <p:sldId id="283" r:id="rId5"/>
    <p:sldId id="278" r:id="rId6"/>
    <p:sldId id="284" r:id="rId7"/>
    <p:sldId id="279" r:id="rId8"/>
    <p:sldId id="274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6F83"/>
    <a:srgbClr val="00ADAD"/>
    <a:srgbClr val="FFC000"/>
    <a:srgbClr val="4A7BC4"/>
    <a:srgbClr val="FF1B1B"/>
    <a:srgbClr val="FB1323"/>
    <a:srgbClr val="FC1249"/>
    <a:srgbClr val="F61828"/>
    <a:srgbClr val="FD4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3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3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红色几何背景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3340" y="1758314"/>
            <a:ext cx="7671435" cy="33900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24815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7" descr="Nav log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12" y="992181"/>
            <a:ext cx="3883181" cy="223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 descr="https://static.wixstatic.com/media/22a5c7_716ed358fe1c423f95299c2e9f52852d~mv2.png/v1/crop/x_1,y_0,w_747,h_160/fill/w_722,h_153,al_c,usm_0.66_1.00_0.01/22a5c7_716ed358fe1c423f95299c2e9f52852d~mv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2" r="22484" b="41407"/>
          <a:stretch/>
        </p:blipFill>
        <p:spPr bwMode="auto">
          <a:xfrm>
            <a:off x="4325907" y="2230847"/>
            <a:ext cx="4586513" cy="9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3353977" y="3394034"/>
            <a:ext cx="6359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JULY TECH FESTA &amp; </a:t>
            </a:r>
            <a:r>
              <a:rPr kumimoji="1" lang="en-US" altLang="ja-JP" sz="5400" b="1" dirty="0">
                <a:solidFill>
                  <a:srgbClr val="00ADAD"/>
                </a:solidFill>
                <a:latin typeface="Agency FB" panose="020B0503020202020204" pitchFamily="34" charset="0"/>
              </a:rPr>
              <a:t>A</a:t>
            </a:r>
            <a:r>
              <a:rPr kumimoji="1" lang="en-US" altLang="ja-JP" sz="5400" b="1" dirty="0">
                <a:solidFill>
                  <a:srgbClr val="EF6F83"/>
                </a:solidFill>
                <a:latin typeface="Agency FB" panose="020B0503020202020204" pitchFamily="34" charset="0"/>
              </a:rPr>
              <a:t>Z</a:t>
            </a:r>
            <a:r>
              <a:rPr kumimoji="1" lang="en-US" altLang="ja-JP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EST</a:t>
            </a:r>
          </a:p>
          <a:p>
            <a:pPr algn="ctr"/>
            <a:r>
              <a:rPr lang="en-US" altLang="zh-CN" sz="54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2 0 1 8</a:t>
            </a:r>
            <a:endParaRPr lang="zh-CN" altLang="en-US" sz="20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3635" y="175835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078605" y="1964690"/>
            <a:ext cx="470090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2017</a:t>
            </a:r>
          </a:p>
          <a:p>
            <a:pPr algn="ctr">
              <a:buNone/>
            </a:pPr>
            <a:r>
              <a:rPr lang="zh-CN" altLang="en-US" sz="4400" b="1" cap="all" dirty="0">
                <a:solidFill>
                  <a:schemeClr val="bg1"/>
                </a:solidFill>
                <a:cs typeface="Arial" panose="020B0604020202020204" pitchFamily="34" charset="0"/>
              </a:rPr>
              <a:t>年终工作总结报告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24815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红色几何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-12700" y="-1905"/>
            <a:ext cx="12218670" cy="6862445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344922" y="2545884"/>
            <a:ext cx="5724644" cy="227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2018</a:t>
            </a:r>
            <a:endParaRPr lang="zh-CN" altLang="en-US" sz="33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来場者に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お菓子配りマシン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520515" y="2059113"/>
            <a:ext cx="35490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JULY TECH FESTA &amp; AZEST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496084"/>
            <a:ext cx="5504850" cy="1675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en-US" sz="23900" b="1" dirty="0">
              <a:solidFill>
                <a:srgbClr val="FF0000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1073">
            <a:extLst>
              <a:ext uri="{FF2B5EF4-FFF2-40B4-BE49-F238E27FC236}">
                <a16:creationId xmlns:a16="http://schemas.microsoft.com/office/drawing/2014/main" id="{9D27DFCB-BF72-4E67-8868-E2688EE46812}"/>
              </a:ext>
            </a:extLst>
          </p:cNvPr>
          <p:cNvSpPr/>
          <p:nvPr/>
        </p:nvSpPr>
        <p:spPr>
          <a:xfrm>
            <a:off x="3854175" y="514680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TensorFlow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2" name="圆角矩形 142">
            <a:extLst>
              <a:ext uri="{FF2B5EF4-FFF2-40B4-BE49-F238E27FC236}">
                <a16:creationId xmlns:a16="http://schemas.microsoft.com/office/drawing/2014/main" id="{8F5D816F-B6CA-4789-8D02-A8898D7C1F5E}"/>
              </a:ext>
            </a:extLst>
          </p:cNvPr>
          <p:cNvSpPr/>
          <p:nvPr/>
        </p:nvSpPr>
        <p:spPr>
          <a:xfrm>
            <a:off x="2777192" y="514680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Nvidia</a:t>
            </a:r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 Jetson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3" name="圆角矩形 143">
            <a:extLst>
              <a:ext uri="{FF2B5EF4-FFF2-40B4-BE49-F238E27FC236}">
                <a16:creationId xmlns:a16="http://schemas.microsoft.com/office/drawing/2014/main" id="{EF8370DF-EBB8-4858-A130-BED003EC1AD8}"/>
              </a:ext>
            </a:extLst>
          </p:cNvPr>
          <p:cNvSpPr/>
          <p:nvPr/>
        </p:nvSpPr>
        <p:spPr>
          <a:xfrm>
            <a:off x="3854175" y="554604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3D Print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" name="圆角矩形 144">
            <a:extLst>
              <a:ext uri="{FF2B5EF4-FFF2-40B4-BE49-F238E27FC236}">
                <a16:creationId xmlns:a16="http://schemas.microsoft.com/office/drawing/2014/main" id="{E7B3790C-36ED-417B-8FF2-2ABD84F4D3AB}"/>
              </a:ext>
            </a:extLst>
          </p:cNvPr>
          <p:cNvSpPr/>
          <p:nvPr/>
        </p:nvSpPr>
        <p:spPr>
          <a:xfrm>
            <a:off x="2777192" y="554604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IoT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" name="圆角矩形 145">
            <a:extLst>
              <a:ext uri="{FF2B5EF4-FFF2-40B4-BE49-F238E27FC236}">
                <a16:creationId xmlns:a16="http://schemas.microsoft.com/office/drawing/2014/main" id="{B8A6F09F-9DB1-481E-9BFC-1E0C2E9CF18B}"/>
              </a:ext>
            </a:extLst>
          </p:cNvPr>
          <p:cNvSpPr/>
          <p:nvPr/>
        </p:nvSpPr>
        <p:spPr>
          <a:xfrm>
            <a:off x="4931158" y="514680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GCP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7" name="圆角矩形 146">
            <a:extLst>
              <a:ext uri="{FF2B5EF4-FFF2-40B4-BE49-F238E27FC236}">
                <a16:creationId xmlns:a16="http://schemas.microsoft.com/office/drawing/2014/main" id="{2E0BB761-1465-48A5-B722-0BAAFCD5635D}"/>
              </a:ext>
            </a:extLst>
          </p:cNvPr>
          <p:cNvSpPr/>
          <p:nvPr/>
        </p:nvSpPr>
        <p:spPr>
          <a:xfrm>
            <a:off x="6008140" y="514680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BigQuery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8" name="圆角矩形 148">
            <a:extLst>
              <a:ext uri="{FF2B5EF4-FFF2-40B4-BE49-F238E27FC236}">
                <a16:creationId xmlns:a16="http://schemas.microsoft.com/office/drawing/2014/main" id="{A2DC252E-CD98-4872-AA18-7BB8FD4CBF87}"/>
              </a:ext>
            </a:extLst>
          </p:cNvPr>
          <p:cNvSpPr/>
          <p:nvPr/>
        </p:nvSpPr>
        <p:spPr>
          <a:xfrm>
            <a:off x="4931158" y="554604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Serverless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9" name="圆角矩形 149">
            <a:extLst>
              <a:ext uri="{FF2B5EF4-FFF2-40B4-BE49-F238E27FC236}">
                <a16:creationId xmlns:a16="http://schemas.microsoft.com/office/drawing/2014/main" id="{09CAB578-D027-41F2-8450-2C95366D7666}"/>
              </a:ext>
            </a:extLst>
          </p:cNvPr>
          <p:cNvSpPr/>
          <p:nvPr/>
        </p:nvSpPr>
        <p:spPr>
          <a:xfrm>
            <a:off x="6008140" y="554604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Tableau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3764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19700" y="288596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ãjetson tx2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" y="304561"/>
            <a:ext cx="1877436" cy="11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94793" y="1217725"/>
            <a:ext cx="123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jetson</a:t>
            </a:r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tx2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9700" y="3592193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4107" y="452132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29226" y="1949236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4404" y="2878365"/>
            <a:ext cx="133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Arm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516" y="1946897"/>
            <a:ext cx="1586591" cy="106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GCPãã®ç»åæ¤ç´¢çµæ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r="11596" b="29108"/>
          <a:stretch/>
        </p:blipFill>
        <p:spPr bwMode="auto">
          <a:xfrm>
            <a:off x="399890" y="3656528"/>
            <a:ext cx="2076149" cy="89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椭圆 26"/>
          <p:cNvSpPr/>
          <p:nvPr/>
        </p:nvSpPr>
        <p:spPr>
          <a:xfrm>
            <a:off x="719700" y="5155254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07838" y="6084383"/>
            <a:ext cx="101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ãtableau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6" y="5306061"/>
            <a:ext cx="1065844" cy="88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7" name="组合 1076"/>
          <p:cNvGrpSpPr/>
          <p:nvPr/>
        </p:nvGrpSpPr>
        <p:grpSpPr>
          <a:xfrm>
            <a:off x="6858134" y="-4946412"/>
            <a:ext cx="10971734" cy="9667789"/>
            <a:chOff x="7537063" y="-4518188"/>
            <a:chExt cx="9924644" cy="8745141"/>
          </a:xfrm>
        </p:grpSpPr>
        <p:sp>
          <p:nvSpPr>
            <p:cNvPr id="3" name="饼形 2"/>
            <p:cNvSpPr/>
            <p:nvPr/>
          </p:nvSpPr>
          <p:spPr>
            <a:xfrm>
              <a:off x="7537063" y="-4518188"/>
              <a:ext cx="9924644" cy="8745141"/>
            </a:xfrm>
            <a:prstGeom prst="pie">
              <a:avLst>
                <a:gd name="adj1" fmla="val 5388446"/>
                <a:gd name="adj2" fmla="val 10820358"/>
              </a:avLst>
            </a:prstGeom>
            <a:solidFill>
              <a:srgbClr val="FFFFFF">
                <a:alpha val="30196"/>
              </a:srgb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76" name="组合 1075"/>
            <p:cNvGrpSpPr/>
            <p:nvPr/>
          </p:nvGrpSpPr>
          <p:grpSpPr>
            <a:xfrm>
              <a:off x="7941483" y="134766"/>
              <a:ext cx="4126469" cy="3595763"/>
              <a:chOff x="7941483" y="134766"/>
              <a:chExt cx="4126469" cy="3595763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7941483" y="427234"/>
                <a:ext cx="542925" cy="701272"/>
                <a:chOff x="4124325" y="973086"/>
                <a:chExt cx="1060704" cy="1370064"/>
              </a:xfrm>
            </p:grpSpPr>
            <p:sp>
              <p:nvSpPr>
                <p:cNvPr id="30" name="等腰三角形 29"/>
                <p:cNvSpPr/>
                <p:nvPr/>
              </p:nvSpPr>
              <p:spPr>
                <a:xfrm>
                  <a:off x="4124325" y="1428750"/>
                  <a:ext cx="1060704" cy="914400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accent4">
                        <a:lumMod val="0"/>
                        <a:lumOff val="100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197477" y="973086"/>
                  <a:ext cx="914400" cy="9144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0"/>
                        <a:lumOff val="100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38" name="Picture 2" descr="ãjetson tx2ãã®ç»åæ¤ç´¢çµæ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05" t="6467" r="11068" b="8508"/>
              <a:stretch/>
            </p:blipFill>
            <p:spPr bwMode="auto">
              <a:xfrm>
                <a:off x="9679488" y="527773"/>
                <a:ext cx="1057275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é¢é£ç»å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042047" y="1650712"/>
                <a:ext cx="1296410" cy="869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ãtableauãã®ç»åæ¤ç´¢çµæ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3730" y="2645373"/>
                <a:ext cx="918328" cy="762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ãGCPãã®ç»åæ¤ç´¢çµæ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41" r="11596" b="29108"/>
              <a:stretch/>
            </p:blipFill>
            <p:spPr bwMode="auto">
              <a:xfrm>
                <a:off x="10820982" y="1421084"/>
                <a:ext cx="1163823" cy="499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é¢é£ç»å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44" t="9904" r="28120" b="33258"/>
              <a:stretch/>
            </p:blipFill>
            <p:spPr bwMode="auto">
              <a:xfrm>
                <a:off x="11045594" y="1344441"/>
                <a:ext cx="714597" cy="647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直接连接符 34"/>
              <p:cNvCxnSpPr/>
              <p:nvPr/>
            </p:nvCxnSpPr>
            <p:spPr>
              <a:xfrm>
                <a:off x="8420553" y="193938"/>
                <a:ext cx="1609272" cy="320714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8515898" y="1115040"/>
                <a:ext cx="1422231" cy="288369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曲线连接符 56"/>
              <p:cNvCxnSpPr>
                <a:stCxn id="38" idx="3"/>
                <a:endCxn id="1034" idx="0"/>
              </p:cNvCxnSpPr>
              <p:nvPr/>
            </p:nvCxnSpPr>
            <p:spPr>
              <a:xfrm>
                <a:off x="10736763" y="894486"/>
                <a:ext cx="666130" cy="449955"/>
              </a:xfrm>
              <a:prstGeom prst="curvedConnector2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1034" idx="2"/>
                <a:endCxn id="41" idx="0"/>
              </p:cNvCxnSpPr>
              <p:nvPr/>
            </p:nvCxnSpPr>
            <p:spPr>
              <a:xfrm>
                <a:off x="11402893" y="1991558"/>
                <a:ext cx="1" cy="65381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曲线连接符 62"/>
              <p:cNvCxnSpPr>
                <a:endCxn id="30" idx="3"/>
              </p:cNvCxnSpPr>
              <p:nvPr/>
            </p:nvCxnSpPr>
            <p:spPr>
              <a:xfrm rot="10800000">
                <a:off x="8212946" y="1128507"/>
                <a:ext cx="1368688" cy="1138545"/>
              </a:xfrm>
              <a:prstGeom prst="curvedConnector2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9" name="椭圆形标注 1028"/>
              <p:cNvSpPr/>
              <p:nvPr/>
            </p:nvSpPr>
            <p:spPr>
              <a:xfrm>
                <a:off x="10828171" y="134766"/>
                <a:ext cx="1239781" cy="682512"/>
              </a:xfrm>
              <a:prstGeom prst="wedgeEllipseCallout">
                <a:avLst>
                  <a:gd name="adj1" fmla="val -59299"/>
                  <a:gd name="adj2" fmla="val 32129"/>
                </a:avLst>
              </a:prstGeom>
              <a:solidFill>
                <a:srgbClr val="FFFFFF">
                  <a:alpha val="4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600" b="1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お菓子</a:t>
                </a:r>
                <a:endParaRPr kumimoji="1" lang="en-US" altLang="ja-JP" sz="1600" b="1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  <a:p>
                <a:r>
                  <a:rPr kumimoji="1" lang="ja-JP" altLang="en-US" sz="1600" b="1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どうぞ</a:t>
                </a:r>
              </a:p>
            </p:txBody>
          </p:sp>
          <p:sp>
            <p:nvSpPr>
              <p:cNvPr id="1040" name="文本框 1039"/>
              <p:cNvSpPr txBox="1"/>
              <p:nvPr/>
            </p:nvSpPr>
            <p:spPr>
              <a:xfrm>
                <a:off x="8592662" y="628869"/>
                <a:ext cx="1082348" cy="307777"/>
              </a:xfrm>
              <a:prstGeom prst="rect">
                <a:avLst/>
              </a:prstGeom>
              <a:solidFill>
                <a:srgbClr val="FFC000">
                  <a:alpha val="69804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</a:rPr>
                  <a:t>①顔を感知</a:t>
                </a: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9133837" y="2548043"/>
                <a:ext cx="1441420" cy="307777"/>
              </a:xfrm>
              <a:prstGeom prst="rect">
                <a:avLst/>
              </a:prstGeom>
              <a:solidFill>
                <a:srgbClr val="FFC000">
                  <a:alpha val="69804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</a:rPr>
                  <a:t>②お菓子を渡す</a:t>
                </a: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0748935" y="1998256"/>
                <a:ext cx="1261884" cy="307777"/>
              </a:xfrm>
              <a:prstGeom prst="rect">
                <a:avLst/>
              </a:prstGeom>
              <a:solidFill>
                <a:srgbClr val="FFC000">
                  <a:alpha val="69804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</a:rPr>
                  <a:t>③情報を分析</a:t>
                </a:r>
              </a:p>
            </p:txBody>
          </p:sp>
          <p:cxnSp>
            <p:nvCxnSpPr>
              <p:cNvPr id="90" name="直接箭头连接符 89"/>
              <p:cNvCxnSpPr>
                <a:stCxn id="38" idx="2"/>
              </p:cNvCxnSpPr>
              <p:nvPr/>
            </p:nvCxnSpPr>
            <p:spPr>
              <a:xfrm flipH="1">
                <a:off x="10132940" y="1261198"/>
                <a:ext cx="75186" cy="389514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文本框 99"/>
              <p:cNvSpPr txBox="1"/>
              <p:nvPr/>
            </p:nvSpPr>
            <p:spPr>
              <a:xfrm>
                <a:off x="10748935" y="3422752"/>
                <a:ext cx="1261883" cy="307777"/>
              </a:xfrm>
              <a:prstGeom prst="rect">
                <a:avLst/>
              </a:prstGeom>
              <a:solidFill>
                <a:srgbClr val="FFC000">
                  <a:alpha val="69804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</a:rPr>
                  <a:t>④</a:t>
                </a:r>
                <a:r>
                  <a:rPr kumimoji="1" lang="en-US" altLang="ja-JP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</a:rPr>
                  <a:t>BI</a:t>
                </a:r>
                <a:r>
                  <a:rPr kumimoji="1" lang="ja-JP" alt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</a:rPr>
                  <a:t>で表示</a:t>
                </a:r>
              </a:p>
            </p:txBody>
          </p:sp>
          <p:pic>
            <p:nvPicPr>
              <p:cNvPr id="1056" name="Picture 12" descr="ãspeaker iconãã®ç»åæ¤ç´¢çµæ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9197" y="361395"/>
                <a:ext cx="225608" cy="225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58" name="矩形 1057"/>
          <p:cNvSpPr/>
          <p:nvPr/>
        </p:nvSpPr>
        <p:spPr>
          <a:xfrm>
            <a:off x="2409873" y="612887"/>
            <a:ext cx="2023235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TensorFlow.js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で顔認証プログラムを開発</a:t>
            </a:r>
          </a:p>
        </p:txBody>
      </p:sp>
      <p:sp>
        <p:nvSpPr>
          <p:cNvPr id="104" name="矩形 103"/>
          <p:cNvSpPr/>
          <p:nvPr/>
        </p:nvSpPr>
        <p:spPr>
          <a:xfrm>
            <a:off x="2400797" y="2227224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Arm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</a:t>
            </a:r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CAD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設計</a:t>
            </a:r>
          </a:p>
        </p:txBody>
      </p:sp>
      <p:sp>
        <p:nvSpPr>
          <p:cNvPr id="117" name="矩形 116"/>
          <p:cNvSpPr/>
          <p:nvPr/>
        </p:nvSpPr>
        <p:spPr>
          <a:xfrm>
            <a:off x="3463179" y="2227224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3D Printing</a:t>
            </a:r>
            <a:endParaRPr kumimoji="1" lang="ja-JP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525562" y="2234403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Arm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制御</a:t>
            </a:r>
            <a:endPara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</a:t>
            </a:r>
            <a:r>
              <a:rPr kumimoji="1" lang="en-US" altLang="ja-JP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en-US" altLang="ja-JP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IoT</a:t>
            </a:r>
            <a:r>
              <a:rPr kumimoji="1" lang="en-US" altLang="ja-JP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9850" y="612887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Arm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制御</a:t>
            </a:r>
            <a:endPara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</a:t>
            </a:r>
            <a:r>
              <a:rPr kumimoji="1" lang="en-US" altLang="ja-JP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(Soft)</a:t>
            </a:r>
            <a:endParaRPr kumimoji="1" lang="ja-JP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25562" y="3855919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GCP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環境設定</a:t>
            </a:r>
          </a:p>
        </p:txBody>
      </p:sp>
      <p:sp>
        <p:nvSpPr>
          <p:cNvPr id="121" name="矩形 120"/>
          <p:cNvSpPr/>
          <p:nvPr/>
        </p:nvSpPr>
        <p:spPr>
          <a:xfrm>
            <a:off x="5593223" y="612887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特徴情報を</a:t>
            </a:r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GCP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へ</a:t>
            </a:r>
          </a:p>
        </p:txBody>
      </p:sp>
      <p:sp>
        <p:nvSpPr>
          <p:cNvPr id="123" name="矩形 122"/>
          <p:cNvSpPr/>
          <p:nvPr/>
        </p:nvSpPr>
        <p:spPr>
          <a:xfrm>
            <a:off x="5597131" y="3855919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特徴情報取得処理</a:t>
            </a:r>
          </a:p>
        </p:txBody>
      </p:sp>
      <p:sp>
        <p:nvSpPr>
          <p:cNvPr id="124" name="矩形 123"/>
          <p:cNvSpPr/>
          <p:nvPr/>
        </p:nvSpPr>
        <p:spPr>
          <a:xfrm>
            <a:off x="6668700" y="3855919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BigQuery</a:t>
            </a:r>
            <a:endParaRPr kumimoji="1"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保存</a:t>
            </a:r>
          </a:p>
        </p:txBody>
      </p:sp>
      <p:sp>
        <p:nvSpPr>
          <p:cNvPr id="125" name="矩形 124"/>
          <p:cNvSpPr/>
          <p:nvPr/>
        </p:nvSpPr>
        <p:spPr>
          <a:xfrm>
            <a:off x="6685688" y="5398090"/>
            <a:ext cx="2023235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ブース訪問者分析</a:t>
            </a:r>
            <a:endParaRPr kumimoji="1"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Dashboard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作成</a:t>
            </a:r>
          </a:p>
        </p:txBody>
      </p:sp>
      <p:grpSp>
        <p:nvGrpSpPr>
          <p:cNvPr id="1067" name="组合 1066"/>
          <p:cNvGrpSpPr/>
          <p:nvPr/>
        </p:nvGrpSpPr>
        <p:grpSpPr>
          <a:xfrm>
            <a:off x="9402213" y="5126780"/>
            <a:ext cx="2667205" cy="1510459"/>
            <a:chOff x="9406115" y="4925240"/>
            <a:chExt cx="2667205" cy="1510459"/>
          </a:xfrm>
        </p:grpSpPr>
        <p:pic>
          <p:nvPicPr>
            <p:cNvPr id="1062" name="Picture 17" descr="Nav 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614" y="4925240"/>
              <a:ext cx="1993694" cy="11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21" descr="https://static.wixstatic.com/media/22a5c7_716ed358fe1c423f95299c2e9f52852d~mv2.png/v1/crop/x_1,y_0,w_747,h_160/fill/w_722,h_153,al_c,usm_0.66_1.00_0.01/22a5c7_716ed358fe1c423f95299c2e9f52852d~mv2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2" r="22484" b="41407"/>
            <a:stretch/>
          </p:blipFill>
          <p:spPr bwMode="auto">
            <a:xfrm>
              <a:off x="9659923" y="5561193"/>
              <a:ext cx="2354797" cy="49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6" name="文本框 1065"/>
            <p:cNvSpPr txBox="1"/>
            <p:nvPr/>
          </p:nvSpPr>
          <p:spPr>
            <a:xfrm>
              <a:off x="9406115" y="6066367"/>
              <a:ext cx="26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JULY TECH FESTA &amp; </a:t>
              </a:r>
              <a:r>
                <a:rPr kumimoji="1" lang="en-US" altLang="ja-JP" dirty="0">
                  <a:solidFill>
                    <a:srgbClr val="00ADAD"/>
                  </a:solidFill>
                  <a:latin typeface="Arial Narrow" panose="020B0606020202030204" pitchFamily="34" charset="0"/>
                </a:rPr>
                <a:t>A</a:t>
              </a:r>
              <a:r>
                <a:rPr kumimoji="1" lang="en-US" altLang="ja-JP" dirty="0">
                  <a:solidFill>
                    <a:srgbClr val="EF6F83"/>
                  </a:solidFill>
                  <a:latin typeface="Arial Narrow" panose="020B0606020202030204" pitchFamily="34" charset="0"/>
                </a:rPr>
                <a:t>Z</a:t>
              </a:r>
              <a:r>
                <a:rPr kumimoji="1" lang="en-US" altLang="ja-JP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EST</a:t>
              </a:r>
              <a:endParaRPr kumimoji="1" lang="ja-JP" alt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1069" name="直接箭头连接符 1068"/>
          <p:cNvCxnSpPr>
            <a:stCxn id="119" idx="2"/>
            <a:endCxn id="118" idx="0"/>
          </p:cNvCxnSpPr>
          <p:nvPr/>
        </p:nvCxnSpPr>
        <p:spPr>
          <a:xfrm flipH="1">
            <a:off x="5008877" y="1305384"/>
            <a:ext cx="0" cy="929019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1" idx="2"/>
            <a:endCxn id="123" idx="0"/>
          </p:cNvCxnSpPr>
          <p:nvPr/>
        </p:nvCxnSpPr>
        <p:spPr>
          <a:xfrm>
            <a:off x="6076538" y="1305384"/>
            <a:ext cx="0" cy="2550535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2"/>
          </p:cNvCxnSpPr>
          <p:nvPr/>
        </p:nvCxnSpPr>
        <p:spPr>
          <a:xfrm>
            <a:off x="7152015" y="4548416"/>
            <a:ext cx="0" cy="884318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圆角矩形 1073"/>
          <p:cNvSpPr/>
          <p:nvPr/>
        </p:nvSpPr>
        <p:spPr>
          <a:xfrm>
            <a:off x="3712709" y="545083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TensorFlow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2676453" y="5464022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Nvidia</a:t>
            </a:r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 Jetson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667314" y="626698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3D Print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676453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IoT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712709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GCP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748965" y="5447280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BigQuery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3712709" y="626698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Serverless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4748965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Tableau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2729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3635" y="175835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078605" y="1964690"/>
            <a:ext cx="470090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2017</a:t>
            </a:r>
          </a:p>
          <a:p>
            <a:pPr algn="ctr">
              <a:buNone/>
            </a:pPr>
            <a:r>
              <a:rPr lang="zh-CN" altLang="en-US" sz="4400" b="1" cap="all" dirty="0">
                <a:solidFill>
                  <a:schemeClr val="bg1"/>
                </a:solidFill>
                <a:cs typeface="Arial" panose="020B0604020202020204" pitchFamily="34" charset="0"/>
              </a:rPr>
              <a:t>年终工作总结报告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24815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红色几何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-12700" y="-1905"/>
            <a:ext cx="12218670" cy="6862445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652425" y="2605673"/>
            <a:ext cx="6417141" cy="227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2018</a:t>
            </a:r>
            <a:endParaRPr lang="zh-CN" altLang="en-US" sz="33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AZEST</a:t>
            </a:r>
          </a:p>
          <a:p>
            <a:pPr algn="r"/>
            <a:r>
              <a:rPr lang="ja-JP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電子コンシェルジュ</a:t>
            </a:r>
            <a:endParaRPr lang="zh-CN" altLang="en-US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520515" y="2118902"/>
            <a:ext cx="35490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JULY TECH FESTA &amp; AZEST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555873"/>
            <a:ext cx="5504850" cy="1675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en-US" sz="23900" b="1" dirty="0">
              <a:solidFill>
                <a:srgbClr val="FF0000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1073">
            <a:extLst>
              <a:ext uri="{FF2B5EF4-FFF2-40B4-BE49-F238E27FC236}">
                <a16:creationId xmlns:a16="http://schemas.microsoft.com/office/drawing/2014/main" id="{92675A7B-48E2-4DF8-8513-8B633165331F}"/>
              </a:ext>
            </a:extLst>
          </p:cNvPr>
          <p:cNvSpPr/>
          <p:nvPr/>
        </p:nvSpPr>
        <p:spPr>
          <a:xfrm>
            <a:off x="4906078" y="5087018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Dialogflow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2" name="圆角矩形 142">
            <a:extLst>
              <a:ext uri="{FF2B5EF4-FFF2-40B4-BE49-F238E27FC236}">
                <a16:creationId xmlns:a16="http://schemas.microsoft.com/office/drawing/2014/main" id="{4A9AEAF9-E4AA-49AD-B696-35E167E5CAD2}"/>
              </a:ext>
            </a:extLst>
          </p:cNvPr>
          <p:cNvSpPr/>
          <p:nvPr/>
        </p:nvSpPr>
        <p:spPr>
          <a:xfrm>
            <a:off x="2695826" y="5087018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Unity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3" name="圆角矩形 143">
            <a:extLst>
              <a:ext uri="{FF2B5EF4-FFF2-40B4-BE49-F238E27FC236}">
                <a16:creationId xmlns:a16="http://schemas.microsoft.com/office/drawing/2014/main" id="{46F617C5-778B-4DFB-B3B0-E4D90DB0DE60}"/>
              </a:ext>
            </a:extLst>
          </p:cNvPr>
          <p:cNvSpPr/>
          <p:nvPr/>
        </p:nvSpPr>
        <p:spPr>
          <a:xfrm>
            <a:off x="3800952" y="5439192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AR/VR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" name="圆角矩形 144">
            <a:extLst>
              <a:ext uri="{FF2B5EF4-FFF2-40B4-BE49-F238E27FC236}">
                <a16:creationId xmlns:a16="http://schemas.microsoft.com/office/drawing/2014/main" id="{479B1605-2735-4242-B95B-F08A8411FB46}"/>
              </a:ext>
            </a:extLst>
          </p:cNvPr>
          <p:cNvSpPr/>
          <p:nvPr/>
        </p:nvSpPr>
        <p:spPr>
          <a:xfrm>
            <a:off x="2695826" y="5439192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3D Print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" name="圆角矩形 145">
            <a:extLst>
              <a:ext uri="{FF2B5EF4-FFF2-40B4-BE49-F238E27FC236}">
                <a16:creationId xmlns:a16="http://schemas.microsoft.com/office/drawing/2014/main" id="{0F561154-1A20-4CBF-A67B-EFE262602B84}"/>
              </a:ext>
            </a:extLst>
          </p:cNvPr>
          <p:cNvSpPr/>
          <p:nvPr/>
        </p:nvSpPr>
        <p:spPr>
          <a:xfrm>
            <a:off x="3800952" y="5087018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GCP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7" name="圆角矩形 148">
            <a:extLst>
              <a:ext uri="{FF2B5EF4-FFF2-40B4-BE49-F238E27FC236}">
                <a16:creationId xmlns:a16="http://schemas.microsoft.com/office/drawing/2014/main" id="{5293BC7F-9E0A-40E2-95E7-DF000AD13732}"/>
              </a:ext>
            </a:extLst>
          </p:cNvPr>
          <p:cNvSpPr/>
          <p:nvPr/>
        </p:nvSpPr>
        <p:spPr>
          <a:xfrm>
            <a:off x="6011204" y="5087018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Lineworks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1157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103">
            <a:extLst>
              <a:ext uri="{FF2B5EF4-FFF2-40B4-BE49-F238E27FC236}">
                <a16:creationId xmlns:a16="http://schemas.microsoft.com/office/drawing/2014/main" id="{6A091885-5614-4506-86B5-DEBBBCA83B94}"/>
              </a:ext>
            </a:extLst>
          </p:cNvPr>
          <p:cNvSpPr/>
          <p:nvPr/>
        </p:nvSpPr>
        <p:spPr>
          <a:xfrm>
            <a:off x="6450486" y="5481981"/>
            <a:ext cx="1994324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Bot</a:t>
            </a:r>
            <a:r>
              <a:rPr kumimoji="1"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処理を開発</a:t>
            </a:r>
          </a:p>
        </p:txBody>
      </p:sp>
      <p:sp>
        <p:nvSpPr>
          <p:cNvPr id="2" name="椭圆 1"/>
          <p:cNvSpPr/>
          <p:nvPr/>
        </p:nvSpPr>
        <p:spPr>
          <a:xfrm>
            <a:off x="719700" y="288596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8489" y="1217725"/>
            <a:ext cx="1411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Holography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9700" y="3592193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4107" y="452132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29226" y="1949236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8832" y="2878365"/>
            <a:ext cx="13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Dialogflow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ãGCP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r="11596" b="29108"/>
          <a:stretch/>
        </p:blipFill>
        <p:spPr bwMode="auto">
          <a:xfrm>
            <a:off x="399890" y="3656528"/>
            <a:ext cx="2076149" cy="89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椭圆 26"/>
          <p:cNvSpPr/>
          <p:nvPr/>
        </p:nvSpPr>
        <p:spPr>
          <a:xfrm>
            <a:off x="719700" y="5155254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5869" y="6084383"/>
            <a:ext cx="1357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Works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饼形 2"/>
          <p:cNvSpPr/>
          <p:nvPr/>
        </p:nvSpPr>
        <p:spPr>
          <a:xfrm>
            <a:off x="6765297" y="-4858986"/>
            <a:ext cx="10971734" cy="9667789"/>
          </a:xfrm>
          <a:prstGeom prst="pie">
            <a:avLst>
              <a:gd name="adj1" fmla="val 5388446"/>
              <a:gd name="adj2" fmla="val 10820358"/>
            </a:avLst>
          </a:prstGeom>
          <a:solidFill>
            <a:srgbClr val="FFFFFF">
              <a:alpha val="30196"/>
            </a:srgb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7" name="组合 1066"/>
          <p:cNvGrpSpPr/>
          <p:nvPr/>
        </p:nvGrpSpPr>
        <p:grpSpPr>
          <a:xfrm>
            <a:off x="9402213" y="5126780"/>
            <a:ext cx="2667205" cy="1510459"/>
            <a:chOff x="9406115" y="4925240"/>
            <a:chExt cx="2667205" cy="1510459"/>
          </a:xfrm>
        </p:grpSpPr>
        <p:pic>
          <p:nvPicPr>
            <p:cNvPr id="1062" name="Picture 17" descr="Nav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614" y="4925240"/>
              <a:ext cx="1993694" cy="11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21" descr="https://static.wixstatic.com/media/22a5c7_716ed358fe1c423f95299c2e9f52852d~mv2.png/v1/crop/x_1,y_0,w_747,h_160/fill/w_722,h_153,al_c,usm_0.66_1.00_0.01/22a5c7_716ed358fe1c423f95299c2e9f52852d~mv2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2" r="22484" b="41407"/>
            <a:stretch/>
          </p:blipFill>
          <p:spPr bwMode="auto">
            <a:xfrm>
              <a:off x="9659923" y="5561193"/>
              <a:ext cx="2354797" cy="49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6" name="文本框 1065"/>
            <p:cNvSpPr txBox="1"/>
            <p:nvPr/>
          </p:nvSpPr>
          <p:spPr>
            <a:xfrm>
              <a:off x="9406115" y="6066367"/>
              <a:ext cx="26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JULY TECH FESTA &amp; </a:t>
              </a:r>
              <a:r>
                <a:rPr kumimoji="1" lang="en-US" altLang="ja-JP" dirty="0">
                  <a:solidFill>
                    <a:srgbClr val="00ADAD"/>
                  </a:solidFill>
                  <a:latin typeface="Arial Narrow" panose="020B0606020202030204" pitchFamily="34" charset="0"/>
                </a:rPr>
                <a:t>A</a:t>
              </a:r>
              <a:r>
                <a:rPr kumimoji="1" lang="en-US" altLang="ja-JP" dirty="0">
                  <a:solidFill>
                    <a:srgbClr val="EF6F83"/>
                  </a:solidFill>
                  <a:latin typeface="Arial Narrow" panose="020B0606020202030204" pitchFamily="34" charset="0"/>
                </a:rPr>
                <a:t>Z</a:t>
              </a:r>
              <a:r>
                <a:rPr kumimoji="1" lang="en-US" altLang="ja-JP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EST</a:t>
              </a:r>
              <a:endParaRPr kumimoji="1" lang="ja-JP" alt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62" name="Picture 2" descr="ãå¨æ¯æå½±ãã®ç»åæ¤ç´¢çµæ">
            <a:extLst>
              <a:ext uri="{FF2B5EF4-FFF2-40B4-BE49-F238E27FC236}">
                <a16:creationId xmlns:a16="http://schemas.microsoft.com/office/drawing/2014/main" id="{A61E5554-3CDB-4753-81A9-7673843C0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5" b="21250"/>
          <a:stretch/>
        </p:blipFill>
        <p:spPr bwMode="auto">
          <a:xfrm>
            <a:off x="709140" y="262863"/>
            <a:ext cx="1268282" cy="107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ãUnityãã®ç»åæ¤ç´¢çµæ">
            <a:extLst>
              <a:ext uri="{FF2B5EF4-FFF2-40B4-BE49-F238E27FC236}">
                <a16:creationId xmlns:a16="http://schemas.microsoft.com/office/drawing/2014/main" id="{ED120C16-72DF-427F-9458-B03D2CD1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0" y="827067"/>
            <a:ext cx="952501" cy="34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ãdialog flowãã®ç»åæ¤ç´¢çµæ">
            <a:extLst>
              <a:ext uri="{FF2B5EF4-FFF2-40B4-BE49-F238E27FC236}">
                <a16:creationId xmlns:a16="http://schemas.microsoft.com/office/drawing/2014/main" id="{B651746B-D0E6-4AF8-9D6E-0289C2DBD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t="7863" r="32407" b="42213"/>
          <a:stretch/>
        </p:blipFill>
        <p:spPr bwMode="auto">
          <a:xfrm>
            <a:off x="930906" y="1831238"/>
            <a:ext cx="957926" cy="10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lineworksãã®ç»åæ¤ç´¢çµæ">
            <a:extLst>
              <a:ext uri="{FF2B5EF4-FFF2-40B4-BE49-F238E27FC236}">
                <a16:creationId xmlns:a16="http://schemas.microsoft.com/office/drawing/2014/main" id="{E53AFC2E-A75E-4937-A941-519A1031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57" y="5081991"/>
            <a:ext cx="1076650" cy="10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103">
            <a:extLst>
              <a:ext uri="{FF2B5EF4-FFF2-40B4-BE49-F238E27FC236}">
                <a16:creationId xmlns:a16="http://schemas.microsoft.com/office/drawing/2014/main" id="{859F2F2B-D652-459B-8F6B-5218A5D02AB0}"/>
              </a:ext>
            </a:extLst>
          </p:cNvPr>
          <p:cNvSpPr/>
          <p:nvPr/>
        </p:nvSpPr>
        <p:spPr>
          <a:xfrm>
            <a:off x="2292309" y="611808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Holography</a:t>
            </a:r>
            <a:r>
              <a:rPr kumimoji="1"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機材を作成</a:t>
            </a:r>
          </a:p>
        </p:txBody>
      </p:sp>
      <p:sp>
        <p:nvSpPr>
          <p:cNvPr id="77" name="矩形 103">
            <a:extLst>
              <a:ext uri="{FF2B5EF4-FFF2-40B4-BE49-F238E27FC236}">
                <a16:creationId xmlns:a16="http://schemas.microsoft.com/office/drawing/2014/main" id="{BA5FD124-CFCD-47F8-86C0-F9E9F4F90558}"/>
              </a:ext>
            </a:extLst>
          </p:cNvPr>
          <p:cNvSpPr/>
          <p:nvPr/>
        </p:nvSpPr>
        <p:spPr>
          <a:xfrm>
            <a:off x="3320003" y="611808"/>
            <a:ext cx="1994324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Unity</a:t>
            </a:r>
            <a:r>
              <a:rPr kumimoji="1"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en-US" altLang="ja-JP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Application </a:t>
            </a:r>
            <a:r>
              <a:rPr kumimoji="1"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</a:t>
            </a:r>
          </a:p>
        </p:txBody>
      </p:sp>
      <p:sp>
        <p:nvSpPr>
          <p:cNvPr id="79" name="矩形 103">
            <a:extLst>
              <a:ext uri="{FF2B5EF4-FFF2-40B4-BE49-F238E27FC236}">
                <a16:creationId xmlns:a16="http://schemas.microsoft.com/office/drawing/2014/main" id="{277D520A-1E49-46CC-93EC-B11BBCAC961B}"/>
              </a:ext>
            </a:extLst>
          </p:cNvPr>
          <p:cNvSpPr/>
          <p:nvPr/>
        </p:nvSpPr>
        <p:spPr>
          <a:xfrm>
            <a:off x="3320003" y="2265287"/>
            <a:ext cx="96663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Dialogflow</a:t>
            </a:r>
            <a:r>
              <a:rPr kumimoji="1" lang="en-US" altLang="ja-JP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/>
            </a:r>
            <a:br>
              <a:rPr kumimoji="1" lang="en-US" altLang="ja-JP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</a:t>
            </a:r>
          </a:p>
        </p:txBody>
      </p:sp>
      <p:sp>
        <p:nvSpPr>
          <p:cNvPr id="80" name="矩形 103">
            <a:extLst>
              <a:ext uri="{FF2B5EF4-FFF2-40B4-BE49-F238E27FC236}">
                <a16:creationId xmlns:a16="http://schemas.microsoft.com/office/drawing/2014/main" id="{E5D1F7C0-A337-4033-96DB-CB03F33406C9}"/>
              </a:ext>
            </a:extLst>
          </p:cNvPr>
          <p:cNvSpPr/>
          <p:nvPr/>
        </p:nvSpPr>
        <p:spPr>
          <a:xfrm>
            <a:off x="4347697" y="3920461"/>
            <a:ext cx="199440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Webhook</a:t>
            </a:r>
          </a:p>
          <a:p>
            <a:pPr algn="ctr"/>
            <a:r>
              <a:rPr kumimoji="1" lang="ja-JP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処理を開発</a:t>
            </a:r>
          </a:p>
        </p:txBody>
      </p:sp>
      <p:cxnSp>
        <p:nvCxnSpPr>
          <p:cNvPr id="81" name="直接箭头连接符 1068">
            <a:extLst>
              <a:ext uri="{FF2B5EF4-FFF2-40B4-BE49-F238E27FC236}">
                <a16:creationId xmlns:a16="http://schemas.microsoft.com/office/drawing/2014/main" id="{31F8C80C-968F-41A3-8E62-E1987305A1D7}"/>
              </a:ext>
            </a:extLst>
          </p:cNvPr>
          <p:cNvCxnSpPr/>
          <p:nvPr/>
        </p:nvCxnSpPr>
        <p:spPr>
          <a:xfrm flipH="1">
            <a:off x="3827132" y="1317009"/>
            <a:ext cx="0" cy="929019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14D27142-BEA1-4900-9CF4-80F74E740E90}"/>
              </a:ext>
            </a:extLst>
          </p:cNvPr>
          <p:cNvCxnSpPr>
            <a:stCxn id="79" idx="2"/>
            <a:endCxn id="80" idx="1"/>
          </p:cNvCxnSpPr>
          <p:nvPr/>
        </p:nvCxnSpPr>
        <p:spPr>
          <a:xfrm rot="16200000" flipH="1">
            <a:off x="3421044" y="3340057"/>
            <a:ext cx="1308926" cy="544379"/>
          </a:xfrm>
          <a:prstGeom prst="bentConnector2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08A98903-9A3E-4B5D-AE68-93D1E18CE0FB}"/>
              </a:ext>
            </a:extLst>
          </p:cNvPr>
          <p:cNvCxnSpPr>
            <a:cxnSpLocks/>
            <a:stCxn id="80" idx="2"/>
            <a:endCxn id="71" idx="1"/>
          </p:cNvCxnSpPr>
          <p:nvPr/>
        </p:nvCxnSpPr>
        <p:spPr>
          <a:xfrm rot="16200000" flipH="1">
            <a:off x="5290055" y="4667799"/>
            <a:ext cx="1215272" cy="1105589"/>
          </a:xfrm>
          <a:prstGeom prst="bentConnector2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ãå¨æ¯æå½±ãã®ç»åæ¤ç´¢çµæ">
            <a:extLst>
              <a:ext uri="{FF2B5EF4-FFF2-40B4-BE49-F238E27FC236}">
                <a16:creationId xmlns:a16="http://schemas.microsoft.com/office/drawing/2014/main" id="{D25A8716-359F-446E-A578-B4C108CDE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5" b="21250"/>
          <a:stretch/>
        </p:blipFill>
        <p:spPr bwMode="auto">
          <a:xfrm>
            <a:off x="9182769" y="470945"/>
            <a:ext cx="1022697" cy="86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32C8BE8-1183-41EC-BC8F-EBDC535286A7}"/>
              </a:ext>
            </a:extLst>
          </p:cNvPr>
          <p:cNvGrpSpPr/>
          <p:nvPr/>
        </p:nvGrpSpPr>
        <p:grpSpPr>
          <a:xfrm>
            <a:off x="10680956" y="1173687"/>
            <a:ext cx="987450" cy="767002"/>
            <a:chOff x="8887425" y="1741829"/>
            <a:chExt cx="1412630" cy="1097261"/>
          </a:xfrm>
        </p:grpSpPr>
        <p:pic>
          <p:nvPicPr>
            <p:cNvPr id="91" name="Picture 8" descr="ãdialog flowãã®ç»åæ¤ç´¢çµæ">
              <a:extLst>
                <a:ext uri="{FF2B5EF4-FFF2-40B4-BE49-F238E27FC236}">
                  <a16:creationId xmlns:a16="http://schemas.microsoft.com/office/drawing/2014/main" id="{A20DFB83-6E48-4991-9914-0B0E17054C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4" t="7863" r="32407" b="42213"/>
            <a:stretch/>
          </p:blipFill>
          <p:spPr bwMode="auto">
            <a:xfrm>
              <a:off x="9114778" y="1741829"/>
              <a:ext cx="957926" cy="109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本框 20">
              <a:extLst>
                <a:ext uri="{FF2B5EF4-FFF2-40B4-BE49-F238E27FC236}">
                  <a16:creationId xmlns:a16="http://schemas.microsoft.com/office/drawing/2014/main" id="{38F50CA7-2AE5-4457-BFD0-D16DE89DAE75}"/>
                </a:ext>
              </a:extLst>
            </p:cNvPr>
            <p:cNvSpPr txBox="1"/>
            <p:nvPr/>
          </p:nvSpPr>
          <p:spPr>
            <a:xfrm>
              <a:off x="8887425" y="2179812"/>
              <a:ext cx="1412630" cy="440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Dialogflow</a:t>
              </a:r>
              <a:endParaRPr kumimoji="1"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2" name="Picture 2" descr="ãlineworksãã®ç»åæ¤ç´¢çµæ">
            <a:extLst>
              <a:ext uri="{FF2B5EF4-FFF2-40B4-BE49-F238E27FC236}">
                <a16:creationId xmlns:a16="http://schemas.microsoft.com/office/drawing/2014/main" id="{B84AFC77-8A94-4980-9571-4412A95B5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888" y="3160488"/>
            <a:ext cx="869109" cy="8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F01926-4BF9-4160-9054-337EE52730A7}"/>
              </a:ext>
            </a:extLst>
          </p:cNvPr>
          <p:cNvGrpSpPr/>
          <p:nvPr/>
        </p:nvGrpSpPr>
        <p:grpSpPr>
          <a:xfrm>
            <a:off x="8463896" y="2473680"/>
            <a:ext cx="1038597" cy="577488"/>
            <a:chOff x="10672287" y="1790856"/>
            <a:chExt cx="1286611" cy="715391"/>
          </a:xfrm>
        </p:grpSpPr>
        <p:pic>
          <p:nvPicPr>
            <p:cNvPr id="93" name="Picture 6" descr="ãGCPãã®ç»åæ¤ç´¢çµæ">
              <a:extLst>
                <a:ext uri="{FF2B5EF4-FFF2-40B4-BE49-F238E27FC236}">
                  <a16:creationId xmlns:a16="http://schemas.microsoft.com/office/drawing/2014/main" id="{10FA6E0A-216E-4BB8-9D06-6878F637FE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1" r="11596" b="29108"/>
            <a:stretch/>
          </p:blipFill>
          <p:spPr bwMode="auto">
            <a:xfrm>
              <a:off x="10672287" y="1875585"/>
              <a:ext cx="1286611" cy="55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0" descr="é¢é£ç»å">
              <a:extLst>
                <a:ext uri="{FF2B5EF4-FFF2-40B4-BE49-F238E27FC236}">
                  <a16:creationId xmlns:a16="http://schemas.microsoft.com/office/drawing/2014/main" id="{71EF3191-756F-449D-81B7-B25B021178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4" t="9904" r="28120" b="33258"/>
            <a:stretch/>
          </p:blipFill>
          <p:spPr bwMode="auto">
            <a:xfrm>
              <a:off x="10920596" y="1790856"/>
              <a:ext cx="789990" cy="715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等腰三角形 29">
            <a:extLst>
              <a:ext uri="{FF2B5EF4-FFF2-40B4-BE49-F238E27FC236}">
                <a16:creationId xmlns:a16="http://schemas.microsoft.com/office/drawing/2014/main" id="{B2011BF5-B8E6-4B1F-A5DF-3AAB519D6A38}"/>
              </a:ext>
            </a:extLst>
          </p:cNvPr>
          <p:cNvSpPr/>
          <p:nvPr/>
        </p:nvSpPr>
        <p:spPr>
          <a:xfrm>
            <a:off x="7150434" y="641275"/>
            <a:ext cx="600206" cy="517419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椭圆 30">
            <a:extLst>
              <a:ext uri="{FF2B5EF4-FFF2-40B4-BE49-F238E27FC236}">
                <a16:creationId xmlns:a16="http://schemas.microsoft.com/office/drawing/2014/main" id="{63BFF208-03AD-40B7-9FA5-25CA23EA38CA}"/>
              </a:ext>
            </a:extLst>
          </p:cNvPr>
          <p:cNvSpPr/>
          <p:nvPr/>
        </p:nvSpPr>
        <p:spPr>
          <a:xfrm>
            <a:off x="7191828" y="383435"/>
            <a:ext cx="517419" cy="5174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7" name="曲线连接符 56">
            <a:extLst>
              <a:ext uri="{FF2B5EF4-FFF2-40B4-BE49-F238E27FC236}">
                <a16:creationId xmlns:a16="http://schemas.microsoft.com/office/drawing/2014/main" id="{1EED192F-483A-46DE-84B5-8D9D282397A5}"/>
              </a:ext>
            </a:extLst>
          </p:cNvPr>
          <p:cNvCxnSpPr>
            <a:cxnSpLocks/>
            <a:stCxn id="87" idx="3"/>
            <a:endCxn id="91" idx="0"/>
          </p:cNvCxnSpPr>
          <p:nvPr/>
        </p:nvCxnSpPr>
        <p:spPr>
          <a:xfrm>
            <a:off x="10205466" y="902958"/>
            <a:ext cx="969216" cy="270729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89">
            <a:extLst>
              <a:ext uri="{FF2B5EF4-FFF2-40B4-BE49-F238E27FC236}">
                <a16:creationId xmlns:a16="http://schemas.microsoft.com/office/drawing/2014/main" id="{7204C117-4FE7-4648-8659-3F78606DEC42}"/>
              </a:ext>
            </a:extLst>
          </p:cNvPr>
          <p:cNvCxnSpPr>
            <a:cxnSpLocks/>
            <a:stCxn id="95" idx="5"/>
            <a:endCxn id="87" idx="1"/>
          </p:cNvCxnSpPr>
          <p:nvPr/>
        </p:nvCxnSpPr>
        <p:spPr>
          <a:xfrm>
            <a:off x="7600589" y="899985"/>
            <a:ext cx="1582180" cy="29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56">
            <a:extLst>
              <a:ext uri="{FF2B5EF4-FFF2-40B4-BE49-F238E27FC236}">
                <a16:creationId xmlns:a16="http://schemas.microsoft.com/office/drawing/2014/main" id="{1349DCA2-D2A4-4EB9-8B36-FE7F609232D9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 rot="10800000" flipV="1">
            <a:off x="8983195" y="1557188"/>
            <a:ext cx="1856685" cy="91649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56">
            <a:extLst>
              <a:ext uri="{FF2B5EF4-FFF2-40B4-BE49-F238E27FC236}">
                <a16:creationId xmlns:a16="http://schemas.microsoft.com/office/drawing/2014/main" id="{BD66CD7D-B78E-4C34-ADC9-478D4E177FE4}"/>
              </a:ext>
            </a:extLst>
          </p:cNvPr>
          <p:cNvCxnSpPr>
            <a:cxnSpLocks/>
            <a:stCxn id="94" idx="2"/>
            <a:endCxn id="92" idx="1"/>
          </p:cNvCxnSpPr>
          <p:nvPr/>
        </p:nvCxnSpPr>
        <p:spPr>
          <a:xfrm rot="16200000" flipH="1">
            <a:off x="9601259" y="2433103"/>
            <a:ext cx="521565" cy="1757694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039">
            <a:extLst>
              <a:ext uri="{FF2B5EF4-FFF2-40B4-BE49-F238E27FC236}">
                <a16:creationId xmlns:a16="http://schemas.microsoft.com/office/drawing/2014/main" id="{D07ED164-3F53-4212-832D-F78BB20EFBB0}"/>
              </a:ext>
            </a:extLst>
          </p:cNvPr>
          <p:cNvSpPr txBox="1"/>
          <p:nvPr/>
        </p:nvSpPr>
        <p:spPr>
          <a:xfrm>
            <a:off x="7916109" y="965076"/>
            <a:ext cx="1082348" cy="307777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①音声会話</a:t>
            </a:r>
          </a:p>
        </p:txBody>
      </p:sp>
      <p:sp>
        <p:nvSpPr>
          <p:cNvPr id="114" name="文本框 1039">
            <a:extLst>
              <a:ext uri="{FF2B5EF4-FFF2-40B4-BE49-F238E27FC236}">
                <a16:creationId xmlns:a16="http://schemas.microsoft.com/office/drawing/2014/main" id="{A627AF1B-BCB8-4563-A276-72C9D9B6A96B}"/>
              </a:ext>
            </a:extLst>
          </p:cNvPr>
          <p:cNvSpPr txBox="1"/>
          <p:nvPr/>
        </p:nvSpPr>
        <p:spPr>
          <a:xfrm>
            <a:off x="10613517" y="1931802"/>
            <a:ext cx="1082348" cy="307777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②会話処理</a:t>
            </a:r>
          </a:p>
        </p:txBody>
      </p:sp>
      <p:sp>
        <p:nvSpPr>
          <p:cNvPr id="115" name="文本框 1039">
            <a:extLst>
              <a:ext uri="{FF2B5EF4-FFF2-40B4-BE49-F238E27FC236}">
                <a16:creationId xmlns:a16="http://schemas.microsoft.com/office/drawing/2014/main" id="{E621E1AD-8095-48EB-9230-0CDBC2B90938}"/>
              </a:ext>
            </a:extLst>
          </p:cNvPr>
          <p:cNvSpPr txBox="1"/>
          <p:nvPr/>
        </p:nvSpPr>
        <p:spPr>
          <a:xfrm>
            <a:off x="9332225" y="2608535"/>
            <a:ext cx="2807179" cy="307777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③</a:t>
            </a:r>
            <a:r>
              <a:rPr kumimoji="1"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Webhook</a:t>
            </a:r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で複雑な会話を処理</a:t>
            </a:r>
          </a:p>
        </p:txBody>
      </p:sp>
      <p:sp>
        <p:nvSpPr>
          <p:cNvPr id="116" name="文本框 1039">
            <a:extLst>
              <a:ext uri="{FF2B5EF4-FFF2-40B4-BE49-F238E27FC236}">
                <a16:creationId xmlns:a16="http://schemas.microsoft.com/office/drawing/2014/main" id="{63D4480F-C56D-4FB4-B999-DD6BC697C5D7}"/>
              </a:ext>
            </a:extLst>
          </p:cNvPr>
          <p:cNvSpPr txBox="1"/>
          <p:nvPr/>
        </p:nvSpPr>
        <p:spPr>
          <a:xfrm>
            <a:off x="10302662" y="3941689"/>
            <a:ext cx="1654620" cy="523220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④予想外な質問を</a:t>
            </a:r>
            <a:endParaRPr kumimoji="1" lang="en-US" altLang="ja-JP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Lineworks</a:t>
            </a:r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で回答</a:t>
            </a:r>
          </a:p>
        </p:txBody>
      </p:sp>
      <p:pic>
        <p:nvPicPr>
          <p:cNvPr id="131" name="Picture 10" descr="ãUnityãã®ç»åæ¤ç´¢çµæ">
            <a:extLst>
              <a:ext uri="{FF2B5EF4-FFF2-40B4-BE49-F238E27FC236}">
                <a16:creationId xmlns:a16="http://schemas.microsoft.com/office/drawing/2014/main" id="{209FF9D9-5864-4272-989D-BED53679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79" y="918801"/>
            <a:ext cx="793233" cy="2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椭圆形标注 1028">
            <a:extLst>
              <a:ext uri="{FF2B5EF4-FFF2-40B4-BE49-F238E27FC236}">
                <a16:creationId xmlns:a16="http://schemas.microsoft.com/office/drawing/2014/main" id="{02D18E88-F557-4579-B513-19D101583D06}"/>
              </a:ext>
            </a:extLst>
          </p:cNvPr>
          <p:cNvSpPr/>
          <p:nvPr/>
        </p:nvSpPr>
        <p:spPr>
          <a:xfrm>
            <a:off x="10656792" y="68903"/>
            <a:ext cx="1370583" cy="754520"/>
          </a:xfrm>
          <a:prstGeom prst="wedgeEllipseCallout">
            <a:avLst>
              <a:gd name="adj1" fmla="val -59299"/>
              <a:gd name="adj2" fmla="val 32129"/>
            </a:avLst>
          </a:prstGeom>
          <a:solidFill>
            <a:srgbClr val="FFFFFF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Azest</a:t>
            </a:r>
          </a:p>
          <a:p>
            <a:r>
              <a:rPr kumimoji="1" lang="ja-JP" altLang="en-US" sz="16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とは</a:t>
            </a:r>
            <a:r>
              <a:rPr kumimoji="1" lang="en-US" altLang="ja-JP" sz="16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…</a:t>
            </a:r>
            <a:endParaRPr kumimoji="1" lang="ja-JP" altLang="en-US" sz="1600" b="1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34" name="Picture 12" descr="ãspeaker iconãã®ç»åæ¤ç´¢çµæ">
            <a:extLst>
              <a:ext uri="{FF2B5EF4-FFF2-40B4-BE49-F238E27FC236}">
                <a16:creationId xmlns:a16="http://schemas.microsoft.com/office/drawing/2014/main" id="{E60CD3B8-5FBC-416F-A8DA-035A1938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045" y="319442"/>
            <a:ext cx="249411" cy="2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圆角矩形 1073">
            <a:extLst>
              <a:ext uri="{FF2B5EF4-FFF2-40B4-BE49-F238E27FC236}">
                <a16:creationId xmlns:a16="http://schemas.microsoft.com/office/drawing/2014/main" id="{A968ADE4-8E2D-46C3-A5E8-BF24BE79AA48}"/>
              </a:ext>
            </a:extLst>
          </p:cNvPr>
          <p:cNvSpPr/>
          <p:nvPr/>
        </p:nvSpPr>
        <p:spPr>
          <a:xfrm>
            <a:off x="3712709" y="545083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Dialogflow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8" name="圆角矩形 142">
            <a:extLst>
              <a:ext uri="{FF2B5EF4-FFF2-40B4-BE49-F238E27FC236}">
                <a16:creationId xmlns:a16="http://schemas.microsoft.com/office/drawing/2014/main" id="{83846386-98F2-4F1F-A394-C2A1906A5CEA}"/>
              </a:ext>
            </a:extLst>
          </p:cNvPr>
          <p:cNvSpPr/>
          <p:nvPr/>
        </p:nvSpPr>
        <p:spPr>
          <a:xfrm>
            <a:off x="2676453" y="5464022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Unity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1" name="圆角矩形 143">
            <a:extLst>
              <a:ext uri="{FF2B5EF4-FFF2-40B4-BE49-F238E27FC236}">
                <a16:creationId xmlns:a16="http://schemas.microsoft.com/office/drawing/2014/main" id="{915A501F-BDBF-42B5-B28C-5F539592E595}"/>
              </a:ext>
            </a:extLst>
          </p:cNvPr>
          <p:cNvSpPr/>
          <p:nvPr/>
        </p:nvSpPr>
        <p:spPr>
          <a:xfrm>
            <a:off x="2667314" y="626698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AR/VR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2" name="圆角矩形 144">
            <a:extLst>
              <a:ext uri="{FF2B5EF4-FFF2-40B4-BE49-F238E27FC236}">
                <a16:creationId xmlns:a16="http://schemas.microsoft.com/office/drawing/2014/main" id="{95CB6405-BFFC-474F-A77F-B62B32A27FEC}"/>
              </a:ext>
            </a:extLst>
          </p:cNvPr>
          <p:cNvSpPr/>
          <p:nvPr/>
        </p:nvSpPr>
        <p:spPr>
          <a:xfrm>
            <a:off x="2676453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3D Print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3" name="圆角矩形 145">
            <a:extLst>
              <a:ext uri="{FF2B5EF4-FFF2-40B4-BE49-F238E27FC236}">
                <a16:creationId xmlns:a16="http://schemas.microsoft.com/office/drawing/2014/main" id="{3C5A2B47-EFCF-467E-A0A1-A2350A69AE89}"/>
              </a:ext>
            </a:extLst>
          </p:cNvPr>
          <p:cNvSpPr/>
          <p:nvPr/>
        </p:nvSpPr>
        <p:spPr>
          <a:xfrm>
            <a:off x="3712709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GCP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5" name="圆角矩形 148">
            <a:extLst>
              <a:ext uri="{FF2B5EF4-FFF2-40B4-BE49-F238E27FC236}">
                <a16:creationId xmlns:a16="http://schemas.microsoft.com/office/drawing/2014/main" id="{489D625E-C7BE-4280-B372-EB8F6A021DCB}"/>
              </a:ext>
            </a:extLst>
          </p:cNvPr>
          <p:cNvSpPr/>
          <p:nvPr/>
        </p:nvSpPr>
        <p:spPr>
          <a:xfrm>
            <a:off x="3712709" y="626698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Lineworks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grpSp>
        <p:nvGrpSpPr>
          <p:cNvPr id="2048" name="グループ化 2047">
            <a:extLst>
              <a:ext uri="{FF2B5EF4-FFF2-40B4-BE49-F238E27FC236}">
                <a16:creationId xmlns:a16="http://schemas.microsoft.com/office/drawing/2014/main" id="{32FB473D-D2E1-46C0-B4AE-A831480547D8}"/>
              </a:ext>
            </a:extLst>
          </p:cNvPr>
          <p:cNvGrpSpPr/>
          <p:nvPr/>
        </p:nvGrpSpPr>
        <p:grpSpPr>
          <a:xfrm>
            <a:off x="7789813" y="4001569"/>
            <a:ext cx="2198038" cy="1017406"/>
            <a:chOff x="7664003" y="3724346"/>
            <a:chExt cx="2198038" cy="1017406"/>
          </a:xfrm>
        </p:grpSpPr>
        <p:pic>
          <p:nvPicPr>
            <p:cNvPr id="2052" name="Picture 4" descr="ãvræ®µãã¼ã«ãã®ç»åæ¤ç´¢çµæ">
              <a:extLst>
                <a:ext uri="{FF2B5EF4-FFF2-40B4-BE49-F238E27FC236}">
                  <a16:creationId xmlns:a16="http://schemas.microsoft.com/office/drawing/2014/main" id="{A32F9900-9FFF-481A-A804-95D607F3D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4" t="11847" r="12898" b="19570"/>
            <a:stretch/>
          </p:blipFill>
          <p:spPr bwMode="auto">
            <a:xfrm>
              <a:off x="8166429" y="3724346"/>
              <a:ext cx="1453674" cy="907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370A048-1311-4A71-A62B-D6C15B0DB32F}"/>
                </a:ext>
              </a:extLst>
            </p:cNvPr>
            <p:cNvSpPr txBox="1"/>
            <p:nvPr/>
          </p:nvSpPr>
          <p:spPr>
            <a:xfrm>
              <a:off x="7664003" y="4480142"/>
              <a:ext cx="2198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(※VR</a:t>
              </a:r>
              <a:r>
                <a:rPr kumimoji="1" lang="ja-JP" altLang="en-US" sz="11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アプリにコンパイル可能</a:t>
              </a:r>
              <a:r>
                <a:rPr kumimoji="1" lang="en-US" altLang="ja-JP" sz="11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)</a:t>
              </a:r>
              <a:endParaRPr kumimoji="1" lang="ja-JP" altLang="en-US" sz="11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9344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3635" y="175835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078605" y="1964690"/>
            <a:ext cx="470090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2017</a:t>
            </a:r>
          </a:p>
          <a:p>
            <a:pPr algn="ctr">
              <a:buNone/>
            </a:pPr>
            <a:r>
              <a:rPr lang="zh-CN" altLang="en-US" sz="4400" b="1" cap="all" dirty="0">
                <a:solidFill>
                  <a:schemeClr val="bg1"/>
                </a:solidFill>
                <a:cs typeface="Arial" panose="020B0604020202020204" pitchFamily="34" charset="0"/>
              </a:rPr>
              <a:t>年终工作总结报告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24815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红色几何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-12700" y="-1905"/>
            <a:ext cx="12218670" cy="6862445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729916" y="3021171"/>
            <a:ext cx="4339650" cy="144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2018</a:t>
            </a:r>
            <a:endParaRPr lang="zh-CN" altLang="en-US" sz="33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Magic Mirror</a:t>
            </a:r>
            <a:endParaRPr lang="zh-CN" altLang="en-US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520515" y="2118902"/>
            <a:ext cx="35490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JULY TECH FESTA &amp; AZEST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555873"/>
            <a:ext cx="5504850" cy="1675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en-US" sz="23900" b="1" dirty="0">
              <a:solidFill>
                <a:srgbClr val="FF0000"/>
              </a:solidFill>
              <a:latin typeface="Impact" panose="020B080603090205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1073">
            <a:extLst>
              <a:ext uri="{FF2B5EF4-FFF2-40B4-BE49-F238E27FC236}">
                <a16:creationId xmlns:a16="http://schemas.microsoft.com/office/drawing/2014/main" id="{BCA13C20-3975-46C7-AFBF-31CF8E1476CB}"/>
              </a:ext>
            </a:extLst>
          </p:cNvPr>
          <p:cNvSpPr/>
          <p:nvPr/>
        </p:nvSpPr>
        <p:spPr>
          <a:xfrm>
            <a:off x="6038801" y="464681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RPA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2" name="圆角矩形 142">
            <a:extLst>
              <a:ext uri="{FF2B5EF4-FFF2-40B4-BE49-F238E27FC236}">
                <a16:creationId xmlns:a16="http://schemas.microsoft.com/office/drawing/2014/main" id="{B97208F4-46D2-4047-B289-8DF3457E12F7}"/>
              </a:ext>
            </a:extLst>
          </p:cNvPr>
          <p:cNvSpPr/>
          <p:nvPr/>
        </p:nvSpPr>
        <p:spPr>
          <a:xfrm>
            <a:off x="3025165" y="464681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UI/UX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3" name="圆角矩形 143">
            <a:extLst>
              <a:ext uri="{FF2B5EF4-FFF2-40B4-BE49-F238E27FC236}">
                <a16:creationId xmlns:a16="http://schemas.microsoft.com/office/drawing/2014/main" id="{63AD878C-4990-466B-87EF-236329741863}"/>
              </a:ext>
            </a:extLst>
          </p:cNvPr>
          <p:cNvSpPr/>
          <p:nvPr/>
        </p:nvSpPr>
        <p:spPr>
          <a:xfrm>
            <a:off x="3024088" y="4966090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Windows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" name="圆角矩形 144">
            <a:extLst>
              <a:ext uri="{FF2B5EF4-FFF2-40B4-BE49-F238E27FC236}">
                <a16:creationId xmlns:a16="http://schemas.microsoft.com/office/drawing/2014/main" id="{D817D7E6-693D-4223-B5D3-051AEB1C19F7}"/>
              </a:ext>
            </a:extLst>
          </p:cNvPr>
          <p:cNvSpPr/>
          <p:nvPr/>
        </p:nvSpPr>
        <p:spPr>
          <a:xfrm>
            <a:off x="4029710" y="464681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3D Print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" name="圆角矩形 145">
            <a:extLst>
              <a:ext uri="{FF2B5EF4-FFF2-40B4-BE49-F238E27FC236}">
                <a16:creationId xmlns:a16="http://schemas.microsoft.com/office/drawing/2014/main" id="{264FF516-9A2E-4C44-AD3E-41F38B83DB68}"/>
              </a:ext>
            </a:extLst>
          </p:cNvPr>
          <p:cNvSpPr/>
          <p:nvPr/>
        </p:nvSpPr>
        <p:spPr>
          <a:xfrm>
            <a:off x="5034255" y="464681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GCP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7" name="圆角矩形 148">
            <a:extLst>
              <a:ext uri="{FF2B5EF4-FFF2-40B4-BE49-F238E27FC236}">
                <a16:creationId xmlns:a16="http://schemas.microsoft.com/office/drawing/2014/main" id="{8F97E563-B9F4-4334-9D81-A4E9046D2BEF}"/>
              </a:ext>
            </a:extLst>
          </p:cNvPr>
          <p:cNvSpPr/>
          <p:nvPr/>
        </p:nvSpPr>
        <p:spPr>
          <a:xfrm>
            <a:off x="4029710" y="4966090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Android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4017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103">
            <a:extLst>
              <a:ext uri="{FF2B5EF4-FFF2-40B4-BE49-F238E27FC236}">
                <a16:creationId xmlns:a16="http://schemas.microsoft.com/office/drawing/2014/main" id="{859F2F2B-D652-459B-8F6B-5218A5D02AB0}"/>
              </a:ext>
            </a:extLst>
          </p:cNvPr>
          <p:cNvSpPr/>
          <p:nvPr/>
        </p:nvSpPr>
        <p:spPr>
          <a:xfrm>
            <a:off x="2204926" y="611808"/>
            <a:ext cx="199440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Magic Mirror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を作成</a:t>
            </a:r>
          </a:p>
        </p:txBody>
      </p:sp>
      <p:sp>
        <p:nvSpPr>
          <p:cNvPr id="71" name="矩形 103">
            <a:extLst>
              <a:ext uri="{FF2B5EF4-FFF2-40B4-BE49-F238E27FC236}">
                <a16:creationId xmlns:a16="http://schemas.microsoft.com/office/drawing/2014/main" id="{6A091885-5614-4506-86B5-DEBBBCA83B94}"/>
              </a:ext>
            </a:extLst>
          </p:cNvPr>
          <p:cNvSpPr/>
          <p:nvPr/>
        </p:nvSpPr>
        <p:spPr>
          <a:xfrm>
            <a:off x="5481654" y="5481981"/>
            <a:ext cx="1994324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Windows/Android</a:t>
            </a:r>
          </a:p>
          <a:p>
            <a:pPr algn="ctr"/>
            <a:r>
              <a:rPr kumimoji="1" lang="en-US" altLang="ja-JP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RPA</a:t>
            </a:r>
            <a:r>
              <a:rPr kumimoji="1"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</a:t>
            </a:r>
            <a:endParaRPr kumimoji="1"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19700" y="288596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椭圆 22"/>
          <p:cNvSpPr/>
          <p:nvPr/>
        </p:nvSpPr>
        <p:spPr>
          <a:xfrm>
            <a:off x="719700" y="2731823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4107" y="366095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GCP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ãGCPãã®ç»åæ¤ç´¢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r="11596" b="29108"/>
          <a:stretch/>
        </p:blipFill>
        <p:spPr bwMode="auto">
          <a:xfrm>
            <a:off x="399890" y="2796158"/>
            <a:ext cx="2076149" cy="89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椭圆 26"/>
          <p:cNvSpPr/>
          <p:nvPr/>
        </p:nvSpPr>
        <p:spPr>
          <a:xfrm>
            <a:off x="719700" y="5155254"/>
            <a:ext cx="1349035" cy="13490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3746" y="6084383"/>
            <a:ext cx="21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Windows/Android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饼形 2"/>
          <p:cNvSpPr/>
          <p:nvPr/>
        </p:nvSpPr>
        <p:spPr>
          <a:xfrm>
            <a:off x="6765297" y="-4858986"/>
            <a:ext cx="10971734" cy="9667789"/>
          </a:xfrm>
          <a:prstGeom prst="pie">
            <a:avLst>
              <a:gd name="adj1" fmla="val 5388446"/>
              <a:gd name="adj2" fmla="val 10820358"/>
            </a:avLst>
          </a:prstGeom>
          <a:solidFill>
            <a:srgbClr val="FFFFFF">
              <a:alpha val="30196"/>
            </a:srgb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7" name="组合 1066"/>
          <p:cNvGrpSpPr/>
          <p:nvPr/>
        </p:nvGrpSpPr>
        <p:grpSpPr>
          <a:xfrm>
            <a:off x="9402213" y="5126780"/>
            <a:ext cx="2667205" cy="1510459"/>
            <a:chOff x="9406115" y="4925240"/>
            <a:chExt cx="2667205" cy="1510459"/>
          </a:xfrm>
        </p:grpSpPr>
        <p:pic>
          <p:nvPicPr>
            <p:cNvPr id="1062" name="Picture 17" descr="Nav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614" y="4925240"/>
              <a:ext cx="1993694" cy="11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21" descr="https://static.wixstatic.com/media/22a5c7_716ed358fe1c423f95299c2e9f52852d~mv2.png/v1/crop/x_1,y_0,w_747,h_160/fill/w_722,h_153,al_c,usm_0.66_1.00_0.01/22a5c7_716ed358fe1c423f95299c2e9f52852d~mv2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2" r="22484" b="41407"/>
            <a:stretch/>
          </p:blipFill>
          <p:spPr bwMode="auto">
            <a:xfrm>
              <a:off x="9659923" y="5561193"/>
              <a:ext cx="2354797" cy="49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6" name="文本框 1065"/>
            <p:cNvSpPr txBox="1"/>
            <p:nvPr/>
          </p:nvSpPr>
          <p:spPr>
            <a:xfrm>
              <a:off x="9406115" y="6066367"/>
              <a:ext cx="26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JULY TECH FESTA &amp; </a:t>
              </a:r>
              <a:r>
                <a:rPr kumimoji="1" lang="en-US" altLang="ja-JP" dirty="0">
                  <a:solidFill>
                    <a:srgbClr val="00ADAD"/>
                  </a:solidFill>
                  <a:latin typeface="Arial Narrow" panose="020B0606020202030204" pitchFamily="34" charset="0"/>
                </a:rPr>
                <a:t>A</a:t>
              </a:r>
              <a:r>
                <a:rPr kumimoji="1" lang="en-US" altLang="ja-JP" dirty="0">
                  <a:solidFill>
                    <a:srgbClr val="EF6F83"/>
                  </a:solidFill>
                  <a:latin typeface="Arial Narrow" panose="020B0606020202030204" pitchFamily="34" charset="0"/>
                </a:rPr>
                <a:t>Z</a:t>
              </a:r>
              <a:r>
                <a:rPr kumimoji="1" lang="en-US" altLang="ja-JP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EST</a:t>
              </a:r>
              <a:endParaRPr kumimoji="1" lang="ja-JP" altLang="en-US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79" name="矩形 103">
            <a:extLst>
              <a:ext uri="{FF2B5EF4-FFF2-40B4-BE49-F238E27FC236}">
                <a16:creationId xmlns:a16="http://schemas.microsoft.com/office/drawing/2014/main" id="{277D520A-1E49-46CC-93EC-B11BBCAC961B}"/>
              </a:ext>
            </a:extLst>
          </p:cNvPr>
          <p:cNvSpPr/>
          <p:nvPr/>
        </p:nvSpPr>
        <p:spPr>
          <a:xfrm>
            <a:off x="3320003" y="3060091"/>
            <a:ext cx="1994324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STT</a:t>
            </a:r>
            <a:r>
              <a:rPr kumimoji="1"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</a:t>
            </a:r>
            <a:endParaRPr kumimoji="1"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en-US" altLang="ja-JP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(Speech To Text)</a:t>
            </a:r>
            <a:endParaRPr kumimoji="1" lang="ja-JP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F01926-4BF9-4160-9054-337EE52730A7}"/>
              </a:ext>
            </a:extLst>
          </p:cNvPr>
          <p:cNvGrpSpPr/>
          <p:nvPr/>
        </p:nvGrpSpPr>
        <p:grpSpPr>
          <a:xfrm>
            <a:off x="8369533" y="2132841"/>
            <a:ext cx="1038597" cy="577488"/>
            <a:chOff x="10672287" y="1790856"/>
            <a:chExt cx="1286611" cy="715391"/>
          </a:xfrm>
        </p:grpSpPr>
        <p:pic>
          <p:nvPicPr>
            <p:cNvPr id="93" name="Picture 6" descr="ãGCPãã®ç»åæ¤ç´¢çµæ">
              <a:extLst>
                <a:ext uri="{FF2B5EF4-FFF2-40B4-BE49-F238E27FC236}">
                  <a16:creationId xmlns:a16="http://schemas.microsoft.com/office/drawing/2014/main" id="{10FA6E0A-216E-4BB8-9D06-6878F637FE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1" r="11596" b="29108"/>
            <a:stretch/>
          </p:blipFill>
          <p:spPr bwMode="auto">
            <a:xfrm>
              <a:off x="10672287" y="1875585"/>
              <a:ext cx="1286611" cy="55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0" descr="é¢é£ç»å">
              <a:extLst>
                <a:ext uri="{FF2B5EF4-FFF2-40B4-BE49-F238E27FC236}">
                  <a16:creationId xmlns:a16="http://schemas.microsoft.com/office/drawing/2014/main" id="{71EF3191-756F-449D-81B7-B25B021178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4" t="9904" r="28120" b="33258"/>
            <a:stretch/>
          </p:blipFill>
          <p:spPr bwMode="auto">
            <a:xfrm>
              <a:off x="10920596" y="1790856"/>
              <a:ext cx="789990" cy="715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0E4D155-BACD-4FFE-BFB4-1CDFEEB89231}"/>
              </a:ext>
            </a:extLst>
          </p:cNvPr>
          <p:cNvGrpSpPr/>
          <p:nvPr/>
        </p:nvGrpSpPr>
        <p:grpSpPr>
          <a:xfrm>
            <a:off x="9013341" y="261650"/>
            <a:ext cx="600206" cy="775259"/>
            <a:chOff x="7150434" y="383435"/>
            <a:chExt cx="600206" cy="775259"/>
          </a:xfrm>
        </p:grpSpPr>
        <p:sp>
          <p:nvSpPr>
            <p:cNvPr id="95" name="等腰三角形 29">
              <a:extLst>
                <a:ext uri="{FF2B5EF4-FFF2-40B4-BE49-F238E27FC236}">
                  <a16:creationId xmlns:a16="http://schemas.microsoft.com/office/drawing/2014/main" id="{B2011BF5-B8E6-4B1F-A5DF-3AAB519D6A38}"/>
                </a:ext>
              </a:extLst>
            </p:cNvPr>
            <p:cNvSpPr/>
            <p:nvPr/>
          </p:nvSpPr>
          <p:spPr>
            <a:xfrm>
              <a:off x="7150434" y="641275"/>
              <a:ext cx="600206" cy="517419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椭圆 30">
              <a:extLst>
                <a:ext uri="{FF2B5EF4-FFF2-40B4-BE49-F238E27FC236}">
                  <a16:creationId xmlns:a16="http://schemas.microsoft.com/office/drawing/2014/main" id="{63BFF208-03AD-40B7-9FA5-25CA23EA38CA}"/>
                </a:ext>
              </a:extLst>
            </p:cNvPr>
            <p:cNvSpPr/>
            <p:nvPr/>
          </p:nvSpPr>
          <p:spPr>
            <a:xfrm>
              <a:off x="7191828" y="383435"/>
              <a:ext cx="517419" cy="51741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5" name="文本框 1039">
            <a:extLst>
              <a:ext uri="{FF2B5EF4-FFF2-40B4-BE49-F238E27FC236}">
                <a16:creationId xmlns:a16="http://schemas.microsoft.com/office/drawing/2014/main" id="{E621E1AD-8095-48EB-9230-0CDBC2B90938}"/>
              </a:ext>
            </a:extLst>
          </p:cNvPr>
          <p:cNvSpPr txBox="1"/>
          <p:nvPr/>
        </p:nvSpPr>
        <p:spPr>
          <a:xfrm>
            <a:off x="9402213" y="2301957"/>
            <a:ext cx="2667205" cy="307777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①</a:t>
            </a:r>
            <a:r>
              <a:rPr kumimoji="1"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STT</a:t>
            </a:r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で音声指令を解析</a:t>
            </a:r>
          </a:p>
        </p:txBody>
      </p:sp>
      <p:sp>
        <p:nvSpPr>
          <p:cNvPr id="116" name="文本框 1039">
            <a:extLst>
              <a:ext uri="{FF2B5EF4-FFF2-40B4-BE49-F238E27FC236}">
                <a16:creationId xmlns:a16="http://schemas.microsoft.com/office/drawing/2014/main" id="{63D4480F-C56D-4FB4-B999-DD6BC697C5D7}"/>
              </a:ext>
            </a:extLst>
          </p:cNvPr>
          <p:cNvSpPr txBox="1"/>
          <p:nvPr/>
        </p:nvSpPr>
        <p:spPr>
          <a:xfrm>
            <a:off x="9825239" y="3985738"/>
            <a:ext cx="2364750" cy="307777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②</a:t>
            </a:r>
            <a:r>
              <a:rPr kumimoji="1"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RPA</a:t>
            </a:r>
            <a:r>
              <a:rPr kumimoji="1"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で既存アプリを起動</a:t>
            </a:r>
          </a:p>
        </p:txBody>
      </p:sp>
      <p:sp>
        <p:nvSpPr>
          <p:cNvPr id="133" name="椭圆形标注 1028">
            <a:extLst>
              <a:ext uri="{FF2B5EF4-FFF2-40B4-BE49-F238E27FC236}">
                <a16:creationId xmlns:a16="http://schemas.microsoft.com/office/drawing/2014/main" id="{02D18E88-F557-4579-B513-19D101583D06}"/>
              </a:ext>
            </a:extLst>
          </p:cNvPr>
          <p:cNvSpPr/>
          <p:nvPr/>
        </p:nvSpPr>
        <p:spPr>
          <a:xfrm>
            <a:off x="9987852" y="68903"/>
            <a:ext cx="2039524" cy="1148822"/>
          </a:xfrm>
          <a:prstGeom prst="wedgeEllipseCallout">
            <a:avLst>
              <a:gd name="adj1" fmla="val -64388"/>
              <a:gd name="adj2" fmla="val -2560"/>
            </a:avLst>
          </a:prstGeom>
          <a:solidFill>
            <a:srgbClr val="FFFFFF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鏡</a:t>
            </a:r>
            <a:r>
              <a:rPr kumimoji="1" lang="ja-JP" altLang="en-US" sz="1600" b="1" dirty="0" err="1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よ</a:t>
            </a:r>
            <a:r>
              <a:rPr kumimoji="1" lang="ja-JP" altLang="en-US" sz="16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鏡、世界で一番美しい人は誰</a:t>
            </a:r>
            <a:r>
              <a:rPr kumimoji="1" lang="en-US" altLang="ja-JP" sz="16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?</a:t>
            </a:r>
            <a:endParaRPr kumimoji="1" lang="ja-JP" altLang="en-US" sz="1600" b="1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34" name="Picture 12" descr="ãspeaker iconãã®ç»åæ¤ç´¢çµæ">
            <a:extLst>
              <a:ext uri="{FF2B5EF4-FFF2-40B4-BE49-F238E27FC236}">
                <a16:creationId xmlns:a16="http://schemas.microsoft.com/office/drawing/2014/main" id="{E60CD3B8-5FBC-416F-A8DA-035A1938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668" y="766185"/>
            <a:ext cx="249411" cy="2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圆角矩形 1073">
            <a:extLst>
              <a:ext uri="{FF2B5EF4-FFF2-40B4-BE49-F238E27FC236}">
                <a16:creationId xmlns:a16="http://schemas.microsoft.com/office/drawing/2014/main" id="{A968ADE4-8E2D-46C3-A5E8-BF24BE79AA48}"/>
              </a:ext>
            </a:extLst>
          </p:cNvPr>
          <p:cNvSpPr/>
          <p:nvPr/>
        </p:nvSpPr>
        <p:spPr>
          <a:xfrm>
            <a:off x="3712709" y="545083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RPA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48" name="圆角矩形 142">
            <a:extLst>
              <a:ext uri="{FF2B5EF4-FFF2-40B4-BE49-F238E27FC236}">
                <a16:creationId xmlns:a16="http://schemas.microsoft.com/office/drawing/2014/main" id="{83846386-98F2-4F1F-A394-C2A1906A5CEA}"/>
              </a:ext>
            </a:extLst>
          </p:cNvPr>
          <p:cNvSpPr/>
          <p:nvPr/>
        </p:nvSpPr>
        <p:spPr>
          <a:xfrm>
            <a:off x="2676453" y="5464022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UI/UX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1" name="圆角矩形 143">
            <a:extLst>
              <a:ext uri="{FF2B5EF4-FFF2-40B4-BE49-F238E27FC236}">
                <a16:creationId xmlns:a16="http://schemas.microsoft.com/office/drawing/2014/main" id="{915A501F-BDBF-42B5-B28C-5F539592E595}"/>
              </a:ext>
            </a:extLst>
          </p:cNvPr>
          <p:cNvSpPr/>
          <p:nvPr/>
        </p:nvSpPr>
        <p:spPr>
          <a:xfrm>
            <a:off x="2667314" y="626698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Windows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2" name="圆角矩形 144">
            <a:extLst>
              <a:ext uri="{FF2B5EF4-FFF2-40B4-BE49-F238E27FC236}">
                <a16:creationId xmlns:a16="http://schemas.microsoft.com/office/drawing/2014/main" id="{95CB6405-BFFC-474F-A77F-B62B32A27FEC}"/>
              </a:ext>
            </a:extLst>
          </p:cNvPr>
          <p:cNvSpPr/>
          <p:nvPr/>
        </p:nvSpPr>
        <p:spPr>
          <a:xfrm>
            <a:off x="2676453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3D Print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3" name="圆角矩形 145">
            <a:extLst>
              <a:ext uri="{FF2B5EF4-FFF2-40B4-BE49-F238E27FC236}">
                <a16:creationId xmlns:a16="http://schemas.microsoft.com/office/drawing/2014/main" id="{3C5A2B47-EFCF-467E-A0A1-A2350A69AE89}"/>
              </a:ext>
            </a:extLst>
          </p:cNvPr>
          <p:cNvSpPr/>
          <p:nvPr/>
        </p:nvSpPr>
        <p:spPr>
          <a:xfrm>
            <a:off x="3712709" y="5865505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GCP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sp>
        <p:nvSpPr>
          <p:cNvPr id="155" name="圆角矩形 148">
            <a:extLst>
              <a:ext uri="{FF2B5EF4-FFF2-40B4-BE49-F238E27FC236}">
                <a16:creationId xmlns:a16="http://schemas.microsoft.com/office/drawing/2014/main" id="{489D625E-C7BE-4280-B372-EB8F6A021DCB}"/>
              </a:ext>
            </a:extLst>
          </p:cNvPr>
          <p:cNvSpPr/>
          <p:nvPr/>
        </p:nvSpPr>
        <p:spPr>
          <a:xfrm>
            <a:off x="3712709" y="6266987"/>
            <a:ext cx="952500" cy="23786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Agency FB" panose="020B0503020202020204" pitchFamily="34" charset="0"/>
                <a:ea typeface="UD デジタル 教科書体 NP-B" panose="02020700000000000000" pitchFamily="18" charset="-128"/>
              </a:rPr>
              <a:t>Android</a:t>
            </a:r>
            <a:endParaRPr kumimoji="1" lang="ja-JP" altLang="en-US" sz="1100" dirty="0">
              <a:latin typeface="Agency FB" panose="020B0503020202020204" pitchFamily="34" charset="0"/>
              <a:ea typeface="UD デジタル 教科書体 NP-B" panose="020207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8638120-C1CC-48E0-BA45-926ED17193C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4" y="268800"/>
            <a:ext cx="1116052" cy="11467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980" y="1217725"/>
            <a:ext cx="158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Mirror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文本框 28">
            <a:extLst>
              <a:ext uri="{FF2B5EF4-FFF2-40B4-BE49-F238E27FC236}">
                <a16:creationId xmlns:a16="http://schemas.microsoft.com/office/drawing/2014/main" id="{F75E793F-2AF0-41A3-AA34-0B8043DA0A05}"/>
              </a:ext>
            </a:extLst>
          </p:cNvPr>
          <p:cNvSpPr txBox="1"/>
          <p:nvPr/>
        </p:nvSpPr>
        <p:spPr>
          <a:xfrm>
            <a:off x="752862" y="5235105"/>
            <a:ext cx="1315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</a:t>
            </a:r>
            <a:endParaRPr kumimoji="1" lang="ja-JP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56D5C61-91BF-485B-8C4C-17C57DDFBCAF}"/>
              </a:ext>
            </a:extLst>
          </p:cNvPr>
          <p:cNvCxnSpPr>
            <a:cxnSpLocks/>
            <a:stCxn id="79" idx="3"/>
            <a:endCxn id="71" idx="1"/>
          </p:cNvCxnSpPr>
          <p:nvPr/>
        </p:nvCxnSpPr>
        <p:spPr>
          <a:xfrm>
            <a:off x="5314327" y="3406340"/>
            <a:ext cx="167327" cy="2421890"/>
          </a:xfrm>
          <a:prstGeom prst="bentConnector3">
            <a:avLst>
              <a:gd name="adj1" fmla="val 50000"/>
            </a:avLst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図 71">
            <a:extLst>
              <a:ext uri="{FF2B5EF4-FFF2-40B4-BE49-F238E27FC236}">
                <a16:creationId xmlns:a16="http://schemas.microsoft.com/office/drawing/2014/main" id="{0C98151A-BFED-4FE7-9FA3-D3FCB14039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352" y="1395388"/>
            <a:ext cx="1116052" cy="1146769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D2C4B0-8FBC-4FCD-A6F9-5BBC61BDD07E}"/>
              </a:ext>
            </a:extLst>
          </p:cNvPr>
          <p:cNvGrpSpPr/>
          <p:nvPr/>
        </p:nvGrpSpPr>
        <p:grpSpPr>
          <a:xfrm>
            <a:off x="10425552" y="2879759"/>
            <a:ext cx="1315873" cy="1073498"/>
            <a:chOff x="9383115" y="2908559"/>
            <a:chExt cx="1315873" cy="1073498"/>
          </a:xfrm>
        </p:grpSpPr>
        <p:pic>
          <p:nvPicPr>
            <p:cNvPr id="3076" name="Picture 4" descr="ãwindowsãã®ç»åæ¤ç´¢çµæ">
              <a:extLst>
                <a:ext uri="{FF2B5EF4-FFF2-40B4-BE49-F238E27FC236}">
                  <a16:creationId xmlns:a16="http://schemas.microsoft.com/office/drawing/2014/main" id="{A8796857-A46E-4E7C-9DBA-06251BDBAB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6" t="22100" r="21838" b="15835"/>
            <a:stretch/>
          </p:blipFill>
          <p:spPr bwMode="auto">
            <a:xfrm>
              <a:off x="9545791" y="3419804"/>
              <a:ext cx="581829" cy="562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ãandroidãã®ç»åæ¤ç´¢çµæ">
              <a:extLst>
                <a:ext uri="{FF2B5EF4-FFF2-40B4-BE49-F238E27FC236}">
                  <a16:creationId xmlns:a16="http://schemas.microsoft.com/office/drawing/2014/main" id="{B2C16923-A56A-4E9B-B3F0-C9B8740AA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1052" y="3414485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文本框 28">
              <a:extLst>
                <a:ext uri="{FF2B5EF4-FFF2-40B4-BE49-F238E27FC236}">
                  <a16:creationId xmlns:a16="http://schemas.microsoft.com/office/drawing/2014/main" id="{222E2606-6F2D-44BF-9AFC-5417C13DDD64}"/>
                </a:ext>
              </a:extLst>
            </p:cNvPr>
            <p:cNvSpPr txBox="1"/>
            <p:nvPr/>
          </p:nvSpPr>
          <p:spPr>
            <a:xfrm>
              <a:off x="9383115" y="2908559"/>
              <a:ext cx="13158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RPA</a:t>
              </a:r>
              <a:endParaRPr kumimoji="1" lang="ja-JP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F54821F0-5125-46A1-9048-FC1139CF8899}"/>
              </a:ext>
            </a:extLst>
          </p:cNvPr>
          <p:cNvCxnSpPr>
            <a:cxnSpLocks/>
            <a:stCxn id="76" idx="2"/>
            <a:endCxn id="79" idx="1"/>
          </p:cNvCxnSpPr>
          <p:nvPr/>
        </p:nvCxnSpPr>
        <p:spPr>
          <a:xfrm rot="16200000" flipH="1">
            <a:off x="2210047" y="2296383"/>
            <a:ext cx="2102035" cy="117877"/>
          </a:xfrm>
          <a:prstGeom prst="bentConnector2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103">
            <a:extLst>
              <a:ext uri="{FF2B5EF4-FFF2-40B4-BE49-F238E27FC236}">
                <a16:creationId xmlns:a16="http://schemas.microsoft.com/office/drawing/2014/main" id="{82AED9BF-AD83-4F56-82D0-39DB66A5DDBC}"/>
              </a:ext>
            </a:extLst>
          </p:cNvPr>
          <p:cNvSpPr/>
          <p:nvPr/>
        </p:nvSpPr>
        <p:spPr>
          <a:xfrm>
            <a:off x="4265084" y="615092"/>
            <a:ext cx="1994400" cy="692497"/>
          </a:xfrm>
          <a:prstGeom prst="rect">
            <a:avLst/>
          </a:prstGeom>
          <a:solidFill>
            <a:srgbClr val="FFFFFF">
              <a:alpha val="30196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Mirror UI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設計</a:t>
            </a:r>
          </a:p>
        </p:txBody>
      </p:sp>
      <p:cxnSp>
        <p:nvCxnSpPr>
          <p:cNvPr id="83" name="曲线连接符 56">
            <a:extLst>
              <a:ext uri="{FF2B5EF4-FFF2-40B4-BE49-F238E27FC236}">
                <a16:creationId xmlns:a16="http://schemas.microsoft.com/office/drawing/2014/main" id="{BF7F517E-BE15-438C-97B4-C889A04130DB}"/>
              </a:ext>
            </a:extLst>
          </p:cNvPr>
          <p:cNvCxnSpPr>
            <a:cxnSpLocks/>
            <a:stCxn id="95" idx="1"/>
            <a:endCxn id="72" idx="0"/>
          </p:cNvCxnSpPr>
          <p:nvPr/>
        </p:nvCxnSpPr>
        <p:spPr>
          <a:xfrm rot="10800000" flipV="1">
            <a:off x="8132379" y="778200"/>
            <a:ext cx="1031015" cy="617188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56">
            <a:extLst>
              <a:ext uri="{FF2B5EF4-FFF2-40B4-BE49-F238E27FC236}">
                <a16:creationId xmlns:a16="http://schemas.microsoft.com/office/drawing/2014/main" id="{FA8DCCF4-C48A-4EAA-BD41-5829E9CEF4CA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9268078" y="2331081"/>
            <a:ext cx="899275" cy="1657769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FB0A727-4D47-477D-A5D7-F614F361AACF}"/>
              </a:ext>
            </a:extLst>
          </p:cNvPr>
          <p:cNvSpPr txBox="1"/>
          <p:nvPr/>
        </p:nvSpPr>
        <p:spPr>
          <a:xfrm>
            <a:off x="11007614" y="4236071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(EX:B612</a:t>
            </a:r>
            <a:r>
              <a:rPr kumimoji="1" lang="ja-JP" altLang="en-US" sz="1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を起動</a:t>
            </a:r>
            <a:r>
              <a:rPr kumimoji="1" lang="en-US" altLang="ja-JP" sz="1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10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4329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几何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</p:spPr>
      </p:pic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219450" y="3514610"/>
            <a:ext cx="64198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kumimoji="1" lang="en-US" altLang="ja-JP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JULY TECH FESTA &amp; </a:t>
            </a:r>
            <a:r>
              <a:rPr kumimoji="1" lang="en-US" altLang="ja-JP" sz="4800" b="1" dirty="0">
                <a:solidFill>
                  <a:srgbClr val="00ADAD"/>
                </a:solidFill>
                <a:latin typeface="Agency FB" panose="020B0503020202020204" pitchFamily="34" charset="0"/>
              </a:rPr>
              <a:t>A</a:t>
            </a:r>
            <a:r>
              <a:rPr kumimoji="1" lang="en-US" altLang="ja-JP" sz="4800" b="1" dirty="0">
                <a:solidFill>
                  <a:srgbClr val="EF6F83"/>
                </a:solidFill>
                <a:latin typeface="Agency FB" panose="020B0503020202020204" pitchFamily="34" charset="0"/>
              </a:rPr>
              <a:t>Z</a:t>
            </a:r>
            <a:r>
              <a:rPr kumimoji="1" lang="en-US" altLang="ja-JP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EST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333750" y="4014861"/>
            <a:ext cx="6191250" cy="2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19674" y="2006075"/>
            <a:ext cx="2820289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2 0 1 8</a:t>
            </a:r>
            <a:endParaRPr lang="zh-CN" altLang="en-US" sz="9600" b="1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3635" y="181169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24815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349</Words>
  <Application>Microsoft Office PowerPoint</Application>
  <PresentationFormat>宽屏</PresentationFormat>
  <Paragraphs>125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微软雅黑</vt:lpstr>
      <vt:lpstr>ＭＳ Ｐゴシック</vt:lpstr>
      <vt:lpstr>宋体</vt:lpstr>
      <vt:lpstr>UD デジタル 教科書体 NP-B</vt:lpstr>
      <vt:lpstr>UD デジタル 教科書体 NP-R</vt:lpstr>
      <vt:lpstr>Agency FB</vt:lpstr>
      <vt:lpstr>Arial</vt:lpstr>
      <vt:lpstr>Arial Narrow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gaoyang</dc:creator>
  <cp:lastModifiedBy>Tang Pengfei</cp:lastModifiedBy>
  <cp:revision>362</cp:revision>
  <dcterms:created xsi:type="dcterms:W3CDTF">2017-12-14T01:56:00Z</dcterms:created>
  <dcterms:modified xsi:type="dcterms:W3CDTF">2018-06-06T15:37:40Z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