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0" r:id="rId3"/>
    <p:sldId id="281" r:id="rId4"/>
    <p:sldId id="282" r:id="rId5"/>
    <p:sldId id="283" r:id="rId6"/>
    <p:sldId id="286" r:id="rId7"/>
    <p:sldId id="287" r:id="rId8"/>
    <p:sldId id="288" r:id="rId9"/>
    <p:sldId id="278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仿宋" panose="02010609060101010101" pitchFamily="49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 varScale="1">
        <p:scale>
          <a:sx n="86" d="100"/>
          <a:sy n="86" d="100"/>
        </p:scale>
        <p:origin x="45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4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59FF7-83F4-4D1B-BFAE-74BD244DF255}" type="datetimeFigureOut">
              <a:rPr lang="zh-CN" altLang="en-US"/>
              <a:pPr>
                <a:defRPr/>
              </a:pPr>
              <a:t>2021/8/20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575BDD-69CF-45E5-9776-40F21E486E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6E6A75-FC4A-41F3-88BF-4EE88983C727}" type="datetimeFigureOut">
              <a:rPr lang="zh-CN" altLang="en-US"/>
              <a:pPr>
                <a:defRPr/>
              </a:pPr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48C342-0DA1-4553-8FE3-15A576D70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47A334-7FE8-425E-9B30-FB09CBB5866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1B5843-1593-46B1-BA35-1AAC21FDBF5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66571-AF0D-4CBD-968E-C562ED7C90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953C69-F7FF-4EC0-BD0C-42C5F633CAF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A6D877-46F4-4EA9-8A2A-1540885D8C7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C98348-5483-41F2-93EE-09042C73F17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3F9882-842F-4AB9-A1E6-FA909E872A6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5B36F4-D716-47C5-94D2-77E17FB8721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C3B588-5788-4E5A-9127-3CE2812AFBF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 userDrawn="1"/>
        </p:nvGraphicFramePr>
        <p:xfrm>
          <a:off x="69850" y="2205038"/>
          <a:ext cx="90106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7752381" imgH="7898413" progId="Photoshop.Image.7">
                  <p:embed/>
                </p:oleObj>
              </mc:Choice>
              <mc:Fallback>
                <p:oleObj name="Image" r:id="rId2" imgW="17752381" imgH="7898413" progId="Photoshop.Image.7">
                  <p:embed/>
                  <p:pic>
                    <p:nvPicPr>
                      <p:cNvPr id="205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997" b="17955"/>
                      <a:stretch>
                        <a:fillRect/>
                      </a:stretch>
                    </p:blipFill>
                    <p:spPr bwMode="auto">
                      <a:xfrm>
                        <a:off x="69850" y="2205038"/>
                        <a:ext cx="9010650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6"/>
          <p:cNvGrpSpPr>
            <a:grpSpLocks/>
          </p:cNvGrpSpPr>
          <p:nvPr userDrawn="1"/>
        </p:nvGrpSpPr>
        <p:grpSpPr bwMode="auto">
          <a:xfrm>
            <a:off x="84138" y="5084763"/>
            <a:ext cx="9059862" cy="1773237"/>
            <a:chOff x="53" y="3203"/>
            <a:chExt cx="5707" cy="1117"/>
          </a:xfrm>
        </p:grpSpPr>
        <p:sp>
          <p:nvSpPr>
            <p:cNvPr id="7" name="Rectangle 47"/>
            <p:cNvSpPr>
              <a:spLocks noChangeArrowheads="1"/>
            </p:cNvSpPr>
            <p:nvPr userDrawn="1"/>
          </p:nvSpPr>
          <p:spPr bwMode="ltGray">
            <a:xfrm>
              <a:off x="53" y="3203"/>
              <a:ext cx="5666" cy="1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48"/>
            <p:cNvSpPr>
              <a:spLocks noChangeArrowheads="1"/>
            </p:cNvSpPr>
            <p:nvPr userDrawn="1"/>
          </p:nvSpPr>
          <p:spPr bwMode="ltGray">
            <a:xfrm>
              <a:off x="61" y="3203"/>
              <a:ext cx="5699" cy="189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 userDrawn="1"/>
        </p:nvGrpSpPr>
        <p:grpSpPr bwMode="auto">
          <a:xfrm>
            <a:off x="0" y="0"/>
            <a:ext cx="9150350" cy="6859588"/>
            <a:chOff x="0" y="0"/>
            <a:chExt cx="5764" cy="4321"/>
          </a:xfrm>
        </p:grpSpPr>
        <p:sp>
          <p:nvSpPr>
            <p:cNvPr id="10" name="AutoShape 50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48 w 243"/>
                <a:gd name="T1" fmla="*/ 335 h 336"/>
                <a:gd name="T2" fmla="*/ 127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354 w 232"/>
                <a:gd name="T1" fmla="*/ 0 h 290"/>
                <a:gd name="T2" fmla="*/ 253 w 232"/>
                <a:gd name="T3" fmla="*/ 144 h 290"/>
                <a:gd name="T4" fmla="*/ 153 w 232"/>
                <a:gd name="T5" fmla="*/ 253 h 290"/>
                <a:gd name="T6" fmla="*/ 0 w 232"/>
                <a:gd name="T7" fmla="*/ 290 h 290"/>
                <a:gd name="T8" fmla="*/ 358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4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Oval 55"/>
          <p:cNvSpPr>
            <a:spLocks noChangeArrowheads="1"/>
          </p:cNvSpPr>
          <p:nvPr userDrawn="1"/>
        </p:nvSpPr>
        <p:spPr bwMode="gray">
          <a:xfrm>
            <a:off x="7956550" y="1773238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Oval 56"/>
          <p:cNvSpPr>
            <a:spLocks noChangeArrowheads="1"/>
          </p:cNvSpPr>
          <p:nvPr userDrawn="1"/>
        </p:nvSpPr>
        <p:spPr bwMode="gray">
          <a:xfrm>
            <a:off x="8316913" y="1773238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Oval 57"/>
          <p:cNvSpPr>
            <a:spLocks noChangeArrowheads="1"/>
          </p:cNvSpPr>
          <p:nvPr userDrawn="1"/>
        </p:nvSpPr>
        <p:spPr bwMode="gray">
          <a:xfrm>
            <a:off x="8677275" y="1773238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" name="Text Box 58"/>
          <p:cNvSpPr txBox="1">
            <a:spLocks noChangeArrowheads="1"/>
          </p:cNvSpPr>
          <p:nvPr userDrawn="1"/>
        </p:nvSpPr>
        <p:spPr bwMode="auto">
          <a:xfrm>
            <a:off x="6450013" y="4491038"/>
            <a:ext cx="250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C++</a:t>
            </a:r>
            <a:r>
              <a:rPr lang="zh-CN" altLang="en-US"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程序设计实践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19200" y="5334000"/>
            <a:ext cx="6705600" cy="13811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714356"/>
            <a:ext cx="7651750" cy="1343044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50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C++</a:t>
            </a:r>
            <a:r>
              <a:rPr lang="zh-CN" altLang="en-US"/>
              <a:t>程序设计实践</a:t>
            </a:r>
            <a:endParaRPr lang="zh-CN" altLang="en-US" dirty="0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D472-A5BD-4740-A217-F9E30541A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C++</a:t>
            </a:r>
            <a:r>
              <a:rPr lang="zh-CN" altLang="en-US"/>
              <a:t>程序设计实践</a:t>
            </a:r>
            <a:endParaRPr lang="zh-CN" altLang="en-US" dirty="0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4012D-6E1D-4A94-8D9D-FC0364D5D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50838"/>
            <a:ext cx="6781800" cy="5635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C++</a:t>
            </a:r>
            <a:r>
              <a:rPr lang="zh-CN" altLang="en-US"/>
              <a:t>程序设计实践</a:t>
            </a:r>
            <a:endParaRPr lang="zh-CN" altLang="en-US" dirty="0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0FCD8-AAFF-489B-B6C8-934DA1464D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2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3"/>
          <p:cNvGraphicFramePr>
            <a:graphicFrameLocks noChangeAspect="1"/>
          </p:cNvGraphicFramePr>
          <p:nvPr/>
        </p:nvGraphicFramePr>
        <p:xfrm>
          <a:off x="68263" y="12700"/>
          <a:ext cx="90630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13003175" imgH="1942857" progId="Photoshop.Image.7">
                  <p:embed/>
                </p:oleObj>
              </mc:Choice>
              <mc:Fallback>
                <p:oleObj name="Image" r:id="rId6" imgW="13003175" imgH="1942857" progId="Photoshop.Image.7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12700"/>
                        <a:ext cx="906303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" name="Group 44"/>
          <p:cNvGrpSpPr>
            <a:grpSpLocks/>
          </p:cNvGrpSpPr>
          <p:nvPr/>
        </p:nvGrpSpPr>
        <p:grpSpPr bwMode="auto">
          <a:xfrm>
            <a:off x="31750" y="1196975"/>
            <a:ext cx="9112250" cy="5661025"/>
            <a:chOff x="20" y="663"/>
            <a:chExt cx="5740" cy="3657"/>
          </a:xfrm>
        </p:grpSpPr>
        <p:sp>
          <p:nvSpPr>
            <p:cNvPr id="1039" name="Rectangle 45"/>
            <p:cNvSpPr>
              <a:spLocks noChangeArrowheads="1"/>
            </p:cNvSpPr>
            <p:nvPr/>
          </p:nvSpPr>
          <p:spPr bwMode="ltGray">
            <a:xfrm>
              <a:off x="20" y="663"/>
              <a:ext cx="158" cy="36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ltGray">
            <a:xfrm>
              <a:off x="5602" y="663"/>
              <a:ext cx="158" cy="36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028" name="Rectangle 47"/>
          <p:cNvSpPr>
            <a:spLocks noChangeArrowheads="1"/>
          </p:cNvSpPr>
          <p:nvPr/>
        </p:nvSpPr>
        <p:spPr bwMode="invGray">
          <a:xfrm>
            <a:off x="0" y="6453188"/>
            <a:ext cx="9109075" cy="4048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29" name="Group 48"/>
          <p:cNvGrpSpPr>
            <a:grpSpLocks/>
          </p:cNvGrpSpPr>
          <p:nvPr/>
        </p:nvGrpSpPr>
        <p:grpSpPr bwMode="auto">
          <a:xfrm>
            <a:off x="0" y="0"/>
            <a:ext cx="9150350" cy="6859588"/>
            <a:chOff x="0" y="0"/>
            <a:chExt cx="5764" cy="4321"/>
          </a:xfrm>
        </p:grpSpPr>
        <p:sp>
          <p:nvSpPr>
            <p:cNvPr id="1034" name="AutoShape 49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5" name="Freeform 50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51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48 w 243"/>
                <a:gd name="T1" fmla="*/ 335 h 336"/>
                <a:gd name="T2" fmla="*/ 127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52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354 w 232"/>
                <a:gd name="T1" fmla="*/ 0 h 290"/>
                <a:gd name="T2" fmla="*/ 253 w 232"/>
                <a:gd name="T3" fmla="*/ 144 h 290"/>
                <a:gd name="T4" fmla="*/ 153 w 232"/>
                <a:gd name="T5" fmla="*/ 253 h 290"/>
                <a:gd name="T6" fmla="*/ 0 w 232"/>
                <a:gd name="T7" fmla="*/ 290 h 290"/>
                <a:gd name="T8" fmla="*/ 358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53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963" y="6429375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bg1"/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C++</a:t>
            </a:r>
            <a:r>
              <a:rPr lang="zh-CN" altLang="en-US"/>
              <a:t>程序设计实践</a:t>
            </a:r>
            <a:endParaRPr lang="zh-CN" altLang="en-US" dirty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981200" y="350838"/>
            <a:ext cx="6781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613650" y="6429375"/>
            <a:ext cx="1071563" cy="357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D2B346-C8F5-43BE-810B-80A1A073D9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7" r:id="rId2"/>
    <p:sldLayoutId id="2147483738" r:id="rId3"/>
    <p:sldLayoutId id="2147483739" r:id="rId4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仿宋" pitchFamily="49" charset="-122"/>
          <a:ea typeface="仿宋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仿宋" pitchFamily="49" charset="-122"/>
          <a:ea typeface="仿宋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仿宋" pitchFamily="49" charset="-122"/>
          <a:ea typeface="仿宋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仿宋" pitchFamily="49" charset="-122"/>
          <a:ea typeface="仿宋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仿宋" pitchFamily="49" charset="-122"/>
          <a:ea typeface="仿宋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>
          <a:solidFill>
            <a:srgbClr val="000000"/>
          </a:solidFill>
          <a:latin typeface="仿宋" pitchFamily="49" charset="-122"/>
          <a:ea typeface="仿宋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rgbClr val="000000"/>
          </a:solidFill>
          <a:latin typeface="仿宋" pitchFamily="49" charset="-122"/>
          <a:ea typeface="仿宋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rgbClr val="000000"/>
          </a:solidFill>
          <a:latin typeface="仿宋" pitchFamily="49" charset="-122"/>
          <a:ea typeface="仿宋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000000"/>
          </a:solidFill>
          <a:latin typeface="仿宋" pitchFamily="49" charset="-122"/>
          <a:ea typeface="仿宋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000000"/>
          </a:solidFill>
          <a:latin typeface="仿宋" pitchFamily="49" charset="-122"/>
          <a:ea typeface="仿宋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334000"/>
            <a:ext cx="6705600" cy="1381125"/>
          </a:xfrm>
        </p:spPr>
        <p:txBody>
          <a:bodyPr/>
          <a:lstStyle/>
          <a:p>
            <a:pPr eaLnBrk="1" hangingPunct="1"/>
            <a:r>
              <a:rPr lang="zh-CN" altLang="en-US"/>
              <a:t>王瑀屏</a:t>
            </a:r>
            <a:endParaRPr lang="en-US" altLang="zh-CN"/>
          </a:p>
          <a:p>
            <a:pPr eaLnBrk="1" hangingPunct="1"/>
            <a:r>
              <a:rPr lang="en-US" altLang="zh-CN"/>
              <a:t>wyp@tsinghua.edu.cn</a:t>
            </a:r>
            <a:endParaRPr lang="zh-CN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714375"/>
            <a:ext cx="7651750" cy="1343025"/>
          </a:xfrm>
        </p:spPr>
        <p:txBody>
          <a:bodyPr/>
          <a:lstStyle/>
          <a:p>
            <a:pPr eaLnBrk="1" hangingPunct="1"/>
            <a:r>
              <a:rPr lang="zh-CN" altLang="en-US" sz="4000"/>
              <a:t>第</a:t>
            </a:r>
            <a:r>
              <a:rPr lang="en-US" altLang="zh-CN" sz="4000"/>
              <a:t>0</a:t>
            </a:r>
            <a:r>
              <a:rPr lang="zh-CN" altLang="en-US" sz="4000"/>
              <a:t>节、课程概述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8C20BE-53F4-41DB-BD2C-5D2840E02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70" y="2204864"/>
            <a:ext cx="1753859" cy="22777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教学小组</a:t>
            </a:r>
          </a:p>
        </p:txBody>
      </p:sp>
      <p:sp>
        <p:nvSpPr>
          <p:cNvPr id="7171" name="内容占位符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任课教师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王瑀屏 </a:t>
            </a:r>
            <a:r>
              <a:rPr lang="en-US" altLang="zh-CN" dirty="0"/>
              <a:t>wyp@tsinghua.edu.cn</a:t>
            </a:r>
          </a:p>
          <a:p>
            <a:pPr eaLnBrk="1" hangingPunct="1"/>
            <a:r>
              <a:rPr lang="zh-CN" altLang="en-US" dirty="0"/>
              <a:t>助教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胡旭强</a:t>
            </a:r>
            <a:r>
              <a:rPr lang="en-US" altLang="zh-CN" dirty="0"/>
              <a:t> huxq18@mails.tsinghua.edu.cn</a:t>
            </a:r>
          </a:p>
          <a:p>
            <a:pPr lvl="1" eaLnBrk="1" hangingPunct="1"/>
            <a:r>
              <a:rPr lang="zh-CN" altLang="en-US" dirty="0"/>
              <a:t>谢凯韬</a:t>
            </a:r>
            <a:r>
              <a:rPr lang="en-US" altLang="zh-CN" dirty="0"/>
              <a:t> xkt19@mails.Tsinghua.edu.cn</a:t>
            </a:r>
            <a:endParaRPr lang="zh-CN" altLang="en-US" dirty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7173" name="灯片编号占位符 2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8A111A-817E-4B28-8FD7-8B9265FB8B5D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教学安排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学分：</a:t>
            </a:r>
            <a:r>
              <a:rPr lang="en-US" altLang="zh-CN"/>
              <a:t>2</a:t>
            </a:r>
          </a:p>
          <a:p>
            <a:pPr eaLnBrk="1" hangingPunct="1"/>
            <a:r>
              <a:rPr lang="zh-CN" altLang="en-US"/>
              <a:t>学时：</a:t>
            </a:r>
            <a:r>
              <a:rPr lang="en-US" altLang="zh-CN"/>
              <a:t>32+16</a:t>
            </a:r>
          </a:p>
          <a:p>
            <a:pPr lvl="1" eaLnBrk="1" hangingPunct="1"/>
            <a:r>
              <a:rPr lang="en-US" altLang="zh-CN"/>
              <a:t>11</a:t>
            </a:r>
            <a:r>
              <a:rPr lang="zh-CN" altLang="en-US"/>
              <a:t>次课，每次</a:t>
            </a:r>
            <a:r>
              <a:rPr lang="en-US" altLang="zh-CN"/>
              <a:t>2</a:t>
            </a:r>
            <a:r>
              <a:rPr lang="zh-CN" altLang="en-US"/>
              <a:t>学时讲授、</a:t>
            </a:r>
            <a:r>
              <a:rPr lang="en-US" altLang="zh-CN"/>
              <a:t>1</a:t>
            </a:r>
            <a:r>
              <a:rPr lang="zh-CN" altLang="en-US"/>
              <a:t>学时上机练习</a:t>
            </a:r>
            <a:endParaRPr lang="en-US" altLang="zh-CN"/>
          </a:p>
          <a:p>
            <a:pPr lvl="1" eaLnBrk="1" hangingPunct="1"/>
            <a:r>
              <a:rPr lang="en-US" altLang="zh-CN"/>
              <a:t>16</a:t>
            </a:r>
            <a:r>
              <a:rPr lang="zh-CN" altLang="en-US"/>
              <a:t>学时课外练习、完成作业</a:t>
            </a:r>
            <a:endParaRPr lang="en-US" altLang="zh-CN"/>
          </a:p>
          <a:p>
            <a:pPr eaLnBrk="1" hangingPunct="1"/>
            <a:r>
              <a:rPr lang="zh-CN" altLang="en-US"/>
              <a:t>教学目标</a:t>
            </a:r>
            <a:endParaRPr lang="en-US" altLang="zh-CN"/>
          </a:p>
          <a:p>
            <a:pPr lvl="1" eaLnBrk="1" hangingPunct="1"/>
            <a:r>
              <a:rPr lang="zh-CN" altLang="en-US"/>
              <a:t>强化程序设计思想</a:t>
            </a:r>
            <a:endParaRPr lang="en-US" altLang="zh-CN"/>
          </a:p>
          <a:p>
            <a:pPr lvl="1" eaLnBrk="1" hangingPunct="1"/>
            <a:r>
              <a:rPr lang="zh-CN" altLang="en-US"/>
              <a:t>重视任务实践训练</a:t>
            </a:r>
            <a:endParaRPr lang="en-US" altLang="zh-CN"/>
          </a:p>
          <a:p>
            <a:pPr lvl="1" eaLnBrk="1" hangingPunct="1"/>
            <a:r>
              <a:rPr lang="zh-CN" altLang="en-US"/>
              <a:t>领会解决问题思路</a:t>
            </a: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736EE9-68D8-4DFB-997D-6103CE0C2255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11267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01C07B-86A4-47C1-88D8-098D12E2DEE8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14375" y="1328738"/>
          <a:ext cx="7772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程序设计思想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类与对象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封装性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4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继承性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5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多态性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(1)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多态性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(2)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模板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命名空间与类库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9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异常处理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Qt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程序设计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11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C++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与软件分发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考核方式</a:t>
            </a:r>
          </a:p>
        </p:txBody>
      </p:sp>
      <p:sp>
        <p:nvSpPr>
          <p:cNvPr id="1331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次作业，每次</a:t>
            </a:r>
            <a:r>
              <a:rPr lang="en-US" altLang="zh-CN" dirty="0"/>
              <a:t>25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节课上完的第二天晚</a:t>
            </a:r>
            <a:r>
              <a:rPr lang="en-US" altLang="zh-CN" dirty="0"/>
              <a:t>23:59</a:t>
            </a:r>
            <a:r>
              <a:rPr lang="zh-CN" altLang="en-US" dirty="0"/>
              <a:t>提交</a:t>
            </a:r>
            <a:endParaRPr lang="en-US" altLang="zh-CN" dirty="0"/>
          </a:p>
          <a:p>
            <a:pPr eaLnBrk="1" hangingPunct="1"/>
            <a:r>
              <a:rPr lang="zh-CN" altLang="en-US" dirty="0"/>
              <a:t>作业提交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网络学堂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注意时间限制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独立完成，不得抄袭，发现按</a:t>
            </a:r>
            <a:r>
              <a:rPr lang="en-US" altLang="zh-CN" dirty="0"/>
              <a:t>0</a:t>
            </a:r>
            <a:r>
              <a:rPr lang="zh-CN" altLang="en-US" dirty="0"/>
              <a:t>分记</a:t>
            </a: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BFBC84-F0F5-4878-9DE8-B2200C62BA19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考核方式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大作业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4</a:t>
            </a:r>
            <a:r>
              <a:rPr lang="zh-CN" altLang="en-US" dirty="0"/>
              <a:t>人一组，分工完成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题目自选（推荐小游戏类型），教师审核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要求使用</a:t>
            </a:r>
            <a:r>
              <a:rPr lang="en-US" altLang="zh-CN" dirty="0" err="1"/>
              <a:t>Qt</a:t>
            </a:r>
            <a:r>
              <a:rPr lang="zh-CN" altLang="en-US" dirty="0"/>
              <a:t>编写带有图形界面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程序内部逻辑使用面向对象思想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不记考勤、不用交小作业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更有挑战、更有成就感、学到更多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开学前提交（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日）</a:t>
            </a: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15365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D7124A-8241-4DC0-A0F1-CEDB969D57BA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参考书目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参考书目（不是教材！）</a:t>
            </a:r>
          </a:p>
          <a:p>
            <a:pPr lvl="1" eaLnBrk="1" hangingPunct="1"/>
            <a:r>
              <a:rPr lang="en-US" altLang="zh-CN" dirty="0"/>
              <a:t>《C++</a:t>
            </a:r>
            <a:r>
              <a:rPr lang="zh-CN" altLang="en-US" dirty="0"/>
              <a:t>语言程序设计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4</a:t>
            </a:r>
            <a:r>
              <a:rPr lang="zh-CN" altLang="en-US" dirty="0"/>
              <a:t>版），郑莉等编著，清华大学出版社</a:t>
            </a:r>
          </a:p>
          <a:p>
            <a:pPr lvl="1" eaLnBrk="1" hangingPunct="1"/>
            <a:r>
              <a:rPr lang="en-US" altLang="zh-CN" dirty="0"/>
              <a:t>《C++</a:t>
            </a:r>
            <a:r>
              <a:rPr lang="zh-CN" altLang="en-US" dirty="0"/>
              <a:t>程序设计语言</a:t>
            </a:r>
            <a:r>
              <a:rPr lang="en-US" altLang="zh-CN" dirty="0"/>
              <a:t>》</a:t>
            </a:r>
            <a:r>
              <a:rPr lang="zh-CN" altLang="en-US" dirty="0"/>
              <a:t>特别版，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著，裘宗燕译，机械工业出版社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《C++ GUI </a:t>
            </a:r>
            <a:r>
              <a:rPr lang="en-US" altLang="zh-CN" dirty="0" err="1"/>
              <a:t>Qt</a:t>
            </a:r>
            <a:r>
              <a:rPr lang="en-US" altLang="zh-CN" dirty="0"/>
              <a:t> 4</a:t>
            </a:r>
            <a:r>
              <a:rPr lang="zh-CN" altLang="en-US" dirty="0"/>
              <a:t>编程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版），</a:t>
            </a:r>
            <a:r>
              <a:rPr lang="en-US" altLang="zh-CN" dirty="0"/>
              <a:t>Jasmin </a:t>
            </a:r>
            <a:r>
              <a:rPr lang="en-US" altLang="zh-CN" dirty="0" err="1"/>
              <a:t>Blanchette</a:t>
            </a:r>
            <a:r>
              <a:rPr lang="zh-CN" altLang="en-US" dirty="0"/>
              <a:t>等著，闫锋欣等译，电子工业出版社</a:t>
            </a:r>
            <a:endParaRPr lang="en-US" altLang="zh-CN" dirty="0"/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17413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7895BA-19C9-43A5-B787-E51BD82AAD5A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编程环境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Dev-CPP</a:t>
            </a:r>
          </a:p>
          <a:p>
            <a:pPr lvl="1" eaLnBrk="1" hangingPunct="1"/>
            <a:r>
              <a:rPr lang="zh-CN" altLang="en-US" dirty="0"/>
              <a:t>绿色版共享链接：</a:t>
            </a:r>
            <a:endParaRPr lang="en-US" altLang="zh-CN" dirty="0"/>
          </a:p>
          <a:p>
            <a:pPr lvl="1" eaLnBrk="1" hangingPunct="1"/>
            <a:r>
              <a:rPr lang="en-US" altLang="zh-CN" sz="2000" dirty="0"/>
              <a:t>https://cloud.tsinghua.edu.cn/f/aba177344fb8419e8d68/</a:t>
            </a:r>
          </a:p>
          <a:p>
            <a:pPr eaLnBrk="1" hangingPunct="1"/>
            <a:r>
              <a:rPr lang="en-US" altLang="zh-CN" dirty="0" err="1"/>
              <a:t>Qt</a:t>
            </a:r>
            <a:r>
              <a:rPr lang="en-US" altLang="zh-CN" dirty="0"/>
              <a:t> 4.7.0</a:t>
            </a:r>
          </a:p>
          <a:p>
            <a:pPr lvl="1" eaLnBrk="1" hangingPunct="1"/>
            <a:r>
              <a:rPr lang="zh-CN" altLang="en-US" dirty="0"/>
              <a:t>安装文件共享链接：</a:t>
            </a:r>
            <a:endParaRPr lang="en-US" altLang="zh-CN" dirty="0"/>
          </a:p>
          <a:p>
            <a:pPr lvl="1" eaLnBrk="1" hangingPunct="1"/>
            <a:r>
              <a:rPr lang="en-US" altLang="zh-CN" sz="2000" dirty="0"/>
              <a:t>https://cloud.tsinghua.edu.cn/f/ba6c61b9e6fa4245a3fb/</a:t>
            </a:r>
            <a:endParaRPr lang="zh-CN" altLang="en-US" sz="2000" dirty="0"/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C++</a:t>
            </a:r>
            <a:r>
              <a:rPr lang="zh-CN" altLang="en-US" sz="1600">
                <a:solidFill>
                  <a:schemeClr val="bg1"/>
                </a:solidFill>
              </a:rPr>
              <a:t>程序设计实践</a:t>
            </a:r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FB8FF6-1666-4480-BF17-DE5384119FD3}" type="slidenum">
              <a:rPr lang="zh-CN" altLang="en-US" sz="16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gray">
          <a:xfrm>
            <a:off x="6858000" y="3048000"/>
            <a:ext cx="1604963" cy="7223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+mn-ea"/>
                <a:cs typeface="+mn-ea"/>
              </a:rPr>
              <a:t>结束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31tgp_education_green_v3">
  <a:themeElements>
    <a:clrScheme name="Default Design 3">
      <a:dk1>
        <a:srgbClr val="000066"/>
      </a:dk1>
      <a:lt1>
        <a:srgbClr val="FFFFFF"/>
      </a:lt1>
      <a:dk2>
        <a:srgbClr val="FFFFE7"/>
      </a:dk2>
      <a:lt2>
        <a:srgbClr val="B2B2B2"/>
      </a:lt2>
      <a:accent1>
        <a:srgbClr val="6D77BF"/>
      </a:accent1>
      <a:accent2>
        <a:srgbClr val="FF9966"/>
      </a:accent2>
      <a:accent3>
        <a:srgbClr val="FFFFFF"/>
      </a:accent3>
      <a:accent4>
        <a:srgbClr val="000056"/>
      </a:accent4>
      <a:accent5>
        <a:srgbClr val="BABDDC"/>
      </a:accent5>
      <a:accent6>
        <a:srgbClr val="E78A5C"/>
      </a:accent6>
      <a:hlink>
        <a:srgbClr val="A959A1"/>
      </a:hlink>
      <a:folHlink>
        <a:srgbClr val="3AABC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66"/>
        </a:dk1>
        <a:lt1>
          <a:srgbClr val="FFFFFF"/>
        </a:lt1>
        <a:dk2>
          <a:srgbClr val="FFFFE7"/>
        </a:dk2>
        <a:lt2>
          <a:srgbClr val="DDDDDD"/>
        </a:lt2>
        <a:accent1>
          <a:srgbClr val="B2B2B2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D5D5D5"/>
        </a:accent5>
        <a:accent6>
          <a:srgbClr val="E78A2D"/>
        </a:accent6>
        <a:hlink>
          <a:srgbClr val="6A9EB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66"/>
        </a:dk1>
        <a:lt1>
          <a:srgbClr val="FFFFFF"/>
        </a:lt1>
        <a:dk2>
          <a:srgbClr val="FFFFFF"/>
        </a:dk2>
        <a:lt2>
          <a:srgbClr val="B2B2B2"/>
        </a:lt2>
        <a:accent1>
          <a:srgbClr val="C0D070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DCE4BB"/>
        </a:accent5>
        <a:accent6>
          <a:srgbClr val="008AB9"/>
        </a:accent6>
        <a:hlink>
          <a:srgbClr val="CA9938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66"/>
        </a:dk1>
        <a:lt1>
          <a:srgbClr val="FFFFFF"/>
        </a:lt1>
        <a:dk2>
          <a:srgbClr val="FFFFE7"/>
        </a:dk2>
        <a:lt2>
          <a:srgbClr val="B2B2B2"/>
        </a:lt2>
        <a:accent1>
          <a:srgbClr val="6D77BF"/>
        </a:accent1>
        <a:accent2>
          <a:srgbClr val="FF9966"/>
        </a:accent2>
        <a:accent3>
          <a:srgbClr val="FFFFFF"/>
        </a:accent3>
        <a:accent4>
          <a:srgbClr val="000056"/>
        </a:accent4>
        <a:accent5>
          <a:srgbClr val="BABDDC"/>
        </a:accent5>
        <a:accent6>
          <a:srgbClr val="E78A5C"/>
        </a:accent6>
        <a:hlink>
          <a:srgbClr val="A959A1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031tgp_education_green_v3</Template>
  <TotalTime>0</TotalTime>
  <Words>420</Words>
  <Application>Microsoft Office PowerPoint</Application>
  <PresentationFormat>全屏显示(4:3)</PresentationFormat>
  <Paragraphs>93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仿宋</vt:lpstr>
      <vt:lpstr>Consolas</vt:lpstr>
      <vt:lpstr>Calibri</vt:lpstr>
      <vt:lpstr>Wingdings</vt:lpstr>
      <vt:lpstr>Arial</vt:lpstr>
      <vt:lpstr>031tgp_education_green_v3</vt:lpstr>
      <vt:lpstr>Image</vt:lpstr>
      <vt:lpstr>第0节、课程概述</vt:lpstr>
      <vt:lpstr>教学小组</vt:lpstr>
      <vt:lpstr>教学安排</vt:lpstr>
      <vt:lpstr>主要内容</vt:lpstr>
      <vt:lpstr>考核方式</vt:lpstr>
      <vt:lpstr>考核方式</vt:lpstr>
      <vt:lpstr>参考书目</vt:lpstr>
      <vt:lpstr>编程环境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2013-07-11T14:22:54Z</dcterms:created>
  <dcterms:modified xsi:type="dcterms:W3CDTF">2021-08-20T07:02:05Z</dcterms:modified>
</cp:coreProperties>
</file>