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0" r:id="rId3"/>
    <p:sldId id="291" r:id="rId4"/>
    <p:sldId id="279" r:id="rId5"/>
    <p:sldId id="314" r:id="rId6"/>
    <p:sldId id="316" r:id="rId7"/>
    <p:sldId id="315" r:id="rId8"/>
    <p:sldId id="281" r:id="rId9"/>
    <p:sldId id="292" r:id="rId10"/>
    <p:sldId id="317" r:id="rId11"/>
    <p:sldId id="312" r:id="rId12"/>
    <p:sldId id="313" r:id="rId13"/>
    <p:sldId id="282" r:id="rId14"/>
    <p:sldId id="285" r:id="rId15"/>
    <p:sldId id="288" r:id="rId16"/>
    <p:sldId id="286" r:id="rId17"/>
    <p:sldId id="311" r:id="rId18"/>
    <p:sldId id="318" r:id="rId19"/>
    <p:sldId id="294" r:id="rId20"/>
    <p:sldId id="293" r:id="rId21"/>
    <p:sldId id="295" r:id="rId22"/>
    <p:sldId id="322" r:id="rId23"/>
    <p:sldId id="284" r:id="rId24"/>
    <p:sldId id="319" r:id="rId25"/>
    <p:sldId id="321" r:id="rId26"/>
    <p:sldId id="267" r:id="rId27"/>
    <p:sldId id="298" r:id="rId28"/>
    <p:sldId id="277" r:id="rId29"/>
    <p:sldId id="299" r:id="rId30"/>
    <p:sldId id="300" r:id="rId31"/>
    <p:sldId id="301" r:id="rId32"/>
    <p:sldId id="32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7231340-CC8B-4282-B641-0D23B5E7F474}">
          <p14:sldIdLst>
            <p14:sldId id="257"/>
            <p14:sldId id="280"/>
            <p14:sldId id="291"/>
            <p14:sldId id="279"/>
            <p14:sldId id="314"/>
            <p14:sldId id="316"/>
            <p14:sldId id="315"/>
            <p14:sldId id="281"/>
            <p14:sldId id="292"/>
            <p14:sldId id="317"/>
            <p14:sldId id="312"/>
            <p14:sldId id="313"/>
            <p14:sldId id="282"/>
            <p14:sldId id="285"/>
            <p14:sldId id="288"/>
            <p14:sldId id="286"/>
            <p14:sldId id="311"/>
            <p14:sldId id="318"/>
            <p14:sldId id="294"/>
            <p14:sldId id="293"/>
            <p14:sldId id="295"/>
            <p14:sldId id="322"/>
            <p14:sldId id="284"/>
            <p14:sldId id="319"/>
            <p14:sldId id="321"/>
            <p14:sldId id="267"/>
            <p14:sldId id="298"/>
            <p14:sldId id="277"/>
            <p14:sldId id="299"/>
            <p14:sldId id="300"/>
            <p14:sldId id="30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aopiao Long" initials="PL" lastIdx="1" clrIdx="0">
    <p:extLst>
      <p:ext uri="{19B8F6BF-5375-455C-9EA6-DF929625EA0E}">
        <p15:presenceInfo xmlns:p15="http://schemas.microsoft.com/office/powerpoint/2012/main" userId="d7f043c1d418e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2D"/>
    <a:srgbClr val="F0F0F0"/>
    <a:srgbClr val="444444"/>
    <a:srgbClr val="24292E"/>
    <a:srgbClr val="C9CBCC"/>
    <a:srgbClr val="586069"/>
    <a:srgbClr val="252839"/>
    <a:srgbClr val="D3D7DC"/>
    <a:srgbClr val="D1D5DA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78266" autoAdjust="0"/>
  </p:normalViewPr>
  <p:slideViewPr>
    <p:cSldViewPr snapToGrid="0">
      <p:cViewPr varScale="1">
        <p:scale>
          <a:sx n="52" d="100"/>
          <a:sy n="52" d="100"/>
        </p:scale>
        <p:origin x="5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CC3DF-B12C-4390-A584-8B670E39A579}" type="datetimeFigureOut">
              <a:rPr lang="zh-CN" altLang="en-US" smtClean="0"/>
              <a:t>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C1EF5-6B0C-4A47-9E86-55E9B4FEF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3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3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评分标准重新说明一下：</a:t>
            </a:r>
          </a:p>
          <a:p>
            <a:r>
              <a:rPr lang="en-US" altLang="zh-CN" dirty="0">
                <a:effectLst/>
              </a:rPr>
              <a:t>5=1</a:t>
            </a:r>
            <a:r>
              <a:rPr lang="zh-CN" altLang="en-US" dirty="0">
                <a:effectLst/>
              </a:rPr>
              <a:t>（按时提交）</a:t>
            </a:r>
            <a:r>
              <a:rPr lang="en-US" altLang="zh-CN" dirty="0">
                <a:effectLst/>
              </a:rPr>
              <a:t>+2</a:t>
            </a:r>
            <a:r>
              <a:rPr lang="zh-CN" altLang="en-US" dirty="0">
                <a:effectLst/>
              </a:rPr>
              <a:t>（正确运行）</a:t>
            </a:r>
            <a:r>
              <a:rPr lang="en-US" altLang="zh-CN" dirty="0">
                <a:effectLst/>
              </a:rPr>
              <a:t>+1</a:t>
            </a:r>
            <a:r>
              <a:rPr lang="zh-CN" altLang="en-US" dirty="0">
                <a:effectLst/>
              </a:rPr>
              <a:t>（交互界面）</a:t>
            </a:r>
            <a:r>
              <a:rPr lang="en-US" altLang="zh-CN" dirty="0">
                <a:effectLst/>
              </a:rPr>
              <a:t>+1</a:t>
            </a:r>
            <a:r>
              <a:rPr lang="zh-CN" altLang="en-US" dirty="0">
                <a:effectLst/>
              </a:rPr>
              <a:t>（说明文档）</a:t>
            </a:r>
          </a:p>
          <a:p>
            <a:r>
              <a:rPr lang="zh-CN" altLang="en-US" dirty="0">
                <a:effectLst/>
              </a:rPr>
              <a:t>交互界面不额外加分，每个人都要求完成</a:t>
            </a:r>
          </a:p>
          <a:p>
            <a:r>
              <a:rPr lang="zh-CN" altLang="en-US" dirty="0">
                <a:effectLst/>
              </a:rPr>
              <a:t>第三节课分享的同学会有额外加分，下节课分享报名的规则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0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6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0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此处要做笔记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8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方法：</a:t>
            </a:r>
            <a:r>
              <a:rPr lang="zh-CN" altLang="en-US" dirty="0"/>
              <a:t>类中定义的函数。</a:t>
            </a:r>
            <a:endParaRPr lang="en-US" altLang="zh-CN" dirty="0"/>
          </a:p>
          <a:p>
            <a:r>
              <a:rPr lang="zh-CN" altLang="en-US" b="1" dirty="0"/>
              <a:t>局部变量：</a:t>
            </a:r>
            <a:r>
              <a:rPr lang="zh-CN" altLang="en-US" dirty="0"/>
              <a:t>定义在方法中的变量，只作用于当前实例的类。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5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类变量</a:t>
            </a:r>
            <a:r>
              <a:rPr lang="en-US" altLang="zh-CN" b="1" dirty="0"/>
              <a:t>count</a:t>
            </a:r>
            <a:r>
              <a:rPr lang="zh-CN" altLang="en-US" b="1" dirty="0"/>
              <a:t>：</a:t>
            </a:r>
            <a:r>
              <a:rPr lang="zh-CN" altLang="en-US" dirty="0"/>
              <a:t>类变量在整个实例化的对象中是公用的。类变量定义在类中且在函数体之外。</a:t>
            </a:r>
            <a:endParaRPr lang="en-US" altLang="zh-CN" dirty="0"/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类变量不需要实例，可以直接使用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实例变量（</a:t>
            </a:r>
            <a:r>
              <a:rPr lang="en-US" altLang="zh-CN" b="1" dirty="0"/>
              <a:t>name</a:t>
            </a:r>
            <a:r>
              <a:rPr lang="zh-CN" altLang="en-US" b="1" dirty="0"/>
              <a:t>和</a:t>
            </a:r>
            <a:r>
              <a:rPr lang="en-US" altLang="zh-CN" b="1" dirty="0"/>
              <a:t>ID</a:t>
            </a:r>
            <a:r>
              <a:rPr lang="zh-CN" altLang="en-US" b="1" dirty="0"/>
              <a:t>）：</a:t>
            </a:r>
            <a:r>
              <a:rPr lang="zh-CN" altLang="en-US" dirty="0"/>
              <a:t>在类的声明中，属性是用变量来表示的，这种变量就称为实例变量，实例变量就是一个用 </a:t>
            </a:r>
            <a:r>
              <a:rPr lang="en-US" altLang="zh-CN" dirty="0"/>
              <a:t>self </a:t>
            </a:r>
            <a:r>
              <a:rPr lang="zh-CN" altLang="en-US" dirty="0"/>
              <a:t>修饰的变量。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9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Cls</a:t>
            </a:r>
            <a:r>
              <a:rPr lang="zh-CN" altLang="en-US" dirty="0"/>
              <a:t>是</a:t>
            </a:r>
            <a:r>
              <a:rPr lang="en-US" altLang="zh-CN" dirty="0"/>
              <a:t>class</a:t>
            </a:r>
            <a:r>
              <a:rPr lang="zh-CN" altLang="en-US" dirty="0"/>
              <a:t>的缩写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C1EF5-6B0C-4A47-9E86-55E9B4FEF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4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tm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7E99B0D-CE2A-4259-A833-266B2343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7" r="99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C601F0-23DD-45D4-8DFC-C5DF862D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3" y="372773"/>
            <a:ext cx="3414211" cy="3414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3B3E3-642A-40E8-9BFD-0243E3EDA2FD}"/>
              </a:ext>
            </a:extLst>
          </p:cNvPr>
          <p:cNvSpPr txBox="1"/>
          <p:nvPr/>
        </p:nvSpPr>
        <p:spPr>
          <a:xfrm>
            <a:off x="2153920" y="3571240"/>
            <a:ext cx="788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数据库技术及应用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3A5B9-E543-4121-8D42-B0649EAF7F47}"/>
              </a:ext>
            </a:extLst>
          </p:cNvPr>
          <p:cNvSpPr txBox="1"/>
          <p:nvPr/>
        </p:nvSpPr>
        <p:spPr>
          <a:xfrm>
            <a:off x="2153920" y="4784736"/>
            <a:ext cx="7884160" cy="140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是一种计算机程序设计语言。是一种</a:t>
            </a:r>
            <a:r>
              <a:rPr lang="zh-CN" altLang="en-US" spc="3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面向对象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的动态类型语言，最初被设计用于编写自动化脚本</a:t>
            </a:r>
            <a:r>
              <a:rPr lang="en-US" altLang="zh-CN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(shell)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，随着版本的不断更新和语言新功能的添加，越来越多被用于独立的、大型项目的开发。</a:t>
            </a:r>
          </a:p>
        </p:txBody>
      </p:sp>
    </p:spTree>
    <p:extLst>
      <p:ext uri="{BB962C8B-B14F-4D97-AF65-F5344CB8AC3E}">
        <p14:creationId xmlns:p14="http://schemas.microsoft.com/office/powerpoint/2010/main" val="1634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600C64-44A8-4F84-A99A-A3CDE1E289E2}"/>
              </a:ext>
            </a:extLst>
          </p:cNvPr>
          <p:cNvSpPr/>
          <p:nvPr/>
        </p:nvSpPr>
        <p:spPr>
          <a:xfrm>
            <a:off x="548353" y="1083546"/>
            <a:ext cx="10990055" cy="1483035"/>
          </a:xfrm>
          <a:prstGeom prst="roundRect">
            <a:avLst>
              <a:gd name="adj" fmla="val 736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导入一个包，相当于执行包的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__init__.py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（使用某成员：包名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成员）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包名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导入包中的模块（使用某成员：模块名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成员）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from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包名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模块名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别名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97CD88-2FF6-413E-994A-511635E4B5AA}"/>
              </a:ext>
            </a:extLst>
          </p:cNvPr>
          <p:cNvSpPr/>
          <p:nvPr/>
        </p:nvSpPr>
        <p:spPr>
          <a:xfrm>
            <a:off x="548353" y="320252"/>
            <a:ext cx="2645276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import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1BA468-8AF5-4C09-829D-ADD982ADF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3" y="3114518"/>
            <a:ext cx="2651080" cy="298246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DD5855-4789-41A9-B8F2-AA9F05DD4D91}"/>
              </a:ext>
            </a:extLst>
          </p:cNvPr>
          <p:cNvSpPr/>
          <p:nvPr/>
        </p:nvSpPr>
        <p:spPr>
          <a:xfrm>
            <a:off x="3573990" y="3213207"/>
            <a:ext cx="7964417" cy="1016640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formats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formats.wavread.XXX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#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wavread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模块中成员的方法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FC3CE6-6363-49DD-8E56-EB156C758A36}"/>
              </a:ext>
            </a:extLst>
          </p:cNvPr>
          <p:cNvSpPr/>
          <p:nvPr/>
        </p:nvSpPr>
        <p:spPr>
          <a:xfrm>
            <a:off x="3573990" y="2843875"/>
            <a:ext cx="3303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导入整个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子包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CD613-0527-49CA-B0E0-41B63432FC9F}"/>
              </a:ext>
            </a:extLst>
          </p:cNvPr>
          <p:cNvSpPr/>
          <p:nvPr/>
        </p:nvSpPr>
        <p:spPr>
          <a:xfrm>
            <a:off x="3573990" y="4427421"/>
            <a:ext cx="376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filters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子包的一些模块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649E564-D76B-49A6-9EC7-0DBB249B9A93}"/>
              </a:ext>
            </a:extLst>
          </p:cNvPr>
          <p:cNvSpPr/>
          <p:nvPr/>
        </p:nvSpPr>
        <p:spPr>
          <a:xfrm>
            <a:off x="3573990" y="4994328"/>
            <a:ext cx="7964417" cy="101663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from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filter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vocoder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vocoder.XX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     #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vocoder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模块中成员的方法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77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32BD93-92A6-4AB0-B4A7-FB79C702B337}"/>
              </a:ext>
            </a:extLst>
          </p:cNvPr>
          <p:cNvSpPr/>
          <p:nvPr/>
        </p:nvSpPr>
        <p:spPr>
          <a:xfrm>
            <a:off x="548353" y="320252"/>
            <a:ext cx="5050422" cy="9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import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模块例子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我们把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main.py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calculator.py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放在一个文件夹里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628E63-BC10-4265-966C-441951617B25}"/>
              </a:ext>
            </a:extLst>
          </p:cNvPr>
          <p:cNvSpPr/>
          <p:nvPr/>
        </p:nvSpPr>
        <p:spPr>
          <a:xfrm>
            <a:off x="548353" y="1663292"/>
            <a:ext cx="10953946" cy="176570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 exp(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dishu,zhishu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dishu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**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zhishu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print_my_name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print('This is a calculator.')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77DCEB-6826-4562-B350-798984F4FAD7}"/>
              </a:ext>
            </a:extLst>
          </p:cNvPr>
          <p:cNvSpPr/>
          <p:nvPr/>
        </p:nvSpPr>
        <p:spPr>
          <a:xfrm>
            <a:off x="548353" y="1312640"/>
            <a:ext cx="145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calculator.py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333DE4-C170-403E-B6EB-2E4A4AD8CEDA}"/>
              </a:ext>
            </a:extLst>
          </p:cNvPr>
          <p:cNvSpPr/>
          <p:nvPr/>
        </p:nvSpPr>
        <p:spPr>
          <a:xfrm>
            <a:off x="548353" y="3779652"/>
            <a:ext cx="10953946" cy="1203172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calculator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calculator.print_my_name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calculator.exp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(2,3)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8B7D88-53C5-436C-8536-717CE002A8DC}"/>
              </a:ext>
            </a:extLst>
          </p:cNvPr>
          <p:cNvSpPr/>
          <p:nvPr/>
        </p:nvSpPr>
        <p:spPr>
          <a:xfrm>
            <a:off x="548353" y="341032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main.py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C3B125-A3DC-4B76-A662-458E0C1EBF01}"/>
              </a:ext>
            </a:extLst>
          </p:cNvPr>
          <p:cNvSpPr/>
          <p:nvPr/>
        </p:nvSpPr>
        <p:spPr>
          <a:xfrm>
            <a:off x="548353" y="5508000"/>
            <a:ext cx="10953946" cy="1203172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Reloaded modules: calculator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This is a calculator.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8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76B059-8D39-423E-BAFF-434F185E563D}"/>
              </a:ext>
            </a:extLst>
          </p:cNvPr>
          <p:cNvSpPr/>
          <p:nvPr/>
        </p:nvSpPr>
        <p:spPr>
          <a:xfrm>
            <a:off x="548352" y="5060746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Console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FF6F69-AA4E-4D41-9016-F6A2FEAE748E}"/>
              </a:ext>
            </a:extLst>
          </p:cNvPr>
          <p:cNvSpPr txBox="1"/>
          <p:nvPr/>
        </p:nvSpPr>
        <p:spPr>
          <a:xfrm>
            <a:off x="8200103" y="1097280"/>
            <a:ext cx="34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改成 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from … import … 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试一试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7C61AE-2E47-47EB-B2A7-CF82FD8E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56" y="1681972"/>
            <a:ext cx="4601217" cy="8859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B3A5A0-7D0D-4983-BFFD-31C91C50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156" y="2777464"/>
            <a:ext cx="312463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F0B2-27CA-4F0F-B3C2-78D64371A920}"/>
              </a:ext>
            </a:extLst>
          </p:cNvPr>
          <p:cNvSpPr/>
          <p:nvPr/>
        </p:nvSpPr>
        <p:spPr>
          <a:xfrm>
            <a:off x="548353" y="320252"/>
            <a:ext cx="8789586" cy="1406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import Python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的标准库（包）例子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Python </a:t>
            </a:r>
            <a:r>
              <a:rPr lang="zh-CN" altLang="en-US" dirty="0"/>
              <a:t>标准库非常庞大，在这个标准库以外还存在成千上万并且不断增加的其他组件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Python</a:t>
            </a:r>
            <a:r>
              <a:rPr lang="zh-CN" altLang="en-US" dirty="0"/>
              <a:t>官网对标准库的介绍：https://docs.python.org/zh-cn/3/library/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30F2EE-0732-4AB4-BD16-A05A41055D67}"/>
              </a:ext>
            </a:extLst>
          </p:cNvPr>
          <p:cNvSpPr/>
          <p:nvPr/>
        </p:nvSpPr>
        <p:spPr>
          <a:xfrm>
            <a:off x="548353" y="2309018"/>
            <a:ext cx="10953946" cy="2197565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random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random.random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()) #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返回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[0.0, 1.0) 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范围内的下一个随机浮点数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x=[1,2,3,4,5,6]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random.shuffle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(x) #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将序列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随机打乱位置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print(x)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random.shuffle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(x)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print(x)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8833B-B4AB-475B-B40E-220AE0832CDE}"/>
              </a:ext>
            </a:extLst>
          </p:cNvPr>
          <p:cNvSpPr/>
          <p:nvPr/>
        </p:nvSpPr>
        <p:spPr>
          <a:xfrm>
            <a:off x="548353" y="1806005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random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B2254B-0437-4C40-85EC-9394D772F7D8}"/>
              </a:ext>
            </a:extLst>
          </p:cNvPr>
          <p:cNvSpPr/>
          <p:nvPr/>
        </p:nvSpPr>
        <p:spPr>
          <a:xfrm>
            <a:off x="548353" y="5102132"/>
            <a:ext cx="10953946" cy="1203172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0.6869304668400272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[5, 1, 6, 3, 4, 2]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[2, 5, 4, 6, 1, 3]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4DC623-EB87-4582-A804-BE30AB727D62}"/>
              </a:ext>
            </a:extLst>
          </p:cNvPr>
          <p:cNvSpPr/>
          <p:nvPr/>
        </p:nvSpPr>
        <p:spPr>
          <a:xfrm>
            <a:off x="548353" y="464129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Console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69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876BCF7-299F-49FC-8AB5-5D92AC473408}"/>
              </a:ext>
            </a:extLst>
          </p:cNvPr>
          <p:cNvGrpSpPr/>
          <p:nvPr/>
        </p:nvGrpSpPr>
        <p:grpSpPr>
          <a:xfrm>
            <a:off x="1160699" y="593300"/>
            <a:ext cx="1917226" cy="2492435"/>
            <a:chOff x="5119888" y="593300"/>
            <a:chExt cx="1917226" cy="24924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74B7BF-ABC2-4BF1-A0F8-1085DF4C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593300"/>
              <a:ext cx="1079999" cy="137454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F09A60-4D2C-429A-83E2-212762B9182C}"/>
                </a:ext>
              </a:extLst>
            </p:cNvPr>
            <p:cNvSpPr txBox="1"/>
            <p:nvPr/>
          </p:nvSpPr>
          <p:spPr>
            <a:xfrm>
              <a:off x="5119888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模块</a:t>
              </a:r>
              <a:r>
                <a:rPr lang="en-US" altLang="zh-CN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.py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module.py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8477C2C-1C1C-4B7C-8836-1231260D87B4}"/>
              </a:ext>
            </a:extLst>
          </p:cNvPr>
          <p:cNvGrpSpPr/>
          <p:nvPr/>
        </p:nvGrpSpPr>
        <p:grpSpPr>
          <a:xfrm>
            <a:off x="-2779705" y="593300"/>
            <a:ext cx="1917226" cy="2492435"/>
            <a:chOff x="1358593" y="593300"/>
            <a:chExt cx="1917226" cy="24924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C1818F-2DD3-4DC4-9BBD-FBBD8E08C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672" y="593300"/>
              <a:ext cx="1066066" cy="137454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8EEC7C5-5B31-4865-BBC5-B3D63561220B}"/>
                </a:ext>
              </a:extLst>
            </p:cNvPr>
            <p:cNvSpPr txBox="1"/>
            <p:nvPr/>
          </p:nvSpPr>
          <p:spPr>
            <a:xfrm>
              <a:off x="1358593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包</a:t>
              </a:r>
              <a:endPara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package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47E476-2831-42AC-B068-7D091F25CF85}"/>
              </a:ext>
            </a:extLst>
          </p:cNvPr>
          <p:cNvGrpSpPr/>
          <p:nvPr/>
        </p:nvGrpSpPr>
        <p:grpSpPr>
          <a:xfrm>
            <a:off x="5019522" y="833681"/>
            <a:ext cx="2115386" cy="2195493"/>
            <a:chOff x="1277012" y="890242"/>
            <a:chExt cx="2115386" cy="219549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2124387-AA6C-4F6A-BA31-E49F2CEA2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12" y="890242"/>
              <a:ext cx="2115386" cy="113416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B87410-B77D-49B7-87C4-F3079567290E}"/>
                </a:ext>
              </a:extLst>
            </p:cNvPr>
            <p:cNvSpPr txBox="1"/>
            <p:nvPr/>
          </p:nvSpPr>
          <p:spPr>
            <a:xfrm>
              <a:off x="1358593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对象</a:t>
              </a:r>
              <a:endPara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object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65BCA7F-B580-4D29-8E29-E3E3082EEED0}"/>
              </a:ext>
            </a:extLst>
          </p:cNvPr>
          <p:cNvSpPr/>
          <p:nvPr/>
        </p:nvSpPr>
        <p:spPr>
          <a:xfrm>
            <a:off x="2119312" y="3234249"/>
            <a:ext cx="7953375" cy="2455706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ctr" anchorCtr="0"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对象（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）是通过类（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）定义的数据结构实例。对象可以包括两种数据成员（类变量和实例变量）和方法。</a:t>
            </a:r>
            <a:endParaRPr lang="en-US" altLang="zh-CN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听不懂上面的话是什么意思？没关系，我们在后面会对对象进行详细介绍。</a:t>
            </a:r>
          </a:p>
        </p:txBody>
      </p:sp>
    </p:spTree>
    <p:extLst>
      <p:ext uri="{BB962C8B-B14F-4D97-AF65-F5344CB8AC3E}">
        <p14:creationId xmlns:p14="http://schemas.microsoft.com/office/powerpoint/2010/main" val="100211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48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如何面向对象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不要让代码单纯地去解决问题，而是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把解决问题的方法交给需要去解决问题的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类（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还记得上节课中的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吗？如果我们用面向对象的思维去编程，我们应该把“计算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”这个方法交给“学生”。在这里“学生” 就是类。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那么什么是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对象（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呢？我们可以通过这个学生类去创造一个学生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“王小明”，那么王小明就是一个对象。我们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通过类创造对象的过程叫做实例化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5117351-471B-4629-A9D8-A109E65B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699" y="3301394"/>
            <a:ext cx="1850796" cy="1850796"/>
          </a:xfrm>
          <a:prstGeom prst="rect">
            <a:avLst/>
          </a:prstGeom>
        </p:spPr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15A145E-6937-44A6-8FA0-F7B9BC953686}"/>
              </a:ext>
            </a:extLst>
          </p:cNvPr>
          <p:cNvSpPr/>
          <p:nvPr/>
        </p:nvSpPr>
        <p:spPr>
          <a:xfrm>
            <a:off x="1282529" y="3301394"/>
            <a:ext cx="1624370" cy="1850797"/>
          </a:xfrm>
          <a:custGeom>
            <a:avLst/>
            <a:gdLst>
              <a:gd name="connsiteX0" fmla="*/ 46972 w 1624370"/>
              <a:gd name="connsiteY0" fmla="*/ 0 h 1850797"/>
              <a:gd name="connsiteX1" fmla="*/ 1577401 w 1624370"/>
              <a:gd name="connsiteY1" fmla="*/ 0 h 1850797"/>
              <a:gd name="connsiteX2" fmla="*/ 1624370 w 1624370"/>
              <a:gd name="connsiteY2" fmla="*/ 46880 h 1850797"/>
              <a:gd name="connsiteX3" fmla="*/ 1624370 w 1624370"/>
              <a:gd name="connsiteY3" fmla="*/ 120165 h 1850797"/>
              <a:gd name="connsiteX4" fmla="*/ 1577401 w 1624370"/>
              <a:gd name="connsiteY4" fmla="*/ 167045 h 1850797"/>
              <a:gd name="connsiteX5" fmla="*/ 1489891 w 1624370"/>
              <a:gd name="connsiteY5" fmla="*/ 167045 h 1850797"/>
              <a:gd name="connsiteX6" fmla="*/ 1489891 w 1624370"/>
              <a:gd name="connsiteY6" fmla="*/ 278767 h 1850797"/>
              <a:gd name="connsiteX7" fmla="*/ 1489891 w 1624370"/>
              <a:gd name="connsiteY7" fmla="*/ 469394 h 1850797"/>
              <a:gd name="connsiteX8" fmla="*/ 1485904 w 1624370"/>
              <a:gd name="connsiteY8" fmla="*/ 469394 h 1850797"/>
              <a:gd name="connsiteX9" fmla="*/ 1515335 w 1624370"/>
              <a:gd name="connsiteY9" fmla="*/ 521515 h 1850797"/>
              <a:gd name="connsiteX10" fmla="*/ 1558617 w 1624370"/>
              <a:gd name="connsiteY10" fmla="*/ 657050 h 1850797"/>
              <a:gd name="connsiteX11" fmla="*/ 1562800 w 1624370"/>
              <a:gd name="connsiteY11" fmla="*/ 697687 h 1850797"/>
              <a:gd name="connsiteX12" fmla="*/ 1582506 w 1624370"/>
              <a:gd name="connsiteY12" fmla="*/ 710948 h 1850797"/>
              <a:gd name="connsiteX13" fmla="*/ 1624369 w 1624370"/>
              <a:gd name="connsiteY13" fmla="*/ 811812 h 1850797"/>
              <a:gd name="connsiteX14" fmla="*/ 1481445 w 1624370"/>
              <a:gd name="connsiteY14" fmla="*/ 954443 h 1850797"/>
              <a:gd name="connsiteX15" fmla="*/ 1460496 w 1624370"/>
              <a:gd name="connsiteY15" fmla="*/ 950221 h 1850797"/>
              <a:gd name="connsiteX16" fmla="*/ 1428853 w 1624370"/>
              <a:gd name="connsiteY16" fmla="*/ 1046666 h 1850797"/>
              <a:gd name="connsiteX17" fmla="*/ 1072696 w 1624370"/>
              <a:gd name="connsiteY17" fmla="*/ 1383623 h 1850797"/>
              <a:gd name="connsiteX18" fmla="*/ 1058813 w 1624370"/>
              <a:gd name="connsiteY18" fmla="*/ 1387700 h 1850797"/>
              <a:gd name="connsiteX19" fmla="*/ 1080022 w 1624370"/>
              <a:gd name="connsiteY19" fmla="*/ 1397612 h 1850797"/>
              <a:gd name="connsiteX20" fmla="*/ 1161786 w 1624370"/>
              <a:gd name="connsiteY20" fmla="*/ 1450962 h 1850797"/>
              <a:gd name="connsiteX21" fmla="*/ 1161787 w 1624370"/>
              <a:gd name="connsiteY21" fmla="*/ 1450962 h 1850797"/>
              <a:gd name="connsiteX22" fmla="*/ 1342002 w 1624370"/>
              <a:gd name="connsiteY22" fmla="*/ 1850797 h 1850797"/>
              <a:gd name="connsiteX23" fmla="*/ 356984 w 1624370"/>
              <a:gd name="connsiteY23" fmla="*/ 1850797 h 1850797"/>
              <a:gd name="connsiteX24" fmla="*/ 282367 w 1624370"/>
              <a:gd name="connsiteY24" fmla="*/ 1850797 h 1850797"/>
              <a:gd name="connsiteX25" fmla="*/ 286700 w 1624370"/>
              <a:gd name="connsiteY25" fmla="*/ 1776184 h 1850797"/>
              <a:gd name="connsiteX26" fmla="*/ 289568 w 1624370"/>
              <a:gd name="connsiteY26" fmla="*/ 1760383 h 1850797"/>
              <a:gd name="connsiteX27" fmla="*/ 290282 w 1624370"/>
              <a:gd name="connsiteY27" fmla="*/ 1751420 h 1850797"/>
              <a:gd name="connsiteX28" fmla="*/ 293248 w 1624370"/>
              <a:gd name="connsiteY28" fmla="*/ 1740105 h 1850797"/>
              <a:gd name="connsiteX29" fmla="*/ 298834 w 1624370"/>
              <a:gd name="connsiteY29" fmla="*/ 1709320 h 1850797"/>
              <a:gd name="connsiteX30" fmla="*/ 306860 w 1624370"/>
              <a:gd name="connsiteY30" fmla="*/ 1688169 h 1850797"/>
              <a:gd name="connsiteX31" fmla="*/ 315545 w 1624370"/>
              <a:gd name="connsiteY31" fmla="*/ 1655032 h 1850797"/>
              <a:gd name="connsiteX32" fmla="*/ 334928 w 1624370"/>
              <a:gd name="connsiteY32" fmla="*/ 1609886 h 1850797"/>
              <a:gd name="connsiteX33" fmla="*/ 338857 w 1624370"/>
              <a:gd name="connsiteY33" fmla="*/ 1603847 h 1850797"/>
              <a:gd name="connsiteX34" fmla="*/ 341296 w 1624370"/>
              <a:gd name="connsiteY34" fmla="*/ 1597419 h 1850797"/>
              <a:gd name="connsiteX35" fmla="*/ 379588 w 1624370"/>
              <a:gd name="connsiteY35" fmla="*/ 1541241 h 1850797"/>
              <a:gd name="connsiteX36" fmla="*/ 395462 w 1624370"/>
              <a:gd name="connsiteY36" fmla="*/ 1516841 h 1850797"/>
              <a:gd name="connsiteX37" fmla="*/ 397748 w 1624370"/>
              <a:gd name="connsiteY37" fmla="*/ 1514598 h 1850797"/>
              <a:gd name="connsiteX38" fmla="*/ 399349 w 1624370"/>
              <a:gd name="connsiteY38" fmla="*/ 1512248 h 1850797"/>
              <a:gd name="connsiteX39" fmla="*/ 462586 w 1624370"/>
              <a:gd name="connsiteY39" fmla="*/ 1450963 h 1850797"/>
              <a:gd name="connsiteX40" fmla="*/ 462586 w 1624370"/>
              <a:gd name="connsiteY40" fmla="*/ 1450963 h 1850797"/>
              <a:gd name="connsiteX41" fmla="*/ 462586 w 1624370"/>
              <a:gd name="connsiteY41" fmla="*/ 1450963 h 1850797"/>
              <a:gd name="connsiteX42" fmla="*/ 462586 w 1624370"/>
              <a:gd name="connsiteY42" fmla="*/ 1450962 h 1850797"/>
              <a:gd name="connsiteX43" fmla="*/ 544362 w 1624370"/>
              <a:gd name="connsiteY43" fmla="*/ 1397612 h 1850797"/>
              <a:gd name="connsiteX44" fmla="*/ 563547 w 1624370"/>
              <a:gd name="connsiteY44" fmla="*/ 1388647 h 1850797"/>
              <a:gd name="connsiteX45" fmla="*/ 564847 w 1624370"/>
              <a:gd name="connsiteY45" fmla="*/ 1387844 h 1850797"/>
              <a:gd name="connsiteX46" fmla="*/ 565346 w 1624370"/>
              <a:gd name="connsiteY46" fmla="*/ 1387637 h 1850797"/>
              <a:gd name="connsiteX47" fmla="*/ 551679 w 1624370"/>
              <a:gd name="connsiteY47" fmla="*/ 1383623 h 1850797"/>
              <a:gd name="connsiteX48" fmla="*/ 532801 w 1624370"/>
              <a:gd name="connsiteY48" fmla="*/ 1373365 h 1850797"/>
              <a:gd name="connsiteX49" fmla="*/ 487690 w 1624370"/>
              <a:gd name="connsiteY49" fmla="*/ 1354095 h 1850797"/>
              <a:gd name="connsiteX50" fmla="*/ 428482 w 1624370"/>
              <a:gd name="connsiteY50" fmla="*/ 1316680 h 1850797"/>
              <a:gd name="connsiteX51" fmla="*/ 411756 w 1624370"/>
              <a:gd name="connsiteY51" fmla="*/ 1307591 h 1850797"/>
              <a:gd name="connsiteX52" fmla="*/ 406270 w 1624370"/>
              <a:gd name="connsiteY52" fmla="*/ 1302644 h 1850797"/>
              <a:gd name="connsiteX53" fmla="*/ 396695 w 1624370"/>
              <a:gd name="connsiteY53" fmla="*/ 1296593 h 1850797"/>
              <a:gd name="connsiteX54" fmla="*/ 317035 w 1624370"/>
              <a:gd name="connsiteY54" fmla="*/ 1226156 h 1850797"/>
              <a:gd name="connsiteX55" fmla="*/ 304742 w 1624370"/>
              <a:gd name="connsiteY55" fmla="*/ 1211073 h 1850797"/>
              <a:gd name="connsiteX56" fmla="*/ 295751 w 1624370"/>
              <a:gd name="connsiteY56" fmla="*/ 1202964 h 1850797"/>
              <a:gd name="connsiteX57" fmla="*/ 254241 w 1624370"/>
              <a:gd name="connsiteY57" fmla="*/ 1149110 h 1850797"/>
              <a:gd name="connsiteX58" fmla="*/ 250358 w 1624370"/>
              <a:gd name="connsiteY58" fmla="*/ 1144345 h 1850797"/>
              <a:gd name="connsiteX59" fmla="*/ 249767 w 1624370"/>
              <a:gd name="connsiteY59" fmla="*/ 1143306 h 1850797"/>
              <a:gd name="connsiteX60" fmla="*/ 248360 w 1624370"/>
              <a:gd name="connsiteY60" fmla="*/ 1141480 h 1850797"/>
              <a:gd name="connsiteX61" fmla="*/ 208920 w 1624370"/>
              <a:gd name="connsiteY61" fmla="*/ 1074713 h 1850797"/>
              <a:gd name="connsiteX62" fmla="*/ 202959 w 1624370"/>
              <a:gd name="connsiteY62" fmla="*/ 1060903 h 1850797"/>
              <a:gd name="connsiteX63" fmla="*/ 198312 w 1624370"/>
              <a:gd name="connsiteY63" fmla="*/ 1052723 h 1850797"/>
              <a:gd name="connsiteX64" fmla="*/ 192880 w 1624370"/>
              <a:gd name="connsiteY64" fmla="*/ 1037552 h 1850797"/>
              <a:gd name="connsiteX65" fmla="*/ 178088 w 1624370"/>
              <a:gd name="connsiteY65" fmla="*/ 1003283 h 1850797"/>
              <a:gd name="connsiteX66" fmla="*/ 168128 w 1624370"/>
              <a:gd name="connsiteY66" fmla="*/ 968432 h 1850797"/>
              <a:gd name="connsiteX67" fmla="*/ 162548 w 1624370"/>
              <a:gd name="connsiteY67" fmla="*/ 952849 h 1850797"/>
              <a:gd name="connsiteX68" fmla="*/ 142924 w 1624370"/>
              <a:gd name="connsiteY68" fmla="*/ 954443 h 1850797"/>
              <a:gd name="connsiteX69" fmla="*/ 0 w 1624370"/>
              <a:gd name="connsiteY69" fmla="*/ 811813 h 1850797"/>
              <a:gd name="connsiteX70" fmla="*/ 41863 w 1624370"/>
              <a:gd name="connsiteY70" fmla="*/ 710949 h 1850797"/>
              <a:gd name="connsiteX71" fmla="*/ 61583 w 1624370"/>
              <a:gd name="connsiteY71" fmla="*/ 697679 h 1850797"/>
              <a:gd name="connsiteX72" fmla="*/ 65764 w 1624370"/>
              <a:gd name="connsiteY72" fmla="*/ 657050 h 1850797"/>
              <a:gd name="connsiteX73" fmla="*/ 109043 w 1624370"/>
              <a:gd name="connsiteY73" fmla="*/ 521515 h 1850797"/>
              <a:gd name="connsiteX74" fmla="*/ 138474 w 1624370"/>
              <a:gd name="connsiteY74" fmla="*/ 469394 h 1850797"/>
              <a:gd name="connsiteX75" fmla="*/ 134477 w 1624370"/>
              <a:gd name="connsiteY75" fmla="*/ 469394 h 1850797"/>
              <a:gd name="connsiteX76" fmla="*/ 134477 w 1624370"/>
              <a:gd name="connsiteY76" fmla="*/ 278767 h 1850797"/>
              <a:gd name="connsiteX77" fmla="*/ 134477 w 1624370"/>
              <a:gd name="connsiteY77" fmla="*/ 167045 h 1850797"/>
              <a:gd name="connsiteX78" fmla="*/ 46972 w 1624370"/>
              <a:gd name="connsiteY78" fmla="*/ 167045 h 1850797"/>
              <a:gd name="connsiteX79" fmla="*/ 0 w 1624370"/>
              <a:gd name="connsiteY79" fmla="*/ 120165 h 1850797"/>
              <a:gd name="connsiteX80" fmla="*/ 0 w 1624370"/>
              <a:gd name="connsiteY80" fmla="*/ 46880 h 1850797"/>
              <a:gd name="connsiteX81" fmla="*/ 46972 w 1624370"/>
              <a:gd name="connsiteY81" fmla="*/ 0 h 185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624370" h="1850797">
                <a:moveTo>
                  <a:pt x="46972" y="0"/>
                </a:moveTo>
                <a:lnTo>
                  <a:pt x="1577401" y="0"/>
                </a:lnTo>
                <a:cubicBezTo>
                  <a:pt x="1603348" y="0"/>
                  <a:pt x="1624370" y="20983"/>
                  <a:pt x="1624370" y="46880"/>
                </a:cubicBezTo>
                <a:lnTo>
                  <a:pt x="1624370" y="120165"/>
                </a:lnTo>
                <a:cubicBezTo>
                  <a:pt x="1624370" y="146062"/>
                  <a:pt x="1603348" y="167045"/>
                  <a:pt x="1577401" y="167045"/>
                </a:cubicBezTo>
                <a:lnTo>
                  <a:pt x="1489891" y="167045"/>
                </a:lnTo>
                <a:lnTo>
                  <a:pt x="1489891" y="278767"/>
                </a:lnTo>
                <a:lnTo>
                  <a:pt x="1489891" y="469394"/>
                </a:lnTo>
                <a:lnTo>
                  <a:pt x="1485904" y="469394"/>
                </a:lnTo>
                <a:lnTo>
                  <a:pt x="1515335" y="521515"/>
                </a:lnTo>
                <a:cubicBezTo>
                  <a:pt x="1534367" y="565073"/>
                  <a:pt x="1548871" y="610427"/>
                  <a:pt x="1558617" y="657050"/>
                </a:cubicBezTo>
                <a:lnTo>
                  <a:pt x="1562800" y="697687"/>
                </a:lnTo>
                <a:lnTo>
                  <a:pt x="1582506" y="710948"/>
                </a:lnTo>
                <a:cubicBezTo>
                  <a:pt x="1608371" y="736762"/>
                  <a:pt x="1624369" y="772423"/>
                  <a:pt x="1624369" y="811812"/>
                </a:cubicBezTo>
                <a:cubicBezTo>
                  <a:pt x="1624369" y="890576"/>
                  <a:pt x="1560377" y="954443"/>
                  <a:pt x="1481445" y="954443"/>
                </a:cubicBezTo>
                <a:lnTo>
                  <a:pt x="1460496" y="950221"/>
                </a:lnTo>
                <a:lnTo>
                  <a:pt x="1428853" y="1046666"/>
                </a:lnTo>
                <a:cubicBezTo>
                  <a:pt x="1361122" y="1198170"/>
                  <a:pt x="1232836" y="1319542"/>
                  <a:pt x="1072696" y="1383623"/>
                </a:cubicBezTo>
                <a:lnTo>
                  <a:pt x="1058813" y="1387700"/>
                </a:lnTo>
                <a:lnTo>
                  <a:pt x="1080022" y="1397612"/>
                </a:lnTo>
                <a:cubicBezTo>
                  <a:pt x="1101436" y="1408582"/>
                  <a:pt x="1130638" y="1425834"/>
                  <a:pt x="1161786" y="1450962"/>
                </a:cubicBezTo>
                <a:lnTo>
                  <a:pt x="1161787" y="1450962"/>
                </a:lnTo>
                <a:cubicBezTo>
                  <a:pt x="1244935" y="1518018"/>
                  <a:pt x="1342002" y="1641180"/>
                  <a:pt x="1342002" y="1850797"/>
                </a:cubicBezTo>
                <a:lnTo>
                  <a:pt x="356984" y="1850797"/>
                </a:lnTo>
                <a:lnTo>
                  <a:pt x="282367" y="1850797"/>
                </a:lnTo>
                <a:cubicBezTo>
                  <a:pt x="282367" y="1824595"/>
                  <a:pt x="283884" y="1799744"/>
                  <a:pt x="286700" y="1776184"/>
                </a:cubicBezTo>
                <a:lnTo>
                  <a:pt x="289568" y="1760383"/>
                </a:lnTo>
                <a:lnTo>
                  <a:pt x="290282" y="1751420"/>
                </a:lnTo>
                <a:lnTo>
                  <a:pt x="293248" y="1740105"/>
                </a:lnTo>
                <a:lnTo>
                  <a:pt x="298834" y="1709320"/>
                </a:lnTo>
                <a:lnTo>
                  <a:pt x="306860" y="1688169"/>
                </a:lnTo>
                <a:lnTo>
                  <a:pt x="315545" y="1655032"/>
                </a:lnTo>
                <a:cubicBezTo>
                  <a:pt x="321232" y="1639669"/>
                  <a:pt x="327684" y="1624587"/>
                  <a:pt x="334928" y="1609886"/>
                </a:cubicBezTo>
                <a:lnTo>
                  <a:pt x="338857" y="1603847"/>
                </a:lnTo>
                <a:lnTo>
                  <a:pt x="341296" y="1597419"/>
                </a:lnTo>
                <a:lnTo>
                  <a:pt x="379588" y="1541241"/>
                </a:lnTo>
                <a:lnTo>
                  <a:pt x="395462" y="1516841"/>
                </a:lnTo>
                <a:lnTo>
                  <a:pt x="397748" y="1514598"/>
                </a:lnTo>
                <a:lnTo>
                  <a:pt x="399349" y="1512248"/>
                </a:lnTo>
                <a:lnTo>
                  <a:pt x="462586" y="1450963"/>
                </a:lnTo>
                <a:lnTo>
                  <a:pt x="462586" y="1450963"/>
                </a:lnTo>
                <a:lnTo>
                  <a:pt x="462586" y="1450963"/>
                </a:lnTo>
                <a:lnTo>
                  <a:pt x="462586" y="1450962"/>
                </a:lnTo>
                <a:cubicBezTo>
                  <a:pt x="493740" y="1425834"/>
                  <a:pt x="522945" y="1408582"/>
                  <a:pt x="544362" y="1397612"/>
                </a:cubicBezTo>
                <a:lnTo>
                  <a:pt x="563547" y="1388647"/>
                </a:lnTo>
                <a:lnTo>
                  <a:pt x="564847" y="1387844"/>
                </a:lnTo>
                <a:lnTo>
                  <a:pt x="565346" y="1387637"/>
                </a:lnTo>
                <a:lnTo>
                  <a:pt x="551679" y="1383623"/>
                </a:lnTo>
                <a:lnTo>
                  <a:pt x="532801" y="1373365"/>
                </a:lnTo>
                <a:lnTo>
                  <a:pt x="487690" y="1354095"/>
                </a:lnTo>
                <a:lnTo>
                  <a:pt x="428482" y="1316680"/>
                </a:lnTo>
                <a:lnTo>
                  <a:pt x="411756" y="1307591"/>
                </a:lnTo>
                <a:lnTo>
                  <a:pt x="406270" y="1302644"/>
                </a:lnTo>
                <a:lnTo>
                  <a:pt x="396695" y="1296593"/>
                </a:lnTo>
                <a:cubicBezTo>
                  <a:pt x="368161" y="1275183"/>
                  <a:pt x="341516" y="1251617"/>
                  <a:pt x="317035" y="1226156"/>
                </a:cubicBezTo>
                <a:lnTo>
                  <a:pt x="304742" y="1211073"/>
                </a:lnTo>
                <a:lnTo>
                  <a:pt x="295751" y="1202964"/>
                </a:lnTo>
                <a:lnTo>
                  <a:pt x="254241" y="1149110"/>
                </a:lnTo>
                <a:lnTo>
                  <a:pt x="250358" y="1144345"/>
                </a:lnTo>
                <a:lnTo>
                  <a:pt x="249767" y="1143306"/>
                </a:lnTo>
                <a:lnTo>
                  <a:pt x="248360" y="1141480"/>
                </a:lnTo>
                <a:cubicBezTo>
                  <a:pt x="233852" y="1120071"/>
                  <a:pt x="220669" y="1097780"/>
                  <a:pt x="208920" y="1074713"/>
                </a:cubicBezTo>
                <a:lnTo>
                  <a:pt x="202959" y="1060903"/>
                </a:lnTo>
                <a:lnTo>
                  <a:pt x="198312" y="1052723"/>
                </a:lnTo>
                <a:lnTo>
                  <a:pt x="192880" y="1037552"/>
                </a:lnTo>
                <a:lnTo>
                  <a:pt x="178088" y="1003283"/>
                </a:lnTo>
                <a:lnTo>
                  <a:pt x="168128" y="968432"/>
                </a:lnTo>
                <a:lnTo>
                  <a:pt x="162548" y="952849"/>
                </a:lnTo>
                <a:cubicBezTo>
                  <a:pt x="156719" y="953894"/>
                  <a:pt x="150197" y="954443"/>
                  <a:pt x="142924" y="954443"/>
                </a:cubicBezTo>
                <a:cubicBezTo>
                  <a:pt x="63992" y="954443"/>
                  <a:pt x="0" y="890576"/>
                  <a:pt x="0" y="811813"/>
                </a:cubicBezTo>
                <a:cubicBezTo>
                  <a:pt x="0" y="772424"/>
                  <a:pt x="15998" y="736763"/>
                  <a:pt x="41863" y="710949"/>
                </a:cubicBezTo>
                <a:lnTo>
                  <a:pt x="61583" y="697679"/>
                </a:lnTo>
                <a:lnTo>
                  <a:pt x="65764" y="657050"/>
                </a:lnTo>
                <a:cubicBezTo>
                  <a:pt x="75509" y="610427"/>
                  <a:pt x="90012" y="565073"/>
                  <a:pt x="109043" y="521515"/>
                </a:cubicBezTo>
                <a:lnTo>
                  <a:pt x="138474" y="469394"/>
                </a:lnTo>
                <a:lnTo>
                  <a:pt x="134477" y="469394"/>
                </a:lnTo>
                <a:lnTo>
                  <a:pt x="134477" y="278767"/>
                </a:lnTo>
                <a:lnTo>
                  <a:pt x="134477" y="167045"/>
                </a:lnTo>
                <a:lnTo>
                  <a:pt x="46972" y="167045"/>
                </a:lnTo>
                <a:cubicBezTo>
                  <a:pt x="21038" y="167045"/>
                  <a:pt x="0" y="146062"/>
                  <a:pt x="0" y="120165"/>
                </a:cubicBezTo>
                <a:lnTo>
                  <a:pt x="0" y="46880"/>
                </a:lnTo>
                <a:cubicBezTo>
                  <a:pt x="0" y="20983"/>
                  <a:pt x="21038" y="0"/>
                  <a:pt x="46972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586069"/>
            </a:solidFill>
            <a:prstDash val="dash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2E60B-E9CB-44F0-B700-1228DBFCCB8B}"/>
              </a:ext>
            </a:extLst>
          </p:cNvPr>
          <p:cNvSpPr txBox="1"/>
          <p:nvPr/>
        </p:nvSpPr>
        <p:spPr>
          <a:xfrm>
            <a:off x="1136101" y="5372880"/>
            <a:ext cx="191722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学生</a:t>
            </a:r>
            <a:endParaRPr lang="en-US" altLang="zh-CN" sz="24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Class</a:t>
            </a:r>
            <a:endParaRPr lang="zh-CN" altLang="en-US" sz="240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41AF24-782E-43B4-809A-554A4FA1DDB6}"/>
              </a:ext>
            </a:extLst>
          </p:cNvPr>
          <p:cNvSpPr txBox="1"/>
          <p:nvPr/>
        </p:nvSpPr>
        <p:spPr>
          <a:xfrm>
            <a:off x="5308484" y="5372880"/>
            <a:ext cx="191722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王小明</a:t>
            </a:r>
            <a:endParaRPr lang="en-US" altLang="zh-CN" sz="24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Object</a:t>
            </a:r>
            <a:endParaRPr lang="zh-CN" altLang="en-US" sz="240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B19992A-8CB1-4260-9B32-5B80E53604D5}"/>
              </a:ext>
            </a:extLst>
          </p:cNvPr>
          <p:cNvSpPr/>
          <p:nvPr/>
        </p:nvSpPr>
        <p:spPr>
          <a:xfrm>
            <a:off x="3498305" y="3877292"/>
            <a:ext cx="1553256" cy="1110343"/>
          </a:xfrm>
          <a:prstGeom prst="rightArrow">
            <a:avLst/>
          </a:prstGeom>
          <a:solidFill>
            <a:srgbClr val="C9C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pc="300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实例化</a:t>
            </a:r>
            <a:endParaRPr lang="zh-CN" altLang="en-US" spc="300" dirty="0">
              <a:solidFill>
                <a:srgbClr val="444444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892057" y="3301394"/>
            <a:ext cx="3805071" cy="2945027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 = Student()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2620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快速开始面向对象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下面是实现学生类的一个例子：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9183E8-5D9F-4D7C-B775-BD147A0FCC58}"/>
              </a:ext>
            </a:extLst>
          </p:cNvPr>
          <p:cNvSpPr/>
          <p:nvPr/>
        </p:nvSpPr>
        <p:spPr>
          <a:xfrm>
            <a:off x="6484243" y="1328262"/>
            <a:ext cx="5255272" cy="21007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Student('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',2017010123)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wangXM.name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wangXM.ID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Out[3]: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2017010123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73C5F4-97E5-4555-B02C-8BB79911C049}"/>
              </a:ext>
            </a:extLst>
          </p:cNvPr>
          <p:cNvSpPr/>
          <p:nvPr/>
        </p:nvSpPr>
        <p:spPr>
          <a:xfrm>
            <a:off x="331536" y="1346981"/>
            <a:ext cx="5607251" cy="2082019"/>
          </a:xfrm>
          <a:prstGeom prst="roundRect">
            <a:avLst>
              <a:gd name="adj" fmla="val 900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Student: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__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init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__(</a:t>
            </a:r>
            <a:r>
              <a:rPr lang="en-US" altLang="zh-CN" i="1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_name, _ID):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 = _name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ID = _ID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6B565B-F806-4822-A61F-10016E9D4991}"/>
              </a:ext>
            </a:extLst>
          </p:cNvPr>
          <p:cNvSpPr/>
          <p:nvPr/>
        </p:nvSpPr>
        <p:spPr>
          <a:xfrm>
            <a:off x="452485" y="3465070"/>
            <a:ext cx="10953947" cy="296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在类定义语句中定义 </a:t>
            </a:r>
            <a:r>
              <a:rPr lang="en-US" altLang="zh-CN" dirty="0">
                <a:solidFill>
                  <a:srgbClr val="FF0000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solidFill>
                  <a:srgbClr val="FF0000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，该方法会在创建实例对象时由系统自动调用，用作实例对象属性的定义及初始化，属性初始化时，可以使用传入的参数进行初始化，在这里传入的参数是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_name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和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_ID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方法的第一个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形式参数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代表了当前实例对象本身，一般用 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self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表示（但非强制）。注意右边的实例化时，参数列表中并不包含 </a:t>
            </a:r>
            <a:r>
              <a:rPr lang="en-US" altLang="zh-CN" i="1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self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。（这里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相当于代表了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wangXM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类似，在类中定义的其他普通方法的参数表中的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第一个形式参数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仍然代表调用该方法的实例对象（</a:t>
            </a:r>
            <a:r>
              <a:rPr lang="en-US" altLang="zh-CN" i="1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self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我们还可以为参数提供默认值，称为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默认参数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，例如 </a:t>
            </a:r>
            <a:r>
              <a:rPr lang="en-US" altLang="zh-CN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__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init</a:t>
            </a:r>
            <a:r>
              <a:rPr lang="en-US" altLang="zh-CN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__(</a:t>
            </a:r>
            <a:r>
              <a:rPr lang="en-US" altLang="zh-CN" i="1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, _name, _ID, gender </a:t>
            </a:r>
            <a:r>
              <a:rPr lang="en-US" altLang="zh-CN" dirty="0">
                <a:solidFill>
                  <a:schemeClr val="accent1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= female</a:t>
            </a:r>
            <a:r>
              <a:rPr lang="en-US" altLang="zh-CN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，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默认参数必须放在参数末尾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258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74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如何面向对象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因为我们已经把“计算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”这个方法交给了“学生”，所以王小明也可以计算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啦！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但是为了让王小明的计算更加顺利，我们最好</a:t>
            </a:r>
            <a:r>
              <a:rPr lang="zh-CN" altLang="en-US">
                <a:solidFill>
                  <a:srgbClr val="252839"/>
                </a:solidFill>
                <a:highlight>
                  <a:srgbClr val="F0F0F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 “成绩单”这一变量也赋予给“学生”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（习惯上，我们还会同时添加初始化或变更这一变量的方法）。而且在现实生活中，学生也一般拥有自己的成绩单。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5117351-471B-4629-A9D8-A109E65B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32" y="3301394"/>
            <a:ext cx="1850796" cy="185079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A41AF24-782E-43B4-809A-554A4FA1DDB6}"/>
              </a:ext>
            </a:extLst>
          </p:cNvPr>
          <p:cNvSpPr txBox="1"/>
          <p:nvPr/>
        </p:nvSpPr>
        <p:spPr>
          <a:xfrm>
            <a:off x="1009617" y="5372880"/>
            <a:ext cx="191722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王小明</a:t>
            </a:r>
            <a:endParaRPr lang="en-US" altLang="zh-CN" sz="24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Object</a:t>
            </a:r>
            <a:endParaRPr lang="zh-CN" altLang="en-US" sz="240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D5A5FD0-6A10-45DE-9160-9D5BE8592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2611" y="2665546"/>
            <a:ext cx="1526907" cy="15269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16CB9B-8C00-416A-AED6-24DC7F6D3606}"/>
              </a:ext>
            </a:extLst>
          </p:cNvPr>
          <p:cNvSpPr txBox="1"/>
          <p:nvPr/>
        </p:nvSpPr>
        <p:spPr>
          <a:xfrm>
            <a:off x="5394018" y="3033441"/>
            <a:ext cx="191722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成绩单</a:t>
            </a:r>
            <a:endParaRPr lang="en-US" altLang="zh-CN" sz="24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Variable</a:t>
            </a:r>
            <a:endParaRPr lang="zh-CN" altLang="en-US" sz="2400" dirty="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1D1E8664-567A-4806-ACDB-DB4A0A539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2524" y="4499339"/>
            <a:ext cx="1747082" cy="17470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4381FB-B78F-496D-8EC2-FB3DD966F7A2}"/>
              </a:ext>
            </a:extLst>
          </p:cNvPr>
          <p:cNvSpPr txBox="1"/>
          <p:nvPr/>
        </p:nvSpPr>
        <p:spPr>
          <a:xfrm>
            <a:off x="5394018" y="4977321"/>
            <a:ext cx="191722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计算</a:t>
            </a:r>
            <a:r>
              <a: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GPA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Function</a:t>
            </a:r>
            <a:endParaRPr lang="zh-CN" altLang="en-US" sz="240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9183E8-5D9F-4D7C-B775-BD147A0FCC58}"/>
              </a:ext>
            </a:extLst>
          </p:cNvPr>
          <p:cNvSpPr/>
          <p:nvPr/>
        </p:nvSpPr>
        <p:spPr>
          <a:xfrm>
            <a:off x="7892057" y="3301394"/>
            <a:ext cx="3805071" cy="2945027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Student()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wangXM.gradeListInput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pPr>
              <a:buClr>
                <a:srgbClr val="D3D7DC"/>
              </a:buClr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请输入成绩单：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……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wangXM.GPA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3.22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D64AB09-22B8-4410-B6B9-1890473425E1}"/>
              </a:ext>
            </a:extLst>
          </p:cNvPr>
          <p:cNvSpPr/>
          <p:nvPr/>
        </p:nvSpPr>
        <p:spPr>
          <a:xfrm>
            <a:off x="3131343" y="2665547"/>
            <a:ext cx="421181" cy="3580874"/>
          </a:xfrm>
          <a:prstGeom prst="leftBrace">
            <a:avLst>
              <a:gd name="adj1" fmla="val 88908"/>
              <a:gd name="adj2" fmla="val 50000"/>
            </a:avLst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6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897415-EE76-460A-92B6-A4FEAF1E3E61}"/>
              </a:ext>
            </a:extLst>
          </p:cNvPr>
          <p:cNvSpPr/>
          <p:nvPr/>
        </p:nvSpPr>
        <p:spPr>
          <a:xfrm>
            <a:off x="452485" y="344078"/>
            <a:ext cx="10953947" cy="99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类变量与实例变量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这里还是以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类为例子：</a:t>
            </a:r>
            <a:endParaRPr lang="zh-CN" altLang="en-US" dirty="0">
              <a:solidFill>
                <a:srgbClr val="252839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77619D5-4E5E-4061-9AE8-DCFD9196D511}"/>
              </a:ext>
            </a:extLst>
          </p:cNvPr>
          <p:cNvSpPr/>
          <p:nvPr/>
        </p:nvSpPr>
        <p:spPr>
          <a:xfrm>
            <a:off x="331537" y="1553458"/>
            <a:ext cx="5573718" cy="2611486"/>
          </a:xfrm>
          <a:prstGeom prst="roundRect">
            <a:avLst>
              <a:gd name="adj" fmla="val 900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Student: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count = 0</a:t>
            </a:r>
            <a:endParaRPr lang="en-US" altLang="zh-CN" dirty="0">
              <a:solidFill>
                <a:schemeClr val="accent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__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init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_name, _ID):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.name = _name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.ID = _ID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Student.count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+= 1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F5F518-A8BD-45DD-A9E4-F261EDDB84C4}"/>
              </a:ext>
            </a:extLst>
          </p:cNvPr>
          <p:cNvSpPr/>
          <p:nvPr/>
        </p:nvSpPr>
        <p:spPr>
          <a:xfrm>
            <a:off x="5929458" y="222102"/>
            <a:ext cx="5255272" cy="2630205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Student('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',2017010123)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Student.count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 [2]: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zhangDQ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Student(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张大强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,2018311039)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zhangDQ.count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 [4]: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D962EC-ED41-413F-8C08-16907A05C266}"/>
              </a:ext>
            </a:extLst>
          </p:cNvPr>
          <p:cNvSpPr/>
          <p:nvPr/>
        </p:nvSpPr>
        <p:spPr>
          <a:xfrm>
            <a:off x="331537" y="4733456"/>
            <a:ext cx="6237043" cy="213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类中定义了一个名为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count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的变量，这样的变量称为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类变量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，我们可以把它作为统计创建多少个实例对象的变量。无论通过 </a:t>
            </a:r>
            <a:r>
              <a:rPr lang="en-US" altLang="zh-CN" dirty="0" err="1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wangXM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还是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Student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，我们都可以访问到同一个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count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同学们可以试试利用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id()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函数，看看这它们是不是同一个对象。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403285-96F1-4B83-B899-CF39B4AB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71" y="2940940"/>
            <a:ext cx="2699463" cy="3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7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62D2F6-7AED-456F-9067-B6225E6BE334}"/>
              </a:ext>
            </a:extLst>
          </p:cNvPr>
          <p:cNvSpPr/>
          <p:nvPr/>
        </p:nvSpPr>
        <p:spPr>
          <a:xfrm>
            <a:off x="372652" y="298730"/>
            <a:ext cx="3057247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类方法与实例方法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11E544-0B09-42BC-BA09-99B98CC9243C}"/>
              </a:ext>
            </a:extLst>
          </p:cNvPr>
          <p:cNvSpPr/>
          <p:nvPr/>
        </p:nvSpPr>
        <p:spPr>
          <a:xfrm>
            <a:off x="372652" y="1021179"/>
            <a:ext cx="11272674" cy="114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实例方法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一般第一个参数是 </a:t>
            </a:r>
            <a:r>
              <a:rPr lang="en-US" altLang="zh-CN" i="1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self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，实例化后才能调用，它只能对实例对象（例如王小明）产生作用。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def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的前一行以 </a:t>
            </a:r>
            <a:r>
              <a:rPr lang="en-US" altLang="zh-CN" i="1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@</a:t>
            </a:r>
            <a:r>
              <a:rPr lang="en-US" altLang="zh-CN" i="1" dirty="0" err="1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classmethod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修饰（习惯上第一个参数写为 </a:t>
            </a:r>
            <a:r>
              <a:rPr lang="en-US" altLang="zh-CN" i="1" dirty="0" err="1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cls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的方法）称为</a:t>
            </a:r>
            <a:r>
              <a:rPr lang="zh-CN" altLang="en-US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类方法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，它只能对类对象（例如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Student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）产生作用。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364FBC-5D02-46B4-9269-960FC905A5DD}"/>
              </a:ext>
            </a:extLst>
          </p:cNvPr>
          <p:cNvSpPr/>
          <p:nvPr/>
        </p:nvSpPr>
        <p:spPr>
          <a:xfrm>
            <a:off x="372652" y="2972036"/>
            <a:ext cx="11131090" cy="3587233"/>
          </a:xfrm>
          <a:prstGeom prst="roundRect">
            <a:avLst>
              <a:gd name="adj" fmla="val 900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Student: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count = 0</a:t>
            </a:r>
            <a:endParaRPr lang="en-US" altLang="zh-CN" dirty="0">
              <a:solidFill>
                <a:schemeClr val="accent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__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init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_name, _ID):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.name = _name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.ID = _ID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Student.count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+= 1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@classmethod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student_num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cls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print('Student has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created',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cls.count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,'students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8F5CE2-2FFB-40CB-9681-2D58A50614D5}"/>
              </a:ext>
            </a:extLst>
          </p:cNvPr>
          <p:cNvSpPr/>
          <p:nvPr/>
        </p:nvSpPr>
        <p:spPr>
          <a:xfrm>
            <a:off x="372652" y="238302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下面定义了一个类方法，实例方法在之后会将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9FB6BF-433F-45F1-803B-466F932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55" y="3838785"/>
            <a:ext cx="387721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667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对象属性的访问限制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如果要让内部属性不被外部访问，可以把属性的名称前加上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两个下划线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中，实例的变量名如果以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__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开头，就变成了一个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私有变量（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private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只有内部可以访问，外部不能访问（外部无法修改），所以，我们把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类改一改：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9183E8-5D9F-4D7C-B775-BD147A0FCC58}"/>
              </a:ext>
            </a:extLst>
          </p:cNvPr>
          <p:cNvSpPr/>
          <p:nvPr/>
        </p:nvSpPr>
        <p:spPr>
          <a:xfrm>
            <a:off x="331536" y="4312363"/>
            <a:ext cx="10953946" cy="2280941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.__name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Traceback (most recent call last):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File "&lt;ipython-input-16-4047e4c55d6b&gt;", line 1, in &lt;module&gt;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.__name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AttributeError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'Student' object has no attribute '__name'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73C5F4-97E5-4555-B02C-8BB79911C049}"/>
              </a:ext>
            </a:extLst>
          </p:cNvPr>
          <p:cNvSpPr/>
          <p:nvPr/>
        </p:nvSpPr>
        <p:spPr>
          <a:xfrm>
            <a:off x="331536" y="2030498"/>
            <a:ext cx="5607251" cy="2082019"/>
          </a:xfrm>
          <a:prstGeom prst="roundRect">
            <a:avLst>
              <a:gd name="adj" fmla="val 900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Student: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__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init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_name, _ID):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__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_name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__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_ID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6B565B-F806-4822-A61F-10016E9D4991}"/>
              </a:ext>
            </a:extLst>
          </p:cNvPr>
          <p:cNvSpPr/>
          <p:nvPr/>
        </p:nvSpPr>
        <p:spPr>
          <a:xfrm>
            <a:off x="6253215" y="2025439"/>
            <a:ext cx="5149021" cy="188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改完后，对于外部代码来说，没什么变动，但是已经无法从外部访问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实例变量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.__name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实例变量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.__ID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（原来是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self</a:t>
            </a:r>
            <a:r>
              <a:rPr lang="en-US" altLang="zh-CN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name=_name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38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E7DFDE-1F0A-4531-A2FE-18E6278A4E63}"/>
              </a:ext>
            </a:extLst>
          </p:cNvPr>
          <p:cNvSpPr txBox="1"/>
          <p:nvPr/>
        </p:nvSpPr>
        <p:spPr>
          <a:xfrm>
            <a:off x="1058942" y="4336332"/>
            <a:ext cx="95273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>
                <a:solidFill>
                  <a:srgbClr val="C9CB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</a:t>
            </a:r>
            <a:endParaRPr lang="en-US" altLang="zh-CN" sz="4400" b="1" i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/>
            <a:r>
              <a:rPr lang="zh-CN" altLang="en-US" sz="8000" b="1" i="1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面向对象</a:t>
            </a:r>
            <a:endParaRPr lang="zh-CN" altLang="en-US" sz="8000" b="1" i="1" dirty="0">
              <a:solidFill>
                <a:srgbClr val="444444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6D19D01-69B7-4E9E-A044-426F841658D6}"/>
              </a:ext>
            </a:extLst>
          </p:cNvPr>
          <p:cNvGrpSpPr/>
          <p:nvPr/>
        </p:nvGrpSpPr>
        <p:grpSpPr>
          <a:xfrm>
            <a:off x="3168830" y="742025"/>
            <a:ext cx="6495362" cy="3483872"/>
            <a:chOff x="2537234" y="383805"/>
            <a:chExt cx="6495362" cy="348387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26C4096-648A-4B58-AB0C-1B7698899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329" y="383806"/>
              <a:ext cx="5477267" cy="348387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4B9240-EDC6-4F06-9982-21F217AFF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34" y="383805"/>
              <a:ext cx="5477267" cy="348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2397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41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对象属性的访问限制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这样就确保了外部代码不能随意修改对象内部的状态，这样通过访问限制的保护，代码更加健壮。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但是如果外部代码要获取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name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怎么办？可以给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Student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类增加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get_name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get_ID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这样的方法：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73C5F4-97E5-4555-B02C-8BB79911C049}"/>
              </a:ext>
            </a:extLst>
          </p:cNvPr>
          <p:cNvSpPr/>
          <p:nvPr/>
        </p:nvSpPr>
        <p:spPr>
          <a:xfrm>
            <a:off x="331536" y="1879669"/>
            <a:ext cx="5607251" cy="2100737"/>
          </a:xfrm>
          <a:prstGeom prst="roundRect">
            <a:avLst>
              <a:gd name="adj" fmla="val 900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get_name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return </a:t>
            </a:r>
            <a:r>
              <a:rPr lang="en-US" altLang="zh-CN" i="1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.__name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get_ID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return </a:t>
            </a:r>
            <a:r>
              <a:rPr lang="en-US" altLang="zh-CN" i="1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.__ID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00AE70-FDFA-4979-AAB9-AD00C85F81EE}"/>
              </a:ext>
            </a:extLst>
          </p:cNvPr>
          <p:cNvSpPr/>
          <p:nvPr/>
        </p:nvSpPr>
        <p:spPr>
          <a:xfrm>
            <a:off x="6484243" y="1879670"/>
            <a:ext cx="5255272" cy="21007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Student('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',2017010123)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wangXM.get_name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wangXM.get_ID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Out[3]: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2017010123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F4CE20-AB43-4AB4-9BCA-33808FFBF00D}"/>
              </a:ext>
            </a:extLst>
          </p:cNvPr>
          <p:cNvSpPr/>
          <p:nvPr/>
        </p:nvSpPr>
        <p:spPr>
          <a:xfrm>
            <a:off x="452485" y="410561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如果又要允许外部代码修改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怎么办？可以再给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Student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类增加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set_ID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4DD74DC-94C8-4ABA-9F27-1ECA718DD6BC}"/>
              </a:ext>
            </a:extLst>
          </p:cNvPr>
          <p:cNvSpPr/>
          <p:nvPr/>
        </p:nvSpPr>
        <p:spPr>
          <a:xfrm>
            <a:off x="331536" y="4639709"/>
            <a:ext cx="5607251" cy="1572556"/>
          </a:xfrm>
          <a:prstGeom prst="roundRect">
            <a:avLst>
              <a:gd name="adj" fmla="val 900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...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set_ID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_ID):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i="1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.__ID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_ID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52E09B-EC11-43FC-8280-88646DB4BE52}"/>
              </a:ext>
            </a:extLst>
          </p:cNvPr>
          <p:cNvSpPr/>
          <p:nvPr/>
        </p:nvSpPr>
        <p:spPr>
          <a:xfrm>
            <a:off x="6375763" y="4787493"/>
            <a:ext cx="5607251" cy="195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思考：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为什么要这么做？像之前那样直接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wangXM.ID = 2021210233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不好吗？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这样别人不能在外部直接改，要改的话会通知模块，模块有记录</a:t>
            </a:r>
          </a:p>
        </p:txBody>
      </p:sp>
    </p:spTree>
    <p:extLst>
      <p:ext uri="{BB962C8B-B14F-4D97-AF65-F5344CB8AC3E}">
        <p14:creationId xmlns:p14="http://schemas.microsoft.com/office/powerpoint/2010/main" val="76123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对象属性的访问限制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在方法中，可以对参数做检查，避免传入无效的参数：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73C5F4-97E5-4555-B02C-8BB79911C049}"/>
              </a:ext>
            </a:extLst>
          </p:cNvPr>
          <p:cNvSpPr/>
          <p:nvPr/>
        </p:nvSpPr>
        <p:spPr>
          <a:xfrm>
            <a:off x="331536" y="1502597"/>
            <a:ext cx="6361495" cy="2513222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Student: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...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set_ID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_ID):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type(_ID)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int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and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_ID &gt; 0: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</a:t>
            </a:r>
            <a:r>
              <a:rPr lang="en-US" altLang="zh-CN" i="1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.__ID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_ID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raise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ValueError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学号错误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00AE70-FDFA-4979-AAB9-AD00C85F81EE}"/>
              </a:ext>
            </a:extLst>
          </p:cNvPr>
          <p:cNvSpPr/>
          <p:nvPr/>
        </p:nvSpPr>
        <p:spPr>
          <a:xfrm>
            <a:off x="331535" y="4305034"/>
            <a:ext cx="11376555" cy="21007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wangXM.set_ID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(2017012233)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wangXM.set_ID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茄子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Traceback (most recent call last):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...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ValueError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学号错误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7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A149EF4-6DB1-4BC0-B0F8-A741B09D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09" y="0"/>
            <a:ext cx="8296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9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F4DC12-684D-4964-A353-FF5CD441430D}"/>
              </a:ext>
            </a:extLst>
          </p:cNvPr>
          <p:cNvSpPr/>
          <p:nvPr/>
        </p:nvSpPr>
        <p:spPr>
          <a:xfrm>
            <a:off x="452485" y="344078"/>
            <a:ext cx="10953947" cy="10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变量与对象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还记得上节课中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x="123"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的例子吗？我们从这个例子来分析变量和对象的关系。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175AEA-6AEB-4D96-9D1E-21946C748F6E}"/>
              </a:ext>
            </a:extLst>
          </p:cNvPr>
          <p:cNvSpPr txBox="1"/>
          <p:nvPr/>
        </p:nvSpPr>
        <p:spPr>
          <a:xfrm>
            <a:off x="9036232" y="1989882"/>
            <a:ext cx="1917226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  <a:endParaRPr lang="en-US" altLang="zh-CN" sz="24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string</a:t>
            </a:r>
            <a:endParaRPr lang="zh-CN" altLang="en-US" sz="240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6B75D2-E1DB-45B9-BF3C-5A49E4EAFB3E}"/>
              </a:ext>
            </a:extLst>
          </p:cNvPr>
          <p:cNvSpPr/>
          <p:nvPr/>
        </p:nvSpPr>
        <p:spPr>
          <a:xfrm>
            <a:off x="9411992" y="4525032"/>
            <a:ext cx="1165706" cy="596236"/>
          </a:xfrm>
          <a:prstGeom prst="rect">
            <a:avLst/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"123"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BD370BC-9B3C-4F5F-A31C-844155996DCF}"/>
              </a:ext>
            </a:extLst>
          </p:cNvPr>
          <p:cNvSpPr/>
          <p:nvPr/>
        </p:nvSpPr>
        <p:spPr>
          <a:xfrm>
            <a:off x="9526667" y="3046327"/>
            <a:ext cx="936356" cy="1263125"/>
          </a:xfrm>
          <a:prstGeom prst="downArrow">
            <a:avLst/>
          </a:prstGeom>
          <a:solidFill>
            <a:srgbClr val="C9C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pc="300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实例化</a:t>
            </a:r>
            <a:endParaRPr lang="zh-CN" altLang="en-US" spc="300" dirty="0">
              <a:solidFill>
                <a:srgbClr val="444444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474E0F-D824-4462-8664-036BD5F0DE5B}"/>
              </a:ext>
            </a:extLst>
          </p:cNvPr>
          <p:cNvSpPr txBox="1"/>
          <p:nvPr/>
        </p:nvSpPr>
        <p:spPr>
          <a:xfrm>
            <a:off x="10583098" y="4000693"/>
            <a:ext cx="1107996" cy="25132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b="1">
                <a:solidFill>
                  <a:srgbClr val="F0F0F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对象</a:t>
            </a:r>
            <a:endParaRPr lang="zh-CN" altLang="en-US" sz="6000" b="1" dirty="0">
              <a:solidFill>
                <a:srgbClr val="F0F0F0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D0351A-C1F9-43A3-B16B-2D61443D14BC}"/>
              </a:ext>
            </a:extLst>
          </p:cNvPr>
          <p:cNvSpPr txBox="1"/>
          <p:nvPr/>
        </p:nvSpPr>
        <p:spPr>
          <a:xfrm>
            <a:off x="10583098" y="2061149"/>
            <a:ext cx="1107996" cy="1501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b="1">
                <a:solidFill>
                  <a:srgbClr val="F0F0F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类</a:t>
            </a:r>
            <a:endParaRPr lang="zh-CN" altLang="en-US" sz="6000" b="1" dirty="0">
              <a:solidFill>
                <a:srgbClr val="F0F0F0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C736A6-BD21-453F-AA33-C24761B4FCFE}"/>
              </a:ext>
            </a:extLst>
          </p:cNvPr>
          <p:cNvGrpSpPr/>
          <p:nvPr/>
        </p:nvGrpSpPr>
        <p:grpSpPr>
          <a:xfrm>
            <a:off x="5169353" y="4000694"/>
            <a:ext cx="4239939" cy="1788834"/>
            <a:chOff x="2730512" y="3780694"/>
            <a:chExt cx="4239939" cy="17888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268F125-7C63-40AD-B6D5-09BAE62A8A48}"/>
                </a:ext>
              </a:extLst>
            </p:cNvPr>
            <p:cNvGrpSpPr/>
            <p:nvPr/>
          </p:nvGrpSpPr>
          <p:grpSpPr>
            <a:xfrm>
              <a:off x="3841208" y="4305032"/>
              <a:ext cx="3129243" cy="596236"/>
              <a:chOff x="4184033" y="3892327"/>
              <a:chExt cx="3129243" cy="59623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B9DD50-ACE2-44E9-A879-879554FD24AC}"/>
                  </a:ext>
                </a:extLst>
              </p:cNvPr>
              <p:cNvSpPr/>
              <p:nvPr/>
            </p:nvSpPr>
            <p:spPr>
              <a:xfrm>
                <a:off x="4184033" y="3892327"/>
                <a:ext cx="707011" cy="5962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D3D7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buClr>
                    <a:srgbClr val="D3D7DC"/>
                  </a:buClr>
                </a:pPr>
                <a:r>
                  <a:rPr lang="en-US" altLang="zh-CN">
                    <a:solidFill>
                      <a:srgbClr val="24292E"/>
                    </a:solidFill>
                    <a:latin typeface="Consolas" panose="020B0609020204030204" pitchFamily="49" charset="0"/>
                    <a:ea typeface="微软雅黑" panose="020B0400000000000000" pitchFamily="34" charset="-122"/>
                  </a:rPr>
                  <a:t>x</a:t>
                </a:r>
                <a:endParaRPr lang="zh-CN" altLang="en-US" dirty="0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FC301145-FF11-4D3F-BE94-08F215B3D5E4}"/>
                  </a:ext>
                </a:extLst>
              </p:cNvPr>
              <p:cNvCxnSpPr>
                <a:stCxn id="5" idx="3"/>
              </p:cNvCxnSpPr>
              <p:nvPr/>
            </p:nvCxnSpPr>
            <p:spPr>
              <a:xfrm>
                <a:off x="4891044" y="4190445"/>
                <a:ext cx="2422232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rgbClr val="D3D7DC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4264BB-1E49-4809-88CF-E466D07E7732}"/>
                </a:ext>
              </a:extLst>
            </p:cNvPr>
            <p:cNvSpPr txBox="1"/>
            <p:nvPr/>
          </p:nvSpPr>
          <p:spPr>
            <a:xfrm>
              <a:off x="2730512" y="3780694"/>
              <a:ext cx="1107996" cy="178883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6000" b="1">
                  <a:solidFill>
                    <a:srgbClr val="F0F0F0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变量</a:t>
              </a:r>
              <a:endParaRPr lang="zh-CN" altLang="en-US" sz="6000" b="1" dirty="0">
                <a:solidFill>
                  <a:srgbClr val="F0F0F0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DD2D41-7328-4EA2-B981-C2570CB69DF1}"/>
              </a:ext>
            </a:extLst>
          </p:cNvPr>
          <p:cNvSpPr/>
          <p:nvPr/>
        </p:nvSpPr>
        <p:spPr>
          <a:xfrm>
            <a:off x="-180453" y="4122013"/>
            <a:ext cx="4790953" cy="1402273"/>
          </a:xfrm>
          <a:prstGeom prst="roundRect">
            <a:avLst>
              <a:gd name="adj" fmla="val 9364"/>
            </a:avLst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Ins="216000" bIns="144000" rtlCol="0" anchor="ctr" anchorCtr="0"/>
          <a:lstStyle/>
          <a:p>
            <a:pPr algn="just">
              <a:lnSpc>
                <a:spcPct val="120000"/>
              </a:lnSpc>
              <a:spcAft>
                <a:spcPts val="300"/>
              </a:spcAft>
            </a:pP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赋值即建立变量与对象动态绑定的过程，其结果是使</a:t>
            </a:r>
            <a:r>
              <a:rPr lang="zh-CN" altLang="en-US" sz="1600" b="1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某变量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</a:t>
            </a:r>
            <a:r>
              <a:rPr lang="zh-CN" altLang="en-US" sz="1600" b="1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某对象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b="1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  <a:spcAft>
                <a:spcPts val="300"/>
              </a:spcAft>
            </a:pP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赋值的结果总是将变量绑定到对象上。</a:t>
            </a:r>
            <a:endParaRPr lang="zh-CN" altLang="en-US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D64D2F-CBEC-4053-A45F-4E931B7D92D0}"/>
              </a:ext>
            </a:extLst>
          </p:cNvPr>
          <p:cNvSpPr/>
          <p:nvPr/>
        </p:nvSpPr>
        <p:spPr>
          <a:xfrm>
            <a:off x="452485" y="1688709"/>
            <a:ext cx="6096000" cy="1559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中，赋值即定义。未赋值的变量无意义。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若一个对象的引用个数降为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，系统便会在合适的时机自动调用垃圾回收机制，销毁对象并释放对应内存。</a:t>
            </a:r>
          </a:p>
        </p:txBody>
      </p:sp>
    </p:spTree>
    <p:extLst>
      <p:ext uri="{BB962C8B-B14F-4D97-AF65-F5344CB8AC3E}">
        <p14:creationId xmlns:p14="http://schemas.microsoft.com/office/powerpoint/2010/main" val="23254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7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39FAFC-D847-4E57-8A7C-3CA4278370E3}"/>
              </a:ext>
            </a:extLst>
          </p:cNvPr>
          <p:cNvSpPr/>
          <p:nvPr/>
        </p:nvSpPr>
        <p:spPr>
          <a:xfrm>
            <a:off x="531857" y="379932"/>
            <a:ext cx="4271747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面向对象编程总结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139363-72FB-4790-BA68-C129AF6C026C}"/>
              </a:ext>
            </a:extLst>
          </p:cNvPr>
          <p:cNvSpPr/>
          <p:nvPr/>
        </p:nvSpPr>
        <p:spPr>
          <a:xfrm>
            <a:off x="531857" y="10729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一、类和实例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D22833-95FA-4D51-B808-4DA5E39ED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09" y="1539885"/>
            <a:ext cx="10542061" cy="94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类(Class)和实例(Instance)是面向对象最重要的概念。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类是指抽象出的模板。实例则是根据类创建出来的具体的“对象”，每个对象都拥有从类中继承的相同的方法，但各自的数据可能不同。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209CB-81F2-4DD2-B717-DE6DE3E2975F}"/>
              </a:ext>
            </a:extLst>
          </p:cNvPr>
          <p:cNvSpPr/>
          <p:nvPr/>
        </p:nvSpPr>
        <p:spPr>
          <a:xfrm>
            <a:off x="531857" y="264035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二、构造函数，类变量，实例变量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8EE2A3-D37E-425C-8EF9-6E2F72B96A14}"/>
              </a:ext>
            </a:extLst>
          </p:cNvPr>
          <p:cNvSpPr/>
          <p:nvPr/>
        </p:nvSpPr>
        <p:spPr>
          <a:xfrm>
            <a:off x="531857" y="455649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三、私有变量，实例方法，类方法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923A8-C724-4344-8DCA-7E250C6FF2A1}"/>
              </a:ext>
            </a:extLst>
          </p:cNvPr>
          <p:cNvSpPr/>
          <p:nvPr/>
        </p:nvSpPr>
        <p:spPr>
          <a:xfrm>
            <a:off x="920810" y="3094852"/>
            <a:ext cx="7037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252839"/>
                </a:solidFill>
                <a:highlight>
                  <a:srgbClr val="00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__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init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__(</a:t>
            </a:r>
            <a:r>
              <a:rPr lang="en-US" altLang="zh-CN" i="1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 _name, _ID,  gender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 female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401B48-BFDA-4A2A-B5F6-25CE9E3421ED}"/>
              </a:ext>
            </a:extLst>
          </p:cNvPr>
          <p:cNvSpPr/>
          <p:nvPr/>
        </p:nvSpPr>
        <p:spPr>
          <a:xfrm>
            <a:off x="920809" y="3598428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类变量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count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类变量不需要实例，可以直接使用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475E-7D51-4790-BA05-CAEFA1BEDC19}"/>
              </a:ext>
            </a:extLst>
          </p:cNvPr>
          <p:cNvSpPr/>
          <p:nvPr/>
        </p:nvSpPr>
        <p:spPr>
          <a:xfrm>
            <a:off x="920809" y="4102004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实例变量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self.name = _name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需要实例化后才能使用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D0F0C6-F396-4712-A596-C31C0C726344}"/>
              </a:ext>
            </a:extLst>
          </p:cNvPr>
          <p:cNvSpPr/>
          <p:nvPr/>
        </p:nvSpPr>
        <p:spPr>
          <a:xfrm>
            <a:off x="920808" y="5052901"/>
            <a:ext cx="105420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私有变量：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self.__name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_name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，只能在类里使用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highlight>
                  <a:srgbClr val="00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实例方法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get_name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(self)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，第一个参数要是实例本身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，用在实例身上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highlight>
                  <a:srgbClr val="00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类方法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：需要加 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@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classmethod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，不需要实例化就能直接用，第一个参数是类本身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cls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16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60ECA4-389A-40DA-9ED7-F984E26586AB}"/>
              </a:ext>
            </a:extLst>
          </p:cNvPr>
          <p:cNvSpPr/>
          <p:nvPr/>
        </p:nvSpPr>
        <p:spPr>
          <a:xfrm>
            <a:off x="423303" y="278844"/>
            <a:ext cx="11345396" cy="457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课程作业（三选一，其一）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实现一个完整的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类，可以输入成绩单计算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，要求至少实现如下方法或属性：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1 .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学生的基础信息：姓名、学号等等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输入学生成绩单的方法，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grade_list_input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  <a:endParaRPr lang="en-US" altLang="zh-CN" dirty="0">
              <a:solidFill>
                <a:srgbClr val="252839"/>
              </a:solidFill>
              <a:highlight>
                <a:srgbClr val="C0C0C0"/>
              </a:highligh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</a:t>
            </a:r>
            <a:r>
              <a:rPr lang="en-US" altLang="zh-CN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的方法，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grade_stats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r>
              <a:rPr lang="en-US" altLang="zh-CN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查询总学分的方法，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credit_stats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r>
              <a:rPr lang="en-US" altLang="zh-CN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查询绩点高于</a:t>
            </a:r>
            <a:r>
              <a:rPr lang="en-US" altLang="zh-CN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highlight>
                  <a:srgbClr val="C0C0C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的科目，</a:t>
            </a:r>
            <a:r>
              <a:rPr lang="en-US" altLang="zh-CN" dirty="0" err="1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course_stats</a:t>
            </a:r>
            <a:r>
              <a:rPr lang="en-US" altLang="zh-CN" dirty="0">
                <a:highlight>
                  <a:srgbClr val="C0C0C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同时需要有和用户交互的界面，有退出的选择，可以模仿上节课的交互界面。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Student.py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，说明文档内简要介绍实现思路或遇到的问题与解决方法等即可，提交格式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_Student.zip】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18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本作业分值为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分，说明文档占其中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2EBDD6D-C596-4030-A780-5F5CB61F6B52}"/>
              </a:ext>
            </a:extLst>
          </p:cNvPr>
          <p:cNvSpPr/>
          <p:nvPr/>
        </p:nvSpPr>
        <p:spPr>
          <a:xfrm>
            <a:off x="423301" y="4319513"/>
            <a:ext cx="11180191" cy="2272229"/>
          </a:xfrm>
          <a:prstGeom prst="roundRect">
            <a:avLst>
              <a:gd name="adj" fmla="val 744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输入以下命令执行不同操作：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、退出</a:t>
            </a: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、输入成绩单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、查询总学分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、查询绩点高于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的科目</a:t>
            </a:r>
          </a:p>
          <a:p>
            <a:pPr algn="just">
              <a:buClr>
                <a:srgbClr val="D3D7DC"/>
              </a:buClr>
            </a:pP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您的选择（数字）：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|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289973" y="347913"/>
            <a:ext cx="5475705" cy="6162174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微积分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B(1) 5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线性代数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(1) 4 2.7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思想道德修养与法律基础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党的知识概论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学术英语听说（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）－综述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(1) 1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微积分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B(2) 4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线性代数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(2) 2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中国近现代史纲要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德语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第二外国语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)(1) 2 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大学物理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B(1) 4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学术英语读写（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）－文献综述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W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金工实习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集中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(2) 1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计算机程序设计基础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2 4.0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大学物理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B(2) 4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物理实验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A(1) 2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(3) 1 3.7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马克思主义基本原理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4 3.7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理论力学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6096000" y="-60516"/>
            <a:ext cx="5871210" cy="700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左边是小明同学的成绩单，请你基于前面的综合例子设计一个更高级的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计算器，要求实现以下功能：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录入成绩时，只需要粘贴左边的成绩单字符串；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[{'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微积分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5,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3.0,},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…]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的格式（即字典的列表）储存课程信息；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正确计算并输出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正确计算并输出总学分；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能够输出绩点大于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的科目，格式要求每个科目以字典形式输出：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{'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计算机程序设计基础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2,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4.0}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程序应有关键步骤的注释；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控制台中的交互。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.</a:t>
            </a:r>
            <a:r>
              <a:rPr lang="en-US" altLang="zh-CN" b="1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，说明文档内简要介绍程序功能即可，提交格式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11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本次作业分值为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分，其中交互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分，说明文档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99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BDC5D-1CE2-41CE-B6FA-5D4AAA93374F}"/>
              </a:ext>
            </a:extLst>
          </p:cNvPr>
          <p:cNvSpPr/>
          <p:nvPr/>
        </p:nvSpPr>
        <p:spPr>
          <a:xfrm>
            <a:off x="619026" y="1948606"/>
            <a:ext cx="10953947" cy="323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5400" b="1" i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如何优雅地命名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只是推荐，非强制要求，程序清晰易读懂即可。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类名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：帕斯卡命名法（开头单词也大写）；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方法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（函数）名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：小写单词下划线分隔；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are_you_okey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：驼峰命名法；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738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582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课程作业（三选一，其二）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在本课学生 </a:t>
            </a:r>
            <a:r>
              <a:rPr lang="en-US" altLang="zh-CN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 </a:t>
            </a:r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类的基础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上再实现课程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类，要求实现如下方法或属性：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课程号、课程名称与课程信息（如开课教师、学分、课容量等）；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选课学生名单、课程内学生名单、队列学生名单；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选课抽签方法；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类应同时实现：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预选课列表；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正选课列表；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队列课列表；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学生选课方法；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（之前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类有的信息，姓名、学号）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至少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Main.py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School.py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，说明文档内简要介绍实现思路或遇到的问题与解决方法等即可，提交格式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学生与选课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18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本作业分值为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分，说明文档占其中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65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526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课程作业（三选一，其二）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Main.py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内应主要执行以下操作（面向过程实现）：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实例化一个名为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数据库技术及应用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的课程，课容量为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50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，并补充其余课程信息。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学生列表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.txt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生成一系列学生对象，使用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类选课方法让他们预选这门课，同时在课程类的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选课学生名单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加入学生。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此时，学生的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预选课列表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存在该课程，该课程的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选课学生名单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存在这些学生。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课程执行选课抽签方法，从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选课学生名单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随机选取课容量数量的学生放入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课程内学生名单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，其余学生加入到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队列学生名单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之后，将所有同学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预选课列表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删除该课程，选课成功的同学的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正选课列表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加入该课程，选课失败的同学的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队列课列表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加入该课程。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课程输出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课程内学生名单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与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队列学生名单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Tips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random.shuffle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i="1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List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5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BBAAEE0-604D-4029-B599-256980992F91}"/>
              </a:ext>
            </a:extLst>
          </p:cNvPr>
          <p:cNvSpPr/>
          <p:nvPr/>
        </p:nvSpPr>
        <p:spPr>
          <a:xfrm>
            <a:off x="2877954" y="2916455"/>
            <a:ext cx="5111014" cy="1887873"/>
          </a:xfrm>
          <a:custGeom>
            <a:avLst/>
            <a:gdLst>
              <a:gd name="connsiteX0" fmla="*/ 0 w 5111014"/>
              <a:gd name="connsiteY0" fmla="*/ 1742172 h 1887873"/>
              <a:gd name="connsiteX1" fmla="*/ 3493970 w 5111014"/>
              <a:gd name="connsiteY1" fmla="*/ 1713297 h 1887873"/>
              <a:gd name="connsiteX2" fmla="*/ 5111014 w 5111014"/>
              <a:gd name="connsiteY2" fmla="*/ 0 h 1887873"/>
              <a:gd name="connsiteX3" fmla="*/ 5111014 w 5111014"/>
              <a:gd name="connsiteY3" fmla="*/ 0 h 188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014" h="1887873">
                <a:moveTo>
                  <a:pt x="0" y="1742172"/>
                </a:moveTo>
                <a:cubicBezTo>
                  <a:pt x="1321067" y="1872915"/>
                  <a:pt x="2642134" y="2003659"/>
                  <a:pt x="3493970" y="1713297"/>
                </a:cubicBezTo>
                <a:cubicBezTo>
                  <a:pt x="4345806" y="1422935"/>
                  <a:pt x="5111014" y="0"/>
                  <a:pt x="5111014" y="0"/>
                </a:cubicBezTo>
                <a:lnTo>
                  <a:pt x="5111014" y="0"/>
                </a:lnTo>
              </a:path>
            </a:pathLst>
          </a:custGeom>
          <a:noFill/>
          <a:ln w="38100" cap="rnd">
            <a:solidFill>
              <a:srgbClr val="C9CBCC"/>
            </a:solidFill>
            <a:prstDash val="dash"/>
            <a:round/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998454-2579-4BAB-BB6A-2363BB5AF5A1}"/>
              </a:ext>
            </a:extLst>
          </p:cNvPr>
          <p:cNvSpPr/>
          <p:nvPr/>
        </p:nvSpPr>
        <p:spPr>
          <a:xfrm>
            <a:off x="452485" y="3457768"/>
            <a:ext cx="10953947" cy="314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为什么要面向对象编程？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面向对象编程可以极大提高代码的复用性，可以让你很方便地使用自己或别人已经写好的代码。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就好比你想做一个</a:t>
            </a:r>
            <a:r>
              <a:rPr lang="zh-CN" altLang="en-US" dirty="0">
                <a:solidFill>
                  <a:srgbClr val="252839"/>
                </a:solidFill>
                <a:highlight>
                  <a:srgbClr val="C9CBCC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蛋糕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，如果只存在面向过程，你可能就需要自己从头开始养鸡、摸鸡蛋、种小麦、磨面粉、造烤箱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而有了面向对象编程，你可以很容易地从社区获取到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鸡蛋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面粉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烤箱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甚至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蛋糕制作包</a:t>
            </a:r>
            <a:r>
              <a:rPr lang="zh-CN" altLang="en-US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。你只需要调整原料配比等参数，就能获得你想要的蛋糕了。但是面向对象并不意味着不需要做前面那些繁琐的编程，而是别人已经把这部分的工作做好了，而且面向对象编程的工作量不一定比面向过程少，根据你的项目规模权衡应该使用哪种方式也是很重要的。</a:t>
            </a:r>
            <a:endParaRPr lang="en-US" altLang="zh-CN" dirty="0">
              <a:solidFill>
                <a:srgbClr val="252839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8E15C48-B020-47A6-80F4-2B5F27CC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559" y="1151423"/>
            <a:ext cx="1969238" cy="1969238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9298B6AF-7DF4-4E18-82D8-517115894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6372" y="776329"/>
            <a:ext cx="696088" cy="696088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A33361BD-A217-41A5-8A65-8D1BC0AB9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6771" y="348716"/>
            <a:ext cx="1055908" cy="105590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5B38C9B-A1CF-487B-A7E9-5D24B749B9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0496" y="1641736"/>
            <a:ext cx="1482193" cy="14821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6A1B8B-63CB-449E-BB6B-663607D4A6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72" y="1682210"/>
            <a:ext cx="1055907" cy="1441719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33D5ED77-B68D-41C3-B0C5-AFF69ECE7A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918" y="134186"/>
            <a:ext cx="1270438" cy="1270438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425DAB8-95FA-4D36-AB5A-7AB7B3B83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1627" y="547506"/>
            <a:ext cx="2573155" cy="257315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CE138160-DB83-4730-A242-A33698FCB58A}"/>
              </a:ext>
            </a:extLst>
          </p:cNvPr>
          <p:cNvSpPr/>
          <p:nvPr/>
        </p:nvSpPr>
        <p:spPr>
          <a:xfrm>
            <a:off x="4310496" y="776329"/>
            <a:ext cx="538623" cy="375094"/>
          </a:xfrm>
          <a:prstGeom prst="rightArrow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A775C25-9E8A-414A-8F24-F358AFFD3A8E}"/>
              </a:ext>
            </a:extLst>
          </p:cNvPr>
          <p:cNvSpPr/>
          <p:nvPr/>
        </p:nvSpPr>
        <p:spPr>
          <a:xfrm>
            <a:off x="4310496" y="2195285"/>
            <a:ext cx="538623" cy="375094"/>
          </a:xfrm>
          <a:prstGeom prst="rightArrow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CF3C988-8C84-494A-B5FD-1EB0CD686B1F}"/>
              </a:ext>
            </a:extLst>
          </p:cNvPr>
          <p:cNvSpPr/>
          <p:nvPr/>
        </p:nvSpPr>
        <p:spPr>
          <a:xfrm>
            <a:off x="2293380" y="2195285"/>
            <a:ext cx="538623" cy="375094"/>
          </a:xfrm>
          <a:prstGeom prst="rightArrow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D0B3A1A-C554-4B21-98D2-23432C3BA85F}"/>
              </a:ext>
            </a:extLst>
          </p:cNvPr>
          <p:cNvSpPr/>
          <p:nvPr/>
        </p:nvSpPr>
        <p:spPr>
          <a:xfrm>
            <a:off x="2388669" y="791345"/>
            <a:ext cx="538623" cy="375094"/>
          </a:xfrm>
          <a:prstGeom prst="rightArrow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DADD62D-377C-4146-A349-DBB18395EF82}"/>
              </a:ext>
            </a:extLst>
          </p:cNvPr>
          <p:cNvSpPr/>
          <p:nvPr/>
        </p:nvSpPr>
        <p:spPr>
          <a:xfrm>
            <a:off x="7207290" y="1716121"/>
            <a:ext cx="538623" cy="375094"/>
          </a:xfrm>
          <a:prstGeom prst="rightArrow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22B98D7-FB11-480E-9C7F-8B99CAD4DAAD}"/>
              </a:ext>
            </a:extLst>
          </p:cNvPr>
          <p:cNvSpPr/>
          <p:nvPr/>
        </p:nvSpPr>
        <p:spPr>
          <a:xfrm>
            <a:off x="10086871" y="1151427"/>
            <a:ext cx="1741367" cy="1969235"/>
          </a:xfrm>
          <a:custGeom>
            <a:avLst/>
            <a:gdLst>
              <a:gd name="connsiteX0" fmla="*/ 349602 w 1741367"/>
              <a:gd name="connsiteY0" fmla="*/ 3707 h 1969235"/>
              <a:gd name="connsiteX1" fmla="*/ 377892 w 1741367"/>
              <a:gd name="connsiteY1" fmla="*/ 3707 h 1969235"/>
              <a:gd name="connsiteX2" fmla="*/ 454896 w 1741367"/>
              <a:gd name="connsiteY2" fmla="*/ 58526 h 1969235"/>
              <a:gd name="connsiteX3" fmla="*/ 484056 w 1741367"/>
              <a:gd name="connsiteY3" fmla="*/ 91760 h 1969235"/>
              <a:gd name="connsiteX4" fmla="*/ 492796 w 1741367"/>
              <a:gd name="connsiteY4" fmla="*/ 90622 h 1969235"/>
              <a:gd name="connsiteX5" fmla="*/ 525112 w 1741367"/>
              <a:gd name="connsiteY5" fmla="*/ 115502 h 1969235"/>
              <a:gd name="connsiteX6" fmla="*/ 519373 w 1741367"/>
              <a:gd name="connsiteY6" fmla="*/ 136823 h 1969235"/>
              <a:gd name="connsiteX7" fmla="*/ 511314 w 1741367"/>
              <a:gd name="connsiteY7" fmla="*/ 141459 h 1969235"/>
              <a:gd name="connsiteX8" fmla="*/ 514762 w 1741367"/>
              <a:gd name="connsiteY8" fmla="*/ 161144 h 1969235"/>
              <a:gd name="connsiteX9" fmla="*/ 496986 w 1741367"/>
              <a:gd name="connsiteY9" fmla="*/ 218946 h 1969235"/>
              <a:gd name="connsiteX10" fmla="*/ 484671 w 1741367"/>
              <a:gd name="connsiteY10" fmla="*/ 227852 h 1969235"/>
              <a:gd name="connsiteX11" fmla="*/ 586319 w 1741367"/>
              <a:gd name="connsiteY11" fmla="*/ 227852 h 1969235"/>
              <a:gd name="connsiteX12" fmla="*/ 574004 w 1741367"/>
              <a:gd name="connsiteY12" fmla="*/ 218946 h 1969235"/>
              <a:gd name="connsiteX13" fmla="*/ 561205 w 1741367"/>
              <a:gd name="connsiteY13" fmla="*/ 194768 h 1969235"/>
              <a:gd name="connsiteX14" fmla="*/ 558544 w 1741367"/>
              <a:gd name="connsiteY14" fmla="*/ 176792 h 1969235"/>
              <a:gd name="connsiteX15" fmla="*/ 555311 w 1741367"/>
              <a:gd name="connsiteY15" fmla="*/ 175577 h 1969235"/>
              <a:gd name="connsiteX16" fmla="*/ 545665 w 1741367"/>
              <a:gd name="connsiteY16" fmla="*/ 157569 h 1969235"/>
              <a:gd name="connsiteX17" fmla="*/ 551420 w 1741367"/>
              <a:gd name="connsiteY17" fmla="*/ 136248 h 1969235"/>
              <a:gd name="connsiteX18" fmla="*/ 562739 w 1741367"/>
              <a:gd name="connsiteY18" fmla="*/ 129737 h 1969235"/>
              <a:gd name="connsiteX19" fmla="*/ 574401 w 1741367"/>
              <a:gd name="connsiteY19" fmla="*/ 106045 h 1969235"/>
              <a:gd name="connsiteX20" fmla="*/ 693097 w 1741367"/>
              <a:gd name="connsiteY20" fmla="*/ 3707 h 1969235"/>
              <a:gd name="connsiteX21" fmla="*/ 721390 w 1741367"/>
              <a:gd name="connsiteY21" fmla="*/ 3707 h 1969235"/>
              <a:gd name="connsiteX22" fmla="*/ 798394 w 1741367"/>
              <a:gd name="connsiteY22" fmla="*/ 58526 h 1969235"/>
              <a:gd name="connsiteX23" fmla="*/ 827573 w 1741367"/>
              <a:gd name="connsiteY23" fmla="*/ 91782 h 1969235"/>
              <a:gd name="connsiteX24" fmla="*/ 836485 w 1741367"/>
              <a:gd name="connsiteY24" fmla="*/ 90622 h 1969235"/>
              <a:gd name="connsiteX25" fmla="*/ 868820 w 1741367"/>
              <a:gd name="connsiteY25" fmla="*/ 115502 h 1969235"/>
              <a:gd name="connsiteX26" fmla="*/ 863072 w 1741367"/>
              <a:gd name="connsiteY26" fmla="*/ 136823 h 1969235"/>
              <a:gd name="connsiteX27" fmla="*/ 854830 w 1741367"/>
              <a:gd name="connsiteY27" fmla="*/ 141566 h 1969235"/>
              <a:gd name="connsiteX28" fmla="*/ 858260 w 1741367"/>
              <a:gd name="connsiteY28" fmla="*/ 161144 h 1969235"/>
              <a:gd name="connsiteX29" fmla="*/ 840486 w 1741367"/>
              <a:gd name="connsiteY29" fmla="*/ 218946 h 1969235"/>
              <a:gd name="connsiteX30" fmla="*/ 828175 w 1741367"/>
              <a:gd name="connsiteY30" fmla="*/ 227852 h 1969235"/>
              <a:gd name="connsiteX31" fmla="*/ 929815 w 1741367"/>
              <a:gd name="connsiteY31" fmla="*/ 227852 h 1969235"/>
              <a:gd name="connsiteX32" fmla="*/ 917499 w 1741367"/>
              <a:gd name="connsiteY32" fmla="*/ 218946 h 1969235"/>
              <a:gd name="connsiteX33" fmla="*/ 904701 w 1741367"/>
              <a:gd name="connsiteY33" fmla="*/ 194768 h 1969235"/>
              <a:gd name="connsiteX34" fmla="*/ 902029 w 1741367"/>
              <a:gd name="connsiteY34" fmla="*/ 176708 h 1969235"/>
              <a:gd name="connsiteX35" fmla="*/ 899018 w 1741367"/>
              <a:gd name="connsiteY35" fmla="*/ 175577 h 1969235"/>
              <a:gd name="connsiteX36" fmla="*/ 889371 w 1741367"/>
              <a:gd name="connsiteY36" fmla="*/ 157569 h 1969235"/>
              <a:gd name="connsiteX37" fmla="*/ 895120 w 1741367"/>
              <a:gd name="connsiteY37" fmla="*/ 136248 h 1969235"/>
              <a:gd name="connsiteX38" fmla="*/ 906157 w 1741367"/>
              <a:gd name="connsiteY38" fmla="*/ 129896 h 1969235"/>
              <a:gd name="connsiteX39" fmla="*/ 917897 w 1741367"/>
              <a:gd name="connsiteY39" fmla="*/ 106045 h 1969235"/>
              <a:gd name="connsiteX40" fmla="*/ 1036610 w 1741367"/>
              <a:gd name="connsiteY40" fmla="*/ 3707 h 1969235"/>
              <a:gd name="connsiteX41" fmla="*/ 1064883 w 1741367"/>
              <a:gd name="connsiteY41" fmla="*/ 3707 h 1969235"/>
              <a:gd name="connsiteX42" fmla="*/ 1141894 w 1741367"/>
              <a:gd name="connsiteY42" fmla="*/ 58526 h 1969235"/>
              <a:gd name="connsiteX43" fmla="*/ 1171092 w 1741367"/>
              <a:gd name="connsiteY43" fmla="*/ 91807 h 1969235"/>
              <a:gd name="connsiteX44" fmla="*/ 1180195 w 1741367"/>
              <a:gd name="connsiteY44" fmla="*/ 90622 h 1969235"/>
              <a:gd name="connsiteX45" fmla="*/ 1212526 w 1741367"/>
              <a:gd name="connsiteY45" fmla="*/ 115502 h 1969235"/>
              <a:gd name="connsiteX46" fmla="*/ 1206772 w 1741367"/>
              <a:gd name="connsiteY46" fmla="*/ 136823 h 1969235"/>
              <a:gd name="connsiteX47" fmla="*/ 1198343 w 1741367"/>
              <a:gd name="connsiteY47" fmla="*/ 141672 h 1969235"/>
              <a:gd name="connsiteX48" fmla="*/ 1201753 w 1741367"/>
              <a:gd name="connsiteY48" fmla="*/ 161144 h 1969235"/>
              <a:gd name="connsiteX49" fmla="*/ 1183980 w 1741367"/>
              <a:gd name="connsiteY49" fmla="*/ 218946 h 1969235"/>
              <a:gd name="connsiteX50" fmla="*/ 1171669 w 1741367"/>
              <a:gd name="connsiteY50" fmla="*/ 227852 h 1969235"/>
              <a:gd name="connsiteX51" fmla="*/ 1273325 w 1741367"/>
              <a:gd name="connsiteY51" fmla="*/ 227852 h 1969235"/>
              <a:gd name="connsiteX52" fmla="*/ 1261010 w 1741367"/>
              <a:gd name="connsiteY52" fmla="*/ 218946 h 1969235"/>
              <a:gd name="connsiteX53" fmla="*/ 1248211 w 1741367"/>
              <a:gd name="connsiteY53" fmla="*/ 194768 h 1969235"/>
              <a:gd name="connsiteX54" fmla="*/ 1245526 w 1741367"/>
              <a:gd name="connsiteY54" fmla="*/ 176630 h 1969235"/>
              <a:gd name="connsiteX55" fmla="*/ 1242723 w 1741367"/>
              <a:gd name="connsiteY55" fmla="*/ 175577 h 1969235"/>
              <a:gd name="connsiteX56" fmla="*/ 1233079 w 1741367"/>
              <a:gd name="connsiteY56" fmla="*/ 157569 h 1969235"/>
              <a:gd name="connsiteX57" fmla="*/ 1238826 w 1741367"/>
              <a:gd name="connsiteY57" fmla="*/ 136248 h 1969235"/>
              <a:gd name="connsiteX58" fmla="*/ 1249589 w 1741367"/>
              <a:gd name="connsiteY58" fmla="*/ 130053 h 1969235"/>
              <a:gd name="connsiteX59" fmla="*/ 1261407 w 1741367"/>
              <a:gd name="connsiteY59" fmla="*/ 106045 h 1969235"/>
              <a:gd name="connsiteX60" fmla="*/ 1380103 w 1741367"/>
              <a:gd name="connsiteY60" fmla="*/ 3707 h 1969235"/>
              <a:gd name="connsiteX61" fmla="*/ 1408396 w 1741367"/>
              <a:gd name="connsiteY61" fmla="*/ 3707 h 1969235"/>
              <a:gd name="connsiteX62" fmla="*/ 1485399 w 1741367"/>
              <a:gd name="connsiteY62" fmla="*/ 58526 h 1969235"/>
              <a:gd name="connsiteX63" fmla="*/ 1514620 w 1741367"/>
              <a:gd name="connsiteY63" fmla="*/ 91830 h 1969235"/>
              <a:gd name="connsiteX64" fmla="*/ 1523900 w 1741367"/>
              <a:gd name="connsiteY64" fmla="*/ 90622 h 1969235"/>
              <a:gd name="connsiteX65" fmla="*/ 1556231 w 1741367"/>
              <a:gd name="connsiteY65" fmla="*/ 115502 h 1969235"/>
              <a:gd name="connsiteX66" fmla="*/ 1550477 w 1741367"/>
              <a:gd name="connsiteY66" fmla="*/ 136823 h 1969235"/>
              <a:gd name="connsiteX67" fmla="*/ 1541872 w 1741367"/>
              <a:gd name="connsiteY67" fmla="*/ 141773 h 1969235"/>
              <a:gd name="connsiteX68" fmla="*/ 1545265 w 1741367"/>
              <a:gd name="connsiteY68" fmla="*/ 161144 h 1969235"/>
              <a:gd name="connsiteX69" fmla="*/ 1527489 w 1741367"/>
              <a:gd name="connsiteY69" fmla="*/ 218946 h 1969235"/>
              <a:gd name="connsiteX70" fmla="*/ 1514426 w 1741367"/>
              <a:gd name="connsiteY70" fmla="*/ 228394 h 1969235"/>
              <a:gd name="connsiteX71" fmla="*/ 1514688 w 1741367"/>
              <a:gd name="connsiteY71" fmla="*/ 228407 h 1969235"/>
              <a:gd name="connsiteX72" fmla="*/ 1520115 w 1741367"/>
              <a:gd name="connsiteY72" fmla="*/ 229099 h 1969235"/>
              <a:gd name="connsiteX73" fmla="*/ 1530693 w 1741367"/>
              <a:gd name="connsiteY73" fmla="*/ 231262 h 1969235"/>
              <a:gd name="connsiteX74" fmla="*/ 1540039 w 1741367"/>
              <a:gd name="connsiteY74" fmla="*/ 235205 h 1969235"/>
              <a:gd name="connsiteX75" fmla="*/ 1545806 w 1741367"/>
              <a:gd name="connsiteY75" fmla="*/ 236370 h 1969235"/>
              <a:gd name="connsiteX76" fmla="*/ 1545807 w 1741367"/>
              <a:gd name="connsiteY76" fmla="*/ 236370 h 1969235"/>
              <a:gd name="connsiteX77" fmla="*/ 1550835 w 1741367"/>
              <a:gd name="connsiteY77" fmla="*/ 239761 h 1969235"/>
              <a:gd name="connsiteX78" fmla="*/ 1559808 w 1741367"/>
              <a:gd name="connsiteY78" fmla="*/ 243546 h 1969235"/>
              <a:gd name="connsiteX79" fmla="*/ 1574812 w 1741367"/>
              <a:gd name="connsiteY79" fmla="*/ 255926 h 1969235"/>
              <a:gd name="connsiteX80" fmla="*/ 1580257 w 1741367"/>
              <a:gd name="connsiteY80" fmla="*/ 259598 h 1969235"/>
              <a:gd name="connsiteX81" fmla="*/ 1581506 w 1741367"/>
              <a:gd name="connsiteY81" fmla="*/ 261450 h 1969235"/>
              <a:gd name="connsiteX82" fmla="*/ 1583832 w 1741367"/>
              <a:gd name="connsiteY82" fmla="*/ 263369 h 1969235"/>
              <a:gd name="connsiteX83" fmla="*/ 1590459 w 1741367"/>
              <a:gd name="connsiteY83" fmla="*/ 271391 h 1969235"/>
              <a:gd name="connsiteX84" fmla="*/ 1593450 w 1741367"/>
              <a:gd name="connsiteY84" fmla="*/ 275603 h 1969235"/>
              <a:gd name="connsiteX85" fmla="*/ 1593492 w 1741367"/>
              <a:gd name="connsiteY85" fmla="*/ 275638 h 1969235"/>
              <a:gd name="connsiteX86" fmla="*/ 1593556 w 1741367"/>
              <a:gd name="connsiteY86" fmla="*/ 275771 h 1969235"/>
              <a:gd name="connsiteX87" fmla="*/ 1598916 w 1741367"/>
              <a:gd name="connsiteY87" fmla="*/ 284568 h 1969235"/>
              <a:gd name="connsiteX88" fmla="*/ 1603478 w 1741367"/>
              <a:gd name="connsiteY88" fmla="*/ 294040 h 1969235"/>
              <a:gd name="connsiteX89" fmla="*/ 1603484 w 1741367"/>
              <a:gd name="connsiteY89" fmla="*/ 294049 h 1969235"/>
              <a:gd name="connsiteX90" fmla="*/ 1603486 w 1741367"/>
              <a:gd name="connsiteY90" fmla="*/ 294060 h 1969235"/>
              <a:gd name="connsiteX91" fmla="*/ 1607087 w 1741367"/>
              <a:gd name="connsiteY91" fmla="*/ 303919 h 1969235"/>
              <a:gd name="connsiteX92" fmla="*/ 1607129 w 1741367"/>
              <a:gd name="connsiteY92" fmla="*/ 304006 h 1969235"/>
              <a:gd name="connsiteX93" fmla="*/ 1612002 w 1741367"/>
              <a:gd name="connsiteY93" fmla="*/ 336235 h 1969235"/>
              <a:gd name="connsiteX94" fmla="*/ 1612002 w 1741367"/>
              <a:gd name="connsiteY94" fmla="*/ 336236 h 1969235"/>
              <a:gd name="connsiteX95" fmla="*/ 1612002 w 1741367"/>
              <a:gd name="connsiteY95" fmla="*/ 444799 h 1969235"/>
              <a:gd name="connsiteX96" fmla="*/ 1612002 w 1741367"/>
              <a:gd name="connsiteY96" fmla="*/ 674745 h 1969235"/>
              <a:gd name="connsiteX97" fmla="*/ 1612002 w 1741367"/>
              <a:gd name="connsiteY97" fmla="*/ 813941 h 1969235"/>
              <a:gd name="connsiteX98" fmla="*/ 1612002 w 1741367"/>
              <a:gd name="connsiteY98" fmla="*/ 1049546 h 1969235"/>
              <a:gd name="connsiteX99" fmla="*/ 1619062 w 1741367"/>
              <a:gd name="connsiteY99" fmla="*/ 1050972 h 1969235"/>
              <a:gd name="connsiteX100" fmla="*/ 1673540 w 1741367"/>
              <a:gd name="connsiteY100" fmla="*/ 1133159 h 1969235"/>
              <a:gd name="connsiteX101" fmla="*/ 1619062 w 1741367"/>
              <a:gd name="connsiteY101" fmla="*/ 1215360 h 1969235"/>
              <a:gd name="connsiteX102" fmla="*/ 1584854 w 1741367"/>
              <a:gd name="connsiteY102" fmla="*/ 1222268 h 1969235"/>
              <a:gd name="connsiteX103" fmla="*/ 1584785 w 1741367"/>
              <a:gd name="connsiteY103" fmla="*/ 1222370 h 1969235"/>
              <a:gd name="connsiteX104" fmla="*/ 1728362 w 1741367"/>
              <a:gd name="connsiteY104" fmla="*/ 1222370 h 1969235"/>
              <a:gd name="connsiteX105" fmla="*/ 1728363 w 1741367"/>
              <a:gd name="connsiteY105" fmla="*/ 1222370 h 1969235"/>
              <a:gd name="connsiteX106" fmla="*/ 1741329 w 1741367"/>
              <a:gd name="connsiteY106" fmla="*/ 1236462 h 1969235"/>
              <a:gd name="connsiteX107" fmla="*/ 1738410 w 1741367"/>
              <a:gd name="connsiteY107" fmla="*/ 1247270 h 1969235"/>
              <a:gd name="connsiteX108" fmla="*/ 1722994 w 1741367"/>
              <a:gd name="connsiteY108" fmla="*/ 1304357 h 1969235"/>
              <a:gd name="connsiteX109" fmla="*/ 1624415 w 1741367"/>
              <a:gd name="connsiteY109" fmla="*/ 1396150 h 1969235"/>
              <a:gd name="connsiteX110" fmla="*/ 1588234 w 1741367"/>
              <a:gd name="connsiteY110" fmla="*/ 1403117 h 1969235"/>
              <a:gd name="connsiteX111" fmla="*/ 1554639 w 1741367"/>
              <a:gd name="connsiteY111" fmla="*/ 1409586 h 1969235"/>
              <a:gd name="connsiteX112" fmla="*/ 1554638 w 1741367"/>
              <a:gd name="connsiteY112" fmla="*/ 1409586 h 1969235"/>
              <a:gd name="connsiteX113" fmla="*/ 972570 w 1741367"/>
              <a:gd name="connsiteY113" fmla="*/ 1409586 h 1969235"/>
              <a:gd name="connsiteX114" fmla="*/ 992479 w 1741367"/>
              <a:gd name="connsiteY114" fmla="*/ 1539764 h 1969235"/>
              <a:gd name="connsiteX115" fmla="*/ 1183123 w 1741367"/>
              <a:gd name="connsiteY115" fmla="*/ 1885296 h 1969235"/>
              <a:gd name="connsiteX116" fmla="*/ 1217004 w 1741367"/>
              <a:gd name="connsiteY116" fmla="*/ 1920346 h 1969235"/>
              <a:gd name="connsiteX117" fmla="*/ 1222820 w 1741367"/>
              <a:gd name="connsiteY117" fmla="*/ 1951658 h 1969235"/>
              <a:gd name="connsiteX118" fmla="*/ 1218331 w 1741367"/>
              <a:gd name="connsiteY118" fmla="*/ 1957053 h 1969235"/>
              <a:gd name="connsiteX119" fmla="*/ 1212186 w 1741367"/>
              <a:gd name="connsiteY119" fmla="*/ 1964440 h 1969235"/>
              <a:gd name="connsiteX120" fmla="*/ 1196269 w 1741367"/>
              <a:gd name="connsiteY120" fmla="*/ 1969235 h 1969235"/>
              <a:gd name="connsiteX121" fmla="*/ 1196254 w 1741367"/>
              <a:gd name="connsiteY121" fmla="*/ 1969235 h 1969235"/>
              <a:gd name="connsiteX122" fmla="*/ 545123 w 1741367"/>
              <a:gd name="connsiteY122" fmla="*/ 1969235 h 1969235"/>
              <a:gd name="connsiteX123" fmla="*/ 545112 w 1741367"/>
              <a:gd name="connsiteY123" fmla="*/ 1969235 h 1969235"/>
              <a:gd name="connsiteX124" fmla="*/ 518562 w 1741367"/>
              <a:gd name="connsiteY124" fmla="*/ 1951658 h 1969235"/>
              <a:gd name="connsiteX125" fmla="*/ 524377 w 1741367"/>
              <a:gd name="connsiteY125" fmla="*/ 1920346 h 1969235"/>
              <a:gd name="connsiteX126" fmla="*/ 551466 w 1741367"/>
              <a:gd name="connsiteY126" fmla="*/ 1892312 h 1969235"/>
              <a:gd name="connsiteX127" fmla="*/ 551476 w 1741367"/>
              <a:gd name="connsiteY127" fmla="*/ 1892312 h 1969235"/>
              <a:gd name="connsiteX128" fmla="*/ 558258 w 1741367"/>
              <a:gd name="connsiteY128" fmla="*/ 1885296 h 1969235"/>
              <a:gd name="connsiteX129" fmla="*/ 748902 w 1741367"/>
              <a:gd name="connsiteY129" fmla="*/ 1539764 h 1969235"/>
              <a:gd name="connsiteX130" fmla="*/ 768811 w 1741367"/>
              <a:gd name="connsiteY130" fmla="*/ 1409586 h 1969235"/>
              <a:gd name="connsiteX131" fmla="*/ 186740 w 1741367"/>
              <a:gd name="connsiteY131" fmla="*/ 1409586 h 1969235"/>
              <a:gd name="connsiteX132" fmla="*/ 141673 w 1741367"/>
              <a:gd name="connsiteY132" fmla="*/ 1404123 h 1969235"/>
              <a:gd name="connsiteX133" fmla="*/ 124295 w 1741367"/>
              <a:gd name="connsiteY133" fmla="*/ 1397562 h 1969235"/>
              <a:gd name="connsiteX134" fmla="*/ 116964 w 1741367"/>
              <a:gd name="connsiteY134" fmla="*/ 1396150 h 1969235"/>
              <a:gd name="connsiteX135" fmla="*/ 111724 w 1741367"/>
              <a:gd name="connsiteY135" fmla="*/ 1392816 h 1969235"/>
              <a:gd name="connsiteX136" fmla="*/ 100575 w 1741367"/>
              <a:gd name="connsiteY136" fmla="*/ 1388607 h 1969235"/>
              <a:gd name="connsiteX137" fmla="*/ 64747 w 1741367"/>
              <a:gd name="connsiteY137" fmla="*/ 1364349 h 1969235"/>
              <a:gd name="connsiteX138" fmla="*/ 61557 w 1741367"/>
              <a:gd name="connsiteY138" fmla="*/ 1360895 h 1969235"/>
              <a:gd name="connsiteX139" fmla="*/ 59099 w 1741367"/>
              <a:gd name="connsiteY139" fmla="*/ 1359330 h 1969235"/>
              <a:gd name="connsiteX140" fmla="*/ 54982 w 1741367"/>
              <a:gd name="connsiteY140" fmla="*/ 1353772 h 1969235"/>
              <a:gd name="connsiteX141" fmla="*/ 35493 w 1741367"/>
              <a:gd name="connsiteY141" fmla="*/ 1332662 h 1969235"/>
              <a:gd name="connsiteX142" fmla="*/ 39345 w 1741367"/>
              <a:gd name="connsiteY142" fmla="*/ 1332662 h 1969235"/>
              <a:gd name="connsiteX143" fmla="*/ 18378 w 1741367"/>
              <a:gd name="connsiteY143" fmla="*/ 1304357 h 1969235"/>
              <a:gd name="connsiteX144" fmla="*/ 36 w 1741367"/>
              <a:gd name="connsiteY144" fmla="*/ 1236462 h 1969235"/>
              <a:gd name="connsiteX145" fmla="*/ 13017 w 1741367"/>
              <a:gd name="connsiteY145" fmla="*/ 1222370 h 1969235"/>
              <a:gd name="connsiteX146" fmla="*/ 156469 w 1741367"/>
              <a:gd name="connsiteY146" fmla="*/ 1222370 h 1969235"/>
              <a:gd name="connsiteX147" fmla="*/ 156332 w 1741367"/>
              <a:gd name="connsiteY147" fmla="*/ 1222228 h 1969235"/>
              <a:gd name="connsiteX148" fmla="*/ 122318 w 1741367"/>
              <a:gd name="connsiteY148" fmla="*/ 1215360 h 1969235"/>
              <a:gd name="connsiteX149" fmla="*/ 67840 w 1741367"/>
              <a:gd name="connsiteY149" fmla="*/ 1133159 h 1969235"/>
              <a:gd name="connsiteX150" fmla="*/ 122318 w 1741367"/>
              <a:gd name="connsiteY150" fmla="*/ 1050972 h 1969235"/>
              <a:gd name="connsiteX151" fmla="*/ 129379 w 1741367"/>
              <a:gd name="connsiteY151" fmla="*/ 1049546 h 1969235"/>
              <a:gd name="connsiteX152" fmla="*/ 129379 w 1741367"/>
              <a:gd name="connsiteY152" fmla="*/ 813941 h 1969235"/>
              <a:gd name="connsiteX153" fmla="*/ 129379 w 1741367"/>
              <a:gd name="connsiteY153" fmla="*/ 674745 h 1969235"/>
              <a:gd name="connsiteX154" fmla="*/ 129379 w 1741367"/>
              <a:gd name="connsiteY154" fmla="*/ 459749 h 1969235"/>
              <a:gd name="connsiteX155" fmla="*/ 129379 w 1741367"/>
              <a:gd name="connsiteY155" fmla="*/ 336236 h 1969235"/>
              <a:gd name="connsiteX156" fmla="*/ 129379 w 1741367"/>
              <a:gd name="connsiteY156" fmla="*/ 336235 h 1969235"/>
              <a:gd name="connsiteX157" fmla="*/ 237762 w 1741367"/>
              <a:gd name="connsiteY157" fmla="*/ 227852 h 1969235"/>
              <a:gd name="connsiteX158" fmla="*/ 242823 w 1741367"/>
              <a:gd name="connsiteY158" fmla="*/ 227852 h 1969235"/>
              <a:gd name="connsiteX159" fmla="*/ 230508 w 1741367"/>
              <a:gd name="connsiteY159" fmla="*/ 218946 h 1969235"/>
              <a:gd name="connsiteX160" fmla="*/ 217710 w 1741367"/>
              <a:gd name="connsiteY160" fmla="*/ 194768 h 1969235"/>
              <a:gd name="connsiteX161" fmla="*/ 215061 w 1741367"/>
              <a:gd name="connsiteY161" fmla="*/ 176873 h 1969235"/>
              <a:gd name="connsiteX162" fmla="*/ 211613 w 1741367"/>
              <a:gd name="connsiteY162" fmla="*/ 175577 h 1969235"/>
              <a:gd name="connsiteX163" fmla="*/ 201975 w 1741367"/>
              <a:gd name="connsiteY163" fmla="*/ 157569 h 1969235"/>
              <a:gd name="connsiteX164" fmla="*/ 207716 w 1741367"/>
              <a:gd name="connsiteY164" fmla="*/ 136248 h 1969235"/>
              <a:gd name="connsiteX165" fmla="*/ 219327 w 1741367"/>
              <a:gd name="connsiteY165" fmla="*/ 129568 h 1969235"/>
              <a:gd name="connsiteX166" fmla="*/ 230905 w 1741367"/>
              <a:gd name="connsiteY166" fmla="*/ 106045 h 1969235"/>
              <a:gd name="connsiteX167" fmla="*/ 349602 w 1741367"/>
              <a:gd name="connsiteY167" fmla="*/ 3707 h 196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741367" h="1969235">
                <a:moveTo>
                  <a:pt x="349602" y="3707"/>
                </a:moveTo>
                <a:cubicBezTo>
                  <a:pt x="358391" y="-1236"/>
                  <a:pt x="369103" y="-1236"/>
                  <a:pt x="377892" y="3707"/>
                </a:cubicBezTo>
                <a:cubicBezTo>
                  <a:pt x="389318" y="10129"/>
                  <a:pt x="423535" y="30344"/>
                  <a:pt x="454896" y="58526"/>
                </a:cubicBezTo>
                <a:lnTo>
                  <a:pt x="484056" y="91760"/>
                </a:lnTo>
                <a:lnTo>
                  <a:pt x="492796" y="90622"/>
                </a:lnTo>
                <a:cubicBezTo>
                  <a:pt x="508558" y="88548"/>
                  <a:pt x="523054" y="99711"/>
                  <a:pt x="525112" y="115502"/>
                </a:cubicBezTo>
                <a:cubicBezTo>
                  <a:pt x="526143" y="123405"/>
                  <a:pt x="523874" y="130973"/>
                  <a:pt x="519373" y="136823"/>
                </a:cubicBezTo>
                <a:lnTo>
                  <a:pt x="511314" y="141459"/>
                </a:lnTo>
                <a:lnTo>
                  <a:pt x="514762" y="161144"/>
                </a:lnTo>
                <a:cubicBezTo>
                  <a:pt x="514762" y="187053"/>
                  <a:pt x="507415" y="205631"/>
                  <a:pt x="496986" y="218946"/>
                </a:cubicBezTo>
                <a:lnTo>
                  <a:pt x="484671" y="227852"/>
                </a:lnTo>
                <a:lnTo>
                  <a:pt x="586319" y="227852"/>
                </a:lnTo>
                <a:lnTo>
                  <a:pt x="574004" y="218946"/>
                </a:lnTo>
                <a:cubicBezTo>
                  <a:pt x="568790" y="212289"/>
                  <a:pt x="564346" y="204315"/>
                  <a:pt x="561205" y="194768"/>
                </a:cubicBezTo>
                <a:lnTo>
                  <a:pt x="558544" y="176792"/>
                </a:lnTo>
                <a:lnTo>
                  <a:pt x="555311" y="175577"/>
                </a:lnTo>
                <a:cubicBezTo>
                  <a:pt x="550188" y="171113"/>
                  <a:pt x="546612" y="164833"/>
                  <a:pt x="545665" y="157569"/>
                </a:cubicBezTo>
                <a:cubicBezTo>
                  <a:pt x="544644" y="149667"/>
                  <a:pt x="546916" y="142098"/>
                  <a:pt x="551420" y="136248"/>
                </a:cubicBezTo>
                <a:lnTo>
                  <a:pt x="562739" y="129737"/>
                </a:lnTo>
                <a:lnTo>
                  <a:pt x="574401" y="106045"/>
                </a:lnTo>
                <a:cubicBezTo>
                  <a:pt x="607539" y="54007"/>
                  <a:pt x="675960" y="13341"/>
                  <a:pt x="693097" y="3707"/>
                </a:cubicBezTo>
                <a:cubicBezTo>
                  <a:pt x="701886" y="-1236"/>
                  <a:pt x="712613" y="-1236"/>
                  <a:pt x="721390" y="3707"/>
                </a:cubicBezTo>
                <a:cubicBezTo>
                  <a:pt x="732815" y="10129"/>
                  <a:pt x="767033" y="30344"/>
                  <a:pt x="798394" y="58526"/>
                </a:cubicBezTo>
                <a:lnTo>
                  <a:pt x="827573" y="91782"/>
                </a:lnTo>
                <a:lnTo>
                  <a:pt x="836485" y="90622"/>
                </a:lnTo>
                <a:cubicBezTo>
                  <a:pt x="852247" y="88548"/>
                  <a:pt x="866759" y="99711"/>
                  <a:pt x="868820" y="115502"/>
                </a:cubicBezTo>
                <a:cubicBezTo>
                  <a:pt x="869849" y="123405"/>
                  <a:pt x="867576" y="130973"/>
                  <a:pt x="863072" y="136823"/>
                </a:cubicBezTo>
                <a:lnTo>
                  <a:pt x="854830" y="141566"/>
                </a:lnTo>
                <a:lnTo>
                  <a:pt x="858260" y="161144"/>
                </a:lnTo>
                <a:cubicBezTo>
                  <a:pt x="858260" y="187053"/>
                  <a:pt x="850913" y="205631"/>
                  <a:pt x="840486" y="218946"/>
                </a:cubicBezTo>
                <a:lnTo>
                  <a:pt x="828175" y="227852"/>
                </a:lnTo>
                <a:lnTo>
                  <a:pt x="929815" y="227852"/>
                </a:lnTo>
                <a:lnTo>
                  <a:pt x="917499" y="218946"/>
                </a:lnTo>
                <a:cubicBezTo>
                  <a:pt x="912285" y="212289"/>
                  <a:pt x="907842" y="204315"/>
                  <a:pt x="904701" y="194768"/>
                </a:cubicBezTo>
                <a:lnTo>
                  <a:pt x="902029" y="176708"/>
                </a:lnTo>
                <a:lnTo>
                  <a:pt x="899018" y="175577"/>
                </a:lnTo>
                <a:cubicBezTo>
                  <a:pt x="893895" y="171113"/>
                  <a:pt x="890319" y="164833"/>
                  <a:pt x="889371" y="157569"/>
                </a:cubicBezTo>
                <a:cubicBezTo>
                  <a:pt x="888342" y="149667"/>
                  <a:pt x="890616" y="142098"/>
                  <a:pt x="895120" y="136248"/>
                </a:cubicBezTo>
                <a:lnTo>
                  <a:pt x="906157" y="129896"/>
                </a:lnTo>
                <a:lnTo>
                  <a:pt x="917897" y="106045"/>
                </a:lnTo>
                <a:cubicBezTo>
                  <a:pt x="951036" y="54007"/>
                  <a:pt x="1019457" y="13341"/>
                  <a:pt x="1036610" y="3707"/>
                </a:cubicBezTo>
                <a:cubicBezTo>
                  <a:pt x="1045383" y="-1236"/>
                  <a:pt x="1056110" y="-1236"/>
                  <a:pt x="1064883" y="3707"/>
                </a:cubicBezTo>
                <a:cubicBezTo>
                  <a:pt x="1076318" y="10129"/>
                  <a:pt x="1110535" y="30344"/>
                  <a:pt x="1141894" y="58526"/>
                </a:cubicBezTo>
                <a:lnTo>
                  <a:pt x="1171092" y="91807"/>
                </a:lnTo>
                <a:lnTo>
                  <a:pt x="1180195" y="90622"/>
                </a:lnTo>
                <a:cubicBezTo>
                  <a:pt x="1195938" y="88548"/>
                  <a:pt x="1210469" y="99711"/>
                  <a:pt x="1212526" y="115502"/>
                </a:cubicBezTo>
                <a:cubicBezTo>
                  <a:pt x="1213547" y="123405"/>
                  <a:pt x="1211275" y="130973"/>
                  <a:pt x="1206772" y="136823"/>
                </a:cubicBezTo>
                <a:lnTo>
                  <a:pt x="1198343" y="141672"/>
                </a:lnTo>
                <a:lnTo>
                  <a:pt x="1201753" y="161144"/>
                </a:lnTo>
                <a:cubicBezTo>
                  <a:pt x="1201753" y="187053"/>
                  <a:pt x="1194407" y="205631"/>
                  <a:pt x="1183980" y="218946"/>
                </a:cubicBezTo>
                <a:lnTo>
                  <a:pt x="1171669" y="227852"/>
                </a:lnTo>
                <a:lnTo>
                  <a:pt x="1273325" y="227852"/>
                </a:lnTo>
                <a:lnTo>
                  <a:pt x="1261010" y="218946"/>
                </a:lnTo>
                <a:cubicBezTo>
                  <a:pt x="1255795" y="212288"/>
                  <a:pt x="1251351" y="204315"/>
                  <a:pt x="1248211" y="194768"/>
                </a:cubicBezTo>
                <a:lnTo>
                  <a:pt x="1245526" y="176630"/>
                </a:lnTo>
                <a:lnTo>
                  <a:pt x="1242723" y="175577"/>
                </a:lnTo>
                <a:cubicBezTo>
                  <a:pt x="1237601" y="171113"/>
                  <a:pt x="1234026" y="164833"/>
                  <a:pt x="1233079" y="157569"/>
                </a:cubicBezTo>
                <a:cubicBezTo>
                  <a:pt x="1232051" y="149667"/>
                  <a:pt x="1234323" y="142098"/>
                  <a:pt x="1238826" y="136248"/>
                </a:cubicBezTo>
                <a:lnTo>
                  <a:pt x="1249589" y="130053"/>
                </a:lnTo>
                <a:lnTo>
                  <a:pt x="1261407" y="106045"/>
                </a:lnTo>
                <a:cubicBezTo>
                  <a:pt x="1294545" y="54007"/>
                  <a:pt x="1362965" y="13341"/>
                  <a:pt x="1380103" y="3707"/>
                </a:cubicBezTo>
                <a:cubicBezTo>
                  <a:pt x="1388892" y="-1236"/>
                  <a:pt x="1399607" y="-1236"/>
                  <a:pt x="1408396" y="3707"/>
                </a:cubicBezTo>
                <a:cubicBezTo>
                  <a:pt x="1419821" y="10129"/>
                  <a:pt x="1454038" y="30344"/>
                  <a:pt x="1485399" y="58526"/>
                </a:cubicBezTo>
                <a:lnTo>
                  <a:pt x="1514620" y="91830"/>
                </a:lnTo>
                <a:lnTo>
                  <a:pt x="1523900" y="90622"/>
                </a:lnTo>
                <a:cubicBezTo>
                  <a:pt x="1539646" y="88548"/>
                  <a:pt x="1554173" y="99711"/>
                  <a:pt x="1556231" y="115502"/>
                </a:cubicBezTo>
                <a:cubicBezTo>
                  <a:pt x="1557252" y="123405"/>
                  <a:pt x="1554980" y="130973"/>
                  <a:pt x="1550477" y="136823"/>
                </a:cubicBezTo>
                <a:lnTo>
                  <a:pt x="1541872" y="141773"/>
                </a:lnTo>
                <a:lnTo>
                  <a:pt x="1545265" y="161144"/>
                </a:lnTo>
                <a:cubicBezTo>
                  <a:pt x="1545265" y="187053"/>
                  <a:pt x="1537918" y="205631"/>
                  <a:pt x="1527489" y="218946"/>
                </a:cubicBezTo>
                <a:lnTo>
                  <a:pt x="1514426" y="228394"/>
                </a:lnTo>
                <a:lnTo>
                  <a:pt x="1514688" y="228407"/>
                </a:lnTo>
                <a:cubicBezTo>
                  <a:pt x="1516507" y="228603"/>
                  <a:pt x="1518311" y="228828"/>
                  <a:pt x="1520115" y="229099"/>
                </a:cubicBezTo>
                <a:cubicBezTo>
                  <a:pt x="1523704" y="229654"/>
                  <a:pt x="1527234" y="230375"/>
                  <a:pt x="1530693" y="231262"/>
                </a:cubicBezTo>
                <a:lnTo>
                  <a:pt x="1540039" y="235205"/>
                </a:lnTo>
                <a:lnTo>
                  <a:pt x="1545806" y="236370"/>
                </a:lnTo>
                <a:lnTo>
                  <a:pt x="1545807" y="236370"/>
                </a:lnTo>
                <a:lnTo>
                  <a:pt x="1550835" y="239761"/>
                </a:lnTo>
                <a:lnTo>
                  <a:pt x="1559808" y="243546"/>
                </a:lnTo>
                <a:lnTo>
                  <a:pt x="1574812" y="255926"/>
                </a:lnTo>
                <a:lnTo>
                  <a:pt x="1580257" y="259598"/>
                </a:lnTo>
                <a:lnTo>
                  <a:pt x="1581506" y="261450"/>
                </a:lnTo>
                <a:lnTo>
                  <a:pt x="1583832" y="263369"/>
                </a:lnTo>
                <a:cubicBezTo>
                  <a:pt x="1586174" y="265923"/>
                  <a:pt x="1588386" y="268612"/>
                  <a:pt x="1590459" y="271391"/>
                </a:cubicBezTo>
                <a:lnTo>
                  <a:pt x="1593450" y="275603"/>
                </a:lnTo>
                <a:lnTo>
                  <a:pt x="1593492" y="275638"/>
                </a:lnTo>
                <a:lnTo>
                  <a:pt x="1593556" y="275771"/>
                </a:lnTo>
                <a:lnTo>
                  <a:pt x="1598916" y="284568"/>
                </a:lnTo>
                <a:lnTo>
                  <a:pt x="1603478" y="294040"/>
                </a:lnTo>
                <a:lnTo>
                  <a:pt x="1603484" y="294049"/>
                </a:lnTo>
                <a:lnTo>
                  <a:pt x="1603486" y="294060"/>
                </a:lnTo>
                <a:lnTo>
                  <a:pt x="1607087" y="303919"/>
                </a:lnTo>
                <a:lnTo>
                  <a:pt x="1607129" y="304006"/>
                </a:lnTo>
                <a:cubicBezTo>
                  <a:pt x="1610296" y="314188"/>
                  <a:pt x="1612002" y="325012"/>
                  <a:pt x="1612002" y="336235"/>
                </a:cubicBezTo>
                <a:lnTo>
                  <a:pt x="1612002" y="336236"/>
                </a:lnTo>
                <a:lnTo>
                  <a:pt x="1612002" y="444799"/>
                </a:lnTo>
                <a:lnTo>
                  <a:pt x="1612002" y="674745"/>
                </a:lnTo>
                <a:lnTo>
                  <a:pt x="1612002" y="813941"/>
                </a:lnTo>
                <a:lnTo>
                  <a:pt x="1612002" y="1049546"/>
                </a:lnTo>
                <a:lnTo>
                  <a:pt x="1619062" y="1050972"/>
                </a:lnTo>
                <a:cubicBezTo>
                  <a:pt x="1651077" y="1064512"/>
                  <a:pt x="1673540" y="1096212"/>
                  <a:pt x="1673540" y="1133159"/>
                </a:cubicBezTo>
                <a:cubicBezTo>
                  <a:pt x="1673540" y="1170109"/>
                  <a:pt x="1651077" y="1201816"/>
                  <a:pt x="1619062" y="1215360"/>
                </a:cubicBezTo>
                <a:lnTo>
                  <a:pt x="1584854" y="1222268"/>
                </a:lnTo>
                <a:lnTo>
                  <a:pt x="1584785" y="1222370"/>
                </a:lnTo>
                <a:lnTo>
                  <a:pt x="1728362" y="1222370"/>
                </a:lnTo>
                <a:lnTo>
                  <a:pt x="1728363" y="1222370"/>
                </a:lnTo>
                <a:cubicBezTo>
                  <a:pt x="1735982" y="1222370"/>
                  <a:pt x="1741902" y="1228877"/>
                  <a:pt x="1741329" y="1236462"/>
                </a:cubicBezTo>
                <a:lnTo>
                  <a:pt x="1738410" y="1247270"/>
                </a:lnTo>
                <a:lnTo>
                  <a:pt x="1722994" y="1304357"/>
                </a:lnTo>
                <a:cubicBezTo>
                  <a:pt x="1702729" y="1345894"/>
                  <a:pt x="1667543" y="1378817"/>
                  <a:pt x="1624415" y="1396150"/>
                </a:cubicBezTo>
                <a:lnTo>
                  <a:pt x="1588234" y="1403117"/>
                </a:lnTo>
                <a:lnTo>
                  <a:pt x="1554639" y="1409586"/>
                </a:lnTo>
                <a:lnTo>
                  <a:pt x="1554638" y="1409586"/>
                </a:lnTo>
                <a:lnTo>
                  <a:pt x="972570" y="1409586"/>
                </a:lnTo>
                <a:lnTo>
                  <a:pt x="992479" y="1539764"/>
                </a:lnTo>
                <a:cubicBezTo>
                  <a:pt x="1024153" y="1669016"/>
                  <a:pt x="1089644" y="1788580"/>
                  <a:pt x="1183123" y="1885296"/>
                </a:cubicBezTo>
                <a:lnTo>
                  <a:pt x="1217004" y="1920346"/>
                </a:lnTo>
                <a:cubicBezTo>
                  <a:pt x="1225043" y="1928670"/>
                  <a:pt x="1227339" y="1940989"/>
                  <a:pt x="1222820" y="1951658"/>
                </a:cubicBezTo>
                <a:lnTo>
                  <a:pt x="1218331" y="1957053"/>
                </a:lnTo>
                <a:lnTo>
                  <a:pt x="1212186" y="1964440"/>
                </a:lnTo>
                <a:cubicBezTo>
                  <a:pt x="1207560" y="1967503"/>
                  <a:pt x="1202054" y="1969235"/>
                  <a:pt x="1196269" y="1969235"/>
                </a:cubicBezTo>
                <a:lnTo>
                  <a:pt x="1196254" y="1969235"/>
                </a:lnTo>
                <a:lnTo>
                  <a:pt x="545123" y="1969235"/>
                </a:lnTo>
                <a:lnTo>
                  <a:pt x="545112" y="1969235"/>
                </a:lnTo>
                <a:cubicBezTo>
                  <a:pt x="533543" y="1969235"/>
                  <a:pt x="523085" y="1962308"/>
                  <a:pt x="518562" y="1951658"/>
                </a:cubicBezTo>
                <a:cubicBezTo>
                  <a:pt x="514039" y="1940989"/>
                  <a:pt x="516324" y="1928670"/>
                  <a:pt x="524377" y="1920346"/>
                </a:cubicBezTo>
                <a:lnTo>
                  <a:pt x="551466" y="1892312"/>
                </a:lnTo>
                <a:lnTo>
                  <a:pt x="551476" y="1892312"/>
                </a:lnTo>
                <a:lnTo>
                  <a:pt x="558258" y="1885296"/>
                </a:lnTo>
                <a:cubicBezTo>
                  <a:pt x="651737" y="1788580"/>
                  <a:pt x="717228" y="1669016"/>
                  <a:pt x="748902" y="1539764"/>
                </a:cubicBezTo>
                <a:lnTo>
                  <a:pt x="768811" y="1409586"/>
                </a:lnTo>
                <a:lnTo>
                  <a:pt x="186740" y="1409586"/>
                </a:lnTo>
                <a:cubicBezTo>
                  <a:pt x="171201" y="1409586"/>
                  <a:pt x="156107" y="1407692"/>
                  <a:pt x="141673" y="1404123"/>
                </a:cubicBezTo>
                <a:lnTo>
                  <a:pt x="124295" y="1397562"/>
                </a:lnTo>
                <a:lnTo>
                  <a:pt x="116964" y="1396150"/>
                </a:lnTo>
                <a:lnTo>
                  <a:pt x="111724" y="1392816"/>
                </a:lnTo>
                <a:lnTo>
                  <a:pt x="100575" y="1388607"/>
                </a:lnTo>
                <a:cubicBezTo>
                  <a:pt x="87681" y="1381905"/>
                  <a:pt x="75667" y="1373746"/>
                  <a:pt x="64747" y="1364349"/>
                </a:cubicBezTo>
                <a:lnTo>
                  <a:pt x="61557" y="1360895"/>
                </a:lnTo>
                <a:lnTo>
                  <a:pt x="59099" y="1359330"/>
                </a:lnTo>
                <a:lnTo>
                  <a:pt x="54982" y="1353772"/>
                </a:lnTo>
                <a:lnTo>
                  <a:pt x="35493" y="1332662"/>
                </a:lnTo>
                <a:lnTo>
                  <a:pt x="39345" y="1332662"/>
                </a:lnTo>
                <a:lnTo>
                  <a:pt x="18378" y="1304357"/>
                </a:lnTo>
                <a:cubicBezTo>
                  <a:pt x="8244" y="1283588"/>
                  <a:pt x="1839" y="1260666"/>
                  <a:pt x="36" y="1236462"/>
                </a:cubicBezTo>
                <a:cubicBezTo>
                  <a:pt x="-520" y="1228877"/>
                  <a:pt x="5399" y="1222370"/>
                  <a:pt x="13017" y="1222370"/>
                </a:cubicBezTo>
                <a:lnTo>
                  <a:pt x="156469" y="1222370"/>
                </a:lnTo>
                <a:lnTo>
                  <a:pt x="156332" y="1222228"/>
                </a:lnTo>
                <a:lnTo>
                  <a:pt x="122318" y="1215360"/>
                </a:lnTo>
                <a:cubicBezTo>
                  <a:pt x="90303" y="1201816"/>
                  <a:pt x="67840" y="1170109"/>
                  <a:pt x="67840" y="1133159"/>
                </a:cubicBezTo>
                <a:cubicBezTo>
                  <a:pt x="67840" y="1096212"/>
                  <a:pt x="90303" y="1064512"/>
                  <a:pt x="122318" y="1050972"/>
                </a:cubicBezTo>
                <a:lnTo>
                  <a:pt x="129379" y="1049546"/>
                </a:lnTo>
                <a:lnTo>
                  <a:pt x="129379" y="813941"/>
                </a:lnTo>
                <a:lnTo>
                  <a:pt x="129379" y="674745"/>
                </a:lnTo>
                <a:lnTo>
                  <a:pt x="129379" y="459749"/>
                </a:lnTo>
                <a:lnTo>
                  <a:pt x="129379" y="336236"/>
                </a:lnTo>
                <a:lnTo>
                  <a:pt x="129379" y="336235"/>
                </a:lnTo>
                <a:cubicBezTo>
                  <a:pt x="129379" y="276379"/>
                  <a:pt x="177906" y="227852"/>
                  <a:pt x="237762" y="227852"/>
                </a:cubicBezTo>
                <a:lnTo>
                  <a:pt x="242823" y="227852"/>
                </a:lnTo>
                <a:lnTo>
                  <a:pt x="230508" y="218946"/>
                </a:lnTo>
                <a:cubicBezTo>
                  <a:pt x="225294" y="212289"/>
                  <a:pt x="220850" y="204315"/>
                  <a:pt x="217710" y="194768"/>
                </a:cubicBezTo>
                <a:lnTo>
                  <a:pt x="215061" y="176873"/>
                </a:lnTo>
                <a:lnTo>
                  <a:pt x="211613" y="175577"/>
                </a:lnTo>
                <a:cubicBezTo>
                  <a:pt x="206494" y="171113"/>
                  <a:pt x="202922" y="164833"/>
                  <a:pt x="201975" y="157569"/>
                </a:cubicBezTo>
                <a:cubicBezTo>
                  <a:pt x="200946" y="149667"/>
                  <a:pt x="203215" y="142098"/>
                  <a:pt x="207716" y="136248"/>
                </a:cubicBezTo>
                <a:lnTo>
                  <a:pt x="219327" y="129568"/>
                </a:lnTo>
                <a:lnTo>
                  <a:pt x="230905" y="106045"/>
                </a:lnTo>
                <a:cubicBezTo>
                  <a:pt x="264044" y="54007"/>
                  <a:pt x="332463" y="13341"/>
                  <a:pt x="349602" y="3707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586069"/>
            </a:solidFill>
            <a:prstDash val="dash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4E74EC0A-AD12-4705-BFBA-822CA1D7ED3D}"/>
              </a:ext>
            </a:extLst>
          </p:cNvPr>
          <p:cNvSpPr/>
          <p:nvPr/>
        </p:nvSpPr>
        <p:spPr>
          <a:xfrm rot="10800000">
            <a:off x="9511133" y="1716121"/>
            <a:ext cx="538623" cy="375094"/>
          </a:xfrm>
          <a:prstGeom prst="rightArrow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485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550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课程作业（三选一，其三）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在扑克牌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Card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类的基础上实现裁判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Dealer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类，要求至少实现如下方法属性：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洗牌方法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shuffle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，随机洗混的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52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张牌。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发牌方法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deal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，随机发出一定数量的牌。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裁判方法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judge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，发完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张公共牌和代表两个玩家的各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张底牌后，以德州扑克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(Poker)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规则判断赢家。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开局方法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new_game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，新开一局并依次执行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。在主模块中应包含上述功能的示例实现。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德州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Poker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规则：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最佳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7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5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皇家同花顺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同花顺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四条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葫芦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同花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顺子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三条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两对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对子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高牌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先比最大，再比次大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花色无优劣之分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23457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最小（高牌），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AKQJ10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最大（皇家同花顺）</a:t>
            </a:r>
          </a:p>
        </p:txBody>
      </p:sp>
    </p:spTree>
    <p:extLst>
      <p:ext uri="{BB962C8B-B14F-4D97-AF65-F5344CB8AC3E}">
        <p14:creationId xmlns:p14="http://schemas.microsoft.com/office/powerpoint/2010/main" val="28525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6" y="344078"/>
            <a:ext cx="6294824" cy="248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课程作业（三选一，其三）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至少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Poker.py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，说明文档内简要介绍实现思路即可，提交格式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德州扑克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18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本作业分值为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分，说明文档占其中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分，包含加分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下为扑克牌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Card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类参考：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E11C8-C3AC-401A-B6F6-BB7779560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5"/>
          <a:stretch/>
        </p:blipFill>
        <p:spPr>
          <a:xfrm>
            <a:off x="425932" y="2985745"/>
            <a:ext cx="6681473" cy="32783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DCA45F-DC28-42A9-B5C0-923ED5952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58"/>
          <a:stretch/>
        </p:blipFill>
        <p:spPr>
          <a:xfrm>
            <a:off x="7107405" y="0"/>
            <a:ext cx="5084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82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2EC7A-8DE9-43FF-A83D-E7C6DD4026B3}"/>
              </a:ext>
            </a:extLst>
          </p:cNvPr>
          <p:cNvSpPr/>
          <p:nvPr/>
        </p:nvSpPr>
        <p:spPr>
          <a:xfrm>
            <a:off x="633197" y="1035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课堂分享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19E796-E4F5-4F2F-82E3-7CE1240EACC5}"/>
              </a:ext>
            </a:extLst>
          </p:cNvPr>
          <p:cNvSpPr txBox="1"/>
          <p:nvPr/>
        </p:nvSpPr>
        <p:spPr>
          <a:xfrm>
            <a:off x="633197" y="2139642"/>
            <a:ext cx="10481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第三次课上让同学来分享前两次作业，暂定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名同学，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名同学分享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作业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学生与选课，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名同学分享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作业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德州扑克，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1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名同学分享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计算器的面向过程和面向对象，</a:t>
            </a:r>
            <a:r>
              <a:rPr lang="zh-CN" altLang="en-US" dirty="0">
                <a:highlight>
                  <a:srgbClr val="FFFF0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加分</a:t>
            </a:r>
            <a:r>
              <a:rPr lang="en-US" altLang="zh-CN" dirty="0">
                <a:highlight>
                  <a:srgbClr val="FFFF0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2~3</a:t>
            </a:r>
            <a:r>
              <a:rPr lang="zh-CN" altLang="en-US" dirty="0">
                <a:highlight>
                  <a:srgbClr val="FFFF0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分</a:t>
            </a:r>
            <a:endParaRPr lang="en-US" altLang="zh-CN" dirty="0">
              <a:highlight>
                <a:srgbClr val="FFFF00"/>
              </a:highlight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l"/>
            <a:endParaRPr lang="en-US" altLang="zh-CN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抽签规则：本周日（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16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号）晚上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10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点在微信群里发通知，先到先得，具体的规则会提前在微信群里告知大家</a:t>
            </a:r>
          </a:p>
        </p:txBody>
      </p:sp>
    </p:spTree>
    <p:extLst>
      <p:ext uri="{BB962C8B-B14F-4D97-AF65-F5344CB8AC3E}">
        <p14:creationId xmlns:p14="http://schemas.microsoft.com/office/powerpoint/2010/main" val="135696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876BCF7-299F-49FC-8AB5-5D92AC473408}"/>
              </a:ext>
            </a:extLst>
          </p:cNvPr>
          <p:cNvGrpSpPr/>
          <p:nvPr/>
        </p:nvGrpSpPr>
        <p:grpSpPr>
          <a:xfrm>
            <a:off x="5137387" y="593300"/>
            <a:ext cx="1917226" cy="2492435"/>
            <a:chOff x="5119888" y="593300"/>
            <a:chExt cx="1917226" cy="24924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74B7BF-ABC2-4BF1-A0F8-1085DF4C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593300"/>
              <a:ext cx="1079999" cy="137454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F09A60-4D2C-429A-83E2-212762B9182C}"/>
                </a:ext>
              </a:extLst>
            </p:cNvPr>
            <p:cNvSpPr txBox="1"/>
            <p:nvPr/>
          </p:nvSpPr>
          <p:spPr>
            <a:xfrm>
              <a:off x="5119888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模块</a:t>
              </a:r>
              <a:r>
                <a:rPr lang="en-US" altLang="zh-CN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.py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module.py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8477C2C-1C1C-4B7C-8836-1231260D87B4}"/>
              </a:ext>
            </a:extLst>
          </p:cNvPr>
          <p:cNvGrpSpPr/>
          <p:nvPr/>
        </p:nvGrpSpPr>
        <p:grpSpPr>
          <a:xfrm>
            <a:off x="1196983" y="593300"/>
            <a:ext cx="1917226" cy="2492435"/>
            <a:chOff x="1358593" y="593300"/>
            <a:chExt cx="1917226" cy="24924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C1818F-2DD3-4DC4-9BBD-FBBD8E08C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672" y="593300"/>
              <a:ext cx="1066066" cy="137454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8EEC7C5-5B31-4865-BBC5-B3D63561220B}"/>
                </a:ext>
              </a:extLst>
            </p:cNvPr>
            <p:cNvSpPr txBox="1"/>
            <p:nvPr/>
          </p:nvSpPr>
          <p:spPr>
            <a:xfrm>
              <a:off x="1358593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包</a:t>
              </a:r>
              <a:endPara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package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47E476-2831-42AC-B068-7D091F25CF85}"/>
              </a:ext>
            </a:extLst>
          </p:cNvPr>
          <p:cNvGrpSpPr/>
          <p:nvPr/>
        </p:nvGrpSpPr>
        <p:grpSpPr>
          <a:xfrm>
            <a:off x="8996210" y="833681"/>
            <a:ext cx="2115386" cy="2195493"/>
            <a:chOff x="1277012" y="890242"/>
            <a:chExt cx="2115386" cy="219549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2124387-AA6C-4F6A-BA31-E49F2CEA2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12" y="890242"/>
              <a:ext cx="2115386" cy="113416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B87410-B77D-49B7-87C4-F3079567290E}"/>
                </a:ext>
              </a:extLst>
            </p:cNvPr>
            <p:cNvSpPr txBox="1"/>
            <p:nvPr/>
          </p:nvSpPr>
          <p:spPr>
            <a:xfrm>
              <a:off x="1358593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对象</a:t>
              </a:r>
              <a:endPara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object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65BCA7F-B580-4D29-8E29-E3E3082EEED0}"/>
              </a:ext>
            </a:extLst>
          </p:cNvPr>
          <p:cNvSpPr/>
          <p:nvPr/>
        </p:nvSpPr>
        <p:spPr>
          <a:xfrm>
            <a:off x="2119312" y="3234249"/>
            <a:ext cx="7953375" cy="2455706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ctr" anchorCtr="0"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中，代码以模块的形式组织。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一个单独的 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文件就是一个模块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，其模块名与文件名相同，模块中可以定义</a:t>
            </a:r>
            <a:r>
              <a:rPr lang="zh-CN" altLang="en-US" sz="1600" b="1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类、函数、变量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等等。</a:t>
            </a:r>
            <a:endParaRPr lang="en-US" altLang="zh-CN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模块可以作为脚本单独执行，也可以被其他模块导入，从而提高代码的重用性。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程序没有确定的唯一入口，任何模块都可能作为主模块直接执行。</a:t>
            </a:r>
          </a:p>
        </p:txBody>
      </p:sp>
    </p:spTree>
    <p:extLst>
      <p:ext uri="{BB962C8B-B14F-4D97-AF65-F5344CB8AC3E}">
        <p14:creationId xmlns:p14="http://schemas.microsoft.com/office/powerpoint/2010/main" val="2140376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A1FC43C-3C7D-41E2-A7DA-B6BC12BEAF9E}"/>
              </a:ext>
            </a:extLst>
          </p:cNvPr>
          <p:cNvSpPr/>
          <p:nvPr/>
        </p:nvSpPr>
        <p:spPr>
          <a:xfrm>
            <a:off x="548352" y="1050300"/>
            <a:ext cx="10953946" cy="1318454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prin(num):</a:t>
            </a: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print(num)</a:t>
            </a: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x=1</a:t>
            </a: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prin(x)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C0FFEC-9FE7-4742-AF9E-188418E4E0A5}"/>
              </a:ext>
            </a:extLst>
          </p:cNvPr>
          <p:cNvSpPr/>
          <p:nvPr/>
        </p:nvSpPr>
        <p:spPr>
          <a:xfrm>
            <a:off x="548352" y="680968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test1.py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（模块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2B305C-66A1-4E49-A576-F21A04B7A65B}"/>
              </a:ext>
            </a:extLst>
          </p:cNvPr>
          <p:cNvSpPr txBox="1"/>
          <p:nvPr/>
        </p:nvSpPr>
        <p:spPr>
          <a:xfrm>
            <a:off x="322801" y="233714"/>
            <a:ext cx="526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举个例子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,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我们可以直接运行下面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test1.py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这个文件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4E1A08-43FD-4575-9B57-5ABAA94BCA78}"/>
              </a:ext>
            </a:extLst>
          </p:cNvPr>
          <p:cNvSpPr/>
          <p:nvPr/>
        </p:nvSpPr>
        <p:spPr>
          <a:xfrm>
            <a:off x="548351" y="2738086"/>
            <a:ext cx="10953946" cy="515899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B5B65F-83CF-4C17-86CE-AD58D65A8012}"/>
              </a:ext>
            </a:extLst>
          </p:cNvPr>
          <p:cNvSpPr/>
          <p:nvPr/>
        </p:nvSpPr>
        <p:spPr>
          <a:xfrm>
            <a:off x="548351" y="23973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Console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91873A-A083-4DCF-8299-E14D72E08CA6}"/>
              </a:ext>
            </a:extLst>
          </p:cNvPr>
          <p:cNvSpPr/>
          <p:nvPr/>
        </p:nvSpPr>
        <p:spPr>
          <a:xfrm>
            <a:off x="548351" y="4056950"/>
            <a:ext cx="10953946" cy="176570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y=2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test1.prin(y)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test1.prin(test1.x)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475A3-5850-4C45-A99C-901740078665}"/>
              </a:ext>
            </a:extLst>
          </p:cNvPr>
          <p:cNvSpPr/>
          <p:nvPr/>
        </p:nvSpPr>
        <p:spPr>
          <a:xfrm>
            <a:off x="548351" y="3687618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test.py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（模块）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42EFF0-D0BF-4B90-B414-E0E93EC3744A}"/>
              </a:ext>
            </a:extLst>
          </p:cNvPr>
          <p:cNvSpPr txBox="1"/>
          <p:nvPr/>
        </p:nvSpPr>
        <p:spPr>
          <a:xfrm>
            <a:off x="548351" y="3346770"/>
            <a:ext cx="570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也可以把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test1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当成一个模块，导入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test.py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，利用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test1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4EFBE52-F7F3-4144-91B2-247763FB4172}"/>
              </a:ext>
            </a:extLst>
          </p:cNvPr>
          <p:cNvSpPr/>
          <p:nvPr/>
        </p:nvSpPr>
        <p:spPr>
          <a:xfrm>
            <a:off x="548351" y="5845930"/>
            <a:ext cx="10953946" cy="981590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是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的结果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是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test1.prin(y)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的结果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是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test1.prin(test1.x)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的结果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03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D57F4B-A863-466E-A855-3B7804170881}"/>
              </a:ext>
            </a:extLst>
          </p:cNvPr>
          <p:cNvSpPr/>
          <p:nvPr/>
        </p:nvSpPr>
        <p:spPr>
          <a:xfrm>
            <a:off x="548352" y="717587"/>
            <a:ext cx="1104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__name__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的一个内置类属性，它</a:t>
            </a: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存储模块的名称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。当前执行的模块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__name__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'__main__'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，被调用时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__name__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存储的是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模块名称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F31FF2-192F-4572-96B1-B0EEBDBFEE63}"/>
              </a:ext>
            </a:extLst>
          </p:cNvPr>
          <p:cNvSpPr/>
          <p:nvPr/>
        </p:nvSpPr>
        <p:spPr>
          <a:xfrm>
            <a:off x="315844" y="194367"/>
            <a:ext cx="286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__name__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的介绍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368E6F-D5D6-4453-A863-6E45871C448A}"/>
              </a:ext>
            </a:extLst>
          </p:cNvPr>
          <p:cNvSpPr/>
          <p:nvPr/>
        </p:nvSpPr>
        <p:spPr>
          <a:xfrm>
            <a:off x="548352" y="1687955"/>
            <a:ext cx="10953946" cy="83506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print('test1')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print('test1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__name__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:%s' % __name__)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A653E6-6464-45B8-A7C7-3362874E4FF5}"/>
              </a:ext>
            </a:extLst>
          </p:cNvPr>
          <p:cNvSpPr/>
          <p:nvPr/>
        </p:nvSpPr>
        <p:spPr>
          <a:xfrm>
            <a:off x="548352" y="131862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test1.py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6C785B-9D25-49DA-B15B-8C3243DBB5A2}"/>
              </a:ext>
            </a:extLst>
          </p:cNvPr>
          <p:cNvSpPr/>
          <p:nvPr/>
        </p:nvSpPr>
        <p:spPr>
          <a:xfrm>
            <a:off x="548352" y="2892356"/>
            <a:ext cx="10953946" cy="1070111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</a:t>
            </a:r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'test')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</a:t>
            </a:r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'test</a:t>
            </a: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</a:t>
            </a:r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__name__</a:t>
            </a: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</a:t>
            </a:r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:%s'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 __name__)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EC904E-0B32-439F-A92A-D27991972347}"/>
              </a:ext>
            </a:extLst>
          </p:cNvPr>
          <p:cNvSpPr/>
          <p:nvPr/>
        </p:nvSpPr>
        <p:spPr>
          <a:xfrm>
            <a:off x="548352" y="2523024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test.py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554D68-9BE2-4F4B-B0B9-BDB8105BD79D}"/>
              </a:ext>
            </a:extLst>
          </p:cNvPr>
          <p:cNvSpPr/>
          <p:nvPr/>
        </p:nvSpPr>
        <p:spPr>
          <a:xfrm>
            <a:off x="548352" y="4331800"/>
            <a:ext cx="10953946" cy="1325681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</a:p>
          <a:p>
            <a:pPr marL="360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__name__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</a:p>
          <a:p>
            <a:pPr marL="360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</a:t>
            </a:r>
          </a:p>
          <a:p>
            <a:pPr marL="360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__name__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__main__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5D36BD-F506-4012-95C5-2F6793D2EF18}"/>
              </a:ext>
            </a:extLst>
          </p:cNvPr>
          <p:cNvSpPr/>
          <p:nvPr/>
        </p:nvSpPr>
        <p:spPr>
          <a:xfrm>
            <a:off x="548351" y="3962467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test.py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0EB44D-98E8-43E3-9BD8-2C6A227FFCE9}"/>
              </a:ext>
            </a:extLst>
          </p:cNvPr>
          <p:cNvSpPr/>
          <p:nvPr/>
        </p:nvSpPr>
        <p:spPr>
          <a:xfrm>
            <a:off x="548351" y="6023127"/>
            <a:ext cx="10953946" cy="834873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__name__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:__main__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5D3545-C1D1-4A6D-A884-34521D7FFED8}"/>
              </a:ext>
            </a:extLst>
          </p:cNvPr>
          <p:cNvSpPr/>
          <p:nvPr/>
        </p:nvSpPr>
        <p:spPr>
          <a:xfrm>
            <a:off x="525547" y="5665480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1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1F515C-9212-4357-8E56-45C48FD3722B}"/>
              </a:ext>
            </a:extLst>
          </p:cNvPr>
          <p:cNvSpPr txBox="1"/>
          <p:nvPr/>
        </p:nvSpPr>
        <p:spPr>
          <a:xfrm>
            <a:off x="322801" y="233714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if __name__=='__main__' 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的作用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5AE2F-A4D9-4793-B5DA-7516059353CC}"/>
              </a:ext>
            </a:extLst>
          </p:cNvPr>
          <p:cNvSpPr/>
          <p:nvPr/>
        </p:nvSpPr>
        <p:spPr>
          <a:xfrm>
            <a:off x="548352" y="840249"/>
            <a:ext cx="525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可以屏蔽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模块被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模块导入时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模块中的一些代码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ABBE25-78D4-44D3-89FC-7EDFEB442226}"/>
              </a:ext>
            </a:extLst>
          </p:cNvPr>
          <p:cNvSpPr/>
          <p:nvPr/>
        </p:nvSpPr>
        <p:spPr>
          <a:xfrm>
            <a:off x="548352" y="1578913"/>
            <a:ext cx="10953946" cy="1820732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prin(num):</a:t>
            </a: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print(num)</a:t>
            </a: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x=1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__name__=='__main__':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(x)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8549F1-9432-4A21-A26D-0D61EF6F3713}"/>
              </a:ext>
            </a:extLst>
          </p:cNvPr>
          <p:cNvSpPr/>
          <p:nvPr/>
        </p:nvSpPr>
        <p:spPr>
          <a:xfrm>
            <a:off x="548352" y="120958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test1.py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7CA3D6-6E32-4D4E-AE21-76F2C4702805}"/>
              </a:ext>
            </a:extLst>
          </p:cNvPr>
          <p:cNvSpPr/>
          <p:nvPr/>
        </p:nvSpPr>
        <p:spPr>
          <a:xfrm>
            <a:off x="548352" y="3768977"/>
            <a:ext cx="10953946" cy="176570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y=2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test1.prin(y)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test1.prin(test1.x)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5C8E8A-7BC2-46C5-903A-260262D618FE}"/>
              </a:ext>
            </a:extLst>
          </p:cNvPr>
          <p:cNvSpPr/>
          <p:nvPr/>
        </p:nvSpPr>
        <p:spPr>
          <a:xfrm>
            <a:off x="548352" y="3399645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test.py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0F1350-6785-40A1-9FB4-EB2A8A7681F5}"/>
              </a:ext>
            </a:extLst>
          </p:cNvPr>
          <p:cNvSpPr/>
          <p:nvPr/>
        </p:nvSpPr>
        <p:spPr>
          <a:xfrm>
            <a:off x="548352" y="5757438"/>
            <a:ext cx="10953946" cy="820341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079118-D580-4EAD-AAC1-6B092151D7F2}"/>
              </a:ext>
            </a:extLst>
          </p:cNvPr>
          <p:cNvSpPr/>
          <p:nvPr/>
        </p:nvSpPr>
        <p:spPr>
          <a:xfrm>
            <a:off x="7486563" y="1820838"/>
            <a:ext cx="3106736" cy="1336882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58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876BCF7-299F-49FC-8AB5-5D92AC473408}"/>
              </a:ext>
            </a:extLst>
          </p:cNvPr>
          <p:cNvGrpSpPr/>
          <p:nvPr/>
        </p:nvGrpSpPr>
        <p:grpSpPr>
          <a:xfrm>
            <a:off x="9077791" y="593300"/>
            <a:ext cx="1917226" cy="2492435"/>
            <a:chOff x="5119888" y="593300"/>
            <a:chExt cx="1917226" cy="24924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74B7BF-ABC2-4BF1-A0F8-1085DF4C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593300"/>
              <a:ext cx="1079999" cy="137454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F09A60-4D2C-429A-83E2-212762B9182C}"/>
                </a:ext>
              </a:extLst>
            </p:cNvPr>
            <p:cNvSpPr txBox="1"/>
            <p:nvPr/>
          </p:nvSpPr>
          <p:spPr>
            <a:xfrm>
              <a:off x="5119888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模块</a:t>
              </a:r>
              <a:r>
                <a:rPr lang="en-US" altLang="zh-CN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.py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module.py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8477C2C-1C1C-4B7C-8836-1231260D87B4}"/>
              </a:ext>
            </a:extLst>
          </p:cNvPr>
          <p:cNvGrpSpPr/>
          <p:nvPr/>
        </p:nvGrpSpPr>
        <p:grpSpPr>
          <a:xfrm>
            <a:off x="5137387" y="593300"/>
            <a:ext cx="1917226" cy="2492435"/>
            <a:chOff x="1358593" y="593300"/>
            <a:chExt cx="1917226" cy="24924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C1818F-2DD3-4DC4-9BBD-FBBD8E08C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672" y="593300"/>
              <a:ext cx="1066066" cy="137454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8EEC7C5-5B31-4865-BBC5-B3D63561220B}"/>
                </a:ext>
              </a:extLst>
            </p:cNvPr>
            <p:cNvSpPr txBox="1"/>
            <p:nvPr/>
          </p:nvSpPr>
          <p:spPr>
            <a:xfrm>
              <a:off x="1358593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包</a:t>
              </a:r>
              <a:endPara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package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47E476-2831-42AC-B068-7D091F25CF85}"/>
              </a:ext>
            </a:extLst>
          </p:cNvPr>
          <p:cNvGrpSpPr/>
          <p:nvPr/>
        </p:nvGrpSpPr>
        <p:grpSpPr>
          <a:xfrm>
            <a:off x="12936614" y="833681"/>
            <a:ext cx="2115386" cy="2195493"/>
            <a:chOff x="1277012" y="890242"/>
            <a:chExt cx="2115386" cy="219549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2124387-AA6C-4F6A-BA31-E49F2CEA2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12" y="890242"/>
              <a:ext cx="2115386" cy="113416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B87410-B77D-49B7-87C4-F3079567290E}"/>
                </a:ext>
              </a:extLst>
            </p:cNvPr>
            <p:cNvSpPr txBox="1"/>
            <p:nvPr/>
          </p:nvSpPr>
          <p:spPr>
            <a:xfrm>
              <a:off x="1358593" y="2128101"/>
              <a:ext cx="1917226" cy="95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586069"/>
                  </a:solidFill>
                  <a:latin typeface="微软雅黑" panose="020B0400000000000000" pitchFamily="34" charset="-122"/>
                  <a:ea typeface="微软雅黑" panose="020B0400000000000000" pitchFamily="34" charset="-122"/>
                </a:rPr>
                <a:t>对象</a:t>
              </a:r>
              <a:endPara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rgbClr val="C9CBCC"/>
                  </a:solidFill>
                  <a:latin typeface="微软雅黑 Light" panose="020B0300000000000000" pitchFamily="34" charset="-122"/>
                  <a:ea typeface="微软雅黑 Light" panose="020B0300000000000000" pitchFamily="34" charset="-122"/>
                </a:rPr>
                <a:t>object</a:t>
              </a:r>
              <a:endParaRPr lang="zh-CN" altLang="en-US" sz="240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endParaRPr>
            </a:p>
          </p:txBody>
        </p: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65BCA7F-B580-4D29-8E29-E3E3082EEED0}"/>
              </a:ext>
            </a:extLst>
          </p:cNvPr>
          <p:cNvSpPr/>
          <p:nvPr/>
        </p:nvSpPr>
        <p:spPr>
          <a:xfrm>
            <a:off x="3872611" y="4106705"/>
            <a:ext cx="7953375" cy="2455706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ctr" anchorCtr="0"/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你也许还想到，如果不同的人编写的模块名相同怎么办？为了避免模块名冲突，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又引入了按目录来组织模块的方法，称为包（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endParaRPr lang="en-US" altLang="zh-CN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zh-CN" altLang="en-US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对应一个</a:t>
            </a:r>
            <a:r>
              <a:rPr lang="zh-CN" altLang="en-US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。每一个包目录下面都会有一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 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__init__.py 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的文件，这个文件可以是空的，但是这个文件是必须存在的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，否则，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就把这个目录当成普通目录，而不是一个包。</a:t>
            </a:r>
            <a:endParaRPr lang="en-US" altLang="zh-CN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A7C4FD-43AA-42F1-9773-A93984529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0" y="271846"/>
            <a:ext cx="3924312" cy="44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7366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A4687D-9267-4857-863E-CE137557D939}"/>
              </a:ext>
            </a:extLst>
          </p:cNvPr>
          <p:cNvSpPr/>
          <p:nvPr/>
        </p:nvSpPr>
        <p:spPr>
          <a:xfrm>
            <a:off x="548353" y="782089"/>
            <a:ext cx="10990055" cy="1483035"/>
          </a:xfrm>
          <a:prstGeom prst="roundRect">
            <a:avLst>
              <a:gd name="adj" fmla="val 736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导入整个模块（使用成员：模块名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成员）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 [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别名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1],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[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别名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2]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…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导入模块中指定成员（使用成员：成员）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from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模块名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成员名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 [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别名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1]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，成员名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[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别名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2]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…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7A2B53-832B-4EF1-9A4B-AB2C9C16AB2D}"/>
              </a:ext>
            </a:extLst>
          </p:cNvPr>
          <p:cNvSpPr/>
          <p:nvPr/>
        </p:nvSpPr>
        <p:spPr>
          <a:xfrm>
            <a:off x="548353" y="2401757"/>
            <a:ext cx="10953947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第一种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import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语句导入整个模块内的所有成员（包括变量、函数、类等）；第二种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import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语句只导入模块内的指定成员（除非使用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from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模块名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import *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，但通常不推荐使用这种语法）。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当使用第一种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import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语句导入模块中的成员时，必须添加模块名或模块别名前缀，比如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math.pow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；使用第二种 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import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语句导入模块中的成员时，无须使用任何前缀，直接使用成员名或成员别名即可。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CA564E-7322-4704-907D-104C1A25F519}"/>
              </a:ext>
            </a:extLst>
          </p:cNvPr>
          <p:cNvSpPr/>
          <p:nvPr/>
        </p:nvSpPr>
        <p:spPr>
          <a:xfrm>
            <a:off x="548352" y="135633"/>
            <a:ext cx="3004349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import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模块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5BE48-F7A3-4142-BC1D-914B454D4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2" y="3824427"/>
            <a:ext cx="2651080" cy="29824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847954-2439-49EC-9424-F233FDA6885B}"/>
              </a:ext>
            </a:extLst>
          </p:cNvPr>
          <p:cNvSpPr/>
          <p:nvPr/>
        </p:nvSpPr>
        <p:spPr>
          <a:xfrm>
            <a:off x="3552702" y="4046497"/>
            <a:ext cx="423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同一文件夹下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wavwrite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导入到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wavread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C7C76-D81B-498B-95EB-E392FF496841}"/>
              </a:ext>
            </a:extLst>
          </p:cNvPr>
          <p:cNvSpPr/>
          <p:nvPr/>
        </p:nvSpPr>
        <p:spPr>
          <a:xfrm>
            <a:off x="3621915" y="4439085"/>
            <a:ext cx="7964417" cy="539970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wavwrite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90E07B-E8DF-4885-B3D5-1F5032034967}"/>
              </a:ext>
            </a:extLst>
          </p:cNvPr>
          <p:cNvSpPr/>
          <p:nvPr/>
        </p:nvSpPr>
        <p:spPr>
          <a:xfrm>
            <a:off x="3552701" y="5113297"/>
            <a:ext cx="46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调用子目录下模块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wavwrite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导入到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F9BF71-D1EB-49D6-BC7C-842C2FB19258}"/>
              </a:ext>
            </a:extLst>
          </p:cNvPr>
          <p:cNvSpPr/>
          <p:nvPr/>
        </p:nvSpPr>
        <p:spPr>
          <a:xfrm>
            <a:off x="3621915" y="5616871"/>
            <a:ext cx="7964417" cy="539970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formats.wavwrite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2032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13905</TotalTime>
  <Words>4517</Words>
  <Application>Microsoft Office PowerPoint</Application>
  <PresentationFormat>宽屏</PresentationFormat>
  <Paragraphs>412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微软雅黑</vt:lpstr>
      <vt:lpstr>微软雅黑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Terry</dc:creator>
  <cp:lastModifiedBy>Piaopiao Long</cp:lastModifiedBy>
  <cp:revision>422</cp:revision>
  <dcterms:created xsi:type="dcterms:W3CDTF">2019-04-10T02:30:34Z</dcterms:created>
  <dcterms:modified xsi:type="dcterms:W3CDTF">2021-05-18T10:33:15Z</dcterms:modified>
</cp:coreProperties>
</file>