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80" r:id="rId3"/>
    <p:sldId id="289" r:id="rId4"/>
    <p:sldId id="305" r:id="rId5"/>
    <p:sldId id="303" r:id="rId6"/>
    <p:sldId id="297" r:id="rId7"/>
    <p:sldId id="332" r:id="rId8"/>
    <p:sldId id="306" r:id="rId9"/>
    <p:sldId id="308" r:id="rId10"/>
    <p:sldId id="333" r:id="rId11"/>
    <p:sldId id="316" r:id="rId12"/>
    <p:sldId id="309" r:id="rId13"/>
    <p:sldId id="307" r:id="rId14"/>
    <p:sldId id="312" r:id="rId15"/>
    <p:sldId id="310" r:id="rId16"/>
    <p:sldId id="334" r:id="rId17"/>
    <p:sldId id="325" r:id="rId18"/>
    <p:sldId id="326" r:id="rId19"/>
    <p:sldId id="327" r:id="rId20"/>
    <p:sldId id="335" r:id="rId21"/>
    <p:sldId id="328" r:id="rId22"/>
    <p:sldId id="336" r:id="rId23"/>
    <p:sldId id="337" r:id="rId24"/>
    <p:sldId id="320" r:id="rId25"/>
    <p:sldId id="329" r:id="rId26"/>
    <p:sldId id="330" r:id="rId27"/>
    <p:sldId id="338" r:id="rId28"/>
    <p:sldId id="339" r:id="rId29"/>
    <p:sldId id="331" r:id="rId30"/>
    <p:sldId id="340" r:id="rId31"/>
    <p:sldId id="341" r:id="rId32"/>
    <p:sldId id="277" r:id="rId33"/>
    <p:sldId id="313" r:id="rId34"/>
    <p:sldId id="314" r:id="rId35"/>
    <p:sldId id="315" r:id="rId36"/>
    <p:sldId id="317" r:id="rId37"/>
    <p:sldId id="319" r:id="rId38"/>
    <p:sldId id="321" r:id="rId39"/>
    <p:sldId id="322" r:id="rId40"/>
    <p:sldId id="323" r:id="rId41"/>
    <p:sldId id="32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7231340-CC8B-4282-B641-0D23B5E7F474}">
          <p14:sldIdLst>
            <p14:sldId id="257"/>
            <p14:sldId id="280"/>
            <p14:sldId id="289"/>
            <p14:sldId id="305"/>
            <p14:sldId id="303"/>
            <p14:sldId id="297"/>
            <p14:sldId id="332"/>
            <p14:sldId id="306"/>
            <p14:sldId id="308"/>
            <p14:sldId id="333"/>
            <p14:sldId id="316"/>
            <p14:sldId id="309"/>
            <p14:sldId id="307"/>
            <p14:sldId id="312"/>
            <p14:sldId id="310"/>
            <p14:sldId id="334"/>
            <p14:sldId id="325"/>
            <p14:sldId id="326"/>
            <p14:sldId id="327"/>
            <p14:sldId id="335"/>
            <p14:sldId id="328"/>
            <p14:sldId id="336"/>
            <p14:sldId id="337"/>
            <p14:sldId id="320"/>
            <p14:sldId id="329"/>
            <p14:sldId id="330"/>
            <p14:sldId id="338"/>
            <p14:sldId id="339"/>
            <p14:sldId id="331"/>
            <p14:sldId id="340"/>
            <p14:sldId id="341"/>
            <p14:sldId id="277"/>
          </p14:sldIdLst>
        </p14:section>
        <p14:section name="Numpy 练习" id="{8F5BE984-F9E4-4B49-9502-C15670A73451}">
          <p14:sldIdLst>
            <p14:sldId id="313"/>
            <p14:sldId id="314"/>
            <p14:sldId id="315"/>
            <p14:sldId id="317"/>
            <p14:sldId id="319"/>
          </p14:sldIdLst>
        </p14:section>
        <p14:section name="Pandas 练习" id="{33C335B8-844B-47FA-9C88-6A4AED8BA3F0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9"/>
    <a:srgbClr val="444444"/>
    <a:srgbClr val="24292E"/>
    <a:srgbClr val="C9CBCC"/>
    <a:srgbClr val="F0DDFF"/>
    <a:srgbClr val="FFDCFF"/>
    <a:srgbClr val="F2F2F2"/>
    <a:srgbClr val="586069"/>
    <a:srgbClr val="F0F0F0"/>
    <a:srgbClr val="D3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9942" autoAdjust="0"/>
  </p:normalViewPr>
  <p:slideViewPr>
    <p:cSldViewPr snapToGrid="0">
      <p:cViewPr varScale="1">
        <p:scale>
          <a:sx n="60" d="100"/>
          <a:sy n="60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640E-A623-44BE-9A31-57A0899A6568}" type="datetimeFigureOut">
              <a:rPr lang="zh-CN" altLang="en-US" smtClean="0"/>
              <a:t>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969E-8C7F-4238-897C-CF54A2E78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1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en-US" dirty="0"/>
              <a:t>是二进制转化，</a:t>
            </a:r>
            <a:r>
              <a:rPr lang="en-US" altLang="zh-CN" dirty="0"/>
              <a:t>0b</a:t>
            </a:r>
            <a:r>
              <a:rPr lang="zh-CN" altLang="en-US" dirty="0"/>
              <a:t>表示二进制</a:t>
            </a:r>
            <a:endParaRPr lang="en-US" altLang="zh-CN" dirty="0"/>
          </a:p>
          <a:p>
            <a:r>
              <a:rPr lang="en-US" altLang="zh-CN" dirty="0"/>
              <a:t>Hex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进制转化，</a:t>
            </a:r>
            <a:r>
              <a:rPr lang="en-US" altLang="zh-CN" dirty="0"/>
              <a:t>0x</a:t>
            </a:r>
            <a:r>
              <a:rPr lang="zh-CN" altLang="en-US" dirty="0"/>
              <a:t>表示十六进制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是十进制转化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3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not True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相当于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False   or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 &gt; 2 and a==1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False or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Flase</a:t>
            </a:r>
            <a:endParaRPr lang="en-US" altLang="zh-CN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返回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大数字存储的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0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这里差一点笔记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9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这里也差一点笔记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7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2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6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s[2][1]</a:t>
            </a:r>
            <a:r>
              <a:rPr lang="zh-CN" altLang="en-US" dirty="0"/>
              <a:t>是第</a:t>
            </a:r>
            <a:r>
              <a:rPr lang="en-US" altLang="zh-CN" dirty="0"/>
              <a:t>2</a:t>
            </a:r>
            <a:r>
              <a:rPr lang="zh-CN" altLang="en-US" dirty="0"/>
              <a:t>行，第</a:t>
            </a:r>
            <a:r>
              <a:rPr lang="en-US" altLang="zh-CN" dirty="0"/>
              <a:t>1</a:t>
            </a:r>
            <a:r>
              <a:rPr lang="zh-CN" altLang="en-US" dirty="0"/>
              <a:t>列（但有第</a:t>
            </a:r>
            <a:r>
              <a:rPr lang="en-US" altLang="zh-CN" dirty="0"/>
              <a:t>0</a:t>
            </a:r>
            <a:r>
              <a:rPr lang="zh-CN" altLang="en-US" dirty="0"/>
              <a:t>行，第</a:t>
            </a:r>
            <a:r>
              <a:rPr lang="en-US" altLang="zh-CN" dirty="0"/>
              <a:t>0</a:t>
            </a:r>
            <a:r>
              <a:rPr lang="zh-CN" altLang="en-US" dirty="0"/>
              <a:t>列）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969E-8C7F-4238-897C-CF54A2E780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7E99B0D-CE2A-4259-A833-266B2343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7" r="99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C601F0-23DD-45D4-8DFC-C5DF862D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3" y="372773"/>
            <a:ext cx="3414211" cy="3414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3B3E3-642A-40E8-9BFD-0243E3EDA2FD}"/>
              </a:ext>
            </a:extLst>
          </p:cNvPr>
          <p:cNvSpPr txBox="1"/>
          <p:nvPr/>
        </p:nvSpPr>
        <p:spPr>
          <a:xfrm>
            <a:off x="2153920" y="3571240"/>
            <a:ext cx="78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数据库技术及应用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3A5B9-E543-4121-8D42-B0649EAF7F47}"/>
              </a:ext>
            </a:extLst>
          </p:cNvPr>
          <p:cNvSpPr txBox="1"/>
          <p:nvPr/>
        </p:nvSpPr>
        <p:spPr>
          <a:xfrm>
            <a:off x="2153920" y="4784736"/>
            <a:ext cx="7884160" cy="14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是一种计算机程序设计语言。是一种</a:t>
            </a:r>
            <a:r>
              <a:rPr lang="zh-CN" altLang="en-US" spc="3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面向对象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的动态类型语言，最初被设计用于编写自动化脚本</a:t>
            </a:r>
            <a:r>
              <a:rPr lang="en-US" altLang="zh-CN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(shell)</a:t>
            </a:r>
            <a:r>
              <a:rPr lang="zh-CN" altLang="en-US" spc="30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34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7DF4F-AF02-4B0C-96BC-A8B5CC52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69"/>
          <a:stretch/>
        </p:blipFill>
        <p:spPr>
          <a:xfrm>
            <a:off x="2457745" y="4983480"/>
            <a:ext cx="4982270" cy="1384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C5C083-6187-4411-A228-76DF0B14B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75"/>
          <a:stretch/>
        </p:blipFill>
        <p:spPr>
          <a:xfrm>
            <a:off x="2276703" y="111940"/>
            <a:ext cx="4982270" cy="20069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73D6FA-863B-4840-A1EB-76520DC93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96" y="2352524"/>
            <a:ext cx="2810267" cy="2191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F98640-7B34-4C57-BD53-0655A5418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60" y="2352524"/>
            <a:ext cx="502037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B11CD2-74EB-42B8-B779-3397C9EA45EE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lambda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B47E07-D9E1-43CB-9ACF-F99F5BE60578}"/>
              </a:ext>
            </a:extLst>
          </p:cNvPr>
          <p:cNvSpPr txBox="1"/>
          <p:nvPr/>
        </p:nvSpPr>
        <p:spPr>
          <a:xfrm>
            <a:off x="1372589" y="1183951"/>
            <a:ext cx="94468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lambda</a:t>
            </a:r>
            <a:r>
              <a:rPr lang="en-US" altLang="zh-CN" sz="66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66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参数表</a:t>
            </a:r>
            <a:r>
              <a:rPr lang="en-US" altLang="zh-CN" sz="6600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  <a:r>
              <a:rPr lang="en-US" altLang="zh-CN" sz="66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6600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表达式</a:t>
            </a:r>
            <a:endParaRPr lang="zh-CN" altLang="en-US" sz="5400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F4BB2-E43E-4DAA-A6B9-CDFF84B45709}"/>
              </a:ext>
            </a:extLst>
          </p:cNvPr>
          <p:cNvSpPr txBox="1"/>
          <p:nvPr/>
        </p:nvSpPr>
        <p:spPr>
          <a:xfrm>
            <a:off x="696925" y="3429000"/>
            <a:ext cx="10798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sz="480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480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函数名</a:t>
            </a:r>
            <a:r>
              <a:rPr lang="en-US" altLang="zh-CN" sz="480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sz="480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参数表</a:t>
            </a:r>
            <a:r>
              <a:rPr lang="en-US" altLang="zh-CN" sz="480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): </a:t>
            </a:r>
            <a:r>
              <a:rPr lang="en-US" altLang="zh-CN" sz="480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  <a:r>
              <a:rPr lang="en-US" altLang="zh-CN" sz="480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480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表达式</a:t>
            </a:r>
            <a:endParaRPr lang="zh-CN" altLang="en-US" sz="4000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2A29CD-B8E1-4580-9EB0-8FFEC2E59A4D}"/>
              </a:ext>
            </a:extLst>
          </p:cNvPr>
          <p:cNvSpPr txBox="1"/>
          <p:nvPr/>
        </p:nvSpPr>
        <p:spPr>
          <a:xfrm>
            <a:off x="4618669" y="23354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等价于</a:t>
            </a:r>
            <a:r>
              <a:rPr lang="en-US" altLang="zh-CN" sz="5400" dirty="0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…</a:t>
            </a:r>
            <a:endParaRPr lang="zh-CN" altLang="en-US" sz="5400" dirty="0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2EEFB1-8C38-4F8F-A4FE-0162F156A539}"/>
              </a:ext>
            </a:extLst>
          </p:cNvPr>
          <p:cNvSpPr txBox="1"/>
          <p:nvPr/>
        </p:nvSpPr>
        <p:spPr>
          <a:xfrm>
            <a:off x="2818648" y="374855"/>
            <a:ext cx="622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（用于临时定义一个及其简短的函数）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4D3934-FC01-42EA-94DE-A1DF48E5EEAC}"/>
              </a:ext>
            </a:extLst>
          </p:cNvPr>
          <p:cNvSpPr/>
          <p:nvPr/>
        </p:nvSpPr>
        <p:spPr>
          <a:xfrm>
            <a:off x="506700" y="4458216"/>
            <a:ext cx="11178592" cy="1840034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 = lambda x: x*x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+1</a:t>
            </a:r>
            <a:r>
              <a:rPr lang="zh-CN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&lt;function __main__.&lt;lambda&gt;(x)&gt;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f(2)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Out[3]: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673B23-64B5-4C7C-B280-2D05C0D5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03" y="4427438"/>
            <a:ext cx="3867690" cy="1162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C3B4AF-D64F-4897-BD18-A5452BF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56" y="5674049"/>
            <a:ext cx="223868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列表推导式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CD866F-F170-4CD2-875E-2C47B9033C67}"/>
              </a:ext>
            </a:extLst>
          </p:cNvPr>
          <p:cNvSpPr txBox="1"/>
          <p:nvPr/>
        </p:nvSpPr>
        <p:spPr>
          <a:xfrm>
            <a:off x="551854" y="928853"/>
            <a:ext cx="11088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zh-CN" altLang="en-US" sz="6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表达式</a:t>
            </a:r>
            <a:r>
              <a:rPr lang="zh-CN" altLang="en-US" sz="8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6600" b="1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循环体</a:t>
            </a:r>
            <a:r>
              <a:rPr lang="en-US" altLang="zh-CN" sz="8000" b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/</a:t>
            </a:r>
            <a:r>
              <a:rPr lang="zh-CN" altLang="en-US" sz="6600" b="1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判断体</a:t>
            </a:r>
            <a:r>
              <a:rPr lang="zh-CN" altLang="en-US" sz="8000" b="1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sz="8000" b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</a:t>
            </a:r>
            <a:r>
              <a:rPr lang="en-US" altLang="zh-CN" sz="8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</a:t>
            </a:r>
            <a:endParaRPr lang="zh-CN" altLang="en-US" sz="66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9293BF-4CE0-4C17-B9D1-4C1109BCD107}"/>
              </a:ext>
            </a:extLst>
          </p:cNvPr>
          <p:cNvSpPr/>
          <p:nvPr/>
        </p:nvSpPr>
        <p:spPr>
          <a:xfrm>
            <a:off x="1152011" y="2344821"/>
            <a:ext cx="2348376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例如</a:t>
            </a:r>
            <a:endParaRPr lang="en-US" altLang="zh-CN" b="1" dirty="0">
              <a:solidFill>
                <a:srgbClr val="C00000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 * X</a:t>
            </a:r>
            <a:endParaRPr lang="zh-CN" altLang="en-US" dirty="0">
              <a:solidFill>
                <a:srgbClr val="C00000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4EE22F-6E6E-4BFD-BB56-A1CF6F405273}"/>
              </a:ext>
            </a:extLst>
          </p:cNvPr>
          <p:cNvSpPr/>
          <p:nvPr/>
        </p:nvSpPr>
        <p:spPr>
          <a:xfrm>
            <a:off x="4299472" y="2347834"/>
            <a:ext cx="2909850" cy="81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chemeClr val="accent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例如 </a:t>
            </a:r>
            <a:endParaRPr lang="en-US" altLang="zh-CN" b="1">
              <a:solidFill>
                <a:schemeClr val="accent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>
                <a:solidFill>
                  <a:schemeClr val="accent1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for X in range(1,9)</a:t>
            </a:r>
            <a:endParaRPr lang="zh-CN" altLang="en-US">
              <a:solidFill>
                <a:schemeClr val="accent1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632578-A5D7-415E-B42D-03E8A2783BE0}"/>
              </a:ext>
            </a:extLst>
          </p:cNvPr>
          <p:cNvSpPr/>
          <p:nvPr/>
        </p:nvSpPr>
        <p:spPr>
          <a:xfrm>
            <a:off x="7350681" y="2347834"/>
            <a:ext cx="2909850" cy="81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chemeClr val="accent6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例如 </a:t>
            </a:r>
            <a:endParaRPr lang="en-US" altLang="zh-CN" b="1">
              <a:solidFill>
                <a:schemeClr val="accent6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>
                <a:solidFill>
                  <a:schemeClr val="accent6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if X % 2 == 0</a:t>
            </a:r>
            <a:endParaRPr lang="zh-CN" altLang="en-US">
              <a:solidFill>
                <a:schemeClr val="accent6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B32A7F-F802-40AB-B2D1-06F1C4CF495F}"/>
              </a:ext>
            </a:extLst>
          </p:cNvPr>
          <p:cNvSpPr/>
          <p:nvPr/>
        </p:nvSpPr>
        <p:spPr>
          <a:xfrm>
            <a:off x="706229" y="2475437"/>
            <a:ext cx="2348376" cy="77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4000">
                <a:solidFill>
                  <a:srgbClr val="24292E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endParaRPr lang="zh-CN" altLang="en-US" sz="4000">
              <a:solidFill>
                <a:srgbClr val="24292E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2F2776-88E6-48D2-B5AC-38D63E75B06C}"/>
              </a:ext>
            </a:extLst>
          </p:cNvPr>
          <p:cNvSpPr/>
          <p:nvPr/>
        </p:nvSpPr>
        <p:spPr>
          <a:xfrm>
            <a:off x="9058056" y="2475437"/>
            <a:ext cx="2348376" cy="77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altLang="zh-CN" sz="4000">
                <a:solidFill>
                  <a:srgbClr val="24292E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endParaRPr lang="zh-CN" altLang="en-US" sz="4000">
              <a:solidFill>
                <a:srgbClr val="24292E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564C73-1777-4670-B523-CF305D4D6005}"/>
              </a:ext>
            </a:extLst>
          </p:cNvPr>
          <p:cNvSpPr/>
          <p:nvPr/>
        </p:nvSpPr>
        <p:spPr>
          <a:xfrm>
            <a:off x="452485" y="3404550"/>
            <a:ext cx="11187661" cy="163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得到的效果是如下列表：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[4, 16, 36, 64]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其他例子：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B282F11-3435-4F8C-B76B-134EC2AD431B}"/>
              </a:ext>
            </a:extLst>
          </p:cNvPr>
          <p:cNvSpPr/>
          <p:nvPr/>
        </p:nvSpPr>
        <p:spPr>
          <a:xfrm>
            <a:off x="331536" y="5228706"/>
            <a:ext cx="11178592" cy="1001435"/>
          </a:xfrm>
          <a:prstGeom prst="roundRect">
            <a:avLst>
              <a:gd name="adj" fmla="val 25496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[m + n for m in 'ABC' for n in 'XYZ']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两层循环生成全排列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s.lower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 for s in L]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把列表中所有字符串变为小写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65867-F2C8-4318-BB15-5AB75990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82" y="4756438"/>
            <a:ext cx="6897063" cy="666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0BBDD7-F0D1-4F22-ACD2-FEC84C78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83" y="6083952"/>
            <a:ext cx="7440063" cy="666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CDC273-2B24-4A5A-8D52-B3169C239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586" y="3381329"/>
            <a:ext cx="436305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027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FC569B-E1FB-4E64-9756-5494B7BE1D52}"/>
              </a:ext>
            </a:extLst>
          </p:cNvPr>
          <p:cNvSpPr/>
          <p:nvPr/>
        </p:nvSpPr>
        <p:spPr>
          <a:xfrm>
            <a:off x="331536" y="1472722"/>
            <a:ext cx="11178592" cy="751421"/>
          </a:xfrm>
          <a:prstGeom prst="roundRect">
            <a:avLst>
              <a:gd name="adj" fmla="val 3900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 = [1,2,3,3,4,2,3,4,5,6,1]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课堂练习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</a:t>
            </a:r>
            <a:endParaRPr lang="zh-CN" altLang="en-US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试试给下面的列表去重：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FF564E-2C65-4D33-8671-C34E174F7BE1}"/>
              </a:ext>
            </a:extLst>
          </p:cNvPr>
          <p:cNvSpPr/>
          <p:nvPr/>
        </p:nvSpPr>
        <p:spPr>
          <a:xfrm>
            <a:off x="452485" y="362688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利用切片操作，实现一个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trim()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函数，去除字符串首尾的空格。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78CCA-6850-4A9B-8427-5B91C8D9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5" y="2402015"/>
            <a:ext cx="4043258" cy="829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C6F9B1-ED3F-46BB-84FE-2C98F6A9F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95" y="4246656"/>
            <a:ext cx="3667637" cy="2267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CBAB49-2476-4449-905F-C7BACF16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00" y="4246656"/>
            <a:ext cx="5801535" cy="1714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4BE814-916D-415F-A34A-FE2DFEEBF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00" y="6049556"/>
            <a:ext cx="34390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314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www.numpy.org.cn/static/images/numpy.logo.jpeg">
            <a:extLst>
              <a:ext uri="{FF2B5EF4-FFF2-40B4-BE49-F238E27FC236}">
                <a16:creationId xmlns:a16="http://schemas.microsoft.com/office/drawing/2014/main" id="{309A6B5C-DA43-4E64-B465-3386CF88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61471"/>
            <a:ext cx="4047843" cy="39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1E9FA4-E83B-4B31-9FBB-731987C95208}"/>
              </a:ext>
            </a:extLst>
          </p:cNvPr>
          <p:cNvSpPr txBox="1"/>
          <p:nvPr/>
        </p:nvSpPr>
        <p:spPr>
          <a:xfrm>
            <a:off x="7022968" y="1873963"/>
            <a:ext cx="4749650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b="1" dirty="0" err="1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Numpy</a:t>
            </a:r>
            <a:endParaRPr lang="en-US" altLang="zh-CN" sz="6000" b="1" dirty="0">
              <a:solidFill>
                <a:schemeClr val="bg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一个</a:t>
            </a:r>
            <a:r>
              <a:rPr lang="en-US" altLang="zh-CN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NASA</a:t>
            </a:r>
            <a:r>
              <a:rPr lang="zh-CN" altLang="en-US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都在用的扩展库。</a:t>
            </a:r>
            <a:endParaRPr lang="en-US" altLang="zh-CN" dirty="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一个功能强大的</a:t>
            </a:r>
            <a:r>
              <a:rPr lang="en-US" altLang="zh-CN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Python</a:t>
            </a:r>
            <a:r>
              <a:rPr lang="zh-CN" altLang="en-US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库，</a:t>
            </a:r>
            <a:endParaRPr lang="en-US" altLang="zh-CN" dirty="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9CBCC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允许更高级的数据操作和数学计算。</a:t>
            </a:r>
            <a:endParaRPr lang="en-US" altLang="zh-CN" dirty="0">
              <a:solidFill>
                <a:srgbClr val="C9CBCC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9CBCC"/>
                </a:solidFill>
                <a:latin typeface="Consolas" panose="020B0609020204030204" pitchFamily="49" charset="0"/>
                <a:ea typeface="微软雅黑 Light" panose="020B0300000000000000" pitchFamily="34" charset="-122"/>
              </a:rPr>
              <a:t>import </a:t>
            </a:r>
            <a:r>
              <a:rPr lang="en-US" altLang="zh-CN" u="sng" dirty="0" err="1">
                <a:solidFill>
                  <a:srgbClr val="C9CBCC"/>
                </a:solidFill>
                <a:latin typeface="Consolas" panose="020B0609020204030204" pitchFamily="49" charset="0"/>
                <a:ea typeface="微软雅黑 Light" panose="020B0300000000000000" pitchFamily="34" charset="-122"/>
              </a:rPr>
              <a:t>numpy</a:t>
            </a:r>
            <a:r>
              <a:rPr lang="en-US" altLang="zh-CN" dirty="0">
                <a:solidFill>
                  <a:srgbClr val="C9CBCC"/>
                </a:solidFill>
                <a:latin typeface="Consolas" panose="020B0609020204030204" pitchFamily="49" charset="0"/>
                <a:ea typeface="微软雅黑 Light" panose="020B0300000000000000" pitchFamily="34" charset="-122"/>
              </a:rPr>
              <a:t> as np</a:t>
            </a:r>
            <a:endParaRPr lang="zh-CN" altLang="en-US" dirty="0">
              <a:solidFill>
                <a:srgbClr val="C9CBCC"/>
              </a:solidFill>
              <a:latin typeface="Consolas" panose="020B0609020204030204" pitchFamily="49" charset="0"/>
              <a:ea typeface="微软雅黑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53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numpy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 (Numeric Python)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是一个提供了高效的多维数组处理及相关数学计算模块（包括线性代数）的包，底层为预编译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代码，广泛应用于各种数据处理场合。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A466FE-0F6F-4AB1-A045-35DF0FB34A16}"/>
              </a:ext>
            </a:extLst>
          </p:cNvPr>
          <p:cNvSpPr txBox="1"/>
          <p:nvPr/>
        </p:nvSpPr>
        <p:spPr>
          <a:xfrm>
            <a:off x="1348031" y="2111604"/>
            <a:ext cx="8696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b="1" dirty="0" err="1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ndarray</a:t>
            </a:r>
            <a:r>
              <a:rPr lang="zh-CN" altLang="en-US" sz="6600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类</a:t>
            </a:r>
            <a:r>
              <a:rPr lang="zh-CN" altLang="en-US" sz="6600" b="1" dirty="0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</a:t>
            </a:r>
            <a:r>
              <a:rPr lang="en-US" altLang="zh-CN" sz="6600" b="1" dirty="0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</a:t>
            </a:r>
            <a:r>
              <a:rPr lang="zh-CN" altLang="en-US" sz="6600" b="1" dirty="0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维数组）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0DAA9-711C-48EA-B1D3-CE1EF6EB4D99}"/>
              </a:ext>
            </a:extLst>
          </p:cNvPr>
          <p:cNvSpPr txBox="1"/>
          <p:nvPr/>
        </p:nvSpPr>
        <p:spPr>
          <a:xfrm>
            <a:off x="1348031" y="3429000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b="1" dirty="0" err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ndim</a:t>
            </a:r>
            <a:r>
              <a:rPr lang="en-US" altLang="zh-CN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</a:t>
            </a:r>
            <a:r>
              <a:rPr lang="zh-CN" altLang="en-US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属性</a:t>
            </a:r>
            <a:r>
              <a:rPr lang="zh-CN" altLang="en-US" sz="4000" b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：数组维数</a:t>
            </a:r>
            <a:endParaRPr lang="en-US" altLang="zh-CN" sz="4000" b="1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shape </a:t>
            </a:r>
            <a:r>
              <a:rPr lang="zh-CN" altLang="en-US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属性</a:t>
            </a:r>
            <a:r>
              <a:rPr lang="zh-CN" altLang="en-US" sz="4000" b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：记录每个维度长度的元组</a:t>
            </a:r>
            <a:endParaRPr lang="en-US" altLang="zh-CN" sz="4000" b="1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 err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dtype</a:t>
            </a:r>
            <a:r>
              <a:rPr lang="en-US" altLang="zh-CN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sz="4000" b="1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属性</a:t>
            </a:r>
            <a:r>
              <a:rPr lang="zh-CN" altLang="en-US" sz="4000" b="1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：记录数组中的数据类型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764CA1-B954-4581-8E7F-9D39C10CC1A4}"/>
              </a:ext>
            </a:extLst>
          </p:cNvPr>
          <p:cNvSpPr/>
          <p:nvPr/>
        </p:nvSpPr>
        <p:spPr>
          <a:xfrm>
            <a:off x="4000595" y="5367992"/>
            <a:ext cx="657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一个 </a:t>
            </a:r>
            <a:r>
              <a:rPr lang="en-US" altLang="zh-CN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ndarray </a:t>
            </a:r>
            <a:r>
              <a:rPr lang="zh-CN" altLang="en-US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数组中各元素应具有相同的数据类型（</a:t>
            </a:r>
            <a:r>
              <a:rPr lang="en-US" altLang="zh-CN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dtype</a:t>
            </a:r>
            <a:r>
              <a:rPr lang="zh-CN" altLang="en-US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C5F624-A199-490D-9052-3C8215E99671}"/>
              </a:ext>
            </a:extLst>
          </p:cNvPr>
          <p:cNvSpPr/>
          <p:nvPr/>
        </p:nvSpPr>
        <p:spPr>
          <a:xfrm>
            <a:off x="589605" y="5737324"/>
            <a:ext cx="10679706" cy="973869"/>
          </a:xfrm>
          <a:prstGeom prst="roundRect">
            <a:avLst>
              <a:gd name="adj" fmla="val 650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 =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np.array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([[0,0,0],[1,1,1],[2,2,2],[3,3,3]])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s.ndim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s.shape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s.dtype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188449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4F1EAE-EAF7-452E-8D4C-61CE3E89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42" y="224696"/>
            <a:ext cx="5753398" cy="3342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92AF3-5800-43B1-AD99-9B925D02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34" y="4145003"/>
            <a:ext cx="5552613" cy="2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351E29-4F07-4CDF-95C2-CACB47580C60}"/>
              </a:ext>
            </a:extLst>
          </p:cNvPr>
          <p:cNvSpPr/>
          <p:nvPr/>
        </p:nvSpPr>
        <p:spPr>
          <a:xfrm>
            <a:off x="452485" y="344078"/>
            <a:ext cx="10953947" cy="182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ndarray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数学运算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对于多个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ndarray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（包括标量）之间的简单算术、逻辑或关系运算，会遵循如下原则：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形状（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Shape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）相同，则对应项进行相应计算。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形状不相同，会尝试对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ndarray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进行广播（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broadcasting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），如果广播失败，会抛出异常报错。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8CE47-D944-4D2D-9D36-D58CB7A69745}"/>
              </a:ext>
            </a:extLst>
          </p:cNvPr>
          <p:cNvSpPr/>
          <p:nvPr/>
        </p:nvSpPr>
        <p:spPr>
          <a:xfrm>
            <a:off x="452485" y="2740670"/>
            <a:ext cx="109539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广播本质上是将低维数据向高维扩展（复制），</a:t>
            </a:r>
            <a:endParaRPr lang="en-US" altLang="zh-CN" sz="3200" b="1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以达到形状匹配（一致）的过程。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F123C7-AE13-4EB3-9292-321805466676}"/>
              </a:ext>
            </a:extLst>
          </p:cNvPr>
          <p:cNvSpPr/>
          <p:nvPr/>
        </p:nvSpPr>
        <p:spPr>
          <a:xfrm>
            <a:off x="452485" y="4454165"/>
            <a:ext cx="10953947" cy="196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对齐：将所有参与运算的数组的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shape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从最末维（最后一项）开始对齐。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升维：以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ndim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最大的数组为基准，低维数组的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shape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向前补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，直到所有数组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ndim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都相同。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检查：观察此时所有数组的每一维，若所有数组在该维的长度均相等，则跳过此维（可以直接运算）。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广播：若否，则仅当不等数组在该维长度为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时，为广播兼容，此时将此数组中的元素沿该维复制到对应长度。</a:t>
            </a:r>
          </a:p>
        </p:txBody>
      </p:sp>
    </p:spTree>
    <p:extLst>
      <p:ext uri="{BB962C8B-B14F-4D97-AF65-F5344CB8AC3E}">
        <p14:creationId xmlns:p14="http://schemas.microsoft.com/office/powerpoint/2010/main" val="142136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79E1A6-E6C9-40CA-A970-167ECA96AF0E}"/>
              </a:ext>
            </a:extLst>
          </p:cNvPr>
          <p:cNvSpPr/>
          <p:nvPr/>
        </p:nvSpPr>
        <p:spPr>
          <a:xfrm>
            <a:off x="1617640" y="2960581"/>
            <a:ext cx="8623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200" b="1">
                <a:solidFill>
                  <a:srgbClr val="F2F2F2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一图看懂广播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2887E3-0AE1-45C1-BF41-B86EBD9A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9823"/>
              </p:ext>
            </p:extLst>
          </p:nvPr>
        </p:nvGraphicFramePr>
        <p:xfrm>
          <a:off x="2664028" y="691639"/>
          <a:ext cx="1512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334468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C9CBCC"/>
                      </a:solidFill>
                      <a:prstDash val="soli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B42EE58-FA82-4500-87B3-FBEFA2A85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63005"/>
              </p:ext>
            </p:extLst>
          </p:nvPr>
        </p:nvGraphicFramePr>
        <p:xfrm>
          <a:off x="5219178" y="691639"/>
          <a:ext cx="1512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334468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C9CBCC"/>
                      </a:solidFill>
                      <a:prstDash val="soli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6FE6ECD-CE9F-4897-BD20-A6109BE722EB}"/>
              </a:ext>
            </a:extLst>
          </p:cNvPr>
          <p:cNvSpPr txBox="1"/>
          <p:nvPr/>
        </p:nvSpPr>
        <p:spPr>
          <a:xfrm>
            <a:off x="4492258" y="140725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+</a:t>
            </a:r>
            <a:endParaRPr lang="zh-CN" altLang="en-US" sz="32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026213-E685-4255-892B-16067E9D8913}"/>
              </a:ext>
            </a:extLst>
          </p:cNvPr>
          <p:cNvCxnSpPr/>
          <p:nvPr/>
        </p:nvCxnSpPr>
        <p:spPr>
          <a:xfrm>
            <a:off x="7047408" y="691639"/>
            <a:ext cx="0" cy="2016000"/>
          </a:xfrm>
          <a:prstGeom prst="straightConnector1">
            <a:avLst/>
          </a:prstGeom>
          <a:ln w="57150">
            <a:solidFill>
              <a:srgbClr val="C9CB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154641A-2832-47DB-AB7A-78E09A6BF665}"/>
              </a:ext>
            </a:extLst>
          </p:cNvPr>
          <p:cNvSpPr txBox="1"/>
          <p:nvPr/>
        </p:nvSpPr>
        <p:spPr>
          <a:xfrm>
            <a:off x="7363639" y="140725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</a:t>
            </a:r>
            <a:endParaRPr lang="zh-CN" altLang="en-US" sz="32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B9EAE8B-4495-482D-8F6C-064C9C8AF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09689"/>
              </p:ext>
            </p:extLst>
          </p:nvPr>
        </p:nvGraphicFramePr>
        <p:xfrm>
          <a:off x="8090559" y="691639"/>
          <a:ext cx="1512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334468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C9CBCC"/>
                      </a:solidFill>
                      <a:prstDash val="soli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950255F-A6E7-42DB-BBD3-914914737F40}"/>
              </a:ext>
            </a:extLst>
          </p:cNvPr>
          <p:cNvSpPr txBox="1"/>
          <p:nvPr/>
        </p:nvSpPr>
        <p:spPr>
          <a:xfrm>
            <a:off x="2902899" y="10598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(4,3)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0CE7AF-7CD2-47E7-AADA-360791EAB7E3}"/>
              </a:ext>
            </a:extLst>
          </p:cNvPr>
          <p:cNvSpPr txBox="1"/>
          <p:nvPr/>
        </p:nvSpPr>
        <p:spPr>
          <a:xfrm>
            <a:off x="5543008" y="10598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(3,)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E162DC-F2E0-4DB1-BEA5-D82D840BBC3C}"/>
              </a:ext>
            </a:extLst>
          </p:cNvPr>
          <p:cNvSpPr txBox="1"/>
          <p:nvPr/>
        </p:nvSpPr>
        <p:spPr>
          <a:xfrm>
            <a:off x="8329429" y="10598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(4,3)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55A59C2-C87A-4C74-8EB7-3D3270258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28237"/>
              </p:ext>
            </p:extLst>
          </p:nvPr>
        </p:nvGraphicFramePr>
        <p:xfrm>
          <a:off x="3085133" y="4144612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06AD36A-715E-403F-9274-07E5EF72DC6C}"/>
              </a:ext>
            </a:extLst>
          </p:cNvPr>
          <p:cNvSpPr txBox="1"/>
          <p:nvPr/>
        </p:nvSpPr>
        <p:spPr>
          <a:xfrm>
            <a:off x="4564394" y="486022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+</a:t>
            </a:r>
            <a:endParaRPr lang="zh-CN" altLang="en-US" sz="32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268538-C217-4DFE-A3A8-A6379A4D8C36}"/>
              </a:ext>
            </a:extLst>
          </p:cNvPr>
          <p:cNvCxnSpPr>
            <a:cxnSpLocks/>
          </p:cNvCxnSpPr>
          <p:nvPr/>
        </p:nvCxnSpPr>
        <p:spPr>
          <a:xfrm flipV="1">
            <a:off x="6531583" y="6083166"/>
            <a:ext cx="595962" cy="490890"/>
          </a:xfrm>
          <a:prstGeom prst="straightConnector1">
            <a:avLst/>
          </a:prstGeom>
          <a:ln w="57150">
            <a:solidFill>
              <a:srgbClr val="C9CB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B745948-370A-42B1-8949-32CB4994E6BE}"/>
              </a:ext>
            </a:extLst>
          </p:cNvPr>
          <p:cNvSpPr txBox="1"/>
          <p:nvPr/>
        </p:nvSpPr>
        <p:spPr>
          <a:xfrm>
            <a:off x="7363639" y="486022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</a:t>
            </a:r>
            <a:endParaRPr lang="zh-CN" altLang="en-US" sz="32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32055B-28C7-4BF6-BD1D-45AA38B3C49C}"/>
              </a:ext>
            </a:extLst>
          </p:cNvPr>
          <p:cNvSpPr txBox="1"/>
          <p:nvPr/>
        </p:nvSpPr>
        <p:spPr>
          <a:xfrm>
            <a:off x="2721103" y="3553731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(3,4,2)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0FD7F1-CE2D-4936-B0B1-CAD3C1864859}"/>
              </a:ext>
            </a:extLst>
          </p:cNvPr>
          <p:cNvSpPr txBox="1"/>
          <p:nvPr/>
        </p:nvSpPr>
        <p:spPr>
          <a:xfrm>
            <a:off x="5510070" y="355373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(4,2)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5186D3-2E3D-4779-B121-938ABF87DFB3}"/>
              </a:ext>
            </a:extLst>
          </p:cNvPr>
          <p:cNvSpPr txBox="1"/>
          <p:nvPr/>
        </p:nvSpPr>
        <p:spPr>
          <a:xfrm>
            <a:off x="8159511" y="3553731"/>
            <a:ext cx="137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(3,4,2)</a:t>
            </a:r>
            <a:endParaRPr lang="zh-CN" altLang="en-US" sz="2400" dirty="0">
              <a:solidFill>
                <a:srgbClr val="C9CBCC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9810EE1-0110-4DB3-874C-3211EF9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9610"/>
              </p:ext>
            </p:extLst>
          </p:nvPr>
        </p:nvGraphicFramePr>
        <p:xfrm>
          <a:off x="5648622" y="4150361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8EE44B5-CDF2-45FA-A427-45CDD88DF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52478"/>
              </p:ext>
            </p:extLst>
          </p:nvPr>
        </p:nvGraphicFramePr>
        <p:xfrm>
          <a:off x="2935753" y="4278946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6EF82D5-04FE-45B5-9740-38754AA8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64246"/>
              </p:ext>
            </p:extLst>
          </p:nvPr>
        </p:nvGraphicFramePr>
        <p:xfrm>
          <a:off x="2774186" y="4413280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C02611E-A522-4FB0-B3B4-031FD41A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492"/>
              </p:ext>
            </p:extLst>
          </p:nvPr>
        </p:nvGraphicFramePr>
        <p:xfrm>
          <a:off x="5523583" y="4258104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9CBCC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C9CB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F3F0787-63C5-47D7-9DA7-5665647D1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62136"/>
              </p:ext>
            </p:extLst>
          </p:nvPr>
        </p:nvGraphicFramePr>
        <p:xfrm>
          <a:off x="5398544" y="4361974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FC70D0B-4353-4C3D-9658-0DBFFCB6A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41903"/>
              </p:ext>
            </p:extLst>
          </p:nvPr>
        </p:nvGraphicFramePr>
        <p:xfrm>
          <a:off x="8481346" y="4150361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F7D67A4-4CAC-4412-9E1C-B98BAD84F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6991"/>
              </p:ext>
            </p:extLst>
          </p:nvPr>
        </p:nvGraphicFramePr>
        <p:xfrm>
          <a:off x="8356307" y="4268338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A4D444F-846C-472D-A8C0-206F6479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84757"/>
              </p:ext>
            </p:extLst>
          </p:nvPr>
        </p:nvGraphicFramePr>
        <p:xfrm>
          <a:off x="8231268" y="4393069"/>
          <a:ext cx="1008000" cy="201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6556630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49713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mpd="sng">
                      <a:solidFill>
                        <a:srgbClr val="C9CBCC"/>
                      </a:solidFill>
                      <a:prstDash val="soli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C9CBCC"/>
                      </a:solidFill>
                      <a:prstDash val="soli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447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1766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C9CB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444444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>
                        <a:solidFill>
                          <a:srgbClr val="444444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0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6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3AE41-2A51-4B8A-B435-5201DA9DC8CF}"/>
              </a:ext>
            </a:extLst>
          </p:cNvPr>
          <p:cNvSpPr txBox="1"/>
          <p:nvPr/>
        </p:nvSpPr>
        <p:spPr>
          <a:xfrm>
            <a:off x="568626" y="1046083"/>
            <a:ext cx="910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数组名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1][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2][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3]…</a:t>
            </a:r>
            <a:endParaRPr lang="zh-CN" altLang="en-US" sz="4800" b="1" dirty="0">
              <a:solidFill>
                <a:srgbClr val="586069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C5526-0737-4DAA-84E2-237BEE0D32B2}"/>
              </a:ext>
            </a:extLst>
          </p:cNvPr>
          <p:cNvSpPr txBox="1"/>
          <p:nvPr/>
        </p:nvSpPr>
        <p:spPr>
          <a:xfrm>
            <a:off x="568626" y="2074783"/>
            <a:ext cx="944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数组名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1, 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2, 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下标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…]</a:t>
            </a:r>
            <a:endParaRPr lang="zh-CN" altLang="en-US" sz="4800" b="1" dirty="0">
              <a:solidFill>
                <a:srgbClr val="586069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8EFC65-02C9-4A5B-BBEE-D62DA7C70FC3}"/>
              </a:ext>
            </a:extLst>
          </p:cNvPr>
          <p:cNvSpPr txBox="1"/>
          <p:nvPr/>
        </p:nvSpPr>
        <p:spPr>
          <a:xfrm>
            <a:off x="6432216" y="29057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（下标从最高维开始）</a:t>
            </a:r>
            <a:endParaRPr lang="zh-CN" altLang="en-US" sz="2800" b="1" dirty="0">
              <a:solidFill>
                <a:srgbClr val="586069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CD96B8-6B3D-452E-BD87-4A61F7C2C26A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ndarray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普通索引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CCB27-DE7F-4E8C-AC42-28910D369016}"/>
              </a:ext>
            </a:extLst>
          </p:cNvPr>
          <p:cNvSpPr/>
          <p:nvPr/>
        </p:nvSpPr>
        <p:spPr>
          <a:xfrm>
            <a:off x="452485" y="355025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ndarray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切片索引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与列表的切片操作类似，可多维进行，但上述两条将不再等价。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15B0D6-FD50-40E4-AE22-FE3C2D3F9C85}"/>
              </a:ext>
            </a:extLst>
          </p:cNvPr>
          <p:cNvSpPr/>
          <p:nvPr/>
        </p:nvSpPr>
        <p:spPr>
          <a:xfrm>
            <a:off x="331536" y="4627624"/>
            <a:ext cx="11178592" cy="1769101"/>
          </a:xfrm>
          <a:prstGeom prst="roundRect">
            <a:avLst>
              <a:gd name="adj" fmla="val 650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 =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np.array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([[0,0,0],[1,1,1],[2,2,2],[3,3,3]])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 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试试下面的两个式子输出是否相同</a:t>
            </a: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s[:2][:2]           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取前两行，再取前两行</a:t>
            </a: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s[:2, :2]           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取前两行，再取前两列</a:t>
            </a: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73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E7DFDE-1F0A-4531-A2FE-18E6278A4E63}"/>
              </a:ext>
            </a:extLst>
          </p:cNvPr>
          <p:cNvSpPr txBox="1"/>
          <p:nvPr/>
        </p:nvSpPr>
        <p:spPr>
          <a:xfrm>
            <a:off x="1058942" y="4336332"/>
            <a:ext cx="9527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>
                <a:solidFill>
                  <a:srgbClr val="C9CB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Storage</a:t>
            </a:r>
            <a:endParaRPr lang="en-US" altLang="zh-CN" sz="4400" b="1" i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6600" b="1" i="1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数据存储</a:t>
            </a:r>
            <a:endParaRPr lang="zh-CN" altLang="en-US" sz="6600" b="1" i="1" dirty="0">
              <a:solidFill>
                <a:srgbClr val="444444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B9240-EDC6-4F06-9982-21F217AF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528" y="742025"/>
            <a:ext cx="3483871" cy="34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97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2B09DA-789D-488B-B54F-5D1C16BD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37" y="255140"/>
            <a:ext cx="6469131" cy="1642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AD8D3E-555B-4BAE-A521-B1A718521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230" y="2218830"/>
            <a:ext cx="6061649" cy="42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CD9646-287B-437A-B775-D0B9FF69AFB7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ndarray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花式索引（多维索引）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8CA82E-1004-427A-A1E5-DBB5636C6A5D}"/>
              </a:ext>
            </a:extLst>
          </p:cNvPr>
          <p:cNvSpPr txBox="1"/>
          <p:nvPr/>
        </p:nvSpPr>
        <p:spPr>
          <a:xfrm>
            <a:off x="568626" y="1080373"/>
            <a:ext cx="944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数组名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序列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1, 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序列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2, </a:t>
            </a:r>
            <a:r>
              <a:rPr lang="zh-CN" altLang="en-US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序列</a:t>
            </a:r>
            <a:r>
              <a:rPr lang="en-US" altLang="zh-CN" sz="4800" b="1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…]</a:t>
            </a:r>
            <a:endParaRPr lang="zh-CN" altLang="en-US" sz="4800" b="1" dirty="0">
              <a:solidFill>
                <a:srgbClr val="586069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08D048-5BAE-40D4-A92C-036F4DC3EFC7}"/>
              </a:ext>
            </a:extLst>
          </p:cNvPr>
          <p:cNvSpPr/>
          <p:nvPr/>
        </p:nvSpPr>
        <p:spPr>
          <a:xfrm>
            <a:off x="452485" y="2062890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若序列为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，则类似于把切片索引中的切片换成序列。但序列为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使则有所区别，体会下面的例子。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F68105-7BE5-41FF-9D59-EA17FD5DD726}"/>
              </a:ext>
            </a:extLst>
          </p:cNvPr>
          <p:cNvSpPr/>
          <p:nvPr/>
        </p:nvSpPr>
        <p:spPr>
          <a:xfrm>
            <a:off x="377256" y="2623304"/>
            <a:ext cx="11178592" cy="1762913"/>
          </a:xfrm>
          <a:prstGeom prst="roundRect">
            <a:avLst>
              <a:gd name="adj" fmla="val 19303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=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np.arange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(60).reshape(3, 4, 5)  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到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60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的数字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,3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维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行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列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a[1, 0, 2]               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取某个数</a:t>
            </a:r>
            <a:endParaRPr lang="pt-BR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a[[1, 0, 2]]             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重新排序：交换第一维，和第二维</a:t>
            </a:r>
            <a:endParaRPr lang="pt-BR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a[(1, 0, 2)]             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等于普通索引，也是取某个数</a:t>
            </a:r>
            <a:endParaRPr lang="pt-BR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pt-BR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a[(1, 0, 2), (1, 2, 0)]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6EF1C-AE3E-4CD7-856A-5F6829F74634}"/>
              </a:ext>
            </a:extLst>
          </p:cNvPr>
          <p:cNvSpPr/>
          <p:nvPr/>
        </p:nvSpPr>
        <p:spPr>
          <a:xfrm>
            <a:off x="452485" y="4543725"/>
            <a:ext cx="10953947" cy="25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where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函数与 </a:t>
            </a: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argwhere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有时我们需要返回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ndarray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中满足某些条件的元素的位置信息，此时可以用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np.where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condition,x,y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函数和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np.argwhere</a:t>
            </a:r>
            <a:r>
              <a:rPr lang="en-US" altLang="zh-CN" dirty="0">
                <a:solidFill>
                  <a:srgbClr val="252839"/>
                </a:solidFill>
                <a:highlight>
                  <a:srgbClr val="F2F2F2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(condition)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解释：符合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条件，执行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，否则执行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返回满足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的条件的位置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92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80FD3D-F3E3-47E5-9433-7728B2E5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38" y="332274"/>
            <a:ext cx="4115373" cy="3637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F98AED-FBCE-401C-A636-3C6806B7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90" y="332273"/>
            <a:ext cx="3918202" cy="58015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FBDAE0-FB03-4B88-BCFD-6ACE37BCA125}"/>
              </a:ext>
            </a:extLst>
          </p:cNvPr>
          <p:cNvSpPr/>
          <p:nvPr/>
        </p:nvSpPr>
        <p:spPr>
          <a:xfrm>
            <a:off x="619026" y="617645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前后对应，（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1,1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0,2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2,0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7D675E-EFB1-437A-9811-C808AEE19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16" y="4000033"/>
            <a:ext cx="456311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C996FD-53DB-4E7A-B339-3895DB80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8" y="516715"/>
            <a:ext cx="3588414" cy="3963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AE891B-3202-40B9-8E1F-78D39EDD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27" y="561455"/>
            <a:ext cx="3473875" cy="37626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5B6F17-A2C2-4A3C-B5C4-C7ADB9B2F609}"/>
              </a:ext>
            </a:extLst>
          </p:cNvPr>
          <p:cNvSpPr/>
          <p:nvPr/>
        </p:nvSpPr>
        <p:spPr>
          <a:xfrm>
            <a:off x="453307" y="5390067"/>
            <a:ext cx="490507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a</a:t>
            </a:r>
            <a:r>
              <a:rPr lang="zh-CN" altLang="en-US" dirty="0"/>
              <a:t>中大于</a:t>
            </a:r>
            <a:r>
              <a:rPr lang="en-US" altLang="zh-CN" dirty="0"/>
              <a:t>39</a:t>
            </a:r>
            <a:r>
              <a:rPr lang="zh-CN" altLang="en-US" dirty="0"/>
              <a:t>的，变成</a:t>
            </a:r>
            <a:r>
              <a:rPr lang="en-US" altLang="zh-CN" dirty="0"/>
              <a:t>0</a:t>
            </a:r>
            <a:r>
              <a:rPr lang="zh-CN" altLang="en-US" dirty="0"/>
              <a:t>，不大于的保留本身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5A6AE1-87F7-4D5D-BDE2-B42D1BEFA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000" y="561456"/>
            <a:ext cx="3735827" cy="52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B67D72-5570-49C7-8A22-D6EBD81C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0" y="1022159"/>
            <a:ext cx="2988000" cy="2815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7E076B-3BF9-4958-A092-FFAF45B7D12F}"/>
              </a:ext>
            </a:extLst>
          </p:cNvPr>
          <p:cNvSpPr txBox="1"/>
          <p:nvPr/>
        </p:nvSpPr>
        <p:spPr>
          <a:xfrm>
            <a:off x="3359085" y="3837359"/>
            <a:ext cx="547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Pandas</a:t>
            </a:r>
          </a:p>
          <a:p>
            <a:pPr algn="ctr"/>
            <a:r>
              <a:rPr lang="zh-CN" altLang="en-US">
                <a:solidFill>
                  <a:srgbClr val="586069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  为</a:t>
            </a:r>
            <a:r>
              <a:rPr lang="en-US" altLang="zh-CN">
                <a:solidFill>
                  <a:srgbClr val="586069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Python</a:t>
            </a:r>
            <a:r>
              <a:rPr lang="zh-CN" altLang="en-US">
                <a:solidFill>
                  <a:srgbClr val="586069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编程语言提供高性能、</a:t>
            </a:r>
            <a:endParaRPr lang="en-US" altLang="zh-CN">
              <a:solidFill>
                <a:srgbClr val="586069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  <a:p>
            <a:pPr algn="ctr"/>
            <a:r>
              <a:rPr lang="zh-CN" altLang="en-US">
                <a:solidFill>
                  <a:srgbClr val="586069"/>
                </a:solidFill>
                <a:latin typeface="微软雅黑 Light" panose="020B0300000000000000" pitchFamily="34" charset="-122"/>
                <a:ea typeface="微软雅黑 Light" panose="020B0300000000000000" pitchFamily="34" charset="-122"/>
              </a:rPr>
              <a:t>  易于使用的数据结构和数据分析工具。</a:t>
            </a:r>
            <a:endParaRPr lang="zh-CN" altLang="en-US" dirty="0">
              <a:solidFill>
                <a:srgbClr val="586069"/>
              </a:solidFill>
              <a:latin typeface="微软雅黑 Light" panose="020B0300000000000000" pitchFamily="34" charset="-122"/>
              <a:ea typeface="微软雅黑 Light" panose="020B03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C5D6BD-4C23-4A29-9BD6-AE5BDECA78E4}"/>
              </a:ext>
            </a:extLst>
          </p:cNvPr>
          <p:cNvSpPr txBox="1"/>
          <p:nvPr/>
        </p:nvSpPr>
        <p:spPr>
          <a:xfrm>
            <a:off x="4800613" y="532763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 u="sng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pandas</a:t>
            </a:r>
            <a:r>
              <a:rPr lang="en-US" altLang="zh-CN" dirty="0">
                <a:solidFill>
                  <a:srgbClr val="586069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as pd</a:t>
            </a:r>
            <a:endParaRPr lang="zh-CN" altLang="en-US" dirty="0">
              <a:solidFill>
                <a:srgbClr val="586069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14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CE4FCB-E44F-48D4-8F3E-CEF894521B35}"/>
              </a:ext>
            </a:extLst>
          </p:cNvPr>
          <p:cNvSpPr/>
          <p:nvPr/>
        </p:nvSpPr>
        <p:spPr>
          <a:xfrm>
            <a:off x="452485" y="344078"/>
            <a:ext cx="10953947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pandas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是一个基于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的包，为数据分析而开发 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中定义了两种重要的数据类型：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，支持多种索引方式和数据筛选处理操作。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D2A560-CFE7-42B7-93AC-46EDBD7D9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9443"/>
              </p:ext>
            </p:extLst>
          </p:nvPr>
        </p:nvGraphicFramePr>
        <p:xfrm>
          <a:off x="774700" y="2216996"/>
          <a:ext cx="3444000" cy="3962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717435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90271411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144615437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ser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姓名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学号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46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0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孙梓萱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2015010174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942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曹浩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2015010229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6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赵子豪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2015010653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022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3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吕雨欣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2015010956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096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刘宇航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2015011307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56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刘俊熙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2015011589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4498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金俊豪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2015011755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893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李一诺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2015012726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269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8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王皓轩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2015013564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039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F0836D6-4DCB-463C-8B44-7B1995DCD914}"/>
              </a:ext>
            </a:extLst>
          </p:cNvPr>
          <p:cNvSpPr txBox="1"/>
          <p:nvPr/>
        </p:nvSpPr>
        <p:spPr>
          <a:xfrm>
            <a:off x="5234940" y="3563353"/>
            <a:ext cx="3377848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ser.index.name = '</a:t>
            </a:r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姓名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E409C-64AA-4840-8C6D-DEC910B4EA31}"/>
              </a:ext>
            </a:extLst>
          </p:cNvPr>
          <p:cNvSpPr txBox="1"/>
          <p:nvPr/>
        </p:nvSpPr>
        <p:spPr>
          <a:xfrm>
            <a:off x="5234940" y="3963463"/>
            <a:ext cx="253146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ser.name = '</a:t>
            </a:r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学号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477036-44CA-43A4-B1D0-1F5AB9B964BF}"/>
              </a:ext>
            </a:extLst>
          </p:cNvPr>
          <p:cNvSpPr txBox="1"/>
          <p:nvPr/>
        </p:nvSpPr>
        <p:spPr>
          <a:xfrm>
            <a:off x="5234940" y="4363573"/>
            <a:ext cx="504497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ser.index</a:t>
            </a: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Index(['</a:t>
            </a:r>
            <a:r>
              <a:rPr lang="zh-CN" altLang="en-US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孙梓萱</a:t>
            </a: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…], …)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0D082-0C9F-41A6-9894-D2B1A06100FF}"/>
              </a:ext>
            </a:extLst>
          </p:cNvPr>
          <p:cNvSpPr txBox="1"/>
          <p:nvPr/>
        </p:nvSpPr>
        <p:spPr>
          <a:xfrm>
            <a:off x="5234940" y="4763623"/>
            <a:ext cx="55451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ser.values</a:t>
            </a: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array([2015010174, …], …)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44AE55-9D8D-47F3-80E6-471F4B1A6BF1}"/>
              </a:ext>
            </a:extLst>
          </p:cNvPr>
          <p:cNvSpPr txBox="1"/>
          <p:nvPr/>
        </p:nvSpPr>
        <p:spPr>
          <a:xfrm>
            <a:off x="5234940" y="5360254"/>
            <a:ext cx="199285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ser[4]</a:t>
            </a:r>
          </a:p>
          <a:p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ser['</a:t>
            </a:r>
            <a:r>
              <a:rPr lang="zh-CN" altLang="en-US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</a:t>
            </a: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ser.</a:t>
            </a:r>
            <a:r>
              <a:rPr lang="zh-CN" altLang="en-US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BD9A15-1287-43B5-87F7-3A093E3DD090}"/>
              </a:ext>
            </a:extLst>
          </p:cNvPr>
          <p:cNvSpPr/>
          <p:nvPr/>
        </p:nvSpPr>
        <p:spPr>
          <a:xfrm>
            <a:off x="5234940" y="2077697"/>
            <a:ext cx="6679612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是一种具有支持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双重索引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方式的序列类型，结合了列表的有序性（用位置来索引）和字典的灵活性（用标签来索引）的优点，可以视为一个定长的有序字典。 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：索引）</a:t>
            </a:r>
          </a:p>
        </p:txBody>
      </p:sp>
    </p:spTree>
    <p:extLst>
      <p:ext uri="{BB962C8B-B14F-4D97-AF65-F5344CB8AC3E}">
        <p14:creationId xmlns:p14="http://schemas.microsoft.com/office/powerpoint/2010/main" val="68354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CFB61C-E0C4-44AC-927C-8E85F85427E1}"/>
              </a:ext>
            </a:extLst>
          </p:cNvPr>
          <p:cNvSpPr/>
          <p:nvPr/>
        </p:nvSpPr>
        <p:spPr>
          <a:xfrm>
            <a:off x="834456" y="3200400"/>
            <a:ext cx="3851844" cy="2939258"/>
          </a:xfrm>
          <a:prstGeom prst="roundRect">
            <a:avLst>
              <a:gd name="adj" fmla="val 819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孙梓萱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2015010174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曹浩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2015010229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赵子豪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2015010653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吕雨欣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2015010956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刘宇航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2015011307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刘俊熙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2015011589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金俊豪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2015011755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李一诺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2015012726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王皓轩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2015013564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65154D-A8C3-499D-89EC-0F0D0C5F3C2A}"/>
              </a:ext>
            </a:extLst>
          </p:cNvPr>
          <p:cNvSpPr/>
          <p:nvPr/>
        </p:nvSpPr>
        <p:spPr>
          <a:xfrm>
            <a:off x="452485" y="344078"/>
            <a:ext cx="10953947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Series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练习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it-IT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Series (data=None, index=None, …)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由字典创建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：不需要传入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，自动根据键值对生成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由列表、元组等创建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：若不传入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，则自动创建一组整型的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（从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开始的自然数序列）。若显式指定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，则按照传入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的项数和顺序维护构建对应元素的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使用下面的数据生成一个字典，然后由字典创建一个如上页中的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Series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72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4CECDE-E9D9-4A02-B6BD-70A68B5A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0" y="441142"/>
            <a:ext cx="3898785" cy="49651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041E48-D548-4D19-9D81-28F2607B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06" y="441142"/>
            <a:ext cx="3715268" cy="38676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2251C2-FE37-4735-866C-E6F6ACF2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406" y="4480560"/>
            <a:ext cx="6730344" cy="18515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4A398F-C6B2-4AF3-9E86-15CE676ED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978" y="1075136"/>
            <a:ext cx="2857899" cy="231489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E6EB065-9957-466E-A650-B9F10AD79FBD}"/>
              </a:ext>
            </a:extLst>
          </p:cNvPr>
          <p:cNvSpPr/>
          <p:nvPr/>
        </p:nvSpPr>
        <p:spPr>
          <a:xfrm>
            <a:off x="382550" y="0"/>
            <a:ext cx="490507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由字典创建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72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E6EB065-9957-466E-A650-B9F10AD79FBD}"/>
              </a:ext>
            </a:extLst>
          </p:cNvPr>
          <p:cNvSpPr/>
          <p:nvPr/>
        </p:nvSpPr>
        <p:spPr>
          <a:xfrm>
            <a:off x="382550" y="164592"/>
            <a:ext cx="490507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由列表创建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B3DC7-E272-473C-9842-A2F8E925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3" y="946499"/>
            <a:ext cx="4300915" cy="3236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17FB40-D6DA-43B3-A4C3-C36B1315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88" y="946499"/>
            <a:ext cx="4020111" cy="1362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99368B-B2FE-4420-87C3-A12569F9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88" y="2679797"/>
            <a:ext cx="521090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6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24B8C1B-5F6F-4328-ABF3-791046D96FF5}"/>
              </a:ext>
            </a:extLst>
          </p:cNvPr>
          <p:cNvSpPr/>
          <p:nvPr/>
        </p:nvSpPr>
        <p:spPr>
          <a:xfrm>
            <a:off x="452485" y="344078"/>
            <a:ext cx="10953947" cy="182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DataFrame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相当于许多个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共用一组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（即下表中的姓名）。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的基础上多了一个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columns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属性，其记录了每一列的（字段）名称。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对象的每一列对应此对象的一个同名属性，其类型为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19DAFA-5DD7-40B4-BB4C-CE2A8BD8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86169"/>
              </p:ext>
            </p:extLst>
          </p:nvPr>
        </p:nvGraphicFramePr>
        <p:xfrm>
          <a:off x="561735" y="2261101"/>
          <a:ext cx="5534265" cy="435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0150">
                  <a:extLst>
                    <a:ext uri="{9D8B030D-6E8A-4147-A177-3AD203B41FA5}">
                      <a16:colId xmlns:a16="http://schemas.microsoft.com/office/drawing/2014/main" val="2717435729"/>
                    </a:ext>
                  </a:extLst>
                </a:gridCol>
                <a:gridCol w="1058132">
                  <a:extLst>
                    <a:ext uri="{9D8B030D-6E8A-4147-A177-3AD203B41FA5}">
                      <a16:colId xmlns:a16="http://schemas.microsoft.com/office/drawing/2014/main" val="3490271411"/>
                    </a:ext>
                  </a:extLst>
                </a:gridCol>
                <a:gridCol w="1645983">
                  <a:extLst>
                    <a:ext uri="{9D8B030D-6E8A-4147-A177-3AD203B41FA5}">
                      <a16:colId xmlns:a16="http://schemas.microsoft.com/office/drawing/2014/main" val="14461543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67386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9209498"/>
                    </a:ext>
                  </a:extLst>
                </a:gridCol>
              </a:tblGrid>
              <a:tr h="3962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df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姓名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0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697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B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学号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身高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体重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46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0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孙梓萱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2015010174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942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曹浩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2015010229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6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赵子豪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2015010653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022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3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吕雨欣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2015010956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096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刘宇航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2015011307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56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刘俊熙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2015011589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173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4498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6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金俊豪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2015011755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161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50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893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7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李一诺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2015012726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155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40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269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24292E"/>
                          </a:solidFill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8</a:t>
                      </a:r>
                      <a:endParaRPr lang="zh-CN" altLang="en-US" sz="2000">
                        <a:solidFill>
                          <a:srgbClr val="24292E"/>
                        </a:solidFill>
                        <a:latin typeface="Consolas" panose="020B0609020204030204" pitchFamily="49" charset="0"/>
                        <a:ea typeface="微软雅黑" panose="020B0400000000000000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王皓轩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2015013564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183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  <a:ea typeface="微软雅黑" panose="020B0400000000000000" pitchFamily="34" charset="-122"/>
                        </a:rPr>
                        <a:t>82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9C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50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AFDD0C2-F82B-4974-AC08-AF870EDEE875}"/>
              </a:ext>
            </a:extLst>
          </p:cNvPr>
          <p:cNvSpPr txBox="1"/>
          <p:nvPr/>
        </p:nvSpPr>
        <p:spPr>
          <a:xfrm>
            <a:off x="6624032" y="2628840"/>
            <a:ext cx="159530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df.columns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9D1BEF-E4DF-4F0A-9359-2C9C00AA8E97}"/>
              </a:ext>
            </a:extLst>
          </p:cNvPr>
          <p:cNvSpPr txBox="1"/>
          <p:nvPr/>
        </p:nvSpPr>
        <p:spPr>
          <a:xfrm>
            <a:off x="6624032" y="3028950"/>
            <a:ext cx="131318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df.index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758C4-FEE5-40CC-B642-80A881CA6013}"/>
              </a:ext>
            </a:extLst>
          </p:cNvPr>
          <p:cNvSpPr txBox="1"/>
          <p:nvPr/>
        </p:nvSpPr>
        <p:spPr>
          <a:xfrm>
            <a:off x="6624032" y="3429000"/>
            <a:ext cx="145424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df.values</a:t>
            </a:r>
            <a:endParaRPr lang="zh-CN" altLang="en-US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D6E950-F097-4671-BB63-11414D883A32}"/>
              </a:ext>
            </a:extLst>
          </p:cNvPr>
          <p:cNvSpPr txBox="1"/>
          <p:nvPr/>
        </p:nvSpPr>
        <p:spPr>
          <a:xfrm>
            <a:off x="6624032" y="2261101"/>
            <a:ext cx="3005951" cy="400110"/>
          </a:xfrm>
          <a:prstGeom prst="rect">
            <a:avLst/>
          </a:prstGeom>
          <a:solidFill>
            <a:srgbClr val="444444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df = pd.DataFrame(…)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012205-25A4-4340-A0D4-2BF993D821EE}"/>
              </a:ext>
            </a:extLst>
          </p:cNvPr>
          <p:cNvSpPr/>
          <p:nvPr/>
        </p:nvSpPr>
        <p:spPr>
          <a:xfrm>
            <a:off x="6624032" y="4158809"/>
            <a:ext cx="5360445" cy="174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练习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it-IT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DataFrame (data=None, index=None, columns=None, …)</a:t>
            </a:r>
            <a:endParaRPr lang="en-US" altLang="zh-CN" dirty="0">
              <a:solidFill>
                <a:srgbClr val="252839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实现左边表格的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92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91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基本数据类型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</a:t>
            </a:r>
            <a:endParaRPr lang="zh-CN" altLang="en-US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这里简要介绍几种基本数据类型：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数值型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Numeric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int(integer)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内存允许的情况下，无范围限制，能以多种进制表示。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bin()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hex()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int()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范围有限，存在舍入误差，可用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进行科学计数表示（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10^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1e2=100.0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complex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实部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虚部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j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来表示，有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real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imag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abs()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(abs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表示绝对值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减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乘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除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乘方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**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整数除法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//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取余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% 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位运算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赋值运算符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a+b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等效于 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a+=b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，其余同理。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1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import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math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（标准库包括三角函数等等）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50AE0-D8D5-400F-A012-A46B72F9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694" y="414509"/>
            <a:ext cx="2029108" cy="1257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95C81F-CEA1-427F-8E0C-40988FC47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781" y="414509"/>
            <a:ext cx="2248214" cy="676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78B98-3312-4EB9-BCB3-0860B2EF3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876" y="414509"/>
            <a:ext cx="2010056" cy="11526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4361B9-6940-486C-8E12-B3A1362E5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0245" y="2339746"/>
            <a:ext cx="205768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8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C3ADE3-10AB-4B78-8576-0B053A8D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1630090"/>
            <a:ext cx="8723408" cy="2155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2AC30C-8CEB-46B1-B46E-6787B813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848066"/>
            <a:ext cx="2610214" cy="571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8B7AC3-45E9-4DBD-95C9-5153B8121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2" y="3948835"/>
            <a:ext cx="2833219" cy="25581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43C137-A514-4000-8434-D0F89CC543BC}"/>
              </a:ext>
            </a:extLst>
          </p:cNvPr>
          <p:cNvSpPr/>
          <p:nvPr/>
        </p:nvSpPr>
        <p:spPr>
          <a:xfrm>
            <a:off x="382550" y="164592"/>
            <a:ext cx="490507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由字典创建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64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E54018-C20D-4DD3-8DD7-41B941D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94" y="247191"/>
            <a:ext cx="4610743" cy="3600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ECA02-3FB6-440F-95C0-79825A8E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2" y="120719"/>
            <a:ext cx="4582164" cy="6287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EC757A-1F24-4D37-AEA2-D7FF5AD7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94" y="4078223"/>
            <a:ext cx="5259024" cy="25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9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2559377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课后自行练习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百题大冲关与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百题大冲关，自觉完成，无需提交。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65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入门与创建数组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numpy 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np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01736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Numpy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426258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print(np.__version__)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7F9E4A-4A9C-4E2D-9F3E-F8F26DDE910C}"/>
              </a:ext>
            </a:extLst>
          </p:cNvPr>
          <p:cNvSpPr/>
          <p:nvPr/>
        </p:nvSpPr>
        <p:spPr>
          <a:xfrm>
            <a:off x="452485" y="309664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通过列表创建一维数组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769B02-9401-489A-8EBB-0850D406139F}"/>
              </a:ext>
            </a:extLst>
          </p:cNvPr>
          <p:cNvSpPr/>
          <p:nvPr/>
        </p:nvSpPr>
        <p:spPr>
          <a:xfrm>
            <a:off x="331536" y="3505535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np.array([1, 2, 3])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D5845-671C-4F85-ACDC-30EB8134FA4A}"/>
              </a:ext>
            </a:extLst>
          </p:cNvPr>
          <p:cNvSpPr/>
          <p:nvPr/>
        </p:nvSpPr>
        <p:spPr>
          <a:xfrm>
            <a:off x="452485" y="4175918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通过列表创建二维数组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A20C17-091E-484D-91AC-ED35A25DD7FC}"/>
              </a:ext>
            </a:extLst>
          </p:cNvPr>
          <p:cNvSpPr/>
          <p:nvPr/>
        </p:nvSpPr>
        <p:spPr>
          <a:xfrm>
            <a:off x="331536" y="4584812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np.array([(1, 2, 3), (4, 5, 6)])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4EF32-8633-4482-B420-DC38D796D734}"/>
              </a:ext>
            </a:extLst>
          </p:cNvPr>
          <p:cNvSpPr/>
          <p:nvPr/>
        </p:nvSpPr>
        <p:spPr>
          <a:xfrm>
            <a:off x="452485" y="5255195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创建全为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的二维数组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9FEF18-7005-42AD-A47A-B19D889B9252}"/>
              </a:ext>
            </a:extLst>
          </p:cNvPr>
          <p:cNvSpPr/>
          <p:nvPr/>
        </p:nvSpPr>
        <p:spPr>
          <a:xfrm>
            <a:off x="331536" y="5664089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np.zeros((3, 3))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70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创建数组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创建全为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的三维数组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[6]: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s-E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np.ones((2, 3, 4))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01736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创建一维等差数组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426258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[7]: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np.arange(5)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7F9E4A-4A9C-4E2D-9F3E-F8F26DDE910C}"/>
              </a:ext>
            </a:extLst>
          </p:cNvPr>
          <p:cNvSpPr/>
          <p:nvPr/>
        </p:nvSpPr>
        <p:spPr>
          <a:xfrm>
            <a:off x="452485" y="309664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创建二维等差数组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769B02-9401-489A-8EBB-0850D406139F}"/>
              </a:ext>
            </a:extLst>
          </p:cNvPr>
          <p:cNvSpPr/>
          <p:nvPr/>
        </p:nvSpPr>
        <p:spPr>
          <a:xfrm>
            <a:off x="331536" y="3505535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[8]: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np.arange(6).reshape(2, 3)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D5845-671C-4F85-ACDC-30EB8134FA4A}"/>
              </a:ext>
            </a:extLst>
          </p:cNvPr>
          <p:cNvSpPr/>
          <p:nvPr/>
        </p:nvSpPr>
        <p:spPr>
          <a:xfrm>
            <a:off x="452485" y="4175918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创建单位矩阵（二维数组）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A20C17-091E-484D-91AC-ED35A25DD7FC}"/>
              </a:ext>
            </a:extLst>
          </p:cNvPr>
          <p:cNvSpPr/>
          <p:nvPr/>
        </p:nvSpPr>
        <p:spPr>
          <a:xfrm>
            <a:off x="331536" y="4584812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[9]: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np.eye(3)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4EF32-8633-4482-B420-DC38D796D734}"/>
              </a:ext>
            </a:extLst>
          </p:cNvPr>
          <p:cNvSpPr/>
          <p:nvPr/>
        </p:nvSpPr>
        <p:spPr>
          <a:xfrm>
            <a:off x="452485" y="5255195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创建等间隔一维数组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9FEF18-7005-42AD-A47A-B19D889B9252}"/>
              </a:ext>
            </a:extLst>
          </p:cNvPr>
          <p:cNvSpPr/>
          <p:nvPr/>
        </p:nvSpPr>
        <p:spPr>
          <a:xfrm>
            <a:off x="331536" y="5664089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[10]: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pt-BR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np.linspace(1, 10, num=6)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34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创建数组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创建二维随机数组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s-E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np.random.rand(2, 3)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01736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创建二维随机整数数组（数值小于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426258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[12]: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np.random.randint(5, size=(2, 3))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7F9E4A-4A9C-4E2D-9F3E-F8F26DDE910C}"/>
              </a:ext>
            </a:extLst>
          </p:cNvPr>
          <p:cNvSpPr/>
          <p:nvPr/>
        </p:nvSpPr>
        <p:spPr>
          <a:xfrm>
            <a:off x="452485" y="309664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依据自定义函数创建数组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769B02-9401-489A-8EBB-0850D406139F}"/>
              </a:ext>
            </a:extLst>
          </p:cNvPr>
          <p:cNvSpPr/>
          <p:nvPr/>
        </p:nvSpPr>
        <p:spPr>
          <a:xfrm>
            <a:off x="331536" y="3505535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[13]: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np.fromfunction(lambda i, j: i + j, (3, 3))  # i,j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分别为行列序号</a:t>
            </a:r>
          </a:p>
        </p:txBody>
      </p:sp>
    </p:spTree>
    <p:extLst>
      <p:ext uri="{BB962C8B-B14F-4D97-AF65-F5344CB8AC3E}">
        <p14:creationId xmlns:p14="http://schemas.microsoft.com/office/powerpoint/2010/main" val="3024706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数组运算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生成一维示例数组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1207683"/>
          </a:xfrm>
          <a:prstGeom prst="roundRect">
            <a:avLst>
              <a:gd name="adj" fmla="val 11464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= np.array([10, 20, 30, 40, 50])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 = np.arange(1, 6)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a, b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55466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一维数组加减乘除法运算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963558"/>
            <a:ext cx="11178592" cy="1627296"/>
          </a:xfrm>
          <a:prstGeom prst="roundRect">
            <a:avLst>
              <a:gd name="adj" fmla="val 791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+ b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- b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*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b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/ b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en-US" altLang="zh-CN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37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数组运算（自学）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生成二维示例数组（可以看作矩阵）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0"/>
            <a:ext cx="11178592" cy="1853299"/>
          </a:xfrm>
          <a:prstGeom prst="roundRect">
            <a:avLst>
              <a:gd name="adj" fmla="val 688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= np.array([[1, 2],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[3, 4]])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 = np.array([[5, 6],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[7, 8]])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A, B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320027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矩阵加减乘法等运算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3609172"/>
            <a:ext cx="11178592" cy="2188313"/>
          </a:xfrm>
          <a:prstGeom prst="roundRect">
            <a:avLst>
              <a:gd name="adj" fmla="val 448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+ B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– B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* B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矩阵元素乘法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np.dot(A, B)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真正的矩阵乘法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A.T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矩阵转置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np.linalg.inv(A)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矩阵求逆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29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入门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之前，首先需要导入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模块，并约定简称为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pandas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as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pd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01736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pt-BR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 </a:t>
            </a:r>
            <a:r>
              <a:rPr lang="pt-BR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pt-BR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版本信息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426258"/>
            <a:ext cx="11178592" cy="670383"/>
          </a:xfrm>
          <a:prstGeom prst="roundRect">
            <a:avLst>
              <a:gd name="adj" fmla="val 223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print(pd.__version__)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9FEF18-7005-42AD-A47A-B19D889B9252}"/>
              </a:ext>
            </a:extLst>
          </p:cNvPr>
          <p:cNvSpPr/>
          <p:nvPr/>
        </p:nvSpPr>
        <p:spPr>
          <a:xfrm>
            <a:off x="331536" y="5250629"/>
            <a:ext cx="11178592" cy="1263293"/>
          </a:xfrm>
          <a:prstGeom prst="roundRect">
            <a:avLst>
              <a:gd name="adj" fmla="val 12691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arr = [0, 1, 2, 3, 4]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 = pd.Series(arr)  # 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如果不指定索引，则默认从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 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开始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</a:t>
            </a: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C0CDE0-2342-406C-98F4-4432D41BD9FD}"/>
              </a:ext>
            </a:extLst>
          </p:cNvPr>
          <p:cNvSpPr/>
          <p:nvPr/>
        </p:nvSpPr>
        <p:spPr>
          <a:xfrm>
            <a:off x="452485" y="3096641"/>
            <a:ext cx="10953947" cy="215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创建 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Series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数据类型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可以被看作由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列数据组成的数据集。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语法：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 = pd.Series(data, index=index)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，可以通过多种方式进行创建，以下介绍了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个常用方法。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从列表创建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</a:t>
            </a:r>
            <a:r>
              <a:rPr lang="zh-CN" altLang="en-US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（提示：前面的 </a:t>
            </a:r>
            <a:r>
              <a:rPr lang="en-US" altLang="zh-CN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0,1,2,3,4 </a:t>
            </a:r>
            <a:r>
              <a:rPr lang="zh-CN" altLang="en-US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为当前 </a:t>
            </a:r>
            <a:r>
              <a:rPr lang="en-US" altLang="zh-CN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的索引，后面的 </a:t>
            </a:r>
            <a:r>
              <a:rPr lang="en-US" altLang="zh-CN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0,1,2,3,4 </a:t>
            </a:r>
            <a:r>
              <a:rPr lang="zh-CN" altLang="en-US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 </a:t>
            </a:r>
            <a:r>
              <a:rPr lang="en-US" altLang="zh-CN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C9CB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的值。）</a:t>
            </a:r>
          </a:p>
        </p:txBody>
      </p:sp>
    </p:spTree>
    <p:extLst>
      <p:ext uri="{BB962C8B-B14F-4D97-AF65-F5344CB8AC3E}">
        <p14:creationId xmlns:p14="http://schemas.microsoft.com/office/powerpoint/2010/main" val="94722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创建 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Series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数据类型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ndarray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1"/>
            <a:ext cx="11178592" cy="2082019"/>
          </a:xfrm>
          <a:prstGeom prst="roundRect">
            <a:avLst>
              <a:gd name="adj" fmla="val 1035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import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numpy </a:t>
            </a:r>
            <a:r>
              <a:rPr lang="en-US" altLang="zh-CN">
                <a:solidFill>
                  <a:schemeClr val="accent5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as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np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np.random.randn(5)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创建一个随机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ndarray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数组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index = ['a', 'b', 'c', 'd', 'e']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s2 = pd.Series(n, index=index)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s2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3429000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从字典创建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3837894"/>
            <a:ext cx="11178592" cy="1280861"/>
          </a:xfrm>
          <a:prstGeom prst="roundRect">
            <a:avLst>
              <a:gd name="adj" fmla="val 12088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 = {'a': 1, 'b': 2, 'c': 3, 'd': 4, 'e': 5}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s3 = pd.Series(d)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s3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1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467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基本数据类型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</a:t>
            </a:r>
            <a:endParaRPr lang="zh-CN" altLang="en-US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布尔型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中，布尔型是整数型的子类。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布尔型只有两个对象：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True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False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（关键字）。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逻辑运算符：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and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or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not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（关键字）。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not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&gt;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and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&gt;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or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关系运算符：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&gt;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&lt;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&gt;=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&lt;=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==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!=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属性运算符：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is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is not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是否为同一对象，判断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是否相等，例子：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100000000</a:t>
            </a:r>
            <a:endParaRPr lang="zh-CN" altLang="en-US" dirty="0">
              <a:solidFill>
                <a:srgbClr val="252839"/>
              </a:solidFill>
              <a:highlight>
                <a:srgbClr val="F0F0F0"/>
              </a:highlight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not in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是否属于序列（字符串列表元组都可以）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3EBD3-E4AF-42D3-8FE3-72185A95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26" y="951469"/>
            <a:ext cx="2695951" cy="1114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43D6A-2CAA-4217-A3C2-80BA7DFBC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04324"/>
            <a:ext cx="5104130" cy="12441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1AAFA7-7766-4CDD-B77E-CF2BC6466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022" y="4785783"/>
            <a:ext cx="1757679" cy="18458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31AABB-E4F8-4C06-91D0-B7FE44190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279" y="4136220"/>
            <a:ext cx="1757679" cy="2377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384598-9B3D-44D4-868A-E704A898D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06" y="5103407"/>
            <a:ext cx="2969238" cy="16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Series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基本操作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2"/>
            <a:ext cx="11178592" cy="1179402"/>
          </a:xfrm>
          <a:prstGeom prst="roundRect">
            <a:avLst>
              <a:gd name="adj" fmla="val 15954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print(s1)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以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为例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s1.index = ['A', 'B', 'C', 'D', 'E']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修改后的索引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52638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纵向拼接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935278"/>
            <a:ext cx="11178592" cy="987445"/>
          </a:xfrm>
          <a:prstGeom prst="roundRect">
            <a:avLst>
              <a:gd name="adj" fmla="val 16861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 = s3.append(s1)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将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s1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拼接到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s3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D95C3-E977-4B0E-9448-2514B1422AC5}"/>
              </a:ext>
            </a:extLst>
          </p:cNvPr>
          <p:cNvSpPr/>
          <p:nvPr/>
        </p:nvSpPr>
        <p:spPr>
          <a:xfrm>
            <a:off x="452485" y="3922723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按指定索引删除元素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060C304-B03C-4FB5-BA1F-66980A7EC4D8}"/>
              </a:ext>
            </a:extLst>
          </p:cNvPr>
          <p:cNvSpPr/>
          <p:nvPr/>
        </p:nvSpPr>
        <p:spPr>
          <a:xfrm>
            <a:off x="331536" y="4331617"/>
            <a:ext cx="11178592" cy="1249051"/>
          </a:xfrm>
          <a:prstGeom prst="roundRect">
            <a:avLst>
              <a:gd name="adj" fmla="val 1006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print(s4)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 = s4.drop('e')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删除索引为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2769A4-4934-4059-B59B-B66D5F464D1F}"/>
              </a:ext>
            </a:extLst>
          </p:cNvPr>
          <p:cNvSpPr/>
          <p:nvPr/>
        </p:nvSpPr>
        <p:spPr>
          <a:xfrm>
            <a:off x="452485" y="5580668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修改指定索引元素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816732-AE41-4FB0-8BBF-14E6DD01CA17}"/>
              </a:ext>
            </a:extLst>
          </p:cNvPr>
          <p:cNvSpPr/>
          <p:nvPr/>
        </p:nvSpPr>
        <p:spPr>
          <a:xfrm>
            <a:off x="331536" y="5989563"/>
            <a:ext cx="11178592" cy="599774"/>
          </a:xfrm>
          <a:prstGeom prst="roundRect">
            <a:avLst>
              <a:gd name="adj" fmla="val 1949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s4['A'] = 6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修改索引为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的值 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1476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052843-E311-4E3E-8C08-71324E2E867F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Series 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基本操作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按指定索引查找元素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B63A-9004-4CD5-9FF1-72F9C38E1DFD}"/>
              </a:ext>
            </a:extLst>
          </p:cNvPr>
          <p:cNvSpPr/>
          <p:nvPr/>
        </p:nvSpPr>
        <p:spPr>
          <a:xfrm>
            <a:off x="331536" y="1346982"/>
            <a:ext cx="11178592" cy="670354"/>
          </a:xfrm>
          <a:prstGeom prst="roundRect">
            <a:avLst>
              <a:gd name="adj" fmla="val 1736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s4['B']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6406-0353-4285-9C16-D3E905196B87}"/>
              </a:ext>
            </a:extLst>
          </p:cNvPr>
          <p:cNvSpPr/>
          <p:nvPr/>
        </p:nvSpPr>
        <p:spPr>
          <a:xfrm>
            <a:off x="452485" y="2017336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切片操作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DF6012-4255-4657-B6D6-56AB48BAEC68}"/>
              </a:ext>
            </a:extLst>
          </p:cNvPr>
          <p:cNvSpPr/>
          <p:nvPr/>
        </p:nvSpPr>
        <p:spPr>
          <a:xfrm>
            <a:off x="331536" y="2426231"/>
            <a:ext cx="11178592" cy="670354"/>
          </a:xfrm>
          <a:prstGeom prst="roundRect">
            <a:avLst>
              <a:gd name="adj" fmla="val 23892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s4[:3]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7881C5-97B5-4D22-AA81-25031000AE29}"/>
              </a:ext>
            </a:extLst>
          </p:cNvPr>
          <p:cNvSpPr/>
          <p:nvPr/>
        </p:nvSpPr>
        <p:spPr>
          <a:xfrm>
            <a:off x="452485" y="3096584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 Series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基本运算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835710-B0B7-4041-9C29-47E3D8756296}"/>
              </a:ext>
            </a:extLst>
          </p:cNvPr>
          <p:cNvSpPr/>
          <p:nvPr/>
        </p:nvSpPr>
        <p:spPr>
          <a:xfrm>
            <a:off x="331536" y="3505478"/>
            <a:ext cx="11178592" cy="1575569"/>
          </a:xfrm>
          <a:prstGeom prst="roundRect">
            <a:avLst>
              <a:gd name="adj" fmla="val 1021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s4.add(s3)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加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s4.sub(s3)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减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s4.mul(s3)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乘</a:t>
            </a:r>
            <a:endParaRPr lang="en-US" altLang="zh-CN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s4.div(s3)  #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除</a:t>
            </a:r>
          </a:p>
        </p:txBody>
      </p:sp>
    </p:spTree>
    <p:extLst>
      <p:ext uri="{BB962C8B-B14F-4D97-AF65-F5344CB8AC3E}">
        <p14:creationId xmlns:p14="http://schemas.microsoft.com/office/powerpoint/2010/main" val="100021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1336466"/>
            <a:ext cx="11407979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highlight>
                  <a:srgbClr val="FFFF0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元组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另一种有序列表叫元组：</a:t>
            </a:r>
            <a:r>
              <a:rPr lang="en-US" altLang="zh-CN" dirty="0">
                <a:solidFill>
                  <a:srgbClr val="252839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和列表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非常类似，但是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tuple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一旦初始化就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不能修改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但是可以拼接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FC569B-E1FB-4E64-9756-5494B7BE1D52}"/>
              </a:ext>
            </a:extLst>
          </p:cNvPr>
          <p:cNvSpPr/>
          <p:nvPr/>
        </p:nvSpPr>
        <p:spPr>
          <a:xfrm>
            <a:off x="331536" y="2457571"/>
            <a:ext cx="11178592" cy="1325152"/>
          </a:xfrm>
          <a:prstGeom prst="roundRect">
            <a:avLst>
              <a:gd name="adj" fmla="val 23948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空元组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单元素元组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(1,2,3)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多元素元组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0703E3-A3CA-4D47-9E39-4C931B78B15F}"/>
              </a:ext>
            </a:extLst>
          </p:cNvPr>
          <p:cNvSpPr/>
          <p:nvPr/>
        </p:nvSpPr>
        <p:spPr>
          <a:xfrm>
            <a:off x="331536" y="4056324"/>
            <a:ext cx="11178592" cy="2457598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 = (1,2,3)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x[1]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 = (4,)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单元素元组一定要加逗号，否则是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int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 dirty="0">
                <a:solidFill>
                  <a:srgbClr val="92D05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z=</a:t>
            </a:r>
            <a:r>
              <a:rPr lang="en-US" altLang="zh-CN" dirty="0" err="1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x+y</a:t>
            </a:r>
            <a:endParaRPr lang="en-US" altLang="zh-CN" dirty="0">
              <a:solidFill>
                <a:srgbClr val="F0F0F0"/>
              </a:solidFill>
              <a:highlight>
                <a:srgbClr val="0000FF"/>
              </a:highlight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z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Out[5]: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(1,2,3,4)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序列数据类型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包括列表、元组与字符串，其内部元素有序且可重复。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1415B-3A1B-40AC-B540-E4E25C23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540" y="3911440"/>
            <a:ext cx="2467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字符串也是一种序列数据类型！它的每个元素就是每个字符：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86B36B9-F319-4412-BB04-3842A145BA32}"/>
              </a:ext>
            </a:extLst>
          </p:cNvPr>
          <p:cNvSpPr/>
          <p:nvPr/>
        </p:nvSpPr>
        <p:spPr>
          <a:xfrm>
            <a:off x="331536" y="1346982"/>
            <a:ext cx="11178592" cy="915452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不信你试试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'[1]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信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5B236D-5D56-480D-8F19-BE55E5478CCE}"/>
              </a:ext>
            </a:extLst>
          </p:cNvPr>
          <p:cNvSpPr/>
          <p:nvPr/>
        </p:nvSpPr>
        <p:spPr>
          <a:xfrm>
            <a:off x="452485" y="2426097"/>
            <a:ext cx="10953947" cy="1333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字符串的格式化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我们经常会输出类似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亲爱的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xxx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你好！你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xx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月的话费是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xx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，余额是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xx'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之类的字符串，而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xxx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的内容都是根据变量变化的，所以，需要一种简便的格式化字符串的方式。它通过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实现：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13CE7F-79B9-4A90-831B-FEAFB2DA8E93}"/>
              </a:ext>
            </a:extLst>
          </p:cNvPr>
          <p:cNvSpPr/>
          <p:nvPr/>
        </p:nvSpPr>
        <p:spPr>
          <a:xfrm>
            <a:off x="331536" y="3807378"/>
            <a:ext cx="11178592" cy="915452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姓名：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%s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，学号：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%d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，卡内余额为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%f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元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 </a:t>
            </a:r>
            <a:r>
              <a:rPr lang="en-US" altLang="zh-CN" dirty="0">
                <a:solidFill>
                  <a:srgbClr val="F0F0F0"/>
                </a:solidFill>
                <a:highlight>
                  <a:srgbClr val="80008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 ('</a:t>
            </a:r>
            <a:r>
              <a:rPr lang="zh-CN" altLang="en-US" dirty="0">
                <a:solidFill>
                  <a:srgbClr val="F0F0F0"/>
                </a:solidFill>
                <a:highlight>
                  <a:srgbClr val="80008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highlight>
                  <a:srgbClr val="80008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', 2017010123, 114.50)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姓名：王小明，学号：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2017010123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，卡内余额为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114.500000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元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BF6012-0CBA-4DC8-906E-19411C168F51}"/>
              </a:ext>
            </a:extLst>
          </p:cNvPr>
          <p:cNvSpPr/>
          <p:nvPr/>
        </p:nvSpPr>
        <p:spPr>
          <a:xfrm>
            <a:off x="452485" y="4722830"/>
            <a:ext cx="10953947" cy="7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你可能发现卡内余额显示的位数太多了，我们可以通过在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后加例如 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.2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来让其保留两位小数。此外，补零也能通过类似的方法：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AA77C68-3C98-4E56-9A46-8B393AE51D15}"/>
              </a:ext>
            </a:extLst>
          </p:cNvPr>
          <p:cNvSpPr/>
          <p:nvPr/>
        </p:nvSpPr>
        <p:spPr>
          <a:xfrm>
            <a:off x="331536" y="5509262"/>
            <a:ext cx="11178592" cy="915452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‘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恭喜尾号为</a:t>
            </a:r>
            <a:r>
              <a:rPr lang="en-US" altLang="zh-CN" dirty="0">
                <a:solidFill>
                  <a:srgbClr val="F0F0F0"/>
                </a:solidFill>
                <a:highlight>
                  <a:srgbClr val="00008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%03d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的同学中奖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 % 14      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不满三位补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恭喜尾号为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014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的同学中奖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68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3AEFF4-9D17-42D5-AED2-8B3274F0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90" y="4397125"/>
            <a:ext cx="6705847" cy="9418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528324-6ECB-4051-B8CD-9E0D983F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90" y="2958084"/>
            <a:ext cx="5091351" cy="9418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37CF51-D875-4CAA-A1AA-8AA8687F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65" y="1121159"/>
            <a:ext cx="10675544" cy="8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1436196"/>
            <a:ext cx="10953947" cy="140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highlight>
                  <a:srgbClr val="FFFF00"/>
                </a:highlight>
                <a:latin typeface="微软雅黑" panose="020B0400000000000000" pitchFamily="34" charset="-122"/>
                <a:ea typeface="微软雅黑" panose="020B0400000000000000" pitchFamily="34" charset="-122"/>
              </a:rPr>
              <a:t>集合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类似，也是一组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的集合，但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不存储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（所以没有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a[ 1 ]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这种写法）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没有重复的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FC569B-E1FB-4E64-9756-5494B7BE1D52}"/>
              </a:ext>
            </a:extLst>
          </p:cNvPr>
          <p:cNvSpPr/>
          <p:nvPr/>
        </p:nvSpPr>
        <p:spPr>
          <a:xfrm>
            <a:off x="331536" y="2902643"/>
            <a:ext cx="11178592" cy="1325152"/>
          </a:xfrm>
          <a:prstGeom prst="roundRect">
            <a:avLst>
              <a:gd name="adj" fmla="val 23948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set()</a:t>
            </a:r>
            <a:r>
              <a:rPr lang="zh-CN" altLang="en-US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空集合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set([])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空集合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set([1,2,3])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集合</a:t>
            </a:r>
            <a:endParaRPr lang="en-US" altLang="zh-CN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0703E3-A3CA-4D47-9E39-4C931B78B15F}"/>
              </a:ext>
            </a:extLst>
          </p:cNvPr>
          <p:cNvSpPr/>
          <p:nvPr/>
        </p:nvSpPr>
        <p:spPr>
          <a:xfrm>
            <a:off x="340162" y="4429655"/>
            <a:ext cx="11178592" cy="1215833"/>
          </a:xfrm>
          <a:prstGeom prst="roundRect">
            <a:avLst>
              <a:gd name="adj" fmla="val 9736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 = set([1, 1, 2, 2, 3, 3])       #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或者写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s={1, 1, 2, 2, 3, 3}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{1, 2, 3}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集合数据类型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包括字典与集合，其内部元素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无序且不可重复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F04473-85AE-4824-8242-A5395B2434D6}"/>
              </a:ext>
            </a:extLst>
          </p:cNvPr>
          <p:cNvSpPr/>
          <p:nvPr/>
        </p:nvSpPr>
        <p:spPr>
          <a:xfrm>
            <a:off x="452485" y="5806756"/>
            <a:ext cx="4333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集合添加值或删除值，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add( 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remove( )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F7F37C-BADE-4EC4-92DC-58EE096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55" y="3637928"/>
            <a:ext cx="2454609" cy="31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472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96EFDE-BF7A-4233-95EA-5CC39951717D}"/>
              </a:ext>
            </a:extLst>
          </p:cNvPr>
          <p:cNvSpPr/>
          <p:nvPr/>
        </p:nvSpPr>
        <p:spPr>
          <a:xfrm>
            <a:off x="452485" y="344078"/>
            <a:ext cx="10953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切片（针对序列数据！比如元组集合）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CD866F-F170-4CD2-875E-2C47B9033C67}"/>
              </a:ext>
            </a:extLst>
          </p:cNvPr>
          <p:cNvSpPr txBox="1"/>
          <p:nvPr/>
        </p:nvSpPr>
        <p:spPr>
          <a:xfrm>
            <a:off x="1866506" y="928853"/>
            <a:ext cx="7520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 dirty="0">
                <a:solidFill>
                  <a:srgbClr val="F2F2F2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序列数据</a:t>
            </a:r>
            <a:r>
              <a:rPr lang="en-US" altLang="zh-CN" sz="8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en-US" altLang="zh-CN" sz="8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</a:t>
            </a:r>
            <a:r>
              <a:rPr lang="en-US" altLang="zh-CN" sz="8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  <a:r>
              <a:rPr lang="en-US" altLang="zh-CN" sz="8000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</a:t>
            </a:r>
            <a:r>
              <a:rPr lang="en-US" altLang="zh-CN" sz="8000" dirty="0">
                <a:solidFill>
                  <a:srgbClr val="C9CBCC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  <a:r>
              <a:rPr lang="en-US" altLang="zh-CN" sz="8000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Z</a:t>
            </a:r>
            <a:r>
              <a:rPr lang="en-US" altLang="zh-CN" sz="8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</a:t>
            </a:r>
            <a:endParaRPr lang="zh-CN" altLang="en-US" sz="6600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07012-B532-4A35-8FA9-6BF337424F19}"/>
              </a:ext>
            </a:extLst>
          </p:cNvPr>
          <p:cNvSpPr/>
          <p:nvPr/>
        </p:nvSpPr>
        <p:spPr>
          <a:xfrm>
            <a:off x="9843623" y="2344821"/>
            <a:ext cx="2348376" cy="81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（可选）</a:t>
            </a:r>
            <a:endParaRPr lang="en-US" altLang="zh-CN" b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默认值为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12EBCF0-FF9D-49C0-9D8D-FEDB2C87153C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rot="10800000">
            <a:off x="6165131" y="2154086"/>
            <a:ext cx="3678493" cy="599854"/>
          </a:xfrm>
          <a:prstGeom prst="bentConnector2">
            <a:avLst/>
          </a:prstGeom>
          <a:ln w="76200">
            <a:solidFill>
              <a:srgbClr val="C0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EA0B0B4-50F9-40E3-A1F8-91FA97A367A2}"/>
              </a:ext>
            </a:extLst>
          </p:cNvPr>
          <p:cNvSpPr/>
          <p:nvPr/>
        </p:nvSpPr>
        <p:spPr>
          <a:xfrm>
            <a:off x="5685894" y="1195614"/>
            <a:ext cx="958472" cy="958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C4646-B22E-4494-B72A-D926B4A69ADC}"/>
              </a:ext>
            </a:extLst>
          </p:cNvPr>
          <p:cNvSpPr/>
          <p:nvPr/>
        </p:nvSpPr>
        <p:spPr>
          <a:xfrm>
            <a:off x="9843624" y="3285824"/>
            <a:ext cx="2348376" cy="81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（可选）</a:t>
            </a:r>
            <a:endParaRPr lang="en-US" altLang="zh-CN" b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默认值为序列长度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CC400EC-F2A1-43E0-BB4F-28DB2256B8AC}"/>
              </a:ext>
            </a:extLst>
          </p:cNvPr>
          <p:cNvCxnSpPr>
            <a:cxnSpLocks/>
            <a:stCxn id="15" idx="1"/>
            <a:endCxn id="17" idx="4"/>
          </p:cNvCxnSpPr>
          <p:nvPr/>
        </p:nvCxnSpPr>
        <p:spPr>
          <a:xfrm rot="10800000">
            <a:off x="7269536" y="2154087"/>
            <a:ext cx="2574089" cy="1540857"/>
          </a:xfrm>
          <a:prstGeom prst="bentConnector2">
            <a:avLst/>
          </a:prstGeom>
          <a:ln w="76200">
            <a:solidFill>
              <a:schemeClr val="accent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B843666-0AA9-4E25-B274-B16D9F450055}"/>
              </a:ext>
            </a:extLst>
          </p:cNvPr>
          <p:cNvSpPr/>
          <p:nvPr/>
        </p:nvSpPr>
        <p:spPr>
          <a:xfrm>
            <a:off x="6790299" y="1195614"/>
            <a:ext cx="958472" cy="958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E7EB40-7590-4EBA-AF69-5BEB9CDE4993}"/>
              </a:ext>
            </a:extLst>
          </p:cNvPr>
          <p:cNvSpPr/>
          <p:nvPr/>
        </p:nvSpPr>
        <p:spPr>
          <a:xfrm>
            <a:off x="9843624" y="4239493"/>
            <a:ext cx="2348376" cy="81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（可选）</a:t>
            </a:r>
            <a:endParaRPr lang="en-US" altLang="zh-CN" b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默认值为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8CD3D9-0BBF-4DC7-BAC6-0C70362AD004}"/>
              </a:ext>
            </a:extLst>
          </p:cNvPr>
          <p:cNvSpPr/>
          <p:nvPr/>
        </p:nvSpPr>
        <p:spPr>
          <a:xfrm>
            <a:off x="7894704" y="1189119"/>
            <a:ext cx="958472" cy="958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9D3038-F503-408C-894C-C6BCE7D05B17}"/>
              </a:ext>
            </a:extLst>
          </p:cNvPr>
          <p:cNvSpPr/>
          <p:nvPr/>
        </p:nvSpPr>
        <p:spPr>
          <a:xfrm>
            <a:off x="452485" y="2656584"/>
            <a:ext cx="4468307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实现的效果是：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从序列中索引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开始，索引小于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Y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 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Z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个元素取一个元素，返回一个新的序列数据。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AACF353-246F-4EA1-8EB8-9E0238E94413}"/>
              </a:ext>
            </a:extLst>
          </p:cNvPr>
          <p:cNvCxnSpPr>
            <a:cxnSpLocks/>
            <a:stCxn id="41" idx="1"/>
            <a:endCxn id="36" idx="0"/>
          </p:cNvCxnSpPr>
          <p:nvPr/>
        </p:nvCxnSpPr>
        <p:spPr>
          <a:xfrm rot="10800000" flipV="1">
            <a:off x="7826072" y="543414"/>
            <a:ext cx="2017553" cy="652200"/>
          </a:xfrm>
          <a:prstGeom prst="bentConnector2">
            <a:avLst/>
          </a:prstGeom>
          <a:ln w="76200">
            <a:solidFill>
              <a:srgbClr val="C9CBCC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82B478A-13AC-4E53-8969-255904D680D8}"/>
              </a:ext>
            </a:extLst>
          </p:cNvPr>
          <p:cNvSpPr/>
          <p:nvPr/>
        </p:nvSpPr>
        <p:spPr>
          <a:xfrm>
            <a:off x="7346835" y="1195614"/>
            <a:ext cx="958472" cy="958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5FE77DC-C89C-4235-82E6-E758BF4CEA59}"/>
              </a:ext>
            </a:extLst>
          </p:cNvPr>
          <p:cNvCxnSpPr>
            <a:cxnSpLocks/>
            <a:stCxn id="27" idx="1"/>
            <a:endCxn id="29" idx="4"/>
          </p:cNvCxnSpPr>
          <p:nvPr/>
        </p:nvCxnSpPr>
        <p:spPr>
          <a:xfrm rot="10800000">
            <a:off x="8373940" y="2147592"/>
            <a:ext cx="1469684" cy="2501021"/>
          </a:xfrm>
          <a:prstGeom prst="bentConnector2">
            <a:avLst/>
          </a:prstGeom>
          <a:ln w="76200">
            <a:solidFill>
              <a:schemeClr val="accent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B1269C8-D8FA-41F8-8535-C2D8DFA1A9FA}"/>
              </a:ext>
            </a:extLst>
          </p:cNvPr>
          <p:cNvSpPr/>
          <p:nvPr/>
        </p:nvSpPr>
        <p:spPr>
          <a:xfrm>
            <a:off x="9843624" y="338967"/>
            <a:ext cx="2348376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（与 </a:t>
            </a:r>
            <a:r>
              <a:rPr lang="en-US" altLang="zh-CN" b="1">
                <a:solidFill>
                  <a:schemeClr val="accent6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Z </a:t>
            </a:r>
            <a:r>
              <a:rPr lang="zh-CN" altLang="en-US" b="1">
                <a:solidFill>
                  <a:srgbClr val="C9CBCC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同为可选）</a:t>
            </a:r>
            <a:endParaRPr lang="en-US" altLang="zh-CN" b="1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CC2FCD-7B1D-461D-AAF9-7F24D8DDA71A}"/>
              </a:ext>
            </a:extLst>
          </p:cNvPr>
          <p:cNvSpPr/>
          <p:nvPr/>
        </p:nvSpPr>
        <p:spPr>
          <a:xfrm>
            <a:off x="331536" y="4477461"/>
            <a:ext cx="6493470" cy="2036461"/>
          </a:xfrm>
          <a:prstGeom prst="roundRect">
            <a:avLst>
              <a:gd name="adj" fmla="val 1169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l[3:9:2]   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都是左闭右开区间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l[2:6]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l[-4:-1]  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负数表示从后往前数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l[::]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l[:]</a:t>
            </a:r>
          </a:p>
        </p:txBody>
      </p:sp>
    </p:spTree>
    <p:extLst>
      <p:ext uri="{BB962C8B-B14F-4D97-AF65-F5344CB8AC3E}">
        <p14:creationId xmlns:p14="http://schemas.microsoft.com/office/powerpoint/2010/main" val="39228707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3449</Words>
  <Application>Microsoft Office PowerPoint</Application>
  <PresentationFormat>宽屏</PresentationFormat>
  <Paragraphs>528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微软雅黑</vt:lpstr>
      <vt:lpstr>微软雅黑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Terry</dc:creator>
  <cp:lastModifiedBy>Piaopiao Long</cp:lastModifiedBy>
  <cp:revision>244</cp:revision>
  <dcterms:created xsi:type="dcterms:W3CDTF">2019-05-19T03:40:56Z</dcterms:created>
  <dcterms:modified xsi:type="dcterms:W3CDTF">2021-05-31T03:34:03Z</dcterms:modified>
</cp:coreProperties>
</file>