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80" r:id="rId3"/>
    <p:sldId id="289" r:id="rId4"/>
    <p:sldId id="332" r:id="rId5"/>
    <p:sldId id="305" r:id="rId6"/>
    <p:sldId id="333" r:id="rId7"/>
    <p:sldId id="355" r:id="rId8"/>
    <p:sldId id="334" r:id="rId9"/>
    <p:sldId id="335" r:id="rId10"/>
    <p:sldId id="336" r:id="rId11"/>
    <p:sldId id="339" r:id="rId12"/>
    <p:sldId id="340" r:id="rId13"/>
    <p:sldId id="341" r:id="rId14"/>
    <p:sldId id="342" r:id="rId15"/>
    <p:sldId id="343" r:id="rId16"/>
    <p:sldId id="345" r:id="rId17"/>
    <p:sldId id="344" r:id="rId18"/>
    <p:sldId id="346" r:id="rId19"/>
    <p:sldId id="347" r:id="rId20"/>
    <p:sldId id="356" r:id="rId21"/>
    <p:sldId id="357" r:id="rId22"/>
    <p:sldId id="358" r:id="rId23"/>
    <p:sldId id="359" r:id="rId24"/>
    <p:sldId id="360" r:id="rId25"/>
    <p:sldId id="348" r:id="rId26"/>
    <p:sldId id="361" r:id="rId27"/>
    <p:sldId id="349" r:id="rId28"/>
    <p:sldId id="352" r:id="rId29"/>
    <p:sldId id="353" r:id="rId30"/>
    <p:sldId id="354" r:id="rId31"/>
    <p:sldId id="337" r:id="rId32"/>
    <p:sldId id="35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37231340-CC8B-4282-B641-0D23B5E7F474}">
          <p14:sldIdLst>
            <p14:sldId id="257"/>
            <p14:sldId id="280"/>
          </p14:sldIdLst>
        </p14:section>
        <p14:section name="基本文件操作" id="{8CC24B0C-B0F2-4E19-8472-A027C1BC78BF}">
          <p14:sldIdLst>
            <p14:sldId id="289"/>
            <p14:sldId id="332"/>
            <p14:sldId id="305"/>
            <p14:sldId id="333"/>
            <p14:sldId id="355"/>
            <p14:sldId id="334"/>
            <p14:sldId id="335"/>
            <p14:sldId id="336"/>
          </p14:sldIdLst>
        </p14:section>
        <p14:section name="常见数据文件格式" id="{096ABF7A-5935-4A22-8C8E-1CB0F322B567}">
          <p14:sldIdLst>
            <p14:sldId id="339"/>
            <p14:sldId id="340"/>
            <p14:sldId id="341"/>
            <p14:sldId id="342"/>
            <p14:sldId id="343"/>
            <p14:sldId id="345"/>
            <p14:sldId id="344"/>
            <p14:sldId id="346"/>
          </p14:sldIdLst>
        </p14:section>
        <p14:section name="DataFrame数据处理" id="{578C78CC-B3C0-44D0-96E6-1AEFFD15068F}">
          <p14:sldIdLst>
            <p14:sldId id="347"/>
            <p14:sldId id="356"/>
            <p14:sldId id="357"/>
            <p14:sldId id="358"/>
            <p14:sldId id="359"/>
            <p14:sldId id="360"/>
            <p14:sldId id="348"/>
            <p14:sldId id="361"/>
            <p14:sldId id="349"/>
          </p14:sldIdLst>
        </p14:section>
        <p14:section name="编程猫:一个爬虫小示范" id="{6435E1B3-0C2F-4740-AAB5-DC4596CA6ED0}">
          <p14:sldIdLst>
            <p14:sldId id="352"/>
            <p14:sldId id="353"/>
            <p14:sldId id="354"/>
          </p14:sldIdLst>
        </p14:section>
        <p14:section name="作业" id="{EFB48F14-9E0D-487A-A404-BB9980E2126C}">
          <p14:sldIdLst>
            <p14:sldId id="337"/>
            <p14:sldId id="3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BCC"/>
    <a:srgbClr val="F2F2F2"/>
    <a:srgbClr val="24292E"/>
    <a:srgbClr val="586069"/>
    <a:srgbClr val="444444"/>
    <a:srgbClr val="F0DDFF"/>
    <a:srgbClr val="FFDCFF"/>
    <a:srgbClr val="F0F0F0"/>
    <a:srgbClr val="252839"/>
    <a:srgbClr val="D3D7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81" autoAdjust="0"/>
    <p:restoredTop sz="89133" autoAdjust="0"/>
  </p:normalViewPr>
  <p:slideViewPr>
    <p:cSldViewPr snapToGrid="0">
      <p:cViewPr>
        <p:scale>
          <a:sx n="50" d="100"/>
          <a:sy n="50" d="100"/>
        </p:scale>
        <p:origin x="374" y="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B1153-05BD-4B28-88AF-E0D1B1AC64C3}" type="datetimeFigureOut">
              <a:rPr lang="zh-CN" altLang="en-US" smtClean="0"/>
              <a:t>21/5/31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905DB-27DA-4A4F-B46A-16FDB0795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21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有笔记！！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905DB-27DA-4A4F-B46A-16FDB0795E7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043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52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44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hyperlink" Target="http://pythonscraping.com/pages/files/form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tmp"/><Relationship Id="rId4" Type="http://schemas.openxmlformats.org/officeDocument/2006/relationships/image" Target="../media/image40.tmp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31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D7E99B0D-CE2A-4259-A833-266B2343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997" r="999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5C601F0-23DD-45D4-8DFC-C5DF862DE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893" y="372773"/>
            <a:ext cx="3414211" cy="341421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523B3E3-642A-40E8-9BFD-0243E3EDA2FD}"/>
              </a:ext>
            </a:extLst>
          </p:cNvPr>
          <p:cNvSpPr txBox="1"/>
          <p:nvPr/>
        </p:nvSpPr>
        <p:spPr>
          <a:xfrm>
            <a:off x="2153920" y="3571240"/>
            <a:ext cx="7884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>
                <a:solidFill>
                  <a:schemeClr val="bg1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数据库技术及应用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C3A5B9-E543-4121-8D42-B0649EAF7F47}"/>
              </a:ext>
            </a:extLst>
          </p:cNvPr>
          <p:cNvSpPr txBox="1"/>
          <p:nvPr/>
        </p:nvSpPr>
        <p:spPr>
          <a:xfrm>
            <a:off x="2153920" y="4784736"/>
            <a:ext cx="7884160" cy="1406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pc="300">
                <a:solidFill>
                  <a:srgbClr val="AAADAF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Python</a:t>
            </a:r>
            <a:r>
              <a:rPr lang="zh-CN" altLang="en-US" spc="300">
                <a:solidFill>
                  <a:srgbClr val="AAADAF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是一种计算机程序设计语言。是一种</a:t>
            </a:r>
            <a:r>
              <a:rPr lang="zh-CN" altLang="en-US" spc="300">
                <a:solidFill>
                  <a:schemeClr val="bg1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面向对象</a:t>
            </a:r>
            <a:r>
              <a:rPr lang="zh-CN" altLang="en-US" spc="300">
                <a:solidFill>
                  <a:srgbClr val="AAADAF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的动态类型语言，最初被设计用于编写自动化脚本</a:t>
            </a:r>
            <a:r>
              <a:rPr lang="en-US" altLang="zh-CN" spc="300">
                <a:solidFill>
                  <a:srgbClr val="AAADAF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(shell)</a:t>
            </a:r>
            <a:r>
              <a:rPr lang="zh-CN" altLang="en-US" spc="300">
                <a:solidFill>
                  <a:srgbClr val="AAADAF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，随着版本的不断更新和语言新功能的添加，越来越多被用于独立的、大型项目的开发。</a:t>
            </a:r>
          </a:p>
        </p:txBody>
      </p:sp>
    </p:spTree>
    <p:extLst>
      <p:ext uri="{BB962C8B-B14F-4D97-AF65-F5344CB8AC3E}">
        <p14:creationId xmlns:p14="http://schemas.microsoft.com/office/powerpoint/2010/main" val="1634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DADA097-9A94-4F98-A967-127FF7549BB3}"/>
              </a:ext>
            </a:extLst>
          </p:cNvPr>
          <p:cNvSpPr/>
          <p:nvPr/>
        </p:nvSpPr>
        <p:spPr>
          <a:xfrm>
            <a:off x="452485" y="344078"/>
            <a:ext cx="10953947" cy="2153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实践练习</a:t>
            </a:r>
            <a:r>
              <a:rPr lang="en-US" altLang="zh-CN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1</a:t>
            </a:r>
            <a:endParaRPr lang="zh-CN" altLang="en-US" sz="280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使用各种文件打开模式打开文件，对比其区别。尝试以文本方式对文件进行读写。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尝试写入一个只读文件，对比 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try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语句和 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with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语句异常处理方式的异同。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新建一个类，实现上下文管理协议所需的 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__enter__()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__exit__()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方法，输出相关信息，并将该类对象放入 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with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语句中观察效果。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DB005C-3693-44F0-B94A-A66EA5153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59" y="2627755"/>
            <a:ext cx="5335150" cy="39951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89C39B2-785A-497E-943E-6EF2170BF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794" y="2861685"/>
            <a:ext cx="4572638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31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2972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表结构数据文件格式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CSV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Comma Separate Values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）是一种以纯文本形式记录表型数据的格式，其特点是以逗号来分隔一行中不同列的数据项。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XLS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（或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XLSX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）是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Microsoft Excel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生成的文件格式。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pandas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支持对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CSV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XLS(X)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的文件解析。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pd.read_csv()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pd.read_excel()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，返回 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DataFrame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df.to_csv()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df.to_excel()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，将 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DataFrame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写入文件。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40B821-6708-42FE-8557-C3207709F288}"/>
              </a:ext>
            </a:extLst>
          </p:cNvPr>
          <p:cNvSpPr/>
          <p:nvPr/>
        </p:nvSpPr>
        <p:spPr>
          <a:xfrm>
            <a:off x="452485" y="3429000"/>
            <a:ext cx="6668405" cy="1667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树结构数据文件</a:t>
            </a:r>
            <a:r>
              <a:rPr lang="en-US" altLang="zh-CN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——XML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XML(Extensible Markup Language)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是一种用于数据传输和存储的通用文件格式，是一种严格的、结构化的标记语言，表现为树形结构组织的元素。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B8212D-24C2-4E89-86D4-20FFB3224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797" y="2687522"/>
            <a:ext cx="4022718" cy="37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8571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2409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树结构数据文件</a:t>
            </a: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——JSON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JSON(JavaScript Object Notation)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是一种较广泛使用的数据交互格式。该格式以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纯文本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形式记录数据，借用了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语言的对象表示语法，但本身其实是语言无关的。与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XML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相比，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具有简洁、轻便、灵活的优势。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语言中的内置数据类型非常相似，在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内置的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模块可实现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对象与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语言文本之间的转换。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40B821-6708-42FE-8557-C3207709F288}"/>
              </a:ext>
            </a:extLst>
          </p:cNvPr>
          <p:cNvSpPr/>
          <p:nvPr/>
        </p:nvSpPr>
        <p:spPr>
          <a:xfrm>
            <a:off x="452485" y="2753520"/>
            <a:ext cx="6668405" cy="356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JSON 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语法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(value)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：可以是字符串（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string,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双引号引起来）、数值（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number,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十进制表示）、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false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、对象（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object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）或数组（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array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(object)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{</a:t>
            </a:r>
            <a:r>
              <a:rPr lang="zh-CN" altLang="en-US" dirty="0">
                <a:solidFill>
                  <a:srgbClr val="252839"/>
                </a:solidFill>
                <a:highlight>
                  <a:srgbClr val="F2F2F2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名称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: </a:t>
            </a:r>
            <a:r>
              <a:rPr lang="zh-CN" altLang="en-US" dirty="0">
                <a:solidFill>
                  <a:srgbClr val="252839"/>
                </a:solidFill>
                <a:highlight>
                  <a:srgbClr val="F2F2F2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值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}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的无序集合，其中名称为字符串，集合中各元素以逗号分隔（很像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中的字典）。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数组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(array)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[</a:t>
            </a:r>
            <a:r>
              <a:rPr lang="zh-CN" altLang="en-US" dirty="0">
                <a:solidFill>
                  <a:srgbClr val="252839"/>
                </a:solidFill>
                <a:highlight>
                  <a:srgbClr val="F2F2F2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值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]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的有序集合，各值之间以逗号分隔（很像列表）。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参考资料：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http://www.json.org.cn/index.htm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63EC87-69F4-4D5A-9344-7BBA4B830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62" b="37836"/>
          <a:stretch/>
        </p:blipFill>
        <p:spPr>
          <a:xfrm>
            <a:off x="7120890" y="3929103"/>
            <a:ext cx="4689012" cy="28140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47B58C-8C15-48E4-97F4-C9815BF9B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150" b="65464"/>
          <a:stretch/>
        </p:blipFill>
        <p:spPr>
          <a:xfrm>
            <a:off x="7120890" y="2352778"/>
            <a:ext cx="4689012" cy="15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3006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Python </a:t>
            </a: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的 </a:t>
            </a:r>
            <a:r>
              <a:rPr lang="en-US" altLang="zh-CN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json </a:t>
            </a: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模块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BC1970-1084-4DA7-92A3-9E58B69B0D79}"/>
              </a:ext>
            </a:extLst>
          </p:cNvPr>
          <p:cNvSpPr/>
          <p:nvPr/>
        </p:nvSpPr>
        <p:spPr>
          <a:xfrm>
            <a:off x="331536" y="1178610"/>
            <a:ext cx="11178592" cy="1781760"/>
          </a:xfrm>
          <a:prstGeom prst="roundRect">
            <a:avLst>
              <a:gd name="adj" fmla="val 9166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import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json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json.dumps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</a:t>
            </a:r>
            <a:r>
              <a:rPr lang="en-US" altLang="zh-CN" i="1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Python</a:t>
            </a:r>
            <a:r>
              <a:rPr lang="zh-CN" altLang="en-US" i="1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对象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 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 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将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python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对象转换为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json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json.loads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</a:t>
            </a:r>
            <a:r>
              <a:rPr lang="en-US" altLang="zh-CN" i="1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json</a:t>
            </a:r>
            <a:r>
              <a:rPr lang="zh-CN" altLang="en-US" i="1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文本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 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 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将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json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文本转换为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python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对象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json.dump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</a:t>
            </a:r>
            <a:r>
              <a:rPr lang="en-US" altLang="zh-CN" i="1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Python</a:t>
            </a:r>
            <a:r>
              <a:rPr lang="zh-CN" altLang="en-US" i="1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对象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, </a:t>
            </a:r>
            <a:r>
              <a:rPr lang="zh-CN" altLang="en-US" i="1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文件对象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 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 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将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python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对象以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json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形式写入文件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json.load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</a:t>
            </a:r>
            <a:r>
              <a:rPr lang="zh-CN" altLang="en-US" i="1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文件对象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 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 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读取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json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文件为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python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对象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CAA150C-C550-4EE6-B447-4A88A0220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326005"/>
              </p:ext>
            </p:extLst>
          </p:nvPr>
        </p:nvGraphicFramePr>
        <p:xfrm>
          <a:off x="860253" y="2895600"/>
          <a:ext cx="10138410" cy="3962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79470">
                  <a:extLst>
                    <a:ext uri="{9D8B030D-6E8A-4147-A177-3AD203B41FA5}">
                      <a16:colId xmlns:a16="http://schemas.microsoft.com/office/drawing/2014/main" val="1563016489"/>
                    </a:ext>
                  </a:extLst>
                </a:gridCol>
                <a:gridCol w="3379470">
                  <a:extLst>
                    <a:ext uri="{9D8B030D-6E8A-4147-A177-3AD203B41FA5}">
                      <a16:colId xmlns:a16="http://schemas.microsoft.com/office/drawing/2014/main" val="685739513"/>
                    </a:ext>
                  </a:extLst>
                </a:gridCol>
                <a:gridCol w="3379470">
                  <a:extLst>
                    <a:ext uri="{9D8B030D-6E8A-4147-A177-3AD203B41FA5}">
                      <a16:colId xmlns:a16="http://schemas.microsoft.com/office/drawing/2014/main" val="42508866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Python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对象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编码为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JSON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类型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解码为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Python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对象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3678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rgbClr val="444444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endParaRPr lang="zh-CN" altLang="en-US" sz="1800" kern="1200" dirty="0">
                        <a:solidFill>
                          <a:srgbClr val="444444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444444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object</a:t>
                      </a:r>
                      <a:endParaRPr lang="zh-CN" altLang="en-US" sz="1800" kern="1200" dirty="0">
                        <a:solidFill>
                          <a:srgbClr val="444444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rgbClr val="444444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endParaRPr lang="zh-CN" altLang="en-US" sz="1800" kern="1200" dirty="0">
                        <a:solidFill>
                          <a:srgbClr val="444444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3092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444444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</a:t>
                      </a:r>
                      <a:endParaRPr lang="zh-CN" altLang="en-US" sz="1800" kern="1200" dirty="0">
                        <a:solidFill>
                          <a:srgbClr val="444444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444444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</a:t>
                      </a:r>
                      <a:endParaRPr lang="zh-CN" altLang="en-US" sz="1800" kern="1200" dirty="0">
                        <a:solidFill>
                          <a:srgbClr val="444444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444444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</a:t>
                      </a:r>
                      <a:endParaRPr lang="zh-CN" altLang="en-US" sz="1800" kern="1200" dirty="0">
                        <a:solidFill>
                          <a:srgbClr val="444444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28601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444444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</a:t>
                      </a:r>
                      <a:endParaRPr lang="zh-CN" altLang="en-US" sz="1800" kern="1200" dirty="0">
                        <a:solidFill>
                          <a:srgbClr val="444444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444444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</a:t>
                      </a:r>
                      <a:endParaRPr lang="zh-CN" altLang="en-US" sz="1800" kern="1200" dirty="0">
                        <a:solidFill>
                          <a:srgbClr val="444444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444444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</a:t>
                      </a:r>
                      <a:endParaRPr lang="zh-CN" altLang="en-US" sz="1800" kern="1200" dirty="0">
                        <a:solidFill>
                          <a:srgbClr val="444444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31995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rgbClr val="444444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</a:t>
                      </a:r>
                      <a:endParaRPr lang="zh-CN" altLang="en-US" sz="1800" kern="1200" dirty="0">
                        <a:solidFill>
                          <a:srgbClr val="444444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444444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zh-CN" altLang="en-US" sz="1800" kern="1200" dirty="0">
                        <a:solidFill>
                          <a:srgbClr val="444444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rgbClr val="444444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</a:t>
                      </a:r>
                      <a:endParaRPr lang="zh-CN" altLang="en-US" sz="1800" kern="1200" dirty="0">
                        <a:solidFill>
                          <a:srgbClr val="444444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38042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rgbClr val="444444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kern="1200" dirty="0">
                        <a:solidFill>
                          <a:srgbClr val="444444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444444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number (</a:t>
                      </a:r>
                      <a:r>
                        <a:rPr lang="en-US" altLang="zh-CN" sz="1800" kern="1200" dirty="0" err="1">
                          <a:solidFill>
                            <a:srgbClr val="444444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kern="1200" dirty="0">
                          <a:solidFill>
                            <a:srgbClr val="444444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kern="1200" dirty="0">
                        <a:solidFill>
                          <a:srgbClr val="444444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rgbClr val="444444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kern="1200" dirty="0">
                        <a:solidFill>
                          <a:srgbClr val="444444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60964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444444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</a:t>
                      </a:r>
                      <a:endParaRPr lang="zh-CN" altLang="en-US" sz="1800" kern="1200" dirty="0">
                        <a:solidFill>
                          <a:srgbClr val="444444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444444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number (real)</a:t>
                      </a:r>
                      <a:endParaRPr lang="zh-CN" altLang="en-US" sz="1800" kern="1200" dirty="0">
                        <a:solidFill>
                          <a:srgbClr val="444444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444444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</a:t>
                      </a:r>
                      <a:endParaRPr lang="zh-CN" altLang="en-US" sz="1800" kern="1200" dirty="0">
                        <a:solidFill>
                          <a:srgbClr val="444444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1224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444444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zh-CN" altLang="en-US" sz="1800" kern="1200" dirty="0">
                        <a:solidFill>
                          <a:srgbClr val="444444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444444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zh-CN" altLang="en-US" sz="1800" kern="1200" dirty="0">
                        <a:solidFill>
                          <a:srgbClr val="444444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444444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zh-CN" altLang="en-US" sz="1800" kern="1200" dirty="0">
                        <a:solidFill>
                          <a:srgbClr val="444444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03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444444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zh-CN" altLang="en-US" sz="1800" kern="1200" dirty="0">
                        <a:solidFill>
                          <a:srgbClr val="444444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444444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zh-CN" altLang="en-US" sz="1800" kern="1200" dirty="0">
                        <a:solidFill>
                          <a:srgbClr val="444444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444444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zh-CN" altLang="en-US" sz="1800" kern="1200" dirty="0">
                        <a:solidFill>
                          <a:srgbClr val="444444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63802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444444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None</a:t>
                      </a:r>
                      <a:endParaRPr lang="zh-CN" altLang="en-US" sz="1800" kern="1200" dirty="0">
                        <a:solidFill>
                          <a:srgbClr val="444444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444444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lang="zh-CN" altLang="en-US" sz="1800" kern="1200" dirty="0">
                        <a:solidFill>
                          <a:srgbClr val="444444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444444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None</a:t>
                      </a:r>
                      <a:endParaRPr lang="zh-CN" altLang="en-US" sz="1800" kern="1200" dirty="0">
                        <a:solidFill>
                          <a:srgbClr val="444444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84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1294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1744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HTML </a:t>
            </a: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文件格式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HTML(HyperText Markup Language)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，即超文本标记语言，是一种定义网页结构的、面向显示的语言。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类似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XML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的树形结构，但更为灵活。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Beautiful Soup 4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提供了对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及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XML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文件的解析功能。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40B821-6708-42FE-8557-C3207709F288}"/>
              </a:ext>
            </a:extLst>
          </p:cNvPr>
          <p:cNvSpPr/>
          <p:nvPr/>
        </p:nvSpPr>
        <p:spPr>
          <a:xfrm>
            <a:off x="452486" y="2088723"/>
            <a:ext cx="2885074" cy="4225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HTML </a:t>
            </a: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语法基础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(tag) :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由尖括号包围的关键词，一般成对出现。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(element) :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从开始标签到结束标签的所有代码。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元素内容：从开始标签到结束标签之间的内容。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(attribute) :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在开始标签中规定的关于元素的附加信息，以名称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值对的形式出现。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616B9E1-DB44-418A-9381-76524F5A8A25}"/>
              </a:ext>
            </a:extLst>
          </p:cNvPr>
          <p:cNvGrpSpPr/>
          <p:nvPr/>
        </p:nvGrpSpPr>
        <p:grpSpPr>
          <a:xfrm>
            <a:off x="3621078" y="2817129"/>
            <a:ext cx="7961539" cy="2417811"/>
            <a:chOff x="683568" y="4044275"/>
            <a:chExt cx="7961539" cy="241781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8187493-D8BB-4DC6-8ED1-4DC2D4E1C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4070858"/>
              <a:ext cx="7961539" cy="2364645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CD87F4F-F3E5-46F9-883B-C91DBD7DB67E}"/>
                </a:ext>
              </a:extLst>
            </p:cNvPr>
            <p:cNvSpPr txBox="1"/>
            <p:nvPr/>
          </p:nvSpPr>
          <p:spPr>
            <a:xfrm>
              <a:off x="1315952" y="4044275"/>
              <a:ext cx="1455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en-US" sz="16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开始标签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EB3B711-6E28-41A7-BC4B-77E97A47AA80}"/>
                </a:ext>
              </a:extLst>
            </p:cNvPr>
            <p:cNvSpPr txBox="1"/>
            <p:nvPr/>
          </p:nvSpPr>
          <p:spPr>
            <a:xfrm>
              <a:off x="1306183" y="4430820"/>
              <a:ext cx="1507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body</a:t>
              </a:r>
              <a:r>
                <a:rPr lang="zh-CN" altLang="en-US" sz="16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开始标签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7F5BEC4-B9AF-4A27-8906-26D07ED2567D}"/>
                </a:ext>
              </a:extLst>
            </p:cNvPr>
            <p:cNvSpPr txBox="1"/>
            <p:nvPr/>
          </p:nvSpPr>
          <p:spPr>
            <a:xfrm>
              <a:off x="1475656" y="5877272"/>
              <a:ext cx="1507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body</a:t>
              </a:r>
              <a:r>
                <a:rPr lang="zh-CN" altLang="en-US" sz="16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结束标签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7D25020-10C0-40AF-8F93-D4C4F3BEA123}"/>
                </a:ext>
              </a:extLst>
            </p:cNvPr>
            <p:cNvSpPr txBox="1"/>
            <p:nvPr/>
          </p:nvSpPr>
          <p:spPr>
            <a:xfrm>
              <a:off x="1502416" y="6123532"/>
              <a:ext cx="1455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en-US" sz="16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结束标签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1E15C90-8408-496D-B2EE-C931A79A6CB1}"/>
                </a:ext>
              </a:extLst>
            </p:cNvPr>
            <p:cNvSpPr txBox="1"/>
            <p:nvPr/>
          </p:nvSpPr>
          <p:spPr>
            <a:xfrm>
              <a:off x="2771800" y="5485553"/>
              <a:ext cx="726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zh-CN" altLang="en-US" sz="16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11E6E5B-3CEA-4B6F-B4DA-A845A2980BDE}"/>
                </a:ext>
              </a:extLst>
            </p:cNvPr>
            <p:cNvSpPr/>
            <p:nvPr/>
          </p:nvSpPr>
          <p:spPr bwMode="auto">
            <a:xfrm>
              <a:off x="683568" y="5278877"/>
              <a:ext cx="7920880" cy="549481"/>
            </a:xfrm>
            <a:prstGeom prst="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C913F84-3B2E-45A3-84B9-A49E9F934E8C}"/>
                </a:ext>
              </a:extLst>
            </p:cNvPr>
            <p:cNvSpPr/>
            <p:nvPr/>
          </p:nvSpPr>
          <p:spPr bwMode="auto">
            <a:xfrm>
              <a:off x="2813328" y="4918308"/>
              <a:ext cx="1872208" cy="284544"/>
            </a:xfrm>
            <a:prstGeom prst="rect">
              <a:avLst/>
            </a:prstGeom>
            <a:noFill/>
            <a:ln w="1905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7A6AC36-0109-41A7-8F42-1213220C4FE3}"/>
                </a:ext>
              </a:extLst>
            </p:cNvPr>
            <p:cNvSpPr txBox="1"/>
            <p:nvPr/>
          </p:nvSpPr>
          <p:spPr>
            <a:xfrm>
              <a:off x="3189823" y="4617515"/>
              <a:ext cx="11192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h1</a:t>
              </a:r>
              <a:r>
                <a:rPr lang="zh-CN" altLang="en-US" sz="1400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元素内容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726DEDC-B453-4F1A-AB0F-9658792815A7}"/>
                </a:ext>
              </a:extLst>
            </p:cNvPr>
            <p:cNvSpPr/>
            <p:nvPr/>
          </p:nvSpPr>
          <p:spPr bwMode="auto">
            <a:xfrm>
              <a:off x="1115616" y="4951942"/>
              <a:ext cx="1584176" cy="231900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7EBEA4A-2DEF-4BD4-ADCC-B5CCECE32020}"/>
                </a:ext>
              </a:extLst>
            </p:cNvPr>
            <p:cNvSpPr txBox="1"/>
            <p:nvPr/>
          </p:nvSpPr>
          <p:spPr>
            <a:xfrm>
              <a:off x="1115616" y="4689953"/>
              <a:ext cx="15408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h1</a:t>
              </a:r>
              <a:r>
                <a:rPr lang="zh-CN" altLang="en-US" sz="14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14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align</a:t>
              </a:r>
              <a:r>
                <a:rPr lang="zh-CN" altLang="en-US" sz="14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3741198-A700-424E-8481-F5F21EA648E8}"/>
                </a:ext>
              </a:extLst>
            </p:cNvPr>
            <p:cNvSpPr/>
            <p:nvPr/>
          </p:nvSpPr>
          <p:spPr bwMode="auto">
            <a:xfrm>
              <a:off x="683568" y="4458598"/>
              <a:ext cx="7961539" cy="170670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B9C2117-CD7C-4052-95DE-35A2F79F8A1E}"/>
                </a:ext>
              </a:extLst>
            </p:cNvPr>
            <p:cNvSpPr txBox="1"/>
            <p:nvPr/>
          </p:nvSpPr>
          <p:spPr>
            <a:xfrm>
              <a:off x="5724128" y="4091662"/>
              <a:ext cx="25202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body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=html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021905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3714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BeautifulSoup </a:t>
            </a: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基本用法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soup = BeautifulSoup(</a:t>
            </a:r>
            <a:r>
              <a:rPr lang="en-US" altLang="zh-CN" i="1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html</a:t>
            </a:r>
            <a:r>
              <a:rPr lang="zh-CN" altLang="en-US" i="1">
                <a:solidFill>
                  <a:srgbClr val="252839"/>
                </a:solidFill>
                <a:highlight>
                  <a:srgbClr val="F2F2F2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文件对象或</a:t>
            </a:r>
            <a:r>
              <a:rPr lang="en-US" altLang="zh-CN" i="1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html</a:t>
            </a:r>
            <a:r>
              <a:rPr lang="zh-CN" altLang="en-US" i="1">
                <a:solidFill>
                  <a:srgbClr val="252839"/>
                </a:solidFill>
                <a:highlight>
                  <a:srgbClr val="F2F2F2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字符串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)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，返回一个解析并加载了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BeautifulSoup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导入格式：</a:t>
            </a:r>
            <a:r>
              <a:rPr lang="en-US" altLang="zh-CN">
                <a:solidFill>
                  <a:schemeClr val="accent1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from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 bs4 </a:t>
            </a:r>
            <a:r>
              <a:rPr lang="en-US" altLang="zh-CN">
                <a:solidFill>
                  <a:schemeClr val="accent1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import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 BeautifulSoup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soup.prettify()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，返回自动格式处理后的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内容。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soup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对象将 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html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中的元素解析为 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Tag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对象。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Tag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对象的 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name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属性即标签名称，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attrs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属性为该 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html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元素属性的字典。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soup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对象本身也是一个 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Tag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find_all(</a:t>
            </a:r>
            <a:r>
              <a:rPr lang="zh-CN" altLang="en-US" i="1">
                <a:solidFill>
                  <a:srgbClr val="252839"/>
                </a:solidFill>
                <a:highlight>
                  <a:srgbClr val="F2F2F2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标签名称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)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：返回所有该名称标签元素构成的 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list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parent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属性记录元素父节点，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children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属性可访问子节点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7EA587D-1EF1-4AAF-907B-708F611D127F}"/>
              </a:ext>
            </a:extLst>
          </p:cNvPr>
          <p:cNvSpPr/>
          <p:nvPr/>
        </p:nvSpPr>
        <p:spPr>
          <a:xfrm>
            <a:off x="331536" y="4287570"/>
            <a:ext cx="11178592" cy="1038810"/>
          </a:xfrm>
          <a:prstGeom prst="roundRect">
            <a:avLst>
              <a:gd name="adj" fmla="val 19069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from </a:t>
            </a: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bs4</a:t>
            </a: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import </a:t>
            </a: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BeautifulSoup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soup = BeautifulSoup(</a:t>
            </a:r>
            <a:r>
              <a:rPr lang="en-US" altLang="zh-CN" i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html</a:t>
            </a:r>
            <a:r>
              <a:rPr lang="zh-CN" altLang="en-US" i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文件对象或</a:t>
            </a:r>
            <a:r>
              <a:rPr lang="en-US" altLang="zh-CN" i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html</a:t>
            </a:r>
            <a:r>
              <a:rPr lang="zh-CN" altLang="en-US" i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字符串</a:t>
            </a: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</a:t>
            </a:r>
            <a:endParaRPr lang="en-US" altLang="zh-CN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88534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2895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urllib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URL (Uniform Resource Locator)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即统一资源定位器，俗称网址。多数情况下，网页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需要通过访问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URL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在线获取，需要向服务器发送基于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等协议的请求。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自带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urllib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模块可以实现对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URL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的操作请求，可用于下载网页、抓取数据等。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urllib.request.Request(</a:t>
            </a:r>
            <a:r>
              <a:rPr lang="en-US" altLang="zh-CN" i="1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URL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)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：生成一个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urllib.request.urlopen(</a:t>
            </a:r>
            <a:r>
              <a:rPr lang="en-US" altLang="zh-CN" i="1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URL</a:t>
            </a:r>
            <a:r>
              <a:rPr lang="zh-CN" altLang="en-US" i="1">
                <a:solidFill>
                  <a:srgbClr val="252839"/>
                </a:solidFill>
                <a:highlight>
                  <a:srgbClr val="F2F2F2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或</a:t>
            </a:r>
            <a:r>
              <a:rPr lang="en-US" altLang="zh-CN" i="1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Request</a:t>
            </a:r>
            <a:r>
              <a:rPr lang="zh-CN" altLang="en-US" i="1">
                <a:solidFill>
                  <a:srgbClr val="252839"/>
                </a:solidFill>
                <a:highlight>
                  <a:srgbClr val="F2F2F2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对象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)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：返回一个类似文件对象的 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HTTPResponse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对象，具有 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read()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方法可读取字节流（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bytes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），之后可调用 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decode()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方法将字节流转换为字符串。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7EA587D-1EF1-4AAF-907B-708F611D127F}"/>
              </a:ext>
            </a:extLst>
          </p:cNvPr>
          <p:cNvSpPr/>
          <p:nvPr/>
        </p:nvSpPr>
        <p:spPr>
          <a:xfrm>
            <a:off x="331536" y="3429000"/>
            <a:ext cx="11178592" cy="1038810"/>
          </a:xfrm>
          <a:prstGeom prst="roundRect">
            <a:avLst>
              <a:gd name="adj" fmla="val 19069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import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urllib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baidu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=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urllib.request.urlopen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'https://www.baidu.com/'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41196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100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数据库连接（课后自学）</a:t>
            </a:r>
            <a:endParaRPr lang="en-US" altLang="zh-CN" sz="280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pypyodbc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模块可以用于连接数据库，支持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SQL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语句，但需要系统预先安装数据库驱动程序。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7EA587D-1EF1-4AAF-907B-708F611D127F}"/>
              </a:ext>
            </a:extLst>
          </p:cNvPr>
          <p:cNvSpPr/>
          <p:nvPr/>
        </p:nvSpPr>
        <p:spPr>
          <a:xfrm>
            <a:off x="506704" y="1573544"/>
            <a:ext cx="11178592" cy="3787126"/>
          </a:xfrm>
          <a:prstGeom prst="roundRect">
            <a:avLst>
              <a:gd name="adj" fmla="val 5224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import </a:t>
            </a: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pypyodbc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link = 'Driver={Microsoft Access Driver (*.mdb, *.accdb)};DBQ=test.accdb'	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 </a:t>
            </a:r>
            <a:r>
              <a:rPr lang="zh-CN" altLang="en-US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向驱动程序发送的连接字符串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conn = pypyodbc.connect(link)  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 </a:t>
            </a:r>
            <a:r>
              <a:rPr lang="zh-CN" altLang="en-US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建立连接对象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cur = conn.cursor()	  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 </a:t>
            </a:r>
            <a:r>
              <a:rPr lang="zh-CN" altLang="en-US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生成用于访问的游标对象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cur.execute(</a:t>
            </a:r>
            <a:r>
              <a:rPr lang="en-US" altLang="zh-CN" i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SQL</a:t>
            </a:r>
            <a:r>
              <a:rPr lang="zh-CN" altLang="en-US" i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语句</a:t>
            </a: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 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 </a:t>
            </a:r>
            <a:r>
              <a:rPr lang="zh-CN" altLang="en-US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执行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SQL</a:t>
            </a:r>
            <a:r>
              <a:rPr lang="zh-CN" altLang="en-US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语句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cur.fetchall()  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 </a:t>
            </a:r>
            <a:r>
              <a:rPr lang="zh-CN" altLang="en-US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查询结果，用于 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SELECT </a:t>
            </a:r>
            <a:r>
              <a:rPr lang="zh-CN" altLang="en-US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等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cur.commit()  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 </a:t>
            </a:r>
            <a:r>
              <a:rPr lang="zh-CN" altLang="en-US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提交更改，用于 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UPDATE </a:t>
            </a:r>
            <a:r>
              <a:rPr lang="zh-CN" altLang="en-US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等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cur.close()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conn.close()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 </a:t>
            </a:r>
            <a:r>
              <a:rPr lang="zh-CN" altLang="en-US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断开数据库连接</a:t>
            </a:r>
            <a:endParaRPr lang="en-US" altLang="zh-CN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25989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256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Python 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命令行参数（有需要自学）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有时需要通过命令行的方式运行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程序，以实现批处理等功能，此时通常会在命令行中将一些参数传入程序中，以指定程序运行模式、输入输出位置等等。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自带 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sys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模块包含了对命令行参数的处理功能。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 err="1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sys.argv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是一个记录了传入的命令行参数的列表。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 err="1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getopt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模块的 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getopt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()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函数可对命令行参数进行解析。</a:t>
            </a:r>
          </a:p>
        </p:txBody>
      </p:sp>
    </p:spTree>
    <p:extLst>
      <p:ext uri="{BB962C8B-B14F-4D97-AF65-F5344CB8AC3E}">
        <p14:creationId xmlns:p14="http://schemas.microsoft.com/office/powerpoint/2010/main" val="499595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100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 dirty="0" err="1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DataFrame</a:t>
            </a: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 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创建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通过二维序列创建：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DataFrame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 (data=None, index=None, columns=None,…)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56ACEBD-3895-41CB-BA03-E6AB412C0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297304"/>
              </p:ext>
            </p:extLst>
          </p:nvPr>
        </p:nvGraphicFramePr>
        <p:xfrm>
          <a:off x="561735" y="1514073"/>
          <a:ext cx="5534265" cy="4358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70150">
                  <a:extLst>
                    <a:ext uri="{9D8B030D-6E8A-4147-A177-3AD203B41FA5}">
                      <a16:colId xmlns:a16="http://schemas.microsoft.com/office/drawing/2014/main" val="2717435729"/>
                    </a:ext>
                  </a:extLst>
                </a:gridCol>
                <a:gridCol w="1058132">
                  <a:extLst>
                    <a:ext uri="{9D8B030D-6E8A-4147-A177-3AD203B41FA5}">
                      <a16:colId xmlns:a16="http://schemas.microsoft.com/office/drawing/2014/main" val="3490271411"/>
                    </a:ext>
                  </a:extLst>
                </a:gridCol>
                <a:gridCol w="1645983">
                  <a:extLst>
                    <a:ext uri="{9D8B030D-6E8A-4147-A177-3AD203B41FA5}">
                      <a16:colId xmlns:a16="http://schemas.microsoft.com/office/drawing/2014/main" val="144615437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673868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69209498"/>
                    </a:ext>
                  </a:extLst>
                </a:gridCol>
              </a:tblGrid>
              <a:tr h="3962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df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B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姓名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24292E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0</a:t>
                      </a:r>
                      <a:endParaRPr lang="zh-CN" altLang="en-US" sz="2000">
                        <a:solidFill>
                          <a:srgbClr val="24292E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24292E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1</a:t>
                      </a:r>
                      <a:endParaRPr lang="zh-CN" altLang="en-US" sz="2000">
                        <a:solidFill>
                          <a:srgbClr val="24292E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24292E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2</a:t>
                      </a:r>
                      <a:endParaRPr lang="zh-CN" altLang="en-US" sz="2000">
                        <a:solidFill>
                          <a:srgbClr val="24292E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712697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B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学号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身高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体重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446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24292E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0</a:t>
                      </a:r>
                      <a:endParaRPr lang="zh-CN" altLang="en-US" sz="2000">
                        <a:solidFill>
                          <a:srgbClr val="24292E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孙梓萱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2015010174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162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48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99429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24292E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1</a:t>
                      </a:r>
                      <a:endParaRPr lang="zh-CN" altLang="en-US" sz="2000">
                        <a:solidFill>
                          <a:srgbClr val="24292E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曹浩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2015010229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174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71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0687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24292E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2</a:t>
                      </a:r>
                      <a:endParaRPr lang="zh-CN" altLang="en-US" sz="2000">
                        <a:solidFill>
                          <a:srgbClr val="24292E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赵子豪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2015010653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169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60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10227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24292E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3</a:t>
                      </a:r>
                      <a:endParaRPr lang="zh-CN" altLang="en-US" sz="2000">
                        <a:solidFill>
                          <a:srgbClr val="24292E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吕雨欣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2015010956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168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55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40965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24292E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4</a:t>
                      </a:r>
                      <a:endParaRPr lang="zh-CN" altLang="en-US" sz="2000">
                        <a:solidFill>
                          <a:srgbClr val="24292E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刘宇航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2015011307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172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62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2562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24292E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5</a:t>
                      </a:r>
                      <a:endParaRPr lang="zh-CN" altLang="en-US" sz="2000">
                        <a:solidFill>
                          <a:srgbClr val="24292E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刘俊熙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2015011589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173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75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84498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24292E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6</a:t>
                      </a:r>
                      <a:endParaRPr lang="zh-CN" altLang="en-US" sz="2000">
                        <a:solidFill>
                          <a:srgbClr val="24292E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金俊豪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2015011755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161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50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8934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24292E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7</a:t>
                      </a:r>
                      <a:endParaRPr lang="zh-CN" altLang="en-US" sz="2000">
                        <a:solidFill>
                          <a:srgbClr val="24292E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李一诺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2015012726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155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40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52694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24292E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8</a:t>
                      </a:r>
                      <a:endParaRPr lang="zh-CN" altLang="en-US" sz="2000">
                        <a:solidFill>
                          <a:srgbClr val="24292E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王皓轩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2015013564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183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82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5039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BF49241-957E-4528-8A6F-7AF96A3AA344}"/>
              </a:ext>
            </a:extLst>
          </p:cNvPr>
          <p:cNvSpPr txBox="1"/>
          <p:nvPr/>
        </p:nvSpPr>
        <p:spPr>
          <a:xfrm>
            <a:off x="6624032" y="1860991"/>
            <a:ext cx="1595309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200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df.columns</a:t>
            </a:r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7DFEB3-0A6B-44AD-BF24-690CE9B4AD7B}"/>
              </a:ext>
            </a:extLst>
          </p:cNvPr>
          <p:cNvSpPr txBox="1"/>
          <p:nvPr/>
        </p:nvSpPr>
        <p:spPr>
          <a:xfrm>
            <a:off x="6624032" y="2261101"/>
            <a:ext cx="131318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df.index</a:t>
            </a:r>
            <a:endParaRPr lang="zh-CN" altLang="en-US" sz="2000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CC9D46-5807-4823-854C-25D9A9D93BD8}"/>
              </a:ext>
            </a:extLst>
          </p:cNvPr>
          <p:cNvSpPr txBox="1"/>
          <p:nvPr/>
        </p:nvSpPr>
        <p:spPr>
          <a:xfrm>
            <a:off x="6624032" y="2661151"/>
            <a:ext cx="1454244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df.values</a:t>
            </a:r>
            <a:endParaRPr lang="zh-CN" altLang="en-US" sz="2000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D43217-33DA-443E-9D48-7E4347B001FD}"/>
              </a:ext>
            </a:extLst>
          </p:cNvPr>
          <p:cNvSpPr txBox="1"/>
          <p:nvPr/>
        </p:nvSpPr>
        <p:spPr>
          <a:xfrm>
            <a:off x="6624032" y="1493252"/>
            <a:ext cx="3005951" cy="400110"/>
          </a:xfrm>
          <a:prstGeom prst="rect">
            <a:avLst/>
          </a:prstGeom>
          <a:solidFill>
            <a:srgbClr val="444444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200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df = pd.DataFrame(…)</a:t>
            </a:r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3A92F5-782E-4285-9F2D-7A179578F9ED}"/>
              </a:ext>
            </a:extLst>
          </p:cNvPr>
          <p:cNvSpPr/>
          <p:nvPr/>
        </p:nvSpPr>
        <p:spPr>
          <a:xfrm>
            <a:off x="6366758" y="3269485"/>
            <a:ext cx="5825242" cy="2640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 dirty="0" err="1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DataFrame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索引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选取列：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df[</a:t>
            </a:r>
            <a:r>
              <a:rPr lang="zh-CN" altLang="en-US" dirty="0">
                <a:solidFill>
                  <a:srgbClr val="252839"/>
                </a:solidFill>
                <a:highlight>
                  <a:srgbClr val="F2F2F2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列名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]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（可选多列）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选取行：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df[</a:t>
            </a:r>
            <a:r>
              <a:rPr lang="zh-CN" altLang="en-US" dirty="0">
                <a:solidFill>
                  <a:srgbClr val="252839"/>
                </a:solidFill>
                <a:highlight>
                  <a:srgbClr val="F2F2F2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切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:</a:t>
            </a:r>
            <a:r>
              <a:rPr lang="zh-CN" altLang="en-US" dirty="0">
                <a:solidFill>
                  <a:srgbClr val="252839"/>
                </a:solidFill>
                <a:highlight>
                  <a:srgbClr val="F2F2F2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片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]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，单维布尔索引默认选取行。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 err="1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df.loc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[]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：按索引（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）选取。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 err="1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df.iloc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[]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：按位置选取。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 err="1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df.ix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[]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：同时兼容两种选取方式。</a:t>
            </a:r>
          </a:p>
        </p:txBody>
      </p:sp>
    </p:spTree>
    <p:extLst>
      <p:ext uri="{BB962C8B-B14F-4D97-AF65-F5344CB8AC3E}">
        <p14:creationId xmlns:p14="http://schemas.microsoft.com/office/powerpoint/2010/main" val="15285234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E7DFDE-1F0A-4531-A2FE-18E6278A4E63}"/>
              </a:ext>
            </a:extLst>
          </p:cNvPr>
          <p:cNvSpPr txBox="1"/>
          <p:nvPr/>
        </p:nvSpPr>
        <p:spPr>
          <a:xfrm>
            <a:off x="1134356" y="4336332"/>
            <a:ext cx="95273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i="1">
                <a:solidFill>
                  <a:srgbClr val="C9CB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File Processing</a:t>
            </a:r>
            <a:endParaRPr lang="en-US" altLang="zh-CN" sz="4400" b="1" i="1">
              <a:solidFill>
                <a:srgbClr val="C9CBCC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 algn="ctr"/>
            <a:r>
              <a:rPr lang="zh-CN" altLang="en-US" sz="6600" b="1" i="1">
                <a:solidFill>
                  <a:srgbClr val="444444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文件处理</a:t>
            </a:r>
            <a:endParaRPr lang="zh-CN" altLang="en-US" sz="6600" b="1" i="1" dirty="0">
              <a:solidFill>
                <a:srgbClr val="444444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34B9240-EDC6-4F06-9982-21F217AFF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71" y="450943"/>
            <a:ext cx="3436601" cy="377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39756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2D8266-069E-4F45-A322-07A8D4F49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28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37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EE6946-C501-4127-AD55-0125DA671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08" y="286227"/>
            <a:ext cx="7834981" cy="28611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C26072-DDC3-4CE8-BF5E-63B2AF524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53" y="3429000"/>
            <a:ext cx="2743583" cy="32103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3E6614-DDEE-4CF5-A566-84554E826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203" y="3429000"/>
            <a:ext cx="2638793" cy="32294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3A98C7-8F4B-4AB1-944B-C6FCDFEF2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1150" y="3429000"/>
            <a:ext cx="2667372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73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C7F27C1-0368-408E-9D98-CF31E5097F68}"/>
              </a:ext>
            </a:extLst>
          </p:cNvPr>
          <p:cNvSpPr txBox="1"/>
          <p:nvPr/>
        </p:nvSpPr>
        <p:spPr>
          <a:xfrm>
            <a:off x="397163" y="2448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df1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转置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145024-0024-4BAD-8FAE-653A7310B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35" y="953688"/>
            <a:ext cx="3820058" cy="36390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4A5D76-6B85-465A-9013-13EAA0965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760" y="509554"/>
            <a:ext cx="6466366" cy="8204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A9D07FD-2D4C-49EE-9C59-44C169E39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760" y="1666629"/>
            <a:ext cx="6887536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2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C7F27C1-0368-408E-9D98-CF31E5097F68}"/>
              </a:ext>
            </a:extLst>
          </p:cNvPr>
          <p:cNvSpPr txBox="1"/>
          <p:nvPr/>
        </p:nvSpPr>
        <p:spPr>
          <a:xfrm>
            <a:off x="858981" y="51268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索引列</a:t>
            </a:r>
            <a:endParaRPr lang="en-US" altLang="zh-CN" sz="2800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692731-9F2B-4C1D-AB9D-B8A5F982B1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380"/>
          <a:stretch/>
        </p:blipFill>
        <p:spPr>
          <a:xfrm>
            <a:off x="672509" y="1496291"/>
            <a:ext cx="3624146" cy="33343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A365DC-7AAD-4D06-B03C-D5E85CA5B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763"/>
          <a:stretch/>
        </p:blipFill>
        <p:spPr>
          <a:xfrm>
            <a:off x="4496364" y="1440841"/>
            <a:ext cx="3624146" cy="3445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0776DE-FE08-44D4-AB8B-728EE97B8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219" y="1440841"/>
            <a:ext cx="3696216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2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C7F27C1-0368-408E-9D98-CF31E5097F68}"/>
              </a:ext>
            </a:extLst>
          </p:cNvPr>
          <p:cNvSpPr txBox="1"/>
          <p:nvPr/>
        </p:nvSpPr>
        <p:spPr>
          <a:xfrm>
            <a:off x="858981" y="51268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索引行</a:t>
            </a:r>
            <a:endParaRPr lang="en-US" altLang="zh-CN" sz="2800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692731-9F2B-4C1D-AB9D-B8A5F982B1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380"/>
          <a:stretch/>
        </p:blipFill>
        <p:spPr>
          <a:xfrm>
            <a:off x="2094908" y="1524000"/>
            <a:ext cx="3624146" cy="33343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57A15C0-ACBC-4A29-B8C3-A7BC9C052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29" y="2048180"/>
            <a:ext cx="3715268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0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3791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 dirty="0" err="1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DataFrame</a:t>
            </a: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 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基本操作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增加一列：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df[</a:t>
            </a:r>
            <a:r>
              <a:rPr lang="zh-CN" altLang="en-US" dirty="0">
                <a:solidFill>
                  <a:srgbClr val="252839"/>
                </a:solidFill>
                <a:highlight>
                  <a:srgbClr val="F2F2F2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新列名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] = </a:t>
            </a:r>
            <a:r>
              <a:rPr lang="zh-CN" altLang="en-US" dirty="0">
                <a:solidFill>
                  <a:srgbClr val="252839"/>
                </a:solidFill>
                <a:highlight>
                  <a:srgbClr val="F2F2F2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值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修改一列：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df[</a:t>
            </a:r>
            <a:r>
              <a:rPr lang="zh-CN" altLang="en-US" dirty="0">
                <a:solidFill>
                  <a:srgbClr val="252839"/>
                </a:solidFill>
                <a:highlight>
                  <a:srgbClr val="F2F2F2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列名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] = </a:t>
            </a:r>
            <a:r>
              <a:rPr lang="zh-CN" altLang="en-US" dirty="0">
                <a:solidFill>
                  <a:srgbClr val="252839"/>
                </a:solidFill>
                <a:highlight>
                  <a:srgbClr val="F2F2F2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新值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zh-CN" altLang="en-US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增加一行：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df.loc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[</a:t>
            </a:r>
            <a:r>
              <a:rPr lang="zh-CN" altLang="en-US" dirty="0">
                <a:solidFill>
                  <a:srgbClr val="252839"/>
                </a:solidFill>
                <a:highlight>
                  <a:srgbClr val="F2F2F2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新行名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] = </a:t>
            </a:r>
            <a:r>
              <a:rPr lang="zh-CN" altLang="en-US" dirty="0">
                <a:solidFill>
                  <a:srgbClr val="252839"/>
                </a:solidFill>
                <a:highlight>
                  <a:srgbClr val="F2F2F2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值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修改一行：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df.loc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[</a:t>
            </a:r>
            <a:r>
              <a:rPr lang="zh-CN" altLang="en-US" dirty="0">
                <a:solidFill>
                  <a:srgbClr val="252839"/>
                </a:solidFill>
                <a:highlight>
                  <a:srgbClr val="F2F2F2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行名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]  = </a:t>
            </a:r>
            <a:r>
              <a:rPr lang="zh-CN" altLang="en-US" dirty="0">
                <a:solidFill>
                  <a:srgbClr val="252839"/>
                </a:solidFill>
                <a:highlight>
                  <a:srgbClr val="F2F2F2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新值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zh-CN" altLang="en-US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删除行或列：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df.drop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(labels=None, axis=0, index=None, columns=None, level=None, 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inplace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=False, errors='raise')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5272B15-48A4-4D74-80B0-3EDC44CC1A4F}"/>
              </a:ext>
            </a:extLst>
          </p:cNvPr>
          <p:cNvSpPr/>
          <p:nvPr/>
        </p:nvSpPr>
        <p:spPr>
          <a:xfrm>
            <a:off x="331536" y="4458977"/>
            <a:ext cx="11178592" cy="2054945"/>
          </a:xfrm>
          <a:prstGeom prst="roundRect">
            <a:avLst>
              <a:gd name="adj" fmla="val 5254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df.drop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(labels='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刘宇航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 axis=0)</a:t>
            </a:r>
          </a:p>
          <a:p>
            <a:pPr>
              <a:buClr>
                <a:srgbClr val="D3D7DC"/>
              </a:buClr>
            </a:pP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df.drop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([‘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刘宇航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’,‘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李一诺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’])                  #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删掉多行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>
              <a:buClr>
                <a:srgbClr val="D3D7DC"/>
              </a:buClr>
            </a:pP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df.drop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(index=['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刘宇航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','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李一诺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']) </a:t>
            </a:r>
          </a:p>
          <a:p>
            <a:pPr>
              <a:buClr>
                <a:srgbClr val="D3D7DC"/>
              </a:buClr>
            </a:pP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df.drop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(labels='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体重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 axis=1)</a:t>
            </a:r>
          </a:p>
          <a:p>
            <a:pPr>
              <a:buClr>
                <a:srgbClr val="D3D7DC"/>
              </a:buClr>
            </a:pP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df.drop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(labels=[‘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体重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’,‘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身高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’], axis=1)       #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删掉列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>
              <a:buClr>
                <a:srgbClr val="D3D7DC"/>
              </a:buClr>
            </a:pP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df.drop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(columns=['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体重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','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身高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'])</a:t>
            </a:r>
          </a:p>
          <a:p>
            <a:pPr>
              <a:buClr>
                <a:srgbClr val="D3D7DC"/>
              </a:buClr>
            </a:pP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20895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7DE4AFD-650D-4F4F-9CF6-AC1A40C4F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60" y="1380839"/>
            <a:ext cx="5620534" cy="409632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2756819-DFD5-4C74-87D6-6F913B0BDA13}"/>
              </a:ext>
            </a:extLst>
          </p:cNvPr>
          <p:cNvSpPr txBox="1"/>
          <p:nvPr/>
        </p:nvSpPr>
        <p:spPr>
          <a:xfrm>
            <a:off x="625660" y="40184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增加一列</a:t>
            </a:r>
            <a:endParaRPr lang="en-US" altLang="zh-CN" sz="2800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68E4FD-37A2-4D3E-B431-1386BDE044AA}"/>
              </a:ext>
            </a:extLst>
          </p:cNvPr>
          <p:cNvSpPr txBox="1"/>
          <p:nvPr/>
        </p:nvSpPr>
        <p:spPr>
          <a:xfrm>
            <a:off x="7031078" y="401843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删去一行</a:t>
            </a:r>
            <a:endParaRPr lang="en-US" altLang="zh-CN" sz="2800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axis0</a:t>
            </a:r>
            <a:r>
              <a:rPr lang="zh-CN" altLang="en-US" sz="2800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表示行，</a:t>
            </a:r>
            <a:r>
              <a:rPr lang="en-US" altLang="zh-CN" sz="2800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800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表示列</a:t>
            </a:r>
            <a:endParaRPr lang="en-US" altLang="zh-CN" sz="2800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BC0823-2633-450B-9C45-8FE37DC79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370" y="1809524"/>
            <a:ext cx="5401429" cy="32389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A77F7FB-8DE2-4517-9EF4-BB89D3B42C2A}"/>
              </a:ext>
            </a:extLst>
          </p:cNvPr>
          <p:cNvSpPr txBox="1"/>
          <p:nvPr/>
        </p:nvSpPr>
        <p:spPr>
          <a:xfrm>
            <a:off x="6625213" y="528987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但此时</a:t>
            </a:r>
            <a:r>
              <a:rPr lang="en-US" altLang="zh-CN" sz="2800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df2</a:t>
            </a:r>
            <a:r>
              <a:rPr lang="zh-CN" altLang="en-US" sz="2800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本身没有变化</a:t>
            </a:r>
            <a:endParaRPr lang="en-US" altLang="zh-CN" sz="2800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3931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3791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 dirty="0" err="1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DataFrame</a:t>
            </a: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 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高级数据库操作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去重：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drop_duplicates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()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，去除重复行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去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NaN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dropna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()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，可指定行或列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排序：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sort_values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()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连接：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merge()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方法属性（也可用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join()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concat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()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等）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聚合函数：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group_by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()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，可传入函数对象作为聚合方法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数据透视表：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pivot_table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()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rolling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：移动窗口函数，将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DataFrame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按固定时间或固定行数拆分成一个个窗口，广泛应用于时间序列分析中。</a:t>
            </a:r>
          </a:p>
        </p:txBody>
      </p:sp>
    </p:spTree>
    <p:extLst>
      <p:ext uri="{BB962C8B-B14F-4D97-AF65-F5344CB8AC3E}">
        <p14:creationId xmlns:p14="http://schemas.microsoft.com/office/powerpoint/2010/main" val="99189589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24DD98-4608-4311-A86A-869833F97DED}"/>
              </a:ext>
            </a:extLst>
          </p:cNvPr>
          <p:cNvSpPr/>
          <p:nvPr/>
        </p:nvSpPr>
        <p:spPr>
          <a:xfrm>
            <a:off x="452485" y="344078"/>
            <a:ext cx="10953947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保存一个网站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0F12D71-DB98-4104-902C-19B06401D2E4}"/>
              </a:ext>
            </a:extLst>
          </p:cNvPr>
          <p:cNvSpPr/>
          <p:nvPr/>
        </p:nvSpPr>
        <p:spPr>
          <a:xfrm>
            <a:off x="452484" y="1023536"/>
            <a:ext cx="10953947" cy="2262791"/>
          </a:xfrm>
          <a:prstGeom prst="roundRect">
            <a:avLst>
              <a:gd name="adj" fmla="val 19421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import requests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url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="http://info.tsinghua.edu.cn/"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info=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requests.get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url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             #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获得网页（二进制）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info=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info.text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             #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网页源码转化成字符串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with open('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info.txt','w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') as f: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f.write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(info)    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B0E7C2-CDAA-40A6-AED1-3DC4CDE33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17" y="4044191"/>
            <a:ext cx="4664360" cy="26188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16CFD05-3325-4C89-A271-1F7E25F7769F}"/>
              </a:ext>
            </a:extLst>
          </p:cNvPr>
          <p:cNvSpPr txBox="1"/>
          <p:nvPr/>
        </p:nvSpPr>
        <p:spPr>
          <a:xfrm>
            <a:off x="667966" y="357167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查看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info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源代码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188AAC-7095-4ADB-8E72-2F14A54C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44191"/>
            <a:ext cx="4506061" cy="253332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A03EF18-6F16-465C-AD3D-3533C79E5159}"/>
              </a:ext>
            </a:extLst>
          </p:cNvPr>
          <p:cNvSpPr txBox="1"/>
          <p:nvPr/>
        </p:nvSpPr>
        <p:spPr>
          <a:xfrm>
            <a:off x="6034391" y="3571674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info.txt</a:t>
            </a:r>
            <a:endParaRPr lang="zh-CN" altLang="en-US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227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8A1CD6-3BF3-4679-93F3-7327813100FC}"/>
              </a:ext>
            </a:extLst>
          </p:cNvPr>
          <p:cNvSpPr txBox="1"/>
          <p:nvPr/>
        </p:nvSpPr>
        <p:spPr>
          <a:xfrm>
            <a:off x="406400" y="298450"/>
            <a:ext cx="2943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get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和</a:t>
            </a: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post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的区别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D70845-6903-43A7-9F65-A3D1FF9B8E2D}"/>
              </a:ext>
            </a:extLst>
          </p:cNvPr>
          <p:cNvSpPr txBox="1"/>
          <p:nvPr/>
        </p:nvSpPr>
        <p:spPr>
          <a:xfrm>
            <a:off x="292100" y="971550"/>
            <a:ext cx="11737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当你在浏览器输入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url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访问时，使用的就是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，只是读取信息。而当你在网页填写表单或提交信息到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的服务器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的后端程序时，使用的就是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post</a:t>
            </a:r>
            <a:endParaRPr lang="zh-CN" altLang="en-US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EFAB21-2270-4EBE-BBAE-2ABA9B6F52EE}"/>
              </a:ext>
            </a:extLst>
          </p:cNvPr>
          <p:cNvSpPr txBox="1"/>
          <p:nvPr/>
        </p:nvSpPr>
        <p:spPr>
          <a:xfrm>
            <a:off x="292100" y="1767761"/>
            <a:ext cx="796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  <a:hlinkClick r:id="rId2"/>
              </a:rPr>
              <a:t>http://pythonscraping.com/pages/files/form.html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提交一个基本的表单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FC59B2-4919-40B4-B9AE-00DB4E749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2392257"/>
            <a:ext cx="2667372" cy="13432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670E7B-0F6A-4E0E-BBFC-497C181F7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450" y="2392257"/>
            <a:ext cx="5048955" cy="117173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7C6C543-2D22-44FA-9F52-3967517F82F7}"/>
              </a:ext>
            </a:extLst>
          </p:cNvPr>
          <p:cNvSpPr txBox="1"/>
          <p:nvPr/>
        </p:nvSpPr>
        <p:spPr>
          <a:xfrm>
            <a:off x="184150" y="28791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界面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6FF6E5-EFDA-45ED-9405-69CF1D5D3685}"/>
              </a:ext>
            </a:extLst>
          </p:cNvPr>
          <p:cNvSpPr txBox="1"/>
          <p:nvPr/>
        </p:nvSpPr>
        <p:spPr>
          <a:xfrm>
            <a:off x="4464050" y="28791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源码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9A13FE7-B1EF-452D-956B-C0F8C7D8437B}"/>
              </a:ext>
            </a:extLst>
          </p:cNvPr>
          <p:cNvSpPr/>
          <p:nvPr/>
        </p:nvSpPr>
        <p:spPr>
          <a:xfrm>
            <a:off x="406398" y="4434441"/>
            <a:ext cx="10953947" cy="1495790"/>
          </a:xfrm>
          <a:prstGeom prst="roundRect">
            <a:avLst>
              <a:gd name="adj" fmla="val 19421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fr-FR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import requests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fr-FR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params={</a:t>
            </a:r>
            <a:r>
              <a:rPr lang="fr-FR" altLang="zh-CN" dirty="0">
                <a:solidFill>
                  <a:srgbClr val="24292E"/>
                </a:solidFill>
                <a:highlight>
                  <a:srgbClr val="00FF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'firstname':'Hua','lastname':'Li</a:t>
            </a:r>
            <a:r>
              <a:rPr lang="fr-FR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'}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fr-FR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R=requests.post(</a:t>
            </a:r>
            <a:r>
              <a:rPr lang="fr-FR" altLang="zh-CN" dirty="0">
                <a:solidFill>
                  <a:srgbClr val="24292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'http://pythonscraping.com/pages/processing.php',</a:t>
            </a:r>
            <a:r>
              <a:rPr lang="fr-FR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data=</a:t>
            </a:r>
            <a:r>
              <a:rPr lang="fr-FR" altLang="zh-CN" dirty="0">
                <a:solidFill>
                  <a:srgbClr val="24292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params</a:t>
            </a:r>
            <a:r>
              <a:rPr lang="fr-FR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fr-FR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print(R.text)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E90B2D7-1FA5-4B25-B495-BCDDAF48EAA4}"/>
              </a:ext>
            </a:extLst>
          </p:cNvPr>
          <p:cNvSpPr/>
          <p:nvPr/>
        </p:nvSpPr>
        <p:spPr>
          <a:xfrm>
            <a:off x="406399" y="6065089"/>
            <a:ext cx="10953947" cy="645868"/>
          </a:xfrm>
          <a:prstGeom prst="roundRect">
            <a:avLst>
              <a:gd name="adj" fmla="val 19421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Hello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there,Hua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Li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B2BB30-DC35-4730-BB05-EC6613B1CEC2}"/>
              </a:ext>
            </a:extLst>
          </p:cNvPr>
          <p:cNvSpPr txBox="1"/>
          <p:nvPr/>
        </p:nvSpPr>
        <p:spPr>
          <a:xfrm>
            <a:off x="406398" y="3934308"/>
            <a:ext cx="525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name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；表单实际操作发生在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processing.php</a:t>
            </a:r>
            <a:endParaRPr lang="zh-CN" altLang="en-US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7E20928-386F-4621-95F9-0008EEE574B6}"/>
              </a:ext>
            </a:extLst>
          </p:cNvPr>
          <p:cNvCxnSpPr/>
          <p:nvPr/>
        </p:nvCxnSpPr>
        <p:spPr>
          <a:xfrm flipV="1">
            <a:off x="7629236" y="2879197"/>
            <a:ext cx="628699" cy="2357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48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100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什么是文件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文件是存储在外置存储器（硬盘等介质）上的数据，是操作系统管理信息的基本单位。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3D1F4E3-5C33-492E-AE89-EC9F33472772}"/>
              </a:ext>
            </a:extLst>
          </p:cNvPr>
          <p:cNvGrpSpPr/>
          <p:nvPr/>
        </p:nvGrpSpPr>
        <p:grpSpPr>
          <a:xfrm>
            <a:off x="1392890" y="2010139"/>
            <a:ext cx="9406220" cy="2125894"/>
            <a:chOff x="1082135" y="2286356"/>
            <a:chExt cx="9406220" cy="212589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3FCB7A0-F17C-4BD7-B18A-D8680B8ED227}"/>
                </a:ext>
              </a:extLst>
            </p:cNvPr>
            <p:cNvGrpSpPr/>
            <p:nvPr/>
          </p:nvGrpSpPr>
          <p:grpSpPr>
            <a:xfrm rot="20700000">
              <a:off x="1142171" y="2877300"/>
              <a:ext cx="1732293" cy="513025"/>
              <a:chOff x="1310326" y="2837469"/>
              <a:chExt cx="2450969" cy="725864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7119C700-330F-4A8D-A641-F0FEE69A3F0F}"/>
                  </a:ext>
                </a:extLst>
              </p:cNvPr>
              <p:cNvSpPr/>
              <p:nvPr/>
            </p:nvSpPr>
            <p:spPr>
              <a:xfrm>
                <a:off x="1310326" y="2837469"/>
                <a:ext cx="2450969" cy="725864"/>
              </a:xfrm>
              <a:prstGeom prst="roundRect">
                <a:avLst>
                  <a:gd name="adj" fmla="val 6169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软雅黑" panose="020B0400000000000000" pitchFamily="34" charset="-122"/>
                  <a:ea typeface="微软雅黑" panose="020B0400000000000000" pitchFamily="34" charset="-122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ECC91EC2-E543-45E5-B685-CE24E3935E24}"/>
                  </a:ext>
                </a:extLst>
              </p:cNvPr>
              <p:cNvSpPr/>
              <p:nvPr/>
            </p:nvSpPr>
            <p:spPr>
              <a:xfrm>
                <a:off x="1384299" y="3429000"/>
                <a:ext cx="1185333" cy="134333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软雅黑" panose="020B0400000000000000" pitchFamily="34" charset="-122"/>
                  <a:ea typeface="微软雅黑" panose="020B0400000000000000" pitchFamily="34" charset="-122"/>
                </a:endParaRPr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C7A5A27D-5734-4BD9-B752-96B83B0382F8}"/>
                  </a:ext>
                </a:extLst>
              </p:cNvPr>
              <p:cNvSpPr/>
              <p:nvPr/>
            </p:nvSpPr>
            <p:spPr>
              <a:xfrm>
                <a:off x="2648934" y="3429000"/>
                <a:ext cx="1027716" cy="134333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软雅黑" panose="020B0400000000000000" pitchFamily="34" charset="-122"/>
                  <a:ea typeface="微软雅黑" panose="020B0400000000000000" pitchFamily="34" charset="-122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025490A0-671E-4A78-A76B-1868E2D0C2E5}"/>
                  </a:ext>
                </a:extLst>
              </p:cNvPr>
              <p:cNvSpPr/>
              <p:nvPr/>
            </p:nvSpPr>
            <p:spPr>
              <a:xfrm>
                <a:off x="3321072" y="2984501"/>
                <a:ext cx="256095" cy="283645"/>
              </a:xfrm>
              <a:prstGeom prst="roundRect">
                <a:avLst>
                  <a:gd name="adj" fmla="val 2851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软雅黑" panose="020B0400000000000000" pitchFamily="34" charset="-122"/>
                  <a:ea typeface="微软雅黑" panose="020B0400000000000000" pitchFamily="34" charset="-122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D994F800-AB93-4ADD-A505-184B32C6D78C}"/>
                  </a:ext>
                </a:extLst>
              </p:cNvPr>
              <p:cNvSpPr/>
              <p:nvPr/>
            </p:nvSpPr>
            <p:spPr>
              <a:xfrm>
                <a:off x="2925739" y="2984501"/>
                <a:ext cx="256095" cy="283645"/>
              </a:xfrm>
              <a:prstGeom prst="roundRect">
                <a:avLst>
                  <a:gd name="adj" fmla="val 2851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软雅黑" panose="020B0400000000000000" pitchFamily="34" charset="-122"/>
                  <a:ea typeface="微软雅黑" panose="020B0400000000000000" pitchFamily="34" charset="-122"/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3630588A-79A9-46A2-A33D-5953BBC29111}"/>
                  </a:ext>
                </a:extLst>
              </p:cNvPr>
              <p:cNvSpPr/>
              <p:nvPr/>
            </p:nvSpPr>
            <p:spPr>
              <a:xfrm>
                <a:off x="2530407" y="2984501"/>
                <a:ext cx="256095" cy="283645"/>
              </a:xfrm>
              <a:prstGeom prst="roundRect">
                <a:avLst>
                  <a:gd name="adj" fmla="val 2851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软雅黑" panose="020B0400000000000000" pitchFamily="34" charset="-122"/>
                  <a:ea typeface="微软雅黑" panose="020B0400000000000000" pitchFamily="34" charset="-122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B70D2E92-62C2-4474-89AA-F95A82F51906}"/>
                  </a:ext>
                </a:extLst>
              </p:cNvPr>
              <p:cNvSpPr/>
              <p:nvPr/>
            </p:nvSpPr>
            <p:spPr>
              <a:xfrm>
                <a:off x="2135075" y="2984501"/>
                <a:ext cx="256095" cy="283645"/>
              </a:xfrm>
              <a:prstGeom prst="roundRect">
                <a:avLst>
                  <a:gd name="adj" fmla="val 2851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软雅黑" panose="020B0400000000000000" pitchFamily="34" charset="-122"/>
                  <a:ea typeface="微软雅黑" panose="020B0400000000000000" pitchFamily="34" charset="-122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F6D91717-1512-4720-A584-D8D9790C6871}"/>
                  </a:ext>
                </a:extLst>
              </p:cNvPr>
              <p:cNvSpPr/>
              <p:nvPr/>
            </p:nvSpPr>
            <p:spPr>
              <a:xfrm>
                <a:off x="1466605" y="2984501"/>
                <a:ext cx="529232" cy="283645"/>
              </a:xfrm>
              <a:prstGeom prst="roundRect">
                <a:avLst>
                  <a:gd name="adj" fmla="val 2851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软雅黑" panose="020B0400000000000000" pitchFamily="34" charset="-122"/>
                  <a:ea typeface="微软雅黑" panose="020B0400000000000000" pitchFamily="34" charset="-122"/>
                </a:endParaRPr>
              </a:p>
            </p:txBody>
          </p:sp>
        </p:grp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5711782-74E6-4958-8D45-B03A54697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2723" y="2286356"/>
              <a:ext cx="1762325" cy="169491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E8909C8-80BC-4A35-9685-C774C2481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1092" y="2402403"/>
              <a:ext cx="1564865" cy="1564865"/>
            </a:xfrm>
            <a:prstGeom prst="rect">
              <a:avLst/>
            </a:prstGeom>
          </p:spPr>
        </p:pic>
        <p:sp>
          <p:nvSpPr>
            <p:cNvPr id="16" name="箭头: 左右 15">
              <a:extLst>
                <a:ext uri="{FF2B5EF4-FFF2-40B4-BE49-F238E27FC236}">
                  <a16:creationId xmlns:a16="http://schemas.microsoft.com/office/drawing/2014/main" id="{D5CE3418-4029-48B5-8E3E-62F76A283606}"/>
                </a:ext>
              </a:extLst>
            </p:cNvPr>
            <p:cNvSpPr/>
            <p:nvPr/>
          </p:nvSpPr>
          <p:spPr>
            <a:xfrm>
              <a:off x="6838368" y="2734969"/>
              <a:ext cx="2029404" cy="796305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anose="020B0400000000000000" pitchFamily="34" charset="-122"/>
                <a:ea typeface="微软雅黑" panose="020B0400000000000000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1876CA0-1C90-46C5-AD9A-C123465FF5A1}"/>
                </a:ext>
              </a:extLst>
            </p:cNvPr>
            <p:cNvSpPr txBox="1"/>
            <p:nvPr/>
          </p:nvSpPr>
          <p:spPr>
            <a:xfrm>
              <a:off x="1082135" y="4042918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586069"/>
                  </a:solidFill>
                  <a:latin typeface="微软雅黑" panose="020B0400000000000000" pitchFamily="34" charset="-122"/>
                  <a:ea typeface="微软雅黑" panose="020B0400000000000000" pitchFamily="34" charset="-122"/>
                </a:rPr>
                <a:t>应用程序（内存）</a:t>
              </a:r>
              <a:endParaRPr lang="zh-CN" altLang="en-US" b="1" dirty="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96C0911-CB29-4AA1-BEB4-FD4830EE39E7}"/>
                </a:ext>
              </a:extLst>
            </p:cNvPr>
            <p:cNvSpPr txBox="1"/>
            <p:nvPr/>
          </p:nvSpPr>
          <p:spPr>
            <a:xfrm>
              <a:off x="5327681" y="404291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586069"/>
                  </a:solidFill>
                  <a:latin typeface="微软雅黑" panose="020B0400000000000000" pitchFamily="34" charset="-122"/>
                  <a:ea typeface="微软雅黑" panose="020B0400000000000000" pitchFamily="34" charset="-122"/>
                </a:rPr>
                <a:t>操作系统</a:t>
              </a:r>
              <a:endParaRPr lang="zh-CN" altLang="en-US" b="1" dirty="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B11B3B2-9BEC-4A50-9CEC-561297528809}"/>
                </a:ext>
              </a:extLst>
            </p:cNvPr>
            <p:cNvSpPr txBox="1"/>
            <p:nvPr/>
          </p:nvSpPr>
          <p:spPr>
            <a:xfrm>
              <a:off x="7070637" y="294845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rgbClr val="444444"/>
                  </a:solidFill>
                  <a:latin typeface="微软雅黑" panose="020B0400000000000000" pitchFamily="34" charset="-122"/>
                  <a:ea typeface="微软雅黑" panose="020B0400000000000000" pitchFamily="34" charset="-122"/>
                </a:rPr>
                <a:t>实际读写操作</a:t>
              </a:r>
              <a:endParaRPr lang="zh-CN" altLang="en-US" b="1" dirty="0">
                <a:solidFill>
                  <a:srgbClr val="444444"/>
                </a:solidFill>
                <a:latin typeface="微软雅黑" panose="020B0400000000000000" pitchFamily="34" charset="-122"/>
                <a:ea typeface="微软雅黑" panose="020B0400000000000000" pitchFamily="34" charset="-122"/>
              </a:endParaRPr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856F429E-ED82-4AF1-ABC0-5F348A5496F7}"/>
                </a:ext>
              </a:extLst>
            </p:cNvPr>
            <p:cNvSpPr/>
            <p:nvPr/>
          </p:nvSpPr>
          <p:spPr>
            <a:xfrm>
              <a:off x="3234088" y="2521819"/>
              <a:ext cx="1561160" cy="71780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anose="020B0400000000000000" pitchFamily="34" charset="-122"/>
                <a:ea typeface="微软雅黑" panose="020B0400000000000000" pitchFamily="34" charset="-122"/>
              </a:endParaRPr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9B40F65F-37EF-4CBC-AC34-BEE7F45C6F04}"/>
                </a:ext>
              </a:extLst>
            </p:cNvPr>
            <p:cNvSpPr/>
            <p:nvPr/>
          </p:nvSpPr>
          <p:spPr>
            <a:xfrm rot="10800000">
              <a:off x="3180768" y="2926714"/>
              <a:ext cx="1561160" cy="80017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anose="020B0400000000000000" pitchFamily="34" charset="-122"/>
                <a:ea typeface="微软雅黑" panose="020B0400000000000000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15009E4-75F8-4F6E-A6FF-BC780A9AE67C}"/>
                </a:ext>
              </a:extLst>
            </p:cNvPr>
            <p:cNvSpPr txBox="1"/>
            <p:nvPr/>
          </p:nvSpPr>
          <p:spPr>
            <a:xfrm>
              <a:off x="8918694" y="4042918"/>
              <a:ext cx="1569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586069"/>
                  </a:solidFill>
                  <a:latin typeface="微软雅黑" panose="020B0400000000000000" pitchFamily="34" charset="-122"/>
                  <a:ea typeface="微软雅黑" panose="020B0400000000000000" pitchFamily="34" charset="-122"/>
                </a:rPr>
                <a:t>文件（磁盘）</a:t>
              </a:r>
              <a:endParaRPr lang="zh-CN" altLang="en-US" b="1" dirty="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3074130-4EEB-41F8-9D1C-C099DE701FA6}"/>
                </a:ext>
              </a:extLst>
            </p:cNvPr>
            <p:cNvSpPr txBox="1"/>
            <p:nvPr/>
          </p:nvSpPr>
          <p:spPr>
            <a:xfrm>
              <a:off x="3234088" y="3142136"/>
              <a:ext cx="1569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586069"/>
                  </a:solidFill>
                  <a:latin typeface="微软雅黑" panose="020B0400000000000000" pitchFamily="34" charset="-122"/>
                  <a:ea typeface="微软雅黑" panose="020B0400000000000000" pitchFamily="34" charset="-122"/>
                </a:rPr>
                <a:t>操作状态返回</a:t>
              </a:r>
              <a:endParaRPr lang="zh-CN" altLang="en-US" b="1" dirty="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5AD8876-AF80-48D1-851A-877563833A1F}"/>
                </a:ext>
              </a:extLst>
            </p:cNvPr>
            <p:cNvSpPr txBox="1"/>
            <p:nvPr/>
          </p:nvSpPr>
          <p:spPr>
            <a:xfrm>
              <a:off x="3205421" y="2711852"/>
              <a:ext cx="14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586069"/>
                  </a:solidFill>
                  <a:latin typeface="微软雅黑" panose="020B0400000000000000" pitchFamily="34" charset="-122"/>
                  <a:ea typeface="微软雅黑" panose="020B0400000000000000" pitchFamily="34" charset="-122"/>
                </a:rPr>
                <a:t>文件</a:t>
              </a:r>
              <a:r>
                <a:rPr lang="en-US" altLang="zh-CN" b="1">
                  <a:solidFill>
                    <a:srgbClr val="586069"/>
                  </a:solidFill>
                  <a:latin typeface="微软雅黑" panose="020B0400000000000000" pitchFamily="34" charset="-122"/>
                  <a:ea typeface="微软雅黑" panose="020B0400000000000000" pitchFamily="34" charset="-122"/>
                </a:rPr>
                <a:t>I/O</a:t>
              </a:r>
              <a:r>
                <a:rPr lang="zh-CN" altLang="en-US" b="1">
                  <a:solidFill>
                    <a:srgbClr val="586069"/>
                  </a:solidFill>
                  <a:latin typeface="微软雅黑" panose="020B0400000000000000" pitchFamily="34" charset="-122"/>
                  <a:ea typeface="微软雅黑" panose="020B0400000000000000" pitchFamily="34" charset="-122"/>
                </a:rPr>
                <a:t>请求</a:t>
              </a:r>
              <a:endParaRPr lang="zh-CN" altLang="en-US" b="1" dirty="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EDB63C99-1E82-4EE2-ABF7-62A502E043A5}"/>
              </a:ext>
            </a:extLst>
          </p:cNvPr>
          <p:cNvSpPr/>
          <p:nvPr/>
        </p:nvSpPr>
        <p:spPr>
          <a:xfrm>
            <a:off x="452485" y="4847861"/>
            <a:ext cx="10953947" cy="741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一般应用程序只与内存中的数据进行直接交互，不能对外置存储器直接进行底层操作，因此对文件的读写需要通过操作系统间接完成。</a:t>
            </a:r>
          </a:p>
        </p:txBody>
      </p:sp>
    </p:spTree>
    <p:extLst>
      <p:ext uri="{BB962C8B-B14F-4D97-AF65-F5344CB8AC3E}">
        <p14:creationId xmlns:p14="http://schemas.microsoft.com/office/powerpoint/2010/main" val="1879468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3D9A10-E5A9-4DE8-94CD-73B14756189C}"/>
              </a:ext>
            </a:extLst>
          </p:cNvPr>
          <p:cNvSpPr txBox="1"/>
          <p:nvPr/>
        </p:nvSpPr>
        <p:spPr>
          <a:xfrm>
            <a:off x="406400" y="298450"/>
            <a:ext cx="2943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get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和</a:t>
            </a: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post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的区别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C61574-92C6-449A-BDCA-694AE675F686}"/>
              </a:ext>
            </a:extLst>
          </p:cNvPr>
          <p:cNvSpPr txBox="1"/>
          <p:nvPr/>
        </p:nvSpPr>
        <p:spPr>
          <a:xfrm>
            <a:off x="406400" y="965200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可以用同样的方法登录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info</a:t>
            </a:r>
            <a:endParaRPr lang="zh-CN" altLang="en-US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F79348-9DC2-4F29-917F-77BD73AE9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386720"/>
            <a:ext cx="5074419" cy="8867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2F56D5-1FF5-4D99-A479-53BF522AA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57" y="856620"/>
            <a:ext cx="5674343" cy="1439941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CB39D877-B395-4C4A-A063-7984FFBB72B4}"/>
              </a:ext>
            </a:extLst>
          </p:cNvPr>
          <p:cNvSpPr/>
          <p:nvPr/>
        </p:nvSpPr>
        <p:spPr>
          <a:xfrm>
            <a:off x="406400" y="2405141"/>
            <a:ext cx="10953947" cy="1979795"/>
          </a:xfrm>
          <a:prstGeom prst="roundRect">
            <a:avLst>
              <a:gd name="adj" fmla="val 19421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import requests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url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="https://info.tsinghua.edu.cn:443/Login"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data1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={'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userName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':'******','password':'******'}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highlight>
                  <a:srgbClr val="00FF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=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requests.post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</a:t>
            </a:r>
            <a:r>
              <a:rPr lang="en-US" altLang="zh-CN" dirty="0" err="1">
                <a:solidFill>
                  <a:srgbClr val="24292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url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,data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=</a:t>
            </a:r>
            <a:r>
              <a:rPr lang="en-US" altLang="zh-CN" dirty="0">
                <a:solidFill>
                  <a:srgbClr val="24292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data1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with open('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info.txt','w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') as f: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f.write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</a:t>
            </a:r>
            <a:r>
              <a:rPr lang="en-US" altLang="zh-CN" dirty="0" err="1">
                <a:solidFill>
                  <a:srgbClr val="24292E"/>
                </a:solidFill>
                <a:highlight>
                  <a:srgbClr val="00FF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t.text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8E87437-96A5-4326-951F-192D0ED946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59" b="50020"/>
          <a:stretch/>
        </p:blipFill>
        <p:spPr>
          <a:xfrm>
            <a:off x="406400" y="4858644"/>
            <a:ext cx="3581400" cy="194991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A244130-7A76-4B5F-94A2-C14CFA2EE1A8}"/>
              </a:ext>
            </a:extLst>
          </p:cNvPr>
          <p:cNvSpPr txBox="1"/>
          <p:nvPr/>
        </p:nvSpPr>
        <p:spPr>
          <a:xfrm>
            <a:off x="406400" y="4437124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登录后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info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源代码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15EC4CC-EC1F-4F04-8417-BD3B930769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403" y="4621790"/>
            <a:ext cx="4258397" cy="222722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7FD6D3F-C92A-43EE-A7BB-5A414DB028AC}"/>
              </a:ext>
            </a:extLst>
          </p:cNvPr>
          <p:cNvSpPr txBox="1"/>
          <p:nvPr/>
        </p:nvSpPr>
        <p:spPr>
          <a:xfrm>
            <a:off x="4830923" y="4437124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info.txt</a:t>
            </a:r>
            <a:endParaRPr lang="zh-CN" altLang="en-US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E03462B-C561-43B7-AEFF-1617EBBC8B48}"/>
              </a:ext>
            </a:extLst>
          </p:cNvPr>
          <p:cNvSpPr txBox="1"/>
          <p:nvPr/>
        </p:nvSpPr>
        <p:spPr>
          <a:xfrm>
            <a:off x="0" y="16851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界面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56E7E4-C255-4CAE-9168-A5AB1460E773}"/>
              </a:ext>
            </a:extLst>
          </p:cNvPr>
          <p:cNvSpPr txBox="1"/>
          <p:nvPr/>
        </p:nvSpPr>
        <p:spPr>
          <a:xfrm>
            <a:off x="5769726" y="16454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源码</a:t>
            </a:r>
          </a:p>
        </p:txBody>
      </p:sp>
    </p:spTree>
    <p:extLst>
      <p:ext uri="{BB962C8B-B14F-4D97-AF65-F5344CB8AC3E}">
        <p14:creationId xmlns:p14="http://schemas.microsoft.com/office/powerpoint/2010/main" val="3547006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00E0522-A1C9-4B38-837B-B3A97C8478B2}"/>
              </a:ext>
            </a:extLst>
          </p:cNvPr>
          <p:cNvSpPr/>
          <p:nvPr/>
        </p:nvSpPr>
        <p:spPr>
          <a:xfrm>
            <a:off x="452485" y="344078"/>
            <a:ext cx="10953947" cy="2818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课程作业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从网络学堂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https://learn.tsinghua.edu.cn/f/wlxt/common/courseSearch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中抓取本学期所有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4847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门使用网络学堂的课程信息，包括</a:t>
            </a:r>
            <a:r>
              <a:rPr lang="zh-CN" altLang="en-US" dirty="0">
                <a:solidFill>
                  <a:srgbClr val="252839"/>
                </a:solidFill>
                <a:highlight>
                  <a:srgbClr val="FFFF0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课程号（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FFF0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CourseNo</a:t>
            </a:r>
            <a:r>
              <a:rPr lang="zh-CN" altLang="en-US" dirty="0">
                <a:solidFill>
                  <a:srgbClr val="252839"/>
                </a:solidFill>
                <a:highlight>
                  <a:srgbClr val="FFFF0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）、课序号、课程名称、教师名称、教师号、开课单位及学生数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，按院系排序，将结果存入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Excel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文件，并选出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所有课程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总学生人数最多和最少的教师。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网络学堂提交压缩文档，应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至少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包含</a:t>
            </a:r>
            <a:r>
              <a:rPr lang="en-US" altLang="zh-CN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Main.py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、</a:t>
            </a:r>
            <a:r>
              <a:rPr lang="en-US" altLang="zh-CN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LearnTHU.py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文件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说明文档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，说明文档内简要介绍实现思路或遇到的问题与解决方法等即可，提交格式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学号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姓名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网络爬虫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.zip】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，截止时间</a:t>
            </a:r>
            <a:r>
              <a:rPr lang="en-US" altLang="zh-CN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6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月</a:t>
            </a:r>
            <a:r>
              <a:rPr lang="en-US" altLang="zh-CN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1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日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23:59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本作业分值为</a:t>
            </a:r>
            <a:r>
              <a:rPr lang="en-US" altLang="zh-CN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10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分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FCCB58-15E4-4E6C-9818-8516527EA456}"/>
              </a:ext>
            </a:extLst>
          </p:cNvPr>
          <p:cNvSpPr/>
          <p:nvPr/>
        </p:nvSpPr>
        <p:spPr>
          <a:xfrm>
            <a:off x="452485" y="3431406"/>
            <a:ext cx="6576964" cy="2409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作业</a:t>
            </a: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Tips</a:t>
            </a:r>
            <a:endParaRPr lang="en-US" altLang="zh-CN" b="1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altLang="zh-CN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LearnTHU.py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文件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已经给你们准备好了，帮大家节省了大量作业工作量。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内置 </a:t>
            </a:r>
            <a:r>
              <a:rPr lang="en-US" altLang="zh-CN" dirty="0" err="1">
                <a:solidFill>
                  <a:srgbClr val="252839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loggedSession</a:t>
            </a:r>
            <a:r>
              <a:rPr lang="en-US" altLang="zh-CN" dirty="0">
                <a:solidFill>
                  <a:srgbClr val="252839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(username, password)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函数，传入网络学堂的用户名和密码，能够返回一个已登录的 </a:t>
            </a:r>
            <a:r>
              <a:rPr lang="en-US" altLang="zh-CN" dirty="0">
                <a:solidFill>
                  <a:srgbClr val="252839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session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，完成作业简直不要太简单。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0822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00E0522-A1C9-4B38-837B-B3A97C8478B2}"/>
              </a:ext>
            </a:extLst>
          </p:cNvPr>
          <p:cNvSpPr/>
          <p:nvPr/>
        </p:nvSpPr>
        <p:spPr>
          <a:xfrm>
            <a:off x="452485" y="344078"/>
            <a:ext cx="10953947" cy="454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Python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数据处理大作业布置预告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研究学堂在线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某（几）门课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计算机文化基础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现代生活美学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）的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多学期课程运营的统计数据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选择一个你感兴趣或认为有意义的角度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，对数据进行处理和可视化，并做一定的分析和解释。要求使用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语言，将必要的数据和方法封装到类中。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提交源代码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说明文档（</a:t>
            </a:r>
            <a:r>
              <a:rPr lang="en-US" altLang="zh-CN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20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分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）：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截止日期：</a:t>
            </a:r>
            <a:r>
              <a:rPr lang="en-US" altLang="zh-CN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6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月？日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zh-CN" altLang="en-US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6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月</a:t>
            </a:r>
            <a:r>
              <a:rPr lang="en-US" altLang="zh-CN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8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日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16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周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课上展示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5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分</a:t>
            </a:r>
            <a:r>
              <a:rPr lang="zh-CN" altLang="en-US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，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可选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）：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日课后开始报名，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先到先得限</a:t>
            </a:r>
            <a:r>
              <a:rPr lang="en-US" altLang="zh-CN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15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人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课堂展示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要求：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每人</a:t>
            </a:r>
            <a:r>
              <a:rPr lang="en-US" altLang="zh-CN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5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分钟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，包括程序实现思路讲解和程序运行演示。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zh-CN" altLang="en-US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注意：不限制创意和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模块的使用。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52485" y="4178499"/>
            <a:ext cx="9952382" cy="2580998"/>
            <a:chOff x="404194" y="4211156"/>
            <a:chExt cx="9952382" cy="258099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194" y="4211156"/>
              <a:ext cx="9952382" cy="2580998"/>
            </a:xfrm>
            <a:prstGeom prst="rect">
              <a:avLst/>
            </a:prstGeom>
          </p:spPr>
        </p:pic>
        <p:sp>
          <p:nvSpPr>
            <p:cNvPr id="8" name="圆角矩形 7"/>
            <p:cNvSpPr/>
            <p:nvPr/>
          </p:nvSpPr>
          <p:spPr>
            <a:xfrm>
              <a:off x="4923183" y="4472613"/>
              <a:ext cx="1603513" cy="381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400000000000000" pitchFamily="34" charset="-122"/>
                  <a:ea typeface="微软雅黑" panose="020B0400000000000000" pitchFamily="34" charset="-122"/>
                </a:rPr>
                <a:t>2016-2018</a:t>
              </a:r>
              <a:endParaRPr lang="zh-CN" altLang="en-US" sz="1200" dirty="0">
                <a:solidFill>
                  <a:schemeClr val="tx1"/>
                </a:solidFill>
                <a:latin typeface="微软雅黑" panose="020B0400000000000000" pitchFamily="34" charset="-122"/>
                <a:ea typeface="微软雅黑" panose="020B0400000000000000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923183" y="5031923"/>
              <a:ext cx="1603513" cy="381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400000000000000" pitchFamily="34" charset="-122"/>
                  <a:ea typeface="微软雅黑" panose="020B0400000000000000" pitchFamily="34" charset="-122"/>
                </a:rPr>
                <a:t>春季、夏季、秋季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923183" y="5591233"/>
              <a:ext cx="1603513" cy="381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400000000000000" pitchFamily="34" charset="-122"/>
                  <a:ea typeface="微软雅黑" panose="020B0400000000000000" pitchFamily="34" charset="-122"/>
                </a:rPr>
                <a:t>自主、随堂、先修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923183" y="6120933"/>
              <a:ext cx="1603513" cy="381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400000000000000" pitchFamily="34" charset="-122"/>
                  <a:ea typeface="微软雅黑" panose="020B0400000000000000" pitchFamily="34" charset="-122"/>
                </a:rPr>
                <a:t>线上、线下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8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248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文本文件与二进制文件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信息在磁盘上一律以二进制形式存储！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习惯上，将以纯文本的形式记录信息的文件称为文本文件（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.txt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），此类文件存放的内容实际上是文本中每个字符对应的二进制编码（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ASCII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Unicode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等）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程序读取文本文件与写入文本文件时的编码格式应匹配，否则容易出现乱码问题。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源代码本身就是文本文件，其默认编码格式为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UTF-8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2CCAFC3-A913-4EAD-84E3-0133CF589437}"/>
              </a:ext>
            </a:extLst>
          </p:cNvPr>
          <p:cNvSpPr/>
          <p:nvPr/>
        </p:nvSpPr>
        <p:spPr>
          <a:xfrm>
            <a:off x="452485" y="3080720"/>
            <a:ext cx="10953947" cy="2895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python 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文件操作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打开文件：调用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内置函数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open()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f = open (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文件名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, mode="r", …)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尝试以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模式打开指定的文件，返回值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f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是一个文件对象（可视为程序与操作系统之间通信的桥梁）。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操作文件：调用 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f.read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()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, 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f.write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()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等文件对象方法，对文件进行读写（内置函数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print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也可以输出到文件）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关闭文件：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f.close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()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，缓冲区写入，释放资源（重要）</a:t>
            </a:r>
          </a:p>
        </p:txBody>
      </p:sp>
    </p:spTree>
    <p:extLst>
      <p:ext uri="{BB962C8B-B14F-4D97-AF65-F5344CB8AC3E}">
        <p14:creationId xmlns:p14="http://schemas.microsoft.com/office/powerpoint/2010/main" val="1438801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5094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文件打开模式 </a:t>
            </a: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mode 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参数（重要）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 lvl="5">
              <a:lnSpc>
                <a:spcPct val="120000"/>
              </a:lnSpc>
              <a:spcAft>
                <a:spcPts val="600"/>
              </a:spcAft>
            </a:pPr>
            <a:endParaRPr lang="en-US" altLang="zh-CN" dirty="0">
              <a:solidFill>
                <a:srgbClr val="252839"/>
              </a:solidFill>
              <a:highlight>
                <a:srgbClr val="F0F0F0"/>
              </a:highlight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lvl="5"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"r"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只读				文件</a:t>
            </a:r>
            <a:r>
              <a:rPr lang="zh-CN" altLang="en-US" b="1" dirty="0">
                <a:solidFill>
                  <a:srgbClr val="C00000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不存在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则引发</a:t>
            </a:r>
            <a:r>
              <a:rPr lang="zh-CN" altLang="en-US" b="1" dirty="0">
                <a:solidFill>
                  <a:srgbClr val="C00000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异常</a:t>
            </a:r>
          </a:p>
          <a:p>
            <a:pPr lvl="5"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"w"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只写（擦除后覆盖） 		文件不存在则创建</a:t>
            </a:r>
          </a:p>
          <a:p>
            <a:pPr lvl="5"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"x"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只写（避免覆盖）		文件</a:t>
            </a:r>
            <a:r>
              <a:rPr lang="zh-CN" altLang="en-US" b="1" dirty="0">
                <a:solidFill>
                  <a:srgbClr val="C00000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存在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则引发</a:t>
            </a:r>
            <a:r>
              <a:rPr lang="zh-CN" altLang="en-US" b="1" dirty="0">
                <a:solidFill>
                  <a:srgbClr val="C00000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异常</a:t>
            </a:r>
          </a:p>
          <a:p>
            <a:pPr lvl="5"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"a"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只写（尾部追加）		文件不存在则创建</a:t>
            </a:r>
          </a:p>
          <a:p>
            <a:pPr lvl="5"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"w+"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读写（擦除后覆盖）		文件不存在则创建</a:t>
            </a:r>
          </a:p>
          <a:p>
            <a:pPr lvl="5"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"r+"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读写（不擦除直接覆盖）	文件</a:t>
            </a:r>
            <a:r>
              <a:rPr lang="zh-CN" altLang="en-US" b="1" dirty="0">
                <a:solidFill>
                  <a:srgbClr val="C00000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不存在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则引发</a:t>
            </a:r>
            <a:r>
              <a:rPr lang="zh-CN" altLang="en-US" b="1" dirty="0">
                <a:solidFill>
                  <a:srgbClr val="C00000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异常</a:t>
            </a:r>
          </a:p>
          <a:p>
            <a:pPr lvl="5"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"x+"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读写（避免覆盖）		文件</a:t>
            </a:r>
            <a:r>
              <a:rPr lang="zh-CN" altLang="en-US" b="1" dirty="0">
                <a:solidFill>
                  <a:srgbClr val="C00000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存在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则引发</a:t>
            </a:r>
            <a:r>
              <a:rPr lang="zh-CN" altLang="en-US" b="1" dirty="0">
                <a:solidFill>
                  <a:srgbClr val="C00000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异常</a:t>
            </a:r>
          </a:p>
          <a:p>
            <a:pPr lvl="5"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"a+"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读写（尾部追加）		文件不存在则创建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zh-CN" altLang="en-US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上述所有模式默认文本方式（字符串），其后均可加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"b"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变为二进制方式（字节流）</a:t>
            </a:r>
          </a:p>
        </p:txBody>
      </p:sp>
    </p:spTree>
    <p:extLst>
      <p:ext uri="{BB962C8B-B14F-4D97-AF65-F5344CB8AC3E}">
        <p14:creationId xmlns:p14="http://schemas.microsoft.com/office/powerpoint/2010/main" val="245353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4A8F7F7-9A81-43E1-8B23-793436091BA4}"/>
              </a:ext>
            </a:extLst>
          </p:cNvPr>
          <p:cNvSpPr/>
          <p:nvPr/>
        </p:nvSpPr>
        <p:spPr>
          <a:xfrm>
            <a:off x="331536" y="1096232"/>
            <a:ext cx="11178592" cy="3532329"/>
          </a:xfrm>
          <a:prstGeom prst="roundRect">
            <a:avLst>
              <a:gd name="adj" fmla="val 688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f.read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</a:t>
            </a:r>
            <a:r>
              <a:rPr lang="en-US" altLang="zh-CN" i="1" dirty="0">
                <a:solidFill>
                  <a:srgbClr val="C9CBCC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size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		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 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读取前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size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个字符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如读取前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10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个字符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</a:t>
            </a:r>
            <a:endParaRPr lang="zh-CN" altLang="en-US" dirty="0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f.read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()			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 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读取全部文件内容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f.readline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</a:t>
            </a:r>
            <a:r>
              <a:rPr lang="en-US" altLang="zh-CN" i="1" dirty="0">
                <a:solidFill>
                  <a:srgbClr val="C9CBCC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size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		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 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读取一行前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size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个字符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f.readlines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()		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 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读取全部行，返回一个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list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f.write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(s)			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 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将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写入文件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f.writeline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字符串列表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	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 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将字符串列表按行写入文件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'''</a:t>
            </a:r>
            <a:endParaRPr lang="zh-CN" altLang="en-US" dirty="0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print(*objects, </a:t>
            </a:r>
            <a:r>
              <a:rPr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sep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=" ", end="\n", file=</a:t>
            </a:r>
            <a:r>
              <a:rPr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sys.stdout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, flush=False)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中的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file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参数也可以是文件对象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'''</a:t>
            </a:r>
            <a:endParaRPr lang="zh-CN" altLang="en-US" dirty="0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046E2D-CCD5-4DF2-9B8E-F082ADB95452}"/>
              </a:ext>
            </a:extLst>
          </p:cNvPr>
          <p:cNvSpPr/>
          <p:nvPr/>
        </p:nvSpPr>
        <p:spPr>
          <a:xfrm>
            <a:off x="452485" y="344078"/>
            <a:ext cx="109539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文件读写方法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54FA4A-A207-4193-8AB4-264C59CFCA7F}"/>
              </a:ext>
            </a:extLst>
          </p:cNvPr>
          <p:cNvSpPr txBox="1"/>
          <p:nvPr/>
        </p:nvSpPr>
        <p:spPr>
          <a:xfrm>
            <a:off x="554182" y="47959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如果文件和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在同一个文件夹，则文件名不用加前缀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B82896-1593-4809-8AA8-7EB8C1F3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20" y="5423583"/>
            <a:ext cx="7563906" cy="6763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D70695-B9E7-415B-ADDC-10FF60EE6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772" y="5113552"/>
            <a:ext cx="2743583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6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4214D4-6117-4B17-B13B-F6BE86E00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17" y="210187"/>
            <a:ext cx="7535327" cy="12098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4E5002-F9CA-4933-978A-6D493E3DF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309" y="147141"/>
            <a:ext cx="4972744" cy="23815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29A02DB-E81C-4E15-A55A-46D46015C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47" y="2750728"/>
            <a:ext cx="7944959" cy="24196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79253E-70B4-47FC-880B-20919DBA1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47" y="2407780"/>
            <a:ext cx="2610214" cy="34294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C81A9C0-FF78-41FC-ACEF-F22A2B459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947" y="5624691"/>
            <a:ext cx="5877745" cy="87642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D626E94-EBD4-4853-AEB1-88B381D8A9BA}"/>
              </a:ext>
            </a:extLst>
          </p:cNvPr>
          <p:cNvSpPr txBox="1"/>
          <p:nvPr/>
        </p:nvSpPr>
        <p:spPr>
          <a:xfrm>
            <a:off x="6733309" y="5878236"/>
            <a:ext cx="5192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发现在同文件夹下多了一个</a:t>
            </a:r>
            <a:r>
              <a:rPr lang="en-US" altLang="zh-CN" dirty="0"/>
              <a:t>file</a:t>
            </a:r>
            <a:r>
              <a:rPr lang="zh-CN" altLang="en-US" dirty="0"/>
              <a:t>文件，且里面写着</a:t>
            </a:r>
            <a:endParaRPr lang="en-US" altLang="zh-CN" dirty="0"/>
          </a:p>
          <a:p>
            <a:r>
              <a:rPr lang="en-US" altLang="zh-CN" dirty="0"/>
              <a:t>hello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0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248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异常处理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异常一般指程序运行中可能出现的小概率情形，属于例外事件。异常可能是错误，但未必是错误。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中，异常被定义为异常类（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Exception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类及其子类）的对象。在程序运行出现某些特定情形时，会抛出一个异常类的对象，引发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(raise)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该类型的异常。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异常引发后，程序可能试图捕获并处理异常，若当前代码无法处理，则异常沿函数调用栈向上传播，直到遇到能处理异常的程序段为止。若无法处理，最终由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解释器处理（输出异常信息并终止程序运行）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DA2525-18D4-4017-AA17-1477FBCB6CCB}"/>
              </a:ext>
            </a:extLst>
          </p:cNvPr>
          <p:cNvSpPr/>
          <p:nvPr/>
        </p:nvSpPr>
        <p:spPr>
          <a:xfrm>
            <a:off x="340162" y="2856308"/>
            <a:ext cx="6673477" cy="3893284"/>
          </a:xfrm>
          <a:prstGeom prst="roundRect">
            <a:avLst>
              <a:gd name="adj" fmla="val 7091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try</a:t>
            </a: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…  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 </a:t>
            </a:r>
            <a:r>
              <a:rPr lang="zh-CN" altLang="en-US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可能引发异常的语句块</a:t>
            </a:r>
            <a:endParaRPr lang="en-US" altLang="zh-CN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except</a:t>
            </a: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zh-CN" altLang="en-US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异常类型</a:t>
            </a: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 </a:t>
            </a:r>
            <a:r>
              <a:rPr lang="en-US" altLang="zh-CN">
                <a:solidFill>
                  <a:srgbClr val="C9CBCC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as e1</a:t>
            </a: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…  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 </a:t>
            </a:r>
            <a:r>
              <a:rPr lang="zh-CN" altLang="en-US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对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e1</a:t>
            </a:r>
            <a:r>
              <a:rPr lang="zh-CN" altLang="en-US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的处理语句块</a:t>
            </a:r>
            <a:endParaRPr lang="en-US" altLang="zh-CN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except</a:t>
            </a: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zh-CN" altLang="en-US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异常类型</a:t>
            </a: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 </a:t>
            </a:r>
            <a:r>
              <a:rPr lang="en-US" altLang="zh-CN">
                <a:solidFill>
                  <a:srgbClr val="C9CBCC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as e2</a:t>
            </a: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…  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 </a:t>
            </a:r>
            <a:r>
              <a:rPr lang="zh-CN" altLang="en-US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对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e2</a:t>
            </a:r>
            <a:r>
              <a:rPr lang="zh-CN" altLang="en-US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的处理语句块</a:t>
            </a:r>
            <a:endParaRPr lang="en-US" altLang="zh-CN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except</a:t>
            </a: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…  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 </a:t>
            </a:r>
            <a:r>
              <a:rPr lang="zh-CN" altLang="en-US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处理不属于以上任何类型异常的语句块</a:t>
            </a:r>
            <a:endParaRPr lang="en-US" altLang="zh-CN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else</a:t>
            </a: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…  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 </a:t>
            </a:r>
            <a:r>
              <a:rPr lang="zh-CN" altLang="en-US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若未引发异常，执行此语句块</a:t>
            </a:r>
            <a:endParaRPr lang="en-US" altLang="zh-CN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finally</a:t>
            </a: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…  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 </a:t>
            </a:r>
            <a:r>
              <a:rPr lang="zh-CN" altLang="en-US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无论是否引发异常，最终均执行此语句块</a:t>
            </a:r>
            <a:endParaRPr lang="en-US" altLang="zh-CN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endParaRPr lang="en-US" altLang="zh-CN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endParaRPr lang="en-US" altLang="zh-CN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endParaRPr lang="en-US" altLang="zh-CN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A4E8B61D-AC36-4223-BCAB-610788F496E4}"/>
              </a:ext>
            </a:extLst>
          </p:cNvPr>
          <p:cNvSpPr/>
          <p:nvPr/>
        </p:nvSpPr>
        <p:spPr>
          <a:xfrm rot="5400000">
            <a:off x="6652331" y="4164976"/>
            <a:ext cx="1925054" cy="71780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从特殊到一般</a:t>
            </a:r>
            <a:endParaRPr lang="zh-CN" altLang="en-US" b="1" dirty="0">
              <a:solidFill>
                <a:srgbClr val="58606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FBF6E3-4BED-4D38-B9BF-0411481A7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759" y="3182989"/>
            <a:ext cx="4070155" cy="13277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253B94-B50E-4232-9F17-B05926376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978" y="4938336"/>
            <a:ext cx="2857899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49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206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上下文管理器与 </a:t>
            </a: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with 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语句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功能：无论是否发生异常，都确保资源释放（善后）。简单来说就是确保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f.close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(),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一通操作后确保关掉文件。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上下文表达式的值为上下文管理器（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context manager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）对象。该对象应支持上下文管理协议，即需实现两个方法：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__enter__()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__exit__()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。前者为进入 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with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语句块前自动调用，返回值赋给目标变量；后者为退出 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with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语句块后自动调用。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DA2525-18D4-4017-AA17-1477FBCB6CCB}"/>
              </a:ext>
            </a:extLst>
          </p:cNvPr>
          <p:cNvSpPr/>
          <p:nvPr/>
        </p:nvSpPr>
        <p:spPr>
          <a:xfrm>
            <a:off x="340162" y="2579962"/>
            <a:ext cx="6673477" cy="1007879"/>
          </a:xfrm>
          <a:prstGeom prst="roundRect">
            <a:avLst>
              <a:gd name="adj" fmla="val 19421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with</a:t>
            </a: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zh-CN" altLang="en-US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上下文表达式 </a:t>
            </a: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as</a:t>
            </a: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zh-CN" altLang="en-US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目标变量</a:t>
            </a: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…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endParaRPr lang="en-US" altLang="zh-CN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FAC5D85-5A75-4A7C-A1E0-0E27FB89D0DB}"/>
              </a:ext>
            </a:extLst>
          </p:cNvPr>
          <p:cNvSpPr/>
          <p:nvPr/>
        </p:nvSpPr>
        <p:spPr>
          <a:xfrm>
            <a:off x="340162" y="3745822"/>
            <a:ext cx="6673477" cy="2733810"/>
          </a:xfrm>
          <a:prstGeom prst="roundRect">
            <a:avLst>
              <a:gd name="adj" fmla="val 9617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with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open('file.txt', 'r')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as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f: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f.write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('123')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 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等价于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 = open('file.txt', 'r')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try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f.write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('123')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finally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f.close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414774-6923-48D0-B2ED-9ABD10ABA764}"/>
              </a:ext>
            </a:extLst>
          </p:cNvPr>
          <p:cNvSpPr/>
          <p:nvPr/>
        </p:nvSpPr>
        <p:spPr>
          <a:xfrm>
            <a:off x="7338060" y="3288622"/>
            <a:ext cx="4513778" cy="2997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安全简洁的文件操作方式</a:t>
            </a:r>
            <a:endParaRPr lang="en-US" altLang="zh-CN" sz="280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文件对象已实现了 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__enter__()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__exit__()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方法，属于上下文管理器。其 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__enter__()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方法的返回值为对象自身，在其 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__exit__()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方法里调用了其 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close()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方法。因此一般用 </a:t>
            </a:r>
            <a:r>
              <a:rPr lang="en-US" altLang="zh-CN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with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语句进行文件操作，确保文件操作过程中即使产生异常，文件也可正常关闭。</a:t>
            </a:r>
          </a:p>
        </p:txBody>
      </p:sp>
    </p:spTree>
    <p:extLst>
      <p:ext uri="{BB962C8B-B14F-4D97-AF65-F5344CB8AC3E}">
        <p14:creationId xmlns:p14="http://schemas.microsoft.com/office/powerpoint/2010/main" val="1869197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  <a:latin typeface="微软雅黑" panose="020B0400000000000000" pitchFamily="34" charset="-122"/>
            <a:ea typeface="微软雅黑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smtClean="0">
            <a:latin typeface="微软雅黑" panose="020B0400000000000000" pitchFamily="34" charset="-122"/>
            <a:ea typeface="微软雅黑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10928</TotalTime>
  <Words>3384</Words>
  <Application>Microsoft Office PowerPoint</Application>
  <PresentationFormat>宽屏</PresentationFormat>
  <Paragraphs>337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等线</vt:lpstr>
      <vt:lpstr>微软雅黑</vt:lpstr>
      <vt:lpstr>微软雅黑 Light</vt:lpstr>
      <vt:lpstr>Arial</vt:lpstr>
      <vt:lpstr>Calibri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Young Terry</dc:creator>
  <cp:lastModifiedBy>Piaopiao Long</cp:lastModifiedBy>
  <cp:revision>228</cp:revision>
  <dcterms:created xsi:type="dcterms:W3CDTF">2019-05-19T03:40:56Z</dcterms:created>
  <dcterms:modified xsi:type="dcterms:W3CDTF">2021-05-31T12:29:14Z</dcterms:modified>
</cp:coreProperties>
</file>