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80" r:id="rId3"/>
    <p:sldId id="289" r:id="rId4"/>
    <p:sldId id="332" r:id="rId5"/>
    <p:sldId id="352" r:id="rId6"/>
    <p:sldId id="378" r:id="rId7"/>
    <p:sldId id="353" r:id="rId8"/>
    <p:sldId id="354" r:id="rId9"/>
    <p:sldId id="379" r:id="rId10"/>
    <p:sldId id="355" r:id="rId11"/>
    <p:sldId id="356" r:id="rId12"/>
    <p:sldId id="380" r:id="rId13"/>
    <p:sldId id="357" r:id="rId14"/>
    <p:sldId id="358" r:id="rId15"/>
    <p:sldId id="365" r:id="rId16"/>
    <p:sldId id="382" r:id="rId17"/>
    <p:sldId id="383" r:id="rId18"/>
    <p:sldId id="359" r:id="rId19"/>
    <p:sldId id="366" r:id="rId20"/>
    <p:sldId id="381" r:id="rId21"/>
    <p:sldId id="361" r:id="rId22"/>
    <p:sldId id="362" r:id="rId23"/>
    <p:sldId id="350" r:id="rId24"/>
    <p:sldId id="351" r:id="rId25"/>
    <p:sldId id="367" r:id="rId26"/>
    <p:sldId id="363" r:id="rId27"/>
    <p:sldId id="368" r:id="rId28"/>
    <p:sldId id="369" r:id="rId29"/>
    <p:sldId id="370" r:id="rId30"/>
    <p:sldId id="371" r:id="rId31"/>
    <p:sldId id="372" r:id="rId32"/>
    <p:sldId id="373" r:id="rId33"/>
    <p:sldId id="374" r:id="rId34"/>
    <p:sldId id="360" r:id="rId35"/>
    <p:sldId id="375" r:id="rId36"/>
    <p:sldId id="376" r:id="rId37"/>
    <p:sldId id="364" r:id="rId38"/>
    <p:sldId id="377"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37231340-CC8B-4282-B641-0D23B5E7F474}">
          <p14:sldIdLst>
            <p14:sldId id="257"/>
            <p14:sldId id="280"/>
          </p14:sldIdLst>
        </p14:section>
        <p14:section name="基本文件操作" id="{8CC24B0C-B0F2-4E19-8472-A027C1BC78BF}">
          <p14:sldIdLst>
            <p14:sldId id="289"/>
            <p14:sldId id="332"/>
            <p14:sldId id="352"/>
            <p14:sldId id="378"/>
            <p14:sldId id="353"/>
            <p14:sldId id="354"/>
            <p14:sldId id="379"/>
            <p14:sldId id="355"/>
            <p14:sldId id="356"/>
            <p14:sldId id="380"/>
            <p14:sldId id="357"/>
            <p14:sldId id="358"/>
            <p14:sldId id="365"/>
            <p14:sldId id="382"/>
            <p14:sldId id="383"/>
            <p14:sldId id="359"/>
            <p14:sldId id="366"/>
            <p14:sldId id="381"/>
            <p14:sldId id="361"/>
            <p14:sldId id="362"/>
          </p14:sldIdLst>
        </p14:section>
        <p14:section name="作业" id="{EFB48F14-9E0D-487A-A404-BB9980E2126C}">
          <p14:sldIdLst>
            <p14:sldId id="350"/>
            <p14:sldId id="351"/>
            <p14:sldId id="367"/>
            <p14:sldId id="363"/>
            <p14:sldId id="368"/>
            <p14:sldId id="369"/>
            <p14:sldId id="370"/>
            <p14:sldId id="371"/>
            <p14:sldId id="372"/>
            <p14:sldId id="373"/>
            <p14:sldId id="374"/>
            <p14:sldId id="360"/>
            <p14:sldId id="375"/>
            <p14:sldId id="376"/>
            <p14:sldId id="364"/>
            <p14:sldId id="3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3C86"/>
    <a:srgbClr val="F2F2CC"/>
    <a:srgbClr val="C0C000"/>
    <a:srgbClr val="108000"/>
    <a:srgbClr val="FF0000"/>
    <a:srgbClr val="0000FF"/>
    <a:srgbClr val="2080C0"/>
    <a:srgbClr val="24292E"/>
    <a:srgbClr val="C9CB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53" autoAdjust="0"/>
    <p:restoredTop sz="80347" autoAdjust="0"/>
  </p:normalViewPr>
  <p:slideViewPr>
    <p:cSldViewPr snapToGrid="0">
      <p:cViewPr varScale="1">
        <p:scale>
          <a:sx n="54" d="100"/>
          <a:sy n="54" d="100"/>
        </p:scale>
        <p:origin x="250" y="34"/>
      </p:cViewPr>
      <p:guideLst>
        <p:guide orient="horz" pos="2160"/>
        <p:guide pos="3840"/>
      </p:guideLst>
    </p:cSldViewPr>
  </p:slideViewPr>
  <p:notesTextViewPr>
    <p:cViewPr>
      <p:scale>
        <a:sx n="1" d="1"/>
        <a:sy n="1" d="1"/>
      </p:scale>
      <p:origin x="0" y="0"/>
    </p:cViewPr>
  </p:notesTextViewPr>
  <p:sorterViewPr>
    <p:cViewPr>
      <p:scale>
        <a:sx n="100" d="100"/>
        <a:sy n="100" d="100"/>
      </p:scale>
      <p:origin x="0" y="-4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CDB4E-99A6-4DD5-B2DA-0179C94268EB}" type="datetimeFigureOut">
              <a:rPr lang="zh-CN" altLang="en-US" smtClean="0"/>
              <a:t>21/6/16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12FAE-963F-40BA-B98A-DDD85C3EFEE4}" type="slidenum">
              <a:rPr lang="zh-CN" altLang="en-US" smtClean="0"/>
              <a:t>‹#›</a:t>
            </a:fld>
            <a:endParaRPr lang="zh-CN" altLang="en-US"/>
          </a:p>
        </p:txBody>
      </p:sp>
    </p:spTree>
    <p:extLst>
      <p:ext uri="{BB962C8B-B14F-4D97-AF65-F5344CB8AC3E}">
        <p14:creationId xmlns:p14="http://schemas.microsoft.com/office/powerpoint/2010/main" val="204021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设置图片单独显示</a:t>
            </a:r>
            <a:endParaRPr lang="en-US" altLang="zh-CN" dirty="0"/>
          </a:p>
          <a:p>
            <a:r>
              <a:rPr lang="zh-CN" altLang="en-US" dirty="0"/>
              <a:t>偏好设置</a:t>
            </a:r>
            <a:r>
              <a:rPr lang="en-US" altLang="zh-CN" dirty="0"/>
              <a:t>——</a:t>
            </a:r>
            <a:r>
              <a:rPr lang="en-US" altLang="zh-CN" dirty="0" err="1"/>
              <a:t>Ipython</a:t>
            </a:r>
            <a:r>
              <a:rPr lang="zh-CN" altLang="en-US" dirty="0"/>
              <a:t>控制</a:t>
            </a:r>
            <a:r>
              <a:rPr lang="en-US" altLang="zh-CN" dirty="0"/>
              <a:t>—</a:t>
            </a:r>
            <a:r>
              <a:rPr lang="zh-CN" altLang="en-US" dirty="0"/>
              <a:t>绘图</a:t>
            </a:r>
            <a:r>
              <a:rPr lang="en-US" altLang="zh-CN" dirty="0"/>
              <a:t>——</a:t>
            </a:r>
            <a:r>
              <a:rPr lang="zh-CN" altLang="en-US" dirty="0"/>
              <a:t>行内改成自动</a:t>
            </a:r>
            <a:endParaRPr lang="en-US" altLang="zh-CN" dirty="0"/>
          </a:p>
          <a:p>
            <a:r>
              <a:rPr lang="zh-CN" altLang="en-US" dirty="0"/>
              <a:t>运行</a:t>
            </a:r>
            <a:r>
              <a:rPr lang="en-US" altLang="zh-CN" dirty="0"/>
              <a:t>——</a:t>
            </a:r>
            <a:r>
              <a:rPr lang="zh-CN" altLang="en-US" dirty="0"/>
              <a:t>在系统中断执行</a:t>
            </a:r>
          </a:p>
        </p:txBody>
      </p:sp>
      <p:sp>
        <p:nvSpPr>
          <p:cNvPr id="4" name="灯片编号占位符 3"/>
          <p:cNvSpPr>
            <a:spLocks noGrp="1"/>
          </p:cNvSpPr>
          <p:nvPr>
            <p:ph type="sldNum" sz="quarter" idx="5"/>
          </p:nvPr>
        </p:nvSpPr>
        <p:spPr/>
        <p:txBody>
          <a:bodyPr/>
          <a:lstStyle/>
          <a:p>
            <a:fld id="{9E112FAE-963F-40BA-B98A-DDD85C3EFEE4}" type="slidenum">
              <a:rPr lang="zh-CN" altLang="en-US" smtClean="0"/>
              <a:t>1</a:t>
            </a:fld>
            <a:endParaRPr lang="zh-CN" altLang="en-US"/>
          </a:p>
        </p:txBody>
      </p:sp>
    </p:spTree>
    <p:extLst>
      <p:ext uri="{BB962C8B-B14F-4D97-AF65-F5344CB8AC3E}">
        <p14:creationId xmlns:p14="http://schemas.microsoft.com/office/powerpoint/2010/main" val="1226656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12FAE-963F-40BA-B98A-DDD85C3EFEE4}" type="slidenum">
              <a:rPr lang="zh-CN" altLang="en-US" smtClean="0"/>
              <a:t>3</a:t>
            </a:fld>
            <a:endParaRPr lang="zh-CN" altLang="en-US"/>
          </a:p>
        </p:txBody>
      </p:sp>
    </p:spTree>
    <p:extLst>
      <p:ext uri="{BB962C8B-B14F-4D97-AF65-F5344CB8AC3E}">
        <p14:creationId xmlns:p14="http://schemas.microsoft.com/office/powerpoint/2010/main" val="3157172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Linsapace</a:t>
            </a:r>
            <a:r>
              <a:rPr lang="zh-CN" altLang="en-US" dirty="0"/>
              <a:t>（起点</a:t>
            </a:r>
            <a:r>
              <a:rPr lang="en-US" altLang="zh-CN" dirty="0"/>
              <a:t>0</a:t>
            </a:r>
            <a:r>
              <a:rPr lang="zh-CN" altLang="en-US" dirty="0"/>
              <a:t>，终点</a:t>
            </a:r>
            <a:r>
              <a:rPr lang="en-US" altLang="zh-CN" dirty="0"/>
              <a:t>4pai</a:t>
            </a:r>
            <a:r>
              <a:rPr lang="zh-CN" altLang="en-US" dirty="0"/>
              <a:t>，一共</a:t>
            </a:r>
            <a:r>
              <a:rPr lang="en-US" altLang="zh-CN" dirty="0"/>
              <a:t>100</a:t>
            </a:r>
            <a:r>
              <a:rPr lang="zh-CN" altLang="en-US" dirty="0"/>
              <a:t>个点）</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E112FAE-963F-40BA-B98A-DDD85C3EFEE4}" type="slidenum">
              <a:rPr lang="zh-CN" altLang="en-US" smtClean="0"/>
              <a:t>4</a:t>
            </a:fld>
            <a:endParaRPr lang="zh-CN" altLang="en-US"/>
          </a:p>
        </p:txBody>
      </p:sp>
    </p:spTree>
    <p:extLst>
      <p:ext uri="{BB962C8B-B14F-4D97-AF65-F5344CB8AC3E}">
        <p14:creationId xmlns:p14="http://schemas.microsoft.com/office/powerpoint/2010/main" val="943979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Ro</a:t>
            </a:r>
            <a:r>
              <a:rPr lang="zh-CN" altLang="en-US" dirty="0"/>
              <a:t>：</a:t>
            </a:r>
            <a:r>
              <a:rPr lang="en-US" altLang="zh-CN" dirty="0"/>
              <a:t>red</a:t>
            </a:r>
            <a:r>
              <a:rPr lang="zh-CN" altLang="en-US" dirty="0"/>
              <a:t>和点的形状是圆形    ：是线性</a:t>
            </a:r>
          </a:p>
        </p:txBody>
      </p:sp>
      <p:sp>
        <p:nvSpPr>
          <p:cNvPr id="4" name="灯片编号占位符 3"/>
          <p:cNvSpPr>
            <a:spLocks noGrp="1"/>
          </p:cNvSpPr>
          <p:nvPr>
            <p:ph type="sldNum" sz="quarter" idx="5"/>
          </p:nvPr>
        </p:nvSpPr>
        <p:spPr/>
        <p:txBody>
          <a:bodyPr/>
          <a:lstStyle/>
          <a:p>
            <a:fld id="{9E112FAE-963F-40BA-B98A-DDD85C3EFEE4}" type="slidenum">
              <a:rPr lang="zh-CN" altLang="en-US" smtClean="0"/>
              <a:t>5</a:t>
            </a:fld>
            <a:endParaRPr lang="zh-CN" altLang="en-US"/>
          </a:p>
        </p:txBody>
      </p:sp>
    </p:spTree>
    <p:extLst>
      <p:ext uri="{BB962C8B-B14F-4D97-AF65-F5344CB8AC3E}">
        <p14:creationId xmlns:p14="http://schemas.microsoft.com/office/powerpoint/2010/main" val="2162892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b=None</a:t>
            </a:r>
            <a:r>
              <a:rPr lang="zh-CN" altLang="en-US"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True</a:t>
            </a:r>
            <a:r>
              <a:rPr lang="zh-CN" altLang="en-US" dirty="0">
                <a:solidFill>
                  <a:srgbClr val="252839"/>
                </a:solidFill>
                <a:highlight>
                  <a:srgbClr val="F2F2F2"/>
                </a:highlight>
                <a:latin typeface="Consolas" panose="020B0609020204030204" pitchFamily="49" charset="0"/>
                <a:ea typeface="微软雅黑 Light" panose="020B0502040204020203" pitchFamily="34" charset="-122"/>
              </a:rPr>
              <a:t>就是显示网格）</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 </a:t>
            </a:r>
          </a:p>
          <a:p>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which=‘major’, </a:t>
            </a:r>
            <a:r>
              <a:rPr lang="zh-CN" altLang="en-US" dirty="0">
                <a:solidFill>
                  <a:srgbClr val="252839"/>
                </a:solidFill>
                <a:highlight>
                  <a:srgbClr val="F2F2F2"/>
                </a:highlight>
                <a:latin typeface="Consolas" panose="020B0609020204030204" pitchFamily="49" charset="0"/>
                <a:ea typeface="微软雅黑 Light" panose="020B0502040204020203" pitchFamily="34" charset="-122"/>
              </a:rPr>
              <a:t>（主网格，</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minor</a:t>
            </a:r>
            <a:r>
              <a:rPr lang="zh-CN" altLang="en-US" dirty="0">
                <a:solidFill>
                  <a:srgbClr val="252839"/>
                </a:solidFill>
                <a:highlight>
                  <a:srgbClr val="F2F2F2"/>
                </a:highlight>
                <a:latin typeface="Consolas" panose="020B0609020204030204" pitchFamily="49" charset="0"/>
                <a:ea typeface="微软雅黑 Light" panose="020B0502040204020203" pitchFamily="34" charset="-122"/>
              </a:rPr>
              <a:t>是副网格，或者）</a:t>
            </a:r>
            <a:endParaRPr lang="en-US" altLang="zh-CN" dirty="0">
              <a:solidFill>
                <a:srgbClr val="252839"/>
              </a:solidFill>
              <a:highlight>
                <a:srgbClr val="F2F2F2"/>
              </a:highlight>
              <a:latin typeface="Consolas" panose="020B0609020204030204" pitchFamily="49" charset="0"/>
              <a:ea typeface="微软雅黑 Light" panose="020B0502040204020203" pitchFamily="34" charset="-122"/>
            </a:endParaRPr>
          </a:p>
          <a:p>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axis=‘both’,</a:t>
            </a:r>
            <a:r>
              <a:rPr lang="zh-CN" altLang="en-US" dirty="0">
                <a:solidFill>
                  <a:srgbClr val="252839"/>
                </a:solidFill>
                <a:highlight>
                  <a:srgbClr val="F2F2F2"/>
                </a:highlight>
                <a:latin typeface="Consolas" panose="020B0609020204030204" pitchFamily="49" charset="0"/>
                <a:ea typeface="微软雅黑 Light" panose="020B0502040204020203" pitchFamily="34" charset="-122"/>
              </a:rPr>
              <a:t>（显示哪个轴的网格，也可选</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both</a:t>
            </a:r>
            <a:r>
              <a:rPr lang="zh-CN" altLang="en-US" dirty="0">
                <a:solidFill>
                  <a:srgbClr val="252839"/>
                </a:solidFill>
                <a:highlight>
                  <a:srgbClr val="F2F2F2"/>
                </a:highlight>
                <a:latin typeface="Consolas" panose="020B0609020204030204" pitchFamily="49" charset="0"/>
                <a:ea typeface="微软雅黑 Light" panose="020B0502040204020203" pitchFamily="34" charset="-122"/>
              </a:rPr>
              <a:t>）</a:t>
            </a:r>
            <a:endParaRPr lang="en-US" altLang="zh-CN" dirty="0">
              <a:solidFill>
                <a:srgbClr val="252839"/>
              </a:solidFill>
              <a:highlight>
                <a:srgbClr val="F2F2F2"/>
              </a:highlight>
              <a:latin typeface="Consolas" panose="020B0609020204030204" pitchFamily="49" charset="0"/>
              <a:ea typeface="微软雅黑 Light" panose="020B0502040204020203" pitchFamily="34" charset="-122"/>
            </a:endParaRPr>
          </a:p>
          <a:p>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 **</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kwargs</a:t>
            </a:r>
            <a:endParaRPr lang="zh-CN" altLang="en-US" dirty="0"/>
          </a:p>
        </p:txBody>
      </p:sp>
      <p:sp>
        <p:nvSpPr>
          <p:cNvPr id="4" name="灯片编号占位符 3"/>
          <p:cNvSpPr>
            <a:spLocks noGrp="1"/>
          </p:cNvSpPr>
          <p:nvPr>
            <p:ph type="sldNum" sz="quarter" idx="5"/>
          </p:nvPr>
        </p:nvSpPr>
        <p:spPr/>
        <p:txBody>
          <a:bodyPr/>
          <a:lstStyle/>
          <a:p>
            <a:fld id="{9E112FAE-963F-40BA-B98A-DDD85C3EFEE4}" type="slidenum">
              <a:rPr lang="zh-CN" altLang="en-US" smtClean="0"/>
              <a:t>10</a:t>
            </a:fld>
            <a:endParaRPr lang="zh-CN" altLang="en-US"/>
          </a:p>
        </p:txBody>
      </p:sp>
    </p:spTree>
    <p:extLst>
      <p:ext uri="{BB962C8B-B14F-4D97-AF65-F5344CB8AC3E}">
        <p14:creationId xmlns:p14="http://schemas.microsoft.com/office/powerpoint/2010/main" val="487413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12FAE-963F-40BA-B98A-DDD85C3EFEE4}" type="slidenum">
              <a:rPr lang="zh-CN" altLang="en-US" smtClean="0"/>
              <a:t>24</a:t>
            </a:fld>
            <a:endParaRPr lang="zh-CN" altLang="en-US"/>
          </a:p>
        </p:txBody>
      </p:sp>
    </p:spTree>
    <p:extLst>
      <p:ext uri="{BB962C8B-B14F-4D97-AF65-F5344CB8AC3E}">
        <p14:creationId xmlns:p14="http://schemas.microsoft.com/office/powerpoint/2010/main" val="3594733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85277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44196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3137"/>
        </a:solidFill>
        <a:effectLst/>
      </p:bgPr>
    </p:bg>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D7E99B0D-CE2A-4259-A833-266B2343C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997" r="9997"/>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pic>
        <p:nvPicPr>
          <p:cNvPr id="3" name="图片 2">
            <a:extLst>
              <a:ext uri="{FF2B5EF4-FFF2-40B4-BE49-F238E27FC236}">
                <a16:creationId xmlns:a16="http://schemas.microsoft.com/office/drawing/2014/main" id="{45C601F0-23DD-45D4-8DFC-C5DF862DE5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8893" y="372773"/>
            <a:ext cx="3414211" cy="3414211"/>
          </a:xfrm>
          <a:prstGeom prst="rect">
            <a:avLst/>
          </a:prstGeom>
        </p:spPr>
      </p:pic>
      <p:sp>
        <p:nvSpPr>
          <p:cNvPr id="4" name="文本框 3">
            <a:extLst>
              <a:ext uri="{FF2B5EF4-FFF2-40B4-BE49-F238E27FC236}">
                <a16:creationId xmlns:a16="http://schemas.microsoft.com/office/drawing/2014/main" id="{B523B3E3-642A-40E8-9BFD-0243E3EDA2FD}"/>
              </a:ext>
            </a:extLst>
          </p:cNvPr>
          <p:cNvSpPr txBox="1"/>
          <p:nvPr/>
        </p:nvSpPr>
        <p:spPr>
          <a:xfrm>
            <a:off x="2153920" y="3571240"/>
            <a:ext cx="7884160" cy="1200329"/>
          </a:xfrm>
          <a:prstGeom prst="rect">
            <a:avLst/>
          </a:prstGeom>
          <a:noFill/>
        </p:spPr>
        <p:txBody>
          <a:bodyPr wrap="square" rtlCol="0">
            <a:spAutoFit/>
          </a:bodyPr>
          <a:lstStyle/>
          <a:p>
            <a:pPr algn="dist"/>
            <a:r>
              <a:rPr lang="zh-CN" altLang="en-US" sz="7200">
                <a:solidFill>
                  <a:schemeClr val="bg1"/>
                </a:solidFill>
                <a:latin typeface="微软雅黑" panose="020B0400000000000000" pitchFamily="34" charset="-122"/>
                <a:ea typeface="微软雅黑" panose="020B0400000000000000" pitchFamily="34" charset="-122"/>
              </a:rPr>
              <a:t>数据库技术及应用</a:t>
            </a:r>
          </a:p>
        </p:txBody>
      </p:sp>
      <p:sp>
        <p:nvSpPr>
          <p:cNvPr id="7" name="文本框 6">
            <a:extLst>
              <a:ext uri="{FF2B5EF4-FFF2-40B4-BE49-F238E27FC236}">
                <a16:creationId xmlns:a16="http://schemas.microsoft.com/office/drawing/2014/main" id="{11C3A5B9-E543-4121-8D42-B0649EAF7F47}"/>
              </a:ext>
            </a:extLst>
          </p:cNvPr>
          <p:cNvSpPr txBox="1"/>
          <p:nvPr/>
        </p:nvSpPr>
        <p:spPr>
          <a:xfrm>
            <a:off x="2153920" y="4784736"/>
            <a:ext cx="7884160" cy="1406091"/>
          </a:xfrm>
          <a:prstGeom prst="rect">
            <a:avLst/>
          </a:prstGeom>
          <a:noFill/>
        </p:spPr>
        <p:txBody>
          <a:bodyPr wrap="square" rtlCol="0">
            <a:spAutoFit/>
          </a:bodyPr>
          <a:lstStyle/>
          <a:p>
            <a:pPr algn="just">
              <a:lnSpc>
                <a:spcPct val="120000"/>
              </a:lnSpc>
            </a:pPr>
            <a:r>
              <a:rPr lang="en-US" altLang="zh-CN" spc="300">
                <a:solidFill>
                  <a:srgbClr val="AAADAF"/>
                </a:solidFill>
                <a:latin typeface="微软雅黑" panose="020B0400000000000000" pitchFamily="34" charset="-122"/>
                <a:ea typeface="微软雅黑" panose="020B0400000000000000" pitchFamily="34" charset="-122"/>
              </a:rPr>
              <a:t>Python</a:t>
            </a:r>
            <a:r>
              <a:rPr lang="zh-CN" altLang="en-US" spc="300">
                <a:solidFill>
                  <a:srgbClr val="AAADAF"/>
                </a:solidFill>
                <a:latin typeface="微软雅黑" panose="020B0400000000000000" pitchFamily="34" charset="-122"/>
                <a:ea typeface="微软雅黑" panose="020B0400000000000000" pitchFamily="34" charset="-122"/>
              </a:rPr>
              <a:t>是一种计算机程序设计语言。是一种</a:t>
            </a:r>
            <a:r>
              <a:rPr lang="zh-CN" altLang="en-US" spc="300">
                <a:solidFill>
                  <a:schemeClr val="bg1"/>
                </a:solidFill>
                <a:latin typeface="微软雅黑" panose="020B0400000000000000" pitchFamily="34" charset="-122"/>
                <a:ea typeface="微软雅黑" panose="020B0400000000000000" pitchFamily="34" charset="-122"/>
              </a:rPr>
              <a:t>面向对象</a:t>
            </a:r>
            <a:r>
              <a:rPr lang="zh-CN" altLang="en-US" spc="300">
                <a:solidFill>
                  <a:srgbClr val="AAADAF"/>
                </a:solidFill>
                <a:latin typeface="微软雅黑" panose="020B0400000000000000" pitchFamily="34" charset="-122"/>
                <a:ea typeface="微软雅黑" panose="020B0400000000000000" pitchFamily="34" charset="-122"/>
              </a:rPr>
              <a:t>的动态类型语言，最初被设计用于编写自动化脚本</a:t>
            </a:r>
            <a:r>
              <a:rPr lang="en-US" altLang="zh-CN" spc="300">
                <a:solidFill>
                  <a:srgbClr val="AAADAF"/>
                </a:solidFill>
                <a:latin typeface="微软雅黑" panose="020B0400000000000000" pitchFamily="34" charset="-122"/>
                <a:ea typeface="微软雅黑" panose="020B0400000000000000" pitchFamily="34" charset="-122"/>
              </a:rPr>
              <a:t>(shell)</a:t>
            </a:r>
            <a:r>
              <a:rPr lang="zh-CN" altLang="en-US" spc="300">
                <a:solidFill>
                  <a:srgbClr val="AAADAF"/>
                </a:solidFill>
                <a:latin typeface="微软雅黑" panose="020B0400000000000000" pitchFamily="34" charset="-122"/>
                <a:ea typeface="微软雅黑" panose="020B0400000000000000" pitchFamily="34" charset="-122"/>
              </a:rPr>
              <a:t>，随着版本的不断更新和语言新功能的添加，越来越多被用于独立的、大型项目的开发。</a:t>
            </a:r>
          </a:p>
        </p:txBody>
      </p:sp>
    </p:spTree>
    <p:extLst>
      <p:ext uri="{BB962C8B-B14F-4D97-AF65-F5344CB8AC3E}">
        <p14:creationId xmlns:p14="http://schemas.microsoft.com/office/powerpoint/2010/main" val="1634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070CC2-FB54-43DD-B17C-6E7BA78204A6}"/>
              </a:ext>
            </a:extLst>
          </p:cNvPr>
          <p:cNvSpPr/>
          <p:nvPr/>
        </p:nvSpPr>
        <p:spPr>
          <a:xfrm>
            <a:off x="452485" y="344078"/>
            <a:ext cx="10953947" cy="2153988"/>
          </a:xfrm>
          <a:prstGeom prst="rect">
            <a:avLst/>
          </a:prstGeom>
        </p:spPr>
        <p:txBody>
          <a:bodyPr wrap="square">
            <a:spAutoFit/>
          </a:bodyPr>
          <a:lstStyle/>
          <a:p>
            <a:pPr>
              <a:lnSpc>
                <a:spcPct val="120000"/>
              </a:lnSpc>
              <a:spcAft>
                <a:spcPts val="600"/>
              </a:spcAft>
            </a:pPr>
            <a:r>
              <a:rPr lang="zh-CN" altLang="en-US" sz="2800" dirty="0">
                <a:solidFill>
                  <a:srgbClr val="252839"/>
                </a:solidFill>
                <a:latin typeface="微软雅黑" panose="020B0400000000000000" pitchFamily="34" charset="-122"/>
                <a:ea typeface="微软雅黑" panose="020B0400000000000000" pitchFamily="34" charset="-122"/>
              </a:rPr>
              <a:t>设置坐标轴与网格线</a:t>
            </a:r>
          </a:p>
          <a:p>
            <a:pPr>
              <a:lnSpc>
                <a:spcPct val="120000"/>
              </a:lnSpc>
              <a:spcAft>
                <a:spcPts val="600"/>
              </a:spcAft>
            </a:pP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plt.xlim</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和 </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plt.ylim</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用于设置和读取当前图像的 </a:t>
            </a:r>
            <a:r>
              <a:rPr lang="en-US" altLang="zh-CN" dirty="0" err="1">
                <a:solidFill>
                  <a:srgbClr val="252839"/>
                </a:solidFill>
                <a:latin typeface="微软雅黑 Light" panose="020B0502040204020203" pitchFamily="34" charset="-122"/>
                <a:ea typeface="微软雅黑 Light" panose="020B0502040204020203" pitchFamily="34" charset="-122"/>
              </a:rPr>
              <a:t>xy</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轴范围。</a:t>
            </a:r>
          </a:p>
          <a:p>
            <a:pPr>
              <a:lnSpc>
                <a:spcPct val="120000"/>
              </a:lnSpc>
              <a:spcAft>
                <a:spcPts val="600"/>
              </a:spcAft>
            </a:pP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plt.xscale</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(x</a:t>
            </a:r>
            <a:r>
              <a:rPr lang="zh-CN" altLang="en-US" dirty="0">
                <a:solidFill>
                  <a:srgbClr val="252839"/>
                </a:solidFill>
                <a:highlight>
                  <a:srgbClr val="F2F2F2"/>
                </a:highlight>
                <a:latin typeface="Consolas" panose="020B0609020204030204" pitchFamily="49" charset="0"/>
                <a:ea typeface="微软雅黑 Light" panose="020B0502040204020203" pitchFamily="34" charset="-122"/>
              </a:rPr>
              <a:t>轴类型</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与 </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plt.yscale</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(y</a:t>
            </a:r>
            <a:r>
              <a:rPr lang="zh-CN" altLang="en-US" dirty="0">
                <a:solidFill>
                  <a:srgbClr val="252839"/>
                </a:solidFill>
                <a:highlight>
                  <a:srgbClr val="F2F2F2"/>
                </a:highlight>
                <a:latin typeface="Consolas" panose="020B0609020204030204" pitchFamily="49" charset="0"/>
                <a:ea typeface="微软雅黑 Light" panose="020B0502040204020203" pitchFamily="34" charset="-122"/>
              </a:rPr>
              <a:t>轴类型</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用于设置坐标轴类型，如 </a:t>
            </a:r>
            <a:r>
              <a:rPr lang="en-US" altLang="zh-CN" dirty="0">
                <a:solidFill>
                  <a:srgbClr val="252839"/>
                </a:solidFill>
                <a:latin typeface="微软雅黑 Light" panose="020B0502040204020203" pitchFamily="34" charset="-122"/>
                <a:ea typeface="微软雅黑 Light" panose="020B0502040204020203" pitchFamily="34" charset="-122"/>
              </a:rPr>
              <a:t>linear, log, </a:t>
            </a:r>
            <a:r>
              <a:rPr lang="en-US" altLang="zh-CN" dirty="0" err="1">
                <a:solidFill>
                  <a:srgbClr val="252839"/>
                </a:solidFill>
                <a:latin typeface="微软雅黑 Light" panose="020B0502040204020203" pitchFamily="34" charset="-122"/>
                <a:ea typeface="微软雅黑 Light" panose="020B0502040204020203" pitchFamily="34" charset="-122"/>
              </a:rPr>
              <a:t>symlog</a:t>
            </a:r>
            <a:r>
              <a:rPr lang="en-US" altLang="zh-CN" dirty="0">
                <a:solidFill>
                  <a:srgbClr val="252839"/>
                </a:solidFill>
                <a:latin typeface="微软雅黑 Light" panose="020B0502040204020203" pitchFamily="34" charset="-122"/>
                <a:ea typeface="微软雅黑 Light" panose="020B0502040204020203" pitchFamily="34" charset="-122"/>
              </a:rPr>
              <a:t>, </a:t>
            </a:r>
            <a:r>
              <a:rPr lang="en-US" altLang="zh-CN" dirty="0" err="1">
                <a:solidFill>
                  <a:srgbClr val="252839"/>
                </a:solidFill>
                <a:latin typeface="微软雅黑 Light" panose="020B0502040204020203" pitchFamily="34" charset="-122"/>
                <a:ea typeface="微软雅黑 Light" panose="020B0502040204020203" pitchFamily="34" charset="-122"/>
              </a:rPr>
              <a:t>logit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等。</a:t>
            </a:r>
          </a:p>
          <a:p>
            <a:pPr>
              <a:lnSpc>
                <a:spcPct val="120000"/>
              </a:lnSpc>
              <a:spcAft>
                <a:spcPts val="600"/>
              </a:spcAft>
            </a:pP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plt.grid</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(b=None, which=‘major’, axis=‘both’, **</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kwargs</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，用于显示或关闭坐标网格。在其纯关键字参数中可设置网格线条属性（参考上页常用点线属性）。</a:t>
            </a:r>
          </a:p>
        </p:txBody>
      </p:sp>
      <p:sp>
        <p:nvSpPr>
          <p:cNvPr id="3" name="矩形 2">
            <a:extLst>
              <a:ext uri="{FF2B5EF4-FFF2-40B4-BE49-F238E27FC236}">
                <a16:creationId xmlns:a16="http://schemas.microsoft.com/office/drawing/2014/main" id="{1B7A3FE3-F5AC-46E9-91F0-0C6B9D698C2C}"/>
              </a:ext>
            </a:extLst>
          </p:cNvPr>
          <p:cNvSpPr/>
          <p:nvPr/>
        </p:nvSpPr>
        <p:spPr>
          <a:xfrm>
            <a:off x="452485" y="2578231"/>
            <a:ext cx="10953947" cy="2818785"/>
          </a:xfrm>
          <a:prstGeom prst="rect">
            <a:avLst/>
          </a:prstGeom>
        </p:spPr>
        <p:txBody>
          <a:bodyPr wrap="square">
            <a:spAutoFit/>
          </a:bodyPr>
          <a:lstStyle/>
          <a:p>
            <a:pPr>
              <a:lnSpc>
                <a:spcPct val="120000"/>
              </a:lnSpc>
              <a:spcAft>
                <a:spcPts val="600"/>
              </a:spcAft>
            </a:pPr>
            <a:r>
              <a:rPr lang="zh-CN" altLang="en-US" sz="2800" dirty="0">
                <a:solidFill>
                  <a:srgbClr val="252839"/>
                </a:solidFill>
                <a:latin typeface="微软雅黑" panose="020B0400000000000000" pitchFamily="34" charset="-122"/>
                <a:ea typeface="微软雅黑" panose="020B0400000000000000" pitchFamily="34" charset="-122"/>
              </a:rPr>
              <a:t>添加文本</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在 </a:t>
            </a:r>
            <a:r>
              <a:rPr lang="en-US" altLang="zh-CN" dirty="0">
                <a:solidFill>
                  <a:srgbClr val="252839"/>
                </a:solidFill>
                <a:latin typeface="微软雅黑 Light" panose="020B0502040204020203" pitchFamily="34" charset="-122"/>
                <a:ea typeface="微软雅黑 Light" panose="020B0502040204020203" pitchFamily="34" charset="-122"/>
              </a:rPr>
              <a:t>matplotlib </a:t>
            </a:r>
            <a:r>
              <a:rPr lang="zh-CN" altLang="en-US" dirty="0">
                <a:solidFill>
                  <a:srgbClr val="252839"/>
                </a:solidFill>
                <a:latin typeface="微软雅黑 Light" panose="020B0502040204020203" pitchFamily="34" charset="-122"/>
                <a:ea typeface="微软雅黑 Light" panose="020B0502040204020203" pitchFamily="34" charset="-122"/>
              </a:rPr>
              <a:t>中，图表中的文本以 </a:t>
            </a:r>
            <a:r>
              <a:rPr lang="en-US" altLang="zh-CN" dirty="0">
                <a:solidFill>
                  <a:srgbClr val="252839"/>
                </a:solidFill>
                <a:latin typeface="微软雅黑 Light" panose="020B0502040204020203" pitchFamily="34" charset="-122"/>
                <a:ea typeface="微软雅黑 Light" panose="020B0502040204020203" pitchFamily="34" charset="-122"/>
              </a:rPr>
              <a:t>Text </a:t>
            </a:r>
            <a:r>
              <a:rPr lang="zh-CN" altLang="en-US" dirty="0">
                <a:solidFill>
                  <a:srgbClr val="252839"/>
                </a:solidFill>
                <a:latin typeface="微软雅黑 Light" panose="020B0502040204020203" pitchFamily="34" charset="-122"/>
                <a:ea typeface="微软雅黑 Light" panose="020B0502040204020203" pitchFamily="34" charset="-122"/>
              </a:rPr>
              <a:t>对象的方式记录与显示。文本对象具有字体、字号、颜色、旋转角度等各种属性，这些属性可通过 </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setp</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方法设置。</a:t>
            </a:r>
          </a:p>
          <a:p>
            <a:pPr>
              <a:lnSpc>
                <a:spcPct val="120000"/>
              </a:lnSpc>
              <a:spcAft>
                <a:spcPts val="600"/>
              </a:spcAft>
            </a:pP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plt.title</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zh-CN" altLang="en-US" dirty="0">
                <a:solidFill>
                  <a:srgbClr val="252839"/>
                </a:solidFill>
                <a:highlight>
                  <a:srgbClr val="F2F2F2"/>
                </a:highlight>
                <a:latin typeface="微软雅黑" panose="020B0400000000000000" pitchFamily="34" charset="-122"/>
                <a:ea typeface="微软雅黑" panose="020B0400000000000000" pitchFamily="34" charset="-122"/>
              </a:rPr>
              <a:t>图名</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zh-CN" altLang="en-US" dirty="0">
                <a:solidFill>
                  <a:srgbClr val="252839"/>
                </a:solidFill>
                <a:latin typeface="微软雅黑 Light" panose="020B0502040204020203" pitchFamily="34" charset="-122"/>
                <a:ea typeface="微软雅黑 Light" panose="020B0502040204020203" pitchFamily="34" charset="-122"/>
              </a:rPr>
              <a:t>，</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plt.xlabel</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(x</a:t>
            </a:r>
            <a:r>
              <a:rPr lang="zh-CN" altLang="en-US" dirty="0">
                <a:solidFill>
                  <a:srgbClr val="252839"/>
                </a:solidFill>
                <a:highlight>
                  <a:srgbClr val="F2F2F2"/>
                </a:highlight>
                <a:latin typeface="微软雅黑" panose="020B0400000000000000" pitchFamily="34" charset="-122"/>
                <a:ea typeface="微软雅黑" panose="020B0400000000000000" pitchFamily="34" charset="-122"/>
              </a:rPr>
              <a:t>轴名</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zh-CN" altLang="en-US" dirty="0">
                <a:solidFill>
                  <a:srgbClr val="252839"/>
                </a:solidFill>
                <a:latin typeface="微软雅黑 Light" panose="020B0502040204020203" pitchFamily="34" charset="-122"/>
                <a:ea typeface="微软雅黑 Light" panose="020B0502040204020203" pitchFamily="34" charset="-122"/>
              </a:rPr>
              <a:t>，</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plt.ylabel</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(y</a:t>
            </a:r>
            <a:r>
              <a:rPr lang="zh-CN" altLang="en-US" dirty="0">
                <a:solidFill>
                  <a:srgbClr val="252839"/>
                </a:solidFill>
                <a:highlight>
                  <a:srgbClr val="F2F2F2"/>
                </a:highlight>
                <a:latin typeface="微软雅黑" panose="020B0400000000000000" pitchFamily="34" charset="-122"/>
                <a:ea typeface="微软雅黑" panose="020B0400000000000000" pitchFamily="34" charset="-122"/>
              </a:rPr>
              <a:t>轴名</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可以直接在适当的位置添加对应文本，可通过关键字参数指定文本属性。</a:t>
            </a:r>
          </a:p>
          <a:p>
            <a:pPr>
              <a:lnSpc>
                <a:spcPct val="120000"/>
              </a:lnSpc>
              <a:spcAft>
                <a:spcPts val="600"/>
              </a:spcAft>
            </a:pP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plt.text</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(x, y, </a:t>
            </a:r>
            <a:r>
              <a:rPr lang="zh-CN" altLang="en-US" dirty="0">
                <a:solidFill>
                  <a:srgbClr val="252839"/>
                </a:solidFill>
                <a:highlight>
                  <a:srgbClr val="F2F2F2"/>
                </a:highlight>
                <a:latin typeface="微软雅黑" panose="020B0400000000000000" pitchFamily="34" charset="-122"/>
                <a:ea typeface="微软雅黑" panose="020B0400000000000000" pitchFamily="34" charset="-122"/>
              </a:rPr>
              <a:t>文本</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可在任意 </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x, y</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位置（文本左下角）添加自定义文本，可通过关键字参数指定文本属性。</a:t>
            </a:r>
          </a:p>
        </p:txBody>
      </p:sp>
    </p:spTree>
    <p:extLst>
      <p:ext uri="{BB962C8B-B14F-4D97-AF65-F5344CB8AC3E}">
        <p14:creationId xmlns:p14="http://schemas.microsoft.com/office/powerpoint/2010/main" val="285594079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070CC2-FB54-43DD-B17C-6E7BA78204A6}"/>
              </a:ext>
            </a:extLst>
          </p:cNvPr>
          <p:cNvSpPr/>
          <p:nvPr/>
        </p:nvSpPr>
        <p:spPr>
          <a:xfrm>
            <a:off x="452485" y="344078"/>
            <a:ext cx="10953947" cy="3868303"/>
          </a:xfrm>
          <a:prstGeom prst="rect">
            <a:avLst/>
          </a:prstGeom>
        </p:spPr>
        <p:txBody>
          <a:bodyPr wrap="square">
            <a:spAutoFit/>
          </a:bodyPr>
          <a:lstStyle/>
          <a:p>
            <a:pPr>
              <a:lnSpc>
                <a:spcPct val="120000"/>
              </a:lnSpc>
              <a:spcAft>
                <a:spcPts val="600"/>
              </a:spcAft>
            </a:pPr>
            <a:r>
              <a:rPr lang="zh-CN" altLang="en-US" sz="2800" dirty="0">
                <a:solidFill>
                  <a:srgbClr val="252839"/>
                </a:solidFill>
                <a:latin typeface="微软雅黑" panose="020B0400000000000000" pitchFamily="34" charset="-122"/>
                <a:ea typeface="微软雅黑" panose="020B0400000000000000" pitchFamily="34" charset="-122"/>
              </a:rPr>
              <a:t>常用文本属性</a:t>
            </a:r>
          </a:p>
          <a:p>
            <a:pPr>
              <a:lnSpc>
                <a:spcPct val="120000"/>
              </a:lnSpc>
              <a:spcAft>
                <a:spcPts val="600"/>
              </a:spcAft>
            </a:pPr>
            <a:r>
              <a:rPr lang="en-US" altLang="zh-CN" dirty="0">
                <a:solidFill>
                  <a:srgbClr val="252839"/>
                </a:solidFill>
                <a:latin typeface="微软雅黑 Light" panose="020B0502040204020203" pitchFamily="34" charset="-122"/>
                <a:ea typeface="微软雅黑 Light" panose="020B0502040204020203" pitchFamily="34" charset="-122"/>
              </a:rPr>
              <a:t>family</a:t>
            </a:r>
            <a:r>
              <a:rPr lang="zh-CN" altLang="en-US" dirty="0">
                <a:solidFill>
                  <a:srgbClr val="252839"/>
                </a:solidFill>
                <a:latin typeface="微软雅黑 Light" panose="020B0502040204020203" pitchFamily="34" charset="-122"/>
                <a:ea typeface="微软雅黑 Light" panose="020B0502040204020203" pitchFamily="34" charset="-122"/>
              </a:rPr>
              <a:t>：字体</a:t>
            </a:r>
          </a:p>
          <a:p>
            <a:pPr>
              <a:lnSpc>
                <a:spcPct val="120000"/>
              </a:lnSpc>
              <a:spcAft>
                <a:spcPts val="600"/>
              </a:spcAft>
            </a:pPr>
            <a:r>
              <a:rPr lang="en-US" altLang="zh-CN" dirty="0" err="1">
                <a:solidFill>
                  <a:srgbClr val="252839"/>
                </a:solidFill>
                <a:latin typeface="微软雅黑 Light" panose="020B0502040204020203" pitchFamily="34" charset="-122"/>
                <a:ea typeface="微软雅黑 Light" panose="020B0502040204020203" pitchFamily="34" charset="-122"/>
              </a:rPr>
              <a:t>fontsize</a:t>
            </a:r>
            <a:r>
              <a:rPr lang="zh-CN" altLang="en-US" dirty="0">
                <a:solidFill>
                  <a:srgbClr val="252839"/>
                </a:solidFill>
                <a:latin typeface="微软雅黑 Light" panose="020B0502040204020203" pitchFamily="34" charset="-122"/>
                <a:ea typeface="微软雅黑 Light" panose="020B0502040204020203" pitchFamily="34" charset="-122"/>
              </a:rPr>
              <a:t>：字号</a:t>
            </a:r>
          </a:p>
          <a:p>
            <a:pPr>
              <a:lnSpc>
                <a:spcPct val="120000"/>
              </a:lnSpc>
              <a:spcAft>
                <a:spcPts val="600"/>
              </a:spcAft>
            </a:pPr>
            <a:r>
              <a:rPr lang="en-US" altLang="zh-CN" dirty="0">
                <a:solidFill>
                  <a:srgbClr val="252839"/>
                </a:solidFill>
                <a:latin typeface="微软雅黑 Light" panose="020B0502040204020203" pitchFamily="34" charset="-122"/>
                <a:ea typeface="微软雅黑 Light" panose="020B0502040204020203" pitchFamily="34" charset="-122"/>
              </a:rPr>
              <a:t>color</a:t>
            </a:r>
            <a:r>
              <a:rPr lang="zh-CN" altLang="en-US" dirty="0">
                <a:solidFill>
                  <a:srgbClr val="252839"/>
                </a:solidFill>
                <a:latin typeface="微软雅黑 Light" panose="020B0502040204020203" pitchFamily="34" charset="-122"/>
                <a:ea typeface="微软雅黑 Light" panose="020B0502040204020203" pitchFamily="34" charset="-122"/>
              </a:rPr>
              <a:t>：字体颜色</a:t>
            </a:r>
          </a:p>
          <a:p>
            <a:pPr>
              <a:lnSpc>
                <a:spcPct val="120000"/>
              </a:lnSpc>
              <a:spcAft>
                <a:spcPts val="600"/>
              </a:spcAft>
            </a:pPr>
            <a:r>
              <a:rPr lang="en-US" altLang="zh-CN" dirty="0">
                <a:solidFill>
                  <a:srgbClr val="252839"/>
                </a:solidFill>
                <a:latin typeface="微软雅黑 Light" panose="020B0502040204020203" pitchFamily="34" charset="-122"/>
                <a:ea typeface="微软雅黑 Light" panose="020B0502040204020203" pitchFamily="34" charset="-122"/>
              </a:rPr>
              <a:t>rotation</a:t>
            </a:r>
            <a:r>
              <a:rPr lang="zh-CN" altLang="en-US" dirty="0">
                <a:solidFill>
                  <a:srgbClr val="252839"/>
                </a:solidFill>
                <a:latin typeface="微软雅黑 Light" panose="020B0502040204020203" pitchFamily="34" charset="-122"/>
                <a:ea typeface="微软雅黑 Light" panose="020B0502040204020203" pitchFamily="34" charset="-122"/>
              </a:rPr>
              <a:t>：倾斜角度（逆时针为正）</a:t>
            </a:r>
          </a:p>
          <a:p>
            <a:pPr>
              <a:lnSpc>
                <a:spcPct val="120000"/>
              </a:lnSpc>
              <a:spcAft>
                <a:spcPts val="600"/>
              </a:spcAft>
            </a:pPr>
            <a:r>
              <a:rPr lang="en-US" altLang="zh-CN" dirty="0">
                <a:solidFill>
                  <a:srgbClr val="252839"/>
                </a:solidFill>
                <a:latin typeface="微软雅黑 Light" panose="020B0502040204020203" pitchFamily="34" charset="-122"/>
                <a:ea typeface="微软雅黑 Light" panose="020B0502040204020203" pitchFamily="34" charset="-122"/>
              </a:rPr>
              <a:t>weight</a:t>
            </a:r>
            <a:r>
              <a:rPr lang="zh-CN" altLang="en-US" dirty="0">
                <a:solidFill>
                  <a:srgbClr val="252839"/>
                </a:solidFill>
                <a:latin typeface="微软雅黑 Light" panose="020B0502040204020203" pitchFamily="34" charset="-122"/>
                <a:ea typeface="微软雅黑 Light" panose="020B0502040204020203" pitchFamily="34" charset="-122"/>
              </a:rPr>
              <a:t>：粗细</a:t>
            </a:r>
          </a:p>
          <a:p>
            <a:pPr>
              <a:lnSpc>
                <a:spcPct val="120000"/>
              </a:lnSpc>
              <a:spcAft>
                <a:spcPts val="600"/>
              </a:spcAft>
            </a:pPr>
            <a:r>
              <a:rPr lang="en-US" altLang="zh-CN" dirty="0">
                <a:solidFill>
                  <a:srgbClr val="252839"/>
                </a:solidFill>
                <a:latin typeface="微软雅黑 Light" panose="020B0502040204020203" pitchFamily="34" charset="-122"/>
                <a:ea typeface="微软雅黑 Light" panose="020B0502040204020203" pitchFamily="34" charset="-122"/>
              </a:rPr>
              <a:t>ha</a:t>
            </a:r>
            <a:r>
              <a:rPr lang="zh-CN" altLang="en-US" dirty="0">
                <a:solidFill>
                  <a:srgbClr val="252839"/>
                </a:solidFill>
                <a:latin typeface="微软雅黑 Light" panose="020B0502040204020203" pitchFamily="34" charset="-122"/>
                <a:ea typeface="微软雅黑 Light" panose="020B0502040204020203" pitchFamily="34" charset="-122"/>
              </a:rPr>
              <a:t>：水平对齐，</a:t>
            </a:r>
            <a:r>
              <a:rPr lang="en-US" altLang="zh-CN" dirty="0" err="1">
                <a:solidFill>
                  <a:srgbClr val="252839"/>
                </a:solidFill>
                <a:latin typeface="微软雅黑 Light" panose="020B0502040204020203" pitchFamily="34" charset="-122"/>
                <a:ea typeface="微软雅黑 Light" panose="020B0502040204020203" pitchFamily="34" charset="-122"/>
              </a:rPr>
              <a:t>va</a:t>
            </a:r>
            <a:r>
              <a:rPr lang="zh-CN" altLang="en-US" dirty="0">
                <a:solidFill>
                  <a:srgbClr val="252839"/>
                </a:solidFill>
                <a:latin typeface="微软雅黑 Light" panose="020B0502040204020203" pitchFamily="34" charset="-122"/>
                <a:ea typeface="微软雅黑 Light" panose="020B0502040204020203" pitchFamily="34" charset="-122"/>
              </a:rPr>
              <a:t>：垂直对齐</a:t>
            </a:r>
          </a:p>
          <a:p>
            <a:pPr>
              <a:lnSpc>
                <a:spcPct val="120000"/>
              </a:lnSpc>
              <a:spcAft>
                <a:spcPts val="600"/>
              </a:spcAft>
            </a:pPr>
            <a:r>
              <a:rPr lang="en-US" altLang="zh-CN" dirty="0" err="1">
                <a:solidFill>
                  <a:srgbClr val="252839"/>
                </a:solidFill>
                <a:latin typeface="微软雅黑 Light" panose="020B0502040204020203" pitchFamily="34" charset="-122"/>
                <a:ea typeface="微软雅黑 Light" panose="020B0502040204020203" pitchFamily="34" charset="-122"/>
              </a:rPr>
              <a:t>bbox</a:t>
            </a:r>
            <a:r>
              <a:rPr lang="zh-CN" altLang="en-US" dirty="0">
                <a:solidFill>
                  <a:srgbClr val="252839"/>
                </a:solidFill>
                <a:latin typeface="微软雅黑 Light" panose="020B0502040204020203" pitchFamily="34" charset="-122"/>
                <a:ea typeface="微软雅黑 Light" panose="020B0502040204020203" pitchFamily="34" charset="-122"/>
              </a:rPr>
              <a:t>：文本框（字典，指定该文本框各属性）</a:t>
            </a:r>
          </a:p>
          <a:p>
            <a:pPr>
              <a:lnSpc>
                <a:spcPct val="120000"/>
              </a:lnSpc>
              <a:spcAft>
                <a:spcPts val="600"/>
              </a:spcAft>
            </a:pPr>
            <a:r>
              <a:rPr lang="en-US" altLang="zh-CN" dirty="0">
                <a:solidFill>
                  <a:srgbClr val="252839"/>
                </a:solidFill>
                <a:latin typeface="微软雅黑 Light" panose="020B0502040204020203" pitchFamily="34" charset="-122"/>
                <a:ea typeface="微软雅黑 Light" panose="020B0502040204020203" pitchFamily="34" charset="-122"/>
              </a:rPr>
              <a:t>matplotlib </a:t>
            </a:r>
            <a:r>
              <a:rPr lang="zh-CN" altLang="en-US" dirty="0">
                <a:solidFill>
                  <a:srgbClr val="FF0000"/>
                </a:solidFill>
                <a:latin typeface="微软雅黑 Light" panose="020B0502040204020203" pitchFamily="34" charset="-122"/>
                <a:ea typeface="微软雅黑 Light" panose="020B0502040204020203" pitchFamily="34" charset="-122"/>
              </a:rPr>
              <a:t>对中文字体默认不支持，需要自行解决</a:t>
            </a:r>
            <a:r>
              <a:rPr lang="zh-CN" altLang="en-US" dirty="0">
                <a:solidFill>
                  <a:srgbClr val="252839"/>
                </a:solidFill>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119812170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1783B32-2F0B-498F-A5F0-73708E73E6C0}"/>
              </a:ext>
            </a:extLst>
          </p:cNvPr>
          <p:cNvPicPr>
            <a:picLocks noChangeAspect="1"/>
          </p:cNvPicPr>
          <p:nvPr/>
        </p:nvPicPr>
        <p:blipFill>
          <a:blip r:embed="rId2"/>
          <a:stretch>
            <a:fillRect/>
          </a:stretch>
        </p:blipFill>
        <p:spPr>
          <a:xfrm>
            <a:off x="0" y="0"/>
            <a:ext cx="12192000" cy="3566901"/>
          </a:xfrm>
          <a:prstGeom prst="rect">
            <a:avLst/>
          </a:prstGeom>
        </p:spPr>
      </p:pic>
      <p:pic>
        <p:nvPicPr>
          <p:cNvPr id="9" name="图片 8">
            <a:extLst>
              <a:ext uri="{FF2B5EF4-FFF2-40B4-BE49-F238E27FC236}">
                <a16:creationId xmlns:a16="http://schemas.microsoft.com/office/drawing/2014/main" id="{2140C4D8-397A-4F12-8435-08FD5A4F3E5D}"/>
              </a:ext>
            </a:extLst>
          </p:cNvPr>
          <p:cNvPicPr>
            <a:picLocks noChangeAspect="1"/>
          </p:cNvPicPr>
          <p:nvPr/>
        </p:nvPicPr>
        <p:blipFill>
          <a:blip r:embed="rId3"/>
          <a:stretch>
            <a:fillRect/>
          </a:stretch>
        </p:blipFill>
        <p:spPr>
          <a:xfrm>
            <a:off x="0" y="3214828"/>
            <a:ext cx="12192000" cy="3643172"/>
          </a:xfrm>
          <a:prstGeom prst="rect">
            <a:avLst/>
          </a:prstGeom>
        </p:spPr>
      </p:pic>
    </p:spTree>
    <p:extLst>
      <p:ext uri="{BB962C8B-B14F-4D97-AF65-F5344CB8AC3E}">
        <p14:creationId xmlns:p14="http://schemas.microsoft.com/office/powerpoint/2010/main" val="78219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070CC2-FB54-43DD-B17C-6E7BA78204A6}"/>
              </a:ext>
            </a:extLst>
          </p:cNvPr>
          <p:cNvSpPr/>
          <p:nvPr/>
        </p:nvSpPr>
        <p:spPr>
          <a:xfrm>
            <a:off x="452485" y="344078"/>
            <a:ext cx="6817485" cy="2409442"/>
          </a:xfrm>
          <a:prstGeom prst="rect">
            <a:avLst/>
          </a:prstGeom>
        </p:spPr>
        <p:txBody>
          <a:bodyPr wrap="square">
            <a:spAutoFit/>
          </a:bodyPr>
          <a:lstStyle/>
          <a:p>
            <a:pPr>
              <a:lnSpc>
                <a:spcPct val="120000"/>
              </a:lnSpc>
              <a:spcAft>
                <a:spcPts val="600"/>
              </a:spcAft>
            </a:pPr>
            <a:r>
              <a:rPr lang="en-US" altLang="zh-CN" sz="2800">
                <a:solidFill>
                  <a:srgbClr val="252839"/>
                </a:solidFill>
                <a:latin typeface="微软雅黑" panose="020B0400000000000000" pitchFamily="34" charset="-122"/>
                <a:ea typeface="微软雅黑" panose="020B0400000000000000" pitchFamily="34" charset="-122"/>
              </a:rPr>
              <a:t>TeX</a:t>
            </a:r>
            <a:r>
              <a:rPr lang="zh-CN" altLang="en-US" sz="2800">
                <a:solidFill>
                  <a:srgbClr val="252839"/>
                </a:solidFill>
                <a:latin typeface="微软雅黑" panose="020B0400000000000000" pitchFamily="34" charset="-122"/>
                <a:ea typeface="微软雅黑" panose="020B0400000000000000" pitchFamily="34" charset="-122"/>
              </a:rPr>
              <a:t>单行公式</a:t>
            </a:r>
          </a:p>
          <a:p>
            <a:pPr>
              <a:lnSpc>
                <a:spcPct val="120000"/>
              </a:lnSpc>
              <a:spcAft>
                <a:spcPts val="600"/>
              </a:spcAft>
            </a:pPr>
            <a:r>
              <a:rPr lang="en-US" altLang="zh-CN">
                <a:solidFill>
                  <a:srgbClr val="252839"/>
                </a:solidFill>
                <a:latin typeface="微软雅黑 Light" panose="020B0502040204020203" pitchFamily="34" charset="-122"/>
                <a:ea typeface="微软雅黑 Light" panose="020B0502040204020203" pitchFamily="34" charset="-122"/>
              </a:rPr>
              <a:t>matplotlib </a:t>
            </a:r>
            <a:r>
              <a:rPr lang="zh-CN" altLang="en-US">
                <a:solidFill>
                  <a:srgbClr val="252839"/>
                </a:solidFill>
                <a:latin typeface="微软雅黑 Light" panose="020B0502040204020203" pitchFamily="34" charset="-122"/>
                <a:ea typeface="微软雅黑 Light" panose="020B0502040204020203" pitchFamily="34" charset="-122"/>
              </a:rPr>
              <a:t>的文本支持 </a:t>
            </a:r>
            <a:r>
              <a:rPr lang="en-US" altLang="zh-CN">
                <a:solidFill>
                  <a:srgbClr val="252839"/>
                </a:solidFill>
                <a:latin typeface="微软雅黑 Light" panose="020B0502040204020203" pitchFamily="34" charset="-122"/>
                <a:ea typeface="微软雅黑 Light" panose="020B0502040204020203" pitchFamily="34" charset="-122"/>
              </a:rPr>
              <a:t>TeX </a:t>
            </a:r>
            <a:r>
              <a:rPr lang="zh-CN" altLang="en-US">
                <a:solidFill>
                  <a:srgbClr val="252839"/>
                </a:solidFill>
                <a:latin typeface="微软雅黑 Light" panose="020B0502040204020203" pitchFamily="34" charset="-122"/>
                <a:ea typeface="微软雅黑 Light" panose="020B0502040204020203" pitchFamily="34" charset="-122"/>
              </a:rPr>
              <a:t>风格的单行公式，即用一对 </a:t>
            </a:r>
            <a:r>
              <a:rPr lang="en-US" altLang="zh-CN">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a:solidFill>
                  <a:srgbClr val="252839"/>
                </a:solidFill>
                <a:latin typeface="微软雅黑 Light" panose="020B0502040204020203" pitchFamily="34" charset="-122"/>
                <a:ea typeface="微软雅黑 Light" panose="020B0502040204020203" pitchFamily="34" charset="-122"/>
              </a:rPr>
              <a:t> </a:t>
            </a:r>
            <a:r>
              <a:rPr lang="zh-CN" altLang="en-US">
                <a:solidFill>
                  <a:srgbClr val="252839"/>
                </a:solidFill>
                <a:latin typeface="微软雅黑 Light" panose="020B0502040204020203" pitchFamily="34" charset="-122"/>
                <a:ea typeface="微软雅黑 Light" panose="020B0502040204020203" pitchFamily="34" charset="-122"/>
              </a:rPr>
              <a:t>符号括起来的数学公式，如 </a:t>
            </a:r>
            <a:r>
              <a:rPr lang="en-US" altLang="zh-CN">
                <a:solidFill>
                  <a:srgbClr val="252839"/>
                </a:solidFill>
                <a:highlight>
                  <a:srgbClr val="F2F2F2"/>
                </a:highlight>
                <a:latin typeface="Consolas" panose="020B0609020204030204" pitchFamily="49" charset="0"/>
                <a:ea typeface="微软雅黑 Light" panose="020B0502040204020203" pitchFamily="34" charset="-122"/>
              </a:rPr>
              <a:t>$E=mc^2$</a:t>
            </a:r>
            <a:r>
              <a:rPr lang="en-US" altLang="zh-CN">
                <a:solidFill>
                  <a:srgbClr val="252839"/>
                </a:solidFill>
                <a:latin typeface="微软雅黑 Light" panose="020B0502040204020203" pitchFamily="34" charset="-122"/>
                <a:ea typeface="微软雅黑 Light" panose="020B0502040204020203" pitchFamily="34" charset="-122"/>
              </a:rPr>
              <a:t> </a:t>
            </a:r>
            <a:r>
              <a:rPr lang="zh-CN" altLang="en-US">
                <a:solidFill>
                  <a:srgbClr val="252839"/>
                </a:solidFill>
                <a:latin typeface="微软雅黑 Light" panose="020B0502040204020203" pitchFamily="34" charset="-122"/>
                <a:ea typeface="微软雅黑 Light" panose="020B0502040204020203" pitchFamily="34" charset="-122"/>
              </a:rPr>
              <a:t>。</a:t>
            </a:r>
          </a:p>
          <a:p>
            <a:pPr algn="just">
              <a:lnSpc>
                <a:spcPct val="120000"/>
              </a:lnSpc>
              <a:spcAft>
                <a:spcPts val="600"/>
              </a:spcAft>
            </a:pPr>
            <a:r>
              <a:rPr lang="en-US" altLang="zh-CN">
                <a:solidFill>
                  <a:srgbClr val="252839"/>
                </a:solidFill>
                <a:latin typeface="微软雅黑 Light" panose="020B0502040204020203" pitchFamily="34" charset="-122"/>
                <a:ea typeface="微软雅黑 Light" panose="020B0502040204020203" pitchFamily="34" charset="-122"/>
              </a:rPr>
              <a:t>TeX </a:t>
            </a:r>
            <a:r>
              <a:rPr lang="zh-CN" altLang="en-US">
                <a:solidFill>
                  <a:srgbClr val="252839"/>
                </a:solidFill>
                <a:latin typeface="微软雅黑 Light" panose="020B0502040204020203" pitchFamily="34" charset="-122"/>
                <a:ea typeface="微软雅黑 Light" panose="020B0502040204020203" pitchFamily="34" charset="-122"/>
              </a:rPr>
              <a:t>命令以反斜杠 </a:t>
            </a:r>
            <a:r>
              <a:rPr lang="en-US" altLang="zh-CN">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a:solidFill>
                  <a:srgbClr val="252839"/>
                </a:solidFill>
                <a:latin typeface="微软雅黑 Light" panose="020B0502040204020203" pitchFamily="34" charset="-122"/>
                <a:ea typeface="微软雅黑 Light" panose="020B0502040204020203" pitchFamily="34" charset="-122"/>
              </a:rPr>
              <a:t> </a:t>
            </a:r>
            <a:r>
              <a:rPr lang="zh-CN" altLang="en-US">
                <a:solidFill>
                  <a:srgbClr val="252839"/>
                </a:solidFill>
                <a:latin typeface="微软雅黑 Light" panose="020B0502040204020203" pitchFamily="34" charset="-122"/>
                <a:ea typeface="微软雅黑 Light" panose="020B0502040204020203" pitchFamily="34" charset="-122"/>
              </a:rPr>
              <a:t>开头，为了不使 </a:t>
            </a:r>
            <a:r>
              <a:rPr lang="en-US" altLang="zh-CN">
                <a:solidFill>
                  <a:srgbClr val="252839"/>
                </a:solidFill>
                <a:latin typeface="微软雅黑 Light" panose="020B0502040204020203" pitchFamily="34" charset="-122"/>
                <a:ea typeface="微软雅黑 Light" panose="020B0502040204020203" pitchFamily="34" charset="-122"/>
              </a:rPr>
              <a:t>Python </a:t>
            </a:r>
            <a:r>
              <a:rPr lang="zh-CN" altLang="en-US">
                <a:solidFill>
                  <a:srgbClr val="252839"/>
                </a:solidFill>
                <a:latin typeface="微软雅黑 Light" panose="020B0502040204020203" pitchFamily="34" charset="-122"/>
                <a:ea typeface="微软雅黑 Light" panose="020B0502040204020203" pitchFamily="34" charset="-122"/>
              </a:rPr>
              <a:t>将字符串中的反斜杠理解为转义字符的标记，可在公式字符串左引号前面加 </a:t>
            </a:r>
            <a:r>
              <a:rPr lang="en-US" altLang="zh-CN">
                <a:solidFill>
                  <a:srgbClr val="252839"/>
                </a:solidFill>
                <a:highlight>
                  <a:srgbClr val="F2F2F2"/>
                </a:highlight>
                <a:latin typeface="Consolas" panose="020B0609020204030204" pitchFamily="49" charset="0"/>
                <a:ea typeface="微软雅黑 Light" panose="020B0502040204020203" pitchFamily="34" charset="-122"/>
              </a:rPr>
              <a:t>r</a:t>
            </a:r>
            <a:r>
              <a:rPr lang="en-US" altLang="zh-CN">
                <a:solidFill>
                  <a:srgbClr val="252839"/>
                </a:solidFill>
                <a:latin typeface="微软雅黑 Light" panose="020B0502040204020203" pitchFamily="34" charset="-122"/>
                <a:ea typeface="微软雅黑 Light" panose="020B0502040204020203" pitchFamily="34" charset="-122"/>
              </a:rPr>
              <a:t> </a:t>
            </a:r>
            <a:r>
              <a:rPr lang="zh-CN" altLang="en-US">
                <a:solidFill>
                  <a:srgbClr val="252839"/>
                </a:solidFill>
                <a:latin typeface="微软雅黑 Light" panose="020B0502040204020203" pitchFamily="34" charset="-122"/>
                <a:ea typeface="微软雅黑 Light" panose="020B0502040204020203" pitchFamily="34" charset="-122"/>
              </a:rPr>
              <a:t>，表示该字符串不作转义处理。</a:t>
            </a:r>
          </a:p>
        </p:txBody>
      </p:sp>
      <p:pic>
        <p:nvPicPr>
          <p:cNvPr id="3" name="图片 2">
            <a:extLst>
              <a:ext uri="{FF2B5EF4-FFF2-40B4-BE49-F238E27FC236}">
                <a16:creationId xmlns:a16="http://schemas.microsoft.com/office/drawing/2014/main" id="{CAF3BDCC-2389-4A66-9F8F-AAE171BA30BE}"/>
              </a:ext>
            </a:extLst>
          </p:cNvPr>
          <p:cNvPicPr>
            <a:picLocks noChangeAspect="1"/>
          </p:cNvPicPr>
          <p:nvPr/>
        </p:nvPicPr>
        <p:blipFill rotWithShape="1">
          <a:blip r:embed="rId3"/>
          <a:srcRect b="14594"/>
          <a:stretch/>
        </p:blipFill>
        <p:spPr>
          <a:xfrm>
            <a:off x="7430226" y="759404"/>
            <a:ext cx="4392488" cy="1994116"/>
          </a:xfrm>
          <a:prstGeom prst="rect">
            <a:avLst/>
          </a:prstGeom>
        </p:spPr>
      </p:pic>
      <p:sp>
        <p:nvSpPr>
          <p:cNvPr id="4" name="矩形 3">
            <a:extLst>
              <a:ext uri="{FF2B5EF4-FFF2-40B4-BE49-F238E27FC236}">
                <a16:creationId xmlns:a16="http://schemas.microsoft.com/office/drawing/2014/main" id="{9DA69174-9D99-4E15-BBA4-1DB4512476D3}"/>
              </a:ext>
            </a:extLst>
          </p:cNvPr>
          <p:cNvSpPr/>
          <p:nvPr/>
        </p:nvSpPr>
        <p:spPr>
          <a:xfrm>
            <a:off x="452485" y="3140019"/>
            <a:ext cx="11180191" cy="2733056"/>
          </a:xfrm>
          <a:prstGeom prst="rect">
            <a:avLst/>
          </a:prstGeom>
        </p:spPr>
        <p:txBody>
          <a:bodyPr wrap="square" numCol="2" spcCol="0">
            <a:spAutoFit/>
          </a:bodyPr>
          <a:lstStyle/>
          <a:p>
            <a:pPr>
              <a:lnSpc>
                <a:spcPct val="120000"/>
              </a:lnSpc>
              <a:spcAft>
                <a:spcPts val="600"/>
              </a:spcAft>
            </a:pPr>
            <a:r>
              <a:rPr lang="en-US" altLang="zh-CN" sz="2800">
                <a:solidFill>
                  <a:srgbClr val="252839"/>
                </a:solidFill>
                <a:latin typeface="微软雅黑" panose="020B0400000000000000" pitchFamily="34" charset="-122"/>
                <a:ea typeface="微软雅黑" panose="020B0400000000000000" pitchFamily="34" charset="-122"/>
              </a:rPr>
              <a:t>TeX</a:t>
            </a:r>
            <a:r>
              <a:rPr lang="zh-CN" altLang="en-US" sz="2800">
                <a:solidFill>
                  <a:srgbClr val="252839"/>
                </a:solidFill>
                <a:latin typeface="微软雅黑" panose="020B0400000000000000" pitchFamily="34" charset="-122"/>
                <a:ea typeface="微软雅黑" panose="020B0400000000000000" pitchFamily="34" charset="-122"/>
              </a:rPr>
              <a:t>数学模式速成</a:t>
            </a:r>
          </a:p>
          <a:p>
            <a:pPr>
              <a:lnSpc>
                <a:spcPct val="120000"/>
              </a:lnSpc>
              <a:spcAft>
                <a:spcPts val="600"/>
              </a:spcAft>
            </a:pPr>
            <a:r>
              <a:rPr lang="zh-CN" altLang="en-US">
                <a:solidFill>
                  <a:srgbClr val="252839"/>
                </a:solidFill>
                <a:latin typeface="微软雅黑 Light" panose="020B0502040204020203" pitchFamily="34" charset="-122"/>
                <a:ea typeface="微软雅黑 Light" panose="020B0502040204020203" pitchFamily="34" charset="-122"/>
              </a:rPr>
              <a:t>希腊字母：</a:t>
            </a:r>
            <a:r>
              <a:rPr lang="en-US" altLang="zh-CN">
                <a:solidFill>
                  <a:srgbClr val="252839"/>
                </a:solidFill>
                <a:highlight>
                  <a:srgbClr val="F2F2F2"/>
                </a:highlight>
                <a:latin typeface="Consolas" panose="020B0609020204030204" pitchFamily="49" charset="0"/>
                <a:ea typeface="微软雅黑 Light" panose="020B0502040204020203" pitchFamily="34" charset="-122"/>
              </a:rPr>
              <a:t>\Delta</a:t>
            </a:r>
            <a:r>
              <a:rPr lang="zh-CN" altLang="en-US">
                <a:solidFill>
                  <a:srgbClr val="252839"/>
                </a:solidFill>
                <a:latin typeface="微软雅黑 Light" panose="020B0502040204020203" pitchFamily="34" charset="-122"/>
                <a:ea typeface="微软雅黑 Light" panose="020B0502040204020203" pitchFamily="34" charset="-122"/>
              </a:rPr>
              <a:t>，</a:t>
            </a:r>
            <a:r>
              <a:rPr lang="en-US" altLang="zh-CN">
                <a:solidFill>
                  <a:srgbClr val="252839"/>
                </a:solidFill>
                <a:highlight>
                  <a:srgbClr val="F2F2F2"/>
                </a:highlight>
                <a:latin typeface="Consolas" panose="020B0609020204030204" pitchFamily="49" charset="0"/>
                <a:ea typeface="微软雅黑 Light" panose="020B0502040204020203" pitchFamily="34" charset="-122"/>
              </a:rPr>
              <a:t>\gamma</a:t>
            </a:r>
            <a:r>
              <a:rPr lang="zh-CN" altLang="en-US">
                <a:solidFill>
                  <a:srgbClr val="252839"/>
                </a:solidFill>
                <a:latin typeface="微软雅黑 Light" panose="020B0502040204020203" pitchFamily="34" charset="-122"/>
                <a:ea typeface="微软雅黑 Light" panose="020B0502040204020203" pitchFamily="34" charset="-122"/>
              </a:rPr>
              <a:t>等。</a:t>
            </a:r>
          </a:p>
          <a:p>
            <a:pPr>
              <a:lnSpc>
                <a:spcPct val="120000"/>
              </a:lnSpc>
              <a:spcAft>
                <a:spcPts val="600"/>
              </a:spcAft>
            </a:pPr>
            <a:r>
              <a:rPr lang="zh-CN" altLang="en-US">
                <a:solidFill>
                  <a:srgbClr val="252839"/>
                </a:solidFill>
                <a:latin typeface="微软雅黑 Light" panose="020B0502040204020203" pitchFamily="34" charset="-122"/>
                <a:ea typeface="微软雅黑 Light" panose="020B0502040204020203" pitchFamily="34" charset="-122"/>
              </a:rPr>
              <a:t>上标：</a:t>
            </a:r>
            <a:r>
              <a:rPr lang="en-US" altLang="zh-CN">
                <a:solidFill>
                  <a:srgbClr val="252839"/>
                </a:solidFill>
                <a:highlight>
                  <a:srgbClr val="F2F2F2"/>
                </a:highlight>
                <a:latin typeface="Consolas" panose="020B0609020204030204" pitchFamily="49" charset="0"/>
                <a:ea typeface="微软雅黑" panose="020B0400000000000000" pitchFamily="34" charset="-122"/>
              </a:rPr>
              <a:t>^{</a:t>
            </a:r>
            <a:r>
              <a:rPr lang="zh-CN" altLang="en-US">
                <a:solidFill>
                  <a:srgbClr val="252839"/>
                </a:solidFill>
                <a:highlight>
                  <a:srgbClr val="F2F2F2"/>
                </a:highlight>
                <a:latin typeface="Consolas" panose="020B0609020204030204" pitchFamily="49" charset="0"/>
                <a:ea typeface="微软雅黑" panose="020B0400000000000000" pitchFamily="34" charset="-122"/>
              </a:rPr>
              <a:t>上标内容</a:t>
            </a:r>
            <a:r>
              <a:rPr lang="en-US" altLang="zh-CN">
                <a:solidFill>
                  <a:srgbClr val="252839"/>
                </a:solidFill>
                <a:highlight>
                  <a:srgbClr val="F2F2F2"/>
                </a:highlight>
                <a:latin typeface="Consolas" panose="020B0609020204030204" pitchFamily="49" charset="0"/>
                <a:ea typeface="微软雅黑" panose="020B0400000000000000" pitchFamily="34" charset="-122"/>
              </a:rPr>
              <a:t>}</a:t>
            </a:r>
            <a:r>
              <a:rPr lang="zh-CN" altLang="en-US">
                <a:solidFill>
                  <a:srgbClr val="252839"/>
                </a:solidFill>
                <a:latin typeface="微软雅黑 Light" panose="020B0502040204020203" pitchFamily="34" charset="-122"/>
                <a:ea typeface="微软雅黑 Light" panose="020B0502040204020203" pitchFamily="34" charset="-122"/>
              </a:rPr>
              <a:t>，下标：</a:t>
            </a:r>
            <a:r>
              <a:rPr lang="en-US" altLang="zh-CN">
                <a:solidFill>
                  <a:srgbClr val="252839"/>
                </a:solidFill>
                <a:highlight>
                  <a:srgbClr val="F2F2F2"/>
                </a:highlight>
                <a:latin typeface="Consolas" panose="020B0609020204030204" pitchFamily="49" charset="0"/>
                <a:ea typeface="微软雅黑" panose="020B0400000000000000" pitchFamily="34" charset="-122"/>
              </a:rPr>
              <a:t>_{</a:t>
            </a:r>
            <a:r>
              <a:rPr lang="zh-CN" altLang="en-US">
                <a:solidFill>
                  <a:srgbClr val="252839"/>
                </a:solidFill>
                <a:highlight>
                  <a:srgbClr val="F2F2F2"/>
                </a:highlight>
                <a:latin typeface="Consolas" panose="020B0609020204030204" pitchFamily="49" charset="0"/>
                <a:ea typeface="微软雅黑" panose="020B0400000000000000" pitchFamily="34" charset="-122"/>
              </a:rPr>
              <a:t>下标内容</a:t>
            </a:r>
            <a:r>
              <a:rPr lang="en-US" altLang="zh-CN">
                <a:solidFill>
                  <a:srgbClr val="252839"/>
                </a:solidFill>
                <a:highlight>
                  <a:srgbClr val="F2F2F2"/>
                </a:highlight>
                <a:latin typeface="Consolas" panose="020B0609020204030204" pitchFamily="49" charset="0"/>
                <a:ea typeface="微软雅黑" panose="020B0400000000000000" pitchFamily="34" charset="-122"/>
              </a:rPr>
              <a:t>}</a:t>
            </a:r>
          </a:p>
          <a:p>
            <a:pPr>
              <a:lnSpc>
                <a:spcPct val="120000"/>
              </a:lnSpc>
              <a:spcAft>
                <a:spcPts val="600"/>
              </a:spcAft>
            </a:pPr>
            <a:r>
              <a:rPr lang="zh-CN" altLang="en-US">
                <a:solidFill>
                  <a:srgbClr val="252839"/>
                </a:solidFill>
                <a:latin typeface="微软雅黑 Light" panose="020B0502040204020203" pitchFamily="34" charset="-122"/>
                <a:ea typeface="微软雅黑 Light" panose="020B0502040204020203" pitchFamily="34" charset="-122"/>
              </a:rPr>
              <a:t>分式：</a:t>
            </a:r>
            <a:r>
              <a:rPr lang="en-US" altLang="zh-CN">
                <a:solidFill>
                  <a:srgbClr val="252839"/>
                </a:solidFill>
                <a:highlight>
                  <a:srgbClr val="F2F2F2"/>
                </a:highlight>
                <a:latin typeface="Consolas" panose="020B0609020204030204" pitchFamily="49" charset="0"/>
                <a:ea typeface="微软雅黑" panose="020B0400000000000000" pitchFamily="34" charset="-122"/>
              </a:rPr>
              <a:t>\frac{</a:t>
            </a:r>
            <a:r>
              <a:rPr lang="zh-CN" altLang="en-US">
                <a:solidFill>
                  <a:srgbClr val="252839"/>
                </a:solidFill>
                <a:highlight>
                  <a:srgbClr val="F2F2F2"/>
                </a:highlight>
                <a:latin typeface="Consolas" panose="020B0609020204030204" pitchFamily="49" charset="0"/>
                <a:ea typeface="微软雅黑" panose="020B0400000000000000" pitchFamily="34" charset="-122"/>
              </a:rPr>
              <a:t>分子</a:t>
            </a:r>
            <a:r>
              <a:rPr lang="en-US" altLang="zh-CN">
                <a:solidFill>
                  <a:srgbClr val="252839"/>
                </a:solidFill>
                <a:highlight>
                  <a:srgbClr val="F2F2F2"/>
                </a:highlight>
                <a:latin typeface="Consolas" panose="020B0609020204030204" pitchFamily="49" charset="0"/>
                <a:ea typeface="微软雅黑" panose="020B0400000000000000" pitchFamily="34" charset="-122"/>
              </a:rPr>
              <a:t>}{</a:t>
            </a:r>
            <a:r>
              <a:rPr lang="zh-CN" altLang="en-US">
                <a:solidFill>
                  <a:srgbClr val="252839"/>
                </a:solidFill>
                <a:highlight>
                  <a:srgbClr val="F2F2F2"/>
                </a:highlight>
                <a:latin typeface="Consolas" panose="020B0609020204030204" pitchFamily="49" charset="0"/>
                <a:ea typeface="微软雅黑" panose="020B0400000000000000" pitchFamily="34" charset="-122"/>
              </a:rPr>
              <a:t>分母</a:t>
            </a:r>
            <a:r>
              <a:rPr lang="en-US" altLang="zh-CN">
                <a:solidFill>
                  <a:srgbClr val="252839"/>
                </a:solidFill>
                <a:highlight>
                  <a:srgbClr val="F2F2F2"/>
                </a:highlight>
                <a:latin typeface="Consolas" panose="020B0609020204030204" pitchFamily="49" charset="0"/>
                <a:ea typeface="微软雅黑" panose="020B0400000000000000" pitchFamily="34" charset="-122"/>
              </a:rPr>
              <a:t>}</a:t>
            </a:r>
          </a:p>
          <a:p>
            <a:pPr>
              <a:lnSpc>
                <a:spcPct val="120000"/>
              </a:lnSpc>
              <a:spcAft>
                <a:spcPts val="600"/>
              </a:spcAft>
            </a:pPr>
            <a:r>
              <a:rPr lang="zh-CN" altLang="en-US">
                <a:solidFill>
                  <a:srgbClr val="252839"/>
                </a:solidFill>
                <a:latin typeface="微软雅黑 Light" panose="020B0502040204020203" pitchFamily="34" charset="-122"/>
                <a:ea typeface="微软雅黑 Light" panose="020B0502040204020203" pitchFamily="34" charset="-122"/>
              </a:rPr>
              <a:t>根式：</a:t>
            </a:r>
            <a:r>
              <a:rPr lang="en-US" altLang="zh-CN">
                <a:solidFill>
                  <a:srgbClr val="252839"/>
                </a:solidFill>
                <a:highlight>
                  <a:srgbClr val="F2F2F2"/>
                </a:highlight>
                <a:latin typeface="Consolas" panose="020B0609020204030204" pitchFamily="49" charset="0"/>
                <a:ea typeface="微软雅黑" panose="020B0400000000000000" pitchFamily="34" charset="-122"/>
              </a:rPr>
              <a:t>\sqrt[</a:t>
            </a:r>
            <a:r>
              <a:rPr lang="zh-CN" altLang="en-US">
                <a:solidFill>
                  <a:srgbClr val="252839"/>
                </a:solidFill>
                <a:highlight>
                  <a:srgbClr val="F2F2F2"/>
                </a:highlight>
                <a:latin typeface="Consolas" panose="020B0609020204030204" pitchFamily="49" charset="0"/>
                <a:ea typeface="微软雅黑" panose="020B0400000000000000" pitchFamily="34" charset="-122"/>
              </a:rPr>
              <a:t>根指数</a:t>
            </a:r>
            <a:r>
              <a:rPr lang="en-US" altLang="zh-CN">
                <a:solidFill>
                  <a:srgbClr val="252839"/>
                </a:solidFill>
                <a:highlight>
                  <a:srgbClr val="F2F2F2"/>
                </a:highlight>
                <a:latin typeface="Consolas" panose="020B0609020204030204" pitchFamily="49" charset="0"/>
                <a:ea typeface="微软雅黑" panose="020B0400000000000000" pitchFamily="34" charset="-122"/>
              </a:rPr>
              <a:t>]{</a:t>
            </a:r>
            <a:r>
              <a:rPr lang="zh-CN" altLang="en-US">
                <a:solidFill>
                  <a:srgbClr val="252839"/>
                </a:solidFill>
                <a:highlight>
                  <a:srgbClr val="F2F2F2"/>
                </a:highlight>
                <a:latin typeface="Consolas" panose="020B0609020204030204" pitchFamily="49" charset="0"/>
                <a:ea typeface="微软雅黑" panose="020B0400000000000000" pitchFamily="34" charset="-122"/>
              </a:rPr>
              <a:t>底数</a:t>
            </a:r>
            <a:r>
              <a:rPr lang="en-US" altLang="zh-CN">
                <a:solidFill>
                  <a:srgbClr val="252839"/>
                </a:solidFill>
                <a:highlight>
                  <a:srgbClr val="F2F2F2"/>
                </a:highlight>
                <a:latin typeface="Consolas" panose="020B0609020204030204" pitchFamily="49" charset="0"/>
                <a:ea typeface="微软雅黑" panose="020B0400000000000000" pitchFamily="34" charset="-122"/>
              </a:rPr>
              <a:t>}</a:t>
            </a:r>
            <a:endParaRPr lang="en-US" altLang="zh-CN">
              <a:solidFill>
                <a:srgbClr val="252839"/>
              </a:solidFill>
              <a:latin typeface="微软雅黑 Light" panose="020B0502040204020203" pitchFamily="34" charset="-122"/>
              <a:ea typeface="微软雅黑 Light" panose="020B0502040204020203" pitchFamily="34" charset="-122"/>
            </a:endParaRPr>
          </a:p>
          <a:p>
            <a:pPr lvl="0">
              <a:lnSpc>
                <a:spcPct val="120000"/>
              </a:lnSpc>
              <a:spcAft>
                <a:spcPts val="600"/>
              </a:spcAft>
            </a:pPr>
            <a:r>
              <a:rPr lang="zh-CN" altLang="en-US">
                <a:solidFill>
                  <a:srgbClr val="252839"/>
                </a:solidFill>
                <a:latin typeface="微软雅黑 Light" panose="020B0502040204020203" pitchFamily="34" charset="-122"/>
                <a:ea typeface="微软雅黑 Light" panose="020B0502040204020203" pitchFamily="34" charset="-122"/>
              </a:rPr>
              <a:t>积分：</a:t>
            </a:r>
            <a:r>
              <a:rPr lang="en-US" altLang="zh-CN">
                <a:solidFill>
                  <a:srgbClr val="252839"/>
                </a:solidFill>
                <a:highlight>
                  <a:srgbClr val="F2F2F2"/>
                </a:highlight>
                <a:latin typeface="Consolas" panose="020B0609020204030204" pitchFamily="49" charset="0"/>
                <a:ea typeface="微软雅黑" panose="020B0400000000000000" pitchFamily="34" charset="-122"/>
              </a:rPr>
              <a:t>\int</a:t>
            </a:r>
            <a:r>
              <a:rPr lang="zh-CN" altLang="en-US">
                <a:solidFill>
                  <a:srgbClr val="252839"/>
                </a:solidFill>
                <a:latin typeface="微软雅黑 Light" panose="020B0502040204020203" pitchFamily="34" charset="-122"/>
                <a:ea typeface="微软雅黑 Light" panose="020B0502040204020203" pitchFamily="34" charset="-122"/>
              </a:rPr>
              <a:t>，</a:t>
            </a:r>
            <a:r>
              <a:rPr lang="en-US" altLang="zh-CN">
                <a:solidFill>
                  <a:srgbClr val="252839"/>
                </a:solidFill>
                <a:highlight>
                  <a:srgbClr val="F2F2F2"/>
                </a:highlight>
                <a:latin typeface="Consolas" panose="020B0609020204030204" pitchFamily="49" charset="0"/>
                <a:ea typeface="微软雅黑" panose="020B0400000000000000" pitchFamily="34" charset="-122"/>
              </a:rPr>
              <a:t>\oint</a:t>
            </a:r>
            <a:r>
              <a:rPr lang="zh-CN" altLang="en-US">
                <a:solidFill>
                  <a:srgbClr val="252839"/>
                </a:solidFill>
                <a:latin typeface="微软雅黑 Light" panose="020B0502040204020203" pitchFamily="34" charset="-122"/>
                <a:ea typeface="微软雅黑 Light" panose="020B0502040204020203" pitchFamily="34" charset="-122"/>
              </a:rPr>
              <a:t>，</a:t>
            </a:r>
            <a:r>
              <a:rPr lang="en-US" altLang="zh-CN">
                <a:solidFill>
                  <a:srgbClr val="252839"/>
                </a:solidFill>
                <a:highlight>
                  <a:srgbClr val="F2F2F2"/>
                </a:highlight>
                <a:latin typeface="Consolas" panose="020B0609020204030204" pitchFamily="49" charset="0"/>
                <a:ea typeface="微软雅黑" panose="020B0400000000000000" pitchFamily="34" charset="-122"/>
              </a:rPr>
              <a:t>\iint</a:t>
            </a:r>
            <a:r>
              <a:rPr lang="zh-CN" altLang="en-US">
                <a:solidFill>
                  <a:srgbClr val="252839"/>
                </a:solidFill>
                <a:latin typeface="微软雅黑 Light" panose="020B0502040204020203" pitchFamily="34" charset="-122"/>
                <a:ea typeface="微软雅黑 Light" panose="020B0502040204020203" pitchFamily="34" charset="-122"/>
              </a:rPr>
              <a:t>，</a:t>
            </a:r>
            <a:r>
              <a:rPr lang="en-US" altLang="zh-CN">
                <a:solidFill>
                  <a:srgbClr val="252839"/>
                </a:solidFill>
                <a:highlight>
                  <a:srgbClr val="F2F2F2"/>
                </a:highlight>
                <a:latin typeface="Consolas" panose="020B0609020204030204" pitchFamily="49" charset="0"/>
                <a:ea typeface="微软雅黑" panose="020B0400000000000000" pitchFamily="34" charset="-122"/>
              </a:rPr>
              <a:t>\oiint</a:t>
            </a:r>
            <a:endParaRPr lang="en-US" altLang="zh-CN">
              <a:solidFill>
                <a:srgbClr val="252839"/>
              </a:solidFill>
              <a:latin typeface="微软雅黑 Light" panose="020B0502040204020203" pitchFamily="34" charset="-122"/>
              <a:ea typeface="微软雅黑 Light" panose="020B0502040204020203" pitchFamily="34" charset="-122"/>
            </a:endParaRPr>
          </a:p>
          <a:p>
            <a:pPr lvl="0">
              <a:lnSpc>
                <a:spcPct val="120000"/>
              </a:lnSpc>
              <a:spcAft>
                <a:spcPts val="600"/>
              </a:spcAft>
            </a:pPr>
            <a:endParaRPr lang="en-US" altLang="zh-CN">
              <a:solidFill>
                <a:srgbClr val="252839"/>
              </a:solidFill>
              <a:latin typeface="微软雅黑 Light" panose="020B0502040204020203" pitchFamily="34" charset="-122"/>
              <a:ea typeface="微软雅黑 Light" panose="020B0502040204020203" pitchFamily="34" charset="-122"/>
            </a:endParaRPr>
          </a:p>
          <a:p>
            <a:pPr lvl="0">
              <a:lnSpc>
                <a:spcPct val="120000"/>
              </a:lnSpc>
              <a:spcAft>
                <a:spcPts val="600"/>
              </a:spcAft>
            </a:pPr>
            <a:r>
              <a:rPr lang="zh-CN" altLang="en-US">
                <a:solidFill>
                  <a:srgbClr val="252839"/>
                </a:solidFill>
                <a:latin typeface="微软雅黑 Light" panose="020B0502040204020203" pitchFamily="34" charset="-122"/>
                <a:ea typeface="微软雅黑 Light" panose="020B0502040204020203" pitchFamily="34" charset="-122"/>
              </a:rPr>
              <a:t>微分：常微分</a:t>
            </a:r>
            <a:r>
              <a:rPr lang="en-US" altLang="zh-CN">
                <a:solidFill>
                  <a:srgbClr val="252839"/>
                </a:solidFill>
                <a:highlight>
                  <a:srgbClr val="F2F2F2"/>
                </a:highlight>
                <a:latin typeface="Consolas" panose="020B0609020204030204" pitchFamily="49" charset="0"/>
                <a:ea typeface="微软雅黑" panose="020B0400000000000000" pitchFamily="34" charset="-122"/>
              </a:rPr>
              <a:t>\mathrm{d}</a:t>
            </a:r>
            <a:r>
              <a:rPr lang="zh-CN" altLang="en-US">
                <a:solidFill>
                  <a:srgbClr val="252839"/>
                </a:solidFill>
                <a:latin typeface="微软雅黑 Light" panose="020B0502040204020203" pitchFamily="34" charset="-122"/>
                <a:ea typeface="微软雅黑 Light" panose="020B0502040204020203" pitchFamily="34" charset="-122"/>
              </a:rPr>
              <a:t>（正体），偏微分</a:t>
            </a:r>
            <a:r>
              <a:rPr lang="en-US" altLang="zh-CN">
                <a:solidFill>
                  <a:srgbClr val="252839"/>
                </a:solidFill>
                <a:highlight>
                  <a:srgbClr val="F2F2F2"/>
                </a:highlight>
                <a:latin typeface="Consolas" panose="020B0609020204030204" pitchFamily="49" charset="0"/>
                <a:ea typeface="微软雅黑" panose="020B0400000000000000" pitchFamily="34" charset="-122"/>
              </a:rPr>
              <a:t>\partial</a:t>
            </a:r>
          </a:p>
          <a:p>
            <a:pPr lvl="0">
              <a:lnSpc>
                <a:spcPct val="120000"/>
              </a:lnSpc>
              <a:spcAft>
                <a:spcPts val="600"/>
              </a:spcAft>
            </a:pPr>
            <a:r>
              <a:rPr lang="zh-CN" altLang="en-US">
                <a:solidFill>
                  <a:srgbClr val="252839"/>
                </a:solidFill>
                <a:latin typeface="微软雅黑 Light" panose="020B0502040204020203" pitchFamily="34" charset="-122"/>
                <a:ea typeface="微软雅黑 Light" panose="020B0502040204020203" pitchFamily="34" charset="-122"/>
              </a:rPr>
              <a:t>空格：</a:t>
            </a:r>
            <a:r>
              <a:rPr lang="en-US" altLang="zh-CN">
                <a:solidFill>
                  <a:srgbClr val="252839"/>
                </a:solidFill>
                <a:highlight>
                  <a:srgbClr val="F2F2F2"/>
                </a:highlight>
                <a:latin typeface="Consolas" panose="020B0609020204030204" pitchFamily="49" charset="0"/>
                <a:ea typeface="微软雅黑" panose="020B0400000000000000" pitchFamily="34" charset="-122"/>
              </a:rPr>
              <a:t>\,</a:t>
            </a:r>
            <a:r>
              <a:rPr lang="zh-CN" altLang="en-US">
                <a:solidFill>
                  <a:srgbClr val="252839"/>
                </a:solidFill>
                <a:latin typeface="微软雅黑 Light" panose="020B0502040204020203" pitchFamily="34" charset="-122"/>
                <a:ea typeface="微软雅黑 Light" panose="020B0502040204020203" pitchFamily="34" charset="-122"/>
              </a:rPr>
              <a:t>，</a:t>
            </a:r>
            <a:r>
              <a:rPr lang="en-US" altLang="zh-CN">
                <a:solidFill>
                  <a:srgbClr val="252839"/>
                </a:solidFill>
                <a:highlight>
                  <a:srgbClr val="F2F2F2"/>
                </a:highlight>
                <a:latin typeface="Consolas" panose="020B0609020204030204" pitchFamily="49" charset="0"/>
                <a:ea typeface="微软雅黑" panose="020B0400000000000000" pitchFamily="34" charset="-122"/>
              </a:rPr>
              <a:t>\quad</a:t>
            </a:r>
            <a:r>
              <a:rPr lang="zh-CN" altLang="en-US">
                <a:solidFill>
                  <a:srgbClr val="252839"/>
                </a:solidFill>
                <a:latin typeface="微软雅黑 Light" panose="020B0502040204020203" pitchFamily="34" charset="-122"/>
                <a:ea typeface="微软雅黑 Light" panose="020B0502040204020203" pitchFamily="34" charset="-122"/>
              </a:rPr>
              <a:t>，</a:t>
            </a:r>
            <a:r>
              <a:rPr lang="en-US" altLang="zh-CN">
                <a:solidFill>
                  <a:srgbClr val="252839"/>
                </a:solidFill>
                <a:highlight>
                  <a:srgbClr val="F2F2F2"/>
                </a:highlight>
                <a:latin typeface="Consolas" panose="020B0609020204030204" pitchFamily="49" charset="0"/>
                <a:ea typeface="微软雅黑" panose="020B0400000000000000" pitchFamily="34" charset="-122"/>
              </a:rPr>
              <a:t>\qquad</a:t>
            </a:r>
            <a:r>
              <a:rPr lang="zh-CN" altLang="en-US">
                <a:solidFill>
                  <a:srgbClr val="252839"/>
                </a:solidFill>
                <a:latin typeface="微软雅黑 Light" panose="020B0502040204020203" pitchFamily="34" charset="-122"/>
                <a:ea typeface="微软雅黑 Light" panose="020B0502040204020203" pitchFamily="34" charset="-122"/>
              </a:rPr>
              <a:t>等</a:t>
            </a:r>
          </a:p>
          <a:p>
            <a:pPr lvl="0">
              <a:lnSpc>
                <a:spcPct val="120000"/>
              </a:lnSpc>
              <a:spcAft>
                <a:spcPts val="600"/>
              </a:spcAft>
            </a:pPr>
            <a:r>
              <a:rPr lang="zh-CN" altLang="en-US">
                <a:solidFill>
                  <a:srgbClr val="252839"/>
                </a:solidFill>
                <a:latin typeface="微软雅黑 Light" panose="020B0502040204020203" pitchFamily="34" charset="-122"/>
                <a:ea typeface="微软雅黑 Light" panose="020B0502040204020203" pitchFamily="34" charset="-122"/>
              </a:rPr>
              <a:t>数学符号：大于</a:t>
            </a:r>
            <a:r>
              <a:rPr lang="en-US" altLang="zh-CN">
                <a:solidFill>
                  <a:srgbClr val="252839"/>
                </a:solidFill>
                <a:highlight>
                  <a:srgbClr val="F2F2F2"/>
                </a:highlight>
                <a:latin typeface="Consolas" panose="020B0609020204030204" pitchFamily="49" charset="0"/>
                <a:ea typeface="微软雅黑" panose="020B0400000000000000" pitchFamily="34" charset="-122"/>
              </a:rPr>
              <a:t>\ge</a:t>
            </a:r>
            <a:r>
              <a:rPr lang="zh-CN" altLang="en-US">
                <a:solidFill>
                  <a:srgbClr val="252839"/>
                </a:solidFill>
                <a:latin typeface="微软雅黑 Light" panose="020B0502040204020203" pitchFamily="34" charset="-122"/>
                <a:ea typeface="微软雅黑 Light" panose="020B0502040204020203" pitchFamily="34" charset="-122"/>
              </a:rPr>
              <a:t>，小于</a:t>
            </a:r>
            <a:r>
              <a:rPr lang="en-US" altLang="zh-CN">
                <a:solidFill>
                  <a:srgbClr val="252839"/>
                </a:solidFill>
                <a:highlight>
                  <a:srgbClr val="F2F2F2"/>
                </a:highlight>
                <a:latin typeface="Consolas" panose="020B0609020204030204" pitchFamily="49" charset="0"/>
                <a:ea typeface="微软雅黑" panose="020B0400000000000000" pitchFamily="34" charset="-122"/>
              </a:rPr>
              <a:t>\le</a:t>
            </a:r>
            <a:r>
              <a:rPr lang="zh-CN" altLang="en-US">
                <a:solidFill>
                  <a:srgbClr val="252839"/>
                </a:solidFill>
                <a:latin typeface="微软雅黑 Light" panose="020B0502040204020203" pitchFamily="34" charset="-122"/>
                <a:ea typeface="微软雅黑 Light" panose="020B0502040204020203" pitchFamily="34" charset="-122"/>
              </a:rPr>
              <a:t>，无穷</a:t>
            </a:r>
            <a:r>
              <a:rPr lang="en-US" altLang="zh-CN">
                <a:solidFill>
                  <a:srgbClr val="252839"/>
                </a:solidFill>
                <a:highlight>
                  <a:srgbClr val="F2F2F2"/>
                </a:highlight>
                <a:latin typeface="Consolas" panose="020B0609020204030204" pitchFamily="49" charset="0"/>
                <a:ea typeface="微软雅黑" panose="020B0400000000000000" pitchFamily="34" charset="-122"/>
              </a:rPr>
              <a:t>\infty</a:t>
            </a:r>
            <a:r>
              <a:rPr lang="zh-CN" altLang="en-US">
                <a:solidFill>
                  <a:srgbClr val="252839"/>
                </a:solidFill>
                <a:latin typeface="微软雅黑 Light" panose="020B0502040204020203" pitchFamily="34" charset="-122"/>
                <a:ea typeface="微软雅黑 Light" panose="020B0502040204020203" pitchFamily="34" charset="-122"/>
              </a:rPr>
              <a:t>等</a:t>
            </a:r>
          </a:p>
          <a:p>
            <a:pPr lvl="0">
              <a:lnSpc>
                <a:spcPct val="120000"/>
              </a:lnSpc>
              <a:spcAft>
                <a:spcPts val="600"/>
              </a:spcAft>
            </a:pPr>
            <a:r>
              <a:rPr lang="zh-CN" altLang="en-US">
                <a:solidFill>
                  <a:srgbClr val="252839"/>
                </a:solidFill>
                <a:latin typeface="微软雅黑 Light" panose="020B0502040204020203" pitchFamily="34" charset="-122"/>
                <a:ea typeface="微软雅黑 Light" panose="020B0502040204020203" pitchFamily="34" charset="-122"/>
              </a:rPr>
              <a:t>常用函数（正体）：</a:t>
            </a:r>
            <a:r>
              <a:rPr lang="en-US" altLang="zh-CN">
                <a:solidFill>
                  <a:srgbClr val="252839"/>
                </a:solidFill>
                <a:highlight>
                  <a:srgbClr val="F2F2F2"/>
                </a:highlight>
                <a:latin typeface="Consolas" panose="020B0609020204030204" pitchFamily="49" charset="0"/>
                <a:ea typeface="微软雅黑" panose="020B0400000000000000" pitchFamily="34" charset="-122"/>
              </a:rPr>
              <a:t>\sin</a:t>
            </a:r>
            <a:r>
              <a:rPr lang="zh-CN" altLang="en-US">
                <a:solidFill>
                  <a:srgbClr val="252839"/>
                </a:solidFill>
                <a:latin typeface="微软雅黑 Light" panose="020B0502040204020203" pitchFamily="34" charset="-122"/>
                <a:ea typeface="微软雅黑 Light" panose="020B0502040204020203" pitchFamily="34" charset="-122"/>
              </a:rPr>
              <a:t>，</a:t>
            </a:r>
            <a:r>
              <a:rPr lang="en-US" altLang="zh-CN">
                <a:solidFill>
                  <a:srgbClr val="252839"/>
                </a:solidFill>
                <a:highlight>
                  <a:srgbClr val="F2F2F2"/>
                </a:highlight>
                <a:latin typeface="Consolas" panose="020B0609020204030204" pitchFamily="49" charset="0"/>
                <a:ea typeface="微软雅黑" panose="020B0400000000000000" pitchFamily="34" charset="-122"/>
              </a:rPr>
              <a:t>\cos</a:t>
            </a:r>
            <a:r>
              <a:rPr lang="zh-CN" altLang="en-US">
                <a:solidFill>
                  <a:srgbClr val="252839"/>
                </a:solidFill>
                <a:latin typeface="微软雅黑 Light" panose="020B0502040204020203" pitchFamily="34" charset="-122"/>
                <a:ea typeface="微软雅黑 Light" panose="020B0502040204020203" pitchFamily="34" charset="-122"/>
              </a:rPr>
              <a:t>，</a:t>
            </a:r>
            <a:r>
              <a:rPr lang="en-US" altLang="zh-CN">
                <a:solidFill>
                  <a:srgbClr val="252839"/>
                </a:solidFill>
                <a:highlight>
                  <a:srgbClr val="F2F2F2"/>
                </a:highlight>
                <a:latin typeface="Consolas" panose="020B0609020204030204" pitchFamily="49" charset="0"/>
                <a:ea typeface="微软雅黑" panose="020B0400000000000000" pitchFamily="34" charset="-122"/>
              </a:rPr>
              <a:t>\ln</a:t>
            </a:r>
            <a:r>
              <a:rPr lang="zh-CN" altLang="en-US">
                <a:solidFill>
                  <a:srgbClr val="252839"/>
                </a:solidFill>
                <a:latin typeface="微软雅黑 Light" panose="020B0502040204020203" pitchFamily="34" charset="-122"/>
                <a:ea typeface="微软雅黑 Light" panose="020B0502040204020203" pitchFamily="34" charset="-122"/>
              </a:rPr>
              <a:t>等</a:t>
            </a:r>
          </a:p>
          <a:p>
            <a:pPr>
              <a:lnSpc>
                <a:spcPct val="120000"/>
              </a:lnSpc>
              <a:spcAft>
                <a:spcPts val="600"/>
              </a:spcAft>
            </a:pPr>
            <a:endParaRPr lang="en-US" altLang="zh-CN">
              <a:solidFill>
                <a:srgbClr val="252839"/>
              </a:solidFill>
              <a:highlight>
                <a:srgbClr val="F2F2F2"/>
              </a:highlight>
              <a:latin typeface="Consolas" panose="020B0609020204030204" pitchFamily="49" charset="0"/>
              <a:ea typeface="微软雅黑" panose="020B0400000000000000" pitchFamily="34" charset="-122"/>
            </a:endParaRPr>
          </a:p>
        </p:txBody>
      </p:sp>
    </p:spTree>
    <p:extLst>
      <p:ext uri="{BB962C8B-B14F-4D97-AF65-F5344CB8AC3E}">
        <p14:creationId xmlns:p14="http://schemas.microsoft.com/office/powerpoint/2010/main" val="188260158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070CC2-FB54-43DD-B17C-6E7BA78204A6}"/>
              </a:ext>
            </a:extLst>
          </p:cNvPr>
          <p:cNvSpPr/>
          <p:nvPr/>
        </p:nvSpPr>
        <p:spPr>
          <a:xfrm>
            <a:off x="452485" y="344078"/>
            <a:ext cx="11029362" cy="2153988"/>
          </a:xfrm>
          <a:prstGeom prst="rect">
            <a:avLst/>
          </a:prstGeom>
        </p:spPr>
        <p:txBody>
          <a:bodyPr wrap="square">
            <a:spAutoFit/>
          </a:bodyPr>
          <a:lstStyle/>
          <a:p>
            <a:pPr>
              <a:lnSpc>
                <a:spcPct val="120000"/>
              </a:lnSpc>
              <a:spcAft>
                <a:spcPts val="600"/>
              </a:spcAft>
            </a:pPr>
            <a:r>
              <a:rPr lang="zh-CN" altLang="en-US" sz="2800" dirty="0">
                <a:solidFill>
                  <a:srgbClr val="252839"/>
                </a:solidFill>
                <a:latin typeface="微软雅黑" panose="020B0400000000000000" pitchFamily="34" charset="-122"/>
                <a:ea typeface="微软雅黑" panose="020B0400000000000000" pitchFamily="34" charset="-122"/>
              </a:rPr>
              <a:t>添加图例（</a:t>
            </a:r>
            <a:r>
              <a:rPr lang="en-US" altLang="zh-CN" sz="2800" dirty="0">
                <a:solidFill>
                  <a:srgbClr val="252839"/>
                </a:solidFill>
                <a:latin typeface="微软雅黑" panose="020B0400000000000000" pitchFamily="34" charset="-122"/>
                <a:ea typeface="微软雅黑" panose="020B0400000000000000" pitchFamily="34" charset="-122"/>
              </a:rPr>
              <a:t>label=…</a:t>
            </a:r>
            <a:r>
              <a:rPr lang="zh-CN" altLang="en-US" sz="2800" dirty="0">
                <a:solidFill>
                  <a:srgbClr val="252839"/>
                </a:solidFill>
                <a:latin typeface="微软雅黑" panose="020B0400000000000000" pitchFamily="34" charset="-122"/>
                <a:ea typeface="微软雅黑" panose="020B0400000000000000" pitchFamily="34" charset="-122"/>
              </a:rPr>
              <a:t>）</a:t>
            </a:r>
          </a:p>
          <a:p>
            <a:pPr>
              <a:lnSpc>
                <a:spcPct val="120000"/>
              </a:lnSpc>
              <a:spcAft>
                <a:spcPts val="600"/>
              </a:spcAft>
            </a:pP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plt.plot</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可用 </a:t>
            </a:r>
            <a:r>
              <a:rPr lang="en-US" altLang="zh-CN" dirty="0">
                <a:solidFill>
                  <a:srgbClr val="252839"/>
                </a:solidFill>
                <a:highlight>
                  <a:srgbClr val="FFFF00"/>
                </a:highlight>
                <a:latin typeface="Consolas" panose="020B0609020204030204" pitchFamily="49" charset="0"/>
                <a:ea typeface="微软雅黑" panose="020B0400000000000000" pitchFamily="34" charset="-122"/>
              </a:rPr>
              <a:t>label</a:t>
            </a:r>
            <a:r>
              <a:rPr lang="en-US" altLang="zh-CN" dirty="0">
                <a:solidFill>
                  <a:srgbClr val="252839"/>
                </a:solidFill>
                <a:highlight>
                  <a:srgbClr val="FFFF00"/>
                </a:highlight>
                <a:latin typeface="微软雅黑 Light" panose="020B0502040204020203" pitchFamily="34" charset="-122"/>
                <a:ea typeface="微软雅黑 Light" panose="020B0502040204020203" pitchFamily="34" charset="-122"/>
              </a:rPr>
              <a:t> </a:t>
            </a:r>
            <a:r>
              <a:rPr lang="zh-CN" altLang="en-US" dirty="0">
                <a:solidFill>
                  <a:srgbClr val="252839"/>
                </a:solidFill>
                <a:highlight>
                  <a:srgbClr val="FFFF00"/>
                </a:highlight>
                <a:latin typeface="微软雅黑 Light" panose="020B0502040204020203" pitchFamily="34" charset="-122"/>
                <a:ea typeface="微软雅黑 Light" panose="020B0502040204020203" pitchFamily="34" charset="-122"/>
              </a:rPr>
              <a:t>关键字参数</a:t>
            </a:r>
            <a:r>
              <a:rPr lang="zh-CN" altLang="en-US" dirty="0">
                <a:solidFill>
                  <a:srgbClr val="252839"/>
                </a:solidFill>
                <a:latin typeface="微软雅黑 Light" panose="020B0502040204020203" pitchFamily="34" charset="-122"/>
                <a:ea typeface="微软雅黑 Light" panose="020B0502040204020203" pitchFamily="34" charset="-122"/>
              </a:rPr>
              <a:t>指定每个点线系列的名称，之后调用 </a:t>
            </a: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plt.legend</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函数显示图例。</a:t>
            </a:r>
          </a:p>
          <a:p>
            <a:pPr>
              <a:lnSpc>
                <a:spcPct val="120000"/>
              </a:lnSpc>
              <a:spcAft>
                <a:spcPts val="600"/>
              </a:spcAft>
            </a:pP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plt.legend</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函数可接受各种可变参数指定图例对应的数据系列、名称、位置等属性。无参调用时，将自动获取全部数据系列并显示。</a:t>
            </a:r>
          </a:p>
          <a:p>
            <a:pPr>
              <a:lnSpc>
                <a:spcPct val="120000"/>
              </a:lnSpc>
              <a:spcAft>
                <a:spcPts val="600"/>
              </a:spcAft>
            </a:pPr>
            <a:r>
              <a:rPr lang="en-US" altLang="zh-CN" dirty="0">
                <a:solidFill>
                  <a:srgbClr val="252839"/>
                </a:solidFill>
                <a:highlight>
                  <a:srgbClr val="F2F2F2"/>
                </a:highlight>
                <a:latin typeface="Consolas" panose="020B0609020204030204" pitchFamily="49" charset="0"/>
                <a:ea typeface="微软雅黑" panose="020B0400000000000000" pitchFamily="34" charset="-122"/>
              </a:rPr>
              <a:t>loc</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参数可指定图例相对于图表的位置。</a:t>
            </a:r>
          </a:p>
        </p:txBody>
      </p:sp>
      <p:sp>
        <p:nvSpPr>
          <p:cNvPr id="5" name="矩形 4">
            <a:extLst>
              <a:ext uri="{FF2B5EF4-FFF2-40B4-BE49-F238E27FC236}">
                <a16:creationId xmlns:a16="http://schemas.microsoft.com/office/drawing/2014/main" id="{A584E3CB-4E10-48A7-B7BB-EDCF553F8986}"/>
              </a:ext>
            </a:extLst>
          </p:cNvPr>
          <p:cNvSpPr/>
          <p:nvPr/>
        </p:nvSpPr>
        <p:spPr>
          <a:xfrm>
            <a:off x="452485" y="2498066"/>
            <a:ext cx="11029362" cy="584775"/>
          </a:xfrm>
          <a:prstGeom prst="rect">
            <a:avLst/>
          </a:prstGeom>
        </p:spPr>
        <p:txBody>
          <a:bodyPr wrap="square">
            <a:spAutoFit/>
          </a:bodyPr>
          <a:lstStyle/>
          <a:p>
            <a:pPr>
              <a:lnSpc>
                <a:spcPct val="120000"/>
              </a:lnSpc>
              <a:spcAft>
                <a:spcPts val="600"/>
              </a:spcAft>
            </a:pPr>
            <a:r>
              <a:rPr lang="zh-CN" altLang="en-US" sz="2800">
                <a:solidFill>
                  <a:srgbClr val="252839"/>
                </a:solidFill>
                <a:latin typeface="微软雅黑" panose="020B0400000000000000" pitchFamily="34" charset="-122"/>
                <a:ea typeface="微软雅黑" panose="020B0400000000000000" pitchFamily="34" charset="-122"/>
              </a:rPr>
              <a:t>实践练习</a:t>
            </a:r>
            <a:r>
              <a:rPr lang="en-US" altLang="zh-CN" sz="2800">
                <a:solidFill>
                  <a:srgbClr val="252839"/>
                </a:solidFill>
                <a:latin typeface="微软雅黑" panose="020B0400000000000000" pitchFamily="34" charset="-122"/>
                <a:ea typeface="微软雅黑" panose="020B0400000000000000" pitchFamily="34" charset="-122"/>
              </a:rPr>
              <a:t>1</a:t>
            </a:r>
            <a:endParaRPr lang="zh-CN" altLang="en-US">
              <a:solidFill>
                <a:srgbClr val="252839"/>
              </a:solidFill>
              <a:latin typeface="微软雅黑 Light" panose="020B0502040204020203" pitchFamily="34" charset="-122"/>
              <a:ea typeface="微软雅黑 Light" panose="020B0502040204020203" pitchFamily="34" charset="-122"/>
            </a:endParaRPr>
          </a:p>
        </p:txBody>
      </p:sp>
      <p:pic>
        <p:nvPicPr>
          <p:cNvPr id="6" name="图片 5">
            <a:extLst>
              <a:ext uri="{FF2B5EF4-FFF2-40B4-BE49-F238E27FC236}">
                <a16:creationId xmlns:a16="http://schemas.microsoft.com/office/drawing/2014/main" id="{B094B9F2-613F-4A94-96B6-CA361F9EB831}"/>
              </a:ext>
            </a:extLst>
          </p:cNvPr>
          <p:cNvPicPr>
            <a:picLocks noChangeAspect="1"/>
          </p:cNvPicPr>
          <p:nvPr/>
        </p:nvPicPr>
        <p:blipFill>
          <a:blip r:embed="rId3"/>
          <a:stretch>
            <a:fillRect/>
          </a:stretch>
        </p:blipFill>
        <p:spPr>
          <a:xfrm>
            <a:off x="452485" y="3082841"/>
            <a:ext cx="6909190" cy="3630923"/>
          </a:xfrm>
          <a:prstGeom prst="rect">
            <a:avLst/>
          </a:prstGeom>
        </p:spPr>
      </p:pic>
      <p:sp>
        <p:nvSpPr>
          <p:cNvPr id="3" name="文本框 2">
            <a:extLst>
              <a:ext uri="{FF2B5EF4-FFF2-40B4-BE49-F238E27FC236}">
                <a16:creationId xmlns:a16="http://schemas.microsoft.com/office/drawing/2014/main" id="{1DF9C5F4-E32A-435E-BD20-BF717ACED862}"/>
              </a:ext>
            </a:extLst>
          </p:cNvPr>
          <p:cNvSpPr txBox="1"/>
          <p:nvPr/>
        </p:nvSpPr>
        <p:spPr>
          <a:xfrm>
            <a:off x="8380429" y="3167406"/>
            <a:ext cx="1821332" cy="369332"/>
          </a:xfrm>
          <a:prstGeom prst="rect">
            <a:avLst/>
          </a:prstGeom>
          <a:noFill/>
        </p:spPr>
        <p:txBody>
          <a:bodyPr wrap="none" rtlCol="0">
            <a:spAutoFit/>
          </a:bodyPr>
          <a:lstStyle/>
          <a:p>
            <a:pPr algn="l"/>
            <a:r>
              <a:rPr lang="en-US" altLang="zh-CN">
                <a:solidFill>
                  <a:srgbClr val="793C86"/>
                </a:solidFill>
                <a:latin typeface="Comic Sans MS" panose="030F0702030302020204" pitchFamily="66" charset="0"/>
                <a:ea typeface="微软雅黑" panose="020B0400000000000000" pitchFamily="34" charset="-122"/>
              </a:rPr>
              <a:t>Comic Sans MS</a:t>
            </a:r>
            <a:endParaRPr lang="zh-CN" altLang="en-US" dirty="0">
              <a:solidFill>
                <a:srgbClr val="793C86"/>
              </a:solidFill>
              <a:latin typeface="Comic Sans MS" panose="030F0702030302020204" pitchFamily="66" charset="0"/>
              <a:ea typeface="微软雅黑" panose="020B0400000000000000" pitchFamily="34" charset="-122"/>
            </a:endParaRPr>
          </a:p>
        </p:txBody>
      </p:sp>
      <p:sp>
        <p:nvSpPr>
          <p:cNvPr id="4" name="文本框 3">
            <a:extLst>
              <a:ext uri="{FF2B5EF4-FFF2-40B4-BE49-F238E27FC236}">
                <a16:creationId xmlns:a16="http://schemas.microsoft.com/office/drawing/2014/main" id="{71D3322D-E442-4AFC-B887-5D9952F91C3E}"/>
              </a:ext>
            </a:extLst>
          </p:cNvPr>
          <p:cNvSpPr txBox="1"/>
          <p:nvPr/>
        </p:nvSpPr>
        <p:spPr>
          <a:xfrm>
            <a:off x="8414225" y="3621303"/>
            <a:ext cx="1071127" cy="369332"/>
          </a:xfrm>
          <a:prstGeom prst="rect">
            <a:avLst/>
          </a:prstGeom>
          <a:solidFill>
            <a:srgbClr val="2080C0"/>
          </a:solidFill>
        </p:spPr>
        <p:txBody>
          <a:bodyPr wrap="none" rtlCol="0">
            <a:spAutoFit/>
          </a:bodyPr>
          <a:lstStyle/>
          <a:p>
            <a:r>
              <a:rPr lang="en-US" altLang="zh-CN" dirty="0">
                <a:solidFill>
                  <a:schemeClr val="bg1"/>
                </a:solidFill>
                <a:latin typeface="Consolas" panose="020B0609020204030204" pitchFamily="49" charset="0"/>
                <a:ea typeface="微软雅黑" panose="020B0400000000000000" pitchFamily="34" charset="-122"/>
              </a:rPr>
              <a:t>#2080c0</a:t>
            </a:r>
            <a:endParaRPr lang="zh-CN" altLang="en-US" dirty="0">
              <a:solidFill>
                <a:schemeClr val="bg1"/>
              </a:solidFill>
              <a:latin typeface="Consolas" panose="020B0609020204030204" pitchFamily="49" charset="0"/>
              <a:ea typeface="微软雅黑" panose="020B0400000000000000" pitchFamily="34" charset="-122"/>
            </a:endParaRPr>
          </a:p>
        </p:txBody>
      </p:sp>
      <p:sp>
        <p:nvSpPr>
          <p:cNvPr id="7" name="文本框 6">
            <a:extLst>
              <a:ext uri="{FF2B5EF4-FFF2-40B4-BE49-F238E27FC236}">
                <a16:creationId xmlns:a16="http://schemas.microsoft.com/office/drawing/2014/main" id="{9E590159-518C-47B8-B673-5B828905E9A9}"/>
              </a:ext>
            </a:extLst>
          </p:cNvPr>
          <p:cNvSpPr txBox="1"/>
          <p:nvPr/>
        </p:nvSpPr>
        <p:spPr>
          <a:xfrm>
            <a:off x="9663940" y="3621303"/>
            <a:ext cx="320922" cy="369332"/>
          </a:xfrm>
          <a:prstGeom prst="rect">
            <a:avLst/>
          </a:prstGeom>
          <a:solidFill>
            <a:srgbClr val="0000FF"/>
          </a:solidFill>
        </p:spPr>
        <p:txBody>
          <a:bodyPr wrap="none" rtlCol="0">
            <a:spAutoFit/>
          </a:bodyPr>
          <a:lstStyle/>
          <a:p>
            <a:r>
              <a:rPr lang="en-US" altLang="zh-CN">
                <a:solidFill>
                  <a:schemeClr val="bg1"/>
                </a:solidFill>
                <a:latin typeface="Consolas" panose="020B0609020204030204" pitchFamily="49" charset="0"/>
                <a:ea typeface="微软雅黑" panose="020B0400000000000000" pitchFamily="34" charset="-122"/>
              </a:rPr>
              <a:t>b</a:t>
            </a:r>
            <a:endParaRPr lang="zh-CN" altLang="en-US" dirty="0">
              <a:solidFill>
                <a:schemeClr val="bg1"/>
              </a:solidFill>
              <a:latin typeface="Consolas" panose="020B0609020204030204" pitchFamily="49" charset="0"/>
              <a:ea typeface="微软雅黑" panose="020B0400000000000000" pitchFamily="34" charset="-122"/>
            </a:endParaRPr>
          </a:p>
        </p:txBody>
      </p:sp>
      <p:sp>
        <p:nvSpPr>
          <p:cNvPr id="8" name="文本框 7">
            <a:extLst>
              <a:ext uri="{FF2B5EF4-FFF2-40B4-BE49-F238E27FC236}">
                <a16:creationId xmlns:a16="http://schemas.microsoft.com/office/drawing/2014/main" id="{341368D6-9C9D-4A01-AA09-2A44A8A33F85}"/>
              </a:ext>
            </a:extLst>
          </p:cNvPr>
          <p:cNvSpPr txBox="1"/>
          <p:nvPr/>
        </p:nvSpPr>
        <p:spPr>
          <a:xfrm>
            <a:off x="10163450" y="3621303"/>
            <a:ext cx="311304" cy="369332"/>
          </a:xfrm>
          <a:prstGeom prst="rect">
            <a:avLst/>
          </a:prstGeom>
          <a:solidFill>
            <a:schemeClr val="bg1"/>
          </a:solidFill>
        </p:spPr>
        <p:txBody>
          <a:bodyPr wrap="none" rtlCol="0">
            <a:spAutoFit/>
          </a:bodyPr>
          <a:lstStyle/>
          <a:p>
            <a:r>
              <a:rPr lang="en-US" altLang="zh-CN">
                <a:latin typeface="Consolas" panose="020B0609020204030204" pitchFamily="49" charset="0"/>
                <a:ea typeface="微软雅黑" panose="020B0400000000000000" pitchFamily="34" charset="-122"/>
              </a:rPr>
              <a:t>w</a:t>
            </a:r>
            <a:endParaRPr lang="zh-CN" altLang="en-US" dirty="0">
              <a:latin typeface="Consolas" panose="020B0609020204030204" pitchFamily="49" charset="0"/>
              <a:ea typeface="微软雅黑" panose="020B0400000000000000" pitchFamily="34" charset="-122"/>
            </a:endParaRPr>
          </a:p>
        </p:txBody>
      </p:sp>
      <p:sp>
        <p:nvSpPr>
          <p:cNvPr id="9" name="文本框 8">
            <a:extLst>
              <a:ext uri="{FF2B5EF4-FFF2-40B4-BE49-F238E27FC236}">
                <a16:creationId xmlns:a16="http://schemas.microsoft.com/office/drawing/2014/main" id="{76F00E6A-61D0-4915-B2F8-BB9DD09EA0B2}"/>
              </a:ext>
            </a:extLst>
          </p:cNvPr>
          <p:cNvSpPr txBox="1"/>
          <p:nvPr/>
        </p:nvSpPr>
        <p:spPr>
          <a:xfrm>
            <a:off x="8414225" y="4188519"/>
            <a:ext cx="311304" cy="369332"/>
          </a:xfrm>
          <a:prstGeom prst="rect">
            <a:avLst/>
          </a:prstGeom>
          <a:solidFill>
            <a:srgbClr val="FF0000"/>
          </a:solidFill>
        </p:spPr>
        <p:txBody>
          <a:bodyPr wrap="none" rtlCol="0">
            <a:spAutoFit/>
          </a:bodyPr>
          <a:lstStyle/>
          <a:p>
            <a:r>
              <a:rPr lang="en-US" altLang="zh-CN">
                <a:solidFill>
                  <a:schemeClr val="bg1"/>
                </a:solidFill>
                <a:latin typeface="Consolas" panose="020B0609020204030204" pitchFamily="49" charset="0"/>
                <a:ea typeface="微软雅黑" panose="020B0400000000000000" pitchFamily="34" charset="-122"/>
              </a:rPr>
              <a:t>r</a:t>
            </a:r>
            <a:endParaRPr lang="zh-CN" altLang="en-US" dirty="0">
              <a:solidFill>
                <a:schemeClr val="bg1"/>
              </a:solidFill>
              <a:latin typeface="Consolas" panose="020B0609020204030204" pitchFamily="49" charset="0"/>
              <a:ea typeface="微软雅黑" panose="020B0400000000000000" pitchFamily="34" charset="-122"/>
            </a:endParaRPr>
          </a:p>
        </p:txBody>
      </p:sp>
      <p:sp>
        <p:nvSpPr>
          <p:cNvPr id="10" name="文本框 9">
            <a:extLst>
              <a:ext uri="{FF2B5EF4-FFF2-40B4-BE49-F238E27FC236}">
                <a16:creationId xmlns:a16="http://schemas.microsoft.com/office/drawing/2014/main" id="{E785ECFB-E5D7-44AD-A7F2-1DCFCA188B22}"/>
              </a:ext>
            </a:extLst>
          </p:cNvPr>
          <p:cNvSpPr txBox="1"/>
          <p:nvPr/>
        </p:nvSpPr>
        <p:spPr>
          <a:xfrm>
            <a:off x="8908926" y="4188519"/>
            <a:ext cx="1071127" cy="369332"/>
          </a:xfrm>
          <a:prstGeom prst="rect">
            <a:avLst/>
          </a:prstGeom>
          <a:solidFill>
            <a:srgbClr val="108000"/>
          </a:solidFill>
        </p:spPr>
        <p:txBody>
          <a:bodyPr wrap="none" rtlCol="0">
            <a:spAutoFit/>
          </a:bodyPr>
          <a:lstStyle/>
          <a:p>
            <a:r>
              <a:rPr lang="en-US" altLang="zh-CN" dirty="0">
                <a:solidFill>
                  <a:schemeClr val="bg1"/>
                </a:solidFill>
                <a:latin typeface="Consolas" panose="020B0609020204030204" pitchFamily="49" charset="0"/>
                <a:ea typeface="微软雅黑" panose="020B0400000000000000" pitchFamily="34" charset="-122"/>
              </a:rPr>
              <a:t>#108000</a:t>
            </a:r>
            <a:endParaRPr lang="zh-CN" altLang="en-US" dirty="0">
              <a:solidFill>
                <a:schemeClr val="bg1"/>
              </a:solidFill>
              <a:latin typeface="Consolas" panose="020B0609020204030204" pitchFamily="49" charset="0"/>
              <a:ea typeface="微软雅黑" panose="020B0400000000000000" pitchFamily="34" charset="-122"/>
            </a:endParaRPr>
          </a:p>
        </p:txBody>
      </p:sp>
      <p:sp>
        <p:nvSpPr>
          <p:cNvPr id="11" name="文本框 10">
            <a:extLst>
              <a:ext uri="{FF2B5EF4-FFF2-40B4-BE49-F238E27FC236}">
                <a16:creationId xmlns:a16="http://schemas.microsoft.com/office/drawing/2014/main" id="{F6CD6274-E2FE-4091-8DA6-0447E5DA57B8}"/>
              </a:ext>
            </a:extLst>
          </p:cNvPr>
          <p:cNvSpPr txBox="1"/>
          <p:nvPr/>
        </p:nvSpPr>
        <p:spPr>
          <a:xfrm>
            <a:off x="10163450" y="4188519"/>
            <a:ext cx="1071127" cy="369332"/>
          </a:xfrm>
          <a:prstGeom prst="rect">
            <a:avLst/>
          </a:prstGeom>
          <a:solidFill>
            <a:srgbClr val="C0C000"/>
          </a:solidFill>
        </p:spPr>
        <p:txBody>
          <a:bodyPr wrap="none" rtlCol="0">
            <a:spAutoFit/>
          </a:bodyPr>
          <a:lstStyle/>
          <a:p>
            <a:r>
              <a:rPr lang="en-US" altLang="zh-CN" dirty="0">
                <a:solidFill>
                  <a:schemeClr val="bg1"/>
                </a:solidFill>
                <a:latin typeface="Consolas" panose="020B0609020204030204" pitchFamily="49" charset="0"/>
                <a:ea typeface="微软雅黑" panose="020B0400000000000000" pitchFamily="34" charset="-122"/>
              </a:rPr>
              <a:t>#c0c000</a:t>
            </a:r>
            <a:endParaRPr lang="zh-CN" altLang="en-US" dirty="0">
              <a:solidFill>
                <a:schemeClr val="bg1"/>
              </a:solidFill>
              <a:latin typeface="Consolas" panose="020B0609020204030204" pitchFamily="49" charset="0"/>
              <a:ea typeface="微软雅黑" panose="020B0400000000000000" pitchFamily="34" charset="-122"/>
            </a:endParaRPr>
          </a:p>
        </p:txBody>
      </p:sp>
      <p:sp>
        <p:nvSpPr>
          <p:cNvPr id="12" name="文本框 11">
            <a:extLst>
              <a:ext uri="{FF2B5EF4-FFF2-40B4-BE49-F238E27FC236}">
                <a16:creationId xmlns:a16="http://schemas.microsoft.com/office/drawing/2014/main" id="{75522E11-60FA-4007-A667-558632F5CF4E}"/>
              </a:ext>
            </a:extLst>
          </p:cNvPr>
          <p:cNvSpPr txBox="1"/>
          <p:nvPr/>
        </p:nvSpPr>
        <p:spPr>
          <a:xfrm>
            <a:off x="8414225" y="4749405"/>
            <a:ext cx="1071127" cy="369332"/>
          </a:xfrm>
          <a:prstGeom prst="rect">
            <a:avLst/>
          </a:prstGeom>
          <a:solidFill>
            <a:srgbClr val="F2F2CC"/>
          </a:solidFill>
        </p:spPr>
        <p:txBody>
          <a:bodyPr wrap="none" rtlCol="0">
            <a:spAutoFit/>
          </a:bodyPr>
          <a:lstStyle/>
          <a:p>
            <a:r>
              <a:rPr lang="en-US" altLang="zh-CN">
                <a:latin typeface="Consolas" panose="020B0609020204030204" pitchFamily="49" charset="0"/>
                <a:ea typeface="微软雅黑" panose="020B0400000000000000" pitchFamily="34" charset="-122"/>
              </a:rPr>
              <a:t>#f2f2cc</a:t>
            </a:r>
            <a:endParaRPr lang="zh-CN" altLang="en-US" dirty="0">
              <a:latin typeface="Consolas" panose="020B0609020204030204" pitchFamily="49" charset="0"/>
              <a:ea typeface="微软雅黑" panose="020B0400000000000000" pitchFamily="34" charset="-122"/>
            </a:endParaRPr>
          </a:p>
        </p:txBody>
      </p:sp>
      <p:sp>
        <p:nvSpPr>
          <p:cNvPr id="13" name="文本框 12">
            <a:extLst>
              <a:ext uri="{FF2B5EF4-FFF2-40B4-BE49-F238E27FC236}">
                <a16:creationId xmlns:a16="http://schemas.microsoft.com/office/drawing/2014/main" id="{668FED81-13E2-41B3-BD61-C7F194390E39}"/>
              </a:ext>
            </a:extLst>
          </p:cNvPr>
          <p:cNvSpPr txBox="1"/>
          <p:nvPr/>
        </p:nvSpPr>
        <p:spPr>
          <a:xfrm>
            <a:off x="9663940" y="4749405"/>
            <a:ext cx="1071127" cy="369332"/>
          </a:xfrm>
          <a:prstGeom prst="rect">
            <a:avLst/>
          </a:prstGeom>
          <a:solidFill>
            <a:srgbClr val="793C86"/>
          </a:solidFill>
        </p:spPr>
        <p:txBody>
          <a:bodyPr wrap="none" rtlCol="0">
            <a:spAutoFit/>
          </a:bodyPr>
          <a:lstStyle/>
          <a:p>
            <a:r>
              <a:rPr lang="en-US" altLang="zh-CN">
                <a:solidFill>
                  <a:schemeClr val="bg1"/>
                </a:solidFill>
                <a:latin typeface="Consolas" panose="020B0609020204030204" pitchFamily="49" charset="0"/>
                <a:ea typeface="微软雅黑" panose="020B0400000000000000" pitchFamily="34" charset="-122"/>
              </a:rPr>
              <a:t>#804080</a:t>
            </a:r>
            <a:endParaRPr lang="zh-CN" altLang="en-US" dirty="0">
              <a:solidFill>
                <a:schemeClr val="bg1"/>
              </a:solidFill>
              <a:latin typeface="Consolas" panose="020B0609020204030204" pitchFamily="49" charset="0"/>
              <a:ea typeface="微软雅黑" panose="020B0400000000000000" pitchFamily="34" charset="-122"/>
            </a:endParaRPr>
          </a:p>
        </p:txBody>
      </p:sp>
      <p:sp>
        <p:nvSpPr>
          <p:cNvPr id="14" name="文本框 13">
            <a:extLst>
              <a:ext uri="{FF2B5EF4-FFF2-40B4-BE49-F238E27FC236}">
                <a16:creationId xmlns:a16="http://schemas.microsoft.com/office/drawing/2014/main" id="{533B4D68-BA10-486C-ACB3-822D79919A35}"/>
              </a:ext>
            </a:extLst>
          </p:cNvPr>
          <p:cNvSpPr txBox="1"/>
          <p:nvPr/>
        </p:nvSpPr>
        <p:spPr>
          <a:xfrm>
            <a:off x="8380429" y="5508175"/>
            <a:ext cx="915635" cy="369332"/>
          </a:xfrm>
          <a:prstGeom prst="rect">
            <a:avLst/>
          </a:prstGeom>
          <a:noFill/>
        </p:spPr>
        <p:txBody>
          <a:bodyPr wrap="none" rtlCol="0">
            <a:spAutoFit/>
          </a:bodyPr>
          <a:lstStyle/>
          <a:p>
            <a:pPr algn="l"/>
            <a:r>
              <a:rPr lang="en-US" altLang="zh-CN" dirty="0">
                <a:latin typeface="微软雅黑" panose="020B0400000000000000" pitchFamily="34" charset="-122"/>
                <a:ea typeface="微软雅黑" panose="020B0400000000000000" pitchFamily="34" charset="-122"/>
              </a:rPr>
              <a:t>50</a:t>
            </a:r>
            <a:r>
              <a:rPr lang="zh-CN" altLang="en-US" dirty="0">
                <a:latin typeface="微软雅黑" panose="020B0400000000000000" pitchFamily="34" charset="-122"/>
                <a:ea typeface="微软雅黑" panose="020B0400000000000000" pitchFamily="34" charset="-122"/>
              </a:rPr>
              <a:t>个点</a:t>
            </a:r>
          </a:p>
        </p:txBody>
      </p:sp>
    </p:spTree>
    <p:extLst>
      <p:ext uri="{BB962C8B-B14F-4D97-AF65-F5344CB8AC3E}">
        <p14:creationId xmlns:p14="http://schemas.microsoft.com/office/powerpoint/2010/main" val="3903071876"/>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6C66E73-4233-4AB1-9DBD-C9896CC200D9}"/>
              </a:ext>
            </a:extLst>
          </p:cNvPr>
          <p:cNvPicPr>
            <a:picLocks noChangeAspect="1"/>
          </p:cNvPicPr>
          <p:nvPr/>
        </p:nvPicPr>
        <p:blipFill>
          <a:blip r:embed="rId2"/>
          <a:stretch>
            <a:fillRect/>
          </a:stretch>
        </p:blipFill>
        <p:spPr>
          <a:xfrm>
            <a:off x="0" y="228600"/>
            <a:ext cx="12192000" cy="6400800"/>
          </a:xfrm>
          <a:prstGeom prst="rect">
            <a:avLst/>
          </a:prstGeom>
        </p:spPr>
      </p:pic>
    </p:spTree>
    <p:extLst>
      <p:ext uri="{BB962C8B-B14F-4D97-AF65-F5344CB8AC3E}">
        <p14:creationId xmlns:p14="http://schemas.microsoft.com/office/powerpoint/2010/main" val="387791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5075544-B634-4E1F-B42F-F43B84D2C9F8}"/>
              </a:ext>
            </a:extLst>
          </p:cNvPr>
          <p:cNvPicPr>
            <a:picLocks noChangeAspect="1"/>
          </p:cNvPicPr>
          <p:nvPr/>
        </p:nvPicPr>
        <p:blipFill>
          <a:blip r:embed="rId2"/>
          <a:stretch>
            <a:fillRect/>
          </a:stretch>
        </p:blipFill>
        <p:spPr>
          <a:xfrm>
            <a:off x="2611120" y="0"/>
            <a:ext cx="5973961" cy="6858000"/>
          </a:xfrm>
          <a:prstGeom prst="rect">
            <a:avLst/>
          </a:prstGeom>
        </p:spPr>
      </p:pic>
    </p:spTree>
    <p:extLst>
      <p:ext uri="{BB962C8B-B14F-4D97-AF65-F5344CB8AC3E}">
        <p14:creationId xmlns:p14="http://schemas.microsoft.com/office/powerpoint/2010/main" val="2765701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2810E99-A9A6-4E0C-9BE6-0AF442116C37}"/>
              </a:ext>
            </a:extLst>
          </p:cNvPr>
          <p:cNvPicPr>
            <a:picLocks noChangeAspect="1"/>
          </p:cNvPicPr>
          <p:nvPr/>
        </p:nvPicPr>
        <p:blipFill>
          <a:blip r:embed="rId2"/>
          <a:stretch>
            <a:fillRect/>
          </a:stretch>
        </p:blipFill>
        <p:spPr>
          <a:xfrm>
            <a:off x="0" y="1167849"/>
            <a:ext cx="10412278" cy="3343742"/>
          </a:xfrm>
          <a:prstGeom prst="rect">
            <a:avLst/>
          </a:prstGeom>
        </p:spPr>
      </p:pic>
      <p:pic>
        <p:nvPicPr>
          <p:cNvPr id="5" name="图片 4">
            <a:extLst>
              <a:ext uri="{FF2B5EF4-FFF2-40B4-BE49-F238E27FC236}">
                <a16:creationId xmlns:a16="http://schemas.microsoft.com/office/drawing/2014/main" id="{22CDA9E8-1AD5-4C2F-AD9B-69B1415F0C92}"/>
              </a:ext>
            </a:extLst>
          </p:cNvPr>
          <p:cNvPicPr>
            <a:picLocks noChangeAspect="1"/>
          </p:cNvPicPr>
          <p:nvPr/>
        </p:nvPicPr>
        <p:blipFill>
          <a:blip r:embed="rId3"/>
          <a:stretch>
            <a:fillRect/>
          </a:stretch>
        </p:blipFill>
        <p:spPr>
          <a:xfrm>
            <a:off x="5858484" y="5746031"/>
            <a:ext cx="4925112" cy="485843"/>
          </a:xfrm>
          <a:prstGeom prst="rect">
            <a:avLst/>
          </a:prstGeom>
        </p:spPr>
      </p:pic>
      <p:cxnSp>
        <p:nvCxnSpPr>
          <p:cNvPr id="7" name="直接箭头连接符 6">
            <a:extLst>
              <a:ext uri="{FF2B5EF4-FFF2-40B4-BE49-F238E27FC236}">
                <a16:creationId xmlns:a16="http://schemas.microsoft.com/office/drawing/2014/main" id="{565A038D-EED9-479F-96E5-7DABF3AC647C}"/>
              </a:ext>
            </a:extLst>
          </p:cNvPr>
          <p:cNvCxnSpPr>
            <a:cxnSpLocks/>
          </p:cNvCxnSpPr>
          <p:nvPr/>
        </p:nvCxnSpPr>
        <p:spPr>
          <a:xfrm>
            <a:off x="10485120" y="3332480"/>
            <a:ext cx="142240" cy="2413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837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070CC2-FB54-43DD-B17C-6E7BA78204A6}"/>
              </a:ext>
            </a:extLst>
          </p:cNvPr>
          <p:cNvSpPr/>
          <p:nvPr/>
        </p:nvSpPr>
        <p:spPr>
          <a:xfrm>
            <a:off x="452485" y="344078"/>
            <a:ext cx="11029362" cy="4277646"/>
          </a:xfrm>
          <a:prstGeom prst="rect">
            <a:avLst/>
          </a:prstGeom>
        </p:spPr>
        <p:txBody>
          <a:bodyPr wrap="square">
            <a:spAutoFit/>
          </a:bodyPr>
          <a:lstStyle/>
          <a:p>
            <a:pPr>
              <a:lnSpc>
                <a:spcPct val="120000"/>
              </a:lnSpc>
              <a:spcAft>
                <a:spcPts val="600"/>
              </a:spcAft>
            </a:pPr>
            <a:r>
              <a:rPr lang="zh-CN" altLang="en-US" sz="2800" dirty="0">
                <a:solidFill>
                  <a:srgbClr val="252839"/>
                </a:solidFill>
                <a:latin typeface="微软雅黑" panose="020B0400000000000000" pitchFamily="34" charset="-122"/>
                <a:ea typeface="微软雅黑" panose="020B0400000000000000" pitchFamily="34" charset="-122"/>
              </a:rPr>
              <a:t>多种图表类型</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条形图：</a:t>
            </a: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plt.bar</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散点图：</a:t>
            </a: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plt.scatter</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堆叠图：</a:t>
            </a: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plt.stackplot</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直方图：</a:t>
            </a: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plt.hist</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箱线图：</a:t>
            </a: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plt.boxplot</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饼图：</a:t>
            </a: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plt.pie</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极坐标图：</a:t>
            </a: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plt.polar</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p>
          <a:p>
            <a:pPr>
              <a:lnSpc>
                <a:spcPct val="120000"/>
              </a:lnSpc>
              <a:spcAft>
                <a:spcPts val="600"/>
              </a:spcAft>
            </a:pPr>
            <a:r>
              <a:rPr lang="en-US" altLang="zh-CN" dirty="0">
                <a:solidFill>
                  <a:srgbClr val="252839"/>
                </a:solidFill>
                <a:latin typeface="微软雅黑 Light" panose="020B0502040204020203" pitchFamily="34" charset="-122"/>
                <a:ea typeface="微软雅黑 Light" panose="020B0502040204020203" pitchFamily="34" charset="-122"/>
              </a:rPr>
              <a:t>……</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保存当前图像：</a:t>
            </a: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plt.savefig</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p>
        </p:txBody>
      </p:sp>
      <p:sp>
        <p:nvSpPr>
          <p:cNvPr id="9" name="矩形: 圆角 8">
            <a:extLst>
              <a:ext uri="{FF2B5EF4-FFF2-40B4-BE49-F238E27FC236}">
                <a16:creationId xmlns:a16="http://schemas.microsoft.com/office/drawing/2014/main" id="{CB2377C0-94B3-41A0-AF54-1522FE5C6A39}"/>
              </a:ext>
            </a:extLst>
          </p:cNvPr>
          <p:cNvSpPr/>
          <p:nvPr/>
        </p:nvSpPr>
        <p:spPr>
          <a:xfrm>
            <a:off x="4871485" y="494517"/>
            <a:ext cx="6286080" cy="2645792"/>
          </a:xfrm>
          <a:prstGeom prst="roundRect">
            <a:avLst>
              <a:gd name="adj" fmla="val 7466"/>
            </a:avLst>
          </a:prstGeom>
          <a:solidFill>
            <a:schemeClr val="bg1"/>
          </a:solidFill>
          <a:ln w="19050">
            <a:solidFill>
              <a:srgbClr val="D3D7D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000" tIns="144000" rIns="216000" bIns="144000" numCol="1" spcCol="0" rtlCol="0" fromWordArt="0" anchor="t" anchorCtr="0" forceAA="0" compatLnSpc="1">
            <a:prstTxWarp prst="textNoShape">
              <a:avLst/>
            </a:prstTxWarp>
            <a:noAutofit/>
          </a:bodyPr>
          <a:lstStyle/>
          <a:p>
            <a:pPr marL="342900" indent="-342900" algn="just">
              <a:buClr>
                <a:srgbClr val="D3D7DC"/>
              </a:buClr>
              <a:buFont typeface="+mj-lt"/>
              <a:buAutoNum type="arabicPeriod"/>
            </a:pPr>
            <a:r>
              <a:rPr lang="en-US" altLang="zh-CN" dirty="0">
                <a:solidFill>
                  <a:schemeClr val="accent6"/>
                </a:solidFill>
                <a:latin typeface="Consolas" panose="020B0609020204030204" pitchFamily="49" charset="0"/>
                <a:ea typeface="微软雅黑" panose="020B0400000000000000" pitchFamily="34" charset="-122"/>
              </a:rPr>
              <a:t># </a:t>
            </a:r>
            <a:r>
              <a:rPr lang="zh-CN" altLang="en-US" dirty="0">
                <a:solidFill>
                  <a:schemeClr val="accent6"/>
                </a:solidFill>
                <a:latin typeface="Consolas" panose="020B0609020204030204" pitchFamily="49" charset="0"/>
                <a:ea typeface="微软雅黑" panose="020B0400000000000000" pitchFamily="34" charset="-122"/>
              </a:rPr>
              <a:t>试一试</a:t>
            </a:r>
            <a:endParaRPr lang="en-US" altLang="zh-CN" dirty="0">
              <a:solidFill>
                <a:schemeClr val="accent6"/>
              </a:solidFill>
              <a:latin typeface="Consolas" panose="020B0609020204030204" pitchFamily="49" charset="0"/>
              <a:ea typeface="微软雅黑" panose="020B0400000000000000" pitchFamily="34" charset="-122"/>
            </a:endParaRPr>
          </a:p>
          <a:p>
            <a:pPr marL="342900" indent="-342900" algn="just">
              <a:buClr>
                <a:srgbClr val="D3D7DC"/>
              </a:buClr>
              <a:buFont typeface="+mj-lt"/>
              <a:buAutoNum type="arabicPeriod"/>
            </a:pPr>
            <a:r>
              <a:rPr lang="en-US" altLang="zh-CN" dirty="0">
                <a:solidFill>
                  <a:schemeClr val="accent1"/>
                </a:solidFill>
                <a:latin typeface="Consolas" panose="020B0609020204030204" pitchFamily="49" charset="0"/>
                <a:ea typeface="微软雅黑" panose="020B0400000000000000" pitchFamily="34" charset="-122"/>
              </a:rPr>
              <a:t>import</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err="1">
                <a:solidFill>
                  <a:srgbClr val="24292E"/>
                </a:solidFill>
                <a:latin typeface="Consolas" panose="020B0609020204030204" pitchFamily="49" charset="0"/>
                <a:ea typeface="微软雅黑" panose="020B0400000000000000" pitchFamily="34" charset="-122"/>
              </a:rPr>
              <a:t>numpy</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a:solidFill>
                  <a:schemeClr val="accent1"/>
                </a:solidFill>
                <a:latin typeface="Consolas" panose="020B0609020204030204" pitchFamily="49" charset="0"/>
                <a:ea typeface="微软雅黑" panose="020B0400000000000000" pitchFamily="34" charset="-122"/>
              </a:rPr>
              <a:t>as</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err="1">
                <a:solidFill>
                  <a:srgbClr val="24292E"/>
                </a:solidFill>
                <a:latin typeface="Consolas" panose="020B0609020204030204" pitchFamily="49" charset="0"/>
                <a:ea typeface="微软雅黑" panose="020B0400000000000000" pitchFamily="34" charset="-122"/>
              </a:rPr>
              <a:t>np</a:t>
            </a:r>
            <a:endParaRPr lang="en-US" altLang="zh-CN" dirty="0">
              <a:solidFill>
                <a:srgbClr val="24292E"/>
              </a:solidFill>
              <a:latin typeface="Consolas" panose="020B0609020204030204" pitchFamily="49" charset="0"/>
              <a:ea typeface="微软雅黑" panose="020B0400000000000000" pitchFamily="34" charset="-122"/>
            </a:endParaRPr>
          </a:p>
          <a:p>
            <a:pPr marL="342900" indent="-342900" algn="just">
              <a:buClr>
                <a:srgbClr val="D3D7DC"/>
              </a:buClr>
              <a:buFont typeface="+mj-lt"/>
              <a:buAutoNum type="arabicPeriod"/>
            </a:pPr>
            <a:r>
              <a:rPr lang="en-US" altLang="zh-CN" dirty="0">
                <a:solidFill>
                  <a:schemeClr val="accent1"/>
                </a:solidFill>
                <a:latin typeface="Consolas" panose="020B0609020204030204" pitchFamily="49" charset="0"/>
                <a:ea typeface="微软雅黑" panose="020B0400000000000000" pitchFamily="34" charset="-122"/>
              </a:rPr>
              <a:t>import</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err="1">
                <a:solidFill>
                  <a:srgbClr val="24292E"/>
                </a:solidFill>
                <a:latin typeface="Consolas" panose="020B0609020204030204" pitchFamily="49" charset="0"/>
                <a:ea typeface="微软雅黑" panose="020B0400000000000000" pitchFamily="34" charset="-122"/>
              </a:rPr>
              <a:t>matplotlib.pyplot</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a:solidFill>
                  <a:schemeClr val="accent1"/>
                </a:solidFill>
                <a:latin typeface="Consolas" panose="020B0609020204030204" pitchFamily="49" charset="0"/>
                <a:ea typeface="微软雅黑" panose="020B0400000000000000" pitchFamily="34" charset="-122"/>
              </a:rPr>
              <a:t>as</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err="1">
                <a:solidFill>
                  <a:srgbClr val="24292E"/>
                </a:solidFill>
                <a:latin typeface="Consolas" panose="020B0609020204030204" pitchFamily="49" charset="0"/>
                <a:ea typeface="微软雅黑" panose="020B0400000000000000" pitchFamily="34" charset="-122"/>
              </a:rPr>
              <a:t>plt</a:t>
            </a:r>
            <a:endParaRPr lang="en-US" altLang="zh-CN" dirty="0">
              <a:solidFill>
                <a:srgbClr val="24292E"/>
              </a:solidFill>
              <a:latin typeface="Consolas" panose="020B0609020204030204" pitchFamily="49" charset="0"/>
              <a:ea typeface="微软雅黑" panose="020B0400000000000000" pitchFamily="34" charset="-122"/>
            </a:endParaRPr>
          </a:p>
          <a:p>
            <a:pPr marL="342900" indent="-342900" algn="just">
              <a:buClr>
                <a:srgbClr val="D3D7DC"/>
              </a:buClr>
              <a:buFont typeface="+mj-lt"/>
              <a:buAutoNum type="arabicPeriod"/>
            </a:pPr>
            <a:r>
              <a:rPr lang="en-US" altLang="zh-CN" dirty="0">
                <a:solidFill>
                  <a:srgbClr val="24292E"/>
                </a:solidFill>
                <a:latin typeface="Consolas" panose="020B0609020204030204" pitchFamily="49" charset="0"/>
                <a:ea typeface="微软雅黑" panose="020B0400000000000000" pitchFamily="34" charset="-122"/>
              </a:rPr>
              <a:t> </a:t>
            </a:r>
          </a:p>
          <a:p>
            <a:pPr marL="342900" indent="-342900" algn="just">
              <a:buClr>
                <a:srgbClr val="D3D7DC"/>
              </a:buClr>
              <a:buFont typeface="+mj-lt"/>
              <a:buAutoNum type="arabicPeriod"/>
            </a:pPr>
            <a:r>
              <a:rPr lang="en-US" altLang="zh-CN" dirty="0">
                <a:solidFill>
                  <a:srgbClr val="24292E"/>
                </a:solidFill>
                <a:latin typeface="Consolas" panose="020B0609020204030204" pitchFamily="49" charset="0"/>
                <a:ea typeface="微软雅黑" panose="020B0400000000000000" pitchFamily="34" charset="-122"/>
              </a:rPr>
              <a:t>theta = </a:t>
            </a:r>
            <a:r>
              <a:rPr lang="en-US" altLang="zh-CN" dirty="0" err="1">
                <a:solidFill>
                  <a:srgbClr val="24292E"/>
                </a:solidFill>
                <a:latin typeface="Consolas" panose="020B0609020204030204" pitchFamily="49" charset="0"/>
                <a:ea typeface="微软雅黑" panose="020B0400000000000000" pitchFamily="34" charset="-122"/>
              </a:rPr>
              <a:t>np.linspace</a:t>
            </a:r>
            <a:r>
              <a:rPr lang="en-US" altLang="zh-CN" dirty="0">
                <a:solidFill>
                  <a:srgbClr val="24292E"/>
                </a:solidFill>
                <a:latin typeface="Consolas" panose="020B0609020204030204" pitchFamily="49" charset="0"/>
                <a:ea typeface="微软雅黑" panose="020B0400000000000000" pitchFamily="34" charset="-122"/>
              </a:rPr>
              <a:t>(0, 2*</a:t>
            </a:r>
            <a:r>
              <a:rPr lang="en-US" altLang="zh-CN" dirty="0" err="1">
                <a:solidFill>
                  <a:srgbClr val="24292E"/>
                </a:solidFill>
                <a:latin typeface="Consolas" panose="020B0609020204030204" pitchFamily="49" charset="0"/>
                <a:ea typeface="微软雅黑" panose="020B0400000000000000" pitchFamily="34" charset="-122"/>
              </a:rPr>
              <a:t>np.pi</a:t>
            </a:r>
            <a:r>
              <a:rPr lang="en-US" altLang="zh-CN" dirty="0">
                <a:solidFill>
                  <a:srgbClr val="24292E"/>
                </a:solidFill>
                <a:latin typeface="Consolas" panose="020B0609020204030204" pitchFamily="49" charset="0"/>
                <a:ea typeface="微软雅黑" panose="020B0400000000000000" pitchFamily="34" charset="-122"/>
              </a:rPr>
              <a:t>, 1000)</a:t>
            </a:r>
          </a:p>
          <a:p>
            <a:pPr marL="342900" indent="-342900" algn="just">
              <a:buClr>
                <a:srgbClr val="D3D7DC"/>
              </a:buClr>
              <a:buFont typeface="+mj-lt"/>
              <a:buAutoNum type="arabicPeriod"/>
            </a:pPr>
            <a:r>
              <a:rPr lang="en-US" altLang="zh-CN" dirty="0">
                <a:solidFill>
                  <a:srgbClr val="24292E"/>
                </a:solidFill>
                <a:latin typeface="Consolas" panose="020B0609020204030204" pitchFamily="49" charset="0"/>
                <a:ea typeface="微软雅黑" panose="020B0400000000000000" pitchFamily="34" charset="-122"/>
              </a:rPr>
              <a:t>r = 1 - </a:t>
            </a:r>
            <a:r>
              <a:rPr lang="en-US" altLang="zh-CN" dirty="0" err="1">
                <a:solidFill>
                  <a:srgbClr val="24292E"/>
                </a:solidFill>
                <a:latin typeface="Consolas" panose="020B0609020204030204" pitchFamily="49" charset="0"/>
                <a:ea typeface="微软雅黑" panose="020B0400000000000000" pitchFamily="34" charset="-122"/>
              </a:rPr>
              <a:t>np.sin</a:t>
            </a:r>
            <a:r>
              <a:rPr lang="en-US" altLang="zh-CN" dirty="0">
                <a:solidFill>
                  <a:srgbClr val="24292E"/>
                </a:solidFill>
                <a:latin typeface="Consolas" panose="020B0609020204030204" pitchFamily="49" charset="0"/>
                <a:ea typeface="微软雅黑" panose="020B0400000000000000" pitchFamily="34" charset="-122"/>
              </a:rPr>
              <a:t>(theta)</a:t>
            </a:r>
          </a:p>
          <a:p>
            <a:pPr marL="342900" indent="-342900" algn="just">
              <a:buClr>
                <a:srgbClr val="D3D7DC"/>
              </a:buClr>
              <a:buFont typeface="+mj-lt"/>
              <a:buAutoNum type="arabicPeriod"/>
            </a:pPr>
            <a:r>
              <a:rPr lang="en-US" altLang="zh-CN" dirty="0" err="1">
                <a:solidFill>
                  <a:srgbClr val="24292E"/>
                </a:solidFill>
                <a:latin typeface="Consolas" panose="020B0609020204030204" pitchFamily="49" charset="0"/>
                <a:ea typeface="微软雅黑" panose="020B0400000000000000" pitchFamily="34" charset="-122"/>
              </a:rPr>
              <a:t>plt.polar</a:t>
            </a:r>
            <a:r>
              <a:rPr lang="en-US" altLang="zh-CN" dirty="0">
                <a:solidFill>
                  <a:srgbClr val="24292E"/>
                </a:solidFill>
                <a:latin typeface="Consolas" panose="020B0609020204030204" pitchFamily="49" charset="0"/>
                <a:ea typeface="微软雅黑" panose="020B0400000000000000" pitchFamily="34" charset="-122"/>
              </a:rPr>
              <a:t>(theta, r, 'r.-')</a:t>
            </a:r>
            <a:endParaRPr lang="zh-CN" altLang="en-US" dirty="0">
              <a:solidFill>
                <a:schemeClr val="accent6"/>
              </a:solidFill>
              <a:latin typeface="Consolas" panose="020B0609020204030204" pitchFamily="49" charset="0"/>
              <a:ea typeface="微软雅黑" panose="020B0400000000000000" pitchFamily="34" charset="-122"/>
            </a:endParaRPr>
          </a:p>
        </p:txBody>
      </p:sp>
      <p:pic>
        <p:nvPicPr>
          <p:cNvPr id="4" name="图片 3">
            <a:extLst>
              <a:ext uri="{FF2B5EF4-FFF2-40B4-BE49-F238E27FC236}">
                <a16:creationId xmlns:a16="http://schemas.microsoft.com/office/drawing/2014/main" id="{66E02638-3F52-47F2-B825-5E95253B13ED}"/>
              </a:ext>
            </a:extLst>
          </p:cNvPr>
          <p:cNvPicPr>
            <a:picLocks noChangeAspect="1"/>
          </p:cNvPicPr>
          <p:nvPr/>
        </p:nvPicPr>
        <p:blipFill>
          <a:blip r:embed="rId3"/>
          <a:stretch>
            <a:fillRect/>
          </a:stretch>
        </p:blipFill>
        <p:spPr>
          <a:xfrm>
            <a:off x="5967166" y="3290748"/>
            <a:ext cx="3517460" cy="3415873"/>
          </a:xfrm>
          <a:prstGeom prst="rect">
            <a:avLst/>
          </a:prstGeom>
        </p:spPr>
      </p:pic>
    </p:spTree>
    <p:extLst>
      <p:ext uri="{BB962C8B-B14F-4D97-AF65-F5344CB8AC3E}">
        <p14:creationId xmlns:p14="http://schemas.microsoft.com/office/powerpoint/2010/main" val="348585719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070CC2-FB54-43DD-B17C-6E7BA78204A6}"/>
              </a:ext>
            </a:extLst>
          </p:cNvPr>
          <p:cNvSpPr/>
          <p:nvPr/>
        </p:nvSpPr>
        <p:spPr>
          <a:xfrm>
            <a:off x="452485" y="344078"/>
            <a:ext cx="11029362" cy="2486386"/>
          </a:xfrm>
          <a:prstGeom prst="rect">
            <a:avLst/>
          </a:prstGeom>
        </p:spPr>
        <p:txBody>
          <a:bodyPr wrap="square">
            <a:spAutoFit/>
          </a:bodyPr>
          <a:lstStyle/>
          <a:p>
            <a:pPr>
              <a:lnSpc>
                <a:spcPct val="120000"/>
              </a:lnSpc>
              <a:spcAft>
                <a:spcPts val="600"/>
              </a:spcAft>
            </a:pPr>
            <a:r>
              <a:rPr lang="zh-CN" altLang="en-US" sz="2800" dirty="0">
                <a:solidFill>
                  <a:srgbClr val="252839"/>
                </a:solidFill>
                <a:latin typeface="微软雅黑" panose="020B0400000000000000" pitchFamily="34" charset="-122"/>
                <a:ea typeface="微软雅黑" panose="020B0400000000000000" pitchFamily="34" charset="-122"/>
              </a:rPr>
              <a:t>绘制多张图</a:t>
            </a:r>
          </a:p>
          <a:p>
            <a:pPr>
              <a:lnSpc>
                <a:spcPct val="120000"/>
              </a:lnSpc>
              <a:spcAft>
                <a:spcPts val="600"/>
              </a:spcAft>
            </a:pP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plt.figure</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r>
              <a:rPr lang="zh-CN" altLang="en-US" dirty="0">
                <a:solidFill>
                  <a:srgbClr val="252839"/>
                </a:solidFill>
                <a:highlight>
                  <a:srgbClr val="F2F2F2"/>
                </a:highlight>
                <a:latin typeface="Consolas" panose="020B0609020204030204" pitchFamily="49" charset="0"/>
                <a:ea typeface="微软雅黑" panose="020B0400000000000000" pitchFamily="34" charset="-122"/>
              </a:rPr>
              <a:t>编号</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新建一个空白图表（</a:t>
            </a:r>
            <a:r>
              <a:rPr lang="en-US" altLang="zh-CN" dirty="0">
                <a:solidFill>
                  <a:srgbClr val="252839"/>
                </a:solidFill>
                <a:latin typeface="微软雅黑 Light" panose="020B0502040204020203" pitchFamily="34" charset="-122"/>
                <a:ea typeface="微软雅黑 Light" panose="020B0502040204020203" pitchFamily="34" charset="-122"/>
              </a:rPr>
              <a:t>Figure</a:t>
            </a:r>
            <a:r>
              <a:rPr lang="zh-CN" altLang="en-US" dirty="0">
                <a:solidFill>
                  <a:srgbClr val="252839"/>
                </a:solidFill>
                <a:latin typeface="微软雅黑 Light" panose="020B0502040204020203" pitchFamily="34" charset="-122"/>
                <a:ea typeface="微软雅黑 Light" panose="020B0502040204020203" pitchFamily="34" charset="-122"/>
              </a:rPr>
              <a:t>对象）。可调用 </a:t>
            </a: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plt.close</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r>
              <a:rPr lang="zh-CN" altLang="en-US" dirty="0">
                <a:solidFill>
                  <a:srgbClr val="252839"/>
                </a:solidFill>
                <a:highlight>
                  <a:srgbClr val="F2F2F2"/>
                </a:highlight>
                <a:latin typeface="Consolas" panose="020B0609020204030204" pitchFamily="49" charset="0"/>
                <a:ea typeface="微软雅黑" panose="020B0400000000000000" pitchFamily="34" charset="-122"/>
              </a:rPr>
              <a:t>编号</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关闭此图，释放内存。</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使用 </a:t>
            </a: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plt.subplot</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可以在同一个 </a:t>
            </a:r>
            <a:r>
              <a:rPr lang="en-US" altLang="zh-CN" dirty="0">
                <a:solidFill>
                  <a:srgbClr val="252839"/>
                </a:solidFill>
                <a:latin typeface="微软雅黑 Light" panose="020B0502040204020203" pitchFamily="34" charset="-122"/>
                <a:ea typeface="微软雅黑 Light" panose="020B0502040204020203" pitchFamily="34" charset="-122"/>
              </a:rPr>
              <a:t>Figure </a:t>
            </a:r>
            <a:r>
              <a:rPr lang="zh-CN" altLang="en-US" dirty="0">
                <a:solidFill>
                  <a:srgbClr val="252839"/>
                </a:solidFill>
                <a:latin typeface="微软雅黑 Light" panose="020B0502040204020203" pitchFamily="34" charset="-122"/>
                <a:ea typeface="微软雅黑 Light" panose="020B0502040204020203" pitchFamily="34" charset="-122"/>
              </a:rPr>
              <a:t>对象里画多个子图。该函数用于指定用于绘图的子图当前坐标轴，接下来的绘图函数即在该坐标轴中进行。</a:t>
            </a:r>
          </a:p>
          <a:p>
            <a:pPr>
              <a:lnSpc>
                <a:spcPct val="120000"/>
              </a:lnSpc>
              <a:spcAft>
                <a:spcPts val="600"/>
              </a:spcAft>
            </a:pP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plt.subplot</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r>
              <a:rPr lang="zh-CN" altLang="en-US" dirty="0">
                <a:solidFill>
                  <a:srgbClr val="252839"/>
                </a:solidFill>
                <a:highlight>
                  <a:srgbClr val="F2F2F2"/>
                </a:highlight>
                <a:latin typeface="Consolas" panose="020B0609020204030204" pitchFamily="49" charset="0"/>
                <a:ea typeface="微软雅黑" panose="020B0400000000000000" pitchFamily="34" charset="-122"/>
              </a:rPr>
              <a:t>行数，列数，第几个区域</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将整个 </a:t>
            </a:r>
            <a:r>
              <a:rPr lang="en-US" altLang="zh-CN" dirty="0">
                <a:solidFill>
                  <a:srgbClr val="252839"/>
                </a:solidFill>
                <a:latin typeface="微软雅黑 Light" panose="020B0502040204020203" pitchFamily="34" charset="-122"/>
                <a:ea typeface="微软雅黑 Light" panose="020B0502040204020203" pitchFamily="34" charset="-122"/>
              </a:rPr>
              <a:t>Figure </a:t>
            </a:r>
            <a:r>
              <a:rPr lang="zh-CN" altLang="en-US" dirty="0">
                <a:solidFill>
                  <a:srgbClr val="252839"/>
                </a:solidFill>
                <a:latin typeface="微软雅黑 Light" panose="020B0502040204020203" pitchFamily="34" charset="-122"/>
                <a:ea typeface="微软雅黑 Light" panose="020B0502040204020203" pitchFamily="34" charset="-122"/>
              </a:rPr>
              <a:t>切成若干行列的矩形块，并将当前绘图坐标轴设定为某个区域（区域从左到右，从上到下，从 </a:t>
            </a:r>
            <a:r>
              <a:rPr lang="en-US" altLang="zh-CN" dirty="0">
                <a:solidFill>
                  <a:srgbClr val="252839"/>
                </a:solidFill>
                <a:latin typeface="微软雅黑 Light" panose="020B0502040204020203" pitchFamily="34" charset="-122"/>
                <a:ea typeface="微软雅黑 Light" panose="020B0502040204020203" pitchFamily="34" charset="-122"/>
              </a:rPr>
              <a:t>1 </a:t>
            </a:r>
            <a:r>
              <a:rPr lang="zh-CN" altLang="en-US" dirty="0">
                <a:solidFill>
                  <a:srgbClr val="252839"/>
                </a:solidFill>
                <a:latin typeface="微软雅黑 Light" panose="020B0502040204020203" pitchFamily="34" charset="-122"/>
                <a:ea typeface="微软雅黑 Light" panose="020B0502040204020203" pitchFamily="34" charset="-122"/>
              </a:rPr>
              <a:t>开始连续计数）。</a:t>
            </a:r>
          </a:p>
        </p:txBody>
      </p:sp>
      <p:sp>
        <p:nvSpPr>
          <p:cNvPr id="4" name="矩形 3">
            <a:extLst>
              <a:ext uri="{FF2B5EF4-FFF2-40B4-BE49-F238E27FC236}">
                <a16:creationId xmlns:a16="http://schemas.microsoft.com/office/drawing/2014/main" id="{5EF1F59C-4726-419B-8AD1-E5C4CB2164F0}"/>
              </a:ext>
            </a:extLst>
          </p:cNvPr>
          <p:cNvSpPr/>
          <p:nvPr/>
        </p:nvSpPr>
        <p:spPr>
          <a:xfrm>
            <a:off x="452485" y="3992913"/>
            <a:ext cx="6381948" cy="1667701"/>
          </a:xfrm>
          <a:prstGeom prst="rect">
            <a:avLst/>
          </a:prstGeom>
        </p:spPr>
        <p:txBody>
          <a:bodyPr wrap="square">
            <a:spAutoFit/>
          </a:bodyPr>
          <a:lstStyle/>
          <a:p>
            <a:pPr>
              <a:lnSpc>
                <a:spcPct val="120000"/>
              </a:lnSpc>
              <a:spcAft>
                <a:spcPts val="600"/>
              </a:spcAft>
            </a:pPr>
            <a:r>
              <a:rPr lang="zh-CN" altLang="en-US" sz="2800">
                <a:solidFill>
                  <a:srgbClr val="252839"/>
                </a:solidFill>
                <a:latin typeface="微软雅黑" panose="020B0400000000000000" pitchFamily="34" charset="-122"/>
                <a:ea typeface="微软雅黑" panose="020B0400000000000000" pitchFamily="34" charset="-122"/>
              </a:rPr>
              <a:t>图表组件对象</a:t>
            </a:r>
          </a:p>
          <a:p>
            <a:pPr algn="just">
              <a:lnSpc>
                <a:spcPct val="120000"/>
              </a:lnSpc>
              <a:spcAft>
                <a:spcPts val="600"/>
              </a:spcAft>
            </a:pPr>
            <a:r>
              <a:rPr lang="zh-CN" altLang="en-US">
                <a:solidFill>
                  <a:srgbClr val="252839"/>
                </a:solidFill>
                <a:latin typeface="微软雅黑 Light" panose="020B0502040204020203" pitchFamily="34" charset="-122"/>
                <a:ea typeface="微软雅黑 Light" panose="020B0502040204020203" pitchFamily="34" charset="-122"/>
              </a:rPr>
              <a:t>在 </a:t>
            </a:r>
            <a:r>
              <a:rPr lang="en-US" altLang="zh-CN">
                <a:solidFill>
                  <a:srgbClr val="252839"/>
                </a:solidFill>
                <a:latin typeface="微软雅黑 Light" panose="020B0502040204020203" pitchFamily="34" charset="-122"/>
                <a:ea typeface="微软雅黑 Light" panose="020B0502040204020203" pitchFamily="34" charset="-122"/>
              </a:rPr>
              <a:t>matplotlib </a:t>
            </a:r>
            <a:r>
              <a:rPr lang="zh-CN" altLang="en-US">
                <a:solidFill>
                  <a:srgbClr val="252839"/>
                </a:solidFill>
                <a:latin typeface="微软雅黑 Light" panose="020B0502040204020203" pitchFamily="34" charset="-122"/>
                <a:ea typeface="微软雅黑 Light" panose="020B0502040204020203" pitchFamily="34" charset="-122"/>
              </a:rPr>
              <a:t>中，图表的每个组件都对应一个对象，有其对应的属性。</a:t>
            </a:r>
            <a:r>
              <a:rPr lang="en-US" altLang="zh-CN">
                <a:solidFill>
                  <a:srgbClr val="252839"/>
                </a:solidFill>
                <a:latin typeface="微软雅黑 Light" panose="020B0502040204020203" pitchFamily="34" charset="-122"/>
                <a:ea typeface="微软雅黑 Light" panose="020B0502040204020203" pitchFamily="34" charset="-122"/>
              </a:rPr>
              <a:t>Figure </a:t>
            </a:r>
            <a:r>
              <a:rPr lang="zh-CN" altLang="en-US">
                <a:solidFill>
                  <a:srgbClr val="252839"/>
                </a:solidFill>
                <a:latin typeface="微软雅黑 Light" panose="020B0502040204020203" pitchFamily="34" charset="-122"/>
                <a:ea typeface="微软雅黑 Light" panose="020B0502040204020203" pitchFamily="34" charset="-122"/>
              </a:rPr>
              <a:t>对象是顶层的容器，坐标轴 </a:t>
            </a:r>
            <a:r>
              <a:rPr lang="en-US" altLang="zh-CN">
                <a:solidFill>
                  <a:srgbClr val="252839"/>
                </a:solidFill>
                <a:latin typeface="微软雅黑 Light" panose="020B0502040204020203" pitchFamily="34" charset="-122"/>
                <a:ea typeface="微软雅黑 Light" panose="020B0502040204020203" pitchFamily="34" charset="-122"/>
              </a:rPr>
              <a:t>Axes </a:t>
            </a:r>
            <a:r>
              <a:rPr lang="zh-CN" altLang="en-US">
                <a:solidFill>
                  <a:srgbClr val="252839"/>
                </a:solidFill>
                <a:latin typeface="微软雅黑 Light" panose="020B0502040204020203" pitchFamily="34" charset="-122"/>
                <a:ea typeface="微软雅黑 Light" panose="020B0502040204020203" pitchFamily="34" charset="-122"/>
              </a:rPr>
              <a:t>对象可视为子容器，容纳内部的其他图表组件。</a:t>
            </a:r>
          </a:p>
        </p:txBody>
      </p:sp>
      <p:pic>
        <p:nvPicPr>
          <p:cNvPr id="5" name="图片 4">
            <a:extLst>
              <a:ext uri="{FF2B5EF4-FFF2-40B4-BE49-F238E27FC236}">
                <a16:creationId xmlns:a16="http://schemas.microsoft.com/office/drawing/2014/main" id="{C10E54E0-AD86-4A3F-8B49-4F26F64160DC}"/>
              </a:ext>
            </a:extLst>
          </p:cNvPr>
          <p:cNvPicPr>
            <a:picLocks noChangeAspect="1"/>
          </p:cNvPicPr>
          <p:nvPr/>
        </p:nvPicPr>
        <p:blipFill>
          <a:blip r:embed="rId2"/>
          <a:stretch>
            <a:fillRect/>
          </a:stretch>
        </p:blipFill>
        <p:spPr>
          <a:xfrm>
            <a:off x="7117143" y="2830464"/>
            <a:ext cx="3987632" cy="3889253"/>
          </a:xfrm>
          <a:prstGeom prst="rect">
            <a:avLst/>
          </a:prstGeom>
        </p:spPr>
      </p:pic>
      <p:sp>
        <p:nvSpPr>
          <p:cNvPr id="6" name="矩形 5">
            <a:extLst>
              <a:ext uri="{FF2B5EF4-FFF2-40B4-BE49-F238E27FC236}">
                <a16:creationId xmlns:a16="http://schemas.microsoft.com/office/drawing/2014/main" id="{C5D1A622-8ED4-4EC5-8B13-1BF79AA88FC7}"/>
              </a:ext>
            </a:extLst>
          </p:cNvPr>
          <p:cNvSpPr/>
          <p:nvPr/>
        </p:nvSpPr>
        <p:spPr>
          <a:xfrm>
            <a:off x="452485" y="2931780"/>
            <a:ext cx="6381948" cy="994439"/>
          </a:xfrm>
          <a:prstGeom prst="rect">
            <a:avLst/>
          </a:prstGeom>
        </p:spPr>
        <p:txBody>
          <a:bodyPr wrap="square">
            <a:spAutoFit/>
          </a:bodyPr>
          <a:lstStyle/>
          <a:p>
            <a:pPr>
              <a:lnSpc>
                <a:spcPct val="120000"/>
              </a:lnSpc>
              <a:spcAft>
                <a:spcPts val="600"/>
              </a:spcAft>
            </a:pPr>
            <a:r>
              <a:rPr lang="zh-CN" altLang="en-US" sz="2800" dirty="0">
                <a:solidFill>
                  <a:srgbClr val="252839"/>
                </a:solidFill>
                <a:latin typeface="微软雅黑" panose="020B0400000000000000" pitchFamily="34" charset="-122"/>
                <a:ea typeface="微软雅黑" panose="020B0400000000000000" pitchFamily="34" charset="-122"/>
              </a:rPr>
              <a:t>同一个坐标下的多张图</a:t>
            </a:r>
          </a:p>
          <a:p>
            <a:pPr algn="just">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将 </a:t>
            </a:r>
            <a:r>
              <a:rPr lang="en-US" altLang="zh-CN" dirty="0" err="1">
                <a:solidFill>
                  <a:srgbClr val="252839"/>
                </a:solidFill>
                <a:highlight>
                  <a:srgbClr val="F2F2F2"/>
                </a:highlight>
                <a:latin typeface="Consolas" panose="020B0609020204030204" pitchFamily="49" charset="0"/>
                <a:ea typeface="微软雅黑" panose="020B0400000000000000" pitchFamily="34" charset="-122"/>
              </a:rPr>
              <a:t>plt.plot</a:t>
            </a:r>
            <a:r>
              <a:rPr lang="en-US" altLang="zh-CN" dirty="0">
                <a:solidFill>
                  <a:srgbClr val="252839"/>
                </a:solidFill>
                <a:highlight>
                  <a:srgbClr val="F2F2F2"/>
                </a:highlight>
                <a:latin typeface="Consolas" panose="020B0609020204030204" pitchFamily="49" charset="0"/>
                <a:ea typeface="微软雅黑" panose="020B0400000000000000"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返回的 </a:t>
            </a:r>
            <a:r>
              <a:rPr lang="en-US" altLang="zh-CN" dirty="0">
                <a:solidFill>
                  <a:srgbClr val="252839"/>
                </a:solidFill>
                <a:latin typeface="微软雅黑 Light" panose="020B0502040204020203" pitchFamily="34" charset="-122"/>
                <a:ea typeface="微软雅黑 Light" panose="020B0502040204020203" pitchFamily="34" charset="-122"/>
              </a:rPr>
              <a:t>Line2D </a:t>
            </a:r>
            <a:r>
              <a:rPr lang="zh-CN" altLang="en-US" dirty="0">
                <a:solidFill>
                  <a:srgbClr val="252839"/>
                </a:solidFill>
                <a:latin typeface="微软雅黑 Light" panose="020B0502040204020203" pitchFamily="34" charset="-122"/>
                <a:ea typeface="微软雅黑 Light" panose="020B0502040204020203" pitchFamily="34" charset="-122"/>
              </a:rPr>
              <a:t>对象相加即可。</a:t>
            </a:r>
          </a:p>
        </p:txBody>
      </p:sp>
    </p:spTree>
    <p:extLst>
      <p:ext uri="{BB962C8B-B14F-4D97-AF65-F5344CB8AC3E}">
        <p14:creationId xmlns:p14="http://schemas.microsoft.com/office/powerpoint/2010/main" val="210376614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E7DFDE-1F0A-4531-A2FE-18E6278A4E63}"/>
              </a:ext>
            </a:extLst>
          </p:cNvPr>
          <p:cNvSpPr txBox="1"/>
          <p:nvPr/>
        </p:nvSpPr>
        <p:spPr>
          <a:xfrm>
            <a:off x="1134356" y="4336332"/>
            <a:ext cx="9527360" cy="1785104"/>
          </a:xfrm>
          <a:prstGeom prst="rect">
            <a:avLst/>
          </a:prstGeom>
          <a:noFill/>
        </p:spPr>
        <p:txBody>
          <a:bodyPr wrap="square" rtlCol="0">
            <a:spAutoFit/>
          </a:bodyPr>
          <a:lstStyle/>
          <a:p>
            <a:pPr algn="ctr"/>
            <a:r>
              <a:rPr lang="en-US" altLang="zh-CN" sz="4400" i="1">
                <a:solidFill>
                  <a:srgbClr val="C9CBCC"/>
                </a:solidFill>
                <a:latin typeface="微软雅黑" panose="020B0503020204020204" pitchFamily="34" charset="-122"/>
                <a:ea typeface="微软雅黑" panose="020B0503020204020204" pitchFamily="34" charset="-122"/>
              </a:rPr>
              <a:t>  Data Visualization</a:t>
            </a:r>
            <a:endParaRPr lang="en-US" altLang="zh-CN" sz="4400" b="1" i="1">
              <a:solidFill>
                <a:srgbClr val="C9CBCC"/>
              </a:solidFill>
              <a:latin typeface="微软雅黑" panose="020B0400000000000000" pitchFamily="34" charset="-122"/>
              <a:ea typeface="微软雅黑" panose="020B0400000000000000" pitchFamily="34" charset="-122"/>
            </a:endParaRPr>
          </a:p>
          <a:p>
            <a:pPr algn="ctr"/>
            <a:r>
              <a:rPr lang="zh-CN" altLang="en-US" sz="6600" b="1" i="1">
                <a:solidFill>
                  <a:srgbClr val="444444"/>
                </a:solidFill>
                <a:latin typeface="微软雅黑" panose="020B0400000000000000" pitchFamily="34" charset="-122"/>
                <a:ea typeface="微软雅黑" panose="020B0400000000000000" pitchFamily="34" charset="-122"/>
              </a:rPr>
              <a:t>数据可视化</a:t>
            </a:r>
            <a:endParaRPr lang="zh-CN" altLang="en-US" sz="6600" b="1" i="1" dirty="0">
              <a:solidFill>
                <a:srgbClr val="444444"/>
              </a:solidFill>
              <a:latin typeface="微软雅黑" panose="020B0400000000000000" pitchFamily="34" charset="-122"/>
              <a:ea typeface="微软雅黑" panose="020B0400000000000000" pitchFamily="34" charset="-122"/>
            </a:endParaRPr>
          </a:p>
        </p:txBody>
      </p:sp>
      <p:grpSp>
        <p:nvGrpSpPr>
          <p:cNvPr id="7" name="组合 6">
            <a:extLst>
              <a:ext uri="{FF2B5EF4-FFF2-40B4-BE49-F238E27FC236}">
                <a16:creationId xmlns:a16="http://schemas.microsoft.com/office/drawing/2014/main" id="{433BB47F-DF55-41D2-A793-A39AC04B317F}"/>
              </a:ext>
            </a:extLst>
          </p:cNvPr>
          <p:cNvGrpSpPr/>
          <p:nvPr/>
        </p:nvGrpSpPr>
        <p:grpSpPr>
          <a:xfrm>
            <a:off x="4544245" y="980386"/>
            <a:ext cx="3103510" cy="3082564"/>
            <a:chOff x="4798243" y="791852"/>
            <a:chExt cx="3103510" cy="3082564"/>
          </a:xfrm>
        </p:grpSpPr>
        <p:sp>
          <p:nvSpPr>
            <p:cNvPr id="3" name="矩形 2">
              <a:extLst>
                <a:ext uri="{FF2B5EF4-FFF2-40B4-BE49-F238E27FC236}">
                  <a16:creationId xmlns:a16="http://schemas.microsoft.com/office/drawing/2014/main" id="{4DC16F03-34F2-4530-AAA9-4C02953D922E}"/>
                </a:ext>
              </a:extLst>
            </p:cNvPr>
            <p:cNvSpPr/>
            <p:nvPr/>
          </p:nvSpPr>
          <p:spPr>
            <a:xfrm>
              <a:off x="4798243" y="791852"/>
              <a:ext cx="235670" cy="3082564"/>
            </a:xfrm>
            <a:prstGeom prst="rect">
              <a:avLst/>
            </a:prstGeom>
            <a:solidFill>
              <a:srgbClr val="CFD8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微软雅黑" panose="020B0400000000000000" pitchFamily="34" charset="-122"/>
                <a:ea typeface="微软雅黑" panose="020B0400000000000000" pitchFamily="34" charset="-122"/>
              </a:endParaRPr>
            </a:p>
          </p:txBody>
        </p:sp>
        <p:sp>
          <p:nvSpPr>
            <p:cNvPr id="5" name="矩形 4">
              <a:extLst>
                <a:ext uri="{FF2B5EF4-FFF2-40B4-BE49-F238E27FC236}">
                  <a16:creationId xmlns:a16="http://schemas.microsoft.com/office/drawing/2014/main" id="{97B6232B-71E3-4FC4-A9CF-AE3283C4E5F8}"/>
                </a:ext>
              </a:extLst>
            </p:cNvPr>
            <p:cNvSpPr/>
            <p:nvPr/>
          </p:nvSpPr>
          <p:spPr>
            <a:xfrm rot="5400000">
              <a:off x="6242636" y="2215299"/>
              <a:ext cx="235670" cy="3082564"/>
            </a:xfrm>
            <a:prstGeom prst="rect">
              <a:avLst/>
            </a:prstGeom>
            <a:solidFill>
              <a:srgbClr val="CFD8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微软雅黑" panose="020B0400000000000000" pitchFamily="34" charset="-122"/>
                <a:ea typeface="微软雅黑" panose="020B0400000000000000" pitchFamily="34" charset="-122"/>
              </a:endParaRPr>
            </a:p>
          </p:txBody>
        </p:sp>
        <p:sp>
          <p:nvSpPr>
            <p:cNvPr id="6" name="椭圆 5">
              <a:extLst>
                <a:ext uri="{FF2B5EF4-FFF2-40B4-BE49-F238E27FC236}">
                  <a16:creationId xmlns:a16="http://schemas.microsoft.com/office/drawing/2014/main" id="{7798A856-140B-49CA-A448-D391D7D5509B}"/>
                </a:ext>
              </a:extLst>
            </p:cNvPr>
            <p:cNvSpPr/>
            <p:nvPr/>
          </p:nvSpPr>
          <p:spPr>
            <a:xfrm>
              <a:off x="6949671" y="968371"/>
              <a:ext cx="513230" cy="513230"/>
            </a:xfrm>
            <a:prstGeom prst="ellipse">
              <a:avLst/>
            </a:prstGeom>
            <a:solidFill>
              <a:srgbClr val="00BCD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微软雅黑" panose="020B0400000000000000" pitchFamily="34" charset="-122"/>
                <a:ea typeface="微软雅黑" panose="020B0400000000000000" pitchFamily="34" charset="-122"/>
              </a:endParaRPr>
            </a:p>
          </p:txBody>
        </p:sp>
        <p:sp>
          <p:nvSpPr>
            <p:cNvPr id="8" name="椭圆 7">
              <a:extLst>
                <a:ext uri="{FF2B5EF4-FFF2-40B4-BE49-F238E27FC236}">
                  <a16:creationId xmlns:a16="http://schemas.microsoft.com/office/drawing/2014/main" id="{9D120807-2EC3-4D44-B70F-3F9F81BBE343}"/>
                </a:ext>
              </a:extLst>
            </p:cNvPr>
            <p:cNvSpPr/>
            <p:nvPr/>
          </p:nvSpPr>
          <p:spPr>
            <a:xfrm>
              <a:off x="6876296" y="1733259"/>
              <a:ext cx="513230" cy="513230"/>
            </a:xfrm>
            <a:prstGeom prst="ellipse">
              <a:avLst/>
            </a:prstGeom>
            <a:solidFill>
              <a:srgbClr val="00BCD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微软雅黑" panose="020B0400000000000000" pitchFamily="34" charset="-122"/>
                <a:ea typeface="微软雅黑" panose="020B0400000000000000" pitchFamily="34" charset="-122"/>
              </a:endParaRPr>
            </a:p>
          </p:txBody>
        </p:sp>
        <p:sp>
          <p:nvSpPr>
            <p:cNvPr id="10" name="椭圆 9">
              <a:extLst>
                <a:ext uri="{FF2B5EF4-FFF2-40B4-BE49-F238E27FC236}">
                  <a16:creationId xmlns:a16="http://schemas.microsoft.com/office/drawing/2014/main" id="{9985829F-AF7A-410E-8B3E-17C345A5EAB8}"/>
                </a:ext>
              </a:extLst>
            </p:cNvPr>
            <p:cNvSpPr/>
            <p:nvPr/>
          </p:nvSpPr>
          <p:spPr>
            <a:xfrm>
              <a:off x="5985994" y="1707584"/>
              <a:ext cx="513230" cy="513230"/>
            </a:xfrm>
            <a:prstGeom prst="ellipse">
              <a:avLst/>
            </a:prstGeom>
            <a:solidFill>
              <a:srgbClr val="00BCD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微软雅黑" panose="020B0400000000000000" pitchFamily="34" charset="-122"/>
                <a:ea typeface="微软雅黑" panose="020B0400000000000000" pitchFamily="34" charset="-122"/>
              </a:endParaRPr>
            </a:p>
          </p:txBody>
        </p:sp>
        <p:sp>
          <p:nvSpPr>
            <p:cNvPr id="11" name="椭圆 10">
              <a:extLst>
                <a:ext uri="{FF2B5EF4-FFF2-40B4-BE49-F238E27FC236}">
                  <a16:creationId xmlns:a16="http://schemas.microsoft.com/office/drawing/2014/main" id="{DE36551E-7901-41DB-8FE3-BBB8D3F9FA4B}"/>
                </a:ext>
              </a:extLst>
            </p:cNvPr>
            <p:cNvSpPr/>
            <p:nvPr/>
          </p:nvSpPr>
          <p:spPr>
            <a:xfrm>
              <a:off x="6152053" y="2488691"/>
              <a:ext cx="513230" cy="513230"/>
            </a:xfrm>
            <a:prstGeom prst="ellipse">
              <a:avLst/>
            </a:prstGeom>
            <a:solidFill>
              <a:srgbClr val="00BCD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微软雅黑" panose="020B0400000000000000" pitchFamily="34" charset="-122"/>
                <a:ea typeface="微软雅黑" panose="020B0400000000000000" pitchFamily="34" charset="-122"/>
              </a:endParaRPr>
            </a:p>
          </p:txBody>
        </p:sp>
        <p:sp>
          <p:nvSpPr>
            <p:cNvPr id="12" name="椭圆 11">
              <a:extLst>
                <a:ext uri="{FF2B5EF4-FFF2-40B4-BE49-F238E27FC236}">
                  <a16:creationId xmlns:a16="http://schemas.microsoft.com/office/drawing/2014/main" id="{545D82D6-FD32-4DBB-8C7E-9964D91D704A}"/>
                </a:ext>
              </a:extLst>
            </p:cNvPr>
            <p:cNvSpPr/>
            <p:nvPr/>
          </p:nvSpPr>
          <p:spPr>
            <a:xfrm>
              <a:off x="5472764" y="2875707"/>
              <a:ext cx="513230" cy="513230"/>
            </a:xfrm>
            <a:prstGeom prst="ellipse">
              <a:avLst/>
            </a:prstGeom>
            <a:solidFill>
              <a:srgbClr val="00BCD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微软雅黑" panose="020B0400000000000000" pitchFamily="34" charset="-122"/>
                <a:ea typeface="微软雅黑" panose="020B0400000000000000" pitchFamily="34" charset="-122"/>
              </a:endParaRPr>
            </a:p>
          </p:txBody>
        </p:sp>
      </p:grpSp>
    </p:spTree>
    <p:extLst>
      <p:ext uri="{BB962C8B-B14F-4D97-AF65-F5344CB8AC3E}">
        <p14:creationId xmlns:p14="http://schemas.microsoft.com/office/powerpoint/2010/main" val="781239756"/>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92B55F0-B7DE-4ECE-A1CE-D4539C7B59E3}"/>
              </a:ext>
            </a:extLst>
          </p:cNvPr>
          <p:cNvPicPr>
            <a:picLocks noChangeAspect="1"/>
          </p:cNvPicPr>
          <p:nvPr/>
        </p:nvPicPr>
        <p:blipFill>
          <a:blip r:embed="rId2"/>
          <a:stretch>
            <a:fillRect/>
          </a:stretch>
        </p:blipFill>
        <p:spPr>
          <a:xfrm>
            <a:off x="0" y="787275"/>
            <a:ext cx="12192000" cy="3739129"/>
          </a:xfrm>
          <a:prstGeom prst="rect">
            <a:avLst/>
          </a:prstGeom>
        </p:spPr>
      </p:pic>
      <p:sp>
        <p:nvSpPr>
          <p:cNvPr id="4" name="矩形 3">
            <a:extLst>
              <a:ext uri="{FF2B5EF4-FFF2-40B4-BE49-F238E27FC236}">
                <a16:creationId xmlns:a16="http://schemas.microsoft.com/office/drawing/2014/main" id="{70D1E0E6-AD09-42CE-94C6-65C810DB9444}"/>
              </a:ext>
            </a:extLst>
          </p:cNvPr>
          <p:cNvSpPr/>
          <p:nvPr/>
        </p:nvSpPr>
        <p:spPr>
          <a:xfrm>
            <a:off x="4150725" y="197995"/>
            <a:ext cx="6381948" cy="400431"/>
          </a:xfrm>
          <a:prstGeom prst="rect">
            <a:avLst/>
          </a:prstGeom>
        </p:spPr>
        <p:txBody>
          <a:bodyPr wrap="square">
            <a:spAutoFit/>
          </a:bodyPr>
          <a:lstStyle/>
          <a:p>
            <a:pPr algn="just">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如何在一个坐标下画两张图：相加即可</a:t>
            </a:r>
          </a:p>
        </p:txBody>
      </p:sp>
      <p:pic>
        <p:nvPicPr>
          <p:cNvPr id="6" name="图片 5">
            <a:extLst>
              <a:ext uri="{FF2B5EF4-FFF2-40B4-BE49-F238E27FC236}">
                <a16:creationId xmlns:a16="http://schemas.microsoft.com/office/drawing/2014/main" id="{4647AEFB-5C6D-4573-A322-59AC1B848206}"/>
              </a:ext>
            </a:extLst>
          </p:cNvPr>
          <p:cNvPicPr>
            <a:picLocks noChangeAspect="1"/>
          </p:cNvPicPr>
          <p:nvPr/>
        </p:nvPicPr>
        <p:blipFill>
          <a:blip r:embed="rId3"/>
          <a:stretch>
            <a:fillRect/>
          </a:stretch>
        </p:blipFill>
        <p:spPr>
          <a:xfrm>
            <a:off x="2666236" y="4781293"/>
            <a:ext cx="6392167" cy="1552792"/>
          </a:xfrm>
          <a:prstGeom prst="rect">
            <a:avLst/>
          </a:prstGeom>
        </p:spPr>
      </p:pic>
    </p:spTree>
    <p:extLst>
      <p:ext uri="{BB962C8B-B14F-4D97-AF65-F5344CB8AC3E}">
        <p14:creationId xmlns:p14="http://schemas.microsoft.com/office/powerpoint/2010/main" val="1824759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070CC2-FB54-43DD-B17C-6E7BA78204A6}"/>
              </a:ext>
            </a:extLst>
          </p:cNvPr>
          <p:cNvSpPr/>
          <p:nvPr/>
        </p:nvSpPr>
        <p:spPr>
          <a:xfrm>
            <a:off x="452485" y="344078"/>
            <a:ext cx="11029362" cy="2818785"/>
          </a:xfrm>
          <a:prstGeom prst="rect">
            <a:avLst/>
          </a:prstGeom>
        </p:spPr>
        <p:txBody>
          <a:bodyPr wrap="square">
            <a:spAutoFit/>
          </a:bodyPr>
          <a:lstStyle/>
          <a:p>
            <a:pPr>
              <a:lnSpc>
                <a:spcPct val="120000"/>
              </a:lnSpc>
              <a:spcAft>
                <a:spcPts val="600"/>
              </a:spcAft>
            </a:pPr>
            <a:r>
              <a:rPr lang="zh-CN" altLang="en-US" sz="2800">
                <a:solidFill>
                  <a:srgbClr val="252839"/>
                </a:solidFill>
                <a:latin typeface="微软雅黑" panose="020B0400000000000000" pitchFamily="34" charset="-122"/>
                <a:ea typeface="微软雅黑" panose="020B0400000000000000" pitchFamily="34" charset="-122"/>
              </a:rPr>
              <a:t>面向对象的作图方式</a:t>
            </a:r>
          </a:p>
          <a:p>
            <a:pPr>
              <a:lnSpc>
                <a:spcPct val="120000"/>
              </a:lnSpc>
              <a:spcAft>
                <a:spcPts val="600"/>
              </a:spcAft>
            </a:pPr>
            <a:r>
              <a:rPr lang="zh-CN" altLang="en-US">
                <a:solidFill>
                  <a:srgbClr val="252839"/>
                </a:solidFill>
                <a:latin typeface="微软雅黑 Light" panose="020B0502040204020203" pitchFamily="34" charset="-122"/>
                <a:ea typeface="微软雅黑 Light" panose="020B0502040204020203" pitchFamily="34" charset="-122"/>
              </a:rPr>
              <a:t>作图的过程本质上就是将各坐标轴 </a:t>
            </a:r>
            <a:r>
              <a:rPr lang="en-US" altLang="zh-CN">
                <a:solidFill>
                  <a:srgbClr val="252839"/>
                </a:solidFill>
                <a:latin typeface="微软雅黑 Light" panose="020B0502040204020203" pitchFamily="34" charset="-122"/>
                <a:ea typeface="微软雅黑 Light" panose="020B0502040204020203" pitchFamily="34" charset="-122"/>
              </a:rPr>
              <a:t>Axes </a:t>
            </a:r>
            <a:r>
              <a:rPr lang="zh-CN" altLang="en-US">
                <a:solidFill>
                  <a:srgbClr val="252839"/>
                </a:solidFill>
                <a:latin typeface="微软雅黑 Light" panose="020B0502040204020203" pitchFamily="34" charset="-122"/>
                <a:ea typeface="微软雅黑 Light" panose="020B0502040204020203" pitchFamily="34" charset="-122"/>
              </a:rPr>
              <a:t>对象及其内的图表元素对象逐个放入 </a:t>
            </a:r>
            <a:r>
              <a:rPr lang="en-US" altLang="zh-CN">
                <a:solidFill>
                  <a:srgbClr val="252839"/>
                </a:solidFill>
                <a:latin typeface="微软雅黑 Light" panose="020B0502040204020203" pitchFamily="34" charset="-122"/>
                <a:ea typeface="微软雅黑 Light" panose="020B0502040204020203" pitchFamily="34" charset="-122"/>
              </a:rPr>
              <a:t>Figure </a:t>
            </a:r>
            <a:r>
              <a:rPr lang="zh-CN" altLang="en-US">
                <a:solidFill>
                  <a:srgbClr val="252839"/>
                </a:solidFill>
                <a:latin typeface="微软雅黑 Light" panose="020B0502040204020203" pitchFamily="34" charset="-122"/>
                <a:ea typeface="微软雅黑 Light" panose="020B0502040204020203" pitchFamily="34" charset="-122"/>
              </a:rPr>
              <a:t>对象的过程。除前述 </a:t>
            </a:r>
            <a:r>
              <a:rPr lang="en-US" altLang="zh-CN">
                <a:solidFill>
                  <a:srgbClr val="252839"/>
                </a:solidFill>
                <a:highlight>
                  <a:srgbClr val="F2F2F2"/>
                </a:highlight>
                <a:latin typeface="Consolas" panose="020B0609020204030204" pitchFamily="49" charset="0"/>
                <a:ea typeface="微软雅黑" panose="020B0400000000000000" pitchFamily="34" charset="-122"/>
              </a:rPr>
              <a:t>plt.XXX()</a:t>
            </a:r>
            <a:r>
              <a:rPr lang="en-US" altLang="zh-CN">
                <a:solidFill>
                  <a:srgbClr val="252839"/>
                </a:solidFill>
                <a:latin typeface="微软雅黑 Light" panose="020B0502040204020203" pitchFamily="34" charset="-122"/>
                <a:ea typeface="微软雅黑 Light" panose="020B0502040204020203" pitchFamily="34" charset="-122"/>
              </a:rPr>
              <a:t> </a:t>
            </a:r>
            <a:r>
              <a:rPr lang="zh-CN" altLang="en-US">
                <a:solidFill>
                  <a:srgbClr val="252839"/>
                </a:solidFill>
                <a:latin typeface="微软雅黑 Light" panose="020B0502040204020203" pitchFamily="34" charset="-122"/>
                <a:ea typeface="微软雅黑 Light" panose="020B0502040204020203" pitchFamily="34" charset="-122"/>
              </a:rPr>
              <a:t>的交互式命令风格的函数 </a:t>
            </a:r>
            <a:r>
              <a:rPr lang="en-US" altLang="zh-CN">
                <a:solidFill>
                  <a:srgbClr val="252839"/>
                </a:solidFill>
                <a:latin typeface="微软雅黑 Light" panose="020B0502040204020203" pitchFamily="34" charset="-122"/>
                <a:ea typeface="微软雅黑 Light" panose="020B0502040204020203" pitchFamily="34" charset="-122"/>
              </a:rPr>
              <a:t>API </a:t>
            </a:r>
            <a:r>
              <a:rPr lang="zh-CN" altLang="en-US">
                <a:solidFill>
                  <a:srgbClr val="252839"/>
                </a:solidFill>
                <a:latin typeface="微软雅黑 Light" panose="020B0502040204020203" pitchFamily="34" charset="-122"/>
                <a:ea typeface="微软雅黑 Light" panose="020B0502040204020203" pitchFamily="34" charset="-122"/>
              </a:rPr>
              <a:t>外，</a:t>
            </a:r>
            <a:r>
              <a:rPr lang="en-US" altLang="zh-CN">
                <a:solidFill>
                  <a:srgbClr val="252839"/>
                </a:solidFill>
                <a:latin typeface="微软雅黑 Light" panose="020B0502040204020203" pitchFamily="34" charset="-122"/>
                <a:ea typeface="微软雅黑 Light" panose="020B0502040204020203" pitchFamily="34" charset="-122"/>
              </a:rPr>
              <a:t>matplotlib </a:t>
            </a:r>
            <a:r>
              <a:rPr lang="zh-CN" altLang="en-US">
                <a:solidFill>
                  <a:srgbClr val="252839"/>
                </a:solidFill>
                <a:latin typeface="微软雅黑 Light" panose="020B0502040204020203" pitchFamily="34" charset="-122"/>
                <a:ea typeface="微软雅黑 Light" panose="020B0502040204020203" pitchFamily="34" charset="-122"/>
              </a:rPr>
              <a:t>还提供了面向对象的作图 </a:t>
            </a:r>
            <a:r>
              <a:rPr lang="en-US" altLang="zh-CN">
                <a:solidFill>
                  <a:srgbClr val="252839"/>
                </a:solidFill>
                <a:latin typeface="微软雅黑 Light" panose="020B0502040204020203" pitchFamily="34" charset="-122"/>
                <a:ea typeface="微软雅黑 Light" panose="020B0502040204020203" pitchFamily="34" charset="-122"/>
              </a:rPr>
              <a:t>API</a:t>
            </a:r>
            <a:r>
              <a:rPr lang="zh-CN" altLang="en-US">
                <a:solidFill>
                  <a:srgbClr val="252839"/>
                </a:solidFill>
                <a:latin typeface="微软雅黑 Light" panose="020B0502040204020203" pitchFamily="34" charset="-122"/>
                <a:ea typeface="微软雅黑 Light" panose="020B0502040204020203" pitchFamily="34" charset="-122"/>
              </a:rPr>
              <a:t>。</a:t>
            </a:r>
          </a:p>
          <a:p>
            <a:pPr>
              <a:lnSpc>
                <a:spcPct val="120000"/>
              </a:lnSpc>
              <a:spcAft>
                <a:spcPts val="600"/>
              </a:spcAft>
            </a:pPr>
            <a:r>
              <a:rPr lang="zh-CN" altLang="en-US">
                <a:solidFill>
                  <a:srgbClr val="252839"/>
                </a:solidFill>
                <a:latin typeface="微软雅黑 Light" panose="020B0502040204020203" pitchFamily="34" charset="-122"/>
                <a:ea typeface="微软雅黑 Light" panose="020B0502040204020203" pitchFamily="34" charset="-122"/>
              </a:rPr>
              <a:t>前述大多数作图相关函数的同名方法（如 </a:t>
            </a:r>
            <a:r>
              <a:rPr lang="en-US" altLang="zh-CN">
                <a:solidFill>
                  <a:srgbClr val="252839"/>
                </a:solidFill>
                <a:latin typeface="微软雅黑 Light" panose="020B0502040204020203" pitchFamily="34" charset="-122"/>
                <a:ea typeface="微软雅黑 Light" panose="020B0502040204020203" pitchFamily="34" charset="-122"/>
              </a:rPr>
              <a:t>plot </a:t>
            </a:r>
            <a:r>
              <a:rPr lang="zh-CN" altLang="en-US">
                <a:solidFill>
                  <a:srgbClr val="252839"/>
                </a:solidFill>
                <a:latin typeface="微软雅黑 Light" panose="020B0502040204020203" pitchFamily="34" charset="-122"/>
                <a:ea typeface="微软雅黑 Light" panose="020B0502040204020203" pitchFamily="34" charset="-122"/>
              </a:rPr>
              <a:t>方法）还同时实现在了 </a:t>
            </a:r>
            <a:r>
              <a:rPr lang="en-US" altLang="zh-CN">
                <a:solidFill>
                  <a:srgbClr val="252839"/>
                </a:solidFill>
                <a:highlight>
                  <a:srgbClr val="F2F2F2"/>
                </a:highlight>
                <a:latin typeface="Consolas" panose="020B0609020204030204" pitchFamily="49" charset="0"/>
                <a:ea typeface="微软雅黑" panose="020B0400000000000000" pitchFamily="34" charset="-122"/>
              </a:rPr>
              <a:t>matplotlib.axes.Axes</a:t>
            </a:r>
            <a:r>
              <a:rPr lang="en-US" altLang="zh-CN">
                <a:solidFill>
                  <a:srgbClr val="252839"/>
                </a:solidFill>
                <a:latin typeface="微软雅黑 Light" panose="020B0502040204020203" pitchFamily="34" charset="-122"/>
                <a:ea typeface="微软雅黑 Light" panose="020B0502040204020203" pitchFamily="34" charset="-122"/>
              </a:rPr>
              <a:t> </a:t>
            </a:r>
            <a:r>
              <a:rPr lang="zh-CN" altLang="en-US">
                <a:solidFill>
                  <a:srgbClr val="252839"/>
                </a:solidFill>
                <a:latin typeface="微软雅黑 Light" panose="020B0502040204020203" pitchFamily="34" charset="-122"/>
                <a:ea typeface="微软雅黑 Light" panose="020B0502040204020203" pitchFamily="34" charset="-122"/>
              </a:rPr>
              <a:t>等类中，因此可通过调用坐标轴对象的方法进行作图。</a:t>
            </a:r>
          </a:p>
          <a:p>
            <a:pPr>
              <a:lnSpc>
                <a:spcPct val="120000"/>
              </a:lnSpc>
              <a:spcAft>
                <a:spcPts val="600"/>
              </a:spcAft>
            </a:pPr>
            <a:r>
              <a:rPr lang="zh-CN" altLang="en-US">
                <a:solidFill>
                  <a:srgbClr val="252839"/>
                </a:solidFill>
                <a:latin typeface="微软雅黑 Light" panose="020B0502040204020203" pitchFamily="34" charset="-122"/>
                <a:ea typeface="微软雅黑 Light" panose="020B0502040204020203" pitchFamily="34" charset="-122"/>
              </a:rPr>
              <a:t>调用 </a:t>
            </a:r>
            <a:r>
              <a:rPr lang="en-US" altLang="zh-CN">
                <a:solidFill>
                  <a:srgbClr val="252839"/>
                </a:solidFill>
                <a:latin typeface="微软雅黑 Light" panose="020B0502040204020203" pitchFamily="34" charset="-122"/>
                <a:ea typeface="微软雅黑 Light" panose="020B0502040204020203" pitchFamily="34" charset="-122"/>
              </a:rPr>
              <a:t>Figure </a:t>
            </a:r>
            <a:r>
              <a:rPr lang="zh-CN" altLang="en-US">
                <a:solidFill>
                  <a:srgbClr val="252839"/>
                </a:solidFill>
                <a:latin typeface="微软雅黑 Light" panose="020B0502040204020203" pitchFamily="34" charset="-122"/>
                <a:ea typeface="微软雅黑 Light" panose="020B0502040204020203" pitchFamily="34" charset="-122"/>
              </a:rPr>
              <a:t>对象的 </a:t>
            </a:r>
            <a:r>
              <a:rPr lang="en-US" altLang="zh-CN">
                <a:solidFill>
                  <a:srgbClr val="252839"/>
                </a:solidFill>
                <a:highlight>
                  <a:srgbClr val="F2F2F2"/>
                </a:highlight>
                <a:latin typeface="Consolas" panose="020B0609020204030204" pitchFamily="49" charset="0"/>
                <a:ea typeface="微软雅黑" panose="020B0400000000000000" pitchFamily="34" charset="-122"/>
              </a:rPr>
              <a:t>add_subplot()</a:t>
            </a:r>
            <a:r>
              <a:rPr lang="en-US" altLang="zh-CN">
                <a:solidFill>
                  <a:srgbClr val="252839"/>
                </a:solidFill>
                <a:latin typeface="微软雅黑 Light" panose="020B0502040204020203" pitchFamily="34" charset="-122"/>
                <a:ea typeface="微软雅黑 Light" panose="020B0502040204020203" pitchFamily="34" charset="-122"/>
              </a:rPr>
              <a:t> </a:t>
            </a:r>
            <a:r>
              <a:rPr lang="zh-CN" altLang="en-US">
                <a:solidFill>
                  <a:srgbClr val="252839"/>
                </a:solidFill>
                <a:latin typeface="微软雅黑 Light" panose="020B0502040204020203" pitchFamily="34" charset="-122"/>
                <a:ea typeface="微软雅黑 Light" panose="020B0502040204020203" pitchFamily="34" charset="-122"/>
              </a:rPr>
              <a:t>方法可添加子 </a:t>
            </a:r>
            <a:r>
              <a:rPr lang="en-US" altLang="zh-CN">
                <a:solidFill>
                  <a:srgbClr val="252839"/>
                </a:solidFill>
                <a:latin typeface="微软雅黑 Light" panose="020B0502040204020203" pitchFamily="34" charset="-122"/>
                <a:ea typeface="微软雅黑 Light" panose="020B0502040204020203" pitchFamily="34" charset="-122"/>
              </a:rPr>
              <a:t>Axes</a:t>
            </a:r>
            <a:r>
              <a:rPr lang="zh-CN" altLang="en-US">
                <a:solidFill>
                  <a:srgbClr val="252839"/>
                </a:solidFill>
                <a:latin typeface="微软雅黑 Light" panose="020B0502040204020203" pitchFamily="34" charset="-122"/>
                <a:ea typeface="微软雅黑 Light" panose="020B0502040204020203" pitchFamily="34" charset="-122"/>
              </a:rPr>
              <a:t>，</a:t>
            </a:r>
            <a:r>
              <a:rPr lang="en-US" altLang="zh-CN">
                <a:solidFill>
                  <a:srgbClr val="252839"/>
                </a:solidFill>
                <a:highlight>
                  <a:srgbClr val="F2F2F2"/>
                </a:highlight>
                <a:latin typeface="Consolas" panose="020B0609020204030204" pitchFamily="49" charset="0"/>
                <a:ea typeface="微软雅黑" panose="020B0400000000000000" pitchFamily="34" charset="-122"/>
              </a:rPr>
              <a:t>plt.gca()</a:t>
            </a:r>
            <a:r>
              <a:rPr lang="en-US" altLang="zh-CN">
                <a:solidFill>
                  <a:srgbClr val="252839"/>
                </a:solidFill>
                <a:latin typeface="微软雅黑 Light" panose="020B0502040204020203" pitchFamily="34" charset="-122"/>
                <a:ea typeface="微软雅黑 Light" panose="020B0502040204020203" pitchFamily="34" charset="-122"/>
              </a:rPr>
              <a:t> </a:t>
            </a:r>
            <a:r>
              <a:rPr lang="zh-CN" altLang="en-US">
                <a:solidFill>
                  <a:srgbClr val="252839"/>
                </a:solidFill>
                <a:latin typeface="微软雅黑 Light" panose="020B0502040204020203" pitchFamily="34" charset="-122"/>
                <a:ea typeface="微软雅黑 Light" panose="020B0502040204020203" pitchFamily="34" charset="-122"/>
              </a:rPr>
              <a:t>和 </a:t>
            </a:r>
            <a:r>
              <a:rPr lang="en-US" altLang="zh-CN">
                <a:solidFill>
                  <a:srgbClr val="252839"/>
                </a:solidFill>
                <a:highlight>
                  <a:srgbClr val="F2F2F2"/>
                </a:highlight>
                <a:latin typeface="Consolas" panose="020B0609020204030204" pitchFamily="49" charset="0"/>
                <a:ea typeface="微软雅黑" panose="020B0400000000000000" pitchFamily="34" charset="-122"/>
              </a:rPr>
              <a:t>plt.gcf()</a:t>
            </a:r>
            <a:r>
              <a:rPr lang="en-US" altLang="zh-CN">
                <a:solidFill>
                  <a:srgbClr val="252839"/>
                </a:solidFill>
                <a:latin typeface="微软雅黑 Light" panose="020B0502040204020203" pitchFamily="34" charset="-122"/>
                <a:ea typeface="微软雅黑 Light" panose="020B0502040204020203" pitchFamily="34" charset="-122"/>
              </a:rPr>
              <a:t> </a:t>
            </a:r>
            <a:r>
              <a:rPr lang="zh-CN" altLang="en-US">
                <a:solidFill>
                  <a:srgbClr val="252839"/>
                </a:solidFill>
                <a:latin typeface="微软雅黑 Light" panose="020B0502040204020203" pitchFamily="34" charset="-122"/>
                <a:ea typeface="微软雅黑 Light" panose="020B0502040204020203" pitchFamily="34" charset="-122"/>
              </a:rPr>
              <a:t>可分别获取当前 </a:t>
            </a:r>
            <a:r>
              <a:rPr lang="en-US" altLang="zh-CN">
                <a:solidFill>
                  <a:srgbClr val="252839"/>
                </a:solidFill>
                <a:latin typeface="微软雅黑 Light" panose="020B0502040204020203" pitchFamily="34" charset="-122"/>
                <a:ea typeface="微软雅黑 Light" panose="020B0502040204020203" pitchFamily="34" charset="-122"/>
              </a:rPr>
              <a:t>Axes </a:t>
            </a:r>
            <a:r>
              <a:rPr lang="zh-CN" altLang="en-US">
                <a:solidFill>
                  <a:srgbClr val="252839"/>
                </a:solidFill>
                <a:latin typeface="微软雅黑 Light" panose="020B0502040204020203" pitchFamily="34" charset="-122"/>
                <a:ea typeface="微软雅黑 Light" panose="020B0502040204020203" pitchFamily="34" charset="-122"/>
              </a:rPr>
              <a:t>和 </a:t>
            </a:r>
            <a:r>
              <a:rPr lang="en-US" altLang="zh-CN">
                <a:solidFill>
                  <a:srgbClr val="252839"/>
                </a:solidFill>
                <a:latin typeface="微软雅黑 Light" panose="020B0502040204020203" pitchFamily="34" charset="-122"/>
                <a:ea typeface="微软雅黑 Light" panose="020B0502040204020203" pitchFamily="34" charset="-122"/>
              </a:rPr>
              <a:t>Figure </a:t>
            </a:r>
            <a:r>
              <a:rPr lang="zh-CN" altLang="en-US">
                <a:solidFill>
                  <a:srgbClr val="252839"/>
                </a:solidFill>
                <a:latin typeface="微软雅黑 Light" panose="020B0502040204020203" pitchFamily="34" charset="-122"/>
                <a:ea typeface="微软雅黑 Light" panose="020B0502040204020203" pitchFamily="34" charset="-122"/>
              </a:rPr>
              <a:t>对象。</a:t>
            </a:r>
          </a:p>
        </p:txBody>
      </p:sp>
    </p:spTree>
    <p:extLst>
      <p:ext uri="{BB962C8B-B14F-4D97-AF65-F5344CB8AC3E}">
        <p14:creationId xmlns:p14="http://schemas.microsoft.com/office/powerpoint/2010/main" val="198094363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070CC2-FB54-43DD-B17C-6E7BA78204A6}"/>
              </a:ext>
            </a:extLst>
          </p:cNvPr>
          <p:cNvSpPr/>
          <p:nvPr/>
        </p:nvSpPr>
        <p:spPr>
          <a:xfrm>
            <a:off x="452485" y="344078"/>
            <a:ext cx="11029362" cy="1821589"/>
          </a:xfrm>
          <a:prstGeom prst="rect">
            <a:avLst/>
          </a:prstGeom>
        </p:spPr>
        <p:txBody>
          <a:bodyPr wrap="square">
            <a:spAutoFit/>
          </a:bodyPr>
          <a:lstStyle/>
          <a:p>
            <a:pPr>
              <a:lnSpc>
                <a:spcPct val="120000"/>
              </a:lnSpc>
              <a:spcAft>
                <a:spcPts val="600"/>
              </a:spcAft>
            </a:pPr>
            <a:r>
              <a:rPr lang="en-US" altLang="zh-CN" sz="2800">
                <a:solidFill>
                  <a:srgbClr val="252839"/>
                </a:solidFill>
                <a:latin typeface="微软雅黑" panose="020B0400000000000000" pitchFamily="34" charset="-122"/>
                <a:ea typeface="微软雅黑" panose="020B0400000000000000" pitchFamily="34" charset="-122"/>
              </a:rPr>
              <a:t>seaborn </a:t>
            </a:r>
            <a:r>
              <a:rPr lang="zh-CN" altLang="en-US" sz="2800">
                <a:solidFill>
                  <a:srgbClr val="252839"/>
                </a:solidFill>
                <a:latin typeface="微软雅黑" panose="020B0400000000000000" pitchFamily="34" charset="-122"/>
                <a:ea typeface="微软雅黑" panose="020B0400000000000000" pitchFamily="34" charset="-122"/>
              </a:rPr>
              <a:t>模块</a:t>
            </a:r>
          </a:p>
          <a:p>
            <a:pPr>
              <a:lnSpc>
                <a:spcPct val="120000"/>
              </a:lnSpc>
              <a:spcAft>
                <a:spcPts val="600"/>
              </a:spcAft>
            </a:pPr>
            <a:r>
              <a:rPr lang="en-US" altLang="zh-CN">
                <a:solidFill>
                  <a:srgbClr val="252839"/>
                </a:solidFill>
                <a:latin typeface="微软雅黑 Light" panose="020B0502040204020203" pitchFamily="34" charset="-122"/>
                <a:ea typeface="微软雅黑 Light" panose="020B0502040204020203" pitchFamily="34" charset="-122"/>
              </a:rPr>
              <a:t>seaborn </a:t>
            </a:r>
            <a:r>
              <a:rPr lang="zh-CN" altLang="en-US">
                <a:solidFill>
                  <a:srgbClr val="252839"/>
                </a:solidFill>
                <a:latin typeface="微软雅黑 Light" panose="020B0502040204020203" pitchFamily="34" charset="-122"/>
                <a:ea typeface="微软雅黑 Light" panose="020B0502040204020203" pitchFamily="34" charset="-122"/>
              </a:rPr>
              <a:t>模块将 </a:t>
            </a:r>
            <a:r>
              <a:rPr lang="en-US" altLang="zh-CN">
                <a:solidFill>
                  <a:srgbClr val="252839"/>
                </a:solidFill>
                <a:latin typeface="微软雅黑 Light" panose="020B0502040204020203" pitchFamily="34" charset="-122"/>
                <a:ea typeface="微软雅黑 Light" panose="020B0502040204020203" pitchFamily="34" charset="-122"/>
              </a:rPr>
              <a:t>matplotlib </a:t>
            </a:r>
            <a:r>
              <a:rPr lang="zh-CN" altLang="en-US">
                <a:solidFill>
                  <a:srgbClr val="252839"/>
                </a:solidFill>
                <a:latin typeface="微软雅黑 Light" panose="020B0502040204020203" pitchFamily="34" charset="-122"/>
                <a:ea typeface="微软雅黑 Light" panose="020B0502040204020203" pitchFamily="34" charset="-122"/>
              </a:rPr>
              <a:t>的底层进行了进一步封装，可以方便快捷地作出样式精美的统计图表。</a:t>
            </a:r>
          </a:p>
          <a:p>
            <a:pPr>
              <a:lnSpc>
                <a:spcPct val="120000"/>
              </a:lnSpc>
              <a:spcAft>
                <a:spcPts val="600"/>
              </a:spcAft>
            </a:pPr>
            <a:r>
              <a:rPr lang="en-US" altLang="zh-CN">
                <a:solidFill>
                  <a:srgbClr val="252839"/>
                </a:solidFill>
                <a:latin typeface="微软雅黑 Light" panose="020B0502040204020203" pitchFamily="34" charset="-122"/>
                <a:ea typeface="微软雅黑 Light" panose="020B0502040204020203" pitchFamily="34" charset="-122"/>
              </a:rPr>
              <a:t>seaborn </a:t>
            </a:r>
            <a:r>
              <a:rPr lang="zh-CN" altLang="en-US">
                <a:solidFill>
                  <a:srgbClr val="252839"/>
                </a:solidFill>
                <a:latin typeface="微软雅黑 Light" panose="020B0502040204020203" pitchFamily="34" charset="-122"/>
                <a:ea typeface="微软雅黑 Light" panose="020B0502040204020203" pitchFamily="34" charset="-122"/>
              </a:rPr>
              <a:t>自带多种经典数据集，可用 </a:t>
            </a:r>
            <a:r>
              <a:rPr lang="en-US" altLang="zh-CN">
                <a:solidFill>
                  <a:srgbClr val="252839"/>
                </a:solidFill>
                <a:latin typeface="微软雅黑 Light" panose="020B0502040204020203" pitchFamily="34" charset="-122"/>
                <a:ea typeface="微软雅黑 Light" panose="020B0502040204020203" pitchFamily="34" charset="-122"/>
              </a:rPr>
              <a:t>load_dataset </a:t>
            </a:r>
            <a:r>
              <a:rPr lang="zh-CN" altLang="en-US">
                <a:solidFill>
                  <a:srgbClr val="252839"/>
                </a:solidFill>
                <a:latin typeface="微软雅黑 Light" panose="020B0502040204020203" pitchFamily="34" charset="-122"/>
                <a:ea typeface="微软雅黑 Light" panose="020B0502040204020203" pitchFamily="34" charset="-122"/>
              </a:rPr>
              <a:t>函数调取。</a:t>
            </a:r>
          </a:p>
          <a:p>
            <a:pPr>
              <a:lnSpc>
                <a:spcPct val="120000"/>
              </a:lnSpc>
              <a:spcAft>
                <a:spcPts val="600"/>
              </a:spcAft>
            </a:pPr>
            <a:r>
              <a:rPr lang="zh-CN" altLang="en-US">
                <a:solidFill>
                  <a:srgbClr val="252839"/>
                </a:solidFill>
                <a:latin typeface="微软雅黑 Light" panose="020B0502040204020203" pitchFamily="34" charset="-122"/>
                <a:ea typeface="微软雅黑 Light" panose="020B0502040204020203" pitchFamily="34" charset="-122"/>
              </a:rPr>
              <a:t>参考资料：</a:t>
            </a:r>
            <a:r>
              <a:rPr lang="en-US" altLang="zh-CN">
                <a:solidFill>
                  <a:srgbClr val="252839"/>
                </a:solidFill>
                <a:latin typeface="微软雅黑 Light" panose="020B0502040204020203" pitchFamily="34" charset="-122"/>
                <a:ea typeface="微软雅黑 Light" panose="020B0502040204020203" pitchFamily="34" charset="-122"/>
              </a:rPr>
              <a:t>http://seaborn.pydata.org/</a:t>
            </a:r>
            <a:endParaRPr lang="zh-CN" altLang="en-US">
              <a:solidFill>
                <a:srgbClr val="252839"/>
              </a:solidFill>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0883076A-FFAC-4154-9BF7-ADFA91A59205}"/>
              </a:ext>
            </a:extLst>
          </p:cNvPr>
          <p:cNvPicPr>
            <a:picLocks noChangeAspect="1"/>
          </p:cNvPicPr>
          <p:nvPr/>
        </p:nvPicPr>
        <p:blipFill>
          <a:blip r:embed="rId3"/>
          <a:stretch>
            <a:fillRect/>
          </a:stretch>
        </p:blipFill>
        <p:spPr>
          <a:xfrm>
            <a:off x="452485" y="2165667"/>
            <a:ext cx="9539927" cy="4372467"/>
          </a:xfrm>
          <a:prstGeom prst="rect">
            <a:avLst/>
          </a:prstGeom>
        </p:spPr>
      </p:pic>
    </p:spTree>
    <p:extLst>
      <p:ext uri="{BB962C8B-B14F-4D97-AF65-F5344CB8AC3E}">
        <p14:creationId xmlns:p14="http://schemas.microsoft.com/office/powerpoint/2010/main" val="175856260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6083012"/>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en-US" altLang="zh-CN"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Python</a:t>
            </a: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数据处理大作业布置预告</a:t>
            </a:r>
          </a:p>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研究学堂在线</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某（几）门课</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计算机文化基础</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或</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现代生活美学</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）的</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多学期课程运营的统计数据</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选择一个你感兴趣或认为有意义的角度</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，对数据进行处理和可视化，并做一定的分析和解释。要求使用</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Python</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语言，将必要的数据和方法封装到类中。</a:t>
            </a:r>
          </a:p>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提交源代码</a:t>
            </a:r>
            <a:r>
              <a:rPr kumimoji="0" lang="en-US" altLang="zh-CN"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数据可视分析文档</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800" b="1"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20</a:t>
            </a:r>
            <a:r>
              <a:rPr kumimoji="0" lang="zh-CN" altLang="en-US" sz="1800" b="1"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分</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截止日期：</a:t>
            </a:r>
            <a:r>
              <a:rPr kumimoji="0" lang="en-US" altLang="zh-CN" sz="18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6</a:t>
            </a:r>
            <a:r>
              <a:rPr kumimoji="0" lang="zh-CN" altLang="en-US" sz="18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月</a:t>
            </a:r>
            <a:r>
              <a:rPr kumimoji="0" lang="en-US" altLang="zh-CN" sz="18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16</a:t>
            </a:r>
            <a:r>
              <a:rPr kumimoji="0" lang="zh-CN" altLang="en-US" sz="18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日</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1"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非毕业班同学特殊情况</a:t>
            </a:r>
            <a:r>
              <a:rPr kumimoji="0" lang="zh-CN" altLang="en-US" sz="18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须</a:t>
            </a:r>
            <a:r>
              <a:rPr kumimoji="0" lang="zh-CN" altLang="en-US" sz="1800" b="1"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提前说明，</a:t>
            </a:r>
            <a:r>
              <a:rPr kumimoji="0" lang="en-US" altLang="zh-CN" sz="1800" b="1"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6</a:t>
            </a:r>
            <a:r>
              <a:rPr kumimoji="0" lang="zh-CN" altLang="en-US" sz="1800" b="1"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月</a:t>
            </a:r>
            <a:r>
              <a:rPr kumimoji="0" lang="en-US" altLang="zh-CN" sz="1800" b="1"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28</a:t>
            </a:r>
            <a:r>
              <a:rPr kumimoji="0" lang="zh-CN" altLang="en-US" sz="1800" b="1"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日前接受补交，过后不再受理</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endParaRPr kumimoji="0" lang="en-US" altLang="zh-CN"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补交邮箱：</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lx@tsinghua.edu.cn</a:t>
            </a:r>
          </a:p>
          <a:p>
            <a:pPr marL="0" marR="0" lvl="0" indent="0" algn="l" defTabSz="914400" rtl="0" eaLnBrk="1" fontAlgn="auto" latinLnBrk="0" hangingPunct="1">
              <a:lnSpc>
                <a:spcPct val="120000"/>
              </a:lnSpc>
              <a:spcBef>
                <a:spcPts val="0"/>
              </a:spcBef>
              <a:spcAft>
                <a:spcPts val="600"/>
              </a:spcAft>
              <a:buClrTx/>
              <a:buSzTx/>
              <a:buFontTx/>
              <a:buNone/>
              <a:tabLst/>
              <a:defRPr/>
            </a:pPr>
            <a:endPar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auto" latinLnBrk="0" hangingPunct="1">
              <a:lnSpc>
                <a:spcPct val="120000"/>
              </a:lnSpc>
              <a:spcBef>
                <a:spcPts val="0"/>
              </a:spcBef>
              <a:spcAft>
                <a:spcPts val="600"/>
              </a:spcAft>
              <a:buClrTx/>
              <a:buSzTx/>
              <a:buFontTx/>
              <a:buNone/>
              <a:tabLst/>
              <a:defRPr/>
            </a:pPr>
            <a:r>
              <a:rPr kumimoji="0" lang="en-US" altLang="zh-CN" sz="1800" b="1"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6</a:t>
            </a:r>
            <a:r>
              <a:rPr kumimoji="0" lang="zh-CN" altLang="en-US" sz="1800" b="1"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月</a:t>
            </a:r>
            <a:r>
              <a:rPr kumimoji="0" lang="en-US" altLang="zh-CN" sz="1800" b="1"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8</a:t>
            </a:r>
            <a:r>
              <a:rPr kumimoji="0" lang="zh-CN" altLang="en-US" sz="1800" b="1"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日</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1"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第</a:t>
            </a:r>
            <a:r>
              <a:rPr kumimoji="0" lang="en-US" altLang="zh-CN" sz="1800" b="1"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16</a:t>
            </a:r>
            <a:r>
              <a:rPr kumimoji="0" lang="zh-CN" altLang="en-US" sz="1800" b="1"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周课上）</a:t>
            </a:r>
            <a:r>
              <a:rPr kumimoji="0" lang="zh-CN" altLang="en-US" sz="1800" b="1" i="0" u="none" strike="noStrike" kern="1200" cap="none" spc="0" normalizeH="0" baseline="0" noProof="0" dirty="0">
                <a:ln>
                  <a:noFill/>
                </a:ln>
                <a:solidFill>
                  <a:srgbClr val="53A453"/>
                </a:solidFill>
                <a:effectLst/>
                <a:uLnTx/>
                <a:uFillTx/>
                <a:latin typeface="微软雅黑 Light" panose="020B0502040204020203" pitchFamily="34" charset="-122"/>
                <a:ea typeface="微软雅黑 Light" panose="020B0502040204020203" pitchFamily="34" charset="-122"/>
                <a:cs typeface="+mn-cs"/>
              </a:rPr>
              <a:t>展示</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5</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分</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1" i="0" u="none" strike="noStrike" kern="1200" cap="none" spc="0" normalizeH="0" baseline="0" noProof="0" dirty="0">
                <a:ln>
                  <a:noFill/>
                </a:ln>
                <a:solidFill>
                  <a:srgbClr val="53A453"/>
                </a:solidFill>
                <a:effectLst/>
                <a:uLnTx/>
                <a:uFillTx/>
                <a:latin typeface="微软雅黑 Light" panose="020B0502040204020203" pitchFamily="34" charset="-122"/>
                <a:ea typeface="微软雅黑 Light" panose="020B0502040204020203" pitchFamily="34" charset="-122"/>
                <a:cs typeface="+mn-cs"/>
              </a:rPr>
              <a:t>可选</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）：周末微信群里组织报名，</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先到先得</a:t>
            </a:r>
            <a:r>
              <a:rPr kumimoji="0" lang="zh-CN" altLang="en-US" sz="1800" b="1" i="0" u="none" strike="noStrike" kern="1200" cap="none" spc="0" normalizeH="0" baseline="0" noProof="0" dirty="0">
                <a:ln>
                  <a:noFill/>
                </a:ln>
                <a:solidFill>
                  <a:srgbClr val="53A453"/>
                </a:solidFill>
                <a:effectLst/>
                <a:uLnTx/>
                <a:uFillTx/>
                <a:latin typeface="微软雅黑 Light" panose="020B0502040204020203" pitchFamily="34" charset="-122"/>
                <a:ea typeface="微软雅黑 Light" panose="020B0502040204020203" pitchFamily="34" charset="-122"/>
                <a:cs typeface="+mn-cs"/>
              </a:rPr>
              <a:t>限</a:t>
            </a:r>
            <a:r>
              <a:rPr kumimoji="0" lang="en-US" altLang="zh-CN" sz="1800" b="1" i="0" u="none" strike="noStrike" kern="1200" cap="none" spc="0" normalizeH="0" baseline="0" noProof="0" dirty="0">
                <a:ln>
                  <a:noFill/>
                </a:ln>
                <a:solidFill>
                  <a:srgbClr val="53A453"/>
                </a:solidFill>
                <a:effectLst/>
                <a:uLnTx/>
                <a:uFillTx/>
                <a:latin typeface="微软雅黑 Light" panose="020B0502040204020203" pitchFamily="34" charset="-122"/>
                <a:ea typeface="微软雅黑 Light" panose="020B0502040204020203" pitchFamily="34" charset="-122"/>
                <a:cs typeface="+mn-cs"/>
              </a:rPr>
              <a:t>10</a:t>
            </a:r>
            <a:r>
              <a:rPr kumimoji="0" lang="zh-CN" altLang="en-US" sz="1800" b="1" i="0" u="none" strike="noStrike" kern="1200" cap="none" spc="0" normalizeH="0" baseline="0" noProof="0" dirty="0">
                <a:ln>
                  <a:noFill/>
                </a:ln>
                <a:solidFill>
                  <a:srgbClr val="53A453"/>
                </a:solidFill>
                <a:effectLst/>
                <a:uLnTx/>
                <a:uFillTx/>
                <a:latin typeface="微软雅黑 Light" panose="020B0502040204020203" pitchFamily="34" charset="-122"/>
                <a:ea typeface="微软雅黑 Light" panose="020B0502040204020203" pitchFamily="34" charset="-122"/>
                <a:cs typeface="+mn-cs"/>
              </a:rPr>
              <a:t>人</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endPar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课堂展示</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要求：</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每人</a:t>
            </a:r>
            <a:r>
              <a:rPr kumimoji="0" lang="en-US" altLang="zh-CN"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5-10</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分钟</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，包括程序实现思路讲解和程序运行演示。</a:t>
            </a:r>
          </a:p>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注意</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：不限制创意和</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Python</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模块的使用。</a:t>
            </a:r>
            <a:endPar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对于编程有困难的同学，可选择</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EXCEL</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做为数据处理的工具，但是可视化部分还需要</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Python</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来实现。</a:t>
            </a:r>
            <a:endPar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如果全部采用</a:t>
            </a:r>
            <a:r>
              <a:rPr kumimoji="0" lang="en-US" altLang="zh-CN"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EXCEL</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完成，作业起评分降</a:t>
            </a:r>
            <a:r>
              <a:rPr kumimoji="0" lang="en-US" altLang="zh-CN"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10%</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，但可以通过报名课堂展示把这部分成绩找回来。</a:t>
            </a:r>
            <a:endPar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1800" b="1"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评分标准：</a:t>
            </a:r>
            <a:endParaRPr kumimoji="0" lang="en-US" altLang="zh-CN" sz="1800" b="1"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可视化方案设计（</a:t>
            </a:r>
            <a:r>
              <a:rPr kumimoji="0" lang="en-US" altLang="zh-CN" sz="1800" b="0"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10</a:t>
            </a:r>
            <a:r>
              <a:rPr kumimoji="0" lang="zh-CN" altLang="en-US" sz="1800" b="0"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分</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代码实现（</a:t>
            </a:r>
            <a:r>
              <a:rPr kumimoji="0" lang="en-US" altLang="zh-CN" sz="1800" b="0"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5</a:t>
            </a:r>
            <a:r>
              <a:rPr kumimoji="0" lang="zh-CN" altLang="en-US" sz="1800" b="0"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分</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文档完成情况（</a:t>
            </a:r>
            <a:r>
              <a:rPr kumimoji="0" lang="en-US" altLang="zh-CN" sz="1800" b="0"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5</a:t>
            </a:r>
            <a:r>
              <a:rPr kumimoji="0" lang="zh-CN" altLang="en-US" sz="1800" b="0" i="0" u="none" strike="noStrike" kern="1200" cap="none" spc="0" normalizeH="0" baseline="0" noProof="0" dirty="0">
                <a:ln>
                  <a:noFill/>
                </a:ln>
                <a:solidFill>
                  <a:srgbClr val="69AB3D"/>
                </a:solidFill>
                <a:effectLst/>
                <a:uLnTx/>
                <a:uFillTx/>
                <a:latin typeface="微软雅黑 Light" panose="020B0502040204020203" pitchFamily="34" charset="-122"/>
                <a:ea typeface="微软雅黑 Light" panose="020B0502040204020203" pitchFamily="34" charset="-122"/>
                <a:cs typeface="+mn-cs"/>
              </a:rPr>
              <a:t>分</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）文档格式</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.docx</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.pdf</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.pptx</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均可</a:t>
            </a:r>
          </a:p>
        </p:txBody>
      </p:sp>
    </p:spTree>
    <p:extLst>
      <p:ext uri="{BB962C8B-B14F-4D97-AF65-F5344CB8AC3E}">
        <p14:creationId xmlns:p14="http://schemas.microsoft.com/office/powerpoint/2010/main" val="315684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642933" y="5367130"/>
            <a:ext cx="2187905" cy="1265406"/>
            <a:chOff x="1043608" y="1059582"/>
            <a:chExt cx="7056784" cy="3969441"/>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1059582"/>
              <a:ext cx="7056784" cy="3969441"/>
            </a:xfrm>
            <a:prstGeom prst="rect">
              <a:avLst/>
            </a:prstGeom>
          </p:spPr>
        </p:pic>
        <p:sp>
          <p:nvSpPr>
            <p:cNvPr id="19" name="矩形 18"/>
            <p:cNvSpPr/>
            <p:nvPr/>
          </p:nvSpPr>
          <p:spPr>
            <a:xfrm>
              <a:off x="1171574" y="1347614"/>
              <a:ext cx="5416649"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1018740"/>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大作业数据说明</a:t>
            </a:r>
          </a:p>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两门课程的多期次多模式的运营数据，以</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计算机文化课程</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为例介绍：</a:t>
            </a:r>
            <a:endPar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p:cNvPicPr>
            <a:picLocks noChangeAspect="1"/>
          </p:cNvPicPr>
          <p:nvPr/>
        </p:nvPicPr>
        <p:blipFill>
          <a:blip r:embed="rId4"/>
          <a:stretch>
            <a:fillRect/>
          </a:stretch>
        </p:blipFill>
        <p:spPr>
          <a:xfrm>
            <a:off x="452485" y="3237985"/>
            <a:ext cx="1457325" cy="2124075"/>
          </a:xfrm>
          <a:prstGeom prst="rect">
            <a:avLst/>
          </a:prstGeom>
        </p:spPr>
      </p:pic>
      <p:sp>
        <p:nvSpPr>
          <p:cNvPr id="5" name="文本框 4"/>
          <p:cNvSpPr txBox="1"/>
          <p:nvPr/>
        </p:nvSpPr>
        <p:spPr>
          <a:xfrm>
            <a:off x="452485" y="1461563"/>
            <a:ext cx="11702242"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69AB3D"/>
                </a:solidFill>
                <a:effectLst/>
                <a:uLnTx/>
                <a:uFillTx/>
                <a:latin typeface="微软雅黑" panose="020B0400000000000000" pitchFamily="34" charset="-122"/>
                <a:ea typeface="微软雅黑" panose="020B0400000000000000" pitchFamily="34" charset="-122"/>
                <a:cs typeface="+mn-cs"/>
              </a:rPr>
              <a:t>多模式</a:t>
            </a:r>
            <a:r>
              <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a:t>
            </a:r>
            <a:endParaRPr kumimoji="0" lang="en-US" altLang="zh-CN"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自主（课件一次性上传、助教简单运营、自学为主、社会学生为主）</a:t>
            </a:r>
            <a:br>
              <a:rPr kumimoji="0" lang="en-US" altLang="zh-CN"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br>
            <a:r>
              <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先修（课件一次性上传，运营短时间短，主要面向即将进入大学的学习者、自学为主）</a:t>
            </a:r>
            <a:br>
              <a:rPr kumimoji="0" lang="en-US" altLang="zh-CN"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br>
            <a:r>
              <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随堂（课件按周次上传，助教正常运营、自学为主、答疑为辅、社会学生为主）</a:t>
            </a:r>
            <a:br>
              <a:rPr kumimoji="0" lang="en-US" altLang="zh-CN"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br>
            <a:r>
              <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混合（课件按周次上传，助教投入较大、自学为主、答疑为辅、线下课程学生为主，学习行为与线下成绩关联）</a:t>
            </a:r>
          </a:p>
        </p:txBody>
      </p:sp>
      <p:sp>
        <p:nvSpPr>
          <p:cNvPr id="6" name="文本框 5"/>
          <p:cNvSpPr txBox="1"/>
          <p:nvPr/>
        </p:nvSpPr>
        <p:spPr>
          <a:xfrm>
            <a:off x="1842052" y="3237985"/>
            <a:ext cx="595035" cy="2123658"/>
          </a:xfrm>
          <a:prstGeom prst="rect">
            <a:avLst/>
          </a:prstGeom>
          <a:noFill/>
        </p:spPr>
        <p:txBody>
          <a:bodyPr wrap="none" rtlCol="0">
            <a:spAutoFit/>
          </a:bodyPr>
          <a:lstStyle/>
          <a:p>
            <a:pPr marL="0" marR="0" lvl="0" indent="0" algn="l" defTabSz="914400" rtl="0" eaLnBrk="1" fontAlgn="auto" latinLnBrk="0" hangingPunct="1">
              <a:lnSpc>
                <a:spcPct val="100000"/>
              </a:lnSpc>
              <a:spcBef>
                <a:spcPts val="36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自主</a:t>
            </a:r>
            <a:endParaRPr kumimoji="0" lang="en-US" altLang="zh-CN"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a:p>
            <a:pPr marL="0" marR="0" lvl="0" indent="0" algn="l" defTabSz="914400" rtl="0" eaLnBrk="1" fontAlgn="auto" latinLnBrk="0" hangingPunct="1">
              <a:lnSpc>
                <a:spcPct val="100000"/>
              </a:lnSpc>
              <a:spcBef>
                <a:spcPts val="36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混合</a:t>
            </a:r>
            <a:endParaRPr kumimoji="0" lang="en-US" altLang="zh-CN"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a:p>
            <a:pPr marL="0" marR="0" lvl="0" indent="0" algn="l" defTabSz="914400" rtl="0" eaLnBrk="1" fontAlgn="auto" latinLnBrk="0" hangingPunct="1">
              <a:lnSpc>
                <a:spcPct val="100000"/>
              </a:lnSpc>
              <a:spcBef>
                <a:spcPts val="36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先修</a:t>
            </a:r>
            <a:endParaRPr kumimoji="0" lang="en-US" altLang="zh-CN"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a:p>
            <a:pPr marL="0" marR="0" lvl="0" indent="0" algn="l" defTabSz="914400" rtl="0" eaLnBrk="1" fontAlgn="auto" latinLnBrk="0" hangingPunct="1">
              <a:lnSpc>
                <a:spcPct val="100000"/>
              </a:lnSpc>
              <a:spcBef>
                <a:spcPts val="36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自主</a:t>
            </a:r>
            <a:endParaRPr kumimoji="0" lang="en-US" altLang="zh-CN"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a:p>
            <a:pPr marL="0" marR="0" lvl="0" indent="0" algn="l" defTabSz="914400" rtl="0" eaLnBrk="1" fontAlgn="auto" latinLnBrk="0" hangingPunct="1">
              <a:lnSpc>
                <a:spcPct val="100000"/>
              </a:lnSpc>
              <a:spcBef>
                <a:spcPts val="36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混合</a:t>
            </a:r>
            <a:endParaRPr kumimoji="0" lang="en-US" altLang="zh-CN"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a:p>
            <a:pPr marL="0" marR="0" lvl="0" indent="0" algn="l" defTabSz="914400" rtl="0" eaLnBrk="1" fontAlgn="auto" latinLnBrk="0" hangingPunct="1">
              <a:lnSpc>
                <a:spcPct val="100000"/>
              </a:lnSpc>
              <a:spcBef>
                <a:spcPts val="36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自主</a:t>
            </a:r>
            <a:endParaRPr kumimoji="0" lang="en-US" altLang="zh-CN"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a:p>
            <a:pPr marL="0" marR="0" lvl="0" indent="0" algn="l" defTabSz="914400" rtl="0" eaLnBrk="1" fontAlgn="auto" latinLnBrk="0" hangingPunct="1">
              <a:lnSpc>
                <a:spcPct val="100000"/>
              </a:lnSpc>
              <a:spcBef>
                <a:spcPts val="36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混合</a:t>
            </a:r>
            <a:endParaRPr kumimoji="0" lang="en-US" altLang="zh-CN"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pic>
        <p:nvPicPr>
          <p:cNvPr id="9" name="图片 8"/>
          <p:cNvPicPr>
            <a:picLocks noChangeAspect="1"/>
          </p:cNvPicPr>
          <p:nvPr/>
        </p:nvPicPr>
        <p:blipFill>
          <a:blip r:embed="rId5"/>
          <a:stretch>
            <a:fillRect/>
          </a:stretch>
        </p:blipFill>
        <p:spPr>
          <a:xfrm>
            <a:off x="3048145" y="3237985"/>
            <a:ext cx="5762625" cy="2438400"/>
          </a:xfrm>
          <a:prstGeom prst="rect">
            <a:avLst/>
          </a:prstGeom>
        </p:spPr>
      </p:pic>
      <p:sp>
        <p:nvSpPr>
          <p:cNvPr id="15" name="文本框 14"/>
          <p:cNvSpPr txBox="1"/>
          <p:nvPr/>
        </p:nvSpPr>
        <p:spPr>
          <a:xfrm>
            <a:off x="9561360" y="3237985"/>
            <a:ext cx="1665598" cy="23314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1" lang="zh-CN" altLang="en-US" sz="1600" b="0" i="0" u="none" strike="noStrike" kern="1200" cap="none" spc="0" normalizeH="0" baseline="0" noProof="0" dirty="0">
                <a:ln>
                  <a:noFill/>
                </a:ln>
                <a:solidFill>
                  <a:srgbClr val="69AB3D"/>
                </a:solidFill>
                <a:effectLst/>
                <a:uLnTx/>
                <a:uFillTx/>
                <a:latin typeface="微软雅黑" panose="020B0503020204020204" pitchFamily="34" charset="-122"/>
                <a:ea typeface="微软雅黑" panose="020B0503020204020204" pitchFamily="34" charset="-122"/>
                <a:cs typeface="+mn-cs"/>
              </a:rPr>
              <a:t>视频类别丰富</a:t>
            </a:r>
            <a:endParaRPr kumimoji="1" lang="en-US" altLang="zh-CN" sz="1600" b="0" i="0" u="none" strike="noStrike" kern="1200" cap="none" spc="0" normalizeH="0" baseline="0" noProof="0" dirty="0">
              <a:ln>
                <a:noFill/>
              </a:ln>
              <a:solidFill>
                <a:srgbClr val="69AB3D"/>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1"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理论知识</a:t>
            </a:r>
            <a:endParaRPr kumimoji="1"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1"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实践</a:t>
            </a:r>
            <a:endParaRPr kumimoji="1"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1"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访谈</a:t>
            </a:r>
            <a:endParaRPr kumimoji="1"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1"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讲座</a:t>
            </a:r>
            <a:endParaRPr kumimoji="1"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1"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参观</a:t>
            </a:r>
            <a:endParaRPr kumimoji="1"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1"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作品赏析</a:t>
            </a:r>
            <a:endParaRPr kumimoji="1"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1"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导学帖</a:t>
            </a:r>
          </a:p>
        </p:txBody>
      </p:sp>
      <p:sp>
        <p:nvSpPr>
          <p:cNvPr id="11" name="矩形 10"/>
          <p:cNvSpPr/>
          <p:nvPr/>
        </p:nvSpPr>
        <p:spPr>
          <a:xfrm>
            <a:off x="9989578" y="6099724"/>
            <a:ext cx="1701835" cy="36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优化课程资源</a:t>
            </a:r>
          </a:p>
        </p:txBody>
      </p:sp>
      <p:sp>
        <p:nvSpPr>
          <p:cNvPr id="12" name="矩形 11"/>
          <p:cNvSpPr/>
          <p:nvPr/>
        </p:nvSpPr>
        <p:spPr>
          <a:xfrm>
            <a:off x="5989984" y="6099724"/>
            <a:ext cx="2120347"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改进学习支持服务</a:t>
            </a:r>
          </a:p>
        </p:txBody>
      </p:sp>
      <p:sp>
        <p:nvSpPr>
          <p:cNvPr id="14" name="矩形 13"/>
          <p:cNvSpPr/>
          <p:nvPr/>
        </p:nvSpPr>
        <p:spPr>
          <a:xfrm>
            <a:off x="4199443" y="6099724"/>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完善活动设计</a:t>
            </a:r>
          </a:p>
        </p:txBody>
      </p:sp>
      <p:sp>
        <p:nvSpPr>
          <p:cNvPr id="4" name="文本框 3"/>
          <p:cNvSpPr txBox="1"/>
          <p:nvPr/>
        </p:nvSpPr>
        <p:spPr>
          <a:xfrm>
            <a:off x="2897544" y="6112768"/>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分析目标：</a:t>
            </a:r>
          </a:p>
        </p:txBody>
      </p:sp>
      <p:sp>
        <p:nvSpPr>
          <p:cNvPr id="18" name="矩形 17"/>
          <p:cNvSpPr/>
          <p:nvPr/>
        </p:nvSpPr>
        <p:spPr>
          <a:xfrm>
            <a:off x="8199037" y="6099724"/>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完善评价体系</a:t>
            </a:r>
          </a:p>
        </p:txBody>
      </p:sp>
    </p:spTree>
    <p:extLst>
      <p:ext uri="{BB962C8B-B14F-4D97-AF65-F5344CB8AC3E}">
        <p14:creationId xmlns:p14="http://schemas.microsoft.com/office/powerpoint/2010/main" val="4075715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1018740"/>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大作业数据说明</a:t>
            </a:r>
          </a:p>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课程数据特点：无分类    数据缺失    字段冗余，需要设定分析角度，自定义指标</a:t>
            </a:r>
          </a:p>
        </p:txBody>
      </p:sp>
      <p:graphicFrame>
        <p:nvGraphicFramePr>
          <p:cNvPr id="11" name="表格 10"/>
          <p:cNvGraphicFramePr>
            <a:graphicFrameLocks noGrp="1"/>
          </p:cNvGraphicFramePr>
          <p:nvPr/>
        </p:nvGraphicFramePr>
        <p:xfrm>
          <a:off x="1802147" y="1690688"/>
          <a:ext cx="8587701" cy="4424828"/>
        </p:xfrm>
        <a:graphic>
          <a:graphicData uri="http://schemas.openxmlformats.org/drawingml/2006/table">
            <a:tbl>
              <a:tblPr firstRow="1" bandRow="1">
                <a:tableStyleId>{1FECB4D8-DB02-4DC6-A0A2-4F2EBAE1DC90}</a:tableStyleId>
              </a:tblPr>
              <a:tblGrid>
                <a:gridCol w="1885270">
                  <a:extLst>
                    <a:ext uri="{9D8B030D-6E8A-4147-A177-3AD203B41FA5}">
                      <a16:colId xmlns:a16="http://schemas.microsoft.com/office/drawing/2014/main" val="20000"/>
                    </a:ext>
                  </a:extLst>
                </a:gridCol>
                <a:gridCol w="6702431">
                  <a:extLst>
                    <a:ext uri="{9D8B030D-6E8A-4147-A177-3AD203B41FA5}">
                      <a16:colId xmlns:a16="http://schemas.microsoft.com/office/drawing/2014/main" val="20001"/>
                    </a:ext>
                  </a:extLst>
                </a:gridCol>
              </a:tblGrid>
              <a:tr h="280449">
                <a:tc>
                  <a:txBody>
                    <a:bodyPr/>
                    <a:lstStyle/>
                    <a:p>
                      <a:pPr algn="ctr"/>
                      <a:r>
                        <a:rPr lang="zh-CN" altLang="en-US" sz="1400" dirty="0">
                          <a:latin typeface="微软雅黑" panose="020B0503020204020204" pitchFamily="34" charset="-122"/>
                          <a:ea typeface="微软雅黑" panose="020B0503020204020204" pitchFamily="34" charset="-122"/>
                        </a:rPr>
                        <a:t>数据类型</a:t>
                      </a: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微软雅黑" panose="020B0503020204020204" pitchFamily="34" charset="-122"/>
                          <a:ea typeface="微软雅黑" panose="020B0503020204020204" pitchFamily="34" charset="-122"/>
                        </a:rPr>
                        <a:t>含义描述</a:t>
                      </a: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0449">
                <a:tc>
                  <a:txBody>
                    <a:bodyPr/>
                    <a:lstStyle/>
                    <a:p>
                      <a:pPr algn="ctr"/>
                      <a:r>
                        <a:rPr lang="zh-CN" altLang="en-US" sz="1400" kern="1200" dirty="0">
                          <a:effectLst/>
                          <a:latin typeface="微软雅黑" panose="020B0503020204020204" pitchFamily="34" charset="-122"/>
                          <a:ea typeface="微软雅黑" panose="020B0503020204020204" pitchFamily="34" charset="-122"/>
                        </a:rPr>
                        <a:t>成绩评价</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记录用户的每次习题作业成绩、理论考试成绩、权重系数、总成绩和通过标记</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04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讨论区发帖</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记录每天讨论区新增发帖和回帖数</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80449">
                <a:tc>
                  <a:txBody>
                    <a:bodyPr/>
                    <a:lstStyle/>
                    <a:p>
                      <a:pPr algn="ctr"/>
                      <a:r>
                        <a:rPr lang="zh-CN" altLang="en-US" sz="1400" kern="1200" dirty="0">
                          <a:effectLst/>
                          <a:latin typeface="微软雅黑" panose="020B0503020204020204" pitchFamily="34" charset="-122"/>
                          <a:ea typeface="微软雅黑" panose="020B0503020204020204" pitchFamily="34" charset="-122"/>
                        </a:rPr>
                        <a:t>活跃人数</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记录每天线上活跃人数</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80449">
                <a:tc>
                  <a:txBody>
                    <a:bodyPr/>
                    <a:lstStyle/>
                    <a:p>
                      <a:pPr algn="ctr"/>
                      <a:r>
                        <a:rPr lang="zh-CN" altLang="en-US" sz="1400" kern="1200" dirty="0">
                          <a:effectLst/>
                          <a:latin typeface="微软雅黑" panose="020B0503020204020204" pitchFamily="34" charset="-122"/>
                          <a:ea typeface="微软雅黑" panose="020B0503020204020204" pitchFamily="34" charset="-122"/>
                        </a:rPr>
                        <a:t>选课名单</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记录用户学堂号</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0449">
                <a:tc>
                  <a:txBody>
                    <a:bodyPr/>
                    <a:lstStyle/>
                    <a:p>
                      <a:pPr algn="ctr"/>
                      <a:r>
                        <a:rPr lang="zh-CN" altLang="en-US" sz="1400" kern="1200" dirty="0">
                          <a:effectLst/>
                          <a:latin typeface="微软雅黑" panose="020B0503020204020204" pitchFamily="34" charset="-122"/>
                          <a:ea typeface="微软雅黑" panose="020B0503020204020204" pitchFamily="34" charset="-122"/>
                        </a:rPr>
                        <a:t>成绩分布</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记录用户总成绩的分布</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80449">
                <a:tc>
                  <a:txBody>
                    <a:bodyPr/>
                    <a:lstStyle/>
                    <a:p>
                      <a:pPr algn="ctr"/>
                      <a:r>
                        <a:rPr lang="zh-CN" altLang="en-US" sz="1400" kern="1200" dirty="0">
                          <a:effectLst/>
                          <a:latin typeface="微软雅黑" panose="020B0503020204020204" pitchFamily="34" charset="-122"/>
                          <a:ea typeface="微软雅黑" panose="020B0503020204020204" pitchFamily="34" charset="-122"/>
                        </a:rPr>
                        <a:t>学习活跃时间</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记录每天 </a:t>
                      </a:r>
                      <a:r>
                        <a:rPr lang="en-US" altLang="zh-CN" sz="1400" kern="1200" dirty="0">
                          <a:effectLst/>
                          <a:latin typeface="微软雅黑" panose="020B0503020204020204" pitchFamily="34" charset="-122"/>
                          <a:ea typeface="微软雅黑" panose="020B0503020204020204" pitchFamily="34" charset="-122"/>
                        </a:rPr>
                        <a:t>24 </a:t>
                      </a:r>
                      <a:r>
                        <a:rPr lang="zh-CN" altLang="en-US" sz="1400" kern="1200" dirty="0">
                          <a:effectLst/>
                          <a:latin typeface="微软雅黑" panose="020B0503020204020204" pitchFamily="34" charset="-122"/>
                          <a:ea typeface="微软雅黑" panose="020B0503020204020204" pitchFamily="34" charset="-122"/>
                        </a:rPr>
                        <a:t>个时段的活跃用户数</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80449">
                <a:tc>
                  <a:txBody>
                    <a:bodyPr/>
                    <a:lstStyle/>
                    <a:p>
                      <a:pPr algn="ctr"/>
                      <a:r>
                        <a:rPr lang="zh-CN" altLang="en-US" sz="1400" kern="1200" dirty="0">
                          <a:effectLst/>
                          <a:latin typeface="微软雅黑" panose="020B0503020204020204" pitchFamily="34" charset="-122"/>
                          <a:ea typeface="微软雅黑" panose="020B0503020204020204" pitchFamily="34" charset="-122"/>
                        </a:rPr>
                        <a:t>助教考核</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记录每位助教在讨论区的总发</a:t>
                      </a:r>
                      <a:r>
                        <a:rPr lang="en-US" altLang="zh-CN" sz="1400" kern="1200" dirty="0">
                          <a:effectLst/>
                          <a:latin typeface="微软雅黑" panose="020B0503020204020204" pitchFamily="34" charset="-122"/>
                          <a:ea typeface="微软雅黑" panose="020B0503020204020204" pitchFamily="34" charset="-122"/>
                        </a:rPr>
                        <a:t>/</a:t>
                      </a:r>
                      <a:r>
                        <a:rPr lang="zh-CN" altLang="en-US" sz="1400" kern="1200" dirty="0">
                          <a:effectLst/>
                          <a:latin typeface="微软雅黑" panose="020B0503020204020204" pitchFamily="34" charset="-122"/>
                          <a:ea typeface="微软雅黑" panose="020B0503020204020204" pitchFamily="34" charset="-122"/>
                        </a:rPr>
                        <a:t>回帖数</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280449">
                <a:tc>
                  <a:txBody>
                    <a:bodyPr/>
                    <a:lstStyle/>
                    <a:p>
                      <a:pPr algn="ctr"/>
                      <a:r>
                        <a:rPr lang="zh-CN" altLang="en-US" sz="1400" kern="1200" dirty="0">
                          <a:effectLst/>
                          <a:latin typeface="微软雅黑" panose="020B0503020204020204" pitchFamily="34" charset="-122"/>
                          <a:ea typeface="微软雅黑" panose="020B0503020204020204" pitchFamily="34" charset="-122"/>
                        </a:rPr>
                        <a:t>用户讨论区数据</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记录每位用户在讨论区的发</a:t>
                      </a:r>
                      <a:r>
                        <a:rPr lang="en-US" altLang="zh-CN" sz="1400" kern="1200" dirty="0">
                          <a:effectLst/>
                          <a:latin typeface="微软雅黑" panose="020B0503020204020204" pitchFamily="34" charset="-122"/>
                          <a:ea typeface="微软雅黑" panose="020B0503020204020204" pitchFamily="34" charset="-122"/>
                        </a:rPr>
                        <a:t>/</a:t>
                      </a:r>
                      <a:r>
                        <a:rPr lang="zh-CN" altLang="en-US" sz="1400" kern="1200" dirty="0">
                          <a:effectLst/>
                          <a:latin typeface="微软雅黑" panose="020B0503020204020204" pitchFamily="34" charset="-122"/>
                          <a:ea typeface="微软雅黑" panose="020B0503020204020204" pitchFamily="34" charset="-122"/>
                        </a:rPr>
                        <a:t>回帖数、帖子内容、回复时间、帖子链接</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280449">
                <a:tc>
                  <a:txBody>
                    <a:bodyPr/>
                    <a:lstStyle/>
                    <a:p>
                      <a:pPr algn="ctr"/>
                      <a:r>
                        <a:rPr lang="zh-CN" altLang="en-US" sz="1400" kern="1200" dirty="0">
                          <a:effectLst/>
                          <a:latin typeface="微软雅黑" panose="020B0503020204020204" pitchFamily="34" charset="-122"/>
                          <a:ea typeface="微软雅黑" panose="020B0503020204020204" pitchFamily="34" charset="-122"/>
                        </a:rPr>
                        <a:t>用户选课记录</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记录每位用户的选</a:t>
                      </a:r>
                      <a:r>
                        <a:rPr lang="en-US" altLang="zh-CN" sz="1400" kern="1200" dirty="0">
                          <a:effectLst/>
                          <a:latin typeface="微软雅黑" panose="020B0503020204020204" pitchFamily="34" charset="-122"/>
                          <a:ea typeface="微软雅黑" panose="020B0503020204020204" pitchFamily="34" charset="-122"/>
                        </a:rPr>
                        <a:t>/</a:t>
                      </a:r>
                      <a:r>
                        <a:rPr lang="zh-CN" altLang="en-US" sz="1400" kern="1200" dirty="0">
                          <a:effectLst/>
                          <a:latin typeface="微软雅黑" panose="020B0503020204020204" pitchFamily="34" charset="-122"/>
                          <a:ea typeface="微软雅黑" panose="020B0503020204020204" pitchFamily="34" charset="-122"/>
                        </a:rPr>
                        <a:t>退课时间和状态</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280449">
                <a:tc>
                  <a:txBody>
                    <a:bodyPr/>
                    <a:lstStyle/>
                    <a:p>
                      <a:pPr algn="ctr"/>
                      <a:r>
                        <a:rPr lang="zh-CN" altLang="en-US" sz="1400" kern="1200" dirty="0">
                          <a:effectLst/>
                          <a:latin typeface="微软雅黑" panose="020B0503020204020204" pitchFamily="34" charset="-122"/>
                          <a:ea typeface="微软雅黑" panose="020B0503020204020204" pitchFamily="34" charset="-122"/>
                        </a:rPr>
                        <a:t>用户成绩</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记录每位用户的习题作业平均成绩、理论考试成绩、总成绩和通过标记</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498542">
                <a:tc>
                  <a:txBody>
                    <a:bodyPr/>
                    <a:lstStyle/>
                    <a:p>
                      <a:pPr algn="ctr"/>
                      <a:r>
                        <a:rPr lang="zh-CN" altLang="en-US" sz="1400" kern="1200" dirty="0">
                          <a:effectLst/>
                          <a:latin typeface="微软雅黑" panose="020B0503020204020204" pitchFamily="34" charset="-122"/>
                          <a:ea typeface="微软雅黑" panose="020B0503020204020204" pitchFamily="34" charset="-122"/>
                        </a:rPr>
                        <a:t>用户章节学习记录</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记录每位用户学习每个章节的完整度、视频时长、起始</a:t>
                      </a:r>
                      <a:r>
                        <a:rPr lang="en-US" altLang="zh-CN" sz="1400" kern="1200" dirty="0">
                          <a:effectLst/>
                          <a:latin typeface="微软雅黑" panose="020B0503020204020204" pitchFamily="34" charset="-122"/>
                          <a:ea typeface="微软雅黑" panose="020B0503020204020204" pitchFamily="34" charset="-122"/>
                        </a:rPr>
                        <a:t>/</a:t>
                      </a:r>
                      <a:r>
                        <a:rPr lang="zh-CN" altLang="en-US" sz="1400" kern="1200" dirty="0">
                          <a:effectLst/>
                          <a:latin typeface="微软雅黑" panose="020B0503020204020204" pitchFamily="34" charset="-122"/>
                          <a:ea typeface="微软雅黑" panose="020B0503020204020204" pitchFamily="34" charset="-122"/>
                        </a:rPr>
                        <a:t>结束观看时刻和时间轴位置</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280449">
                <a:tc>
                  <a:txBody>
                    <a:bodyPr/>
                    <a:lstStyle/>
                    <a:p>
                      <a:pPr algn="ctr"/>
                      <a:r>
                        <a:rPr lang="zh-CN" altLang="en-US" sz="1400" kern="1200" dirty="0">
                          <a:effectLst/>
                          <a:latin typeface="微软雅黑" panose="020B0503020204020204" pitchFamily="34" charset="-122"/>
                          <a:ea typeface="微软雅黑" panose="020B0503020204020204" pitchFamily="34" charset="-122"/>
                        </a:rPr>
                        <a:t>课程公告访问</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记录课程公告的链接、被访问时间</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280449">
                <a:tc>
                  <a:txBody>
                    <a:bodyPr/>
                    <a:lstStyle/>
                    <a:p>
                      <a:pPr algn="ctr"/>
                      <a:r>
                        <a:rPr lang="zh-CN" altLang="en-US" sz="1400" kern="1200" dirty="0">
                          <a:effectLst/>
                          <a:latin typeface="微软雅黑" panose="020B0503020204020204" pitchFamily="34" charset="-122"/>
                          <a:ea typeface="微软雅黑" panose="020B0503020204020204" pitchFamily="34" charset="-122"/>
                        </a:rPr>
                        <a:t>课件访问次数</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记录每位用户访问课件的次数</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3"/>
                  </a:ext>
                </a:extLst>
              </a:tr>
              <a:tr h="280449">
                <a:tc>
                  <a:txBody>
                    <a:bodyPr/>
                    <a:lstStyle/>
                    <a:p>
                      <a:pPr algn="ctr"/>
                      <a:r>
                        <a:rPr lang="zh-CN" altLang="en-US" sz="1400" kern="1200" dirty="0">
                          <a:effectLst/>
                          <a:latin typeface="微软雅黑" panose="020B0503020204020204" pitchFamily="34" charset="-122"/>
                          <a:ea typeface="微软雅黑" panose="020B0503020204020204" pitchFamily="34" charset="-122"/>
                        </a:rPr>
                        <a:t>用户地域分布</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记录用户来源的地域分布情况</a:t>
                      </a:r>
                      <a:endParaRPr lang="zh-CN" altLang="en-US" sz="1400" dirty="0">
                        <a:latin typeface="微软雅黑" panose="020B0503020204020204" pitchFamily="34" charset="-122"/>
                        <a:ea typeface="微软雅黑" panose="020B0503020204020204" pitchFamily="34" charset="-122"/>
                      </a:endParaRPr>
                    </a:p>
                  </a:txBody>
                  <a:tcPr marL="62355" marR="62355" marT="31177" marB="311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678899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1324786"/>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为可视化分析整理数据</a:t>
            </a:r>
          </a:p>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比如分析校内与校外学生的学习数据时，需要去除无效的学习者信息得到右图图表，接下来所有的数据都在此基础上进行分类分析</a:t>
            </a:r>
          </a:p>
        </p:txBody>
      </p:sp>
      <p:pic>
        <p:nvPicPr>
          <p:cNvPr id="4" name="图片 3">
            <a:extLst>
              <a:ext uri="{FF2B5EF4-FFF2-40B4-BE49-F238E27FC236}">
                <a16:creationId xmlns:a16="http://schemas.microsoft.com/office/drawing/2014/main" id="{B066D4BB-FF67-4898-999F-6C360C4012D3}"/>
              </a:ext>
            </a:extLst>
          </p:cNvPr>
          <p:cNvPicPr/>
          <p:nvPr/>
        </p:nvPicPr>
        <p:blipFill>
          <a:blip r:embed="rId2">
            <a:extLst>
              <a:ext uri="{28A0092B-C50C-407E-A947-70E740481C1C}">
                <a14:useLocalDpi xmlns:a14="http://schemas.microsoft.com/office/drawing/2010/main" val="0"/>
              </a:ext>
            </a:extLst>
          </a:blip>
          <a:stretch>
            <a:fillRect/>
          </a:stretch>
        </p:blipFill>
        <p:spPr>
          <a:xfrm>
            <a:off x="236526" y="1955584"/>
            <a:ext cx="6527986" cy="4099434"/>
          </a:xfrm>
          <a:prstGeom prst="rect">
            <a:avLst/>
          </a:prstGeom>
        </p:spPr>
      </p:pic>
      <p:pic>
        <p:nvPicPr>
          <p:cNvPr id="5" name="图片 4">
            <a:extLst>
              <a:ext uri="{FF2B5EF4-FFF2-40B4-BE49-F238E27FC236}">
                <a16:creationId xmlns:a16="http://schemas.microsoft.com/office/drawing/2014/main" id="{4841B7D7-6D58-40F2-9A11-EAC8BB4B4429}"/>
              </a:ext>
            </a:extLst>
          </p:cNvPr>
          <p:cNvPicPr/>
          <p:nvPr/>
        </p:nvPicPr>
        <p:blipFill>
          <a:blip r:embed="rId3">
            <a:extLst>
              <a:ext uri="{28A0092B-C50C-407E-A947-70E740481C1C}">
                <a14:useLocalDpi xmlns:a14="http://schemas.microsoft.com/office/drawing/2010/main" val="0"/>
              </a:ext>
            </a:extLst>
          </a:blip>
          <a:stretch>
            <a:fillRect/>
          </a:stretch>
        </p:blipFill>
        <p:spPr>
          <a:xfrm>
            <a:off x="6174171" y="1955584"/>
            <a:ext cx="5464946" cy="4099434"/>
          </a:xfrm>
          <a:prstGeom prst="rect">
            <a:avLst/>
          </a:prstGeom>
        </p:spPr>
      </p:pic>
    </p:spTree>
    <p:extLst>
      <p:ext uri="{BB962C8B-B14F-4D97-AF65-F5344CB8AC3E}">
        <p14:creationId xmlns:p14="http://schemas.microsoft.com/office/powerpoint/2010/main" val="3077892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1428083"/>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大作业数据分析角度示例</a:t>
            </a:r>
            <a:r>
              <a:rPr kumimoji="0" lang="en-US" altLang="zh-CN"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1</a:t>
            </a:r>
            <a:endPar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endParaRPr>
          </a:p>
          <a:p>
            <a:pPr marL="0" marR="0" lvl="0" indent="0" algn="l" defTabSz="914400" rtl="0" eaLnBrk="1" fontAlgn="auto" latinLnBrk="0" hangingPunct="1">
              <a:lnSpc>
                <a:spcPct val="120000"/>
              </a:lnSpc>
              <a:spcBef>
                <a:spcPts val="600"/>
              </a:spcBef>
              <a:spcAft>
                <a:spcPts val="600"/>
              </a:spcAft>
              <a:buClrTx/>
              <a:buSzTx/>
              <a:buFontTx/>
              <a:buNone/>
              <a:tabLst/>
              <a:defRPr/>
            </a:pP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研究学堂在线</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某（几）门课</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计算机文化基础</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或</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现代生活美学</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）的</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多学期课程运营的统计数据</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选择一个你感兴趣或认为有意义的角度</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，对数据进行处理和可视化，并做一定的分析和解释。</a:t>
            </a:r>
            <a:endPar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endParaRPr>
          </a:p>
        </p:txBody>
      </p:sp>
      <p:sp>
        <p:nvSpPr>
          <p:cNvPr id="16" name="文本框 15"/>
          <p:cNvSpPr txBox="1"/>
          <p:nvPr/>
        </p:nvSpPr>
        <p:spPr>
          <a:xfrm>
            <a:off x="3498570" y="6265996"/>
            <a:ext cx="496294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一个由选课异常波动引起的小号分析</a:t>
            </a:r>
          </a:p>
        </p:txBody>
      </p:sp>
      <p:pic>
        <p:nvPicPr>
          <p:cNvPr id="4" name="图片 3"/>
          <p:cNvPicPr>
            <a:picLocks noChangeAspect="1"/>
          </p:cNvPicPr>
          <p:nvPr/>
        </p:nvPicPr>
        <p:blipFill>
          <a:blip r:embed="rId2"/>
          <a:stretch>
            <a:fillRect/>
          </a:stretch>
        </p:blipFill>
        <p:spPr>
          <a:xfrm>
            <a:off x="2186609" y="1695217"/>
            <a:ext cx="7248110" cy="4560414"/>
          </a:xfrm>
          <a:prstGeom prst="rect">
            <a:avLst/>
          </a:prstGeom>
        </p:spPr>
      </p:pic>
      <p:sp>
        <p:nvSpPr>
          <p:cNvPr id="9" name="矩形 8"/>
          <p:cNvSpPr/>
          <p:nvPr/>
        </p:nvSpPr>
        <p:spPr>
          <a:xfrm>
            <a:off x="9702180" y="626580"/>
            <a:ext cx="2121755" cy="36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优化课程资源</a:t>
            </a:r>
          </a:p>
        </p:txBody>
      </p:sp>
      <p:sp>
        <p:nvSpPr>
          <p:cNvPr id="10" name="矩形 9"/>
          <p:cNvSpPr/>
          <p:nvPr/>
        </p:nvSpPr>
        <p:spPr>
          <a:xfrm>
            <a:off x="9703588" y="132413"/>
            <a:ext cx="2120347"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改进学习支持服务</a:t>
            </a:r>
          </a:p>
        </p:txBody>
      </p:sp>
      <p:sp>
        <p:nvSpPr>
          <p:cNvPr id="11" name="矩形 10"/>
          <p:cNvSpPr/>
          <p:nvPr/>
        </p:nvSpPr>
        <p:spPr>
          <a:xfrm>
            <a:off x="7743117" y="132413"/>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完善活动设计</a:t>
            </a:r>
          </a:p>
        </p:txBody>
      </p:sp>
      <p:sp>
        <p:nvSpPr>
          <p:cNvPr id="12" name="矩形 11"/>
          <p:cNvSpPr/>
          <p:nvPr/>
        </p:nvSpPr>
        <p:spPr>
          <a:xfrm>
            <a:off x="7743117" y="626580"/>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完善评价体系</a:t>
            </a:r>
          </a:p>
        </p:txBody>
      </p:sp>
    </p:spTree>
    <p:extLst>
      <p:ext uri="{BB962C8B-B14F-4D97-AF65-F5344CB8AC3E}">
        <p14:creationId xmlns:p14="http://schemas.microsoft.com/office/powerpoint/2010/main" val="2387469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1428083"/>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大作业数据分析角度示例</a:t>
            </a:r>
            <a:r>
              <a:rPr kumimoji="0" lang="en-US" altLang="zh-CN"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2</a:t>
            </a:r>
            <a:endPar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endParaRPr>
          </a:p>
          <a:p>
            <a:pPr marL="0" marR="0" lvl="0" indent="0" algn="l" defTabSz="914400" rtl="0" eaLnBrk="1" fontAlgn="auto" latinLnBrk="0" hangingPunct="1">
              <a:lnSpc>
                <a:spcPct val="120000"/>
              </a:lnSpc>
              <a:spcBef>
                <a:spcPts val="600"/>
              </a:spcBef>
              <a:spcAft>
                <a:spcPts val="600"/>
              </a:spcAft>
              <a:buClrTx/>
              <a:buSzTx/>
              <a:buFontTx/>
              <a:buNone/>
              <a:tabLst/>
              <a:defRPr/>
            </a:pP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研究学堂在线</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某（几）门课</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计算机文化基础</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或</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现代生活美学</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）的</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多学期课程运营的统计数据</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选择一个你感兴趣或认为有意义的角度</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，对数据进行处理和可视化，并做一定的分析和解释。</a:t>
            </a:r>
            <a:endPar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984" y="2661672"/>
            <a:ext cx="10196032" cy="2372036"/>
          </a:xfrm>
          <a:prstGeom prst="rect">
            <a:avLst/>
          </a:prstGeom>
        </p:spPr>
      </p:pic>
      <p:sp>
        <p:nvSpPr>
          <p:cNvPr id="8" name="文本框 7"/>
          <p:cNvSpPr txBox="1"/>
          <p:nvPr/>
        </p:nvSpPr>
        <p:spPr>
          <a:xfrm>
            <a:off x="9869625" y="5006418"/>
            <a:ext cx="100385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黄金时段</a:t>
            </a:r>
          </a:p>
        </p:txBody>
      </p:sp>
      <p:sp>
        <p:nvSpPr>
          <p:cNvPr id="10" name="矩形 9"/>
          <p:cNvSpPr/>
          <p:nvPr/>
        </p:nvSpPr>
        <p:spPr>
          <a:xfrm>
            <a:off x="9810397" y="4035633"/>
            <a:ext cx="1122307" cy="6956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9385854" y="2652995"/>
            <a:ext cx="1122307" cy="6956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12" name="矩形 11"/>
          <p:cNvSpPr/>
          <p:nvPr/>
        </p:nvSpPr>
        <p:spPr>
          <a:xfrm>
            <a:off x="5660571" y="3334647"/>
            <a:ext cx="838200" cy="6956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13" name="文本框 12"/>
          <p:cNvSpPr txBox="1"/>
          <p:nvPr/>
        </p:nvSpPr>
        <p:spPr>
          <a:xfrm>
            <a:off x="11194016" y="4198795"/>
            <a:ext cx="8564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rPr>
              <a:t>728</a:t>
            </a:r>
            <a:r>
              <a:rPr kumimoji="1"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人</a:t>
            </a:r>
          </a:p>
        </p:txBody>
      </p:sp>
      <p:sp>
        <p:nvSpPr>
          <p:cNvPr id="14" name="文本框 13"/>
          <p:cNvSpPr txBox="1"/>
          <p:nvPr/>
        </p:nvSpPr>
        <p:spPr>
          <a:xfrm>
            <a:off x="9527637" y="2272184"/>
            <a:ext cx="8387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207</a:t>
            </a:r>
            <a:r>
              <a:rPr kumimoji="1"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人</a:t>
            </a:r>
          </a:p>
        </p:txBody>
      </p:sp>
      <p:sp>
        <p:nvSpPr>
          <p:cNvPr id="15" name="文本框 14"/>
          <p:cNvSpPr txBox="1"/>
          <p:nvPr/>
        </p:nvSpPr>
        <p:spPr>
          <a:xfrm>
            <a:off x="5704111" y="3313143"/>
            <a:ext cx="79465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127</a:t>
            </a:r>
            <a:r>
              <a:rPr kumimoji="1"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人</a:t>
            </a:r>
          </a:p>
        </p:txBody>
      </p:sp>
      <p:sp>
        <p:nvSpPr>
          <p:cNvPr id="16" name="文本框 15"/>
          <p:cNvSpPr txBox="1"/>
          <p:nvPr/>
        </p:nvSpPr>
        <p:spPr>
          <a:xfrm>
            <a:off x="4214187" y="5616638"/>
            <a:ext cx="389448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模式对比（学习活跃时间段）</a:t>
            </a:r>
          </a:p>
        </p:txBody>
      </p:sp>
      <p:sp>
        <p:nvSpPr>
          <p:cNvPr id="17" name="文本框 16"/>
          <p:cNvSpPr txBox="1"/>
          <p:nvPr/>
        </p:nvSpPr>
        <p:spPr>
          <a:xfrm>
            <a:off x="326569" y="2890478"/>
            <a:ext cx="55517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自主</a:t>
            </a:r>
          </a:p>
        </p:txBody>
      </p:sp>
      <p:sp>
        <p:nvSpPr>
          <p:cNvPr id="18" name="文本框 17"/>
          <p:cNvSpPr txBox="1"/>
          <p:nvPr/>
        </p:nvSpPr>
        <p:spPr>
          <a:xfrm>
            <a:off x="87082" y="3577957"/>
            <a:ext cx="100148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自主</a:t>
            </a:r>
            <a:r>
              <a:rPr kumimoji="1"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先修</a:t>
            </a:r>
            <a:r>
              <a:rPr kumimoji="1"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p:cNvSpPr txBox="1"/>
          <p:nvPr/>
        </p:nvSpPr>
        <p:spPr>
          <a:xfrm>
            <a:off x="326569" y="4260350"/>
            <a:ext cx="55517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混合</a:t>
            </a:r>
          </a:p>
        </p:txBody>
      </p:sp>
      <p:sp>
        <p:nvSpPr>
          <p:cNvPr id="24" name="矩形 23"/>
          <p:cNvSpPr/>
          <p:nvPr/>
        </p:nvSpPr>
        <p:spPr>
          <a:xfrm>
            <a:off x="9702180" y="626580"/>
            <a:ext cx="2121755" cy="36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优化课程资源</a:t>
            </a:r>
          </a:p>
        </p:txBody>
      </p:sp>
      <p:sp>
        <p:nvSpPr>
          <p:cNvPr id="25" name="矩形 24"/>
          <p:cNvSpPr/>
          <p:nvPr/>
        </p:nvSpPr>
        <p:spPr>
          <a:xfrm>
            <a:off x="9703588" y="132413"/>
            <a:ext cx="2120347"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改进学习支持服务</a:t>
            </a:r>
          </a:p>
        </p:txBody>
      </p:sp>
      <p:sp>
        <p:nvSpPr>
          <p:cNvPr id="26" name="矩形 25"/>
          <p:cNvSpPr/>
          <p:nvPr/>
        </p:nvSpPr>
        <p:spPr>
          <a:xfrm>
            <a:off x="7743117" y="132413"/>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完善活动设计</a:t>
            </a:r>
          </a:p>
        </p:txBody>
      </p:sp>
      <p:sp>
        <p:nvSpPr>
          <p:cNvPr id="27" name="矩形 26"/>
          <p:cNvSpPr/>
          <p:nvPr/>
        </p:nvSpPr>
        <p:spPr>
          <a:xfrm>
            <a:off x="7743117" y="626580"/>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完善评价体系</a:t>
            </a:r>
          </a:p>
        </p:txBody>
      </p:sp>
    </p:spTree>
    <p:extLst>
      <p:ext uri="{BB962C8B-B14F-4D97-AF65-F5344CB8AC3E}">
        <p14:creationId xmlns:p14="http://schemas.microsoft.com/office/powerpoint/2010/main" val="1684274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1428083"/>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大作业数据分析角度示例</a:t>
            </a:r>
            <a:r>
              <a:rPr kumimoji="0" lang="en-US" altLang="zh-CN"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2</a:t>
            </a:r>
            <a:endPar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endParaRPr>
          </a:p>
          <a:p>
            <a:pPr marL="0" marR="0" lvl="0" indent="0" algn="l" defTabSz="914400" rtl="0" eaLnBrk="1" fontAlgn="auto" latinLnBrk="0" hangingPunct="1">
              <a:lnSpc>
                <a:spcPct val="120000"/>
              </a:lnSpc>
              <a:spcBef>
                <a:spcPts val="600"/>
              </a:spcBef>
              <a:spcAft>
                <a:spcPts val="600"/>
              </a:spcAft>
              <a:buClrTx/>
              <a:buSzTx/>
              <a:buFontTx/>
              <a:buNone/>
              <a:tabLst/>
              <a:defRPr/>
            </a:pP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研究学堂在线</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某（几）门课</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计算机文化基础</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或</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现代生活美学</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）的</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多学期课程运营的统计数据</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选择一个你感兴趣或认为有意义的角度</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，对数据进行处理和可视化，并做一定的分析和解释。</a:t>
            </a:r>
            <a:endPar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6118" y="4193835"/>
            <a:ext cx="8044905" cy="2507895"/>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6117" y="1711344"/>
            <a:ext cx="8044905" cy="2501356"/>
          </a:xfrm>
          <a:prstGeom prst="rect">
            <a:avLst/>
          </a:prstGeom>
        </p:spPr>
      </p:pic>
      <p:sp>
        <p:nvSpPr>
          <p:cNvPr id="22" name="矩形 21"/>
          <p:cNvSpPr/>
          <p:nvPr/>
        </p:nvSpPr>
        <p:spPr>
          <a:xfrm>
            <a:off x="9276114" y="2887459"/>
            <a:ext cx="618378" cy="6222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23" name="文本框 22"/>
          <p:cNvSpPr txBox="1"/>
          <p:nvPr/>
        </p:nvSpPr>
        <p:spPr>
          <a:xfrm>
            <a:off x="10171022" y="3013920"/>
            <a:ext cx="8387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74</a:t>
            </a:r>
            <a:r>
              <a:rPr kumimoji="1"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人</a:t>
            </a:r>
          </a:p>
        </p:txBody>
      </p:sp>
      <p:sp>
        <p:nvSpPr>
          <p:cNvPr id="24" name="矩形 23"/>
          <p:cNvSpPr/>
          <p:nvPr/>
        </p:nvSpPr>
        <p:spPr>
          <a:xfrm>
            <a:off x="9663759" y="4174359"/>
            <a:ext cx="534478" cy="473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25" name="文本框 24"/>
          <p:cNvSpPr txBox="1"/>
          <p:nvPr/>
        </p:nvSpPr>
        <p:spPr>
          <a:xfrm>
            <a:off x="10225451" y="4226477"/>
            <a:ext cx="8387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197</a:t>
            </a:r>
            <a:r>
              <a:rPr kumimoji="1"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人</a:t>
            </a:r>
          </a:p>
        </p:txBody>
      </p:sp>
      <p:sp>
        <p:nvSpPr>
          <p:cNvPr id="26" name="文本框 25"/>
          <p:cNvSpPr txBox="1"/>
          <p:nvPr/>
        </p:nvSpPr>
        <p:spPr>
          <a:xfrm>
            <a:off x="11256655" y="2702529"/>
            <a:ext cx="461665" cy="202474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周学习活跃时间段</a:t>
            </a:r>
          </a:p>
        </p:txBody>
      </p:sp>
      <p:sp>
        <p:nvSpPr>
          <p:cNvPr id="27" name="文本框 26"/>
          <p:cNvSpPr txBox="1"/>
          <p:nvPr/>
        </p:nvSpPr>
        <p:spPr>
          <a:xfrm>
            <a:off x="206829" y="2426178"/>
            <a:ext cx="15796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春季自主模式</a:t>
            </a:r>
            <a:endPar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文本框 27"/>
          <p:cNvSpPr txBox="1"/>
          <p:nvPr/>
        </p:nvSpPr>
        <p:spPr>
          <a:xfrm>
            <a:off x="206829" y="4911938"/>
            <a:ext cx="15796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秋季混合模式</a:t>
            </a:r>
            <a:endPar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p:cNvSpPr txBox="1"/>
          <p:nvPr/>
        </p:nvSpPr>
        <p:spPr>
          <a:xfrm>
            <a:off x="314932" y="5525920"/>
            <a:ext cx="1451108" cy="73866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说明：</a:t>
            </a:r>
            <a:r>
              <a:rPr kumimoji="1"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2018</a:t>
            </a:r>
            <a:r>
              <a:rPr kumimoji="1"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秋季学期之前课程更新周一上午</a:t>
            </a:r>
            <a:r>
              <a:rPr kumimoji="1"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8:00</a:t>
            </a:r>
            <a:endParaRPr kumimoji="1"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 name="矩形 15"/>
          <p:cNvSpPr/>
          <p:nvPr/>
        </p:nvSpPr>
        <p:spPr>
          <a:xfrm>
            <a:off x="9702180" y="626580"/>
            <a:ext cx="2121755" cy="36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优化课程资源</a:t>
            </a:r>
          </a:p>
        </p:txBody>
      </p:sp>
      <p:sp>
        <p:nvSpPr>
          <p:cNvPr id="17" name="矩形 16"/>
          <p:cNvSpPr/>
          <p:nvPr/>
        </p:nvSpPr>
        <p:spPr>
          <a:xfrm>
            <a:off x="9703588" y="132413"/>
            <a:ext cx="2120347"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改进学习支持服务</a:t>
            </a:r>
          </a:p>
        </p:txBody>
      </p:sp>
      <p:sp>
        <p:nvSpPr>
          <p:cNvPr id="18" name="矩形 17"/>
          <p:cNvSpPr/>
          <p:nvPr/>
        </p:nvSpPr>
        <p:spPr>
          <a:xfrm>
            <a:off x="7743117" y="132413"/>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完善活动设计</a:t>
            </a:r>
          </a:p>
        </p:txBody>
      </p:sp>
      <p:sp>
        <p:nvSpPr>
          <p:cNvPr id="19" name="矩形 18"/>
          <p:cNvSpPr/>
          <p:nvPr/>
        </p:nvSpPr>
        <p:spPr>
          <a:xfrm>
            <a:off x="7743117" y="626580"/>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完善评价体系</a:t>
            </a:r>
          </a:p>
        </p:txBody>
      </p:sp>
    </p:spTree>
    <p:extLst>
      <p:ext uri="{BB962C8B-B14F-4D97-AF65-F5344CB8AC3E}">
        <p14:creationId xmlns:p14="http://schemas.microsoft.com/office/powerpoint/2010/main" val="213503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070CC2-FB54-43DD-B17C-6E7BA78204A6}"/>
              </a:ext>
            </a:extLst>
          </p:cNvPr>
          <p:cNvSpPr/>
          <p:nvPr/>
        </p:nvSpPr>
        <p:spPr>
          <a:xfrm>
            <a:off x="452485" y="344078"/>
            <a:ext cx="10953947" cy="2153988"/>
          </a:xfrm>
          <a:prstGeom prst="rect">
            <a:avLst/>
          </a:prstGeom>
        </p:spPr>
        <p:txBody>
          <a:bodyPr wrap="square">
            <a:spAutoFit/>
          </a:bodyPr>
          <a:lstStyle/>
          <a:p>
            <a:pPr>
              <a:lnSpc>
                <a:spcPct val="120000"/>
              </a:lnSpc>
              <a:spcAft>
                <a:spcPts val="600"/>
              </a:spcAft>
            </a:pPr>
            <a:r>
              <a:rPr lang="zh-CN" altLang="en-US" sz="2800" dirty="0">
                <a:solidFill>
                  <a:srgbClr val="252839"/>
                </a:solidFill>
                <a:latin typeface="微软雅黑" panose="020B0400000000000000" pitchFamily="34" charset="-122"/>
                <a:ea typeface="微软雅黑" panose="020B0400000000000000" pitchFamily="34" charset="-122"/>
              </a:rPr>
              <a:t>数据可视化</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在数据处理过程中，我们经常需要对原始数据或数据处理的结果以图表的形式进行可视化处理，以便形象、直观、快速展示数据的特性。</a:t>
            </a:r>
          </a:p>
          <a:p>
            <a:pPr>
              <a:lnSpc>
                <a:spcPct val="120000"/>
              </a:lnSpc>
              <a:spcAft>
                <a:spcPts val="600"/>
              </a:spcAft>
            </a:pPr>
            <a:r>
              <a:rPr lang="en-US" altLang="zh-CN" dirty="0" err="1">
                <a:solidFill>
                  <a:srgbClr val="252839"/>
                </a:solidFill>
                <a:latin typeface="微软雅黑 Light" panose="020B0502040204020203" pitchFamily="34" charset="-122"/>
                <a:ea typeface="微软雅黑 Light" panose="020B0502040204020203" pitchFamily="34" charset="-122"/>
              </a:rPr>
              <a:t>matplotlib</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是常用的 </a:t>
            </a:r>
            <a:r>
              <a:rPr lang="en-US" altLang="zh-CN" dirty="0">
                <a:solidFill>
                  <a:srgbClr val="252839"/>
                </a:solidFill>
                <a:latin typeface="微软雅黑 Light" panose="020B0502040204020203" pitchFamily="34" charset="-122"/>
                <a:ea typeface="微软雅黑 Light" panose="020B0502040204020203" pitchFamily="34" charset="-122"/>
              </a:rPr>
              <a:t>Python </a:t>
            </a:r>
            <a:r>
              <a:rPr lang="zh-CN" altLang="en-US" dirty="0">
                <a:solidFill>
                  <a:srgbClr val="252839"/>
                </a:solidFill>
                <a:latin typeface="微软雅黑 Light" panose="020B0502040204020203" pitchFamily="34" charset="-122"/>
                <a:ea typeface="微软雅黑 Light" panose="020B0502040204020203" pitchFamily="34" charset="-122"/>
              </a:rPr>
              <a:t>环境下的绘图包，基于 </a:t>
            </a:r>
            <a:r>
              <a:rPr lang="en-US" altLang="zh-CN" dirty="0" err="1">
                <a:solidFill>
                  <a:srgbClr val="252839"/>
                </a:solidFill>
                <a:latin typeface="微软雅黑 Light" panose="020B0502040204020203" pitchFamily="34" charset="-122"/>
                <a:ea typeface="微软雅黑 Light" panose="020B0502040204020203" pitchFamily="34" charset="-122"/>
              </a:rPr>
              <a:t>numpy</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开发，可根据需要绘制各种类型的图表。</a:t>
            </a:r>
          </a:p>
          <a:p>
            <a:pPr>
              <a:lnSpc>
                <a:spcPct val="120000"/>
              </a:lnSpc>
              <a:spcAft>
                <a:spcPts val="600"/>
              </a:spcAft>
            </a:pPr>
            <a:r>
              <a:rPr lang="en-US" altLang="zh-CN" dirty="0" err="1">
                <a:solidFill>
                  <a:srgbClr val="252839"/>
                </a:solidFill>
                <a:latin typeface="微软雅黑 Light" panose="020B0502040204020203" pitchFamily="34" charset="-122"/>
                <a:ea typeface="微软雅黑 Light" panose="020B0502040204020203" pitchFamily="34" charset="-122"/>
              </a:rPr>
              <a:t>seaborn</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基于 </a:t>
            </a:r>
            <a:r>
              <a:rPr lang="en-US" altLang="zh-CN" dirty="0" err="1">
                <a:solidFill>
                  <a:srgbClr val="252839"/>
                </a:solidFill>
                <a:latin typeface="微软雅黑 Light" panose="020B0502040204020203" pitchFamily="34" charset="-122"/>
                <a:ea typeface="微软雅黑 Light" panose="020B0502040204020203" pitchFamily="34" charset="-122"/>
              </a:rPr>
              <a:t>matplotlib</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的绘图功能，封装开发了一些 </a:t>
            </a:r>
            <a:r>
              <a:rPr lang="en-US" altLang="zh-CN" dirty="0">
                <a:solidFill>
                  <a:srgbClr val="252839"/>
                </a:solidFill>
                <a:latin typeface="微软雅黑 Light" panose="020B0502040204020203" pitchFamily="34" charset="-122"/>
                <a:ea typeface="微软雅黑 Light" panose="020B0502040204020203" pitchFamily="34" charset="-122"/>
              </a:rPr>
              <a:t>API </a:t>
            </a:r>
            <a:r>
              <a:rPr lang="zh-CN" altLang="en-US" dirty="0">
                <a:solidFill>
                  <a:srgbClr val="252839"/>
                </a:solidFill>
                <a:latin typeface="微软雅黑 Light" panose="020B0502040204020203" pitchFamily="34" charset="-122"/>
                <a:ea typeface="微软雅黑 Light" panose="020B0502040204020203" pitchFamily="34" charset="-122"/>
              </a:rPr>
              <a:t>，使复杂图表的绘制变得更方便。</a:t>
            </a:r>
          </a:p>
        </p:txBody>
      </p:sp>
      <p:sp>
        <p:nvSpPr>
          <p:cNvPr id="29" name="矩形 28">
            <a:extLst>
              <a:ext uri="{FF2B5EF4-FFF2-40B4-BE49-F238E27FC236}">
                <a16:creationId xmlns:a16="http://schemas.microsoft.com/office/drawing/2014/main" id="{AAEBCC6F-82CB-4F14-9B62-605B3337BF15}"/>
              </a:ext>
            </a:extLst>
          </p:cNvPr>
          <p:cNvSpPr/>
          <p:nvPr/>
        </p:nvSpPr>
        <p:spPr>
          <a:xfrm>
            <a:off x="452485" y="4420559"/>
            <a:ext cx="10953947" cy="1018740"/>
          </a:xfrm>
          <a:prstGeom prst="rect">
            <a:avLst/>
          </a:prstGeom>
        </p:spPr>
        <p:txBody>
          <a:bodyPr wrap="square">
            <a:spAutoFit/>
          </a:bodyPr>
          <a:lstStyle/>
          <a:p>
            <a:pPr>
              <a:lnSpc>
                <a:spcPct val="120000"/>
              </a:lnSpc>
              <a:spcAft>
                <a:spcPts val="600"/>
              </a:spcAft>
            </a:pPr>
            <a:r>
              <a:rPr lang="en-US" altLang="zh-CN" sz="2800" dirty="0" err="1">
                <a:solidFill>
                  <a:srgbClr val="252839"/>
                </a:solidFill>
                <a:latin typeface="微软雅黑" panose="020B0400000000000000" pitchFamily="34" charset="-122"/>
                <a:ea typeface="微软雅黑" panose="020B0400000000000000" pitchFamily="34" charset="-122"/>
              </a:rPr>
              <a:t>matplotlib</a:t>
            </a:r>
            <a:r>
              <a:rPr lang="en-US" altLang="zh-CN" sz="2800" dirty="0">
                <a:solidFill>
                  <a:srgbClr val="252839"/>
                </a:solidFill>
                <a:latin typeface="微软雅黑" panose="020B0400000000000000" pitchFamily="34" charset="-122"/>
                <a:ea typeface="微软雅黑" panose="020B0400000000000000" pitchFamily="34" charset="-122"/>
              </a:rPr>
              <a:t> </a:t>
            </a:r>
            <a:r>
              <a:rPr lang="zh-CN" altLang="en-US" sz="2800" dirty="0">
                <a:solidFill>
                  <a:srgbClr val="252839"/>
                </a:solidFill>
                <a:latin typeface="微软雅黑" panose="020B0400000000000000" pitchFamily="34" charset="-122"/>
                <a:ea typeface="微软雅黑" panose="020B0400000000000000" pitchFamily="34" charset="-122"/>
              </a:rPr>
              <a:t>包</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类似于 </a:t>
            </a:r>
            <a:r>
              <a:rPr lang="en-US" altLang="zh-CN" dirty="0">
                <a:solidFill>
                  <a:srgbClr val="252839"/>
                </a:solidFill>
                <a:latin typeface="微软雅黑 Light" panose="020B0502040204020203" pitchFamily="34" charset="-122"/>
                <a:ea typeface="微软雅黑 Light" panose="020B0502040204020203" pitchFamily="34" charset="-122"/>
              </a:rPr>
              <a:t>MATLAB </a:t>
            </a:r>
            <a:r>
              <a:rPr lang="zh-CN" altLang="en-US" dirty="0">
                <a:solidFill>
                  <a:srgbClr val="252839"/>
                </a:solidFill>
                <a:latin typeface="微软雅黑 Light" panose="020B0502040204020203" pitchFamily="34" charset="-122"/>
                <a:ea typeface="微软雅黑 Light" panose="020B0502040204020203" pitchFamily="34" charset="-122"/>
              </a:rPr>
              <a:t>绘图风格，支持多种图表类型和 </a:t>
            </a:r>
            <a:r>
              <a:rPr lang="en-US" altLang="zh-CN" dirty="0" err="1">
                <a:solidFill>
                  <a:srgbClr val="252839"/>
                </a:solidFill>
                <a:latin typeface="微软雅黑 Light" panose="020B0502040204020203" pitchFamily="34" charset="-122"/>
                <a:ea typeface="微软雅黑 Light" panose="020B0502040204020203" pitchFamily="34" charset="-122"/>
              </a:rPr>
              <a:t>TeX</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数学公式。</a:t>
            </a:r>
          </a:p>
        </p:txBody>
      </p:sp>
      <p:sp>
        <p:nvSpPr>
          <p:cNvPr id="30" name="矩形: 圆角 29">
            <a:extLst>
              <a:ext uri="{FF2B5EF4-FFF2-40B4-BE49-F238E27FC236}">
                <a16:creationId xmlns:a16="http://schemas.microsoft.com/office/drawing/2014/main" id="{B8756BC3-73D0-4D9C-BBB4-414C6ACD78C7}"/>
              </a:ext>
            </a:extLst>
          </p:cNvPr>
          <p:cNvSpPr/>
          <p:nvPr/>
        </p:nvSpPr>
        <p:spPr>
          <a:xfrm>
            <a:off x="331536" y="5569616"/>
            <a:ext cx="11178592" cy="1056890"/>
          </a:xfrm>
          <a:prstGeom prst="roundRect">
            <a:avLst>
              <a:gd name="adj" fmla="val 24983"/>
            </a:avLst>
          </a:prstGeom>
          <a:solidFill>
            <a:schemeClr val="bg1"/>
          </a:solidFill>
          <a:ln w="19050">
            <a:solidFill>
              <a:srgbClr val="D3D7D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000" tIns="144000" rIns="216000" bIns="144000" numCol="1" spcCol="0" rtlCol="0" fromWordArt="0" anchor="t" anchorCtr="0" forceAA="0" compatLnSpc="1">
            <a:prstTxWarp prst="textNoShape">
              <a:avLst/>
            </a:prstTxWarp>
            <a:noAutofit/>
          </a:bodyPr>
          <a:lstStyle/>
          <a:p>
            <a:pPr marL="342900" indent="-342900" algn="just">
              <a:buClr>
                <a:srgbClr val="D3D7DC"/>
              </a:buClr>
              <a:buFont typeface="+mj-lt"/>
              <a:buAutoNum type="arabicPeriod"/>
            </a:pPr>
            <a:r>
              <a:rPr lang="en-US" altLang="zh-CN" dirty="0">
                <a:solidFill>
                  <a:schemeClr val="accent6"/>
                </a:solidFill>
                <a:latin typeface="Consolas" panose="020B0609020204030204" pitchFamily="49" charset="0"/>
                <a:ea typeface="微软雅黑" panose="020B0400000000000000" pitchFamily="34" charset="-122"/>
              </a:rPr>
              <a:t># import </a:t>
            </a:r>
            <a:r>
              <a:rPr lang="zh-CN" altLang="en-US" dirty="0">
                <a:solidFill>
                  <a:schemeClr val="accent6"/>
                </a:solidFill>
                <a:latin typeface="Consolas" panose="020B0609020204030204" pitchFamily="49" charset="0"/>
                <a:ea typeface="微软雅黑" panose="020B0400000000000000" pitchFamily="34" charset="-122"/>
              </a:rPr>
              <a:t>包</a:t>
            </a:r>
            <a:r>
              <a:rPr lang="en-US" altLang="zh-CN" dirty="0">
                <a:solidFill>
                  <a:schemeClr val="accent6"/>
                </a:solidFill>
                <a:latin typeface="Consolas" panose="020B0609020204030204" pitchFamily="49" charset="0"/>
                <a:ea typeface="微软雅黑" panose="020B0400000000000000" pitchFamily="34" charset="-122"/>
              </a:rPr>
              <a:t>.</a:t>
            </a:r>
            <a:r>
              <a:rPr lang="zh-CN" altLang="en-US" dirty="0">
                <a:solidFill>
                  <a:schemeClr val="accent6"/>
                </a:solidFill>
                <a:latin typeface="Consolas" panose="020B0609020204030204" pitchFamily="49" charset="0"/>
                <a:ea typeface="微软雅黑" panose="020B0400000000000000" pitchFamily="34" charset="-122"/>
              </a:rPr>
              <a:t>模块 </a:t>
            </a:r>
            <a:r>
              <a:rPr lang="en-US" altLang="zh-CN" dirty="0">
                <a:solidFill>
                  <a:schemeClr val="accent6"/>
                </a:solidFill>
                <a:latin typeface="Consolas" panose="020B0609020204030204" pitchFamily="49" charset="0"/>
                <a:ea typeface="微软雅黑" panose="020B0400000000000000" pitchFamily="34" charset="-122"/>
              </a:rPr>
              <a:t>as </a:t>
            </a:r>
            <a:r>
              <a:rPr lang="zh-CN" altLang="en-US" dirty="0">
                <a:solidFill>
                  <a:schemeClr val="accent6"/>
                </a:solidFill>
                <a:latin typeface="Consolas" panose="020B0609020204030204" pitchFamily="49" charset="0"/>
                <a:ea typeface="微软雅黑" panose="020B0400000000000000" pitchFamily="34" charset="-122"/>
              </a:rPr>
              <a:t>别名</a:t>
            </a:r>
            <a:endParaRPr lang="en-US" altLang="zh-CN" dirty="0">
              <a:solidFill>
                <a:schemeClr val="accent6"/>
              </a:solidFill>
              <a:latin typeface="Consolas" panose="020B0609020204030204" pitchFamily="49" charset="0"/>
              <a:ea typeface="微软雅黑" panose="020B0400000000000000" pitchFamily="34" charset="-122"/>
            </a:endParaRPr>
          </a:p>
          <a:p>
            <a:pPr marL="342900" indent="-342900" algn="just">
              <a:buClr>
                <a:srgbClr val="D3D7DC"/>
              </a:buClr>
              <a:buFont typeface="+mj-lt"/>
              <a:buAutoNum type="arabicPeriod"/>
            </a:pPr>
            <a:r>
              <a:rPr lang="en-US" altLang="zh-CN" dirty="0">
                <a:solidFill>
                  <a:schemeClr val="accent1"/>
                </a:solidFill>
                <a:latin typeface="Consolas" panose="020B0609020204030204" pitchFamily="49" charset="0"/>
                <a:ea typeface="微软雅黑" panose="020B0400000000000000" pitchFamily="34" charset="-122"/>
              </a:rPr>
              <a:t>import</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err="1">
                <a:solidFill>
                  <a:srgbClr val="24292E"/>
                </a:solidFill>
                <a:latin typeface="Consolas" panose="020B0609020204030204" pitchFamily="49" charset="0"/>
                <a:ea typeface="微软雅黑" panose="020B0400000000000000" pitchFamily="34" charset="-122"/>
              </a:rPr>
              <a:t>matplotlib.pyplot</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a:solidFill>
                  <a:schemeClr val="accent1"/>
                </a:solidFill>
                <a:latin typeface="Consolas" panose="020B0609020204030204" pitchFamily="49" charset="0"/>
                <a:ea typeface="微软雅黑" panose="020B0400000000000000" pitchFamily="34" charset="-122"/>
              </a:rPr>
              <a:t>as</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err="1">
                <a:solidFill>
                  <a:srgbClr val="24292E"/>
                </a:solidFill>
                <a:latin typeface="Consolas" panose="020B0609020204030204" pitchFamily="49" charset="0"/>
                <a:ea typeface="微软雅黑" panose="020B0400000000000000" pitchFamily="34" charset="-122"/>
              </a:rPr>
              <a:t>plt</a:t>
            </a:r>
            <a:endParaRPr lang="zh-CN" altLang="en-US" dirty="0">
              <a:solidFill>
                <a:schemeClr val="accent6"/>
              </a:solidFill>
              <a:latin typeface="Consolas" panose="020B0609020204030204" pitchFamily="49" charset="0"/>
              <a:ea typeface="微软雅黑" panose="020B0400000000000000" pitchFamily="34" charset="-122"/>
            </a:endParaRPr>
          </a:p>
        </p:txBody>
      </p:sp>
      <p:pic>
        <p:nvPicPr>
          <p:cNvPr id="31" name="图片 30">
            <a:extLst>
              <a:ext uri="{FF2B5EF4-FFF2-40B4-BE49-F238E27FC236}">
                <a16:creationId xmlns:a16="http://schemas.microsoft.com/office/drawing/2014/main" id="{E09A6B60-C5ED-4D19-8304-7EC69B0E3351}"/>
              </a:ext>
            </a:extLst>
          </p:cNvPr>
          <p:cNvPicPr>
            <a:picLocks noChangeAspect="1"/>
          </p:cNvPicPr>
          <p:nvPr/>
        </p:nvPicPr>
        <p:blipFill>
          <a:blip r:embed="rId4"/>
          <a:stretch>
            <a:fillRect/>
          </a:stretch>
        </p:blipFill>
        <p:spPr>
          <a:xfrm>
            <a:off x="2423592" y="2774463"/>
            <a:ext cx="7344816" cy="1346550"/>
          </a:xfrm>
          <a:prstGeom prst="rect">
            <a:avLst/>
          </a:prstGeom>
        </p:spPr>
      </p:pic>
    </p:spTree>
    <p:extLst>
      <p:ext uri="{BB962C8B-B14F-4D97-AF65-F5344CB8AC3E}">
        <p14:creationId xmlns:p14="http://schemas.microsoft.com/office/powerpoint/2010/main" val="1879468275"/>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1428083"/>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大作业数据分析角度示例</a:t>
            </a:r>
            <a:r>
              <a:rPr kumimoji="0" lang="en-US" altLang="zh-CN"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3</a:t>
            </a:r>
            <a:endPar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endParaRPr>
          </a:p>
          <a:p>
            <a:pPr marL="0" marR="0" lvl="0" indent="0" algn="l" defTabSz="914400" rtl="0" eaLnBrk="1" fontAlgn="auto" latinLnBrk="0" hangingPunct="1">
              <a:lnSpc>
                <a:spcPct val="120000"/>
              </a:lnSpc>
              <a:spcBef>
                <a:spcPts val="600"/>
              </a:spcBef>
              <a:spcAft>
                <a:spcPts val="600"/>
              </a:spcAft>
              <a:buClrTx/>
              <a:buSzTx/>
              <a:buFontTx/>
              <a:buNone/>
              <a:tabLst/>
              <a:defRPr/>
            </a:pP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研究学堂在线</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某（几）门课</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计算机文化基础</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或</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现代生活美学</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）的</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多学期课程运营的统计数据</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选择一个你感兴趣或认为有意义的角度</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，对数据进行处理和可视化，并做一定的分析和解释。</a:t>
            </a:r>
            <a:endPar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endParaRPr>
          </a:p>
        </p:txBody>
      </p:sp>
      <p:sp>
        <p:nvSpPr>
          <p:cNvPr id="13" name="文本框 12"/>
          <p:cNvSpPr txBox="1"/>
          <p:nvPr/>
        </p:nvSpPr>
        <p:spPr>
          <a:xfrm>
            <a:off x="2344270" y="5313755"/>
            <a:ext cx="90543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2016</a:t>
            </a:r>
            <a:endPar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4" name="文本框 13"/>
          <p:cNvSpPr txBox="1"/>
          <p:nvPr/>
        </p:nvSpPr>
        <p:spPr>
          <a:xfrm>
            <a:off x="5643280" y="5313755"/>
            <a:ext cx="90543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2017</a:t>
            </a:r>
            <a:endPar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9258787" y="5313755"/>
            <a:ext cx="90543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2018</a:t>
            </a:r>
            <a:endPar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 name="文本框 15"/>
          <p:cNvSpPr txBox="1"/>
          <p:nvPr/>
        </p:nvSpPr>
        <p:spPr>
          <a:xfrm>
            <a:off x="4949635" y="5808803"/>
            <a:ext cx="229272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MOOC</a:t>
            </a: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讨论区核心词</a:t>
            </a:r>
          </a:p>
        </p:txBody>
      </p:sp>
      <p:pic>
        <p:nvPicPr>
          <p:cNvPr id="17" name="图片 16"/>
          <p:cNvPicPr>
            <a:picLocks noChangeAspect="1"/>
          </p:cNvPicPr>
          <p:nvPr/>
        </p:nvPicPr>
        <p:blipFill>
          <a:blip r:embed="rId2"/>
          <a:stretch>
            <a:fillRect/>
          </a:stretch>
        </p:blipFill>
        <p:spPr>
          <a:xfrm>
            <a:off x="1114882" y="2290845"/>
            <a:ext cx="3368165" cy="2689143"/>
          </a:xfrm>
          <a:prstGeom prst="rect">
            <a:avLst/>
          </a:prstGeom>
        </p:spPr>
      </p:pic>
      <p:pic>
        <p:nvPicPr>
          <p:cNvPr id="18" name="图片 17"/>
          <p:cNvPicPr>
            <a:picLocks noChangeAspect="1"/>
          </p:cNvPicPr>
          <p:nvPr/>
        </p:nvPicPr>
        <p:blipFill>
          <a:blip r:embed="rId3"/>
          <a:stretch>
            <a:fillRect/>
          </a:stretch>
        </p:blipFill>
        <p:spPr>
          <a:xfrm>
            <a:off x="4483047" y="2290845"/>
            <a:ext cx="3482573" cy="2689143"/>
          </a:xfrm>
          <a:prstGeom prst="rect">
            <a:avLst/>
          </a:prstGeom>
        </p:spPr>
      </p:pic>
      <p:pic>
        <p:nvPicPr>
          <p:cNvPr id="19" name="图片 18"/>
          <p:cNvPicPr>
            <a:picLocks noChangeAspect="1"/>
          </p:cNvPicPr>
          <p:nvPr/>
        </p:nvPicPr>
        <p:blipFill>
          <a:blip r:embed="rId4"/>
          <a:stretch>
            <a:fillRect/>
          </a:stretch>
        </p:blipFill>
        <p:spPr>
          <a:xfrm>
            <a:off x="7965620" y="2290845"/>
            <a:ext cx="3491771" cy="2692660"/>
          </a:xfrm>
          <a:prstGeom prst="rect">
            <a:avLst/>
          </a:prstGeom>
        </p:spPr>
      </p:pic>
      <p:sp>
        <p:nvSpPr>
          <p:cNvPr id="30" name="矩形 29"/>
          <p:cNvSpPr/>
          <p:nvPr/>
        </p:nvSpPr>
        <p:spPr>
          <a:xfrm rot="18973826">
            <a:off x="6103548" y="3079746"/>
            <a:ext cx="1951018" cy="5522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31" name="矩形 30"/>
          <p:cNvSpPr/>
          <p:nvPr/>
        </p:nvSpPr>
        <p:spPr>
          <a:xfrm rot="2818897">
            <a:off x="1795814" y="3566515"/>
            <a:ext cx="1911105" cy="386136"/>
          </a:xfrm>
          <a:prstGeom prst="rect">
            <a:avLst/>
          </a:prstGeom>
          <a:noFill/>
          <a:ln w="38100">
            <a:solidFill>
              <a:schemeClr val="accent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C000"/>
              </a:solidFill>
              <a:effectLst/>
              <a:uLnTx/>
              <a:uFillTx/>
              <a:latin typeface="等线" panose="020F0502020204030204"/>
              <a:ea typeface="等线" panose="02010600030101010101" pitchFamily="2" charset="-122"/>
              <a:cs typeface="+mn-cs"/>
            </a:endParaRPr>
          </a:p>
        </p:txBody>
      </p:sp>
      <p:sp>
        <p:nvSpPr>
          <p:cNvPr id="32" name="矩形 31"/>
          <p:cNvSpPr/>
          <p:nvPr/>
        </p:nvSpPr>
        <p:spPr>
          <a:xfrm rot="2740999">
            <a:off x="8976211" y="3006340"/>
            <a:ext cx="568296" cy="32058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33" name="矩形 32"/>
          <p:cNvSpPr/>
          <p:nvPr/>
        </p:nvSpPr>
        <p:spPr>
          <a:xfrm rot="18973826">
            <a:off x="8836072" y="3486993"/>
            <a:ext cx="2089837" cy="552214"/>
          </a:xfrm>
          <a:prstGeom prst="rect">
            <a:avLst/>
          </a:prstGeom>
          <a:noFill/>
          <a:ln w="38100">
            <a:solidFill>
              <a:schemeClr val="accent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34" name="矩形 33"/>
          <p:cNvSpPr/>
          <p:nvPr/>
        </p:nvSpPr>
        <p:spPr>
          <a:xfrm rot="2740999">
            <a:off x="5672045" y="3303203"/>
            <a:ext cx="829353" cy="38613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35" name="矩形 34"/>
          <p:cNvSpPr/>
          <p:nvPr/>
        </p:nvSpPr>
        <p:spPr>
          <a:xfrm rot="2818897">
            <a:off x="5028871" y="3718915"/>
            <a:ext cx="1911105" cy="386136"/>
          </a:xfrm>
          <a:prstGeom prst="rect">
            <a:avLst/>
          </a:prstGeom>
          <a:noFill/>
          <a:ln w="38100">
            <a:solidFill>
              <a:schemeClr val="accent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36" name="矩形 35"/>
          <p:cNvSpPr/>
          <p:nvPr/>
        </p:nvSpPr>
        <p:spPr>
          <a:xfrm rot="2740999">
            <a:off x="3066308" y="3155769"/>
            <a:ext cx="369463" cy="676043"/>
          </a:xfrm>
          <a:prstGeom prst="rect">
            <a:avLst/>
          </a:prstGeom>
          <a:noFill/>
          <a:ln w="38100">
            <a:solidFill>
              <a:srgbClr val="FFA7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37" name="矩形 36"/>
          <p:cNvSpPr/>
          <p:nvPr/>
        </p:nvSpPr>
        <p:spPr>
          <a:xfrm rot="2740999">
            <a:off x="6077759" y="3100621"/>
            <a:ext cx="571951" cy="397520"/>
          </a:xfrm>
          <a:prstGeom prst="rect">
            <a:avLst/>
          </a:prstGeom>
          <a:noFill/>
          <a:ln w="38100">
            <a:solidFill>
              <a:srgbClr val="FFA7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38" name="矩形 37"/>
          <p:cNvSpPr/>
          <p:nvPr/>
        </p:nvSpPr>
        <p:spPr>
          <a:xfrm rot="2740999">
            <a:off x="9313291" y="3263253"/>
            <a:ext cx="369463" cy="676043"/>
          </a:xfrm>
          <a:prstGeom prst="rect">
            <a:avLst/>
          </a:prstGeom>
          <a:noFill/>
          <a:ln w="38100">
            <a:solidFill>
              <a:srgbClr val="FFA7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39" name="矩形 38"/>
          <p:cNvSpPr/>
          <p:nvPr/>
        </p:nvSpPr>
        <p:spPr>
          <a:xfrm rot="2740999">
            <a:off x="8491044" y="3911774"/>
            <a:ext cx="709928" cy="32058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3" name="矩形 2"/>
          <p:cNvSpPr/>
          <p:nvPr/>
        </p:nvSpPr>
        <p:spPr>
          <a:xfrm>
            <a:off x="5526157" y="2650435"/>
            <a:ext cx="298173" cy="69573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40" name="矩形 39"/>
          <p:cNvSpPr/>
          <p:nvPr/>
        </p:nvSpPr>
        <p:spPr>
          <a:xfrm rot="18973826">
            <a:off x="5541174" y="3911894"/>
            <a:ext cx="396301" cy="4254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0000"/>
              </a:solidFill>
              <a:effectLst/>
              <a:uLnTx/>
              <a:uFillTx/>
              <a:latin typeface="等线" panose="020F0502020204030204"/>
              <a:ea typeface="等线" panose="02010600030101010101" pitchFamily="2" charset="-122"/>
              <a:cs typeface="+mn-cs"/>
            </a:endParaRPr>
          </a:p>
        </p:txBody>
      </p:sp>
      <p:sp>
        <p:nvSpPr>
          <p:cNvPr id="25" name="矩形 24"/>
          <p:cNvSpPr/>
          <p:nvPr/>
        </p:nvSpPr>
        <p:spPr>
          <a:xfrm>
            <a:off x="9702180" y="626580"/>
            <a:ext cx="2121755" cy="36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优化课程资源</a:t>
            </a:r>
          </a:p>
        </p:txBody>
      </p:sp>
      <p:sp>
        <p:nvSpPr>
          <p:cNvPr id="26" name="矩形 25"/>
          <p:cNvSpPr/>
          <p:nvPr/>
        </p:nvSpPr>
        <p:spPr>
          <a:xfrm>
            <a:off x="9703588" y="132413"/>
            <a:ext cx="2120347"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改进学习支持服务</a:t>
            </a:r>
          </a:p>
        </p:txBody>
      </p:sp>
      <p:sp>
        <p:nvSpPr>
          <p:cNvPr id="27" name="矩形 26"/>
          <p:cNvSpPr/>
          <p:nvPr/>
        </p:nvSpPr>
        <p:spPr>
          <a:xfrm>
            <a:off x="7743117" y="132413"/>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完善活动设计</a:t>
            </a:r>
          </a:p>
        </p:txBody>
      </p:sp>
      <p:sp>
        <p:nvSpPr>
          <p:cNvPr id="28" name="矩形 27"/>
          <p:cNvSpPr/>
          <p:nvPr/>
        </p:nvSpPr>
        <p:spPr>
          <a:xfrm>
            <a:off x="7743117" y="626580"/>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完善评价体系</a:t>
            </a:r>
          </a:p>
        </p:txBody>
      </p:sp>
    </p:spTree>
    <p:extLst>
      <p:ext uri="{BB962C8B-B14F-4D97-AF65-F5344CB8AC3E}">
        <p14:creationId xmlns:p14="http://schemas.microsoft.com/office/powerpoint/2010/main" val="3693623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565604"/>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大作业数据分析示例</a:t>
            </a:r>
            <a:r>
              <a:rPr kumimoji="0" lang="en-US" altLang="zh-CN"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4-1</a:t>
            </a:r>
            <a:endPar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endParaRPr>
          </a:p>
        </p:txBody>
      </p:sp>
      <p:sp>
        <p:nvSpPr>
          <p:cNvPr id="4" name="文本框 3"/>
          <p:cNvSpPr txBox="1"/>
          <p:nvPr/>
        </p:nvSpPr>
        <p:spPr>
          <a:xfrm>
            <a:off x="967405" y="5996609"/>
            <a:ext cx="1073426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实线是每一节课的观看次数，虚线是按章节来计算的点击量。显然总体呈递减趋势，每一章的第一节会有一个反弹，所以这张图上至少有十二个峰（课程内容设置共有十二章）（</a:t>
            </a:r>
            <a:r>
              <a:rPr kumimoji="0" lang="zh-CN" altLang="en-US" sz="16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真理：</a:t>
            </a:r>
            <a:r>
              <a:rPr kumimoji="0" lang="en-US" altLang="zh-CN" sz="16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MOOC</a:t>
            </a:r>
            <a:r>
              <a:rPr kumimoji="0" lang="zh-CN" altLang="en-US" sz="16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学习的长尾现象</a:t>
            </a:r>
            <a:r>
              <a:rPr kumimoji="0" lang="zh-CN" altLang="en-US"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p>
        </p:txBody>
      </p:sp>
      <p:pic>
        <p:nvPicPr>
          <p:cNvPr id="23" name="图片 22"/>
          <p:cNvPicPr/>
          <p:nvPr/>
        </p:nvPicPr>
        <p:blipFill>
          <a:blip r:embed="rId2">
            <a:extLst>
              <a:ext uri="{28A0092B-C50C-407E-A947-70E740481C1C}">
                <a14:useLocalDpi xmlns:a14="http://schemas.microsoft.com/office/drawing/2010/main" val="0"/>
              </a:ext>
            </a:extLst>
          </a:blip>
          <a:stretch>
            <a:fillRect/>
          </a:stretch>
        </p:blipFill>
        <p:spPr>
          <a:xfrm>
            <a:off x="3292303" y="1504330"/>
            <a:ext cx="5274310" cy="3897630"/>
          </a:xfrm>
          <a:prstGeom prst="rect">
            <a:avLst/>
          </a:prstGeom>
        </p:spPr>
      </p:pic>
      <p:sp>
        <p:nvSpPr>
          <p:cNvPr id="24" name="文本框 23"/>
          <p:cNvSpPr txBox="1"/>
          <p:nvPr/>
        </p:nvSpPr>
        <p:spPr>
          <a:xfrm>
            <a:off x="452485" y="1159144"/>
            <a:ext cx="102547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本来先是想打算分析作业，观看比例与考试之间的关系的（</a:t>
            </a:r>
            <a:r>
              <a:rPr kumimoji="0" lang="en-US" altLang="zh-CN"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a:t>
            </a:r>
            <a:r>
              <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），转而分析各节课视频观看的分析</a:t>
            </a:r>
          </a:p>
        </p:txBody>
      </p:sp>
      <p:sp>
        <p:nvSpPr>
          <p:cNvPr id="25" name="文本框 24"/>
          <p:cNvSpPr txBox="1"/>
          <p:nvPr/>
        </p:nvSpPr>
        <p:spPr>
          <a:xfrm>
            <a:off x="4366588" y="5401960"/>
            <a:ext cx="305724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各节课视频观看次数（点击量）</a:t>
            </a:r>
          </a:p>
        </p:txBody>
      </p:sp>
      <p:sp>
        <p:nvSpPr>
          <p:cNvPr id="10" name="矩形 9"/>
          <p:cNvSpPr/>
          <p:nvPr/>
        </p:nvSpPr>
        <p:spPr>
          <a:xfrm>
            <a:off x="9702180" y="626580"/>
            <a:ext cx="2121755" cy="36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优化课程资源</a:t>
            </a:r>
          </a:p>
        </p:txBody>
      </p:sp>
      <p:sp>
        <p:nvSpPr>
          <p:cNvPr id="11" name="矩形 10"/>
          <p:cNvSpPr/>
          <p:nvPr/>
        </p:nvSpPr>
        <p:spPr>
          <a:xfrm>
            <a:off x="9703588" y="132413"/>
            <a:ext cx="2120347"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改进学习支持服务</a:t>
            </a:r>
          </a:p>
        </p:txBody>
      </p:sp>
      <p:sp>
        <p:nvSpPr>
          <p:cNvPr id="12" name="矩形 11"/>
          <p:cNvSpPr/>
          <p:nvPr/>
        </p:nvSpPr>
        <p:spPr>
          <a:xfrm>
            <a:off x="7743117" y="132413"/>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完善活动设计</a:t>
            </a:r>
          </a:p>
        </p:txBody>
      </p:sp>
      <p:sp>
        <p:nvSpPr>
          <p:cNvPr id="13" name="矩形 12"/>
          <p:cNvSpPr/>
          <p:nvPr/>
        </p:nvSpPr>
        <p:spPr>
          <a:xfrm>
            <a:off x="7743117" y="626580"/>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完善评价体系</a:t>
            </a:r>
          </a:p>
        </p:txBody>
      </p:sp>
    </p:spTree>
    <p:extLst>
      <p:ext uri="{BB962C8B-B14F-4D97-AF65-F5344CB8AC3E}">
        <p14:creationId xmlns:p14="http://schemas.microsoft.com/office/powerpoint/2010/main" val="2606599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565604"/>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大作业数据分析示例</a:t>
            </a:r>
            <a:r>
              <a:rPr kumimoji="0" lang="en-US" altLang="zh-CN"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4-2</a:t>
            </a:r>
            <a:endPar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endParaRPr>
          </a:p>
        </p:txBody>
      </p:sp>
      <p:sp>
        <p:nvSpPr>
          <p:cNvPr id="4" name="文本框 3"/>
          <p:cNvSpPr txBox="1"/>
          <p:nvPr/>
        </p:nvSpPr>
        <p:spPr>
          <a:xfrm>
            <a:off x="682487" y="5625552"/>
            <a:ext cx="1101918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仅从次数来分析是不全面的，点击量与当前学习人数有很大关系，而人数是递减的，所以这并不能体现课程的</a:t>
            </a:r>
            <a:r>
              <a:rPr kumimoji="0" lang="zh-CN" altLang="en-US" sz="1600" b="0" i="0" u="none" strike="noStrike" kern="1200" cap="none" spc="0" normalizeH="0" baseline="0" noProof="0" dirty="0">
                <a:ln>
                  <a:noFill/>
                </a:ln>
                <a:solidFill>
                  <a:srgbClr val="53A453"/>
                </a:solidFill>
                <a:effectLst/>
                <a:uLnTx/>
                <a:uFillTx/>
                <a:latin typeface="楷体" panose="02010609060101010101" pitchFamily="49" charset="-122"/>
                <a:ea typeface="楷体" panose="02010609060101010101" pitchFamily="49" charset="-122"/>
                <a:cs typeface="+mn-cs"/>
              </a:rPr>
              <a:t>有趣程度</a:t>
            </a:r>
            <a:r>
              <a:rPr kumimoji="0" lang="zh-CN" altLang="en-US"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en-US" altLang="zh-CN"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折线图与之前有较大差别，大致沿着一条水平线上下波动。但这样不能看出更具体的变化，也不利于两者的比较，如果按照节数绘制折线图集</a:t>
            </a:r>
            <a:r>
              <a:rPr kumimoji="0" lang="en-US" altLang="zh-CN"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做一些放大，结果会是</a:t>
            </a:r>
            <a:r>
              <a:rPr kumimoji="0" lang="en-US" altLang="zh-CN"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zh-CN" altLang="en-US"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4" name="文本框 23"/>
          <p:cNvSpPr txBox="1"/>
          <p:nvPr/>
        </p:nvSpPr>
        <p:spPr>
          <a:xfrm>
            <a:off x="452485" y="1159144"/>
            <a:ext cx="24304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继续深入、对比分析</a:t>
            </a:r>
            <a:r>
              <a:rPr kumimoji="0" lang="en-US" altLang="zh-CN"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a:t>
            </a: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25" name="文本框 24"/>
          <p:cNvSpPr txBox="1"/>
          <p:nvPr/>
        </p:nvSpPr>
        <p:spPr>
          <a:xfrm>
            <a:off x="4366588" y="5030903"/>
            <a:ext cx="326243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各节课视频观看比例（学习进度）</a:t>
            </a:r>
          </a:p>
        </p:txBody>
      </p:sp>
      <p:pic>
        <p:nvPicPr>
          <p:cNvPr id="26" name="图片 25"/>
          <p:cNvPicPr/>
          <p:nvPr/>
        </p:nvPicPr>
        <p:blipFill rotWithShape="1">
          <a:blip r:embed="rId2">
            <a:extLst>
              <a:ext uri="{28A0092B-C50C-407E-A947-70E740481C1C}">
                <a14:useLocalDpi xmlns:a14="http://schemas.microsoft.com/office/drawing/2010/main" val="0"/>
              </a:ext>
            </a:extLst>
          </a:blip>
          <a:srcRect t="7897" b="2921"/>
          <a:stretch/>
        </p:blipFill>
        <p:spPr bwMode="auto">
          <a:xfrm>
            <a:off x="3458845" y="1293913"/>
            <a:ext cx="5274310" cy="35280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23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565604"/>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大作业数据分析示例</a:t>
            </a:r>
            <a:r>
              <a:rPr kumimoji="0" lang="en-US" altLang="zh-CN"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4-3</a:t>
            </a:r>
            <a:endPar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endParaRPr>
          </a:p>
        </p:txBody>
      </p:sp>
      <p:sp>
        <p:nvSpPr>
          <p:cNvPr id="4" name="文本框 3"/>
          <p:cNvSpPr txBox="1"/>
          <p:nvPr/>
        </p:nvSpPr>
        <p:spPr>
          <a:xfrm>
            <a:off x="682487" y="5625552"/>
            <a:ext cx="1101918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首先，每一课（章）的第一节课是严格的最大值。每节课内的折线图趋势也大致是递减的，有时有波动，出现在每节课的末尾，这可能与实践课有关。</a:t>
            </a:r>
          </a:p>
        </p:txBody>
      </p:sp>
      <p:sp>
        <p:nvSpPr>
          <p:cNvPr id="24" name="文本框 23"/>
          <p:cNvSpPr txBox="1"/>
          <p:nvPr/>
        </p:nvSpPr>
        <p:spPr>
          <a:xfrm>
            <a:off x="452485" y="1159144"/>
            <a:ext cx="24304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继续深入、对比分析</a:t>
            </a:r>
            <a:r>
              <a:rPr kumimoji="0" lang="en-US" altLang="zh-CN"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a:t>
            </a: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25" name="文本框 24"/>
          <p:cNvSpPr txBox="1"/>
          <p:nvPr/>
        </p:nvSpPr>
        <p:spPr>
          <a:xfrm>
            <a:off x="3697353" y="5205538"/>
            <a:ext cx="510909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各节课视频观看次数（按照次数绘制的各章节折线图）</a:t>
            </a:r>
          </a:p>
        </p:txBody>
      </p:sp>
      <p:pic>
        <p:nvPicPr>
          <p:cNvPr id="7" name="图片 6"/>
          <p:cNvPicPr/>
          <p:nvPr/>
        </p:nvPicPr>
        <p:blipFill rotWithShape="1">
          <a:blip r:embed="rId2">
            <a:extLst>
              <a:ext uri="{28A0092B-C50C-407E-A947-70E740481C1C}">
                <a14:useLocalDpi xmlns:a14="http://schemas.microsoft.com/office/drawing/2010/main" val="0"/>
              </a:ext>
            </a:extLst>
          </a:blip>
          <a:srcRect l="7125" r="6361" b="6089"/>
          <a:stretch/>
        </p:blipFill>
        <p:spPr bwMode="auto">
          <a:xfrm>
            <a:off x="3291647" y="1093516"/>
            <a:ext cx="5568950" cy="40081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4991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565604"/>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大作业数据分析示例</a:t>
            </a:r>
            <a:r>
              <a:rPr kumimoji="0" lang="en-US" altLang="zh-CN"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4-4</a:t>
            </a:r>
            <a:endPar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endParaRPr>
          </a:p>
        </p:txBody>
      </p:sp>
      <p:sp>
        <p:nvSpPr>
          <p:cNvPr id="4" name="文本框 3"/>
          <p:cNvSpPr txBox="1"/>
          <p:nvPr/>
        </p:nvSpPr>
        <p:spPr>
          <a:xfrm>
            <a:off x="682487" y="5625552"/>
            <a:ext cx="1101918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这时就发现了一些比较有趣的现象：首先，每节课内部不再是严格的递减趋势，而是有上下波动，并且大多数呈先增后减；同时，峰值较多出现在第二节内容，这大概是因为第一节课是概述原因；其次，每节课的末尾也有较大的差异，比如第二节课最后章节内容，出现了较大的上升趋势，可能是该次课结束时安排了参观超级计算机太湖之光内容</a:t>
            </a:r>
            <a:r>
              <a:rPr kumimoji="0" lang="en-US" altLang="zh-CN"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zh-CN" altLang="en-US"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4" name="文本框 23"/>
          <p:cNvSpPr txBox="1"/>
          <p:nvPr/>
        </p:nvSpPr>
        <p:spPr>
          <a:xfrm>
            <a:off x="452485" y="1159144"/>
            <a:ext cx="24304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继续深入、对比分析</a:t>
            </a:r>
            <a:r>
              <a:rPr kumimoji="0" lang="en-US" altLang="zh-CN"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a:t>
            </a: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25" name="文本框 24"/>
          <p:cNvSpPr txBox="1"/>
          <p:nvPr/>
        </p:nvSpPr>
        <p:spPr>
          <a:xfrm>
            <a:off x="4160537" y="5127286"/>
            <a:ext cx="510909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各节课视频观看比例（按照次数绘制的各章节折线图）</a:t>
            </a:r>
          </a:p>
        </p:txBody>
      </p:sp>
      <p:pic>
        <p:nvPicPr>
          <p:cNvPr id="8" name="图片 7"/>
          <p:cNvPicPr/>
          <p:nvPr/>
        </p:nvPicPr>
        <p:blipFill rotWithShape="1">
          <a:blip r:embed="rId2" cstate="print">
            <a:extLst>
              <a:ext uri="{28A0092B-C50C-407E-A947-70E740481C1C}">
                <a14:useLocalDpi xmlns:a14="http://schemas.microsoft.com/office/drawing/2010/main" val="0"/>
              </a:ext>
            </a:extLst>
          </a:blip>
          <a:srcRect l="8669" r="7826" b="5340"/>
          <a:stretch/>
        </p:blipFill>
        <p:spPr bwMode="auto">
          <a:xfrm>
            <a:off x="3664483" y="1188055"/>
            <a:ext cx="5605145" cy="37795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4088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rotWithShape="1">
          <a:blip r:embed="rId2">
            <a:extLst>
              <a:ext uri="{28A0092B-C50C-407E-A947-70E740481C1C}">
                <a14:useLocalDpi xmlns:a14="http://schemas.microsoft.com/office/drawing/2010/main" val="0"/>
              </a:ext>
            </a:extLst>
          </a:blip>
          <a:srcRect l="7452" r="8930"/>
          <a:stretch/>
        </p:blipFill>
        <p:spPr bwMode="auto">
          <a:xfrm>
            <a:off x="2299970" y="1142461"/>
            <a:ext cx="7592060" cy="4745355"/>
          </a:xfrm>
          <a:prstGeom prst="rect">
            <a:avLst/>
          </a:prstGeom>
          <a:ln>
            <a:noFill/>
          </a:ln>
          <a:extLst>
            <a:ext uri="{53640926-AAD7-44D8-BBD7-CCE9431645EC}">
              <a14:shadowObscured xmlns:a14="http://schemas.microsoft.com/office/drawing/2010/main"/>
            </a:ext>
          </a:extLst>
        </p:spPr>
      </p:pic>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565604"/>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大作业数据分析示例</a:t>
            </a:r>
            <a:r>
              <a:rPr kumimoji="0" lang="en-US" altLang="zh-CN"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4-5</a:t>
            </a:r>
            <a:endPar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endParaRPr>
          </a:p>
        </p:txBody>
      </p:sp>
      <p:sp>
        <p:nvSpPr>
          <p:cNvPr id="24" name="文本框 23"/>
          <p:cNvSpPr txBox="1"/>
          <p:nvPr/>
        </p:nvSpPr>
        <p:spPr>
          <a:xfrm>
            <a:off x="452485" y="1159144"/>
            <a:ext cx="31422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在有效分析的基础上，继续</a:t>
            </a:r>
            <a:r>
              <a:rPr kumimoji="0" lang="en-US" altLang="zh-CN"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a:t>
            </a: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25" name="文本框 24"/>
          <p:cNvSpPr txBox="1"/>
          <p:nvPr/>
        </p:nvSpPr>
        <p:spPr>
          <a:xfrm>
            <a:off x="4567376" y="6004327"/>
            <a:ext cx="305724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以上规律从热力图中也可以发现</a:t>
            </a:r>
          </a:p>
        </p:txBody>
      </p:sp>
    </p:spTree>
    <p:extLst>
      <p:ext uri="{BB962C8B-B14F-4D97-AF65-F5344CB8AC3E}">
        <p14:creationId xmlns:p14="http://schemas.microsoft.com/office/powerpoint/2010/main" val="2264513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565604"/>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大作业数据分析示例</a:t>
            </a:r>
            <a:r>
              <a:rPr kumimoji="0" lang="en-US" altLang="zh-CN"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4-6</a:t>
            </a:r>
            <a:endPar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endParaRPr>
          </a:p>
        </p:txBody>
      </p:sp>
      <p:sp>
        <p:nvSpPr>
          <p:cNvPr id="25" name="文本框 24"/>
          <p:cNvSpPr txBox="1"/>
          <p:nvPr/>
        </p:nvSpPr>
        <p:spPr>
          <a:xfrm>
            <a:off x="3630450" y="6189858"/>
            <a:ext cx="60179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从各节课视频观看的分析给出</a:t>
            </a:r>
            <a:r>
              <a:rPr kumimoji="0" lang="en-US" altLang="zh-CN"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MOOC</a:t>
            </a:r>
            <a:r>
              <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rPr>
              <a:t>内容升级的参考建议</a:t>
            </a:r>
          </a:p>
        </p:txBody>
      </p:sp>
      <p:pic>
        <p:nvPicPr>
          <p:cNvPr id="4" name="图片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921025" y="1106557"/>
            <a:ext cx="10581861" cy="5001829"/>
          </a:xfrm>
          <a:prstGeom prst="rect">
            <a:avLst/>
          </a:prstGeom>
        </p:spPr>
      </p:pic>
      <p:pic>
        <p:nvPicPr>
          <p:cNvPr id="6" name="图片 5"/>
          <p:cNvPicPr>
            <a:picLocks noChangeAspect="1"/>
          </p:cNvPicPr>
          <p:nvPr/>
        </p:nvPicPr>
        <p:blipFill>
          <a:blip r:embed="rId3"/>
          <a:stretch>
            <a:fillRect/>
          </a:stretch>
        </p:blipFill>
        <p:spPr>
          <a:xfrm rot="5400000">
            <a:off x="-1279617" y="3869015"/>
            <a:ext cx="3740428" cy="276225"/>
          </a:xfrm>
          <a:prstGeom prst="rect">
            <a:avLst/>
          </a:prstGeom>
        </p:spPr>
      </p:pic>
      <p:sp>
        <p:nvSpPr>
          <p:cNvPr id="8" name="矩形 7"/>
          <p:cNvSpPr/>
          <p:nvPr/>
        </p:nvSpPr>
        <p:spPr>
          <a:xfrm>
            <a:off x="6427303" y="2451651"/>
            <a:ext cx="828000" cy="360000"/>
          </a:xfrm>
          <a:prstGeom prst="rect">
            <a:avLst/>
          </a:prstGeom>
          <a:solidFill>
            <a:srgbClr val="2232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11" name="矩形 10"/>
          <p:cNvSpPr/>
          <p:nvPr/>
        </p:nvSpPr>
        <p:spPr>
          <a:xfrm>
            <a:off x="6427305" y="2829335"/>
            <a:ext cx="828000" cy="360000"/>
          </a:xfrm>
          <a:prstGeom prst="rect">
            <a:avLst/>
          </a:prstGeom>
          <a:solidFill>
            <a:srgbClr val="2355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12" name="矩形 11"/>
          <p:cNvSpPr/>
          <p:nvPr/>
        </p:nvSpPr>
        <p:spPr>
          <a:xfrm>
            <a:off x="10693435" y="5487844"/>
            <a:ext cx="828000" cy="360000"/>
          </a:xfrm>
          <a:prstGeom prst="rect">
            <a:avLst/>
          </a:prstGeom>
          <a:solidFill>
            <a:srgbClr val="1F7AB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13" name="矩形 12"/>
          <p:cNvSpPr/>
          <p:nvPr/>
        </p:nvSpPr>
        <p:spPr>
          <a:xfrm>
            <a:off x="7282064" y="3966839"/>
            <a:ext cx="828000" cy="360000"/>
          </a:xfrm>
          <a:prstGeom prst="rect">
            <a:avLst/>
          </a:prstGeom>
          <a:solidFill>
            <a:srgbClr val="1F7EB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14" name="矩形 13"/>
          <p:cNvSpPr/>
          <p:nvPr/>
        </p:nvSpPr>
        <p:spPr>
          <a:xfrm>
            <a:off x="8988414" y="4340604"/>
            <a:ext cx="828000" cy="360000"/>
          </a:xfrm>
          <a:prstGeom prst="rect">
            <a:avLst/>
          </a:prstGeom>
          <a:solidFill>
            <a:srgbClr val="2A9E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15" name="矩形 14"/>
          <p:cNvSpPr/>
          <p:nvPr/>
        </p:nvSpPr>
        <p:spPr>
          <a:xfrm>
            <a:off x="9848215" y="5107966"/>
            <a:ext cx="828000" cy="360000"/>
          </a:xfrm>
          <a:prstGeom prst="rect">
            <a:avLst/>
          </a:prstGeom>
          <a:solidFill>
            <a:srgbClr val="48B9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16" name="矩形 15"/>
          <p:cNvSpPr/>
          <p:nvPr/>
        </p:nvSpPr>
        <p:spPr>
          <a:xfrm>
            <a:off x="6427303" y="2057541"/>
            <a:ext cx="828000" cy="360000"/>
          </a:xfrm>
          <a:prstGeom prst="rect">
            <a:avLst/>
          </a:prstGeom>
          <a:solidFill>
            <a:srgbClr val="A5DCB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17" name="矩形 16"/>
          <p:cNvSpPr/>
          <p:nvPr/>
        </p:nvSpPr>
        <p:spPr>
          <a:xfrm>
            <a:off x="6427303" y="3219898"/>
            <a:ext cx="828000" cy="360000"/>
          </a:xfrm>
          <a:prstGeom prst="rect">
            <a:avLst/>
          </a:prstGeom>
          <a:solidFill>
            <a:srgbClr val="AEDFB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18" name="矩形 17"/>
          <p:cNvSpPr/>
          <p:nvPr/>
        </p:nvSpPr>
        <p:spPr>
          <a:xfrm>
            <a:off x="6427303" y="3597517"/>
            <a:ext cx="828000" cy="360000"/>
          </a:xfrm>
          <a:prstGeom prst="rect">
            <a:avLst/>
          </a:prstGeom>
          <a:solidFill>
            <a:srgbClr val="B9E4B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19" name="矩形 18"/>
          <p:cNvSpPr/>
          <p:nvPr/>
        </p:nvSpPr>
        <p:spPr>
          <a:xfrm>
            <a:off x="8981788" y="4734714"/>
            <a:ext cx="828000" cy="360000"/>
          </a:xfrm>
          <a:prstGeom prst="rect">
            <a:avLst/>
          </a:prstGeom>
          <a:solidFill>
            <a:srgbClr val="F1FA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400000000000000" pitchFamily="34" charset="-122"/>
              <a:ea typeface="微软雅黑" panose="020B0400000000000000" pitchFamily="34" charset="-122"/>
              <a:cs typeface="+mn-cs"/>
            </a:endParaRPr>
          </a:p>
        </p:txBody>
      </p:sp>
      <p:sp>
        <p:nvSpPr>
          <p:cNvPr id="20" name="矩形 19"/>
          <p:cNvSpPr/>
          <p:nvPr/>
        </p:nvSpPr>
        <p:spPr>
          <a:xfrm>
            <a:off x="7050420" y="487211"/>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优化课程资源</a:t>
            </a:r>
          </a:p>
        </p:txBody>
      </p:sp>
    </p:spTree>
    <p:extLst>
      <p:ext uri="{BB962C8B-B14F-4D97-AF65-F5344CB8AC3E}">
        <p14:creationId xmlns:p14="http://schemas.microsoft.com/office/powerpoint/2010/main" val="1921354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1428083"/>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大作业数据分析角度示例</a:t>
            </a:r>
            <a:r>
              <a:rPr kumimoji="0" lang="en-US" altLang="zh-CN"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5</a:t>
            </a:r>
            <a:endPar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endParaRPr>
          </a:p>
          <a:p>
            <a:pPr marL="0" marR="0" lvl="0" indent="0" algn="l" defTabSz="914400" rtl="0" eaLnBrk="1" fontAlgn="auto" latinLnBrk="0" hangingPunct="1">
              <a:lnSpc>
                <a:spcPct val="120000"/>
              </a:lnSpc>
              <a:spcBef>
                <a:spcPts val="600"/>
              </a:spcBef>
              <a:spcAft>
                <a:spcPts val="600"/>
              </a:spcAft>
              <a:buClrTx/>
              <a:buSzTx/>
              <a:buFontTx/>
              <a:buNone/>
              <a:tabLst/>
              <a:defRPr/>
            </a:pP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研究学堂在线</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某（几）门课</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计算机文化基础</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或</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现代生活美学</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）的</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多学期课程运营的统计数据</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选择一个你感兴趣或认为有意义的角度</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，对数据进行处理和可视化，并做一定的分析和解释。</a:t>
            </a:r>
            <a:endPar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endParaRPr>
          </a:p>
        </p:txBody>
      </p:sp>
      <p:sp>
        <p:nvSpPr>
          <p:cNvPr id="16" name="文本框 15"/>
          <p:cNvSpPr txBox="1"/>
          <p:nvPr/>
        </p:nvSpPr>
        <p:spPr>
          <a:xfrm>
            <a:off x="585102" y="2335620"/>
            <a:ext cx="5400759" cy="233910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1"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背景</a:t>
            </a:r>
            <a:endParaRPr kumimoji="1" lang="en-US"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慕课（</a:t>
            </a:r>
            <a:r>
              <a:rPr kumimoji="1"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MOOC</a:t>
            </a: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）在当下社会越来越流行，成为大学生乃至高中生获取知识的一大重要途径。作为慕课的供给方，</a:t>
            </a:r>
            <a:r>
              <a:rPr kumimoji="1"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课程的设计者</a:t>
            </a: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时常</a:t>
            </a:r>
            <a:r>
              <a:rPr kumimoji="1"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面临</a:t>
            </a: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这样</a:t>
            </a:r>
            <a:r>
              <a:rPr kumimoji="1"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的问题：</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如何了解慕课视频受同学们欢迎的程度？</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如何知道哪些视频更加吸引同学们的注意力？</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如何知道哪些视频真正引发同学们的学习积极性？</a:t>
            </a:r>
          </a:p>
        </p:txBody>
      </p:sp>
      <p:sp>
        <p:nvSpPr>
          <p:cNvPr id="25" name="矩形 24"/>
          <p:cNvSpPr/>
          <p:nvPr/>
        </p:nvSpPr>
        <p:spPr>
          <a:xfrm>
            <a:off x="9702180" y="626580"/>
            <a:ext cx="2121755" cy="36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优化课程资源</a:t>
            </a:r>
          </a:p>
        </p:txBody>
      </p:sp>
      <p:sp>
        <p:nvSpPr>
          <p:cNvPr id="26" name="矩形 25"/>
          <p:cNvSpPr/>
          <p:nvPr/>
        </p:nvSpPr>
        <p:spPr>
          <a:xfrm>
            <a:off x="9703588" y="132413"/>
            <a:ext cx="2120347"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改进学习支持服务</a:t>
            </a:r>
          </a:p>
        </p:txBody>
      </p:sp>
      <p:sp>
        <p:nvSpPr>
          <p:cNvPr id="27" name="矩形 26"/>
          <p:cNvSpPr/>
          <p:nvPr/>
        </p:nvSpPr>
        <p:spPr>
          <a:xfrm>
            <a:off x="7743117" y="132413"/>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完善活动设计</a:t>
            </a:r>
          </a:p>
        </p:txBody>
      </p:sp>
      <p:sp>
        <p:nvSpPr>
          <p:cNvPr id="28" name="矩形 27"/>
          <p:cNvSpPr/>
          <p:nvPr/>
        </p:nvSpPr>
        <p:spPr>
          <a:xfrm>
            <a:off x="7743117" y="626580"/>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完善评价体系</a:t>
            </a:r>
          </a:p>
        </p:txBody>
      </p:sp>
      <p:sp>
        <p:nvSpPr>
          <p:cNvPr id="3" name="文本框 2">
            <a:extLst>
              <a:ext uri="{FF2B5EF4-FFF2-40B4-BE49-F238E27FC236}">
                <a16:creationId xmlns:a16="http://schemas.microsoft.com/office/drawing/2014/main" id="{77F268F6-B228-46FD-8952-1DC915AD0575}"/>
              </a:ext>
            </a:extLst>
          </p:cNvPr>
          <p:cNvSpPr txBox="1"/>
          <p:nvPr/>
        </p:nvSpPr>
        <p:spPr>
          <a:xfrm>
            <a:off x="585102" y="5212799"/>
            <a:ext cx="34163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有什么</a:t>
            </a:r>
            <a:r>
              <a:rPr kumimoji="0" lang="zh-CN" alt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变量</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能够衡量这一需求？</a:t>
            </a:r>
          </a:p>
        </p:txBody>
      </p:sp>
      <p:sp>
        <p:nvSpPr>
          <p:cNvPr id="4" name="文本框 3">
            <a:extLst>
              <a:ext uri="{FF2B5EF4-FFF2-40B4-BE49-F238E27FC236}">
                <a16:creationId xmlns:a16="http://schemas.microsoft.com/office/drawing/2014/main" id="{08A4695B-5BAF-4F57-9404-B9A6B28725CF}"/>
              </a:ext>
            </a:extLst>
          </p:cNvPr>
          <p:cNvSpPr txBox="1"/>
          <p:nvPr/>
        </p:nvSpPr>
        <p:spPr>
          <a:xfrm>
            <a:off x="607039" y="5747658"/>
            <a:ext cx="2954655" cy="369332"/>
          </a:xfrm>
          <a:prstGeom prst="rect">
            <a:avLst/>
          </a:prstGeom>
          <a:noFill/>
        </p:spPr>
        <p:txBody>
          <a:bodyPr wrap="none" rtlCol="0">
            <a:spAutoFit/>
          </a:bodyPr>
          <a:lstStyle>
            <a:defPPr>
              <a:defRPr lang="zh-CN"/>
            </a:defPPr>
            <a:lvl1pPr>
              <a:defRPr>
                <a:latin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视频的点击率和观看人数？</a:t>
            </a:r>
          </a:p>
        </p:txBody>
      </p:sp>
      <p:sp>
        <p:nvSpPr>
          <p:cNvPr id="5" name="文本框 4">
            <a:extLst>
              <a:ext uri="{FF2B5EF4-FFF2-40B4-BE49-F238E27FC236}">
                <a16:creationId xmlns:a16="http://schemas.microsoft.com/office/drawing/2014/main" id="{29ECD018-128A-44EC-8DE4-B9426CD6D12A}"/>
              </a:ext>
            </a:extLst>
          </p:cNvPr>
          <p:cNvSpPr txBox="1"/>
          <p:nvPr/>
        </p:nvSpPr>
        <p:spPr>
          <a:xfrm>
            <a:off x="7076995" y="2335620"/>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关键变量</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提出</a:t>
            </a:r>
          </a:p>
        </p:txBody>
      </p:sp>
      <p:sp>
        <p:nvSpPr>
          <p:cNvPr id="6" name="文本框 5">
            <a:extLst>
              <a:ext uri="{FF2B5EF4-FFF2-40B4-BE49-F238E27FC236}">
                <a16:creationId xmlns:a16="http://schemas.microsoft.com/office/drawing/2014/main" id="{ED301F11-82C7-46D2-A777-B1A896EFCFD0}"/>
              </a:ext>
            </a:extLst>
          </p:cNvPr>
          <p:cNvSpPr txBox="1"/>
          <p:nvPr/>
        </p:nvSpPr>
        <p:spPr>
          <a:xfrm>
            <a:off x="7067120" y="3245836"/>
            <a:ext cx="10935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6FC0"/>
                </a:solidFill>
                <a:effectLst/>
                <a:uLnTx/>
                <a:uFillTx/>
                <a:latin typeface="等线" panose="02010600030101010101" pitchFamily="2" charset="-122"/>
                <a:ea typeface="等线" panose="02010600030101010101" pitchFamily="2" charset="-122"/>
                <a:cs typeface="+mn-cs"/>
              </a:rPr>
              <a:t>划水率 </a:t>
            </a:r>
            <a:r>
              <a:rPr kumimoji="0" lang="en-US" altLang="zh-CN" sz="1800" b="1" i="0" u="none" strike="noStrike" kern="1200" cap="none" spc="0" normalizeH="0" baseline="0" noProof="0" dirty="0">
                <a:ln>
                  <a:noFill/>
                </a:ln>
                <a:solidFill>
                  <a:srgbClr val="006FC0"/>
                </a:solidFill>
                <a:effectLst/>
                <a:uLnTx/>
                <a:uFillTx/>
                <a:latin typeface="等线" panose="02010600030101010101" pitchFamily="2" charset="-122"/>
                <a:ea typeface="等线" panose="02010600030101010101" pitchFamily="2" charset="-122"/>
                <a:cs typeface="+mn-cs"/>
              </a:rPr>
              <a:t>=</a:t>
            </a:r>
            <a:endParaRPr kumimoji="0" lang="zh-CN" altLang="en-US" sz="1800" b="1" i="0" u="none" strike="noStrike" kern="1200" cap="none" spc="0" normalizeH="0" baseline="0" noProof="0" dirty="0">
              <a:ln>
                <a:noFill/>
              </a:ln>
              <a:solidFill>
                <a:srgbClr val="006FC0"/>
              </a:solidFill>
              <a:effectLst/>
              <a:uLnTx/>
              <a:uFillTx/>
              <a:latin typeface="等线" panose="02010600030101010101" pitchFamily="2" charset="-122"/>
              <a:ea typeface="等线" panose="02010600030101010101" pitchFamily="2" charset="-122"/>
              <a:cs typeface="+mn-cs"/>
            </a:endParaRPr>
          </a:p>
        </p:txBody>
      </p:sp>
      <p:sp>
        <p:nvSpPr>
          <p:cNvPr id="7" name="文本框 6">
            <a:extLst>
              <a:ext uri="{FF2B5EF4-FFF2-40B4-BE49-F238E27FC236}">
                <a16:creationId xmlns:a16="http://schemas.microsoft.com/office/drawing/2014/main" id="{62BD94E4-0D95-4083-936D-A8B9268D3A4A}"/>
              </a:ext>
            </a:extLst>
          </p:cNvPr>
          <p:cNvSpPr txBox="1"/>
          <p:nvPr/>
        </p:nvSpPr>
        <p:spPr>
          <a:xfrm>
            <a:off x="8375597" y="2989091"/>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6FC0"/>
                </a:solidFill>
                <a:effectLst/>
                <a:uLnTx/>
                <a:uFillTx/>
                <a:latin typeface="等线" panose="02010600030101010101" pitchFamily="2" charset="-122"/>
                <a:ea typeface="等线" panose="02010600030101010101" pitchFamily="2" charset="-122"/>
                <a:cs typeface="+mn-cs"/>
              </a:rPr>
              <a:t>视频时长</a:t>
            </a:r>
          </a:p>
        </p:txBody>
      </p:sp>
      <p:sp>
        <p:nvSpPr>
          <p:cNvPr id="13" name="文本框 12">
            <a:extLst>
              <a:ext uri="{FF2B5EF4-FFF2-40B4-BE49-F238E27FC236}">
                <a16:creationId xmlns:a16="http://schemas.microsoft.com/office/drawing/2014/main" id="{8A522CCD-444C-4BD0-9D76-1684BA15830B}"/>
              </a:ext>
            </a:extLst>
          </p:cNvPr>
          <p:cNvSpPr txBox="1"/>
          <p:nvPr/>
        </p:nvSpPr>
        <p:spPr>
          <a:xfrm>
            <a:off x="8232325" y="3465999"/>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6FC0"/>
                </a:solidFill>
                <a:effectLst/>
                <a:uLnTx/>
                <a:uFillTx/>
                <a:latin typeface="等线" panose="02010600030101010101" pitchFamily="2" charset="-122"/>
                <a:ea typeface="等线" panose="02010600030101010101" pitchFamily="2" charset="-122"/>
                <a:cs typeface="+mn-cs"/>
              </a:rPr>
              <a:t>视频观看时长</a:t>
            </a:r>
          </a:p>
        </p:txBody>
      </p:sp>
      <p:cxnSp>
        <p:nvCxnSpPr>
          <p:cNvPr id="9" name="直接连接符 8">
            <a:extLst>
              <a:ext uri="{FF2B5EF4-FFF2-40B4-BE49-F238E27FC236}">
                <a16:creationId xmlns:a16="http://schemas.microsoft.com/office/drawing/2014/main" id="{3DA3EDEF-9865-44A3-B543-DEB97409562B}"/>
              </a:ext>
            </a:extLst>
          </p:cNvPr>
          <p:cNvCxnSpPr/>
          <p:nvPr/>
        </p:nvCxnSpPr>
        <p:spPr>
          <a:xfrm>
            <a:off x="8160689" y="3430502"/>
            <a:ext cx="1641296" cy="0"/>
          </a:xfrm>
          <a:prstGeom prst="line">
            <a:avLst/>
          </a:prstGeom>
          <a:ln w="19050">
            <a:solidFill>
              <a:srgbClr val="006FC0"/>
            </a:solidFill>
          </a:ln>
        </p:spPr>
        <p:style>
          <a:lnRef idx="1">
            <a:schemeClr val="accent5"/>
          </a:lnRef>
          <a:fillRef idx="0">
            <a:schemeClr val="accent5"/>
          </a:fillRef>
          <a:effectRef idx="0">
            <a:schemeClr val="accent5"/>
          </a:effectRef>
          <a:fontRef idx="minor">
            <a:schemeClr val="tx1"/>
          </a:fontRef>
        </p:style>
      </p:cxnSp>
      <p:sp>
        <p:nvSpPr>
          <p:cNvPr id="10" name="文本框 9">
            <a:extLst>
              <a:ext uri="{FF2B5EF4-FFF2-40B4-BE49-F238E27FC236}">
                <a16:creationId xmlns:a16="http://schemas.microsoft.com/office/drawing/2014/main" id="{6E5C0908-7F06-4D45-8B58-0A0296017D33}"/>
              </a:ext>
            </a:extLst>
          </p:cNvPr>
          <p:cNvSpPr txBox="1"/>
          <p:nvPr/>
        </p:nvSpPr>
        <p:spPr>
          <a:xfrm>
            <a:off x="10550425" y="3189625"/>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个体划水</a:t>
            </a:r>
          </a:p>
        </p:txBody>
      </p:sp>
      <p:sp>
        <p:nvSpPr>
          <p:cNvPr id="17" name="文本框 16">
            <a:extLst>
              <a:ext uri="{FF2B5EF4-FFF2-40B4-BE49-F238E27FC236}">
                <a16:creationId xmlns:a16="http://schemas.microsoft.com/office/drawing/2014/main" id="{5AABDAD6-1ADB-468B-B48A-E0E3A184364E}"/>
              </a:ext>
            </a:extLst>
          </p:cNvPr>
          <p:cNvSpPr txBox="1"/>
          <p:nvPr/>
        </p:nvSpPr>
        <p:spPr>
          <a:xfrm>
            <a:off x="10572197" y="4878825"/>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整体水分</a:t>
            </a:r>
          </a:p>
        </p:txBody>
      </p:sp>
      <p:pic>
        <p:nvPicPr>
          <p:cNvPr id="11" name="图片 10">
            <a:extLst>
              <a:ext uri="{FF2B5EF4-FFF2-40B4-BE49-F238E27FC236}">
                <a16:creationId xmlns:a16="http://schemas.microsoft.com/office/drawing/2014/main" id="{0ACDD3AA-05F4-4C06-BCD8-64A0E285A191}"/>
              </a:ext>
            </a:extLst>
          </p:cNvPr>
          <p:cNvPicPr>
            <a:picLocks noChangeAspect="1"/>
          </p:cNvPicPr>
          <p:nvPr/>
        </p:nvPicPr>
        <p:blipFill>
          <a:blip r:embed="rId2"/>
          <a:stretch>
            <a:fillRect/>
          </a:stretch>
        </p:blipFill>
        <p:spPr>
          <a:xfrm>
            <a:off x="6734760" y="4459206"/>
            <a:ext cx="3564868" cy="1223938"/>
          </a:xfrm>
          <a:prstGeom prst="rect">
            <a:avLst/>
          </a:prstGeom>
        </p:spPr>
      </p:pic>
    </p:spTree>
    <p:extLst>
      <p:ext uri="{BB962C8B-B14F-4D97-AF65-F5344CB8AC3E}">
        <p14:creationId xmlns:p14="http://schemas.microsoft.com/office/powerpoint/2010/main" val="4190922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0E0522-A1C9-4B38-837B-B3A97C8478B2}"/>
              </a:ext>
            </a:extLst>
          </p:cNvPr>
          <p:cNvSpPr/>
          <p:nvPr/>
        </p:nvSpPr>
        <p:spPr>
          <a:xfrm>
            <a:off x="452485" y="344078"/>
            <a:ext cx="10953947" cy="1428083"/>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大作业数据分析角度示例</a:t>
            </a:r>
            <a:r>
              <a:rPr kumimoji="0" lang="en-US" altLang="zh-CN"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rPr>
              <a:t>5</a:t>
            </a:r>
            <a:endParaRPr kumimoji="0" lang="zh-CN" altLang="en-US" sz="2800" b="0" i="0" u="none" strike="noStrike" kern="1200" cap="none" spc="0" normalizeH="0" baseline="0" noProof="0" dirty="0">
              <a:ln>
                <a:noFill/>
              </a:ln>
              <a:solidFill>
                <a:srgbClr val="252839"/>
              </a:solidFill>
              <a:effectLst/>
              <a:uLnTx/>
              <a:uFillTx/>
              <a:latin typeface="微软雅黑" panose="020B0400000000000000" pitchFamily="34" charset="-122"/>
              <a:ea typeface="微软雅黑" panose="020B0400000000000000" pitchFamily="34" charset="-122"/>
              <a:cs typeface="+mn-cs"/>
            </a:endParaRPr>
          </a:p>
          <a:p>
            <a:pPr marL="0" marR="0" lvl="0" indent="0" algn="l" defTabSz="914400" rtl="0" eaLnBrk="1" fontAlgn="auto" latinLnBrk="0" hangingPunct="1">
              <a:lnSpc>
                <a:spcPct val="120000"/>
              </a:lnSpc>
              <a:spcBef>
                <a:spcPts val="600"/>
              </a:spcBef>
              <a:spcAft>
                <a:spcPts val="600"/>
              </a:spcAft>
              <a:buClrTx/>
              <a:buSzTx/>
              <a:buFontTx/>
              <a:buNone/>
              <a:tabLst/>
              <a:defRPr/>
            </a:pP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研究学堂在线</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某（几）门课</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计算机文化基础</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或</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现代生活美学</a:t>
            </a:r>
            <a:r>
              <a:rPr kumimoji="0" lang="en-US" altLang="zh-CN"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）的</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多学期课程运营的统计数据</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a:t>
            </a:r>
            <a:r>
              <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选择一个你感兴趣或认为有意义的角度</a:t>
            </a:r>
            <a:r>
              <a:rPr kumimoji="0" lang="zh-CN" altLang="en-US" sz="1800" b="0"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rPr>
              <a:t>，对数据进行处理和可视化，并做一定的分析和解释。</a:t>
            </a:r>
            <a:endParaRPr kumimoji="0" lang="zh-CN" altLang="en-US" sz="1800" b="1" i="0" u="none" strike="noStrike" kern="1200" cap="none" spc="0" normalizeH="0" baseline="0" noProof="0" dirty="0">
              <a:ln>
                <a:noFill/>
              </a:ln>
              <a:solidFill>
                <a:srgbClr val="252839"/>
              </a:solidFill>
              <a:effectLst/>
              <a:uLnTx/>
              <a:uFillTx/>
              <a:latin typeface="微软雅黑 Light" panose="020B0502040204020203" pitchFamily="34" charset="-122"/>
              <a:ea typeface="微软雅黑 Light" panose="020B0502040204020203" pitchFamily="34" charset="-122"/>
              <a:cs typeface="+mn-cs"/>
            </a:endParaRPr>
          </a:p>
        </p:txBody>
      </p:sp>
      <p:sp>
        <p:nvSpPr>
          <p:cNvPr id="25" name="矩形 24"/>
          <p:cNvSpPr/>
          <p:nvPr/>
        </p:nvSpPr>
        <p:spPr>
          <a:xfrm>
            <a:off x="9702180" y="626580"/>
            <a:ext cx="2121755" cy="36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优化课程资源</a:t>
            </a:r>
          </a:p>
        </p:txBody>
      </p:sp>
      <p:sp>
        <p:nvSpPr>
          <p:cNvPr id="26" name="矩形 25"/>
          <p:cNvSpPr/>
          <p:nvPr/>
        </p:nvSpPr>
        <p:spPr>
          <a:xfrm>
            <a:off x="9703588" y="132413"/>
            <a:ext cx="2120347"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改进学习支持服务</a:t>
            </a:r>
          </a:p>
        </p:txBody>
      </p:sp>
      <p:sp>
        <p:nvSpPr>
          <p:cNvPr id="27" name="矩形 26"/>
          <p:cNvSpPr/>
          <p:nvPr/>
        </p:nvSpPr>
        <p:spPr>
          <a:xfrm>
            <a:off x="7743117" y="132413"/>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完善活动设计</a:t>
            </a:r>
          </a:p>
        </p:txBody>
      </p:sp>
      <p:sp>
        <p:nvSpPr>
          <p:cNvPr id="28" name="矩形 27"/>
          <p:cNvSpPr/>
          <p:nvPr/>
        </p:nvSpPr>
        <p:spPr>
          <a:xfrm>
            <a:off x="7743117" y="626580"/>
            <a:ext cx="1701835" cy="36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完善评价体系</a:t>
            </a:r>
          </a:p>
        </p:txBody>
      </p:sp>
      <p:sp>
        <p:nvSpPr>
          <p:cNvPr id="4" name="文本框 3">
            <a:extLst>
              <a:ext uri="{FF2B5EF4-FFF2-40B4-BE49-F238E27FC236}">
                <a16:creationId xmlns:a16="http://schemas.microsoft.com/office/drawing/2014/main" id="{08A4695B-5BAF-4F57-9404-B9A6B28725CF}"/>
              </a:ext>
            </a:extLst>
          </p:cNvPr>
          <p:cNvSpPr txBox="1"/>
          <p:nvPr/>
        </p:nvSpPr>
        <p:spPr>
          <a:xfrm>
            <a:off x="4848626" y="5870602"/>
            <a:ext cx="1980029" cy="400110"/>
          </a:xfrm>
          <a:prstGeom prst="rect">
            <a:avLst/>
          </a:prstGeom>
          <a:noFill/>
        </p:spPr>
        <p:txBody>
          <a:bodyPr wrap="none" rtlCol="0">
            <a:spAutoFit/>
          </a:bodyPr>
          <a:lstStyle>
            <a:defPPr>
              <a:defRPr lang="zh-CN"/>
            </a:defPPr>
            <a:lvl1pPr>
              <a:defRPr>
                <a:latin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慕课视频查</a:t>
            </a:r>
            <a:r>
              <a:rPr kumimoji="0" lang="zh-CN" altLang="en-US" sz="2000" b="0" i="0" u="none" strike="noStrike" kern="12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mn-cs"/>
              </a:rPr>
              <a:t>水</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表</a:t>
            </a:r>
          </a:p>
        </p:txBody>
      </p:sp>
      <p:pic>
        <p:nvPicPr>
          <p:cNvPr id="5" name="图片 4">
            <a:extLst>
              <a:ext uri="{FF2B5EF4-FFF2-40B4-BE49-F238E27FC236}">
                <a16:creationId xmlns:a16="http://schemas.microsoft.com/office/drawing/2014/main" id="{DE5A7F19-D9D1-4E5A-8162-21EA580A976B}"/>
              </a:ext>
            </a:extLst>
          </p:cNvPr>
          <p:cNvPicPr>
            <a:picLocks noChangeAspect="1"/>
          </p:cNvPicPr>
          <p:nvPr/>
        </p:nvPicPr>
        <p:blipFill>
          <a:blip r:embed="rId2"/>
          <a:stretch>
            <a:fillRect/>
          </a:stretch>
        </p:blipFill>
        <p:spPr>
          <a:xfrm>
            <a:off x="514632" y="2481943"/>
            <a:ext cx="5302878" cy="3276000"/>
          </a:xfrm>
          <a:prstGeom prst="rect">
            <a:avLst/>
          </a:prstGeom>
        </p:spPr>
      </p:pic>
      <p:sp>
        <p:nvSpPr>
          <p:cNvPr id="11" name="文本框 10">
            <a:extLst>
              <a:ext uri="{FF2B5EF4-FFF2-40B4-BE49-F238E27FC236}">
                <a16:creationId xmlns:a16="http://schemas.microsoft.com/office/drawing/2014/main" id="{7BB67D69-719E-47E2-88A5-4B28817F17CD}"/>
              </a:ext>
            </a:extLst>
          </p:cNvPr>
          <p:cNvSpPr txBox="1"/>
          <p:nvPr/>
        </p:nvSpPr>
        <p:spPr>
          <a:xfrm>
            <a:off x="2588518" y="2019205"/>
            <a:ext cx="5799986" cy="369332"/>
          </a:xfrm>
          <a:prstGeom prst="rect">
            <a:avLst/>
          </a:prstGeom>
          <a:noFill/>
        </p:spPr>
        <p:txBody>
          <a:bodyPr wrap="none" rtlCol="0">
            <a:spAutoFit/>
          </a:bodyPr>
          <a:lstStyle>
            <a:defPPr>
              <a:defRPr lang="zh-CN"/>
            </a:defPPr>
            <a:lvl1pPr>
              <a:defRPr>
                <a:latin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cs"/>
              </a:rPr>
              <a:t>2017</a:t>
            </a:r>
            <a:r>
              <a:rPr kumimoji="0" lang="zh-CN" altLang="en-US" sz="1800" b="0"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cs"/>
              </a:rPr>
              <a:t>秋季学期 </a:t>
            </a:r>
            <a:r>
              <a:rPr kumimoji="0" lang="en-US" altLang="zh-CN" sz="1800" b="0"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cs"/>
              </a:rPr>
              <a:t>计算机文化基础</a:t>
            </a:r>
            <a:r>
              <a:rPr kumimoji="0" lang="en-US" altLang="zh-CN" sz="1800" b="0"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cs"/>
              </a:rPr>
              <a:t>和</a:t>
            </a:r>
            <a:r>
              <a:rPr kumimoji="0" lang="en-US" altLang="zh-CN" sz="1800" b="0"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cs"/>
              </a:rPr>
              <a:t>现代生活美学</a:t>
            </a:r>
            <a:r>
              <a:rPr kumimoji="0" lang="en-US" altLang="zh-CN" sz="1800" b="0"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cs"/>
            </a:endParaRPr>
          </a:p>
        </p:txBody>
      </p:sp>
      <p:pic>
        <p:nvPicPr>
          <p:cNvPr id="6" name="图片 5">
            <a:extLst>
              <a:ext uri="{FF2B5EF4-FFF2-40B4-BE49-F238E27FC236}">
                <a16:creationId xmlns:a16="http://schemas.microsoft.com/office/drawing/2014/main" id="{0DC369F4-B2C9-4EDB-9506-E5A71AD60973}"/>
              </a:ext>
            </a:extLst>
          </p:cNvPr>
          <p:cNvPicPr>
            <a:picLocks noChangeAspect="1"/>
          </p:cNvPicPr>
          <p:nvPr/>
        </p:nvPicPr>
        <p:blipFill>
          <a:blip r:embed="rId3"/>
          <a:stretch>
            <a:fillRect/>
          </a:stretch>
        </p:blipFill>
        <p:spPr>
          <a:xfrm>
            <a:off x="6530378" y="2403905"/>
            <a:ext cx="5146991" cy="3387600"/>
          </a:xfrm>
          <a:prstGeom prst="rect">
            <a:avLst/>
          </a:prstGeom>
        </p:spPr>
      </p:pic>
    </p:spTree>
    <p:extLst>
      <p:ext uri="{BB962C8B-B14F-4D97-AF65-F5344CB8AC3E}">
        <p14:creationId xmlns:p14="http://schemas.microsoft.com/office/powerpoint/2010/main" val="68556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070CC2-FB54-43DD-B17C-6E7BA78204A6}"/>
              </a:ext>
            </a:extLst>
          </p:cNvPr>
          <p:cNvSpPr/>
          <p:nvPr/>
        </p:nvSpPr>
        <p:spPr>
          <a:xfrm>
            <a:off x="452485" y="344078"/>
            <a:ext cx="10953947" cy="1002903"/>
          </a:xfrm>
          <a:prstGeom prst="rect">
            <a:avLst/>
          </a:prstGeom>
        </p:spPr>
        <p:txBody>
          <a:bodyPr wrap="square">
            <a:spAutoFit/>
          </a:bodyPr>
          <a:lstStyle/>
          <a:p>
            <a:pPr>
              <a:lnSpc>
                <a:spcPct val="120000"/>
              </a:lnSpc>
              <a:spcAft>
                <a:spcPts val="600"/>
              </a:spcAft>
            </a:pPr>
            <a:r>
              <a:rPr lang="zh-CN" altLang="en-US" sz="2800">
                <a:solidFill>
                  <a:srgbClr val="252839"/>
                </a:solidFill>
                <a:latin typeface="微软雅黑" panose="020B0400000000000000" pitchFamily="34" charset="-122"/>
                <a:ea typeface="微软雅黑" panose="020B0400000000000000" pitchFamily="34" charset="-122"/>
              </a:rPr>
              <a:t>绘制一幅最简单的图表</a:t>
            </a:r>
          </a:p>
          <a:p>
            <a:pPr>
              <a:lnSpc>
                <a:spcPct val="120000"/>
              </a:lnSpc>
              <a:spcAft>
                <a:spcPts val="600"/>
              </a:spcAft>
            </a:pPr>
            <a:endParaRPr lang="zh-CN" altLang="en-US">
              <a:solidFill>
                <a:srgbClr val="252839"/>
              </a:solidFill>
              <a:latin typeface="微软雅黑 Light" panose="020B0502040204020203" pitchFamily="34" charset="-122"/>
              <a:ea typeface="微软雅黑 Light" panose="020B0502040204020203" pitchFamily="34" charset="-122"/>
            </a:endParaRPr>
          </a:p>
        </p:txBody>
      </p:sp>
      <p:sp>
        <p:nvSpPr>
          <p:cNvPr id="28" name="矩形 27">
            <a:extLst>
              <a:ext uri="{FF2B5EF4-FFF2-40B4-BE49-F238E27FC236}">
                <a16:creationId xmlns:a16="http://schemas.microsoft.com/office/drawing/2014/main" id="{22CCAFC3-A913-4EAD-84E3-0133CF589437}"/>
              </a:ext>
            </a:extLst>
          </p:cNvPr>
          <p:cNvSpPr/>
          <p:nvPr/>
        </p:nvSpPr>
        <p:spPr>
          <a:xfrm>
            <a:off x="452485" y="5161987"/>
            <a:ext cx="10953947" cy="398379"/>
          </a:xfrm>
          <a:prstGeom prst="rect">
            <a:avLst/>
          </a:prstGeom>
        </p:spPr>
        <p:txBody>
          <a:bodyPr wrap="square">
            <a:spAutoFit/>
          </a:bodyPr>
          <a:lstStyle/>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在</a:t>
            </a:r>
            <a:r>
              <a:rPr lang="en-US" altLang="zh-CN" dirty="0">
                <a:solidFill>
                  <a:srgbClr val="252839"/>
                </a:solidFill>
                <a:latin typeface="微软雅黑 Light" panose="020B0502040204020203" pitchFamily="34" charset="-122"/>
                <a:ea typeface="微软雅黑 Light" panose="020B0502040204020203" pitchFamily="34" charset="-122"/>
              </a:rPr>
              <a:t>python</a:t>
            </a:r>
            <a:r>
              <a:rPr lang="zh-CN" altLang="en-US" dirty="0">
                <a:solidFill>
                  <a:srgbClr val="252839"/>
                </a:solidFill>
                <a:latin typeface="微软雅黑 Light" panose="020B0502040204020203" pitchFamily="34" charset="-122"/>
                <a:ea typeface="微软雅黑 Light" panose="020B0502040204020203" pitchFamily="34" charset="-122"/>
              </a:rPr>
              <a:t>的命令行模式下面，图像需要</a:t>
            </a:r>
            <a:r>
              <a:rPr lang="en-US" altLang="zh-CN" dirty="0" err="1">
                <a:solidFill>
                  <a:srgbClr val="252839"/>
                </a:solidFill>
                <a:latin typeface="微软雅黑 Light" panose="020B0502040204020203" pitchFamily="34" charset="-122"/>
                <a:ea typeface="微软雅黑 Light" panose="020B0502040204020203" pitchFamily="34" charset="-122"/>
              </a:rPr>
              <a:t>plt.show</a:t>
            </a:r>
            <a:r>
              <a:rPr lang="en-US" altLang="zh-CN" dirty="0">
                <a:solidFill>
                  <a:srgbClr val="252839"/>
                </a:solidFill>
                <a:latin typeface="微软雅黑 Light" panose="020B0502040204020203" pitchFamily="34" charset="-122"/>
                <a:ea typeface="微软雅黑 Light" panose="020B0502040204020203" pitchFamily="34" charset="-122"/>
              </a:rPr>
              <a:t>()</a:t>
            </a:r>
            <a:r>
              <a:rPr lang="zh-CN" altLang="en-US" dirty="0">
                <a:solidFill>
                  <a:srgbClr val="252839"/>
                </a:solidFill>
                <a:latin typeface="微软雅黑 Light" panose="020B0502040204020203" pitchFamily="34" charset="-122"/>
                <a:ea typeface="微软雅黑 Light" panose="020B0502040204020203" pitchFamily="34" charset="-122"/>
              </a:rPr>
              <a:t>才能显示，且会阻塞后面语句的执行</a:t>
            </a:r>
          </a:p>
        </p:txBody>
      </p:sp>
      <p:sp>
        <p:nvSpPr>
          <p:cNvPr id="4" name="矩形: 圆角 3">
            <a:extLst>
              <a:ext uri="{FF2B5EF4-FFF2-40B4-BE49-F238E27FC236}">
                <a16:creationId xmlns:a16="http://schemas.microsoft.com/office/drawing/2014/main" id="{D6D8638B-260E-4589-9668-FA04B5F7F400}"/>
              </a:ext>
            </a:extLst>
          </p:cNvPr>
          <p:cNvSpPr/>
          <p:nvPr/>
        </p:nvSpPr>
        <p:spPr>
          <a:xfrm>
            <a:off x="331536" y="1030609"/>
            <a:ext cx="11178592" cy="1031478"/>
          </a:xfrm>
          <a:prstGeom prst="roundRect">
            <a:avLst>
              <a:gd name="adj" fmla="val 20225"/>
            </a:avLst>
          </a:prstGeom>
          <a:solidFill>
            <a:schemeClr val="bg1"/>
          </a:solidFill>
          <a:ln w="19050">
            <a:solidFill>
              <a:srgbClr val="D3D7D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000" tIns="144000" rIns="216000" bIns="144000" numCol="1" spcCol="0" rtlCol="0" fromWordArt="0" anchor="t" anchorCtr="0" forceAA="0" compatLnSpc="1">
            <a:prstTxWarp prst="textNoShape">
              <a:avLst/>
            </a:prstTxWarp>
            <a:noAutofit/>
          </a:bodyPr>
          <a:lstStyle/>
          <a:p>
            <a:pPr marL="342900" indent="-342900" algn="just">
              <a:buClr>
                <a:srgbClr val="D3D7DC"/>
              </a:buClr>
              <a:buFont typeface="+mj-lt"/>
              <a:buAutoNum type="arabicPeriod"/>
            </a:pPr>
            <a:r>
              <a:rPr lang="en-US" altLang="zh-CN" dirty="0" err="1">
                <a:solidFill>
                  <a:srgbClr val="24292E"/>
                </a:solidFill>
                <a:latin typeface="Consolas" panose="020B0609020204030204" pitchFamily="49" charset="0"/>
                <a:ea typeface="微软雅黑" panose="020B0400000000000000" pitchFamily="34" charset="-122"/>
              </a:rPr>
              <a:t>plt.plot</a:t>
            </a:r>
            <a:r>
              <a:rPr lang="en-US" altLang="zh-CN" dirty="0">
                <a:solidFill>
                  <a:srgbClr val="24292E"/>
                </a:solidFill>
                <a:latin typeface="Consolas" panose="020B0609020204030204" pitchFamily="49" charset="0"/>
                <a:ea typeface="微软雅黑" panose="020B0400000000000000" pitchFamily="34" charset="-122"/>
              </a:rPr>
              <a:t>(*</a:t>
            </a:r>
            <a:r>
              <a:rPr lang="en-US" altLang="zh-CN" dirty="0" err="1">
                <a:solidFill>
                  <a:srgbClr val="24292E"/>
                </a:solidFill>
                <a:latin typeface="Consolas" panose="020B0609020204030204" pitchFamily="49" charset="0"/>
                <a:ea typeface="微软雅黑" panose="020B0400000000000000" pitchFamily="34" charset="-122"/>
              </a:rPr>
              <a:t>args</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err="1">
                <a:solidFill>
                  <a:srgbClr val="24292E"/>
                </a:solidFill>
                <a:latin typeface="Consolas" panose="020B0609020204030204" pitchFamily="49" charset="0"/>
                <a:ea typeface="微软雅黑" panose="020B0400000000000000" pitchFamily="34" charset="-122"/>
              </a:rPr>
              <a:t>kwargs</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a:solidFill>
                  <a:schemeClr val="accent6"/>
                </a:solidFill>
                <a:latin typeface="Consolas" panose="020B0609020204030204" pitchFamily="49" charset="0"/>
                <a:ea typeface="微软雅黑" panose="020B0400000000000000" pitchFamily="34" charset="-122"/>
              </a:rPr>
              <a:t># </a:t>
            </a:r>
            <a:r>
              <a:rPr lang="zh-CN" altLang="en-US" dirty="0">
                <a:solidFill>
                  <a:schemeClr val="accent6"/>
                </a:solidFill>
                <a:latin typeface="Consolas" panose="020B0609020204030204" pitchFamily="49" charset="0"/>
                <a:ea typeface="微软雅黑" panose="020B0400000000000000" pitchFamily="34" charset="-122"/>
              </a:rPr>
              <a:t>函数用于绘制点线型图表（位置参数，关键字参数）</a:t>
            </a:r>
          </a:p>
          <a:p>
            <a:pPr marL="342900" indent="-342900" algn="just">
              <a:buClr>
                <a:srgbClr val="D3D7DC"/>
              </a:buClr>
              <a:buFont typeface="+mj-lt"/>
              <a:buAutoNum type="arabicPeriod"/>
            </a:pPr>
            <a:r>
              <a:rPr lang="en-US" altLang="zh-CN" dirty="0" err="1">
                <a:solidFill>
                  <a:srgbClr val="24292E"/>
                </a:solidFill>
                <a:latin typeface="Consolas" panose="020B0609020204030204" pitchFamily="49" charset="0"/>
                <a:ea typeface="微软雅黑" panose="020B0400000000000000" pitchFamily="34" charset="-122"/>
              </a:rPr>
              <a:t>plt.show</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a:solidFill>
                  <a:schemeClr val="accent6"/>
                </a:solidFill>
                <a:latin typeface="Consolas" panose="020B0609020204030204" pitchFamily="49" charset="0"/>
                <a:ea typeface="微软雅黑" panose="020B0400000000000000" pitchFamily="34" charset="-122"/>
              </a:rPr>
              <a:t># </a:t>
            </a:r>
            <a:r>
              <a:rPr lang="zh-CN" altLang="en-US" dirty="0">
                <a:solidFill>
                  <a:schemeClr val="accent6"/>
                </a:solidFill>
                <a:latin typeface="Consolas" panose="020B0609020204030204" pitchFamily="49" charset="0"/>
                <a:ea typeface="微软雅黑" panose="020B0400000000000000" pitchFamily="34" charset="-122"/>
              </a:rPr>
              <a:t>将图表显示出来，此方法会阻塞</a:t>
            </a:r>
            <a:r>
              <a:rPr lang="en-US" altLang="zh-CN" dirty="0">
                <a:solidFill>
                  <a:schemeClr val="accent6"/>
                </a:solidFill>
                <a:latin typeface="Consolas" panose="020B0609020204030204" pitchFamily="49" charset="0"/>
                <a:ea typeface="微软雅黑" panose="020B0400000000000000" pitchFamily="34" charset="-122"/>
              </a:rPr>
              <a:t>(block)</a:t>
            </a:r>
            <a:r>
              <a:rPr lang="zh-CN" altLang="en-US" dirty="0">
                <a:solidFill>
                  <a:schemeClr val="accent6"/>
                </a:solidFill>
                <a:latin typeface="Consolas" panose="020B0609020204030204" pitchFamily="49" charset="0"/>
                <a:ea typeface="微软雅黑" panose="020B0400000000000000" pitchFamily="34" charset="-122"/>
              </a:rPr>
              <a:t>其后语句的执行</a:t>
            </a:r>
          </a:p>
        </p:txBody>
      </p:sp>
      <p:sp>
        <p:nvSpPr>
          <p:cNvPr id="5" name="矩形: 圆角 4">
            <a:extLst>
              <a:ext uri="{FF2B5EF4-FFF2-40B4-BE49-F238E27FC236}">
                <a16:creationId xmlns:a16="http://schemas.microsoft.com/office/drawing/2014/main" id="{CB65EC3C-F277-4EBF-8AC3-9FC7CAF34E2B}"/>
              </a:ext>
            </a:extLst>
          </p:cNvPr>
          <p:cNvSpPr/>
          <p:nvPr/>
        </p:nvSpPr>
        <p:spPr>
          <a:xfrm>
            <a:off x="331536" y="2322135"/>
            <a:ext cx="6286080" cy="2645792"/>
          </a:xfrm>
          <a:prstGeom prst="roundRect">
            <a:avLst>
              <a:gd name="adj" fmla="val 7466"/>
            </a:avLst>
          </a:prstGeom>
          <a:solidFill>
            <a:schemeClr val="bg1"/>
          </a:solidFill>
          <a:ln w="19050">
            <a:solidFill>
              <a:srgbClr val="D3D7D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000" tIns="144000" rIns="216000" bIns="144000" numCol="1" spcCol="0" rtlCol="0" fromWordArt="0" anchor="t" anchorCtr="0" forceAA="0" compatLnSpc="1">
            <a:prstTxWarp prst="textNoShape">
              <a:avLst/>
            </a:prstTxWarp>
            <a:noAutofit/>
          </a:bodyPr>
          <a:lstStyle/>
          <a:p>
            <a:pPr marL="342900" indent="-342900" algn="just">
              <a:buClr>
                <a:srgbClr val="D3D7DC"/>
              </a:buClr>
              <a:buFont typeface="+mj-lt"/>
              <a:buAutoNum type="arabicPeriod"/>
            </a:pPr>
            <a:r>
              <a:rPr lang="en-US" altLang="zh-CN" dirty="0">
                <a:solidFill>
                  <a:schemeClr val="accent1"/>
                </a:solidFill>
                <a:latin typeface="Consolas" panose="020B0609020204030204" pitchFamily="49" charset="0"/>
                <a:ea typeface="微软雅黑" panose="020B0400000000000000" pitchFamily="34" charset="-122"/>
              </a:rPr>
              <a:t>import</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err="1">
                <a:solidFill>
                  <a:srgbClr val="24292E"/>
                </a:solidFill>
                <a:latin typeface="Consolas" panose="020B0609020204030204" pitchFamily="49" charset="0"/>
                <a:ea typeface="微软雅黑" panose="020B0400000000000000" pitchFamily="34" charset="-122"/>
              </a:rPr>
              <a:t>numpy</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a:solidFill>
                  <a:schemeClr val="accent1"/>
                </a:solidFill>
                <a:latin typeface="Consolas" panose="020B0609020204030204" pitchFamily="49" charset="0"/>
                <a:ea typeface="微软雅黑" panose="020B0400000000000000" pitchFamily="34" charset="-122"/>
              </a:rPr>
              <a:t>as</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err="1">
                <a:solidFill>
                  <a:srgbClr val="24292E"/>
                </a:solidFill>
                <a:latin typeface="Consolas" panose="020B0609020204030204" pitchFamily="49" charset="0"/>
                <a:ea typeface="微软雅黑" panose="020B0400000000000000" pitchFamily="34" charset="-122"/>
              </a:rPr>
              <a:t>np</a:t>
            </a:r>
            <a:endParaRPr lang="en-US" altLang="zh-CN" dirty="0">
              <a:solidFill>
                <a:srgbClr val="24292E"/>
              </a:solidFill>
              <a:latin typeface="Consolas" panose="020B0609020204030204" pitchFamily="49" charset="0"/>
              <a:ea typeface="微软雅黑" panose="020B0400000000000000" pitchFamily="34" charset="-122"/>
            </a:endParaRPr>
          </a:p>
          <a:p>
            <a:pPr marL="342900" indent="-342900" algn="just">
              <a:buClr>
                <a:srgbClr val="D3D7DC"/>
              </a:buClr>
              <a:buFont typeface="+mj-lt"/>
              <a:buAutoNum type="arabicPeriod"/>
            </a:pPr>
            <a:r>
              <a:rPr lang="en-US" altLang="zh-CN" dirty="0">
                <a:solidFill>
                  <a:schemeClr val="accent1"/>
                </a:solidFill>
                <a:latin typeface="Consolas" panose="020B0609020204030204" pitchFamily="49" charset="0"/>
                <a:ea typeface="微软雅黑" panose="020B0400000000000000" pitchFamily="34" charset="-122"/>
              </a:rPr>
              <a:t>import</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err="1">
                <a:solidFill>
                  <a:srgbClr val="24292E"/>
                </a:solidFill>
                <a:latin typeface="Consolas" panose="020B0609020204030204" pitchFamily="49" charset="0"/>
                <a:ea typeface="微软雅黑" panose="020B0400000000000000" pitchFamily="34" charset="-122"/>
              </a:rPr>
              <a:t>matplotlib.pyplot</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a:solidFill>
                  <a:schemeClr val="accent1"/>
                </a:solidFill>
                <a:latin typeface="Consolas" panose="020B0609020204030204" pitchFamily="49" charset="0"/>
                <a:ea typeface="微软雅黑" panose="020B0400000000000000" pitchFamily="34" charset="-122"/>
              </a:rPr>
              <a:t>as</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err="1">
                <a:solidFill>
                  <a:srgbClr val="24292E"/>
                </a:solidFill>
                <a:latin typeface="Consolas" panose="020B0609020204030204" pitchFamily="49" charset="0"/>
                <a:ea typeface="微软雅黑" panose="020B0400000000000000" pitchFamily="34" charset="-122"/>
              </a:rPr>
              <a:t>plt</a:t>
            </a:r>
            <a:endParaRPr lang="en-US" altLang="zh-CN" dirty="0">
              <a:solidFill>
                <a:srgbClr val="24292E"/>
              </a:solidFill>
              <a:latin typeface="Consolas" panose="020B0609020204030204" pitchFamily="49" charset="0"/>
              <a:ea typeface="微软雅黑" panose="020B0400000000000000" pitchFamily="34" charset="-122"/>
            </a:endParaRPr>
          </a:p>
          <a:p>
            <a:pPr marL="342900" indent="-342900" algn="just">
              <a:buClr>
                <a:srgbClr val="D3D7DC"/>
              </a:buClr>
              <a:buFont typeface="+mj-lt"/>
              <a:buAutoNum type="arabicPeriod"/>
            </a:pPr>
            <a:endParaRPr lang="en-US" altLang="zh-CN" dirty="0">
              <a:solidFill>
                <a:srgbClr val="24292E"/>
              </a:solidFill>
              <a:latin typeface="Consolas" panose="020B0609020204030204" pitchFamily="49" charset="0"/>
              <a:ea typeface="微软雅黑" panose="020B0400000000000000" pitchFamily="34" charset="-122"/>
            </a:endParaRPr>
          </a:p>
          <a:p>
            <a:pPr marL="342900" indent="-342900" algn="just">
              <a:buClr>
                <a:srgbClr val="D3D7DC"/>
              </a:buClr>
              <a:buFont typeface="+mj-lt"/>
              <a:buAutoNum type="arabicPeriod"/>
            </a:pPr>
            <a:r>
              <a:rPr lang="en-US" altLang="zh-CN" dirty="0">
                <a:solidFill>
                  <a:srgbClr val="24292E"/>
                </a:solidFill>
                <a:latin typeface="Consolas" panose="020B0609020204030204" pitchFamily="49" charset="0"/>
                <a:ea typeface="微软雅黑" panose="020B0400000000000000" pitchFamily="34" charset="-122"/>
              </a:rPr>
              <a:t>x = </a:t>
            </a:r>
            <a:r>
              <a:rPr lang="en-US" altLang="zh-CN" dirty="0" err="1">
                <a:solidFill>
                  <a:srgbClr val="24292E"/>
                </a:solidFill>
                <a:latin typeface="Consolas" panose="020B0609020204030204" pitchFamily="49" charset="0"/>
                <a:ea typeface="微软雅黑" panose="020B0400000000000000" pitchFamily="34" charset="-122"/>
              </a:rPr>
              <a:t>np.linspace</a:t>
            </a:r>
            <a:r>
              <a:rPr lang="en-US" altLang="zh-CN" dirty="0">
                <a:solidFill>
                  <a:srgbClr val="24292E"/>
                </a:solidFill>
                <a:latin typeface="Consolas" panose="020B0609020204030204" pitchFamily="49" charset="0"/>
                <a:ea typeface="微软雅黑" panose="020B0400000000000000" pitchFamily="34" charset="-122"/>
              </a:rPr>
              <a:t>(0, 4 * </a:t>
            </a:r>
            <a:r>
              <a:rPr lang="en-US" altLang="zh-CN" dirty="0" err="1">
                <a:solidFill>
                  <a:srgbClr val="24292E"/>
                </a:solidFill>
                <a:latin typeface="Consolas" panose="020B0609020204030204" pitchFamily="49" charset="0"/>
                <a:ea typeface="微软雅黑" panose="020B0400000000000000" pitchFamily="34" charset="-122"/>
              </a:rPr>
              <a:t>np.pi</a:t>
            </a:r>
            <a:r>
              <a:rPr lang="en-US" altLang="zh-CN" dirty="0">
                <a:solidFill>
                  <a:srgbClr val="24292E"/>
                </a:solidFill>
                <a:latin typeface="Consolas" panose="020B0609020204030204" pitchFamily="49" charset="0"/>
                <a:ea typeface="微软雅黑" panose="020B0400000000000000" pitchFamily="34" charset="-122"/>
              </a:rPr>
              <a:t>, 100)</a:t>
            </a:r>
          </a:p>
          <a:p>
            <a:pPr marL="342900" indent="-342900" algn="just">
              <a:buClr>
                <a:srgbClr val="D3D7DC"/>
              </a:buClr>
              <a:buFont typeface="+mj-lt"/>
              <a:buAutoNum type="arabicPeriod"/>
            </a:pPr>
            <a:r>
              <a:rPr lang="en-US" altLang="zh-CN" dirty="0">
                <a:solidFill>
                  <a:srgbClr val="24292E"/>
                </a:solidFill>
                <a:latin typeface="Consolas" panose="020B0609020204030204" pitchFamily="49" charset="0"/>
                <a:ea typeface="微软雅黑" panose="020B0400000000000000" pitchFamily="34" charset="-122"/>
              </a:rPr>
              <a:t>y = </a:t>
            </a:r>
            <a:r>
              <a:rPr lang="en-US" altLang="zh-CN" dirty="0" err="1">
                <a:solidFill>
                  <a:srgbClr val="24292E"/>
                </a:solidFill>
                <a:latin typeface="Consolas" panose="020B0609020204030204" pitchFamily="49" charset="0"/>
                <a:ea typeface="微软雅黑" panose="020B0400000000000000" pitchFamily="34" charset="-122"/>
              </a:rPr>
              <a:t>np.sin</a:t>
            </a:r>
            <a:r>
              <a:rPr lang="en-US" altLang="zh-CN" dirty="0">
                <a:solidFill>
                  <a:srgbClr val="24292E"/>
                </a:solidFill>
                <a:latin typeface="Consolas" panose="020B0609020204030204" pitchFamily="49" charset="0"/>
                <a:ea typeface="微软雅黑" panose="020B0400000000000000" pitchFamily="34" charset="-122"/>
              </a:rPr>
              <a:t>(x)</a:t>
            </a:r>
          </a:p>
          <a:p>
            <a:pPr marL="342900" indent="-342900" algn="just">
              <a:buClr>
                <a:srgbClr val="D3D7DC"/>
              </a:buClr>
              <a:buFont typeface="+mj-lt"/>
              <a:buAutoNum type="arabicPeriod"/>
            </a:pPr>
            <a:r>
              <a:rPr lang="en-US" altLang="zh-CN" dirty="0" err="1">
                <a:solidFill>
                  <a:srgbClr val="24292E"/>
                </a:solidFill>
                <a:latin typeface="Consolas" panose="020B0609020204030204" pitchFamily="49" charset="0"/>
                <a:ea typeface="微软雅黑" panose="020B0400000000000000" pitchFamily="34" charset="-122"/>
              </a:rPr>
              <a:t>plt.plot</a:t>
            </a:r>
            <a:r>
              <a:rPr lang="en-US" altLang="zh-CN" dirty="0">
                <a:solidFill>
                  <a:srgbClr val="24292E"/>
                </a:solidFill>
                <a:latin typeface="Consolas" panose="020B0609020204030204" pitchFamily="49" charset="0"/>
                <a:ea typeface="微软雅黑" panose="020B0400000000000000" pitchFamily="34" charset="-122"/>
              </a:rPr>
              <a:t>(x, y)</a:t>
            </a:r>
          </a:p>
          <a:p>
            <a:pPr marL="342900" indent="-342900" algn="just">
              <a:buClr>
                <a:srgbClr val="D3D7DC"/>
              </a:buClr>
              <a:buFont typeface="+mj-lt"/>
              <a:buAutoNum type="arabicPeriod"/>
            </a:pPr>
            <a:r>
              <a:rPr lang="en-US" altLang="zh-CN" dirty="0" err="1">
                <a:solidFill>
                  <a:srgbClr val="24292E"/>
                </a:solidFill>
                <a:latin typeface="Consolas" panose="020B0609020204030204" pitchFamily="49" charset="0"/>
                <a:ea typeface="微软雅黑" panose="020B0400000000000000" pitchFamily="34" charset="-122"/>
              </a:rPr>
              <a:t>plt.show</a:t>
            </a:r>
            <a:r>
              <a:rPr lang="en-US" altLang="zh-CN" dirty="0">
                <a:solidFill>
                  <a:srgbClr val="24292E"/>
                </a:solidFill>
                <a:latin typeface="Consolas" panose="020B0609020204030204" pitchFamily="49" charset="0"/>
                <a:ea typeface="微软雅黑" panose="020B0400000000000000" pitchFamily="34" charset="-122"/>
              </a:rPr>
              <a:t>()   #</a:t>
            </a:r>
            <a:r>
              <a:rPr lang="zh-CN" altLang="en-US" dirty="0">
                <a:solidFill>
                  <a:srgbClr val="24292E"/>
                </a:solidFill>
                <a:latin typeface="Consolas" panose="020B0609020204030204" pitchFamily="49" charset="0"/>
                <a:ea typeface="微软雅黑" panose="020B0400000000000000" pitchFamily="34" charset="-122"/>
              </a:rPr>
              <a:t>用</a:t>
            </a:r>
            <a:r>
              <a:rPr lang="en-US" altLang="zh-CN" dirty="0">
                <a:solidFill>
                  <a:srgbClr val="24292E"/>
                </a:solidFill>
                <a:latin typeface="Consolas" panose="020B0609020204030204" pitchFamily="49" charset="0"/>
                <a:ea typeface="微软雅黑" panose="020B0400000000000000" pitchFamily="34" charset="-122"/>
              </a:rPr>
              <a:t>IDE</a:t>
            </a:r>
            <a:r>
              <a:rPr lang="zh-CN" altLang="en-US" dirty="0">
                <a:solidFill>
                  <a:srgbClr val="24292E"/>
                </a:solidFill>
                <a:latin typeface="Consolas" panose="020B0609020204030204" pitchFamily="49" charset="0"/>
                <a:ea typeface="微软雅黑" panose="020B0400000000000000" pitchFamily="34" charset="-122"/>
              </a:rPr>
              <a:t>可删掉这行语句</a:t>
            </a:r>
            <a:endParaRPr lang="en-US" altLang="zh-CN" dirty="0">
              <a:solidFill>
                <a:srgbClr val="24292E"/>
              </a:solidFill>
              <a:latin typeface="Consolas" panose="020B0609020204030204" pitchFamily="49" charset="0"/>
              <a:ea typeface="微软雅黑" panose="020B0400000000000000" pitchFamily="34" charset="-122"/>
            </a:endParaRPr>
          </a:p>
          <a:p>
            <a:pPr marL="342900" indent="-342900" algn="just">
              <a:buClr>
                <a:srgbClr val="D3D7DC"/>
              </a:buClr>
              <a:buFont typeface="+mj-lt"/>
              <a:buAutoNum type="arabicPeriod"/>
            </a:pPr>
            <a:r>
              <a:rPr lang="en-US" altLang="zh-CN" dirty="0">
                <a:solidFill>
                  <a:srgbClr val="24292E"/>
                </a:solidFill>
                <a:latin typeface="Consolas" panose="020B0609020204030204" pitchFamily="49" charset="0"/>
                <a:ea typeface="微软雅黑" panose="020B0400000000000000" pitchFamily="34" charset="-122"/>
              </a:rPr>
              <a:t>print(1)</a:t>
            </a:r>
            <a:endParaRPr lang="zh-CN" altLang="en-US" dirty="0">
              <a:solidFill>
                <a:schemeClr val="accent6"/>
              </a:solidFill>
              <a:latin typeface="Consolas" panose="020B0609020204030204" pitchFamily="49" charset="0"/>
              <a:ea typeface="微软雅黑" panose="020B0400000000000000" pitchFamily="34" charset="-122"/>
            </a:endParaRPr>
          </a:p>
        </p:txBody>
      </p:sp>
      <p:pic>
        <p:nvPicPr>
          <p:cNvPr id="3" name="图片 2">
            <a:extLst>
              <a:ext uri="{FF2B5EF4-FFF2-40B4-BE49-F238E27FC236}">
                <a16:creationId xmlns:a16="http://schemas.microsoft.com/office/drawing/2014/main" id="{DB23B6C5-CD53-46A1-824E-A866BF36FF92}"/>
              </a:ext>
            </a:extLst>
          </p:cNvPr>
          <p:cNvPicPr>
            <a:picLocks noChangeAspect="1"/>
          </p:cNvPicPr>
          <p:nvPr/>
        </p:nvPicPr>
        <p:blipFill>
          <a:blip r:embed="rId4"/>
          <a:stretch>
            <a:fillRect/>
          </a:stretch>
        </p:blipFill>
        <p:spPr>
          <a:xfrm>
            <a:off x="7104297" y="2322135"/>
            <a:ext cx="4094745" cy="2645835"/>
          </a:xfrm>
          <a:prstGeom prst="rect">
            <a:avLst/>
          </a:prstGeom>
        </p:spPr>
      </p:pic>
    </p:spTree>
    <p:extLst>
      <p:ext uri="{BB962C8B-B14F-4D97-AF65-F5344CB8AC3E}">
        <p14:creationId xmlns:p14="http://schemas.microsoft.com/office/powerpoint/2010/main" val="143880153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070CC2-FB54-43DD-B17C-6E7BA78204A6}"/>
              </a:ext>
            </a:extLst>
          </p:cNvPr>
          <p:cNvSpPr/>
          <p:nvPr/>
        </p:nvSpPr>
        <p:spPr>
          <a:xfrm>
            <a:off x="452485" y="344078"/>
            <a:ext cx="10953947" cy="2563330"/>
          </a:xfrm>
          <a:prstGeom prst="rect">
            <a:avLst/>
          </a:prstGeom>
        </p:spPr>
        <p:txBody>
          <a:bodyPr wrap="square">
            <a:spAutoFit/>
          </a:bodyPr>
          <a:lstStyle/>
          <a:p>
            <a:pPr>
              <a:lnSpc>
                <a:spcPct val="120000"/>
              </a:lnSpc>
              <a:spcAft>
                <a:spcPts val="600"/>
              </a:spcAft>
            </a:pPr>
            <a:r>
              <a:rPr lang="zh-CN" altLang="en-US" sz="2800" dirty="0">
                <a:solidFill>
                  <a:srgbClr val="252839"/>
                </a:solidFill>
                <a:latin typeface="微软雅黑" panose="020B0400000000000000" pitchFamily="34" charset="-122"/>
                <a:ea typeface="微软雅黑" panose="020B0400000000000000" pitchFamily="34" charset="-122"/>
              </a:rPr>
              <a:t>阻塞模式与交互模式</a:t>
            </a:r>
          </a:p>
          <a:p>
            <a:pPr>
              <a:lnSpc>
                <a:spcPct val="120000"/>
              </a:lnSpc>
              <a:spcAft>
                <a:spcPts val="600"/>
              </a:spcAft>
            </a:pPr>
            <a:r>
              <a:rPr lang="en-US" altLang="zh-CN" dirty="0" err="1">
                <a:solidFill>
                  <a:srgbClr val="252839"/>
                </a:solidFill>
                <a:latin typeface="微软雅黑 Light" panose="020B0502040204020203" pitchFamily="34" charset="-122"/>
                <a:ea typeface="微软雅黑 Light" panose="020B0502040204020203" pitchFamily="34" charset="-122"/>
              </a:rPr>
              <a:t>matplotlib</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提供了两种图像显示模式：阻塞模式与交互模式。</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在</a:t>
            </a:r>
            <a:r>
              <a:rPr lang="en-US" altLang="zh-CN" dirty="0">
                <a:solidFill>
                  <a:srgbClr val="252839"/>
                </a:solidFill>
                <a:latin typeface="微软雅黑 Light" panose="020B0502040204020203" pitchFamily="34" charset="-122"/>
                <a:ea typeface="微软雅黑 Light" panose="020B0502040204020203" pitchFamily="34" charset="-122"/>
              </a:rPr>
              <a:t>python</a:t>
            </a:r>
            <a:r>
              <a:rPr lang="zh-CN" altLang="en-US" dirty="0">
                <a:solidFill>
                  <a:srgbClr val="252839"/>
                </a:solidFill>
                <a:latin typeface="微软雅黑 Light" panose="020B0502040204020203" pitchFamily="34" charset="-122"/>
                <a:ea typeface="微软雅黑 Light" panose="020B0502040204020203" pitchFamily="34" charset="-122"/>
              </a:rPr>
              <a:t>的</a:t>
            </a:r>
            <a:r>
              <a:rPr lang="zh-CN" altLang="en-US" dirty="0">
                <a:solidFill>
                  <a:srgbClr val="252839"/>
                </a:solidFill>
                <a:highlight>
                  <a:srgbClr val="FFFF00"/>
                </a:highlight>
                <a:latin typeface="微软雅黑 Light" panose="020B0502040204020203" pitchFamily="34" charset="-122"/>
                <a:ea typeface="微软雅黑 Light" panose="020B0502040204020203" pitchFamily="34" charset="-122"/>
              </a:rPr>
              <a:t>命令行模式</a:t>
            </a:r>
            <a:r>
              <a:rPr lang="zh-CN" altLang="en-US" dirty="0">
                <a:solidFill>
                  <a:srgbClr val="252839"/>
                </a:solidFill>
                <a:latin typeface="微软雅黑 Light" panose="020B0502040204020203" pitchFamily="34" charset="-122"/>
                <a:ea typeface="微软雅黑 Light" panose="020B0502040204020203" pitchFamily="34" charset="-122"/>
              </a:rPr>
              <a:t>下，默认模式为</a:t>
            </a:r>
            <a:r>
              <a:rPr lang="zh-CN" altLang="en-US" dirty="0">
                <a:solidFill>
                  <a:srgbClr val="252839"/>
                </a:solidFill>
                <a:highlight>
                  <a:srgbClr val="FFFF00"/>
                </a:highlight>
                <a:latin typeface="微软雅黑 Light" panose="020B0502040204020203" pitchFamily="34" charset="-122"/>
                <a:ea typeface="微软雅黑 Light" panose="020B0502040204020203" pitchFamily="34" charset="-122"/>
              </a:rPr>
              <a:t>阻塞模式</a:t>
            </a:r>
            <a:r>
              <a:rPr lang="zh-CN" altLang="en-US" dirty="0">
                <a:solidFill>
                  <a:srgbClr val="252839"/>
                </a:solidFill>
                <a:latin typeface="微软雅黑 Light" panose="020B0502040204020203" pitchFamily="34" charset="-122"/>
                <a:ea typeface="微软雅黑 Light" panose="020B0502040204020203" pitchFamily="34" charset="-122"/>
              </a:rPr>
              <a:t>。在此模式下，</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plt.plot</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函数并不会把图表显示出来。需调用 </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plt.show</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函数才会显示。此方法会阻塞其后的语句，直到图表关闭。</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在</a:t>
            </a:r>
            <a:r>
              <a:rPr lang="en-US" altLang="zh-CN" dirty="0">
                <a:solidFill>
                  <a:srgbClr val="252839"/>
                </a:solidFill>
                <a:highlight>
                  <a:srgbClr val="FFFF00"/>
                </a:highlight>
                <a:latin typeface="微软雅黑 Light" panose="020B0502040204020203" pitchFamily="34" charset="-122"/>
                <a:ea typeface="微软雅黑 Light" panose="020B0502040204020203" pitchFamily="34" charset="-122"/>
              </a:rPr>
              <a:t>python IDE</a:t>
            </a:r>
            <a:r>
              <a:rPr lang="zh-CN" altLang="en-US" dirty="0">
                <a:solidFill>
                  <a:srgbClr val="252839"/>
                </a:solidFill>
                <a:highlight>
                  <a:srgbClr val="FFFF00"/>
                </a:highlight>
                <a:latin typeface="微软雅黑 Light" panose="020B0502040204020203" pitchFamily="34" charset="-122"/>
                <a:ea typeface="微软雅黑 Light" panose="020B0502040204020203" pitchFamily="34" charset="-122"/>
              </a:rPr>
              <a:t>环境</a:t>
            </a:r>
            <a:r>
              <a:rPr lang="zh-CN" altLang="en-US" dirty="0">
                <a:solidFill>
                  <a:srgbClr val="252839"/>
                </a:solidFill>
                <a:latin typeface="微软雅黑 Light" panose="020B0502040204020203" pitchFamily="34" charset="-122"/>
                <a:ea typeface="微软雅黑 Light" panose="020B0502040204020203" pitchFamily="34" charset="-122"/>
              </a:rPr>
              <a:t>中，默认模式为</a:t>
            </a:r>
            <a:r>
              <a:rPr lang="zh-CN" altLang="en-US" dirty="0">
                <a:solidFill>
                  <a:srgbClr val="252839"/>
                </a:solidFill>
                <a:highlight>
                  <a:srgbClr val="FFFF00"/>
                </a:highlight>
                <a:latin typeface="微软雅黑 Light" panose="020B0502040204020203" pitchFamily="34" charset="-122"/>
                <a:ea typeface="微软雅黑 Light" panose="020B0502040204020203" pitchFamily="34" charset="-122"/>
              </a:rPr>
              <a:t>交互模式</a:t>
            </a:r>
            <a:r>
              <a:rPr lang="zh-CN" altLang="en-US" dirty="0">
                <a:solidFill>
                  <a:srgbClr val="252839"/>
                </a:solidFill>
                <a:latin typeface="微软雅黑 Light" panose="020B0502040204020203" pitchFamily="34" charset="-122"/>
                <a:ea typeface="微软雅黑 Light" panose="020B0502040204020203" pitchFamily="34" charset="-122"/>
              </a:rPr>
              <a:t>，</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plt.plot</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函数会</a:t>
            </a:r>
            <a:r>
              <a:rPr lang="zh-CN" altLang="en-US" dirty="0">
                <a:solidFill>
                  <a:srgbClr val="FF0000"/>
                </a:solidFill>
                <a:latin typeface="微软雅黑 Light" panose="020B0502040204020203" pitchFamily="34" charset="-122"/>
                <a:ea typeface="微软雅黑 Light" panose="020B0502040204020203" pitchFamily="34" charset="-122"/>
              </a:rPr>
              <a:t>直接出图</a:t>
            </a:r>
            <a:r>
              <a:rPr lang="zh-CN" altLang="en-US" dirty="0">
                <a:solidFill>
                  <a:srgbClr val="252839"/>
                </a:solidFill>
                <a:latin typeface="微软雅黑 Light" panose="020B0502040204020203" pitchFamily="34" charset="-122"/>
                <a:ea typeface="微软雅黑 Light" panose="020B0502040204020203" pitchFamily="34" charset="-122"/>
              </a:rPr>
              <a:t>，不会阻塞。</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模式切换：</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plt.ion</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进入交互，</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plt.ioff</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进入阻塞模式</a:t>
            </a:r>
          </a:p>
        </p:txBody>
      </p:sp>
      <p:sp>
        <p:nvSpPr>
          <p:cNvPr id="7" name="矩形 6">
            <a:extLst>
              <a:ext uri="{FF2B5EF4-FFF2-40B4-BE49-F238E27FC236}">
                <a16:creationId xmlns:a16="http://schemas.microsoft.com/office/drawing/2014/main" id="{17B83968-588F-43F9-8C2B-B19317BA9F14}"/>
              </a:ext>
            </a:extLst>
          </p:cNvPr>
          <p:cNvSpPr/>
          <p:nvPr/>
        </p:nvSpPr>
        <p:spPr>
          <a:xfrm>
            <a:off x="452485" y="2907408"/>
            <a:ext cx="10953947" cy="1335302"/>
          </a:xfrm>
          <a:prstGeom prst="rect">
            <a:avLst/>
          </a:prstGeom>
        </p:spPr>
        <p:txBody>
          <a:bodyPr wrap="square">
            <a:spAutoFit/>
          </a:bodyPr>
          <a:lstStyle/>
          <a:p>
            <a:pPr>
              <a:lnSpc>
                <a:spcPct val="120000"/>
              </a:lnSpc>
              <a:spcAft>
                <a:spcPts val="600"/>
              </a:spcAft>
            </a:pPr>
            <a:r>
              <a:rPr lang="zh-CN" altLang="en-US" sz="2800" dirty="0">
                <a:solidFill>
                  <a:srgbClr val="252839"/>
                </a:solidFill>
                <a:latin typeface="微软雅黑" panose="020B0400000000000000" pitchFamily="34" charset="-122"/>
                <a:ea typeface="微软雅黑" panose="020B0400000000000000" pitchFamily="34" charset="-122"/>
              </a:rPr>
              <a:t>位置参数</a:t>
            </a:r>
            <a:r>
              <a:rPr lang="en-US" altLang="zh-CN" sz="2800" dirty="0">
                <a:solidFill>
                  <a:srgbClr val="252839"/>
                </a:solidFill>
                <a:latin typeface="微软雅黑" panose="020B0400000000000000" pitchFamily="34" charset="-122"/>
                <a:ea typeface="微软雅黑" panose="020B0400000000000000" pitchFamily="34" charset="-122"/>
              </a:rPr>
              <a:t>——</a:t>
            </a:r>
            <a:r>
              <a:rPr lang="zh-CN" altLang="en-US" sz="2800" dirty="0">
                <a:solidFill>
                  <a:srgbClr val="252839"/>
                </a:solidFill>
                <a:latin typeface="微软雅黑" panose="020B0400000000000000" pitchFamily="34" charset="-122"/>
                <a:ea typeface="微软雅黑" panose="020B0400000000000000" pitchFamily="34" charset="-122"/>
              </a:rPr>
              <a:t>横纵坐标指定</a:t>
            </a:r>
          </a:p>
          <a:p>
            <a:pPr>
              <a:lnSpc>
                <a:spcPct val="120000"/>
              </a:lnSpc>
              <a:spcAft>
                <a:spcPts val="600"/>
              </a:spcAft>
            </a:pP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plt.plot</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函数的位置参数主要用于确定要绘制的数据系列对应点的坐标，也可对线型、颜色、点形状等进行简单快速的设定。一般将所有点的横坐标 </a:t>
            </a:r>
            <a:r>
              <a:rPr lang="en-US" altLang="zh-CN" dirty="0">
                <a:solidFill>
                  <a:srgbClr val="252839"/>
                </a:solidFill>
                <a:latin typeface="微软雅黑 Light" panose="020B0502040204020203" pitchFamily="34" charset="-122"/>
                <a:ea typeface="微软雅黑 Light" panose="020B0502040204020203" pitchFamily="34" charset="-122"/>
              </a:rPr>
              <a:t>x </a:t>
            </a:r>
            <a:r>
              <a:rPr lang="zh-CN" altLang="en-US" dirty="0">
                <a:solidFill>
                  <a:srgbClr val="252839"/>
                </a:solidFill>
                <a:latin typeface="微软雅黑 Light" panose="020B0502040204020203" pitchFamily="34" charset="-122"/>
                <a:ea typeface="微软雅黑 Light" panose="020B0502040204020203" pitchFamily="34" charset="-122"/>
              </a:rPr>
              <a:t>值和对应纵坐标 </a:t>
            </a:r>
            <a:r>
              <a:rPr lang="en-US" altLang="zh-CN" dirty="0">
                <a:solidFill>
                  <a:srgbClr val="252839"/>
                </a:solidFill>
                <a:latin typeface="微软雅黑 Light" panose="020B0502040204020203" pitchFamily="34" charset="-122"/>
                <a:ea typeface="微软雅黑 Light" panose="020B0502040204020203" pitchFamily="34" charset="-122"/>
              </a:rPr>
              <a:t>y </a:t>
            </a:r>
            <a:r>
              <a:rPr lang="zh-CN" altLang="en-US" dirty="0">
                <a:solidFill>
                  <a:srgbClr val="252839"/>
                </a:solidFill>
                <a:latin typeface="微软雅黑 Light" panose="020B0502040204020203" pitchFamily="34" charset="-122"/>
                <a:ea typeface="微软雅黑 Light" panose="020B0502040204020203" pitchFamily="34" charset="-122"/>
              </a:rPr>
              <a:t>值作为两个参数分别传入。</a:t>
            </a:r>
          </a:p>
        </p:txBody>
      </p:sp>
      <p:sp>
        <p:nvSpPr>
          <p:cNvPr id="8" name="矩形: 圆角 7">
            <a:extLst>
              <a:ext uri="{FF2B5EF4-FFF2-40B4-BE49-F238E27FC236}">
                <a16:creationId xmlns:a16="http://schemas.microsoft.com/office/drawing/2014/main" id="{B3F588E2-3663-4041-B3BD-2EB6269B57A4}"/>
              </a:ext>
            </a:extLst>
          </p:cNvPr>
          <p:cNvSpPr/>
          <p:nvPr/>
        </p:nvSpPr>
        <p:spPr>
          <a:xfrm>
            <a:off x="331535" y="4417125"/>
            <a:ext cx="11282287" cy="1804566"/>
          </a:xfrm>
          <a:prstGeom prst="roundRect">
            <a:avLst>
              <a:gd name="adj" fmla="val 11123"/>
            </a:avLst>
          </a:prstGeom>
          <a:solidFill>
            <a:schemeClr val="bg1"/>
          </a:solidFill>
          <a:ln w="19050">
            <a:solidFill>
              <a:srgbClr val="D3D7D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000" tIns="144000" rIns="216000" bIns="144000" numCol="1" spcCol="0" rtlCol="0" fromWordArt="0" anchor="t" anchorCtr="0" forceAA="0" compatLnSpc="1">
            <a:prstTxWarp prst="textNoShape">
              <a:avLst/>
            </a:prstTxWarp>
            <a:noAutofit/>
          </a:bodyPr>
          <a:lstStyle/>
          <a:p>
            <a:pPr marL="342900" indent="-342900" algn="just">
              <a:buClr>
                <a:srgbClr val="D3D7DC"/>
              </a:buClr>
              <a:buFont typeface="+mj-lt"/>
              <a:buAutoNum type="arabicPeriod"/>
            </a:pPr>
            <a:r>
              <a:rPr lang="en-US" altLang="zh-CN" dirty="0" err="1">
                <a:solidFill>
                  <a:srgbClr val="24292E"/>
                </a:solidFill>
                <a:latin typeface="Consolas" panose="020B0609020204030204" pitchFamily="49" charset="0"/>
                <a:ea typeface="微软雅黑" panose="020B0400000000000000" pitchFamily="34" charset="-122"/>
              </a:rPr>
              <a:t>plt.plot</a:t>
            </a:r>
            <a:r>
              <a:rPr lang="en-US" altLang="zh-CN" dirty="0">
                <a:solidFill>
                  <a:srgbClr val="24292E"/>
                </a:solidFill>
                <a:latin typeface="Consolas" panose="020B0609020204030204" pitchFamily="49" charset="0"/>
                <a:ea typeface="微软雅黑" panose="020B0400000000000000" pitchFamily="34" charset="-122"/>
              </a:rPr>
              <a:t>(y)  </a:t>
            </a:r>
            <a:r>
              <a:rPr lang="en-US" altLang="zh-CN" dirty="0">
                <a:solidFill>
                  <a:schemeClr val="accent6"/>
                </a:solidFill>
                <a:latin typeface="Consolas" panose="020B0609020204030204" pitchFamily="49" charset="0"/>
                <a:ea typeface="微软雅黑" panose="020B0400000000000000" pitchFamily="34" charset="-122"/>
              </a:rPr>
              <a:t># </a:t>
            </a:r>
            <a:r>
              <a:rPr lang="zh-CN" altLang="en-US" dirty="0">
                <a:solidFill>
                  <a:schemeClr val="accent6"/>
                </a:solidFill>
                <a:latin typeface="Consolas" panose="020B0609020204030204" pitchFamily="49" charset="0"/>
                <a:ea typeface="微软雅黑" panose="020B0400000000000000" pitchFamily="34" charset="-122"/>
              </a:rPr>
              <a:t>绘制序列</a:t>
            </a:r>
            <a:r>
              <a:rPr lang="en-US" altLang="zh-CN" dirty="0">
                <a:solidFill>
                  <a:schemeClr val="accent6"/>
                </a:solidFill>
                <a:latin typeface="Consolas" panose="020B0609020204030204" pitchFamily="49" charset="0"/>
                <a:ea typeface="微软雅黑" panose="020B0400000000000000" pitchFamily="34" charset="-122"/>
              </a:rPr>
              <a:t>y</a:t>
            </a:r>
            <a:r>
              <a:rPr lang="zh-CN" altLang="en-US" dirty="0">
                <a:solidFill>
                  <a:schemeClr val="accent6"/>
                </a:solidFill>
                <a:latin typeface="Consolas" panose="020B0609020204030204" pitchFamily="49" charset="0"/>
                <a:ea typeface="微软雅黑" panose="020B0400000000000000" pitchFamily="34" charset="-122"/>
              </a:rPr>
              <a:t>，</a:t>
            </a:r>
            <a:r>
              <a:rPr lang="en-US" altLang="zh-CN" dirty="0">
                <a:solidFill>
                  <a:schemeClr val="accent6"/>
                </a:solidFill>
                <a:latin typeface="Consolas" panose="020B0609020204030204" pitchFamily="49" charset="0"/>
                <a:ea typeface="微软雅黑" panose="020B0400000000000000" pitchFamily="34" charset="-122"/>
              </a:rPr>
              <a:t>x</a:t>
            </a:r>
            <a:r>
              <a:rPr lang="zh-CN" altLang="en-US" dirty="0">
                <a:solidFill>
                  <a:schemeClr val="accent6"/>
                </a:solidFill>
                <a:latin typeface="Consolas" panose="020B0609020204030204" pitchFamily="49" charset="0"/>
                <a:ea typeface="微软雅黑" panose="020B0400000000000000" pitchFamily="34" charset="-122"/>
              </a:rPr>
              <a:t>自动生成自然数序列</a:t>
            </a:r>
          </a:p>
          <a:p>
            <a:pPr marL="342900" indent="-342900" algn="just">
              <a:buClr>
                <a:srgbClr val="D3D7DC"/>
              </a:buClr>
              <a:buFont typeface="+mj-lt"/>
              <a:buAutoNum type="arabicPeriod"/>
            </a:pPr>
            <a:r>
              <a:rPr lang="en-US" altLang="zh-CN" dirty="0" err="1">
                <a:solidFill>
                  <a:srgbClr val="24292E"/>
                </a:solidFill>
                <a:latin typeface="Consolas" panose="020B0609020204030204" pitchFamily="49" charset="0"/>
                <a:ea typeface="微软雅黑" panose="020B0400000000000000" pitchFamily="34" charset="-122"/>
              </a:rPr>
              <a:t>plt.plot</a:t>
            </a:r>
            <a:r>
              <a:rPr lang="en-US" altLang="zh-CN" dirty="0">
                <a:solidFill>
                  <a:srgbClr val="24292E"/>
                </a:solidFill>
                <a:latin typeface="Consolas" panose="020B0609020204030204" pitchFamily="49" charset="0"/>
                <a:ea typeface="微软雅黑" panose="020B0400000000000000" pitchFamily="34" charset="-122"/>
              </a:rPr>
              <a:t>(x, y)  </a:t>
            </a:r>
            <a:r>
              <a:rPr lang="en-US" altLang="zh-CN" dirty="0">
                <a:solidFill>
                  <a:schemeClr val="accent6"/>
                </a:solidFill>
                <a:latin typeface="Consolas" panose="020B0609020204030204" pitchFamily="49" charset="0"/>
                <a:ea typeface="微软雅黑" panose="020B0400000000000000" pitchFamily="34" charset="-122"/>
              </a:rPr>
              <a:t># x</a:t>
            </a:r>
            <a:r>
              <a:rPr lang="zh-CN" altLang="en-US" dirty="0">
                <a:solidFill>
                  <a:schemeClr val="accent6"/>
                </a:solidFill>
                <a:latin typeface="Consolas" panose="020B0609020204030204" pitchFamily="49" charset="0"/>
                <a:ea typeface="微软雅黑" panose="020B0400000000000000" pitchFamily="34" charset="-122"/>
              </a:rPr>
              <a:t>与</a:t>
            </a:r>
            <a:r>
              <a:rPr lang="en-US" altLang="zh-CN" dirty="0">
                <a:solidFill>
                  <a:schemeClr val="accent6"/>
                </a:solidFill>
                <a:latin typeface="Consolas" panose="020B0609020204030204" pitchFamily="49" charset="0"/>
                <a:ea typeface="微软雅黑" panose="020B0400000000000000" pitchFamily="34" charset="-122"/>
              </a:rPr>
              <a:t>y</a:t>
            </a:r>
            <a:r>
              <a:rPr lang="zh-CN" altLang="en-US" dirty="0">
                <a:solidFill>
                  <a:schemeClr val="accent6"/>
                </a:solidFill>
                <a:latin typeface="Consolas" panose="020B0609020204030204" pitchFamily="49" charset="0"/>
                <a:ea typeface="微软雅黑" panose="020B0400000000000000" pitchFamily="34" charset="-122"/>
              </a:rPr>
              <a:t>可为高维</a:t>
            </a:r>
            <a:r>
              <a:rPr lang="en-US" altLang="zh-CN" dirty="0" err="1">
                <a:solidFill>
                  <a:schemeClr val="accent6"/>
                </a:solidFill>
                <a:latin typeface="Consolas" panose="020B0609020204030204" pitchFamily="49" charset="0"/>
                <a:ea typeface="微软雅黑" panose="020B0400000000000000" pitchFamily="34" charset="-122"/>
              </a:rPr>
              <a:t>numpy</a:t>
            </a:r>
            <a:r>
              <a:rPr lang="zh-CN" altLang="en-US" dirty="0">
                <a:solidFill>
                  <a:schemeClr val="accent6"/>
                </a:solidFill>
                <a:latin typeface="Consolas" panose="020B0609020204030204" pitchFamily="49" charset="0"/>
                <a:ea typeface="微软雅黑" panose="020B0400000000000000" pitchFamily="34" charset="-122"/>
              </a:rPr>
              <a:t>，但最高维长度应相等</a:t>
            </a:r>
          </a:p>
          <a:p>
            <a:pPr marL="342900" indent="-342900" algn="just">
              <a:buClr>
                <a:srgbClr val="D3D7DC"/>
              </a:buClr>
              <a:buFont typeface="+mj-lt"/>
              <a:buAutoNum type="arabicPeriod"/>
            </a:pPr>
            <a:r>
              <a:rPr lang="en-US" altLang="zh-CN" dirty="0" err="1">
                <a:solidFill>
                  <a:srgbClr val="24292E"/>
                </a:solidFill>
                <a:latin typeface="Consolas" panose="020B0609020204030204" pitchFamily="49" charset="0"/>
                <a:ea typeface="微软雅黑" panose="020B0400000000000000" pitchFamily="34" charset="-122"/>
              </a:rPr>
              <a:t>plt.plot</a:t>
            </a:r>
            <a:r>
              <a:rPr lang="en-US" altLang="zh-CN" dirty="0">
                <a:solidFill>
                  <a:srgbClr val="24292E"/>
                </a:solidFill>
                <a:latin typeface="Consolas" panose="020B0609020204030204" pitchFamily="49" charset="0"/>
                <a:ea typeface="微软雅黑" panose="020B0400000000000000" pitchFamily="34" charset="-122"/>
              </a:rPr>
              <a:t>(x, y, '</a:t>
            </a:r>
            <a:r>
              <a:rPr lang="en-US" altLang="zh-CN" dirty="0" err="1">
                <a:solidFill>
                  <a:srgbClr val="24292E"/>
                </a:solidFill>
                <a:latin typeface="Consolas" panose="020B0609020204030204" pitchFamily="49" charset="0"/>
                <a:ea typeface="微软雅黑" panose="020B0400000000000000" pitchFamily="34" charset="-122"/>
              </a:rPr>
              <a:t>ro</a:t>
            </a:r>
            <a:r>
              <a:rPr lang="en-US" altLang="zh-CN" dirty="0">
                <a:solidFill>
                  <a:srgbClr val="24292E"/>
                </a:solidFill>
                <a:latin typeface="Consolas" panose="020B0609020204030204" pitchFamily="49" charset="0"/>
                <a:ea typeface="微软雅黑" panose="020B0400000000000000" pitchFamily="34" charset="-122"/>
              </a:rPr>
              <a:t>:')  </a:t>
            </a:r>
            <a:r>
              <a:rPr lang="en-US" altLang="zh-CN" dirty="0">
                <a:solidFill>
                  <a:schemeClr val="accent6"/>
                </a:solidFill>
                <a:latin typeface="Consolas" panose="020B0609020204030204" pitchFamily="49" charset="0"/>
                <a:ea typeface="微软雅黑" panose="020B0400000000000000" pitchFamily="34" charset="-122"/>
              </a:rPr>
              <a:t># </a:t>
            </a:r>
            <a:r>
              <a:rPr lang="zh-CN" altLang="en-US" dirty="0">
                <a:solidFill>
                  <a:schemeClr val="accent6"/>
                </a:solidFill>
                <a:latin typeface="Consolas" panose="020B0609020204030204" pitchFamily="49" charset="0"/>
                <a:ea typeface="微软雅黑" panose="020B0400000000000000" pitchFamily="34" charset="-122"/>
              </a:rPr>
              <a:t>用红色圆圈带虚线的方式绘制</a:t>
            </a:r>
          </a:p>
          <a:p>
            <a:pPr marL="342900" indent="-342900" algn="just">
              <a:buClr>
                <a:srgbClr val="D3D7DC"/>
              </a:buClr>
              <a:buFont typeface="+mj-lt"/>
              <a:buAutoNum type="arabicPeriod"/>
            </a:pPr>
            <a:r>
              <a:rPr lang="en-US" altLang="zh-CN" dirty="0">
                <a:solidFill>
                  <a:schemeClr val="accent6"/>
                </a:solidFill>
                <a:latin typeface="Consolas" panose="020B0609020204030204" pitchFamily="49" charset="0"/>
                <a:ea typeface="微软雅黑" panose="020B0400000000000000" pitchFamily="34" charset="-122"/>
              </a:rPr>
              <a:t># </a:t>
            </a:r>
            <a:r>
              <a:rPr lang="zh-CN" altLang="en-US" dirty="0">
                <a:solidFill>
                  <a:schemeClr val="accent6"/>
                </a:solidFill>
                <a:latin typeface="Consolas" panose="020B0609020204030204" pitchFamily="49" charset="0"/>
                <a:ea typeface="微软雅黑" panose="020B0400000000000000" pitchFamily="34" charset="-122"/>
              </a:rPr>
              <a:t>每条点线参数分别按单线参数指定，可能存在二义性时默认优先</a:t>
            </a:r>
            <a:r>
              <a:rPr lang="en-US" altLang="zh-CN" dirty="0">
                <a:solidFill>
                  <a:schemeClr val="accent6"/>
                </a:solidFill>
                <a:latin typeface="Consolas" panose="020B0609020204030204" pitchFamily="49" charset="0"/>
                <a:ea typeface="微软雅黑" panose="020B0400000000000000" pitchFamily="34" charset="-122"/>
              </a:rPr>
              <a:t>x</a:t>
            </a:r>
            <a:r>
              <a:rPr lang="zh-CN" altLang="en-US" dirty="0">
                <a:solidFill>
                  <a:schemeClr val="accent6"/>
                </a:solidFill>
                <a:latin typeface="Consolas" panose="020B0609020204030204" pitchFamily="49" charset="0"/>
                <a:ea typeface="微软雅黑" panose="020B0400000000000000" pitchFamily="34" charset="-122"/>
              </a:rPr>
              <a:t>与</a:t>
            </a:r>
            <a:r>
              <a:rPr lang="en-US" altLang="zh-CN" dirty="0">
                <a:solidFill>
                  <a:schemeClr val="accent6"/>
                </a:solidFill>
                <a:latin typeface="Consolas" panose="020B0609020204030204" pitchFamily="49" charset="0"/>
                <a:ea typeface="微软雅黑" panose="020B0400000000000000" pitchFamily="34" charset="-122"/>
              </a:rPr>
              <a:t>y</a:t>
            </a:r>
            <a:r>
              <a:rPr lang="zh-CN" altLang="en-US" dirty="0">
                <a:solidFill>
                  <a:schemeClr val="accent6"/>
                </a:solidFill>
                <a:latin typeface="Consolas" panose="020B0609020204030204" pitchFamily="49" charset="0"/>
                <a:ea typeface="微软雅黑" panose="020B0400000000000000" pitchFamily="34" charset="-122"/>
              </a:rPr>
              <a:t>配对：</a:t>
            </a:r>
            <a:endParaRPr lang="en-US" altLang="zh-CN" dirty="0">
              <a:solidFill>
                <a:schemeClr val="accent6"/>
              </a:solidFill>
              <a:latin typeface="Consolas" panose="020B0609020204030204" pitchFamily="49" charset="0"/>
              <a:ea typeface="微软雅黑" panose="020B0400000000000000" pitchFamily="34" charset="-122"/>
            </a:endParaRPr>
          </a:p>
          <a:p>
            <a:pPr marL="342900" indent="-342900" algn="just">
              <a:buClr>
                <a:srgbClr val="D3D7DC"/>
              </a:buClr>
              <a:buFont typeface="+mj-lt"/>
              <a:buAutoNum type="arabicPeriod"/>
            </a:pPr>
            <a:r>
              <a:rPr lang="en-US" altLang="zh-CN" dirty="0" err="1">
                <a:solidFill>
                  <a:srgbClr val="24292E"/>
                </a:solidFill>
                <a:latin typeface="Consolas" panose="020B0609020204030204" pitchFamily="49" charset="0"/>
                <a:ea typeface="微软雅黑" panose="020B0400000000000000" pitchFamily="34" charset="-122"/>
              </a:rPr>
              <a:t>plt.plot</a:t>
            </a:r>
            <a:r>
              <a:rPr lang="en-US" altLang="zh-CN" dirty="0">
                <a:solidFill>
                  <a:srgbClr val="24292E"/>
                </a:solidFill>
                <a:latin typeface="Consolas" panose="020B0609020204030204" pitchFamily="49" charset="0"/>
                <a:ea typeface="微软雅黑" panose="020B0400000000000000" pitchFamily="34" charset="-122"/>
              </a:rPr>
              <a:t>(</a:t>
            </a:r>
            <a:r>
              <a:rPr lang="zh-CN" altLang="en-US" dirty="0">
                <a:solidFill>
                  <a:srgbClr val="24292E"/>
                </a:solidFill>
                <a:latin typeface="Consolas" panose="020B0609020204030204" pitchFamily="49" charset="0"/>
                <a:ea typeface="微软雅黑" panose="020B0400000000000000" pitchFamily="34" charset="-122"/>
              </a:rPr>
              <a:t>线</a:t>
            </a:r>
            <a:r>
              <a:rPr lang="en-US" altLang="zh-CN" dirty="0">
                <a:solidFill>
                  <a:srgbClr val="24292E"/>
                </a:solidFill>
                <a:latin typeface="Consolas" panose="020B0609020204030204" pitchFamily="49" charset="0"/>
                <a:ea typeface="微软雅黑" panose="020B0400000000000000" pitchFamily="34" charset="-122"/>
              </a:rPr>
              <a:t>1</a:t>
            </a:r>
            <a:r>
              <a:rPr lang="zh-CN" altLang="en-US" dirty="0">
                <a:solidFill>
                  <a:srgbClr val="24292E"/>
                </a:solidFill>
                <a:latin typeface="Consolas" panose="020B0609020204030204" pitchFamily="49" charset="0"/>
                <a:ea typeface="微软雅黑" panose="020B0400000000000000" pitchFamily="34" charset="-122"/>
              </a:rPr>
              <a:t>参数</a:t>
            </a:r>
            <a:r>
              <a:rPr lang="en-US" altLang="zh-CN" dirty="0">
                <a:solidFill>
                  <a:srgbClr val="24292E"/>
                </a:solidFill>
                <a:latin typeface="Consolas" panose="020B0609020204030204" pitchFamily="49" charset="0"/>
                <a:ea typeface="微软雅黑" panose="020B0400000000000000" pitchFamily="34" charset="-122"/>
              </a:rPr>
              <a:t>, </a:t>
            </a:r>
            <a:r>
              <a:rPr lang="zh-CN" altLang="en-US" dirty="0">
                <a:solidFill>
                  <a:srgbClr val="24292E"/>
                </a:solidFill>
                <a:latin typeface="Consolas" panose="020B0609020204030204" pitchFamily="49" charset="0"/>
                <a:ea typeface="微软雅黑" panose="020B0400000000000000" pitchFamily="34" charset="-122"/>
              </a:rPr>
              <a:t>线</a:t>
            </a:r>
            <a:r>
              <a:rPr lang="en-US" altLang="zh-CN" dirty="0">
                <a:solidFill>
                  <a:srgbClr val="24292E"/>
                </a:solidFill>
                <a:latin typeface="Consolas" panose="020B0609020204030204" pitchFamily="49" charset="0"/>
                <a:ea typeface="微软雅黑" panose="020B0400000000000000" pitchFamily="34" charset="-122"/>
              </a:rPr>
              <a:t>2</a:t>
            </a:r>
            <a:r>
              <a:rPr lang="zh-CN" altLang="en-US" dirty="0">
                <a:solidFill>
                  <a:srgbClr val="24292E"/>
                </a:solidFill>
                <a:latin typeface="Consolas" panose="020B0609020204030204" pitchFamily="49" charset="0"/>
                <a:ea typeface="微软雅黑" panose="020B0400000000000000" pitchFamily="34" charset="-122"/>
              </a:rPr>
              <a:t>参数</a:t>
            </a:r>
            <a:r>
              <a:rPr lang="en-US" altLang="zh-CN" dirty="0">
                <a:solidFill>
                  <a:srgbClr val="24292E"/>
                </a:solidFill>
                <a:latin typeface="Consolas" panose="020B0609020204030204" pitchFamily="49" charset="0"/>
                <a:ea typeface="微软雅黑" panose="020B0400000000000000" pitchFamily="34" charset="-122"/>
              </a:rPr>
              <a:t>,…)</a:t>
            </a:r>
          </a:p>
        </p:txBody>
      </p:sp>
    </p:spTree>
    <p:extLst>
      <p:ext uri="{BB962C8B-B14F-4D97-AF65-F5344CB8AC3E}">
        <p14:creationId xmlns:p14="http://schemas.microsoft.com/office/powerpoint/2010/main" val="383948678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CC264E4-ADAB-4DF7-BB72-378B09EED6E4}"/>
              </a:ext>
            </a:extLst>
          </p:cNvPr>
          <p:cNvPicPr>
            <a:picLocks noChangeAspect="1"/>
          </p:cNvPicPr>
          <p:nvPr/>
        </p:nvPicPr>
        <p:blipFill>
          <a:blip r:embed="rId2"/>
          <a:stretch>
            <a:fillRect/>
          </a:stretch>
        </p:blipFill>
        <p:spPr>
          <a:xfrm>
            <a:off x="752132" y="411677"/>
            <a:ext cx="3718268" cy="2505789"/>
          </a:xfrm>
          <a:prstGeom prst="rect">
            <a:avLst/>
          </a:prstGeom>
        </p:spPr>
      </p:pic>
      <p:sp>
        <p:nvSpPr>
          <p:cNvPr id="5" name="文本框 4">
            <a:extLst>
              <a:ext uri="{FF2B5EF4-FFF2-40B4-BE49-F238E27FC236}">
                <a16:creationId xmlns:a16="http://schemas.microsoft.com/office/drawing/2014/main" id="{1B6A0425-C98B-4997-BB13-F5ABE3A29728}"/>
              </a:ext>
            </a:extLst>
          </p:cNvPr>
          <p:cNvSpPr txBox="1"/>
          <p:nvPr/>
        </p:nvSpPr>
        <p:spPr>
          <a:xfrm>
            <a:off x="1960880" y="3059668"/>
            <a:ext cx="6096000" cy="369332"/>
          </a:xfrm>
          <a:prstGeom prst="rect">
            <a:avLst/>
          </a:prstGeom>
          <a:noFill/>
        </p:spPr>
        <p:txBody>
          <a:bodyPr wrap="square">
            <a:spAutoFit/>
          </a:bodyPr>
          <a:lstStyle/>
          <a:p>
            <a:r>
              <a:rPr lang="zh-CN" altLang="en-US"/>
              <a:t>plt.plot(y, x)</a:t>
            </a:r>
            <a:endParaRPr lang="zh-CN" altLang="en-US" dirty="0"/>
          </a:p>
        </p:txBody>
      </p:sp>
      <p:pic>
        <p:nvPicPr>
          <p:cNvPr id="7" name="图片 6">
            <a:extLst>
              <a:ext uri="{FF2B5EF4-FFF2-40B4-BE49-F238E27FC236}">
                <a16:creationId xmlns:a16="http://schemas.microsoft.com/office/drawing/2014/main" id="{FA3DC953-E317-464D-84FA-0D7D219E11B1}"/>
              </a:ext>
            </a:extLst>
          </p:cNvPr>
          <p:cNvPicPr>
            <a:picLocks noChangeAspect="1"/>
          </p:cNvPicPr>
          <p:nvPr/>
        </p:nvPicPr>
        <p:blipFill>
          <a:blip r:embed="rId3"/>
          <a:stretch>
            <a:fillRect/>
          </a:stretch>
        </p:blipFill>
        <p:spPr>
          <a:xfrm>
            <a:off x="5098086" y="167837"/>
            <a:ext cx="4442153" cy="2854025"/>
          </a:xfrm>
          <a:prstGeom prst="rect">
            <a:avLst/>
          </a:prstGeom>
        </p:spPr>
      </p:pic>
      <p:sp>
        <p:nvSpPr>
          <p:cNvPr id="9" name="文本框 8">
            <a:extLst>
              <a:ext uri="{FF2B5EF4-FFF2-40B4-BE49-F238E27FC236}">
                <a16:creationId xmlns:a16="http://schemas.microsoft.com/office/drawing/2014/main" id="{97695719-EC07-4B45-B0C4-BDB7E481E913}"/>
              </a:ext>
            </a:extLst>
          </p:cNvPr>
          <p:cNvSpPr txBox="1"/>
          <p:nvPr/>
        </p:nvSpPr>
        <p:spPr>
          <a:xfrm>
            <a:off x="5950227" y="3059668"/>
            <a:ext cx="6096000" cy="369332"/>
          </a:xfrm>
          <a:prstGeom prst="rect">
            <a:avLst/>
          </a:prstGeom>
          <a:noFill/>
        </p:spPr>
        <p:txBody>
          <a:bodyPr wrap="square">
            <a:spAutoFit/>
          </a:bodyPr>
          <a:lstStyle/>
          <a:p>
            <a:r>
              <a:rPr lang="en-US" altLang="zh-CN" dirty="0" err="1">
                <a:solidFill>
                  <a:srgbClr val="24292E"/>
                </a:solidFill>
                <a:latin typeface="Consolas" panose="020B0609020204030204" pitchFamily="49" charset="0"/>
                <a:ea typeface="微软雅黑" panose="020B0400000000000000" pitchFamily="34" charset="-122"/>
              </a:rPr>
              <a:t>plt.plot</a:t>
            </a:r>
            <a:r>
              <a:rPr lang="en-US" altLang="zh-CN" dirty="0">
                <a:solidFill>
                  <a:srgbClr val="24292E"/>
                </a:solidFill>
                <a:latin typeface="Consolas" panose="020B0609020204030204" pitchFamily="49" charset="0"/>
                <a:ea typeface="微软雅黑" panose="020B0400000000000000" pitchFamily="34" charset="-122"/>
              </a:rPr>
              <a:t>(x, y, '</a:t>
            </a:r>
            <a:r>
              <a:rPr lang="en-US" altLang="zh-CN" dirty="0" err="1">
                <a:solidFill>
                  <a:srgbClr val="24292E"/>
                </a:solidFill>
                <a:latin typeface="Consolas" panose="020B0609020204030204" pitchFamily="49" charset="0"/>
                <a:ea typeface="微软雅黑" panose="020B0400000000000000" pitchFamily="34" charset="-122"/>
              </a:rPr>
              <a:t>ro</a:t>
            </a:r>
            <a:r>
              <a:rPr lang="en-US" altLang="zh-CN" dirty="0">
                <a:solidFill>
                  <a:srgbClr val="24292E"/>
                </a:solidFill>
                <a:latin typeface="Consolas" panose="020B0609020204030204" pitchFamily="49" charset="0"/>
                <a:ea typeface="微软雅黑" panose="020B0400000000000000" pitchFamily="34" charset="-122"/>
              </a:rPr>
              <a:t>:') </a:t>
            </a:r>
            <a:endParaRPr lang="zh-CN" altLang="en-US" dirty="0"/>
          </a:p>
        </p:txBody>
      </p:sp>
      <p:pic>
        <p:nvPicPr>
          <p:cNvPr id="11" name="图片 10">
            <a:extLst>
              <a:ext uri="{FF2B5EF4-FFF2-40B4-BE49-F238E27FC236}">
                <a16:creationId xmlns:a16="http://schemas.microsoft.com/office/drawing/2014/main" id="{FBA1A8E6-AE1E-47E6-84CB-3339366DC61E}"/>
              </a:ext>
            </a:extLst>
          </p:cNvPr>
          <p:cNvPicPr>
            <a:picLocks noChangeAspect="1"/>
          </p:cNvPicPr>
          <p:nvPr/>
        </p:nvPicPr>
        <p:blipFill>
          <a:blip r:embed="rId4"/>
          <a:stretch>
            <a:fillRect/>
          </a:stretch>
        </p:blipFill>
        <p:spPr>
          <a:xfrm>
            <a:off x="2558086" y="3571202"/>
            <a:ext cx="4901587" cy="3149206"/>
          </a:xfrm>
          <a:prstGeom prst="rect">
            <a:avLst/>
          </a:prstGeom>
        </p:spPr>
      </p:pic>
      <p:sp>
        <p:nvSpPr>
          <p:cNvPr id="13" name="文本框 12">
            <a:extLst>
              <a:ext uri="{FF2B5EF4-FFF2-40B4-BE49-F238E27FC236}">
                <a16:creationId xmlns:a16="http://schemas.microsoft.com/office/drawing/2014/main" id="{32CA1187-CDEA-4A96-AE82-A4055D5F2337}"/>
              </a:ext>
            </a:extLst>
          </p:cNvPr>
          <p:cNvSpPr txBox="1"/>
          <p:nvPr/>
        </p:nvSpPr>
        <p:spPr>
          <a:xfrm>
            <a:off x="7894320" y="4961139"/>
            <a:ext cx="6096000" cy="369332"/>
          </a:xfrm>
          <a:prstGeom prst="rect">
            <a:avLst/>
          </a:prstGeom>
          <a:noFill/>
        </p:spPr>
        <p:txBody>
          <a:bodyPr wrap="square">
            <a:spAutoFit/>
          </a:bodyPr>
          <a:lstStyle/>
          <a:p>
            <a:r>
              <a:rPr lang="en-US" altLang="zh-CN" dirty="0" err="1">
                <a:solidFill>
                  <a:srgbClr val="24292E"/>
                </a:solidFill>
                <a:latin typeface="Consolas" panose="020B0609020204030204" pitchFamily="49" charset="0"/>
                <a:ea typeface="微软雅黑" panose="020B0400000000000000" pitchFamily="34" charset="-122"/>
              </a:rPr>
              <a:t>plt.plot</a:t>
            </a:r>
            <a:r>
              <a:rPr lang="en-US" altLang="zh-CN" dirty="0">
                <a:solidFill>
                  <a:srgbClr val="24292E"/>
                </a:solidFill>
                <a:latin typeface="Consolas" panose="020B0609020204030204" pitchFamily="49" charset="0"/>
                <a:ea typeface="微软雅黑" panose="020B0400000000000000" pitchFamily="34" charset="-122"/>
              </a:rPr>
              <a:t>(y) </a:t>
            </a:r>
            <a:endParaRPr lang="zh-CN" altLang="en-US" dirty="0"/>
          </a:p>
        </p:txBody>
      </p:sp>
    </p:spTree>
    <p:extLst>
      <p:ext uri="{BB962C8B-B14F-4D97-AF65-F5344CB8AC3E}">
        <p14:creationId xmlns:p14="http://schemas.microsoft.com/office/powerpoint/2010/main" val="329776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070CC2-FB54-43DD-B17C-6E7BA78204A6}"/>
              </a:ext>
            </a:extLst>
          </p:cNvPr>
          <p:cNvSpPr/>
          <p:nvPr/>
        </p:nvSpPr>
        <p:spPr>
          <a:xfrm>
            <a:off x="452485" y="344078"/>
            <a:ext cx="10953947" cy="2563330"/>
          </a:xfrm>
          <a:prstGeom prst="rect">
            <a:avLst/>
          </a:prstGeom>
        </p:spPr>
        <p:txBody>
          <a:bodyPr wrap="square">
            <a:spAutoFit/>
          </a:bodyPr>
          <a:lstStyle/>
          <a:p>
            <a:pPr>
              <a:lnSpc>
                <a:spcPct val="120000"/>
              </a:lnSpc>
              <a:spcAft>
                <a:spcPts val="600"/>
              </a:spcAft>
            </a:pPr>
            <a:r>
              <a:rPr lang="zh-CN" altLang="en-US" sz="2800" dirty="0">
                <a:solidFill>
                  <a:srgbClr val="252839"/>
                </a:solidFill>
                <a:latin typeface="微软雅黑" panose="020B0400000000000000" pitchFamily="34" charset="-122"/>
                <a:ea typeface="微软雅黑" panose="020B0400000000000000" pitchFamily="34" charset="-122"/>
              </a:rPr>
              <a:t>位置参数</a:t>
            </a:r>
            <a:r>
              <a:rPr lang="en-US" altLang="zh-CN" sz="2800" dirty="0">
                <a:solidFill>
                  <a:srgbClr val="252839"/>
                </a:solidFill>
                <a:latin typeface="微软雅黑" panose="020B0400000000000000" pitchFamily="34" charset="-122"/>
                <a:ea typeface="微软雅黑" panose="020B0400000000000000" pitchFamily="34" charset="-122"/>
              </a:rPr>
              <a:t>——</a:t>
            </a:r>
            <a:r>
              <a:rPr lang="zh-CN" altLang="en-US" sz="2800" dirty="0">
                <a:solidFill>
                  <a:srgbClr val="252839"/>
                </a:solidFill>
                <a:latin typeface="微软雅黑" panose="020B0400000000000000" pitchFamily="34" charset="-122"/>
                <a:ea typeface="微软雅黑" panose="020B0400000000000000" pitchFamily="34" charset="-122"/>
              </a:rPr>
              <a:t>快速设置点线形状颜色</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对于一组点线，在指定各点</a:t>
            </a:r>
            <a:r>
              <a:rPr lang="en-US" altLang="zh-CN" dirty="0">
                <a:solidFill>
                  <a:srgbClr val="252839"/>
                </a:solidFill>
                <a:latin typeface="微软雅黑 Light" panose="020B0502040204020203" pitchFamily="34" charset="-122"/>
                <a:ea typeface="微软雅黑 Light" panose="020B0502040204020203" pitchFamily="34" charset="-122"/>
              </a:rPr>
              <a:t>x, y</a:t>
            </a:r>
            <a:r>
              <a:rPr lang="zh-CN" altLang="en-US" dirty="0">
                <a:solidFill>
                  <a:srgbClr val="252839"/>
                </a:solidFill>
                <a:latin typeface="微软雅黑 Light" panose="020B0502040204020203" pitchFamily="34" charset="-122"/>
                <a:ea typeface="微软雅黑 Light" panose="020B0502040204020203" pitchFamily="34" charset="-122"/>
              </a:rPr>
              <a:t>值后可以在紧邻的位置参数中以字符串的形式指定点线形状和颜色。此字符串分为三个部分：颜色</a:t>
            </a:r>
            <a:r>
              <a:rPr lang="en-US" altLang="zh-CN" dirty="0">
                <a:solidFill>
                  <a:srgbClr val="252839"/>
                </a:solidFill>
                <a:latin typeface="微软雅黑 Light" panose="020B0502040204020203" pitchFamily="34" charset="-122"/>
                <a:ea typeface="微软雅黑 Light" panose="020B0502040204020203" pitchFamily="34" charset="-122"/>
              </a:rPr>
              <a:t>+</a:t>
            </a:r>
            <a:r>
              <a:rPr lang="zh-CN" altLang="en-US" dirty="0">
                <a:solidFill>
                  <a:srgbClr val="252839"/>
                </a:solidFill>
                <a:latin typeface="微软雅黑 Light" panose="020B0502040204020203" pitchFamily="34" charset="-122"/>
                <a:ea typeface="微软雅黑 Light" panose="020B0502040204020203" pitchFamily="34" charset="-122"/>
              </a:rPr>
              <a:t>点形状</a:t>
            </a:r>
            <a:r>
              <a:rPr lang="en-US" altLang="zh-CN" dirty="0">
                <a:solidFill>
                  <a:srgbClr val="252839"/>
                </a:solidFill>
                <a:latin typeface="微软雅黑 Light" panose="020B0502040204020203" pitchFamily="34" charset="-122"/>
                <a:ea typeface="微软雅黑 Light" panose="020B0502040204020203" pitchFamily="34" charset="-122"/>
              </a:rPr>
              <a:t>+</a:t>
            </a:r>
            <a:r>
              <a:rPr lang="zh-CN" altLang="en-US" dirty="0">
                <a:solidFill>
                  <a:srgbClr val="252839"/>
                </a:solidFill>
                <a:latin typeface="微软雅黑 Light" panose="020B0502040204020203" pitchFamily="34" charset="-122"/>
                <a:ea typeface="微软雅黑 Light" panose="020B0502040204020203" pitchFamily="34" charset="-122"/>
              </a:rPr>
              <a:t>线形状。</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颜色： </a:t>
            </a:r>
            <a:r>
              <a:rPr lang="en-US" altLang="zh-CN" dirty="0" err="1">
                <a:solidFill>
                  <a:srgbClr val="FF0000"/>
                </a:solidFill>
                <a:highlight>
                  <a:srgbClr val="F2F2F2"/>
                </a:highlight>
                <a:latin typeface="Consolas" panose="020B0609020204030204" pitchFamily="49" charset="0"/>
                <a:ea typeface="微软雅黑 Light" panose="020B0502040204020203" pitchFamily="34" charset="-122"/>
              </a:rPr>
              <a:t>r</a:t>
            </a:r>
            <a:r>
              <a:rPr lang="en-US" altLang="zh-CN" dirty="0" err="1">
                <a:solidFill>
                  <a:srgbClr val="00FF00"/>
                </a:solidFill>
                <a:highlight>
                  <a:srgbClr val="F2F2F2"/>
                </a:highlight>
                <a:latin typeface="Consolas" panose="020B0609020204030204" pitchFamily="49" charset="0"/>
                <a:ea typeface="微软雅黑 Light" panose="020B0502040204020203" pitchFamily="34" charset="-122"/>
              </a:rPr>
              <a:t>g</a:t>
            </a:r>
            <a:r>
              <a:rPr lang="en-US" altLang="zh-CN" dirty="0" err="1">
                <a:solidFill>
                  <a:srgbClr val="0000FF"/>
                </a:solidFill>
                <a:highlight>
                  <a:srgbClr val="F2F2F2"/>
                </a:highlight>
                <a:latin typeface="Consolas" panose="020B0609020204030204" pitchFamily="49" charset="0"/>
                <a:ea typeface="微软雅黑 Light" panose="020B0502040204020203" pitchFamily="34" charset="-122"/>
              </a:rPr>
              <a:t>b</a:t>
            </a:r>
            <a:r>
              <a:rPr lang="en-US" altLang="zh-CN" dirty="0" err="1">
                <a:solidFill>
                  <a:srgbClr val="00FFFF"/>
                </a:solidFill>
                <a:highlight>
                  <a:srgbClr val="F2F2F2"/>
                </a:highlight>
                <a:latin typeface="Consolas" panose="020B0609020204030204" pitchFamily="49" charset="0"/>
                <a:ea typeface="微软雅黑 Light" panose="020B0502040204020203" pitchFamily="34" charset="-122"/>
              </a:rPr>
              <a:t>c</a:t>
            </a:r>
            <a:r>
              <a:rPr lang="en-US" altLang="zh-CN" dirty="0" err="1">
                <a:solidFill>
                  <a:srgbClr val="FF00FF"/>
                </a:solidFill>
                <a:highlight>
                  <a:srgbClr val="F2F2F2"/>
                </a:highlight>
                <a:latin typeface="Consolas" panose="020B0609020204030204" pitchFamily="49" charset="0"/>
                <a:ea typeface="微软雅黑 Light" panose="020B0502040204020203" pitchFamily="34" charset="-122"/>
              </a:rPr>
              <a:t>m</a:t>
            </a:r>
            <a:r>
              <a:rPr lang="en-US" altLang="zh-CN" dirty="0" err="1">
                <a:solidFill>
                  <a:srgbClr val="FFFF00"/>
                </a:solidFill>
                <a:highlight>
                  <a:srgbClr val="F2F2F2"/>
                </a:highlight>
                <a:latin typeface="Consolas" panose="020B0609020204030204" pitchFamily="49" charset="0"/>
                <a:ea typeface="微软雅黑 Light" panose="020B0502040204020203" pitchFamily="34" charset="-122"/>
              </a:rPr>
              <a:t>y</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k</a:t>
            </a:r>
            <a:r>
              <a:rPr lang="en-US" altLang="zh-CN" dirty="0" err="1">
                <a:solidFill>
                  <a:schemeClr val="bg1"/>
                </a:solidFill>
                <a:highlight>
                  <a:srgbClr val="000000"/>
                </a:highlight>
                <a:latin typeface="Consolas" panose="020B0609020204030204" pitchFamily="49" charset="0"/>
                <a:ea typeface="微软雅黑 Light" panose="020B0502040204020203" pitchFamily="34" charset="-122"/>
              </a:rPr>
              <a:t>w</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。若仅指定颜色，还可用十六进制字符串（</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#743481</a:t>
            </a:r>
            <a:r>
              <a:rPr lang="zh-CN" altLang="en-US" dirty="0">
                <a:solidFill>
                  <a:srgbClr val="252839"/>
                </a:solidFill>
                <a:latin typeface="微软雅黑 Light" panose="020B0502040204020203" pitchFamily="34" charset="-122"/>
                <a:ea typeface="微软雅黑 Light" panose="020B0502040204020203" pitchFamily="34" charset="-122"/>
              </a:rPr>
              <a:t>）或灰度字符串（</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0.5</a:t>
            </a:r>
            <a:r>
              <a:rPr lang="zh-CN" altLang="en-US" dirty="0">
                <a:solidFill>
                  <a:srgbClr val="252839"/>
                </a:solidFill>
                <a:latin typeface="微软雅黑 Light" panose="020B0502040204020203" pitchFamily="34" charset="-122"/>
                <a:ea typeface="微软雅黑 Light" panose="020B0502040204020203" pitchFamily="34" charset="-122"/>
              </a:rPr>
              <a:t>）</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点形状：</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ov</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^&lt;&gt;1234sp*</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hH+xDd</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|_</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线形状：</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p>
        </p:txBody>
      </p:sp>
      <p:sp>
        <p:nvSpPr>
          <p:cNvPr id="7" name="矩形 6">
            <a:extLst>
              <a:ext uri="{FF2B5EF4-FFF2-40B4-BE49-F238E27FC236}">
                <a16:creationId xmlns:a16="http://schemas.microsoft.com/office/drawing/2014/main" id="{17B83968-588F-43F9-8C2B-B19317BA9F14}"/>
              </a:ext>
            </a:extLst>
          </p:cNvPr>
          <p:cNvSpPr/>
          <p:nvPr/>
        </p:nvSpPr>
        <p:spPr>
          <a:xfrm>
            <a:off x="452485" y="3143078"/>
            <a:ext cx="10953947" cy="2486386"/>
          </a:xfrm>
          <a:prstGeom prst="rect">
            <a:avLst/>
          </a:prstGeom>
        </p:spPr>
        <p:txBody>
          <a:bodyPr wrap="square">
            <a:spAutoFit/>
          </a:bodyPr>
          <a:lstStyle/>
          <a:p>
            <a:pPr>
              <a:lnSpc>
                <a:spcPct val="120000"/>
              </a:lnSpc>
              <a:spcAft>
                <a:spcPts val="600"/>
              </a:spcAft>
            </a:pPr>
            <a:r>
              <a:rPr lang="zh-CN" altLang="en-US" sz="2800" dirty="0">
                <a:solidFill>
                  <a:srgbClr val="252839"/>
                </a:solidFill>
                <a:latin typeface="微软雅黑" panose="020B0400000000000000" pitchFamily="34" charset="-122"/>
                <a:ea typeface="微软雅黑" panose="020B0400000000000000" pitchFamily="34" charset="-122"/>
              </a:rPr>
              <a:t>关键字参数</a:t>
            </a:r>
            <a:r>
              <a:rPr lang="en-US" altLang="zh-CN" sz="2800" dirty="0">
                <a:solidFill>
                  <a:srgbClr val="252839"/>
                </a:solidFill>
                <a:latin typeface="微软雅黑" panose="020B0400000000000000" pitchFamily="34" charset="-122"/>
                <a:ea typeface="微软雅黑" panose="020B0400000000000000" pitchFamily="34" charset="-122"/>
              </a:rPr>
              <a:t>——</a:t>
            </a:r>
            <a:r>
              <a:rPr lang="zh-CN" altLang="en-US" sz="2800" dirty="0">
                <a:solidFill>
                  <a:srgbClr val="252839"/>
                </a:solidFill>
                <a:latin typeface="微软雅黑" panose="020B0400000000000000" pitchFamily="34" charset="-122"/>
                <a:ea typeface="微软雅黑" panose="020B0400000000000000" pitchFamily="34" charset="-122"/>
              </a:rPr>
              <a:t>点线属性精确控制</a:t>
            </a:r>
          </a:p>
          <a:p>
            <a:pPr>
              <a:lnSpc>
                <a:spcPct val="120000"/>
              </a:lnSpc>
              <a:spcAft>
                <a:spcPts val="600"/>
              </a:spcAft>
            </a:pP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plt.plot</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函数的返回值是一组 </a:t>
            </a:r>
            <a:r>
              <a:rPr lang="en-US" altLang="zh-CN" dirty="0">
                <a:solidFill>
                  <a:srgbClr val="252839"/>
                </a:solidFill>
                <a:latin typeface="微软雅黑 Light" panose="020B0502040204020203" pitchFamily="34" charset="-122"/>
                <a:ea typeface="微软雅黑 Light" panose="020B0502040204020203" pitchFamily="34" charset="-122"/>
              </a:rPr>
              <a:t>Line2D </a:t>
            </a:r>
            <a:r>
              <a:rPr lang="zh-CN" altLang="en-US" dirty="0">
                <a:solidFill>
                  <a:srgbClr val="252839"/>
                </a:solidFill>
                <a:latin typeface="微软雅黑 Light" panose="020B0502040204020203" pitchFamily="34" charset="-122"/>
                <a:ea typeface="微软雅黑 Light" panose="020B0502040204020203" pitchFamily="34" charset="-122"/>
              </a:rPr>
              <a:t>对象构成的列表，这些对象即对应显示在绘图区域的点线系列。</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通过设定 </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plt.plot</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函数的不同关键字参数，可以设置对应 </a:t>
            </a:r>
            <a:r>
              <a:rPr lang="en-US" altLang="zh-CN" dirty="0">
                <a:solidFill>
                  <a:srgbClr val="252839"/>
                </a:solidFill>
                <a:latin typeface="微软雅黑 Light" panose="020B0502040204020203" pitchFamily="34" charset="-122"/>
                <a:ea typeface="微软雅黑 Light" panose="020B0502040204020203" pitchFamily="34" charset="-122"/>
              </a:rPr>
              <a:t>Line2D </a:t>
            </a:r>
            <a:r>
              <a:rPr lang="zh-CN" altLang="en-US" dirty="0">
                <a:solidFill>
                  <a:srgbClr val="252839"/>
                </a:solidFill>
                <a:latin typeface="微软雅黑 Light" panose="020B0502040204020203" pitchFamily="34" charset="-122"/>
                <a:ea typeface="微软雅黑 Light" panose="020B0502040204020203" pitchFamily="34" charset="-122"/>
              </a:rPr>
              <a:t>对象的属性，如线型、线条粗细、颜色、点形状、点颜色、点大小等等。</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此外可通过调用返回 </a:t>
            </a:r>
            <a:r>
              <a:rPr lang="en-US" altLang="zh-CN" dirty="0">
                <a:solidFill>
                  <a:srgbClr val="252839"/>
                </a:solidFill>
                <a:latin typeface="微软雅黑 Light" panose="020B0502040204020203" pitchFamily="34" charset="-122"/>
                <a:ea typeface="微软雅黑 Light" panose="020B0502040204020203" pitchFamily="34" charset="-122"/>
              </a:rPr>
              <a:t>Line2D </a:t>
            </a:r>
            <a:r>
              <a:rPr lang="zh-CN" altLang="en-US" dirty="0">
                <a:solidFill>
                  <a:srgbClr val="252839"/>
                </a:solidFill>
                <a:latin typeface="微软雅黑 Light" panose="020B0502040204020203" pitchFamily="34" charset="-122"/>
                <a:ea typeface="微软雅黑 Light" panose="020B0502040204020203" pitchFamily="34" charset="-122"/>
              </a:rPr>
              <a:t>对象的 </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set_XXX</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方法修改其 </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XXX</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属性，或用 </a:t>
            </a:r>
            <a:r>
              <a:rPr lang="en-US" altLang="zh-CN" dirty="0">
                <a:solidFill>
                  <a:srgbClr val="252839"/>
                </a:solidFill>
                <a:latin typeface="微软雅黑 Light" panose="020B0502040204020203" pitchFamily="34" charset="-122"/>
                <a:ea typeface="微软雅黑 Light" panose="020B0502040204020203" pitchFamily="34" charset="-122"/>
              </a:rPr>
              <a:t>MATLAB </a:t>
            </a:r>
            <a:r>
              <a:rPr lang="zh-CN" altLang="en-US" dirty="0">
                <a:solidFill>
                  <a:srgbClr val="252839"/>
                </a:solidFill>
                <a:latin typeface="微软雅黑 Light" panose="020B0502040204020203" pitchFamily="34" charset="-122"/>
                <a:ea typeface="微软雅黑 Light" panose="020B0502040204020203" pitchFamily="34" charset="-122"/>
              </a:rPr>
              <a:t>风格的 </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plt.setp</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函数。</a:t>
            </a:r>
          </a:p>
        </p:txBody>
      </p:sp>
      <p:pic>
        <p:nvPicPr>
          <p:cNvPr id="4" name="图片 3">
            <a:extLst>
              <a:ext uri="{FF2B5EF4-FFF2-40B4-BE49-F238E27FC236}">
                <a16:creationId xmlns:a16="http://schemas.microsoft.com/office/drawing/2014/main" id="{994588CA-3038-49BD-870A-B7D6353400F2}"/>
              </a:ext>
            </a:extLst>
          </p:cNvPr>
          <p:cNvPicPr>
            <a:picLocks noChangeAspect="1"/>
          </p:cNvPicPr>
          <p:nvPr/>
        </p:nvPicPr>
        <p:blipFill>
          <a:blip r:embed="rId3"/>
          <a:stretch>
            <a:fillRect/>
          </a:stretch>
        </p:blipFill>
        <p:spPr>
          <a:xfrm>
            <a:off x="452485" y="5784504"/>
            <a:ext cx="3648584" cy="409632"/>
          </a:xfrm>
          <a:prstGeom prst="rect">
            <a:avLst/>
          </a:prstGeom>
        </p:spPr>
      </p:pic>
      <p:pic>
        <p:nvPicPr>
          <p:cNvPr id="6" name="图片 5">
            <a:extLst>
              <a:ext uri="{FF2B5EF4-FFF2-40B4-BE49-F238E27FC236}">
                <a16:creationId xmlns:a16="http://schemas.microsoft.com/office/drawing/2014/main" id="{481C8BF1-6DF6-4EDF-B1A7-3BA4F66462F6}"/>
              </a:ext>
            </a:extLst>
          </p:cNvPr>
          <p:cNvPicPr>
            <a:picLocks noChangeAspect="1"/>
          </p:cNvPicPr>
          <p:nvPr/>
        </p:nvPicPr>
        <p:blipFill>
          <a:blip r:embed="rId4"/>
          <a:stretch>
            <a:fillRect/>
          </a:stretch>
        </p:blipFill>
        <p:spPr>
          <a:xfrm>
            <a:off x="4513796" y="5784504"/>
            <a:ext cx="7154273" cy="800212"/>
          </a:xfrm>
          <a:prstGeom prst="rect">
            <a:avLst/>
          </a:prstGeom>
        </p:spPr>
      </p:pic>
    </p:spTree>
    <p:extLst>
      <p:ext uri="{BB962C8B-B14F-4D97-AF65-F5344CB8AC3E}">
        <p14:creationId xmlns:p14="http://schemas.microsoft.com/office/powerpoint/2010/main" val="323521046"/>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070CC2-FB54-43DD-B17C-6E7BA78204A6}"/>
              </a:ext>
            </a:extLst>
          </p:cNvPr>
          <p:cNvSpPr/>
          <p:nvPr/>
        </p:nvSpPr>
        <p:spPr>
          <a:xfrm>
            <a:off x="452485" y="2788895"/>
            <a:ext cx="10953947" cy="3868303"/>
          </a:xfrm>
          <a:prstGeom prst="rect">
            <a:avLst/>
          </a:prstGeom>
        </p:spPr>
        <p:txBody>
          <a:bodyPr wrap="square">
            <a:spAutoFit/>
          </a:bodyPr>
          <a:lstStyle/>
          <a:p>
            <a:pPr>
              <a:lnSpc>
                <a:spcPct val="120000"/>
              </a:lnSpc>
              <a:spcAft>
                <a:spcPts val="600"/>
              </a:spcAft>
            </a:pPr>
            <a:r>
              <a:rPr lang="zh-CN" altLang="en-US" sz="2800" dirty="0">
                <a:solidFill>
                  <a:srgbClr val="252839"/>
                </a:solidFill>
                <a:latin typeface="微软雅黑" panose="020B0400000000000000" pitchFamily="34" charset="-122"/>
                <a:ea typeface="微软雅黑" panose="020B0400000000000000" pitchFamily="34" charset="-122"/>
              </a:rPr>
              <a:t>常用点线属性</a:t>
            </a:r>
          </a:p>
          <a:p>
            <a:pPr>
              <a:lnSpc>
                <a:spcPct val="120000"/>
              </a:lnSpc>
              <a:spcAft>
                <a:spcPts val="600"/>
              </a:spcAft>
            </a:pPr>
            <a:r>
              <a:rPr lang="en-US" altLang="zh-CN" dirty="0">
                <a:solidFill>
                  <a:srgbClr val="252839"/>
                </a:solidFill>
                <a:latin typeface="微软雅黑 Light" panose="020B0502040204020203" pitchFamily="34" charset="-122"/>
                <a:ea typeface="微软雅黑 Light" panose="020B0502040204020203" pitchFamily="34" charset="-122"/>
              </a:rPr>
              <a:t>color </a:t>
            </a:r>
            <a:r>
              <a:rPr lang="zh-CN" altLang="en-US" dirty="0">
                <a:solidFill>
                  <a:srgbClr val="252839"/>
                </a:solidFill>
                <a:latin typeface="微软雅黑 Light" panose="020B0502040204020203" pitchFamily="34" charset="-122"/>
                <a:ea typeface="微软雅黑 Light" panose="020B0502040204020203" pitchFamily="34" charset="-122"/>
              </a:rPr>
              <a:t>属性</a:t>
            </a:r>
            <a:r>
              <a:rPr lang="en-US" altLang="zh-CN" dirty="0">
                <a:solidFill>
                  <a:srgbClr val="252839"/>
                </a:solidFill>
                <a:latin typeface="微软雅黑 Light" panose="020B0502040204020203" pitchFamily="34" charset="-122"/>
                <a:ea typeface="微软雅黑 Light" panose="020B0502040204020203" pitchFamily="34" charset="-122"/>
              </a:rPr>
              <a:t>——</a:t>
            </a:r>
            <a:r>
              <a:rPr lang="zh-CN" altLang="en-US" dirty="0">
                <a:solidFill>
                  <a:srgbClr val="252839"/>
                </a:solidFill>
                <a:latin typeface="微软雅黑 Light" panose="020B0502040204020203" pitchFamily="34" charset="-122"/>
                <a:ea typeface="微软雅黑 Light" panose="020B0502040204020203" pitchFamily="34" charset="-122"/>
              </a:rPr>
              <a:t>设置线条颜色</a:t>
            </a:r>
          </a:p>
          <a:p>
            <a:pPr>
              <a:lnSpc>
                <a:spcPct val="120000"/>
              </a:lnSpc>
              <a:spcAft>
                <a:spcPts val="600"/>
              </a:spcAft>
            </a:pPr>
            <a:r>
              <a:rPr lang="en-US" altLang="zh-CN" dirty="0" err="1">
                <a:solidFill>
                  <a:srgbClr val="252839"/>
                </a:solidFill>
                <a:latin typeface="微软雅黑 Light" panose="020B0502040204020203" pitchFamily="34" charset="-122"/>
                <a:ea typeface="微软雅黑 Light" panose="020B0502040204020203" pitchFamily="34" charset="-122"/>
              </a:rPr>
              <a:t>linestyle</a:t>
            </a:r>
            <a:r>
              <a:rPr lang="en-US" altLang="zh-CN" dirty="0">
                <a:solidFill>
                  <a:srgbClr val="252839"/>
                </a:solidFill>
                <a:latin typeface="微软雅黑 Light" panose="020B0502040204020203" pitchFamily="34" charset="-122"/>
                <a:ea typeface="微软雅黑 Light" panose="020B0502040204020203" pitchFamily="34" charset="-122"/>
              </a:rPr>
              <a:t>(</a:t>
            </a:r>
            <a:r>
              <a:rPr lang="en-US" altLang="zh-CN" dirty="0" err="1">
                <a:solidFill>
                  <a:srgbClr val="252839"/>
                </a:solidFill>
                <a:latin typeface="微软雅黑 Light" panose="020B0502040204020203" pitchFamily="34" charset="-122"/>
                <a:ea typeface="微软雅黑 Light" panose="020B0502040204020203" pitchFamily="34" charset="-122"/>
              </a:rPr>
              <a:t>ls</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属性</a:t>
            </a:r>
            <a:r>
              <a:rPr lang="en-US" altLang="zh-CN" dirty="0">
                <a:solidFill>
                  <a:srgbClr val="252839"/>
                </a:solidFill>
                <a:latin typeface="微软雅黑 Light" panose="020B0502040204020203" pitchFamily="34" charset="-122"/>
                <a:ea typeface="微软雅黑 Light" panose="020B0502040204020203" pitchFamily="34" charset="-122"/>
              </a:rPr>
              <a:t>——</a:t>
            </a:r>
            <a:r>
              <a:rPr lang="zh-CN" altLang="en-US" dirty="0">
                <a:solidFill>
                  <a:srgbClr val="252839"/>
                </a:solidFill>
                <a:latin typeface="微软雅黑 Light" panose="020B0502040204020203" pitchFamily="34" charset="-122"/>
                <a:ea typeface="微软雅黑 Light" panose="020B0502040204020203" pitchFamily="34" charset="-122"/>
              </a:rPr>
              <a:t>设置线型</a:t>
            </a:r>
          </a:p>
          <a:p>
            <a:pPr>
              <a:lnSpc>
                <a:spcPct val="120000"/>
              </a:lnSpc>
              <a:spcAft>
                <a:spcPts val="600"/>
              </a:spcAft>
            </a:pPr>
            <a:r>
              <a:rPr lang="en-US" altLang="zh-CN" dirty="0" err="1">
                <a:solidFill>
                  <a:srgbClr val="252839"/>
                </a:solidFill>
                <a:latin typeface="微软雅黑 Light" panose="020B0502040204020203" pitchFamily="34" charset="-122"/>
                <a:ea typeface="微软雅黑 Light" panose="020B0502040204020203" pitchFamily="34" charset="-122"/>
              </a:rPr>
              <a:t>linewidth</a:t>
            </a:r>
            <a:r>
              <a:rPr lang="en-US" altLang="zh-CN" dirty="0">
                <a:solidFill>
                  <a:srgbClr val="252839"/>
                </a:solidFill>
                <a:latin typeface="微软雅黑 Light" panose="020B0502040204020203" pitchFamily="34" charset="-122"/>
                <a:ea typeface="微软雅黑 Light" panose="020B0502040204020203" pitchFamily="34" charset="-122"/>
              </a:rPr>
              <a:t>(</a:t>
            </a:r>
            <a:r>
              <a:rPr lang="en-US" altLang="zh-CN" dirty="0" err="1">
                <a:solidFill>
                  <a:srgbClr val="252839"/>
                </a:solidFill>
                <a:latin typeface="微软雅黑 Light" panose="020B0502040204020203" pitchFamily="34" charset="-122"/>
                <a:ea typeface="微软雅黑 Light" panose="020B0502040204020203" pitchFamily="34" charset="-122"/>
              </a:rPr>
              <a:t>lw</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属性</a:t>
            </a:r>
            <a:r>
              <a:rPr lang="en-US" altLang="zh-CN" dirty="0">
                <a:solidFill>
                  <a:srgbClr val="252839"/>
                </a:solidFill>
                <a:latin typeface="微软雅黑 Light" panose="020B0502040204020203" pitchFamily="34" charset="-122"/>
                <a:ea typeface="微软雅黑 Light" panose="020B0502040204020203" pitchFamily="34" charset="-122"/>
              </a:rPr>
              <a:t>——</a:t>
            </a:r>
            <a:r>
              <a:rPr lang="zh-CN" altLang="en-US" dirty="0">
                <a:solidFill>
                  <a:srgbClr val="252839"/>
                </a:solidFill>
                <a:latin typeface="微软雅黑 Light" panose="020B0502040204020203" pitchFamily="34" charset="-122"/>
                <a:ea typeface="微软雅黑 Light" panose="020B0502040204020203" pitchFamily="34" charset="-122"/>
              </a:rPr>
              <a:t>设置线宽</a:t>
            </a:r>
          </a:p>
          <a:p>
            <a:pPr>
              <a:lnSpc>
                <a:spcPct val="120000"/>
              </a:lnSpc>
              <a:spcAft>
                <a:spcPts val="600"/>
              </a:spcAft>
            </a:pPr>
            <a:r>
              <a:rPr lang="en-US" altLang="zh-CN" dirty="0">
                <a:solidFill>
                  <a:srgbClr val="252839"/>
                </a:solidFill>
                <a:latin typeface="微软雅黑 Light" panose="020B0502040204020203" pitchFamily="34" charset="-122"/>
                <a:ea typeface="微软雅黑 Light" panose="020B0502040204020203" pitchFamily="34" charset="-122"/>
              </a:rPr>
              <a:t>marker </a:t>
            </a:r>
            <a:r>
              <a:rPr lang="zh-CN" altLang="en-US" dirty="0">
                <a:solidFill>
                  <a:srgbClr val="252839"/>
                </a:solidFill>
                <a:latin typeface="微软雅黑 Light" panose="020B0502040204020203" pitchFamily="34" charset="-122"/>
                <a:ea typeface="微软雅黑 Light" panose="020B0502040204020203" pitchFamily="34" charset="-122"/>
              </a:rPr>
              <a:t>属性</a:t>
            </a:r>
            <a:r>
              <a:rPr lang="en-US" altLang="zh-CN" dirty="0">
                <a:solidFill>
                  <a:srgbClr val="252839"/>
                </a:solidFill>
                <a:latin typeface="微软雅黑 Light" panose="020B0502040204020203" pitchFamily="34" charset="-122"/>
                <a:ea typeface="微软雅黑 Light" panose="020B0502040204020203" pitchFamily="34" charset="-122"/>
              </a:rPr>
              <a:t>——</a:t>
            </a:r>
            <a:r>
              <a:rPr lang="zh-CN" altLang="en-US" dirty="0">
                <a:solidFill>
                  <a:srgbClr val="252839"/>
                </a:solidFill>
                <a:latin typeface="微软雅黑 Light" panose="020B0502040204020203" pitchFamily="34" charset="-122"/>
                <a:ea typeface="微软雅黑 Light" panose="020B0502040204020203" pitchFamily="34" charset="-122"/>
              </a:rPr>
              <a:t>设置点标记形状</a:t>
            </a:r>
          </a:p>
          <a:p>
            <a:pPr>
              <a:lnSpc>
                <a:spcPct val="120000"/>
              </a:lnSpc>
              <a:spcAft>
                <a:spcPts val="600"/>
              </a:spcAft>
            </a:pPr>
            <a:r>
              <a:rPr lang="en-US" altLang="zh-CN" dirty="0" err="1">
                <a:solidFill>
                  <a:srgbClr val="252839"/>
                </a:solidFill>
                <a:latin typeface="微软雅黑 Light" panose="020B0502040204020203" pitchFamily="34" charset="-122"/>
                <a:ea typeface="微软雅黑 Light" panose="020B0502040204020203" pitchFamily="34" charset="-122"/>
              </a:rPr>
              <a:t>markerfacecolor</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属性</a:t>
            </a:r>
            <a:r>
              <a:rPr lang="en-US" altLang="zh-CN" dirty="0">
                <a:solidFill>
                  <a:srgbClr val="252839"/>
                </a:solidFill>
                <a:latin typeface="微软雅黑 Light" panose="020B0502040204020203" pitchFamily="34" charset="-122"/>
                <a:ea typeface="微软雅黑 Light" panose="020B0502040204020203" pitchFamily="34" charset="-122"/>
              </a:rPr>
              <a:t>——</a:t>
            </a:r>
            <a:r>
              <a:rPr lang="zh-CN" altLang="en-US" dirty="0">
                <a:solidFill>
                  <a:srgbClr val="252839"/>
                </a:solidFill>
                <a:latin typeface="微软雅黑 Light" panose="020B0502040204020203" pitchFamily="34" charset="-122"/>
                <a:ea typeface="微软雅黑 Light" panose="020B0502040204020203" pitchFamily="34" charset="-122"/>
              </a:rPr>
              <a:t>设置点标记填充颜色</a:t>
            </a:r>
          </a:p>
          <a:p>
            <a:pPr>
              <a:lnSpc>
                <a:spcPct val="120000"/>
              </a:lnSpc>
              <a:spcAft>
                <a:spcPts val="600"/>
              </a:spcAft>
            </a:pPr>
            <a:r>
              <a:rPr lang="en-US" altLang="zh-CN" dirty="0" err="1">
                <a:solidFill>
                  <a:srgbClr val="252839"/>
                </a:solidFill>
                <a:latin typeface="微软雅黑 Light" panose="020B0502040204020203" pitchFamily="34" charset="-122"/>
                <a:ea typeface="微软雅黑 Light" panose="020B0502040204020203" pitchFamily="34" charset="-122"/>
              </a:rPr>
              <a:t>markeredgecolor</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属性</a:t>
            </a:r>
            <a:r>
              <a:rPr lang="en-US" altLang="zh-CN" dirty="0">
                <a:solidFill>
                  <a:srgbClr val="252839"/>
                </a:solidFill>
                <a:latin typeface="微软雅黑 Light" panose="020B0502040204020203" pitchFamily="34" charset="-122"/>
                <a:ea typeface="微软雅黑 Light" panose="020B0502040204020203" pitchFamily="34" charset="-122"/>
              </a:rPr>
              <a:t>——</a:t>
            </a:r>
            <a:r>
              <a:rPr lang="zh-CN" altLang="en-US" dirty="0">
                <a:solidFill>
                  <a:srgbClr val="252839"/>
                </a:solidFill>
                <a:latin typeface="微软雅黑 Light" panose="020B0502040204020203" pitchFamily="34" charset="-122"/>
                <a:ea typeface="微软雅黑 Light" panose="020B0502040204020203" pitchFamily="34" charset="-122"/>
              </a:rPr>
              <a:t>设置点标记描边颜色</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颜色：可用 </a:t>
            </a:r>
            <a:r>
              <a:rPr lang="en-US" altLang="zh-CN" dirty="0" err="1">
                <a:solidFill>
                  <a:srgbClr val="FF0000"/>
                </a:solidFill>
                <a:highlight>
                  <a:srgbClr val="F2F2F2"/>
                </a:highlight>
                <a:latin typeface="Consolas" panose="020B0609020204030204" pitchFamily="49" charset="0"/>
                <a:ea typeface="微软雅黑 Light" panose="020B0502040204020203" pitchFamily="34" charset="-122"/>
              </a:rPr>
              <a:t>r</a:t>
            </a:r>
            <a:r>
              <a:rPr lang="en-US" altLang="zh-CN" dirty="0" err="1">
                <a:solidFill>
                  <a:srgbClr val="00FF00"/>
                </a:solidFill>
                <a:highlight>
                  <a:srgbClr val="F2F2F2"/>
                </a:highlight>
                <a:latin typeface="Consolas" panose="020B0609020204030204" pitchFamily="49" charset="0"/>
                <a:ea typeface="微软雅黑 Light" panose="020B0502040204020203" pitchFamily="34" charset="-122"/>
              </a:rPr>
              <a:t>g</a:t>
            </a:r>
            <a:r>
              <a:rPr lang="en-US" altLang="zh-CN" dirty="0" err="1">
                <a:solidFill>
                  <a:srgbClr val="0000FF"/>
                </a:solidFill>
                <a:highlight>
                  <a:srgbClr val="F2F2F2"/>
                </a:highlight>
                <a:latin typeface="Consolas" panose="020B0609020204030204" pitchFamily="49" charset="0"/>
                <a:ea typeface="微软雅黑 Light" panose="020B0502040204020203" pitchFamily="34" charset="-122"/>
              </a:rPr>
              <a:t>b</a:t>
            </a:r>
            <a:r>
              <a:rPr lang="en-US" altLang="zh-CN" dirty="0" err="1">
                <a:solidFill>
                  <a:srgbClr val="00FFFF"/>
                </a:solidFill>
                <a:highlight>
                  <a:srgbClr val="F2F2F2"/>
                </a:highlight>
                <a:latin typeface="Consolas" panose="020B0609020204030204" pitchFamily="49" charset="0"/>
                <a:ea typeface="微软雅黑 Light" panose="020B0502040204020203" pitchFamily="34" charset="-122"/>
              </a:rPr>
              <a:t>c</a:t>
            </a:r>
            <a:r>
              <a:rPr lang="en-US" altLang="zh-CN" dirty="0" err="1">
                <a:solidFill>
                  <a:srgbClr val="FF00FF"/>
                </a:solidFill>
                <a:highlight>
                  <a:srgbClr val="F2F2F2"/>
                </a:highlight>
                <a:latin typeface="Consolas" panose="020B0609020204030204" pitchFamily="49" charset="0"/>
                <a:ea typeface="微软雅黑 Light" panose="020B0502040204020203" pitchFamily="34" charset="-122"/>
              </a:rPr>
              <a:t>m</a:t>
            </a:r>
            <a:r>
              <a:rPr lang="en-US" altLang="zh-CN" dirty="0" err="1">
                <a:solidFill>
                  <a:srgbClr val="FFFF00"/>
                </a:solidFill>
                <a:highlight>
                  <a:srgbClr val="F2F2F2"/>
                </a:highlight>
                <a:latin typeface="Consolas" panose="020B0609020204030204" pitchFamily="49" charset="0"/>
                <a:ea typeface="微软雅黑 Light" panose="020B0502040204020203" pitchFamily="34" charset="-122"/>
              </a:rPr>
              <a:t>y</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k</a:t>
            </a:r>
            <a:r>
              <a:rPr lang="en-US" altLang="zh-CN" dirty="0" err="1">
                <a:solidFill>
                  <a:prstClr val="white"/>
                </a:solidFill>
                <a:highlight>
                  <a:srgbClr val="000000"/>
                </a:highlight>
                <a:latin typeface="Consolas" panose="020B0609020204030204" pitchFamily="49" charset="0"/>
                <a:ea typeface="微软雅黑 Light" panose="020B0502040204020203" pitchFamily="34" charset="-122"/>
              </a:rPr>
              <a:t>w</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指定，也可传入 </a:t>
            </a:r>
            <a:r>
              <a:rPr lang="en-US" altLang="zh-CN" dirty="0">
                <a:solidFill>
                  <a:srgbClr val="252839"/>
                </a:solidFill>
                <a:latin typeface="微软雅黑 Light" panose="020B0502040204020203" pitchFamily="34" charset="-122"/>
                <a:ea typeface="微软雅黑 Light" panose="020B0502040204020203" pitchFamily="34" charset="-122"/>
              </a:rPr>
              <a:t>RGB </a:t>
            </a:r>
            <a:r>
              <a:rPr lang="zh-CN" altLang="en-US" dirty="0">
                <a:solidFill>
                  <a:srgbClr val="252839"/>
                </a:solidFill>
                <a:latin typeface="微软雅黑 Light" panose="020B0502040204020203" pitchFamily="34" charset="-122"/>
                <a:ea typeface="微软雅黑 Light" panose="020B0502040204020203" pitchFamily="34" charset="-122"/>
              </a:rPr>
              <a:t>值三元 </a:t>
            </a:r>
            <a:r>
              <a:rPr lang="en-US" altLang="zh-CN" dirty="0">
                <a:solidFill>
                  <a:srgbClr val="252839"/>
                </a:solidFill>
                <a:latin typeface="微软雅黑 Light" panose="020B0502040204020203" pitchFamily="34" charset="-122"/>
                <a:ea typeface="微软雅黑 Light" panose="020B0502040204020203" pitchFamily="34" charset="-122"/>
              </a:rPr>
              <a:t>tuple</a:t>
            </a:r>
            <a:r>
              <a:rPr lang="zh-CN" altLang="en-US" dirty="0">
                <a:solidFill>
                  <a:srgbClr val="252839"/>
                </a:solidFill>
                <a:latin typeface="微软雅黑 Light" panose="020B0502040204020203" pitchFamily="34" charset="-122"/>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0-1</a:t>
            </a:r>
            <a:r>
              <a:rPr lang="zh-CN" altLang="en-US" dirty="0">
                <a:solidFill>
                  <a:srgbClr val="252839"/>
                </a:solidFill>
                <a:latin typeface="微软雅黑 Light" panose="020B0502040204020203" pitchFamily="34" charset="-122"/>
                <a:ea typeface="微软雅黑 Light" panose="020B0502040204020203" pitchFamily="34" charset="-122"/>
              </a:rPr>
              <a:t>之间），或 </a:t>
            </a:r>
            <a:r>
              <a:rPr lang="en-US" altLang="zh-CN" dirty="0">
                <a:solidFill>
                  <a:srgbClr val="252839"/>
                </a:solidFill>
                <a:latin typeface="微软雅黑 Light" panose="020B0502040204020203" pitchFamily="34" charset="-122"/>
                <a:ea typeface="微软雅黑 Light" panose="020B0502040204020203" pitchFamily="34" charset="-122"/>
              </a:rPr>
              <a:t>6 </a:t>
            </a:r>
            <a:r>
              <a:rPr lang="zh-CN" altLang="en-US" dirty="0">
                <a:solidFill>
                  <a:srgbClr val="252839"/>
                </a:solidFill>
                <a:latin typeface="微软雅黑 Light" panose="020B0502040204020203" pitchFamily="34" charset="-122"/>
                <a:ea typeface="微软雅黑 Light" panose="020B0502040204020203" pitchFamily="34" charset="-122"/>
              </a:rPr>
              <a:t>位十六进制颜色字符串等。</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注意：发生冲突时，关键字参数覆盖位置参数的设定。</a:t>
            </a:r>
          </a:p>
        </p:txBody>
      </p:sp>
      <p:sp>
        <p:nvSpPr>
          <p:cNvPr id="3" name="矩形 2">
            <a:extLst>
              <a:ext uri="{FF2B5EF4-FFF2-40B4-BE49-F238E27FC236}">
                <a16:creationId xmlns:a16="http://schemas.microsoft.com/office/drawing/2014/main" id="{D5C3A8EF-BA5C-4089-8AEC-39B63D111DD2}"/>
              </a:ext>
            </a:extLst>
          </p:cNvPr>
          <p:cNvSpPr/>
          <p:nvPr/>
        </p:nvSpPr>
        <p:spPr>
          <a:xfrm>
            <a:off x="452485" y="302509"/>
            <a:ext cx="10953947" cy="2486386"/>
          </a:xfrm>
          <a:prstGeom prst="rect">
            <a:avLst/>
          </a:prstGeom>
        </p:spPr>
        <p:txBody>
          <a:bodyPr wrap="square">
            <a:spAutoFit/>
          </a:bodyPr>
          <a:lstStyle/>
          <a:p>
            <a:pPr>
              <a:lnSpc>
                <a:spcPct val="120000"/>
              </a:lnSpc>
              <a:spcAft>
                <a:spcPts val="600"/>
              </a:spcAft>
            </a:pPr>
            <a:r>
              <a:rPr lang="zh-CN" altLang="en-US" sz="2800" dirty="0">
                <a:solidFill>
                  <a:srgbClr val="252839"/>
                </a:solidFill>
                <a:latin typeface="微软雅黑" panose="020B0400000000000000" pitchFamily="34" charset="-122"/>
                <a:ea typeface="微软雅黑" panose="020B0400000000000000" pitchFamily="34" charset="-122"/>
              </a:rPr>
              <a:t>关键字参数</a:t>
            </a:r>
            <a:r>
              <a:rPr lang="en-US" altLang="zh-CN" sz="2800" dirty="0">
                <a:solidFill>
                  <a:srgbClr val="252839"/>
                </a:solidFill>
                <a:latin typeface="微软雅黑" panose="020B0400000000000000" pitchFamily="34" charset="-122"/>
                <a:ea typeface="微软雅黑" panose="020B0400000000000000" pitchFamily="34" charset="-122"/>
              </a:rPr>
              <a:t>——</a:t>
            </a:r>
            <a:r>
              <a:rPr lang="zh-CN" altLang="en-US" sz="2800" dirty="0">
                <a:solidFill>
                  <a:srgbClr val="252839"/>
                </a:solidFill>
                <a:latin typeface="微软雅黑" panose="020B0400000000000000" pitchFamily="34" charset="-122"/>
                <a:ea typeface="微软雅黑" panose="020B0400000000000000" pitchFamily="34" charset="-122"/>
              </a:rPr>
              <a:t>点线属性精确控制</a:t>
            </a:r>
          </a:p>
          <a:p>
            <a:pPr>
              <a:lnSpc>
                <a:spcPct val="120000"/>
              </a:lnSpc>
              <a:spcAft>
                <a:spcPts val="600"/>
              </a:spcAft>
            </a:pP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plt.plot</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函数的返回值是一组 </a:t>
            </a:r>
            <a:r>
              <a:rPr lang="en-US" altLang="zh-CN" dirty="0">
                <a:solidFill>
                  <a:srgbClr val="252839"/>
                </a:solidFill>
                <a:latin typeface="微软雅黑 Light" panose="020B0502040204020203" pitchFamily="34" charset="-122"/>
                <a:ea typeface="微软雅黑 Light" panose="020B0502040204020203" pitchFamily="34" charset="-122"/>
              </a:rPr>
              <a:t>Line2D </a:t>
            </a:r>
            <a:r>
              <a:rPr lang="zh-CN" altLang="en-US" dirty="0">
                <a:solidFill>
                  <a:srgbClr val="252839"/>
                </a:solidFill>
                <a:latin typeface="微软雅黑 Light" panose="020B0502040204020203" pitchFamily="34" charset="-122"/>
                <a:ea typeface="微软雅黑 Light" panose="020B0502040204020203" pitchFamily="34" charset="-122"/>
              </a:rPr>
              <a:t>对象构成的列表，这些对象即对应显示在绘图区域的点线系列。</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通过设定 </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plt.plot</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函数的不同关键字参数，可以设置对应 </a:t>
            </a:r>
            <a:r>
              <a:rPr lang="en-US" altLang="zh-CN" dirty="0">
                <a:solidFill>
                  <a:srgbClr val="252839"/>
                </a:solidFill>
                <a:latin typeface="微软雅黑 Light" panose="020B0502040204020203" pitchFamily="34" charset="-122"/>
                <a:ea typeface="微软雅黑 Light" panose="020B0502040204020203" pitchFamily="34" charset="-122"/>
              </a:rPr>
              <a:t>Line2D </a:t>
            </a:r>
            <a:r>
              <a:rPr lang="zh-CN" altLang="en-US" dirty="0">
                <a:solidFill>
                  <a:srgbClr val="252839"/>
                </a:solidFill>
                <a:latin typeface="微软雅黑 Light" panose="020B0502040204020203" pitchFamily="34" charset="-122"/>
                <a:ea typeface="微软雅黑 Light" panose="020B0502040204020203" pitchFamily="34" charset="-122"/>
              </a:rPr>
              <a:t>对象的属性，如线型、线条粗细、颜色、点形状、点颜色、点大小等等。</a:t>
            </a:r>
          </a:p>
          <a:p>
            <a:pPr>
              <a:lnSpc>
                <a:spcPct val="120000"/>
              </a:lnSpc>
              <a:spcAft>
                <a:spcPts val="600"/>
              </a:spcAft>
            </a:pPr>
            <a:r>
              <a:rPr lang="zh-CN" altLang="en-US" dirty="0">
                <a:solidFill>
                  <a:srgbClr val="252839"/>
                </a:solidFill>
                <a:latin typeface="微软雅黑 Light" panose="020B0502040204020203" pitchFamily="34" charset="-122"/>
                <a:ea typeface="微软雅黑 Light" panose="020B0502040204020203" pitchFamily="34" charset="-122"/>
              </a:rPr>
              <a:t>此外可通过调用返回 </a:t>
            </a:r>
            <a:r>
              <a:rPr lang="en-US" altLang="zh-CN" dirty="0">
                <a:solidFill>
                  <a:srgbClr val="252839"/>
                </a:solidFill>
                <a:latin typeface="微软雅黑 Light" panose="020B0502040204020203" pitchFamily="34" charset="-122"/>
                <a:ea typeface="微软雅黑 Light" panose="020B0502040204020203" pitchFamily="34" charset="-122"/>
              </a:rPr>
              <a:t>Line2D </a:t>
            </a:r>
            <a:r>
              <a:rPr lang="zh-CN" altLang="en-US" dirty="0">
                <a:solidFill>
                  <a:srgbClr val="252839"/>
                </a:solidFill>
                <a:latin typeface="微软雅黑 Light" panose="020B0502040204020203" pitchFamily="34" charset="-122"/>
                <a:ea typeface="微软雅黑 Light" panose="020B0502040204020203" pitchFamily="34" charset="-122"/>
              </a:rPr>
              <a:t>对象的 </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set_XXX</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方法修改其 </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XXX</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属性，或用 </a:t>
            </a:r>
            <a:r>
              <a:rPr lang="en-US" altLang="zh-CN" dirty="0">
                <a:solidFill>
                  <a:srgbClr val="252839"/>
                </a:solidFill>
                <a:latin typeface="微软雅黑 Light" panose="020B0502040204020203" pitchFamily="34" charset="-122"/>
                <a:ea typeface="微软雅黑 Light" panose="020B0502040204020203" pitchFamily="34" charset="-122"/>
              </a:rPr>
              <a:t>MATLAB </a:t>
            </a:r>
            <a:r>
              <a:rPr lang="zh-CN" altLang="en-US" dirty="0">
                <a:solidFill>
                  <a:srgbClr val="252839"/>
                </a:solidFill>
                <a:latin typeface="微软雅黑 Light" panose="020B0502040204020203" pitchFamily="34" charset="-122"/>
                <a:ea typeface="微软雅黑 Light" panose="020B0502040204020203" pitchFamily="34" charset="-122"/>
              </a:rPr>
              <a:t>风格的 </a:t>
            </a:r>
            <a:r>
              <a:rPr lang="en-US" altLang="zh-CN" dirty="0" err="1">
                <a:solidFill>
                  <a:srgbClr val="252839"/>
                </a:solidFill>
                <a:highlight>
                  <a:srgbClr val="F2F2F2"/>
                </a:highlight>
                <a:latin typeface="Consolas" panose="020B0609020204030204" pitchFamily="49" charset="0"/>
                <a:ea typeface="微软雅黑 Light" panose="020B0502040204020203" pitchFamily="34" charset="-122"/>
              </a:rPr>
              <a:t>plt.setp</a:t>
            </a:r>
            <a:r>
              <a:rPr lang="en-US" altLang="zh-CN" dirty="0">
                <a:solidFill>
                  <a:srgbClr val="252839"/>
                </a:solidFill>
                <a:highlight>
                  <a:srgbClr val="F2F2F2"/>
                </a:highlight>
                <a:latin typeface="Consolas" panose="020B0609020204030204" pitchFamily="49" charset="0"/>
                <a:ea typeface="微软雅黑 Light" panose="020B0502040204020203" pitchFamily="34" charset="-122"/>
              </a:rPr>
              <a:t>()</a:t>
            </a:r>
            <a:r>
              <a:rPr lang="en-US" altLang="zh-CN" dirty="0">
                <a:solidFill>
                  <a:srgbClr val="252839"/>
                </a:solidFill>
                <a:latin typeface="微软雅黑 Light" panose="020B0502040204020203" pitchFamily="34" charset="-122"/>
                <a:ea typeface="微软雅黑 Light" panose="020B0502040204020203" pitchFamily="34" charset="-122"/>
              </a:rPr>
              <a:t> </a:t>
            </a:r>
            <a:r>
              <a:rPr lang="zh-CN" altLang="en-US" dirty="0">
                <a:solidFill>
                  <a:srgbClr val="252839"/>
                </a:solidFill>
                <a:latin typeface="微软雅黑 Light" panose="020B0502040204020203" pitchFamily="34" charset="-122"/>
                <a:ea typeface="微软雅黑 Light" panose="020B0502040204020203" pitchFamily="34" charset="-122"/>
              </a:rPr>
              <a:t>函数。</a:t>
            </a:r>
          </a:p>
        </p:txBody>
      </p:sp>
    </p:spTree>
    <p:extLst>
      <p:ext uri="{BB962C8B-B14F-4D97-AF65-F5344CB8AC3E}">
        <p14:creationId xmlns:p14="http://schemas.microsoft.com/office/powerpoint/2010/main" val="2833963443"/>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DA5E93F-F811-4182-80E4-09D42046F97C}"/>
              </a:ext>
            </a:extLst>
          </p:cNvPr>
          <p:cNvPicPr>
            <a:picLocks noChangeAspect="1"/>
          </p:cNvPicPr>
          <p:nvPr/>
        </p:nvPicPr>
        <p:blipFill>
          <a:blip r:embed="rId2"/>
          <a:stretch>
            <a:fillRect/>
          </a:stretch>
        </p:blipFill>
        <p:spPr>
          <a:xfrm>
            <a:off x="0" y="0"/>
            <a:ext cx="12192000" cy="3585883"/>
          </a:xfrm>
          <a:prstGeom prst="rect">
            <a:avLst/>
          </a:prstGeom>
        </p:spPr>
      </p:pic>
      <p:pic>
        <p:nvPicPr>
          <p:cNvPr id="5" name="图片 4">
            <a:extLst>
              <a:ext uri="{FF2B5EF4-FFF2-40B4-BE49-F238E27FC236}">
                <a16:creationId xmlns:a16="http://schemas.microsoft.com/office/drawing/2014/main" id="{5F11E1CB-1472-4926-9425-712EDAFE1613}"/>
              </a:ext>
            </a:extLst>
          </p:cNvPr>
          <p:cNvPicPr>
            <a:picLocks noChangeAspect="1"/>
          </p:cNvPicPr>
          <p:nvPr/>
        </p:nvPicPr>
        <p:blipFill>
          <a:blip r:embed="rId3"/>
          <a:stretch>
            <a:fillRect/>
          </a:stretch>
        </p:blipFill>
        <p:spPr>
          <a:xfrm>
            <a:off x="0" y="3355857"/>
            <a:ext cx="12192000" cy="3502143"/>
          </a:xfrm>
          <a:prstGeom prst="rect">
            <a:avLst/>
          </a:prstGeom>
        </p:spPr>
      </p:pic>
    </p:spTree>
    <p:extLst>
      <p:ext uri="{BB962C8B-B14F-4D97-AF65-F5344CB8AC3E}">
        <p14:creationId xmlns:p14="http://schemas.microsoft.com/office/powerpoint/2010/main" val="30379418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tx1"/>
            </a:solidFill>
            <a:latin typeface="微软雅黑" panose="020B0400000000000000" pitchFamily="34" charset="-122"/>
            <a:ea typeface="微软雅黑" panose="020B0400000000000000"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dirty="0" smtClean="0">
            <a:latin typeface="微软雅黑" panose="020B0400000000000000" pitchFamily="34" charset="-122"/>
            <a:ea typeface="微软雅黑" panose="020B0400000000000000"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4562</TotalTime>
  <Words>3999</Words>
  <Application>Microsoft Office PowerPoint</Application>
  <PresentationFormat>宽屏</PresentationFormat>
  <Paragraphs>323</Paragraphs>
  <Slides>38</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等线</vt:lpstr>
      <vt:lpstr>等线 Light</vt:lpstr>
      <vt:lpstr>楷体</vt:lpstr>
      <vt:lpstr>微软雅黑</vt:lpstr>
      <vt:lpstr>微软雅黑 Light</vt:lpstr>
      <vt:lpstr>Arial</vt:lpstr>
      <vt:lpstr>Comic Sans MS</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Young Terry</dc:creator>
  <cp:lastModifiedBy>Piaopiao Long</cp:lastModifiedBy>
  <cp:revision>72</cp:revision>
  <dcterms:created xsi:type="dcterms:W3CDTF">2019-06-03T08:56:14Z</dcterms:created>
  <dcterms:modified xsi:type="dcterms:W3CDTF">2021-06-16T10:53:48Z</dcterms:modified>
</cp:coreProperties>
</file>