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15" r:id="rId2"/>
  </p:sldMasterIdLst>
  <p:notesMasterIdLst>
    <p:notesMasterId r:id="rId36"/>
  </p:notesMasterIdLst>
  <p:handoutMasterIdLst>
    <p:handoutMasterId r:id="rId37"/>
  </p:handoutMasterIdLst>
  <p:sldIdLst>
    <p:sldId id="256" r:id="rId3"/>
    <p:sldId id="447" r:id="rId4"/>
    <p:sldId id="368" r:id="rId5"/>
    <p:sldId id="410" r:id="rId6"/>
    <p:sldId id="411" r:id="rId7"/>
    <p:sldId id="412" r:id="rId8"/>
    <p:sldId id="413" r:id="rId9"/>
    <p:sldId id="414" r:id="rId10"/>
    <p:sldId id="419" r:id="rId11"/>
    <p:sldId id="415" r:id="rId12"/>
    <p:sldId id="416" r:id="rId13"/>
    <p:sldId id="417" r:id="rId14"/>
    <p:sldId id="418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303" r:id="rId23"/>
    <p:sldId id="427" r:id="rId24"/>
    <p:sldId id="428" r:id="rId25"/>
    <p:sldId id="429" r:id="rId26"/>
    <p:sldId id="430" r:id="rId27"/>
    <p:sldId id="431" r:id="rId28"/>
    <p:sldId id="432" r:id="rId29"/>
    <p:sldId id="322" r:id="rId30"/>
    <p:sldId id="326" r:id="rId31"/>
    <p:sldId id="323" r:id="rId32"/>
    <p:sldId id="448" r:id="rId33"/>
    <p:sldId id="324" r:id="rId34"/>
    <p:sldId id="325" r:id="rId35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3F0"/>
    <a:srgbClr val="FF9900"/>
    <a:srgbClr val="09AEF8"/>
    <a:srgbClr val="0C4D5A"/>
    <a:srgbClr val="217345"/>
    <a:srgbClr val="22A5FD"/>
    <a:srgbClr val="3399FF"/>
    <a:srgbClr val="415695"/>
    <a:srgbClr val="92D050"/>
    <a:srgbClr val="AD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7" autoAdjust="0"/>
  </p:normalViewPr>
  <p:slideViewPr>
    <p:cSldViewPr>
      <p:cViewPr varScale="1">
        <p:scale>
          <a:sx n="63" d="100"/>
          <a:sy n="63" d="100"/>
        </p:scale>
        <p:origin x="134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32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4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0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6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0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1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7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28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3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2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0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18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6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6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96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18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3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22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01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99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4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7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 C2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的意思是第三行，第八列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0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4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8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2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4112" y="3019600"/>
            <a:ext cx="412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电子表格速成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64664F6-B833-4788-B73A-110CCCC8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369" y="4077072"/>
            <a:ext cx="3600400" cy="221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0" kern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通过示例的讲解和实践，对电子表格处理相关的功能和操作有一个全面了解及掌握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874291-5BF3-4F1B-95A4-16D4191C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3027779"/>
            <a:ext cx="2967565" cy="331868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6009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：基础表创建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517221" y="618118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表框架和标题等输入及排版设置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9BFCDD-BC36-4754-9D72-2A58A3584BE5}"/>
              </a:ext>
            </a:extLst>
          </p:cNvPr>
          <p:cNvSpPr txBox="1"/>
          <p:nvPr/>
        </p:nvSpPr>
        <p:spPr>
          <a:xfrm>
            <a:off x="1343472" y="158802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数据输入、边框设置、列宽调整、字体大小、底纹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759551-EEB7-4997-B909-C5EBD254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380113"/>
            <a:ext cx="7379196" cy="35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A59DB9-E981-4678-B566-0F4FD3A0B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50"/>
          <a:stretch/>
        </p:blipFill>
        <p:spPr>
          <a:xfrm>
            <a:off x="8760295" y="2204864"/>
            <a:ext cx="3126706" cy="3632778"/>
          </a:xfrm>
          <a:prstGeom prst="rect">
            <a:avLst/>
          </a:prstGeom>
        </p:spPr>
      </p:pic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113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智能表格设置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3901881" y="618118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条件格式的应用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BCC61D-3684-4043-B852-7F76DD142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1" y="6067497"/>
            <a:ext cx="758209" cy="7212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8790EB-4E60-411C-8494-25B5C5E12FFC}"/>
              </a:ext>
            </a:extLst>
          </p:cNvPr>
          <p:cNvSpPr txBox="1"/>
          <p:nvPr/>
        </p:nvSpPr>
        <p:spPr>
          <a:xfrm>
            <a:off x="1343472" y="1412776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设置条件格式，突出显示没有成绩的必选项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01866F-86C4-4D72-A6EB-8636F7691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137767"/>
            <a:ext cx="7618048" cy="36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66527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电子表格的公式设置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790EB-4E60-411C-8494-25B5C5E12FFC}"/>
              </a:ext>
            </a:extLst>
          </p:cNvPr>
          <p:cNvSpPr txBox="1"/>
          <p:nvPr/>
        </p:nvSpPr>
        <p:spPr>
          <a:xfrm>
            <a:off x="1343472" y="1412776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实现任选作业成绩统计、计算总成绩、转换总评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F58714-E103-416E-9841-75383BA0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2031797"/>
            <a:ext cx="7998693" cy="39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6139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公式计算具体要求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790EB-4E60-411C-8494-25B5C5E12FFC}"/>
              </a:ext>
            </a:extLst>
          </p:cNvPr>
          <p:cNvSpPr txBox="1"/>
          <p:nvPr/>
        </p:nvSpPr>
        <p:spPr>
          <a:xfrm>
            <a:off x="773836" y="1484784"/>
            <a:ext cx="10153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总成绩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网页制作（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讨论参与（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平时测试（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任选作业成绩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对于提交多个任选作业的同学，首先将找出其中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成绩最高的一次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作业，反映在“任选作业”一栏中，并参加总成绩计算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总评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根据分数，自动设置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三档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计分：大于等于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分为“优秀”，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分为“通过”，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分以下的为“不通过”；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计算课程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不通过率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通过率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优秀率</a:t>
            </a:r>
          </a:p>
        </p:txBody>
      </p:sp>
    </p:spTree>
    <p:extLst>
      <p:ext uri="{BB962C8B-B14F-4D97-AF65-F5344CB8AC3E}">
        <p14:creationId xmlns:p14="http://schemas.microsoft.com/office/powerpoint/2010/main" val="20313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准备：公式创建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8572E-3403-49BD-91B8-FE75157F2BEE}"/>
              </a:ext>
            </a:extLst>
          </p:cNvPr>
          <p:cNvSpPr txBox="1"/>
          <p:nvPr/>
        </p:nvSpPr>
        <p:spPr>
          <a:xfrm>
            <a:off x="1559495" y="1412776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输入公式与函数（首先由“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”来引导）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3EAE7B0-5121-406B-AC43-AEC54D54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48" y="1988269"/>
            <a:ext cx="8162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5">
            <a:extLst>
              <a:ext uri="{FF2B5EF4-FFF2-40B4-BE49-F238E27FC236}">
                <a16:creationId xmlns:a16="http://schemas.microsoft.com/office/drawing/2014/main" id="{50F46636-5C9F-4385-86A8-E3685E41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672" y="1916833"/>
            <a:ext cx="431800" cy="503237"/>
          </a:xfrm>
          <a:prstGeom prst="ellipse">
            <a:avLst/>
          </a:prstGeom>
          <a:noFill/>
          <a:ln w="571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CD4E1B06-F615-43E9-A149-B9F24F017D52}"/>
              </a:ext>
            </a:extLst>
          </p:cNvPr>
          <p:cNvGrpSpPr>
            <a:grpSpLocks/>
          </p:cNvGrpSpPr>
          <p:nvPr/>
        </p:nvGrpSpPr>
        <p:grpSpPr bwMode="auto">
          <a:xfrm>
            <a:off x="2687959" y="2420073"/>
            <a:ext cx="6650038" cy="2706689"/>
            <a:chOff x="960" y="1963"/>
            <a:chExt cx="4189" cy="1705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BFF62EB-8699-43FF-80E6-B203DDD6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07"/>
              <a:ext cx="418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217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36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36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B4</a:t>
              </a:r>
              <a:r>
                <a:rPr lang="en-US" altLang="zh-CN" sz="36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3600" b="1" dirty="0">
                  <a:solidFill>
                    <a:srgbClr val="09AE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36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36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</a:t>
              </a:r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36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C7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36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E7</a:t>
              </a:r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703F30C9-4CFB-4353-84F3-13E660B09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963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217345"/>
                  </a:solidFill>
                  <a:ea typeface="幼圆" pitchFamily="49" charset="-122"/>
                </a:rPr>
                <a:t>公式特定符号</a:t>
              </a:r>
              <a:endParaRPr kumimoji="1" lang="zh-CN" altLang="en-US" sz="2800" b="1" dirty="0">
                <a:solidFill>
                  <a:srgbClr val="217345"/>
                </a:solidFill>
                <a:ea typeface="幼圆" pitchFamily="49" charset="-122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012D1EE6-4F11-4B47-B4AE-B21C89C41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024"/>
              <a:ext cx="7" cy="697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117DBFE6-3934-49A9-AF96-79BA2301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979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a typeface="幼圆" pitchFamily="49" charset="-122"/>
                </a:rPr>
                <a:t>区域范围引用</a:t>
              </a:r>
              <a:endParaRPr kumimoji="1" lang="zh-CN" altLang="en-US" sz="2800" b="1" dirty="0">
                <a:ea typeface="幼圆" pitchFamily="49" charset="-122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F88C9AD-2049-4128-AFAC-43B7309F7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024"/>
              <a:ext cx="21" cy="313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91342817-180E-47D0-AD57-6C0E41D4E2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37" y="2025"/>
              <a:ext cx="432" cy="864"/>
            </a:xfrm>
            <a:prstGeom prst="leftBrace">
              <a:avLst>
                <a:gd name="adj1" fmla="val 37963"/>
                <a:gd name="adj2" fmla="val 49769"/>
              </a:avLst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133A9D4B-B39D-4540-A6B6-480BD075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205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9900"/>
                  </a:solidFill>
                  <a:ea typeface="幼圆" pitchFamily="49" charset="-122"/>
                </a:rPr>
                <a:t>单元格地址</a:t>
              </a:r>
              <a:endParaRPr kumimoji="1" lang="zh-CN" altLang="en-US" sz="2800" b="1" dirty="0">
                <a:solidFill>
                  <a:srgbClr val="FF9900"/>
                </a:solidFill>
                <a:ea typeface="幼圆" pitchFamily="49" charset="-122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7F08DDC-350C-4492-9803-C47061F3D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289"/>
              <a:ext cx="0" cy="38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ACEE983-1670-48E2-AC9C-986AD35AE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67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9AEF8"/>
                  </a:solidFill>
                  <a:ea typeface="幼圆" pitchFamily="49" charset="-122"/>
                </a:rPr>
                <a:t>数值型常量</a:t>
              </a:r>
              <a:endParaRPr kumimoji="1" lang="zh-CN" altLang="en-US" sz="2800" b="1" dirty="0">
                <a:solidFill>
                  <a:srgbClr val="09AEF8"/>
                </a:solidFill>
                <a:ea typeface="幼圆" pitchFamily="49" charset="-122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ACB531D-FF7A-4602-A4B8-A920EB2B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2878"/>
              <a:ext cx="0" cy="40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4FB91E8E-2D1F-4F72-8FB5-B2DF9A592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913"/>
              <a:ext cx="912" cy="755"/>
              <a:chOff x="2698" y="2880"/>
              <a:chExt cx="912" cy="755"/>
            </a:xfrm>
          </p:grpSpPr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D1D42BF-055A-4B0E-A97F-1F14BE927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3344"/>
                <a:ext cx="9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C00000"/>
                    </a:solidFill>
                    <a:ea typeface="幼圆" pitchFamily="49" charset="-122"/>
                  </a:rPr>
                  <a:t>Excel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ea typeface="幼圆" pitchFamily="49" charset="-122"/>
                  </a:rPr>
                  <a:t>函数</a:t>
                </a:r>
                <a:endParaRPr kumimoji="1" lang="zh-CN" altLang="en-US" sz="2800" b="1" dirty="0">
                  <a:solidFill>
                    <a:srgbClr val="C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17FB8B4D-6A6E-4DBE-AB54-4B796FC76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880"/>
                <a:ext cx="0" cy="480"/>
              </a:xfrm>
              <a:prstGeom prst="line">
                <a:avLst/>
              </a:prstGeom>
              <a:noFill/>
              <a:ln w="76200">
                <a:solidFill>
                  <a:srgbClr val="FF7C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849AAF4F-FD95-4EF1-8F15-3EA7684B3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3369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9EBF27"/>
                  </a:solidFill>
                  <a:ea typeface="幼圆" pitchFamily="49" charset="-122"/>
                </a:rPr>
                <a:t>运算操作符号</a:t>
              </a:r>
              <a:endParaRPr kumimoji="1" lang="zh-CN" altLang="en-US" sz="2800" b="1" dirty="0">
                <a:solidFill>
                  <a:srgbClr val="9EBF27"/>
                </a:solidFill>
                <a:ea typeface="幼圆" pitchFamily="49" charset="-122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82C9C8A-F0B3-458F-A816-FA145615F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0" y="2913"/>
              <a:ext cx="9" cy="699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8245BF7-19E9-4C5D-B4E1-662C9C7BC996}"/>
              </a:ext>
            </a:extLst>
          </p:cNvPr>
          <p:cNvSpPr txBox="1"/>
          <p:nvPr/>
        </p:nvSpPr>
        <p:spPr>
          <a:xfrm>
            <a:off x="1559495" y="5085185"/>
            <a:ext cx="842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将产生出一个计算结果，单元格中显示的是计算结果，公式具体内容见编辑栏。</a:t>
            </a:r>
          </a:p>
        </p:txBody>
      </p:sp>
    </p:spTree>
    <p:extLst>
      <p:ext uri="{BB962C8B-B14F-4D97-AF65-F5344CB8AC3E}">
        <p14:creationId xmlns:p14="http://schemas.microsoft.com/office/powerpoint/2010/main" val="14877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准备：函数应用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430ADF-F666-4C79-9478-F693D4C63EC6}"/>
              </a:ext>
            </a:extLst>
          </p:cNvPr>
          <p:cNvSpPr txBox="1"/>
          <p:nvPr/>
        </p:nvSpPr>
        <p:spPr>
          <a:xfrm>
            <a:off x="1775520" y="1412776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自带的一些已经定义好的公式。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4E0F3B60-0F9E-4E4B-88CD-C6009C99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384" y="4870798"/>
            <a:ext cx="396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6200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81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193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765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337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909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481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ebdings" pitchFamily="18" charset="2"/>
              <a:buNone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不同类型的函数要求给定不同类型的参数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1D07718B-4674-4734-BBE4-29B601DA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584" y="3819872"/>
            <a:ext cx="624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62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981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384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895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52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10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5000"/>
              </a:lnSpc>
              <a:buFont typeface="Monotype Sorts" pitchFamily="2" charset="2"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kumimoji="1"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02EEBED1-DA1C-4779-B08C-8F54F9FC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85" y="4886673"/>
            <a:ext cx="2149475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6200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81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193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765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337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909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481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ebdings" pitchFamily="18" charset="2"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代表函数功能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4C73380B-8B01-439C-81BD-5B82DFFB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84" y="2219673"/>
            <a:ext cx="7325816" cy="511807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6200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81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193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765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337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909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481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ebdings" pitchFamily="18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B2+B3+B4+B5+B6+B7+B8+B9+B10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0BD3096E-20EA-44DE-B193-D97E8CBF7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84" y="2889598"/>
            <a:ext cx="7325816" cy="511807"/>
          </a:xfrm>
          <a:prstGeom prst="rect">
            <a:avLst/>
          </a:prstGeom>
          <a:solidFill>
            <a:srgbClr val="42D3F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6200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81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193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765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337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909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481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ebdings" pitchFamily="18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B2:B10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DD37ECBC-F15C-4A0A-974B-764BBB6BF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3584" y="4429472"/>
            <a:ext cx="0" cy="6096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0F6645D3-BDA2-4185-9C5E-A479F88C58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9984" y="4429472"/>
            <a:ext cx="0" cy="6096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1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D3737496-8285-4BD2-99E0-FB2F81D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56" y="2364482"/>
            <a:ext cx="6651079" cy="381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288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准备：公式选项板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2BB31-3D10-42BF-ACA6-5957AE6F406C}"/>
              </a:ext>
            </a:extLst>
          </p:cNvPr>
          <p:cNvSpPr txBox="1"/>
          <p:nvPr/>
        </p:nvSpPr>
        <p:spPr>
          <a:xfrm>
            <a:off x="1631504" y="1412777"/>
            <a:ext cx="842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作用：帮助创建或编辑公式的工具，还可提供有关函数及其参数的信息。</a:t>
            </a:r>
          </a:p>
        </p:txBody>
      </p:sp>
    </p:spTree>
    <p:extLst>
      <p:ext uri="{BB962C8B-B14F-4D97-AF65-F5344CB8AC3E}">
        <p14:creationId xmlns:p14="http://schemas.microsoft.com/office/powerpoint/2010/main" val="234629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准备：函数嵌套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963470" y="61811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使用公式与函数完成数据处理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6312024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8AAE2B-E602-4619-9064-269E98B847B7}"/>
              </a:ext>
            </a:extLst>
          </p:cNvPr>
          <p:cNvSpPr txBox="1"/>
          <p:nvPr/>
        </p:nvSpPr>
        <p:spPr>
          <a:xfrm>
            <a:off x="1704206" y="1412776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：将某函数作为另一函数的参数使用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544DD6-7BBE-4D50-BB30-444CECD0F4FC}"/>
              </a:ext>
            </a:extLst>
          </p:cNvPr>
          <p:cNvSpPr/>
          <p:nvPr/>
        </p:nvSpPr>
        <p:spPr>
          <a:xfrm>
            <a:off x="1559496" y="2059066"/>
            <a:ext cx="8669107" cy="8640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649285A-BE22-497F-8440-8F88522D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275090"/>
            <a:ext cx="85250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=IF(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L4&gt;=60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L4&gt;=85,"</a:t>
            </a:r>
            <a:r>
              <a:rPr kumimoji="1"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kumimoji="1"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B7804B-2BAD-4449-B661-04F711E1D08F}"/>
              </a:ext>
            </a:extLst>
          </p:cNvPr>
          <p:cNvGrpSpPr/>
          <p:nvPr/>
        </p:nvGrpSpPr>
        <p:grpSpPr>
          <a:xfrm>
            <a:off x="2135583" y="3139186"/>
            <a:ext cx="6768728" cy="1873990"/>
            <a:chOff x="611560" y="4723660"/>
            <a:chExt cx="6768728" cy="187399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C583EC-8867-48F4-96E9-543592F94E3C}"/>
                </a:ext>
              </a:extLst>
            </p:cNvPr>
            <p:cNvSpPr/>
            <p:nvPr/>
          </p:nvSpPr>
          <p:spPr>
            <a:xfrm>
              <a:off x="611560" y="4723660"/>
              <a:ext cx="6768728" cy="18739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1B1E7FC5-38A7-4D5A-85E0-49071F4F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" y="4868863"/>
              <a:ext cx="20161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&gt;=60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80EEDA5F-C57E-42DB-82D9-7E1D8D20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5516563"/>
              <a:ext cx="20161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&gt;=85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E5F5398A-5C95-44FD-B6C7-5076F7FA9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4868863"/>
              <a:ext cx="1223963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不通过</a:t>
              </a: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3F8B3F6-2844-4A98-84A7-C49BBADC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5516563"/>
              <a:ext cx="1223963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AEA720F8-14E3-4F15-9B0A-27FBEA50F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6092825"/>
              <a:ext cx="1223963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华文中宋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</a:t>
              </a: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3967F401-C907-4735-BC0B-3A24D4F4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5157788"/>
              <a:ext cx="31686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5E09B18E-0000-4F1D-AFD2-A54CA2039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157788"/>
              <a:ext cx="0" cy="503237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599C166-5A45-4D8E-BF05-951B333A7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5013" y="5661025"/>
              <a:ext cx="360362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F4C54741-5688-4E30-BF5B-A50C33AA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5600" y="5734050"/>
              <a:ext cx="7921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1E078556-5F21-4F28-BA3E-A4CAAB0A7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5734050"/>
              <a:ext cx="0" cy="57467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340A3885-BF25-41B8-837A-82D993029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6308725"/>
              <a:ext cx="4318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">
              <a:extLst>
                <a:ext uri="{FF2B5EF4-FFF2-40B4-BE49-F238E27FC236}">
                  <a16:creationId xmlns:a16="http://schemas.microsoft.com/office/drawing/2014/main" id="{9708FD69-4443-43CC-9C9C-299D790CE21E}"/>
                </a:ext>
              </a:extLst>
            </p:cNvPr>
            <p:cNvSpPr txBox="1"/>
            <p:nvPr/>
          </p:nvSpPr>
          <p:spPr>
            <a:xfrm>
              <a:off x="2860358" y="47251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E5AEF30C-A63A-4096-9672-CA5C52A59E89}"/>
                </a:ext>
              </a:extLst>
            </p:cNvPr>
            <p:cNvSpPr txBox="1"/>
            <p:nvPr/>
          </p:nvSpPr>
          <p:spPr>
            <a:xfrm>
              <a:off x="2843808" y="5229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99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2CD6A023-FE7B-4B0A-A30D-A2446FFC9445}"/>
                </a:ext>
              </a:extLst>
            </p:cNvPr>
            <p:cNvSpPr txBox="1"/>
            <p:nvPr/>
          </p:nvSpPr>
          <p:spPr>
            <a:xfrm>
              <a:off x="5452646" y="58052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FCC26905-6C02-4644-8D21-462EF0D52316}"/>
                </a:ext>
              </a:extLst>
            </p:cNvPr>
            <p:cNvSpPr txBox="1"/>
            <p:nvPr/>
          </p:nvSpPr>
          <p:spPr>
            <a:xfrm>
              <a:off x="5436096" y="5301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96B1D-CC11-4CB0-A744-C6BCA3C8B729}"/>
              </a:ext>
            </a:extLst>
          </p:cNvPr>
          <p:cNvSpPr txBox="1"/>
          <p:nvPr/>
        </p:nvSpPr>
        <p:spPr>
          <a:xfrm>
            <a:off x="1704207" y="5229200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：函数嵌套层数有限制吗？层数影响效率吗？</a:t>
            </a:r>
          </a:p>
        </p:txBody>
      </p:sp>
    </p:spTree>
    <p:extLst>
      <p:ext uri="{BB962C8B-B14F-4D97-AF65-F5344CB8AC3E}">
        <p14:creationId xmlns:p14="http://schemas.microsoft.com/office/powerpoint/2010/main" val="109170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6139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：减少人为输入错误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627936" y="618118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使用数据有效性的方法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5187305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D43C66-C272-4403-A9FD-45BF1DD857E2}"/>
              </a:ext>
            </a:extLst>
          </p:cNvPr>
          <p:cNvSpPr txBox="1"/>
          <p:nvPr/>
        </p:nvSpPr>
        <p:spPr>
          <a:xfrm>
            <a:off x="815961" y="1323925"/>
            <a:ext cx="1005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为需要人工录入数据的区域，输入设置数据有效范围，比如，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分值范围（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0-25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），凡在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一栏中，输入大于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或小于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的数值时，均视为无效作业成绩；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23C5BEE-0AAE-40D6-9530-9A55B7BA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17" y="2699491"/>
            <a:ext cx="3024336" cy="344717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97D091F-6653-4936-BA75-7CFC36FE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95" y="3663386"/>
            <a:ext cx="899181" cy="15658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65DAAAC-6EB7-4729-9799-D6C740868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48" y="2618095"/>
            <a:ext cx="3335823" cy="275568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19B63D5-9471-4D7F-A320-146EC8346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158" y="5569699"/>
            <a:ext cx="2939588" cy="10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6139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：减少人为输入错误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627936" y="618118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使用数据有效性的方法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5187305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D43C66-C272-4403-A9FD-45BF1DD857E2}"/>
              </a:ext>
            </a:extLst>
          </p:cNvPr>
          <p:cNvSpPr txBox="1"/>
          <p:nvPr/>
        </p:nvSpPr>
        <p:spPr>
          <a:xfrm>
            <a:off x="815961" y="1323925"/>
            <a:ext cx="100560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参与程度一栏应根据上述评分标准，提供以“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10”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为三档的输入列表，供教师选择输入，不得输入其他分值；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76618E5-9C29-4BB0-AD17-F3FA65F63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5520" y="2350165"/>
            <a:ext cx="3283050" cy="232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E6CE9B-57AC-4DEF-A97B-C5B993D7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28" y="2350166"/>
            <a:ext cx="4403727" cy="3637861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E07860D-C530-4FF1-9F14-6C6E88FD2CD7}"/>
              </a:ext>
            </a:extLst>
          </p:cNvPr>
          <p:cNvSpPr/>
          <p:nvPr/>
        </p:nvSpPr>
        <p:spPr>
          <a:xfrm>
            <a:off x="6023992" y="4077072"/>
            <a:ext cx="1008112" cy="792088"/>
          </a:xfrm>
          <a:prstGeom prst="ellipse">
            <a:avLst/>
          </a:prstGeom>
          <a:noFill/>
          <a:ln w="571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94179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今天的任务：编辑一张课程成绩汇总表单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60"/>
            <a:ext cx="11017224" cy="20162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、任选或网页作业均不通过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成绩组成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Word25+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参与程度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平时测试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任选成绩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选其中最高者（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成绩转换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）、通过、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08ACA0-DE61-4983-8EC2-DFA74139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996952"/>
            <a:ext cx="7704856" cy="38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7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准备：设置数据有效范围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627936" y="618118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使用数据有效性的方法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5187305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BA51A5-C04A-4E68-8613-A430502C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4" y="4429932"/>
            <a:ext cx="2790218" cy="17946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BDB6CF-1CF5-448A-96A2-2FB4C6F1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412776"/>
            <a:ext cx="3041116" cy="27379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DB2A20-D9F1-457A-8CA7-B95774E67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1412776"/>
            <a:ext cx="3042000" cy="27387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C8AD29-73BB-4392-8B6A-189130B1B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516" y="3789040"/>
            <a:ext cx="3042000" cy="2738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CD604F-02A5-4C2B-B9CD-6497D4241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012" y="1556792"/>
            <a:ext cx="2390775" cy="21336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A893383-09DD-4D84-BCBA-D83CA3D4BE1B}"/>
              </a:ext>
            </a:extLst>
          </p:cNvPr>
          <p:cNvSpPr txBox="1"/>
          <p:nvPr/>
        </p:nvSpPr>
        <p:spPr>
          <a:xfrm>
            <a:off x="2071982" y="449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参与程度设置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D0E72F-2B4B-40DE-A40A-D38DAA63FF07}"/>
              </a:ext>
            </a:extLst>
          </p:cNvPr>
          <p:cNvSpPr txBox="1"/>
          <p:nvPr/>
        </p:nvSpPr>
        <p:spPr>
          <a:xfrm>
            <a:off x="2071982" y="1844824"/>
            <a:ext cx="17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成绩设置</a:t>
            </a:r>
          </a:p>
        </p:txBody>
      </p:sp>
    </p:spTree>
    <p:extLst>
      <p:ext uri="{BB962C8B-B14F-4D97-AF65-F5344CB8AC3E}">
        <p14:creationId xmlns:p14="http://schemas.microsoft.com/office/powerpoint/2010/main" val="410177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5" y="2403892"/>
            <a:ext cx="7717335" cy="37425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6704" y="62370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保护工作表</a:t>
            </a:r>
          </a:p>
        </p:txBody>
      </p:sp>
      <p:sp>
        <p:nvSpPr>
          <p:cNvPr id="10" name="Freeform 3"/>
          <p:cNvSpPr>
            <a:spLocks/>
          </p:cNvSpPr>
          <p:nvPr/>
        </p:nvSpPr>
        <p:spPr bwMode="auto">
          <a:xfrm flipH="1">
            <a:off x="5591945" y="5986370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19536" y="1412777"/>
            <a:ext cx="842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需要人工输入数据的区域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外，其他内容在表格编辑完成后均不能修改，且公式和参与程度成绩等须隐藏显示。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518342" y="3717032"/>
            <a:ext cx="504056" cy="2376264"/>
          </a:xfrm>
          <a:prstGeom prst="rect">
            <a:avLst/>
          </a:prstGeom>
          <a:solidFill>
            <a:srgbClr val="9EBF27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4753268" y="3717032"/>
            <a:ext cx="3960000" cy="2376264"/>
          </a:xfrm>
          <a:prstGeom prst="rect">
            <a:avLst/>
          </a:prstGeom>
          <a:solidFill>
            <a:srgbClr val="9EBF27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1F4A30E-05CB-4AC2-9F6C-76B114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6009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：保护工作表</a:t>
            </a:r>
          </a:p>
        </p:txBody>
      </p:sp>
    </p:spTree>
    <p:extLst>
      <p:ext uri="{BB962C8B-B14F-4D97-AF65-F5344CB8AC3E}">
        <p14:creationId xmlns:p14="http://schemas.microsoft.com/office/powerpoint/2010/main" val="348558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6009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：保护工作表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3323883" y="61811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保护工作表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5187305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B22C0F-8589-4C68-9F67-E2373F682284}"/>
              </a:ext>
            </a:extLst>
          </p:cNvPr>
          <p:cNvSpPr txBox="1"/>
          <p:nvPr/>
        </p:nvSpPr>
        <p:spPr>
          <a:xfrm>
            <a:off x="1271464" y="1412776"/>
            <a:ext cx="475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通过设定单元格的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属性，在实施工作表保护操作时，两个属性才能发挥作用真正的作用。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1434F0-E957-4DC8-9A95-8F70EC32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9" y="4554156"/>
            <a:ext cx="3744809" cy="13951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3A0987-1BBE-4A4A-9E74-BD7C89B3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89" y="1484785"/>
            <a:ext cx="3419475" cy="49815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CC0C612-A15F-489F-BFD5-A0B27B9F1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3087970"/>
            <a:ext cx="1728192" cy="12520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B44B0D-AE4A-4434-AEE5-1EDC88CC111D}"/>
              </a:ext>
            </a:extLst>
          </p:cNvPr>
          <p:cNvSpPr txBox="1"/>
          <p:nvPr/>
        </p:nvSpPr>
        <p:spPr>
          <a:xfrm>
            <a:off x="3553277" y="35576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单元格属性</a:t>
            </a:r>
          </a:p>
        </p:txBody>
      </p:sp>
    </p:spTree>
    <p:extLst>
      <p:ext uri="{BB962C8B-B14F-4D97-AF65-F5344CB8AC3E}">
        <p14:creationId xmlns:p14="http://schemas.microsoft.com/office/powerpoint/2010/main" val="348722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6139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：使用图表显示数据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2462689" y="618118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更直观地呈现数据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5187305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D7F3D7-B863-47EF-A488-9927E1FA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6" y="3571767"/>
            <a:ext cx="8611121" cy="26655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60A21E-7BA1-4B7B-A25B-AEAA218E794D}"/>
              </a:ext>
            </a:extLst>
          </p:cNvPr>
          <p:cNvSpPr txBox="1"/>
          <p:nvPr/>
        </p:nvSpPr>
        <p:spPr>
          <a:xfrm>
            <a:off x="1919536" y="1398255"/>
            <a:ext cx="8424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创建步骤：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、选取数据  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、插入图表（独立图表、嵌入图表）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、编辑图表  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、修饰图表</a:t>
            </a:r>
          </a:p>
        </p:txBody>
      </p:sp>
    </p:spTree>
    <p:extLst>
      <p:ext uri="{BB962C8B-B14F-4D97-AF65-F5344CB8AC3E}">
        <p14:creationId xmlns:p14="http://schemas.microsoft.com/office/powerpoint/2010/main" val="415058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小结：电子表格软件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81BB6C-3DD5-4ADD-BCF7-131F2D304E67}"/>
              </a:ext>
            </a:extLst>
          </p:cNvPr>
          <p:cNvSpPr txBox="1"/>
          <p:nvPr/>
        </p:nvSpPr>
        <p:spPr>
          <a:xfrm>
            <a:off x="911424" y="1490008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9EBF27"/>
              </a:buClr>
            </a:pP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电子表格软件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是指一种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数据处理系统和报表制作工具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，只要将数据输入到按规律排列的单元格中，便可依据数据所在单元格的位置，利用多种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公式函数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进行算术运算和逻辑运算，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分析汇总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各单元格中的数据信息，并且可以把相关数据用各种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统计图表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的形式直观地表示出来。</a:t>
            </a:r>
          </a:p>
        </p:txBody>
      </p:sp>
      <p:pic>
        <p:nvPicPr>
          <p:cNvPr id="8" name="Picture 4" descr="6-3">
            <a:extLst>
              <a:ext uri="{FF2B5EF4-FFF2-40B4-BE49-F238E27FC236}">
                <a16:creationId xmlns:a16="http://schemas.microsoft.com/office/drawing/2014/main" id="{9542A269-AC4D-4A59-8EAA-E55D7567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140968"/>
            <a:ext cx="4503738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D8DDF75-0DDB-483A-AA3F-A9C9F82F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62" y="4977706"/>
            <a:ext cx="4066104" cy="17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A587ADF0-0701-4C20-9D91-6DCB4A3E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3140968"/>
            <a:ext cx="31686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0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数据规律排列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0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数据类型多样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0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数据格式丰富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0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引入公式实现自动重算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0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引入图表直观显示数据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AD47FB4-A568-481B-939F-DFBD06CF7872}"/>
              </a:ext>
            </a:extLst>
          </p:cNvPr>
          <p:cNvSpPr/>
          <p:nvPr/>
        </p:nvSpPr>
        <p:spPr>
          <a:xfrm>
            <a:off x="7738712" y="539015"/>
            <a:ext cx="2627696" cy="1578543"/>
          </a:xfrm>
          <a:custGeom>
            <a:avLst/>
            <a:gdLst>
              <a:gd name="connsiteX0" fmla="*/ 0 w 2627696"/>
              <a:gd name="connsiteY0" fmla="*/ 4544 h 1583087"/>
              <a:gd name="connsiteX1" fmla="*/ 1732547 w 2627696"/>
              <a:gd name="connsiteY1" fmla="*/ 245175 h 1583087"/>
              <a:gd name="connsiteX2" fmla="*/ 2627696 w 2627696"/>
              <a:gd name="connsiteY2" fmla="*/ 1583087 h 1583087"/>
              <a:gd name="connsiteX3" fmla="*/ 2627696 w 2627696"/>
              <a:gd name="connsiteY3" fmla="*/ 1583087 h 1583087"/>
              <a:gd name="connsiteX0" fmla="*/ 0 w 2627696"/>
              <a:gd name="connsiteY0" fmla="*/ 4544 h 1583087"/>
              <a:gd name="connsiteX1" fmla="*/ 1732547 w 2627696"/>
              <a:gd name="connsiteY1" fmla="*/ 245175 h 1583087"/>
              <a:gd name="connsiteX2" fmla="*/ 2627696 w 2627696"/>
              <a:gd name="connsiteY2" fmla="*/ 1583087 h 1583087"/>
              <a:gd name="connsiteX3" fmla="*/ 2627696 w 2627696"/>
              <a:gd name="connsiteY3" fmla="*/ 1583087 h 1583087"/>
              <a:gd name="connsiteX0" fmla="*/ 0 w 2627696"/>
              <a:gd name="connsiteY0" fmla="*/ 160 h 1578703"/>
              <a:gd name="connsiteX1" fmla="*/ 1222408 w 2627696"/>
              <a:gd name="connsiteY1" fmla="*/ 837557 h 1578703"/>
              <a:gd name="connsiteX2" fmla="*/ 2627696 w 2627696"/>
              <a:gd name="connsiteY2" fmla="*/ 1578703 h 1578703"/>
              <a:gd name="connsiteX3" fmla="*/ 2627696 w 2627696"/>
              <a:gd name="connsiteY3" fmla="*/ 1578703 h 1578703"/>
              <a:gd name="connsiteX0" fmla="*/ 0 w 2627696"/>
              <a:gd name="connsiteY0" fmla="*/ 8956 h 1587499"/>
              <a:gd name="connsiteX1" fmla="*/ 1761423 w 2627696"/>
              <a:gd name="connsiteY1" fmla="*/ 220711 h 1587499"/>
              <a:gd name="connsiteX2" fmla="*/ 2627696 w 2627696"/>
              <a:gd name="connsiteY2" fmla="*/ 1587499 h 1587499"/>
              <a:gd name="connsiteX3" fmla="*/ 2627696 w 2627696"/>
              <a:gd name="connsiteY3" fmla="*/ 1587499 h 1587499"/>
              <a:gd name="connsiteX0" fmla="*/ 0 w 2627696"/>
              <a:gd name="connsiteY0" fmla="*/ 61491 h 1640034"/>
              <a:gd name="connsiteX1" fmla="*/ 1925052 w 2627696"/>
              <a:gd name="connsiteY1" fmla="*/ 148118 h 1640034"/>
              <a:gd name="connsiteX2" fmla="*/ 2627696 w 2627696"/>
              <a:gd name="connsiteY2" fmla="*/ 1640034 h 1640034"/>
              <a:gd name="connsiteX3" fmla="*/ 2627696 w 2627696"/>
              <a:gd name="connsiteY3" fmla="*/ 1640034 h 1640034"/>
              <a:gd name="connsiteX0" fmla="*/ 0 w 2627696"/>
              <a:gd name="connsiteY0" fmla="*/ 0 h 1578543"/>
              <a:gd name="connsiteX1" fmla="*/ 2627696 w 2627696"/>
              <a:gd name="connsiteY1" fmla="*/ 1578543 h 1578543"/>
              <a:gd name="connsiteX2" fmla="*/ 2627696 w 2627696"/>
              <a:gd name="connsiteY2" fmla="*/ 1578543 h 157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696" h="1578543">
                <a:moveTo>
                  <a:pt x="0" y="0"/>
                </a:moveTo>
                <a:lnTo>
                  <a:pt x="2627696" y="1578543"/>
                </a:lnTo>
                <a:lnTo>
                  <a:pt x="2627696" y="157854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1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小结：电子表格软件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1CFE0-E15B-4972-BDBC-B98960CF8453}"/>
              </a:ext>
            </a:extLst>
          </p:cNvPr>
          <p:cNvSpPr txBox="1"/>
          <p:nvPr/>
        </p:nvSpPr>
        <p:spPr>
          <a:xfrm>
            <a:off x="911424" y="1340768"/>
            <a:ext cx="8640961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：文本、数字、日期和时间、逻辑值和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出错值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可以保存多种数据类型，即使参与计算，数据类型是否统一影响并不大，只是可能导致运算结果不同于预期设想。</a:t>
            </a: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可以包括函数和四则运算，这使得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的计算、统计能力大大增强。</a:t>
            </a: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提供的内置公式。</a:t>
            </a: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公式的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自动重算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使用单元格的引用地址，就是要使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计算的结果始终准确地反映单元格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的当前数据。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40925A-0601-4EE8-A61F-D8B402D7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789040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小结：电子表格软件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66D356-3470-4292-A204-8347EC43879D}"/>
              </a:ext>
            </a:extLst>
          </p:cNvPr>
          <p:cNvSpPr txBox="1"/>
          <p:nvPr/>
        </p:nvSpPr>
        <p:spPr>
          <a:xfrm>
            <a:off x="6168008" y="1916832"/>
            <a:ext cx="44644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9EBF27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最佳帮助助手（鼠标形状）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对于不同的操作，鼠标形状会随着操作的不同而发生相应的变化。参见右图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9EBF27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区域选取操作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选取不相邻的区域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拖拽或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选取相邻的区域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7C2D4-E545-4317-9DA6-9B3EC6AB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5" y="979488"/>
            <a:ext cx="4981575" cy="587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参考：成绩单公式创建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5CEAC-5D60-41D0-9621-91A9EF5182F6}"/>
              </a:ext>
            </a:extLst>
          </p:cNvPr>
          <p:cNvSpPr txBox="1"/>
          <p:nvPr/>
        </p:nvSpPr>
        <p:spPr>
          <a:xfrm>
            <a:off x="1703512" y="1412777"/>
            <a:ext cx="83529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公式与算术四则运算规则写法相同。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课程总成绩计算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=C4+D4+I4+J4+K4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=SUM (C4:D4, I4:K4)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任选作业成绩计算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=MAX (E4:H4)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总评成绩：创建多重判断公式（函数嵌套）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=IF (L4&lt;60,"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",IF(L4&gt;=85,"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不通过率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=COUNTIF (M4:M13,“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/ COUNTA (B4:B13)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217345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优秀率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=COUNTIF (M4:M13,"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/ COUNTA (B4:B13)</a:t>
            </a:r>
          </a:p>
        </p:txBody>
      </p:sp>
    </p:spTree>
    <p:extLst>
      <p:ext uri="{BB962C8B-B14F-4D97-AF65-F5344CB8AC3E}">
        <p14:creationId xmlns:p14="http://schemas.microsoft.com/office/powerpoint/2010/main" val="44265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919537" y="1340769"/>
            <a:ext cx="8424937" cy="341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部分数据来自“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随堂作业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2.xlsx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参考效果图完成最终成绩汇总表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，提交作业文件命名：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随堂作业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endParaRPr lang="en-US" altLang="zh-CN" sz="24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在课堂讲解实现的基础上，按下列要求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继续完善</a:t>
            </a:r>
            <a:b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凡缺少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其中一项者，均记为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b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任选作业成绩取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最高者，凡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任选作业有效提交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（含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次）者，此部分成绩将获得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加权（有效指成绩均在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分以上，含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b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栏计算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因任选作业的加权而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7" y="4765909"/>
            <a:ext cx="5733851" cy="19642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7320136" y="6165304"/>
            <a:ext cx="504056" cy="2160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63752" y="6372275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0B92A8DD-0AF4-4D58-97FF-08E4AFBB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43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日提交截止）</a:t>
            </a:r>
          </a:p>
        </p:txBody>
      </p:sp>
    </p:spTree>
    <p:extLst>
      <p:ext uri="{BB962C8B-B14F-4D97-AF65-F5344CB8AC3E}">
        <p14:creationId xmlns:p14="http://schemas.microsoft.com/office/powerpoint/2010/main" val="228380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919537" y="1340769"/>
            <a:ext cx="84249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表格编辑进一步要求：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栏设置条件格式，凡成绩在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的分数设置为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文本。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总评优秀者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绿色填充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单元格，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红色填充</a:t>
            </a:r>
            <a:b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参见样例效果，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成绩分析表格和分布统计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b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）对该表格有选择地进行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写保护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显示保护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注意，密码设置为 </a:t>
            </a: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b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完成后，将该工作表单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成绩汇总表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4005065"/>
            <a:ext cx="7534459" cy="258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7C241-D2A5-486B-ABBB-7570B95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43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日提交截止）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8E82AD6-CCAE-415B-B3BB-4D3C63F1E8FC}"/>
              </a:ext>
            </a:extLst>
          </p:cNvPr>
          <p:cNvSpPr/>
          <p:nvPr/>
        </p:nvSpPr>
        <p:spPr>
          <a:xfrm>
            <a:off x="9737548" y="2982094"/>
            <a:ext cx="448050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7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94179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今天的任务：编辑一张课程成绩汇总表单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60"/>
            <a:ext cx="10729192" cy="21602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除了参考示例完成表格编辑排版外，还须：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突出显示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没有成绩的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网页作业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均不通过）</a:t>
            </a: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根据课程考核设置原则实现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任选作业成绩统计、计算成绩、转换总评成绩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设置数据有效范围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，减少原始数据的人为输入错误</a:t>
            </a:r>
          </a:p>
          <a:p>
            <a:pPr eaLnBrk="1" hangingPunct="1">
              <a:lnSpc>
                <a:spcPts val="3300"/>
              </a:lnSpc>
              <a:spcBef>
                <a:spcPts val="0"/>
              </a:spcBef>
              <a:buClr>
                <a:srgbClr val="217345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为完成的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模式，以免他人误改，同时对敏感信息进行隐藏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F5AFC5-9AD3-44DE-B36D-786A0A97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604666"/>
            <a:ext cx="9433048" cy="30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51584" y="1557362"/>
            <a:ext cx="647700" cy="46799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endParaRPr lang="zh-CN" altLang="en-US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0F577-98A8-4E96-9CC4-44AE1C39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43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日提交截止）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DB40E-6A95-4D2E-8D14-AE5385C6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288464"/>
            <a:ext cx="6294574" cy="54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6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CB86C0-7238-4C97-B683-D4D1E4B21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82" y="535925"/>
            <a:ext cx="7071836" cy="57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5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1424" y="1656576"/>
            <a:ext cx="437163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数据来自“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随堂作业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2.xlsx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参考插图表格样例，继续在前一个电子表格文档中完成对帐单的仿制</a:t>
            </a: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日期格式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的定义；不同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数据列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对齐设置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；最后一行使用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Alt+Enter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实现文字断行；最后一行的数据除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调整金额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循环利息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外，其余为计算结果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该工作表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对帐单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37" y="1634767"/>
            <a:ext cx="4576327" cy="4591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46366-6E75-4D35-BCFB-DE3A970B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43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日提交截止）</a:t>
            </a:r>
          </a:p>
        </p:txBody>
      </p:sp>
    </p:spTree>
    <p:extLst>
      <p:ext uri="{BB962C8B-B14F-4D97-AF65-F5344CB8AC3E}">
        <p14:creationId xmlns:p14="http://schemas.microsoft.com/office/powerpoint/2010/main" val="366857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448" y="1412776"/>
            <a:ext cx="43204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数据来自“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随堂作业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2.xlsx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参考插图表格样例，继续在前一个电子表格文档中完成斜线表头表格的仿制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斜线表头画好斜线后，在单元格内填充表头内容的方法可使用以下方法：</a:t>
            </a:r>
          </a:p>
          <a:p>
            <a:pPr marL="914400" lvl="1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使用文本框</a:t>
            </a:r>
          </a:p>
          <a:p>
            <a:pPr marL="914400" lvl="1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使用上下标</a:t>
            </a:r>
          </a:p>
          <a:p>
            <a:pPr marL="914400" lvl="1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使用空格等进行中分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该工作表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斜线表头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91" y="1447314"/>
            <a:ext cx="2729151" cy="16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90" y="3212976"/>
            <a:ext cx="4230266" cy="335409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FE31A3DA-BCD8-44E5-9DA0-70383F1E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43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日提交截止）</a:t>
            </a:r>
          </a:p>
        </p:txBody>
      </p:sp>
    </p:spTree>
    <p:extLst>
      <p:ext uri="{BB962C8B-B14F-4D97-AF65-F5344CB8AC3E}">
        <p14:creationId xmlns:p14="http://schemas.microsoft.com/office/powerpoint/2010/main" val="171702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动手前的准备：几个概念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60"/>
            <a:ext cx="3816424" cy="4248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300"/>
              </a:lnSpc>
              <a:spcBef>
                <a:spcPts val="600"/>
              </a:spcBef>
              <a:buClr>
                <a:srgbClr val="217345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是计算和存储数据的文件（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）工作簿可由多页（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）组成，可存放电子表格和图表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buClr>
                <a:srgbClr val="217345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工作表的基本构成单位（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）可存放各类数据和公式函数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435C86-7C72-4C07-8FA5-9CDA52ED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59" y="1268414"/>
            <a:ext cx="50800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631504" y="6181189"/>
            <a:ext cx="31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4259289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2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动手前的准备：几个概念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59"/>
            <a:ext cx="10369152" cy="23892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7345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单元格通过坐标位置进行标识</a:t>
            </a:r>
          </a:p>
          <a:p>
            <a:pPr>
              <a:buClr>
                <a:srgbClr val="217345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单元格引用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（单元格地址）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FA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（字符）</a:t>
            </a:r>
            <a:r>
              <a:rPr lang="zh-CN" altLang="en-US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（数字）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>
                <a:solidFill>
                  <a:srgbClr val="FFA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       R3</a:t>
            </a:r>
            <a:r>
              <a:rPr lang="en-US" altLang="zh-CN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i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i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1-65536</a:t>
            </a:r>
            <a:r>
              <a:rPr lang="zh-CN" altLang="en-US" sz="2800" i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2800" i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A-Z, AA-AZ, ……IA-IV 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i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（老版本）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415480" y="61811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单元格的表示和构成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4259289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35">
            <a:extLst>
              <a:ext uri="{FF2B5EF4-FFF2-40B4-BE49-F238E27FC236}">
                <a16:creationId xmlns:a16="http://schemas.microsoft.com/office/drawing/2014/main" id="{95347632-F6C4-4295-959E-AF30579E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692527"/>
            <a:ext cx="864235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7">
            <a:extLst>
              <a:ext uri="{FF2B5EF4-FFF2-40B4-BE49-F238E27FC236}">
                <a16:creationId xmlns:a16="http://schemas.microsoft.com/office/drawing/2014/main" id="{B4BEBFC1-45B1-4303-ABCB-14DCFB19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72" y="1280177"/>
            <a:ext cx="32004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6B83D15-251D-4BC0-A343-C6339F2A668B}"/>
              </a:ext>
            </a:extLst>
          </p:cNvPr>
          <p:cNvSpPr/>
          <p:nvPr/>
        </p:nvSpPr>
        <p:spPr>
          <a:xfrm>
            <a:off x="7392144" y="1126422"/>
            <a:ext cx="576064" cy="430369"/>
          </a:xfrm>
          <a:prstGeom prst="ellipse">
            <a:avLst/>
          </a:prstGeom>
          <a:noFill/>
          <a:ln w="5715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动手前的准备：几个概念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551384" y="618118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认识数据类型（数字格式）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4259289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CE95FB-DBEF-4166-AC14-C0DC58390F90}"/>
              </a:ext>
            </a:extLst>
          </p:cNvPr>
          <p:cNvSpPr txBox="1"/>
          <p:nvPr/>
        </p:nvSpPr>
        <p:spPr>
          <a:xfrm>
            <a:off x="839416" y="3049796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根据提示将对应的彩色单元格设置为相应的格式，然后输入内容</a:t>
            </a:r>
            <a:r>
              <a:rPr lang="en-US" altLang="zh-CN" sz="2800" b="1" dirty="0">
                <a:solidFill>
                  <a:srgbClr val="FFA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65C4CCF-7420-46E6-85B1-90094ACD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3" y="1412776"/>
            <a:ext cx="7524328" cy="14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978D15D4-CE0C-458B-8562-C40BB3DC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6" y="3861048"/>
            <a:ext cx="7524000" cy="120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AAE3614-15D5-4A7F-B85C-74A4C0443782}"/>
              </a:ext>
            </a:extLst>
          </p:cNvPr>
          <p:cNvSpPr txBox="1"/>
          <p:nvPr/>
        </p:nvSpPr>
        <p:spPr>
          <a:xfrm>
            <a:off x="839416" y="551723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尝试用数字数据分别与其他格式的数据进行</a:t>
            </a:r>
            <a:r>
              <a:rPr lang="zh-CN" altLang="en-US" sz="2800" b="1" dirty="0">
                <a:solidFill>
                  <a:srgbClr val="FFA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37359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动手前的准备：几个概念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517221" y="6181189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关于数据输入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4259289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5EDE0F-79B5-41B0-B3D6-A7AD0D82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67" y="4235768"/>
            <a:ext cx="7398675" cy="19979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DE1B52-7655-4FA9-9586-3ED00D435CC5}"/>
              </a:ext>
            </a:extLst>
          </p:cNvPr>
          <p:cNvSpPr txBox="1"/>
          <p:nvPr/>
        </p:nvSpPr>
        <p:spPr>
          <a:xfrm>
            <a:off x="1271464" y="1340769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活动单元格</a:t>
            </a:r>
            <a:endParaRPr lang="en-US" altLang="zh-CN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选取区域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A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编辑栏</a:t>
            </a:r>
            <a:endParaRPr lang="en-US" altLang="zh-CN" sz="2800" dirty="0">
              <a:solidFill>
                <a:srgbClr val="FFA1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FDF4D5D-0A71-4DDB-8648-5B52611A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53" y="2782288"/>
            <a:ext cx="4382204" cy="12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6-19">
            <a:extLst>
              <a:ext uri="{FF2B5EF4-FFF2-40B4-BE49-F238E27FC236}">
                <a16:creationId xmlns:a16="http://schemas.microsoft.com/office/drawing/2014/main" id="{5B079AB6-461A-43D3-BCF4-A55A2C01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9" y="2782289"/>
            <a:ext cx="3448417" cy="12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5092EA9B-879F-40EF-B013-BEE1D0DB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51" y="1356792"/>
            <a:ext cx="1466871" cy="498736"/>
          </a:xfrm>
          <a:prstGeom prst="rect">
            <a:avLst/>
          </a:prstGeom>
          <a:noFill/>
          <a:effectLst>
            <a:glow rad="228600">
              <a:srgbClr val="217345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DD7315-E0BC-410D-B792-F559ECEFE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768" y="1340769"/>
            <a:ext cx="2296203" cy="1381669"/>
          </a:xfrm>
          <a:prstGeom prst="rect">
            <a:avLst/>
          </a:prstGeom>
        </p:spPr>
      </p:pic>
      <p:sp>
        <p:nvSpPr>
          <p:cNvPr id="22" name="圆角矩形 4">
            <a:extLst>
              <a:ext uri="{FF2B5EF4-FFF2-40B4-BE49-F238E27FC236}">
                <a16:creationId xmlns:a16="http://schemas.microsoft.com/office/drawing/2014/main" id="{4F9236CA-534A-4246-9C69-AFBBC076026F}"/>
              </a:ext>
            </a:extLst>
          </p:cNvPr>
          <p:cNvSpPr/>
          <p:nvPr/>
        </p:nvSpPr>
        <p:spPr bwMode="auto">
          <a:xfrm>
            <a:off x="1619166" y="4235768"/>
            <a:ext cx="7398675" cy="417368"/>
          </a:xfrm>
          <a:prstGeom prst="roundRect">
            <a:avLst/>
          </a:prstGeom>
          <a:noFill/>
          <a:ln w="57150" cap="flat" cmpd="sng" algn="ctr">
            <a:solidFill>
              <a:srgbClr val="FFA14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动手前的准备：几个概念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2BE5E-0BD9-4796-87AD-DFD6C7823BDD}"/>
              </a:ext>
            </a:extLst>
          </p:cNvPr>
          <p:cNvSpPr txBox="1"/>
          <p:nvPr/>
        </p:nvSpPr>
        <p:spPr>
          <a:xfrm>
            <a:off x="1517221" y="6181189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关于数据输入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C1A3D23-B4F0-427D-8E4D-1CC96F8C145F}"/>
              </a:ext>
            </a:extLst>
          </p:cNvPr>
          <p:cNvSpPr>
            <a:spLocks/>
          </p:cNvSpPr>
          <p:nvPr/>
        </p:nvSpPr>
        <p:spPr bwMode="auto">
          <a:xfrm>
            <a:off x="4259289" y="6038852"/>
            <a:ext cx="1628775" cy="700087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solidFill>
            <a:srgbClr val="21734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9E1F45-2E27-4C59-B5CA-115F363D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75" y="3370997"/>
            <a:ext cx="4987460" cy="28101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695F6E-5C9B-4D32-9ACE-9DC45EE9FE56}"/>
              </a:ext>
            </a:extLst>
          </p:cNvPr>
          <p:cNvSpPr txBox="1"/>
          <p:nvPr/>
        </p:nvSpPr>
        <p:spPr>
          <a:xfrm>
            <a:off x="1416434" y="1412776"/>
            <a:ext cx="47227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自动填充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有规律的数据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自动填充的机制？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哪些数据能进行自动填充？</a:t>
            </a:r>
          </a:p>
          <a:p>
            <a:pPr marL="457200" indent="-457200">
              <a:buClr>
                <a:srgbClr val="217345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如何自定义填充序列？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98289A-9AD0-4041-BBC2-C54AE8F10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3370996"/>
            <a:ext cx="3384376" cy="28405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156EE4-B4F6-431D-B623-F2F4DC85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016" y="151259"/>
            <a:ext cx="2057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4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47855"/>
            <a:ext cx="6624736" cy="205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791744" y="2678143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进入示例实操部分</a:t>
            </a:r>
            <a:endParaRPr lang="zh-CN" altLang="en-US" sz="4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6" name="Picture 20" descr="Boy10">
            <a:extLst>
              <a:ext uri="{FF2B5EF4-FFF2-40B4-BE49-F238E27FC236}">
                <a16:creationId xmlns:a16="http://schemas.microsoft.com/office/drawing/2014/main" id="{4F32AF5A-CA8E-4DC1-87CA-CF25F52850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5640" y="1124744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8158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</TotalTime>
  <Pages>0</Pages>
  <Words>1961</Words>
  <Characters>0</Characters>
  <Application>Microsoft Office PowerPoint</Application>
  <DocSecurity>0</DocSecurity>
  <PresentationFormat>宽屏</PresentationFormat>
  <Lines>0</Lines>
  <Paragraphs>196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Monotype Sorts</vt:lpstr>
      <vt:lpstr>迷你简毡笔黑</vt:lpstr>
      <vt:lpstr>思源黑体 CN Heavy</vt:lpstr>
      <vt:lpstr>微软雅黑</vt:lpstr>
      <vt:lpstr>Arial</vt:lpstr>
      <vt:lpstr>Calibri</vt:lpstr>
      <vt:lpstr>Calibri Light</vt:lpstr>
      <vt:lpstr>Webdings</vt:lpstr>
      <vt:lpstr>Wingdings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1048</cp:revision>
  <cp:lastPrinted>2019-02-26T07:35:54Z</cp:lastPrinted>
  <dcterms:created xsi:type="dcterms:W3CDTF">2011-12-30T09:16:50Z</dcterms:created>
  <dcterms:modified xsi:type="dcterms:W3CDTF">2021-03-03T05:29:52Z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