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03" r:id="rId2"/>
    <p:sldMasterId id="2147483815" r:id="rId3"/>
  </p:sldMasterIdLst>
  <p:notesMasterIdLst>
    <p:notesMasterId r:id="rId38"/>
  </p:notesMasterIdLst>
  <p:handoutMasterIdLst>
    <p:handoutMasterId r:id="rId39"/>
  </p:handoutMasterIdLst>
  <p:sldIdLst>
    <p:sldId id="256" r:id="rId4"/>
    <p:sldId id="433" r:id="rId5"/>
    <p:sldId id="410" r:id="rId6"/>
    <p:sldId id="368" r:id="rId7"/>
    <p:sldId id="287" r:id="rId8"/>
    <p:sldId id="366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435" r:id="rId18"/>
    <p:sldId id="436" r:id="rId19"/>
    <p:sldId id="337" r:id="rId20"/>
    <p:sldId id="338" r:id="rId21"/>
    <p:sldId id="439" r:id="rId22"/>
    <p:sldId id="336" r:id="rId23"/>
    <p:sldId id="437" r:id="rId24"/>
    <p:sldId id="656" r:id="rId25"/>
    <p:sldId id="329" r:id="rId26"/>
    <p:sldId id="438" r:id="rId27"/>
    <p:sldId id="657" r:id="rId28"/>
    <p:sldId id="658" r:id="rId29"/>
    <p:sldId id="330" r:id="rId30"/>
    <p:sldId id="331" r:id="rId31"/>
    <p:sldId id="332" r:id="rId32"/>
    <p:sldId id="333" r:id="rId33"/>
    <p:sldId id="372" r:id="rId34"/>
    <p:sldId id="348" r:id="rId35"/>
    <p:sldId id="335" r:id="rId36"/>
    <p:sldId id="654" r:id="rId37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548"/>
    <a:srgbClr val="217345"/>
    <a:srgbClr val="29A4FA"/>
    <a:srgbClr val="FF9900"/>
    <a:srgbClr val="00B0F0"/>
    <a:srgbClr val="92D050"/>
    <a:srgbClr val="22A5FD"/>
    <a:srgbClr val="09AEF8"/>
    <a:srgbClr val="3399FF"/>
    <a:srgbClr val="415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72584" autoAdjust="0"/>
  </p:normalViewPr>
  <p:slideViewPr>
    <p:cSldViewPr>
      <p:cViewPr varScale="1">
        <p:scale>
          <a:sx n="48" d="100"/>
          <a:sy n="48" d="100"/>
        </p:scale>
        <p:origin x="61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652" y="-7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729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ED17-1954-40D2-9001-65C1A4620894}" type="datetimeFigureOut">
              <a:rPr lang="zh-CN" altLang="en-US" smtClean="0"/>
              <a:t>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729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FE5E-AF9A-44CD-9F83-9C7F7B871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6117-0CF4-4127-B56A-16DB6F372807}" type="datetimeFigureOut">
              <a:rPr lang="zh-CN" altLang="en-US" smtClean="0"/>
              <a:t>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C3B0-AB7E-43B6-B905-C791BA1FA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7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0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78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96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位数可以比自己少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9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8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3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根据原始数据的大小长度，决定有多少个问号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4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9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04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59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09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WEEKDAY</a:t>
            </a:r>
            <a:r>
              <a:rPr lang="en-US" altLang="zh-CN" dirty="0"/>
              <a:t>(</a:t>
            </a:r>
            <a:r>
              <a:rPr lang="en-US" altLang="zh-CN" dirty="0" err="1"/>
              <a:t>serial_number</a:t>
            </a:r>
            <a:r>
              <a:rPr lang="zh-CN" altLang="en-US" dirty="0"/>
              <a:t>，</a:t>
            </a:r>
            <a:r>
              <a:rPr lang="en-US" altLang="zh-CN" dirty="0" err="1"/>
              <a:t>return_type</a:t>
            </a:r>
            <a:r>
              <a:rPr lang="en-US" altLang="zh-CN" dirty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=WEEKDAY(2021/3/9,2)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34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43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8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20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F4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绝对地址：指的是本单元格绝对不变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美元符号在哪里，哪一行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列就不变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71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8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26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34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2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9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44538" y="0"/>
            <a:ext cx="5956301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30486" y="3523952"/>
            <a:ext cx="6264696" cy="5616624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公式</a:t>
            </a:r>
            <a:r>
              <a:rPr lang="en-US" altLang="zh-CN" baseline="0" dirty="0"/>
              <a:t>-</a:t>
            </a:r>
            <a:r>
              <a:rPr lang="zh-CN" altLang="en-US" baseline="0" dirty="0"/>
              <a:t>名称管理器</a:t>
            </a:r>
            <a:r>
              <a:rPr lang="en-US" altLang="zh-CN" baseline="0" dirty="0"/>
              <a:t>-</a:t>
            </a:r>
            <a:r>
              <a:rPr lang="zh-CN" altLang="en-US" baseline="0" dirty="0"/>
              <a:t>新建</a:t>
            </a:r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6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8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7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4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6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A3687-273B-4062-9BA5-8973F34BFFC4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E5335-61C7-4D62-B4F0-92F0B3144F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EFA27-8BF0-4D9F-AF49-30DEC2CFE219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2621-9D67-4839-9C19-92B6DBF12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43823-6EFE-4FF3-93A5-1653D452033B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729D3-FACA-47EE-BB0C-2AE94C4EA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8726-1EFE-41E1-9DE5-F6C01EFE58DC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71DB-0C5B-4FA5-B4EE-188ECD52E9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314D-AA4D-4C9A-9C9C-59810CF5B783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BC36-A28B-4182-B3EE-1A4610E11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039-93CE-4B8C-A518-09B9B9C5D709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8F4-4B8A-49BB-99C5-8570496F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A0A-0A1B-43D7-826A-CA71446D8EC7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77CC-83DD-4F75-8EC9-37E0550F3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A2C-2E15-40D1-977E-69330605ABC5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98-8F3D-4A08-B450-51F4BFBA3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FD9-E858-477B-9137-8C91C21BAED1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62C1-773B-43E8-941E-F9B2DF521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7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6DA-1615-4672-97B9-8103D2EDF4ED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B7A6-5C8F-4B91-B23B-DA52D1572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3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1529-0E00-429E-AB13-7DE43D27AFFF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0D0-F083-4578-B613-ED0DF900D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211E-4BDF-491D-844C-C8A21A15D862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3F41-EE83-4ECE-81B5-571B4E4B41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F1A1-3BCC-4022-B128-7EFAE6A97236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F8EB-9BE4-4775-8CCA-98BE2888A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C91-7927-4D51-8ED2-F2A8FEB18A00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7EE-9A6C-4BF5-B45C-2BBF54353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9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70D-568E-41E6-91E2-82540CF080DA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326F-C18C-49A2-A0EE-05D0CA6D3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F236-FAE3-4B45-928A-8799F344EA18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EB9-1159-4A46-B103-C6A2CC528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1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0D71-FF5E-4F3C-9919-3372346C2DF0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5C37-22D8-48FB-985A-C4E88C9F8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1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201A-1C31-4EA1-8BC7-33C58BA7FE1E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0FF-7452-482B-9E13-F7F737854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371-0C58-48BC-835B-FB29B5A2E703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83BE-9CE5-46AF-92DE-42AB9A3D60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10F1-904B-4E19-9E53-09878874B0F5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AEDB-34E0-4E45-A51D-5EDCE46D1D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27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11E7-CC11-44E8-8C3F-D5117C6D6CAB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8B02-3472-4327-94D9-59B2022C4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FB97-5E21-4EE5-B814-5DFA7CB9CC2B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470-4C75-4CC0-9AB9-29FEAFF94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42AC6-4194-4D9A-8CA7-CCDB450B8723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4104C-80EE-443E-A582-51742FBDF3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5B5-8A24-47D1-A564-CF227147D1C2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7B9A-64C0-47DE-ABA3-AB0524CE8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C3E-3991-461D-8979-E075C7F7EBCB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4C99-5F17-4C72-910D-05FC876E21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8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D4E7-C022-40AB-BE38-21A8B57EC3EB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F14D-B247-4BDB-BC40-F5896E84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3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14D-EFBB-4C89-AD82-67B6D057CB55}" type="datetimeFigureOut">
              <a:rPr lang="zh-CN" altLang="en-US" smtClean="0"/>
              <a:pPr/>
              <a:t>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69C-6DB8-4765-BDD9-79D061AE8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2A959-7D93-4782-B83C-397B6609E1F6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D9617-FF64-48AB-9AB2-9638698DE1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A41A-0591-4C6C-862D-91C20B951D2B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8C46-2FD2-4A80-B5F5-2AFF349A40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5DB36-C0CD-4F5A-8329-ECB3A7218AEA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99B7E-0087-43D2-97E7-8EECE9ED54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0802A-A1A8-4F02-8453-6AD53829DFBC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0997-DEA7-4A37-AA2C-686FFDBAE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73615-0FA9-496B-B917-7CCAB84F4EDE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01D39-4583-46D2-8E26-2A092C50A2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371DC-DC9A-4D49-847F-50CA6A389CDE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8A80-BA79-4D7A-90B2-1E92754403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AB624D-7D25-403B-B035-4EDAF5ECEDDE}" type="datetimeFigureOut">
              <a:rPr lang="zh-CN" altLang="en-US"/>
              <a:pPr/>
              <a:t>21/3/17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85D969-9727-493F-95DD-9008228541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任意多边形 2">
            <a:extLst>
              <a:ext uri="{FF2B5EF4-FFF2-40B4-BE49-F238E27FC236}">
                <a16:creationId xmlns:a16="http://schemas.microsoft.com/office/drawing/2014/main" id="{56E13126-044E-4CEE-B332-B867F989074C}"/>
              </a:ext>
            </a:extLst>
          </p:cNvPr>
          <p:cNvSpPr>
            <a:spLocks/>
          </p:cNvSpPr>
          <p:nvPr userDrawn="1"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1C3BC-2CB7-42D9-80A1-CBF842082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694822"/>
            <a:ext cx="12192000" cy="1523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3389314" y="980728"/>
            <a:ext cx="65069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数据库技术及应用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4112" y="3019600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3-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函数与公式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9F4D8-E1D4-4E76-B2FD-1FE2EA4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589352" y="738365"/>
            <a:ext cx="1811571" cy="1440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64664F6-B833-4788-B73A-110CCCC8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4077072"/>
            <a:ext cx="3600400" cy="221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800" b="0" kern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通过示例的讲解和实践，对公式与函数在数据处理中的应用有一个理解和掌握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874291-5BF3-4F1B-95A4-16D4191C3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3027779"/>
            <a:ext cx="2967565" cy="331868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1424" y="1268760"/>
            <a:ext cx="9793088" cy="53285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字符串函数：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返回的字符个数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）起返回指定长度的字符串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开始位置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返回字符的个数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从指定位置开始返回指定长度的字符串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获取字符串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单字节字符数（汉字是双字节）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修剪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字符（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除了单词之间的单个空格外，清除文本中所有的空格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Trim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0638777-E82B-4938-ABCD-ED08008BA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常用文本函数</a:t>
            </a:r>
          </a:p>
        </p:txBody>
      </p:sp>
    </p:spTree>
    <p:extLst>
      <p:ext uri="{BB962C8B-B14F-4D97-AF65-F5344CB8AC3E}">
        <p14:creationId xmlns:p14="http://schemas.microsoft.com/office/powerpoint/2010/main" val="420675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7ABDF16E-8E7B-4AFE-8D3C-8C770B1B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45336" y="1340768"/>
            <a:ext cx="8292851" cy="5070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根据用户的身份证号码提取出用户生日的信息。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身份证号规律：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位身份证号码，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位生日，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位身份证号码，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位生日。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text, 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start_num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num_chars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用于返回字符串中从指定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位置开始的特定数目的字符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text ) 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求长度，返回字符数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完成提示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根据求长度结果，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位处提取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位或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位的生日信息。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139D24-993D-4A54-87CB-B9C7FD3E4648}"/>
              </a:ext>
            </a:extLst>
          </p:cNvPr>
          <p:cNvSpPr txBox="1"/>
          <p:nvPr/>
        </p:nvSpPr>
        <p:spPr>
          <a:xfrm>
            <a:off x="6493865" y="5859269"/>
            <a:ext cx="3778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请参考示例文件</a:t>
            </a:r>
            <a:endParaRPr lang="en-US" altLang="zh-CN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公式和函数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.xlsx</a:t>
            </a:r>
            <a:endParaRPr lang="zh-CN" altLang="en-US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C6A39F-9D61-44C3-AB1A-456BE0C03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37" y="3135684"/>
            <a:ext cx="4338327" cy="25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8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83432" y="1700808"/>
            <a:ext cx="9937104" cy="39186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指定位置处的任意文本</a:t>
            </a:r>
            <a:b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需要替换其部分字符的文本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被替换字符的起始位置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替换的字符个数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用于替换到原文本中去的字符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Substitute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需要替换其部分字符的文本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需要被替换的具体文本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用于替换的文本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第几次出现的旧文本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如果不输入第四个参数将替换所有旧文本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补位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：按照给定的次数重复显示文本</a:t>
            </a:r>
            <a:b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Rept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需要重复显示的文本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重复显示的次数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F7DDDC5-3D58-424E-BD29-CB4B6A49F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常用文本函数</a:t>
            </a:r>
          </a:p>
        </p:txBody>
      </p:sp>
    </p:spTree>
    <p:extLst>
      <p:ext uri="{BB962C8B-B14F-4D97-AF65-F5344CB8AC3E}">
        <p14:creationId xmlns:p14="http://schemas.microsoft.com/office/powerpoint/2010/main" val="22893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71464" y="1556792"/>
            <a:ext cx="8226425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加密身份证号码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，只显示开始的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位和最后的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位，其他数字替换为“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两种身份证号码版本均需要考虑：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位和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284984"/>
            <a:ext cx="9982348" cy="280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CAD42-18CE-4D41-A0C1-58C3C8640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课堂示例</a:t>
            </a:r>
          </a:p>
        </p:txBody>
      </p:sp>
    </p:spTree>
    <p:extLst>
      <p:ext uri="{BB962C8B-B14F-4D97-AF65-F5344CB8AC3E}">
        <p14:creationId xmlns:p14="http://schemas.microsoft.com/office/powerpoint/2010/main" val="32422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15480" y="1412876"/>
            <a:ext cx="8226425" cy="1008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数据整理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Substitute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综合应用，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将学号格式统一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50" y="2348880"/>
            <a:ext cx="3619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5480" y="4077073"/>
            <a:ext cx="8226425" cy="1008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数据整理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综合应用，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将课程号统一为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位编码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51" y="4983337"/>
            <a:ext cx="30003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D4AE91F4-9C35-466A-936C-9CBD5631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549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6873D-E9B7-42A4-B4E7-C0AB3CFEDD83}"/>
              </a:ext>
            </a:extLst>
          </p:cNvPr>
          <p:cNvSpPr txBox="1"/>
          <p:nvPr/>
        </p:nvSpPr>
        <p:spPr>
          <a:xfrm>
            <a:off x="6993862" y="62733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</p:spTree>
    <p:extLst>
      <p:ext uri="{BB962C8B-B14F-4D97-AF65-F5344CB8AC3E}">
        <p14:creationId xmlns:p14="http://schemas.microsoft.com/office/powerpoint/2010/main" val="10080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8096" y="1374207"/>
            <a:ext cx="10957146" cy="2952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format_text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b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转换为按指定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</a:t>
            </a: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b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format_text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双引号括起来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作为文本字符串的数字格式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217345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将代表数字的文本字符串转换成数字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51984" y="6300995"/>
            <a:ext cx="399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百度一下：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中的运算符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31504" y="524699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文本连接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将两个文本连接或串起来产生一个连续的文本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6" y="5273358"/>
            <a:ext cx="720000" cy="72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19536" y="4301055"/>
            <a:ext cx="7182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36.8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</a:t>
            </a:r>
            <a:r>
              <a:rPr lang="en-US" altLang="zh-CN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 /</a:t>
            </a:r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CF07FF3-8C43-445C-9A9E-D27718672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948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格式转换函数（</a:t>
            </a:r>
            <a:r>
              <a:rPr lang="zh-CN" altLang="en-US" sz="4000" b="1" dirty="0">
                <a:solidFill>
                  <a:srgbClr val="21734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强大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Text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51789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654525DB-DB02-4F9A-BFAA-13F22A3AF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288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有关数字格式准则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9416" y="1436556"/>
            <a:ext cx="8226425" cy="1008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显示小数位和有效位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三种占位符：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、？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588535"/>
            <a:ext cx="5295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700808"/>
            <a:ext cx="4104456" cy="4035762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1769871" y="6237313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有关数字格式的准则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百度一下</a:t>
            </a:r>
          </a:p>
        </p:txBody>
      </p:sp>
    </p:spTree>
    <p:extLst>
      <p:ext uri="{BB962C8B-B14F-4D97-AF65-F5344CB8AC3E}">
        <p14:creationId xmlns:p14="http://schemas.microsoft.com/office/powerpoint/2010/main" val="369902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79614" y="1412876"/>
            <a:ext cx="8226425" cy="14400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某公司根据某月销售情况统计，给出员工销售统计情况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42"/>
          <a:stretch>
            <a:fillRect/>
          </a:stretch>
        </p:blipFill>
        <p:spPr bwMode="auto">
          <a:xfrm>
            <a:off x="2351088" y="4010174"/>
            <a:ext cx="72009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35189" y="2613174"/>
            <a:ext cx="3826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”&amp;“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60614" y="3203724"/>
            <a:ext cx="675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数值参数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数字格式表示参数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816726" y="4226074"/>
            <a:ext cx="1444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6959600" y="4226074"/>
            <a:ext cx="216058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95551" y="3794274"/>
            <a:ext cx="64801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495550" y="3146574"/>
            <a:ext cx="2952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7CEAD6F9-DD04-4996-B412-6780EA6AC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课堂示例</a:t>
            </a:r>
          </a:p>
        </p:txBody>
      </p:sp>
    </p:spTree>
    <p:extLst>
      <p:ext uri="{BB962C8B-B14F-4D97-AF65-F5344CB8AC3E}">
        <p14:creationId xmlns:p14="http://schemas.microsoft.com/office/powerpoint/2010/main" val="355761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79614" y="1412876"/>
            <a:ext cx="8226425" cy="14400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某公司总结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年的销售业绩，需要将销售金额以万元为单位表示，并将数值精确到千元，为便于阅读，采用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小数点居中的方式对齐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A2AF1-A6FE-44D0-8934-52CA94C93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课堂示例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CF19AB-72F6-4972-BC74-51DDCB80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457575"/>
            <a:ext cx="7277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79614" y="1412876"/>
            <a:ext cx="8226425" cy="18001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某公司总结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年的销售业绩，需要将销售金额以万元为单位表示，并将数值精确到千元，为便于阅读，采用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小数点居中的方式对齐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要求该格式更具通用性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A2AF1-A6FE-44D0-8934-52CA94C93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549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106A93-79AC-4062-9C4E-E4EEE4D0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3356992"/>
            <a:ext cx="7277100" cy="2790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DE79D0-FA8E-41D4-871A-FFAE83A80115}"/>
              </a:ext>
            </a:extLst>
          </p:cNvPr>
          <p:cNvSpPr txBox="1"/>
          <p:nvPr/>
        </p:nvSpPr>
        <p:spPr>
          <a:xfrm>
            <a:off x="6993862" y="62733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小数点居中对齐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</p:spTree>
    <p:extLst>
      <p:ext uri="{BB962C8B-B14F-4D97-AF65-F5344CB8AC3E}">
        <p14:creationId xmlns:p14="http://schemas.microsoft.com/office/powerpoint/2010/main" val="42784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4826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从电子表格开始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……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587ADF0-0701-4C20-9D91-6DCB4A3E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094" y="1509365"/>
            <a:ext cx="424847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9pPr>
          </a:lstStyle>
          <a:p>
            <a:pPr marL="0" indent="0">
              <a:spcBef>
                <a:spcPct val="0"/>
              </a:spcBef>
              <a:buClr>
                <a:srgbClr val="217345"/>
              </a:buClr>
              <a:buSzPct val="100000"/>
              <a:buNone/>
            </a:pPr>
            <a:r>
              <a:rPr lang="zh-CN" altLang="en-US" dirty="0">
                <a:solidFill>
                  <a:srgbClr val="21734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电子表格</a:t>
            </a:r>
            <a:endParaRPr lang="en-US" altLang="zh-CN" dirty="0">
              <a:solidFill>
                <a:srgbClr val="2173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8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数据规律排列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8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数据类型多样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8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数据格式丰富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8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引入公式实现自动重算</a:t>
            </a:r>
          </a:p>
          <a:p>
            <a:pPr>
              <a:spcBef>
                <a:spcPct val="0"/>
              </a:spcBef>
              <a:buClr>
                <a:srgbClr val="217345"/>
              </a:buClr>
              <a:buSzPct val="100000"/>
            </a:pPr>
            <a:r>
              <a:rPr lang="zh-CN" altLang="en-US" sz="2800" b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引入图表直观显示数据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66FAEF-6858-4FA2-8AE5-A6E92A919E62}"/>
              </a:ext>
            </a:extLst>
          </p:cNvPr>
          <p:cNvSpPr txBox="1"/>
          <p:nvPr/>
        </p:nvSpPr>
        <p:spPr>
          <a:xfrm>
            <a:off x="6816080" y="4461693"/>
            <a:ext cx="4148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自动重算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功能基于参加计算的数据均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其存放位置（单元格地址）。</a:t>
            </a:r>
            <a:endParaRPr lang="en-US" altLang="zh-CN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25540-3722-4FAB-9CBD-84707CAB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556792"/>
            <a:ext cx="5493562" cy="4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79614" y="1412876"/>
            <a:ext cx="8226425" cy="5759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提取身份证号码中的出生日期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54" y="2564467"/>
            <a:ext cx="6525738" cy="394687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51585" y="1954966"/>
            <a:ext cx="65403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数值参数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数字格式表示参数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4FB8F8E-7EEB-41A4-94F0-41C328F98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9327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完善前面的课堂示例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B2AD72-318B-4BB2-BCBB-1DECEF8E0E8A}"/>
              </a:ext>
            </a:extLst>
          </p:cNvPr>
          <p:cNvSpPr txBox="1"/>
          <p:nvPr/>
        </p:nvSpPr>
        <p:spPr>
          <a:xfrm>
            <a:off x="9264352" y="3244334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</a:rPr>
              <a:t>"#-00-00"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7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50644" y="1340768"/>
            <a:ext cx="9878823" cy="12960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显示格式</a:t>
            </a:r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显示格式</a:t>
            </a:r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否则显示格式</a:t>
            </a:r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文本显示格式</a:t>
            </a:r>
            <a:r>
              <a:rPr lang="en-US" altLang="zh-CN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5440" y="2494539"/>
            <a:ext cx="8699241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M5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[&gt;=85]</a:t>
            </a:r>
            <a:r>
              <a:rPr lang="zh-CN" altLang="en-US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[&lt;60]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876F0B3-67A5-4116-AB0D-F687E9D02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6460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额外惊喜：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TEXT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函数的条件格式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39C496-40EA-4A7D-9489-5094DF2F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094544"/>
            <a:ext cx="7269047" cy="36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CDEF91C-D868-4FFD-8389-7E684D83F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1" y="59598"/>
            <a:ext cx="1781617" cy="1781617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3380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79576" y="76470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TEXT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函数条件格式与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IF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38F42F-55FC-440D-914B-0195643BFFF6}"/>
              </a:ext>
            </a:extLst>
          </p:cNvPr>
          <p:cNvSpPr txBox="1"/>
          <p:nvPr/>
        </p:nvSpPr>
        <p:spPr>
          <a:xfrm>
            <a:off x="824211" y="3928701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=TEXT(M5,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“[&gt;=60]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3E6D53-D29C-4A23-86DE-9F01E2B1C66B}"/>
              </a:ext>
            </a:extLst>
          </p:cNvPr>
          <p:cNvSpPr txBox="1"/>
          <p:nvPr/>
        </p:nvSpPr>
        <p:spPr>
          <a:xfrm>
            <a:off x="824211" y="4794975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=TEXT(M5, 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"[&gt;=85]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[&lt;60]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F16191-EBAD-4D5B-93DB-DB0CA401A3EC}"/>
              </a:ext>
            </a:extLst>
          </p:cNvPr>
          <p:cNvSpPr txBox="1"/>
          <p:nvPr/>
        </p:nvSpPr>
        <p:spPr>
          <a:xfrm>
            <a:off x="824211" y="5661248"/>
            <a:ext cx="1096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=TEXT(M5,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“[&gt;=85]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[&lt;60]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通过；文本数据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E4421A-583A-496D-B845-9DCC6D6C727E}"/>
              </a:ext>
            </a:extLst>
          </p:cNvPr>
          <p:cNvSpPr txBox="1"/>
          <p:nvPr/>
        </p:nvSpPr>
        <p:spPr>
          <a:xfrm>
            <a:off x="824211" y="3062427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=TEXT(M5,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“[&gt;=60]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"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849902-4844-4D7A-A2FD-28806749992C}"/>
              </a:ext>
            </a:extLst>
          </p:cNvPr>
          <p:cNvSpPr txBox="1"/>
          <p:nvPr/>
        </p:nvSpPr>
        <p:spPr>
          <a:xfrm>
            <a:off x="824211" y="213459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请写出相应的</a:t>
            </a:r>
            <a:r>
              <a:rPr lang="en-US" altLang="zh-CN" sz="36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IF</a:t>
            </a: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函数实现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84E9ED-CAAB-45FC-85F3-3AD64BF0E90A}"/>
              </a:ext>
            </a:extLst>
          </p:cNvPr>
          <p:cNvSpPr txBox="1"/>
          <p:nvPr/>
        </p:nvSpPr>
        <p:spPr>
          <a:xfrm>
            <a:off x="644815" y="15730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扫码答题</a:t>
            </a:r>
          </a:p>
        </p:txBody>
      </p:sp>
    </p:spTree>
    <p:extLst>
      <p:ext uri="{BB962C8B-B14F-4D97-AF65-F5344CB8AC3E}">
        <p14:creationId xmlns:p14="http://schemas.microsoft.com/office/powerpoint/2010/main" val="279856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E6904D37-EB57-4926-9D70-52C882BC4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日期与时间函数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351584" y="1988840"/>
            <a:ext cx="7344816" cy="3384376"/>
          </a:xfrm>
          <a:prstGeom prst="roundRect">
            <a:avLst/>
          </a:prstGeom>
          <a:solidFill>
            <a:srgbClr val="FFFFFF">
              <a:alpha val="50196"/>
            </a:srgbClr>
          </a:solidFill>
          <a:ln w="38100" cap="flat" cmpd="sng" algn="ctr">
            <a:solidFill>
              <a:srgbClr val="9EBF2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27648" y="2564905"/>
            <a:ext cx="597666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在公式中用来分析和处理</a:t>
            </a:r>
            <a:r>
              <a:rPr lang="zh-CN" altLang="en-US" sz="32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日期值和时间值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。通常的操作有：取出当前系统时间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日期信息，取得日期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时间的部分字段值等。</a:t>
            </a:r>
          </a:p>
        </p:txBody>
      </p:sp>
    </p:spTree>
    <p:extLst>
      <p:ext uri="{BB962C8B-B14F-4D97-AF65-F5344CB8AC3E}">
        <p14:creationId xmlns:p14="http://schemas.microsoft.com/office/powerpoint/2010/main" val="197658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F9909F6A-DCE5-491C-9E95-A63388AD1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9037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EXCEL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中的日期时间系统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11424" y="1412875"/>
            <a:ext cx="9289032" cy="15840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日期和时间都是以序列号存储的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，它们只是一个数值而已（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最大值为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2958465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 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9999-12-31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AFA142-2091-41B4-8F4C-B75DEA41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010272"/>
            <a:ext cx="2967565" cy="3318689"/>
          </a:xfrm>
          <a:prstGeom prst="rect">
            <a:avLst/>
          </a:prstGeom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6D30D4-7964-415D-92F4-E2CDE057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37" y="4400322"/>
            <a:ext cx="4143375" cy="196215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D50A9C4F-BD95-406B-9616-692A26F6A6B2}"/>
              </a:ext>
            </a:extLst>
          </p:cNvPr>
          <p:cNvSpPr/>
          <p:nvPr/>
        </p:nvSpPr>
        <p:spPr bwMode="auto">
          <a:xfrm>
            <a:off x="4780814" y="5604580"/>
            <a:ext cx="259228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8370EE-5239-45E0-B541-B230739BF253}"/>
              </a:ext>
            </a:extLst>
          </p:cNvPr>
          <p:cNvSpPr txBox="1"/>
          <p:nvPr/>
        </p:nvSpPr>
        <p:spPr>
          <a:xfrm>
            <a:off x="4878403" y="2950111"/>
            <a:ext cx="39084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两套日期系统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系统（兼容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601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>
            <a:extLst>
              <a:ext uri="{FF2B5EF4-FFF2-40B4-BE49-F238E27FC236}">
                <a16:creationId xmlns:a16="http://schemas.microsoft.com/office/drawing/2014/main" id="{B234193F-7CA5-4640-A36F-A535A380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9037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EXCEL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中的日期时间系统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E81C9-3269-4841-ABD0-502B9DEFC729}"/>
              </a:ext>
            </a:extLst>
          </p:cNvPr>
          <p:cNvSpPr txBox="1"/>
          <p:nvPr/>
        </p:nvSpPr>
        <p:spPr>
          <a:xfrm>
            <a:off x="5159896" y="5391800"/>
            <a:ext cx="48862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输入快捷键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+ ;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当前日期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+Shift + ;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当前时间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14B3C2-8168-4CD6-AD50-F378D8568FE7}"/>
              </a:ext>
            </a:extLst>
          </p:cNvPr>
          <p:cNvSpPr txBox="1"/>
          <p:nvPr/>
        </p:nvSpPr>
        <p:spPr>
          <a:xfrm>
            <a:off x="163429" y="5391800"/>
            <a:ext cx="3988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800" dirty="0">
                <a:solidFill>
                  <a:srgbClr val="36B5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错误的日期不会被处理，转换为序列号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CB12A-5A87-4B0B-A36E-EFC99BD6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138"/>
            <a:ext cx="12192000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0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F9909F6A-DCE5-491C-9E95-A63388AD1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日期与时间函数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11424" y="1412875"/>
            <a:ext cx="9289032" cy="460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支持多种日期格式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2008-8-8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8/8/2008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Aug-08-2008……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返回序列号</a:t>
            </a:r>
            <a:b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year,month,day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返回指定日期的序列号</a:t>
            </a:r>
            <a:b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DATEVALUE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date_text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返回文本日期的序列号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取得当前时间日期</a:t>
            </a:r>
            <a:b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TODAY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    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6818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2010" y="1406526"/>
            <a:ext cx="4836467" cy="37443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返回特定的日期和时间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serial_number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 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serial_number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serial_number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相似的函数：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（时）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（分）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（秒）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879976" y="616530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有关日期和时间格式的准则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71" y="1412876"/>
            <a:ext cx="38195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5310449"/>
            <a:ext cx="1364799" cy="1329804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4606C725-763E-4005-BF9A-E9C7F67E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日期与时间函数</a:t>
            </a:r>
          </a:p>
        </p:txBody>
      </p:sp>
    </p:spTree>
    <p:extLst>
      <p:ext uri="{BB962C8B-B14F-4D97-AF65-F5344CB8AC3E}">
        <p14:creationId xmlns:p14="http://schemas.microsoft.com/office/powerpoint/2010/main" val="2231541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3.bdstatic.com/70cFv8Sh_Q1YnxGkpoWK1HF6hhy/it/u=776555063,439795486&amp;fm=26&amp;gp=0.jpg">
            <a:extLst>
              <a:ext uri="{FF2B5EF4-FFF2-40B4-BE49-F238E27FC236}">
                <a16:creationId xmlns:a16="http://schemas.microsoft.com/office/drawing/2014/main" id="{EEE3DF05-516B-4690-9230-94924A83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124034"/>
            <a:ext cx="2612609" cy="22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9416" y="1501648"/>
            <a:ext cx="8580883" cy="24145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年春晚倒计时（虎年春晚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</a:p>
          <a:p>
            <a:pPr eaLnBrk="1" hangingPunct="1"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DATEVALUE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date_text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返回文本日期的序列号</a:t>
            </a:r>
          </a:p>
          <a:p>
            <a:pPr eaLnBrk="1" hangingPunct="1"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取得当前时间日期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TODAY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512E5F-BE46-420F-92BA-3D20E58B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9115C-584B-445D-8DFF-782712DB7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664" y="3501008"/>
            <a:ext cx="7162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5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F759FC-6711-4F86-BFBA-81A89C68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08" y="2447924"/>
            <a:ext cx="6990017" cy="263725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47528" y="1484784"/>
            <a:ext cx="7992888" cy="12240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595959"/>
              </a:buClr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生日计算器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，根据家人生日信息</a:t>
            </a:r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某年份的星期几信息。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>
            <a:off x="3071664" y="5376862"/>
            <a:ext cx="3384550" cy="865188"/>
          </a:xfrm>
          <a:prstGeom prst="wedgeEllipseCallout">
            <a:avLst>
              <a:gd name="adj1" fmla="val -53277"/>
              <a:gd name="adj2" fmla="val 141849"/>
            </a:avLst>
          </a:prstGeom>
          <a:solidFill>
            <a:srgbClr val="2173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ea typeface="华文新魏" pitchFamily="2" charset="-122"/>
              </a:rPr>
              <a:t>星期几？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6CA0399-CFC3-48AF-BA83-8D2D33A6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549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C10198F-65F7-4A7C-8050-FED332FDC01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120336" y="3213374"/>
            <a:ext cx="2952328" cy="935806"/>
          </a:xfrm>
          <a:prstGeom prst="wedgeEllipseCallout">
            <a:avLst>
              <a:gd name="adj1" fmla="val 78124"/>
              <a:gd name="adj2" fmla="val 5942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ea typeface="华文新魏" pitchFamily="2" charset="-122"/>
              </a:rPr>
              <a:t>测试数据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06CD071F-41A0-499D-A93C-23A3301D0A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120336" y="3213374"/>
            <a:ext cx="2952328" cy="935806"/>
          </a:xfrm>
          <a:prstGeom prst="wedgeEllipseCallout">
            <a:avLst>
              <a:gd name="adj1" fmla="val 78769"/>
              <a:gd name="adj2" fmla="val -36254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ea typeface="华文新魏" pitchFamily="2" charset="-122"/>
              </a:rPr>
              <a:t>测试数据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BFB25-849E-4E19-9836-904ABCED1BEE}"/>
              </a:ext>
            </a:extLst>
          </p:cNvPr>
          <p:cNvSpPr txBox="1"/>
          <p:nvPr/>
        </p:nvSpPr>
        <p:spPr>
          <a:xfrm flipH="1">
            <a:off x="6528047" y="5547846"/>
            <a:ext cx="295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1734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结果呈现格式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2F5C2-2F6E-4738-AC43-B6EC91C34474}"/>
              </a:ext>
            </a:extLst>
          </p:cNvPr>
          <p:cNvSpPr txBox="1"/>
          <p:nvPr/>
        </p:nvSpPr>
        <p:spPr>
          <a:xfrm>
            <a:off x="6993862" y="62733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生日计划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</p:spTree>
    <p:extLst>
      <p:ext uri="{BB962C8B-B14F-4D97-AF65-F5344CB8AC3E}">
        <p14:creationId xmlns:p14="http://schemas.microsoft.com/office/powerpoint/2010/main" val="25052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6083703B-9D4E-43F5-B697-1169A6941875}"/>
              </a:ext>
            </a:extLst>
          </p:cNvPr>
          <p:cNvSpPr/>
          <p:nvPr/>
        </p:nvSpPr>
        <p:spPr>
          <a:xfrm flipH="1">
            <a:off x="5691876" y="2456892"/>
            <a:ext cx="2924403" cy="1404156"/>
          </a:xfrm>
          <a:prstGeom prst="homePlate">
            <a:avLst/>
          </a:prstGeom>
          <a:gradFill flip="none" rotWithShape="1">
            <a:gsLst>
              <a:gs pos="0">
                <a:srgbClr val="217345">
                  <a:alpha val="80000"/>
                </a:srgbClr>
              </a:gs>
              <a:gs pos="39000">
                <a:schemeClr val="accent6">
                  <a:lumMod val="20000"/>
                  <a:lumOff val="80000"/>
                  <a:alpha val="50000"/>
                </a:schemeClr>
              </a:gs>
              <a:gs pos="100000">
                <a:schemeClr val="accent6">
                  <a:lumMod val="20000"/>
                  <a:lumOff val="80000"/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单元格地址（引用）在公式中的作用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BB7DC-4905-4A01-840F-C0366FA1F35B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268760"/>
            <a:ext cx="10153128" cy="2520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rgbClr val="217345"/>
              </a:buClr>
              <a:buNone/>
              <a:defRPr/>
            </a:pPr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自动重算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功能基于参加计算的数据均引用其存放位置（单元格地址）。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rgbClr val="217345"/>
              </a:buClr>
              <a:defRPr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rgbClr val="217345"/>
              </a:buClr>
              <a:defRPr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rgbClr val="217345"/>
              </a:buClr>
              <a:defRPr/>
            </a:pP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   A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60941C-2C53-4170-8284-B08BE234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6" y="3996574"/>
            <a:ext cx="6084297" cy="2861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F220F8-7CA2-486D-B70C-3A2FE382C914}"/>
              </a:ext>
            </a:extLst>
          </p:cNvPr>
          <p:cNvSpPr txBox="1"/>
          <p:nvPr/>
        </p:nvSpPr>
        <p:spPr>
          <a:xfrm>
            <a:off x="6168008" y="27927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8D874F-78FC-45DB-90C6-9B948E5DAC83}"/>
              </a:ext>
            </a:extLst>
          </p:cNvPr>
          <p:cNvSpPr txBox="1"/>
          <p:nvPr/>
        </p:nvSpPr>
        <p:spPr>
          <a:xfrm>
            <a:off x="6888088" y="5859269"/>
            <a:ext cx="3413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请参考示例文件</a:t>
            </a:r>
            <a:endParaRPr lang="en-US" altLang="zh-CN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单元格引用相关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.xlsx</a:t>
            </a:r>
            <a:endParaRPr lang="zh-CN" altLang="en-US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222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271464" y="3518892"/>
            <a:ext cx="7416824" cy="576064"/>
          </a:xfrm>
          <a:prstGeom prst="rect">
            <a:avLst/>
          </a:prstGeom>
          <a:solidFill>
            <a:srgbClr val="9EBF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70910" y="1385491"/>
            <a:ext cx="9861594" cy="38437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MONTH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函数分别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求得家人生日的月和日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求得家人指定年份的生日信息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（具体日期）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WEEKDAY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计算出指定年份家人生日所在的星期数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计算某个日期是星期几，返回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None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WEEKDAY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serial_number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return_type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利用运算符“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将计算的结果以便于理解的形式显示出来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957B63B-534A-41FB-8C48-48DDE4D01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626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（完成提示）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FFA2A-E31B-4CD8-915C-4DD647AD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4702418"/>
            <a:ext cx="5200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3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449BE-A595-4EC3-9AA4-240EAAB8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31" y="1877158"/>
            <a:ext cx="5200650" cy="1962150"/>
          </a:xfrm>
          <a:prstGeom prst="rect">
            <a:avLst/>
          </a:prstGeom>
        </p:spPr>
      </p:pic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833437" y="376183"/>
            <a:ext cx="93679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有关数字格式准则参考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57" y="1484784"/>
            <a:ext cx="415947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/>
          <p:cNvSpPr txBox="1"/>
          <p:nvPr/>
        </p:nvSpPr>
        <p:spPr>
          <a:xfrm>
            <a:off x="7303150" y="5733257"/>
            <a:ext cx="3545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有关数字格式的准则</a:t>
            </a:r>
            <a:endParaRPr lang="en-US" altLang="zh-CN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百度一下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56" y="205273"/>
            <a:ext cx="7239000" cy="10477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>
            <a:off x="2062856" y="5241624"/>
            <a:ext cx="4159477" cy="519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10800000">
            <a:off x="9052720" y="4463443"/>
            <a:ext cx="1584176" cy="865188"/>
          </a:xfrm>
          <a:prstGeom prst="wedgeEllipseCallout">
            <a:avLst>
              <a:gd name="adj1" fmla="val -7551"/>
              <a:gd name="adj2" fmla="val 159485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星期几？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1991544" y="146486"/>
            <a:ext cx="2303561" cy="40219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7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9D4B01-64FA-40F9-8DE2-C20DB099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592848"/>
            <a:ext cx="7059415" cy="299660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79614" y="1412876"/>
            <a:ext cx="8226425" cy="10800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制作一个父亲节和母亲节的计算器：输入具体年份，计算出节日具体日期（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日期格式</a:t>
            </a:r>
            <a:r>
              <a:rPr lang="en-US" altLang="zh-CN" sz="28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-mm-</a:t>
            </a:r>
            <a:r>
              <a:rPr lang="en-US" altLang="zh-CN" sz="28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4185269" y="2780928"/>
            <a:ext cx="1224136" cy="936104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28416" y="30181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cxnSp>
        <p:nvCxnSpPr>
          <p:cNvPr id="7" name="直接箭头连接符 6"/>
          <p:cNvCxnSpPr>
            <a:stCxn id="6" idx="1"/>
            <a:endCxn id="5" idx="6"/>
          </p:cNvCxnSpPr>
          <p:nvPr/>
        </p:nvCxnSpPr>
        <p:spPr bwMode="auto">
          <a:xfrm flipH="1">
            <a:off x="5409405" y="3248980"/>
            <a:ext cx="8190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/>
          <p:cNvSpPr/>
          <p:nvPr/>
        </p:nvSpPr>
        <p:spPr bwMode="auto">
          <a:xfrm>
            <a:off x="6201493" y="4437112"/>
            <a:ext cx="1827122" cy="936104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01180" y="449009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输出格式要求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-mm-</a:t>
            </a:r>
            <a:r>
              <a:rPr lang="en-US" altLang="zh-CN" sz="24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0" idx="1"/>
            <a:endCxn id="9" idx="6"/>
          </p:cNvCxnSpPr>
          <p:nvPr/>
        </p:nvCxnSpPr>
        <p:spPr bwMode="auto">
          <a:xfrm flipH="1" flipV="1">
            <a:off x="8028615" y="4905164"/>
            <a:ext cx="572564" cy="4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6993862" y="62733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父亲节母亲节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E4FEE8B3-2195-4AEC-BD3D-4262ACD4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626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（完成提示）</a:t>
            </a:r>
          </a:p>
        </p:txBody>
      </p:sp>
    </p:spTree>
    <p:extLst>
      <p:ext uri="{BB962C8B-B14F-4D97-AF65-F5344CB8AC3E}">
        <p14:creationId xmlns:p14="http://schemas.microsoft.com/office/powerpoint/2010/main" val="136807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2787" y="1402277"/>
            <a:ext cx="8226425" cy="5759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函数嵌套实现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1" y="1988840"/>
            <a:ext cx="5174543" cy="442762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4727848" y="2204864"/>
            <a:ext cx="1224136" cy="936104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70995" y="24420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91486" y="36450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cxnSp>
        <p:nvCxnSpPr>
          <p:cNvPr id="6" name="直接箭头连接符 5"/>
          <p:cNvCxnSpPr>
            <a:stCxn id="4" idx="1"/>
            <a:endCxn id="3" idx="6"/>
          </p:cNvCxnSpPr>
          <p:nvPr/>
        </p:nvCxnSpPr>
        <p:spPr bwMode="auto">
          <a:xfrm flipH="1">
            <a:off x="5951984" y="2672916"/>
            <a:ext cx="8190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肘形连接符 11"/>
          <p:cNvCxnSpPr>
            <a:stCxn id="7" idx="3"/>
          </p:cNvCxnSpPr>
          <p:nvPr/>
        </p:nvCxnSpPr>
        <p:spPr bwMode="auto">
          <a:xfrm flipV="1">
            <a:off x="4891704" y="3717033"/>
            <a:ext cx="1996384" cy="158825"/>
          </a:xfrm>
          <a:prstGeom prst="bentConnector3">
            <a:avLst>
              <a:gd name="adj1" fmla="val 99739"/>
            </a:avLst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肘形连接符 14"/>
          <p:cNvCxnSpPr/>
          <p:nvPr/>
        </p:nvCxnSpPr>
        <p:spPr bwMode="auto">
          <a:xfrm flipV="1">
            <a:off x="4891706" y="3645026"/>
            <a:ext cx="448213" cy="230832"/>
          </a:xfrm>
          <a:prstGeom prst="bentConnector3">
            <a:avLst>
              <a:gd name="adj1" fmla="val 99409"/>
            </a:avLst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6528048" y="6465821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C557273A-59D0-4E77-89A0-4E07E223E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626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（完成提示）</a:t>
            </a:r>
          </a:p>
        </p:txBody>
      </p:sp>
    </p:spTree>
    <p:extLst>
      <p:ext uri="{BB962C8B-B14F-4D97-AF65-F5344CB8AC3E}">
        <p14:creationId xmlns:p14="http://schemas.microsoft.com/office/powerpoint/2010/main" val="10741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524FB420-8647-401D-AC8E-06761F97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047" y="2276872"/>
            <a:ext cx="12192000" cy="2232248"/>
          </a:xfrm>
          <a:prstGeom prst="rect">
            <a:avLst/>
          </a:prstGeom>
          <a:solidFill>
            <a:srgbClr val="21734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FFC87E-EC1D-4A6C-8D7F-1E9D0859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2865710"/>
            <a:ext cx="64171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下周进入开放实验室</a:t>
            </a:r>
          </a:p>
        </p:txBody>
      </p:sp>
      <p:pic>
        <p:nvPicPr>
          <p:cNvPr id="10" name="Picture 2" descr="https://timgsa.baidu.com/timg?image&amp;quality=80&amp;size=b9999_10000&amp;sec=1581762239378&amp;di=c7156f05ca9e264e45884a9e2491c581&amp;imgtype=0&amp;src=http%3A%2F%2Fimg4.imgtn.bdimg.com%2Fit%2Fu%3D2381116019%2C2318095130%26fm%3D214%26gp%3D0.jpg">
            <a:extLst>
              <a:ext uri="{FF2B5EF4-FFF2-40B4-BE49-F238E27FC236}">
                <a16:creationId xmlns:a16="http://schemas.microsoft.com/office/drawing/2014/main" id="{AD7275B4-B1C5-49BB-9193-B64FCA07C7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803" y="2132856"/>
            <a:ext cx="2592288" cy="25922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4491A9-3BC8-47B9-A387-482738C3F8BE}"/>
              </a:ext>
            </a:extLst>
          </p:cNvPr>
          <p:cNvSpPr txBox="1"/>
          <p:nvPr/>
        </p:nvSpPr>
        <p:spPr>
          <a:xfrm rot="1736828">
            <a:off x="7827900" y="2552201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本周有</a:t>
            </a:r>
            <a:endParaRPr lang="en-US" altLang="zh-CN" sz="3200" dirty="0">
              <a:solidFill>
                <a:schemeClr val="bg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作业！</a:t>
            </a:r>
          </a:p>
        </p:txBody>
      </p:sp>
    </p:spTree>
    <p:extLst>
      <p:ext uri="{BB962C8B-B14F-4D97-AF65-F5344CB8AC3E}">
        <p14:creationId xmlns:p14="http://schemas.microsoft.com/office/powerpoint/2010/main" val="13118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创建三维公式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BB7DC-4905-4A01-840F-C0366FA1F35B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268760"/>
            <a:ext cx="11017224" cy="20162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300"/>
              </a:lnSpc>
              <a:spcBef>
                <a:spcPts val="600"/>
              </a:spcBef>
              <a:buClr>
                <a:srgbClr val="217345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不同工作表中的数据所在单元格地址的表示：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工作表名称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单元格引用地址</a:t>
            </a:r>
          </a:p>
          <a:p>
            <a:pPr eaLnBrk="1" hangingPunct="1">
              <a:lnSpc>
                <a:spcPts val="3300"/>
              </a:lnSpc>
              <a:spcBef>
                <a:spcPts val="600"/>
              </a:spcBef>
              <a:buClr>
                <a:srgbClr val="217345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不同工作簿中的数据所在单元格地址的表示：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工作簿名称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工作表名称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单元格引用地址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5E38C28-8B26-44A1-84E5-865CFDA0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284983"/>
            <a:ext cx="429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48E961B-2813-444C-A993-379D4DE7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65" y="3284983"/>
            <a:ext cx="4327539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D2CC0D8-9AA3-46D7-B22E-72881706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965873"/>
            <a:ext cx="54768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A1D1AAB-0A06-44D6-8D70-0B35208229DE}"/>
              </a:ext>
            </a:extLst>
          </p:cNvPr>
          <p:cNvSpPr/>
          <p:nvPr/>
        </p:nvSpPr>
        <p:spPr>
          <a:xfrm>
            <a:off x="3791744" y="4965873"/>
            <a:ext cx="3096344" cy="263327"/>
          </a:xfrm>
          <a:prstGeom prst="rect">
            <a:avLst/>
          </a:prstGeom>
          <a:noFill/>
          <a:ln w="28575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83C147-32F4-41E9-8646-4B70FA2ADD70}"/>
              </a:ext>
            </a:extLst>
          </p:cNvPr>
          <p:cNvSpPr txBox="1"/>
          <p:nvPr/>
        </p:nvSpPr>
        <p:spPr>
          <a:xfrm>
            <a:off x="6888088" y="5859269"/>
            <a:ext cx="3381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请参考示例文件</a:t>
            </a:r>
            <a:endParaRPr lang="en-US" altLang="zh-CN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应用三维公式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**.xlsx</a:t>
            </a:r>
            <a:endParaRPr lang="zh-CN" altLang="en-US" sz="28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1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5336" y="1352285"/>
            <a:ext cx="7704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EBF27"/>
              </a:buClr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名称定义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指代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某个常量、区域、计算，达到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提升公式可读性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的目的（通常配合正确的单元格引用格式保留公式的复制效率）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81" y="2924944"/>
            <a:ext cx="7166223" cy="3370253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>
            <a:off x="3826320" y="3645023"/>
            <a:ext cx="576064" cy="288032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68617" y="3604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个人收入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2386161" y="5589239"/>
            <a:ext cx="2006821" cy="28803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 bwMode="auto">
          <a:xfrm>
            <a:off x="2530176" y="5949279"/>
            <a:ext cx="648072" cy="288032"/>
          </a:xfrm>
          <a:prstGeom prst="ellipse">
            <a:avLst/>
          </a:prstGeom>
          <a:noFill/>
          <a:ln w="57150" cap="flat" cmpd="sng" algn="ctr">
            <a:solidFill>
              <a:srgbClr val="42D3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6161" y="630486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个人收入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每月支出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23792" y="57772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每月支出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6280" y="1468718"/>
            <a:ext cx="2229202" cy="1152127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843AB49A-8357-4A25-B9EF-90BC4377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利用名称定义功能提升公式的可读性</a:t>
            </a:r>
          </a:p>
        </p:txBody>
      </p:sp>
    </p:spTree>
    <p:extLst>
      <p:ext uri="{BB962C8B-B14F-4D97-AF65-F5344CB8AC3E}">
        <p14:creationId xmlns:p14="http://schemas.microsoft.com/office/powerpoint/2010/main" val="71266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166057"/>
            <a:ext cx="7056784" cy="24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237205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647728" y="2658655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从数据处理角度</a:t>
            </a:r>
            <a:b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</a:b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认识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Excel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中的函数</a:t>
            </a:r>
          </a:p>
        </p:txBody>
      </p:sp>
    </p:spTree>
    <p:extLst>
      <p:ext uri="{BB962C8B-B14F-4D97-AF65-F5344CB8AC3E}">
        <p14:creationId xmlns:p14="http://schemas.microsoft.com/office/powerpoint/2010/main" val="311753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9017775E-236B-4A33-BD24-DBBB3247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3920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从数据处理角度认识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Excel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中的函数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87488" y="1412876"/>
            <a:ext cx="8226425" cy="15840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特殊的公式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，它可以更加简单、便捷地进行多种运算，这些运算中有很多是使用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普通公式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无法完成的。利用函数可以使公式的功能得到提升。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989" y="5411875"/>
            <a:ext cx="9852346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中宋" pitchFamily="2" charset="-122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FF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可以是数字、文本、单元格引用、逻辑值（</a:t>
            </a:r>
            <a:r>
              <a:rPr lang="en-US" altLang="zh-CN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）、数组、错误值（比如，</a:t>
            </a:r>
            <a:r>
              <a:rPr lang="en-US" altLang="zh-CN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#N/A</a:t>
            </a:r>
            <a:r>
              <a:rPr lang="zh-CN" altLang="en-US" sz="2400" b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），也可以是公式或其它函数（函数嵌套）。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984500" y="4241801"/>
            <a:ext cx="6011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SzTx/>
              <a:buFont typeface="Webdings" pitchFamily="18" charset="2"/>
              <a:buNone/>
            </a:pPr>
            <a:r>
              <a:rPr lang="zh-CN" altLang="en-US" sz="2400" b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不同类型的函数要求给定不同类型的参数，参数用括号括起，参数之间用逗号分割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23962" y="3068960"/>
            <a:ext cx="6248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62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981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384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895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52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10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5000"/>
              </a:lnSpc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en-US" altLang="zh-CN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en-US" altLang="zh-CN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995363" y="4279901"/>
            <a:ext cx="2149475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SzTx/>
              <a:buFont typeface="Webdings" pitchFamily="18" charset="2"/>
              <a:buNone/>
            </a:pPr>
            <a:r>
              <a:rPr lang="zh-CN" altLang="en-US" sz="2400" b="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代表函数功能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2985962" y="3678560"/>
            <a:ext cx="0" cy="609600"/>
          </a:xfrm>
          <a:prstGeom prst="line">
            <a:avLst/>
          </a:prstGeom>
          <a:noFill/>
          <a:ln w="38100">
            <a:solidFill>
              <a:srgbClr val="9EBF2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662362" y="367856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62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61264CF0-BBA1-4A07-863C-3D627D4A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0707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Excel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函数的种类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7408" y="1473785"/>
            <a:ext cx="331236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日期与时间函数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查询和引用函数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数学和三角函数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数据库函数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CB34D-47FC-4303-9F07-B731F08B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354173"/>
            <a:ext cx="5608861" cy="52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4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0F880F51-D9FD-4D60-B4E7-AD6610F0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文本函数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351584" y="1988840"/>
            <a:ext cx="7344816" cy="3384376"/>
          </a:xfrm>
          <a:prstGeom prst="roundRect">
            <a:avLst/>
          </a:prstGeom>
          <a:solidFill>
            <a:srgbClr val="FFFFFF">
              <a:alpha val="50196"/>
            </a:srgbClr>
          </a:solidFill>
          <a:ln w="38100" cap="flat" cmpd="sng" algn="ctr">
            <a:solidFill>
              <a:srgbClr val="2173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27648" y="2564905"/>
            <a:ext cx="597666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处理文本串的函数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其功能主要包括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文本的大小写、数据类型；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或搜索文本中的指定字符；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几个相关文本，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获取关于文本的其他信息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，比如文字串的长度等。</a:t>
            </a:r>
            <a:endParaRPr lang="en-US" altLang="zh-CN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268818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8555</TotalTime>
  <Pages>0</Pages>
  <Words>1869</Words>
  <Characters>0</Characters>
  <Application>Microsoft Office PowerPoint</Application>
  <DocSecurity>0</DocSecurity>
  <PresentationFormat>宽屏</PresentationFormat>
  <Lines>0</Lines>
  <Paragraphs>201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Monotype Sorts</vt:lpstr>
      <vt:lpstr>华文新魏</vt:lpstr>
      <vt:lpstr>迷你简毡笔黑</vt:lpstr>
      <vt:lpstr>思源黑体 CN Heavy</vt:lpstr>
      <vt:lpstr>微软雅黑</vt:lpstr>
      <vt:lpstr>Arial</vt:lpstr>
      <vt:lpstr>Calibri</vt:lpstr>
      <vt:lpstr>Calibri Light</vt:lpstr>
      <vt:lpstr>Webdings</vt:lpstr>
      <vt:lpstr>Wingdings</vt:lpstr>
      <vt:lpstr>11_Office 主题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嫩绿轻快简洁商务PPT模板</dc:title>
  <dc:subject>商务PPT模板</dc:subject>
  <dc:creator>PPT STORE</dc:creator>
  <cp:keywords>嫩绿 轻快 简洁 商务 PPT模板</cp:keywords>
  <dc:description>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Piaopiao Long</cp:lastModifiedBy>
  <cp:revision>1175</cp:revision>
  <cp:lastPrinted>2019-02-26T07:35:54Z</cp:lastPrinted>
  <dcterms:created xsi:type="dcterms:W3CDTF">2011-12-30T09:16:50Z</dcterms:created>
  <dcterms:modified xsi:type="dcterms:W3CDTF">2021-03-17T05:37:09Z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