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803" r:id="rId2"/>
    <p:sldMasterId id="2147483815" r:id="rId3"/>
  </p:sldMasterIdLst>
  <p:notesMasterIdLst>
    <p:notesMasterId r:id="rId37"/>
  </p:notesMasterIdLst>
  <p:handoutMasterIdLst>
    <p:handoutMasterId r:id="rId38"/>
  </p:handoutMasterIdLst>
  <p:sldIdLst>
    <p:sldId id="256" r:id="rId4"/>
    <p:sldId id="366" r:id="rId5"/>
    <p:sldId id="659" r:id="rId6"/>
    <p:sldId id="674" r:id="rId7"/>
    <p:sldId id="362" r:id="rId8"/>
    <p:sldId id="670" r:id="rId9"/>
    <p:sldId id="656" r:id="rId10"/>
    <p:sldId id="675" r:id="rId11"/>
    <p:sldId id="660" r:id="rId12"/>
    <p:sldId id="314" r:id="rId13"/>
    <p:sldId id="661" r:id="rId14"/>
    <p:sldId id="321" r:id="rId15"/>
    <p:sldId id="361" r:id="rId16"/>
    <p:sldId id="666" r:id="rId17"/>
    <p:sldId id="318" r:id="rId18"/>
    <p:sldId id="341" r:id="rId19"/>
    <p:sldId id="377" r:id="rId20"/>
    <p:sldId id="342" r:id="rId21"/>
    <p:sldId id="667" r:id="rId22"/>
    <p:sldId id="673" r:id="rId23"/>
    <p:sldId id="672" r:id="rId24"/>
    <p:sldId id="376" r:id="rId25"/>
    <p:sldId id="378" r:id="rId26"/>
    <p:sldId id="375" r:id="rId27"/>
    <p:sldId id="668" r:id="rId28"/>
    <p:sldId id="384" r:id="rId29"/>
    <p:sldId id="353" r:id="rId30"/>
    <p:sldId id="669" r:id="rId31"/>
    <p:sldId id="351" r:id="rId32"/>
    <p:sldId id="358" r:id="rId33"/>
    <p:sldId id="357" r:id="rId34"/>
    <p:sldId id="356" r:id="rId35"/>
    <p:sldId id="654" r:id="rId36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345"/>
    <a:srgbClr val="00B0F0"/>
    <a:srgbClr val="29A4FA"/>
    <a:srgbClr val="CCFFFF"/>
    <a:srgbClr val="FFC000"/>
    <a:srgbClr val="FF0000"/>
    <a:srgbClr val="9EBF27"/>
    <a:srgbClr val="F4B084"/>
    <a:srgbClr val="000000"/>
    <a:srgbClr val="36B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80019" autoAdjust="0"/>
  </p:normalViewPr>
  <p:slideViewPr>
    <p:cSldViewPr>
      <p:cViewPr varScale="1">
        <p:scale>
          <a:sx n="53" d="100"/>
          <a:sy n="53" d="100"/>
        </p:scale>
        <p:origin x="408" y="-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2"/>
    </p:cViewPr>
  </p:sorterViewPr>
  <p:notesViewPr>
    <p:cSldViewPr>
      <p:cViewPr varScale="1">
        <p:scale>
          <a:sx n="70" d="100"/>
          <a:sy n="70" d="100"/>
        </p:scale>
        <p:origin x="2652" y="-7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729" y="1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ED17-1954-40D2-9001-65C1A4620894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0468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729" y="9430468"/>
            <a:ext cx="2946351" cy="4977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7FE5E-AF9A-44CD-9F83-9C7F7B871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32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D6117-0CF4-4127-B56A-16DB6F372807}" type="datetimeFigureOut">
              <a:rPr lang="zh-CN" altLang="en-US" smtClean="0"/>
              <a:t>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3C3B0-AB7E-43B6-B905-C791BA1FA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5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组合函数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7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36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78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4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59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用上面的公式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61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19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49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注意是下拉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05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0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83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保护工作表，只有绿色部分可以输入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红色部分用</a:t>
            </a:r>
            <a:r>
              <a:rPr lang="en-US" altLang="zh-CN" dirty="0"/>
              <a:t>text</a:t>
            </a:r>
            <a:r>
              <a:rPr lang="zh-CN" altLang="en-US" dirty="0"/>
              <a:t>嵌套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98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20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91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41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07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69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7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21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6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7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165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77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79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186907-E8FB-45AF-B2C8-1160EC866AF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39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是多条件判断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=IF(E23&gt;=60,“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”,)   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=IF(E23&gt;=60,“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    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1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0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59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22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9400" y="577850"/>
            <a:ext cx="5956300" cy="33512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768" y="4388876"/>
            <a:ext cx="5438140" cy="4298321"/>
          </a:xfrm>
        </p:spPr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=TEXT(E25,"[&gt;=90]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;[&gt;=80]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优良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;"&amp;TEXT(E25,"[&gt;=70]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良好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;[&gt;=60]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不合格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786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3C3B0-AB7E-43B6-B905-C791BA1FA4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09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A3687-273B-4062-9BA5-8973F34BFFC4}" type="datetimeFigureOut">
              <a:rPr lang="zh-CN" altLang="en-US"/>
              <a:pPr/>
              <a:t>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E5335-61C7-4D62-B4F0-92F0B3144F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EFA27-8BF0-4D9F-AF49-30DEC2CFE219}" type="datetimeFigureOut">
              <a:rPr lang="zh-CN" altLang="en-US"/>
              <a:pPr/>
              <a:t>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B2621-9D67-4839-9C19-92B6DBF126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3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D43823-6EFE-4FF3-93A5-1653D452033B}" type="datetimeFigureOut">
              <a:rPr lang="zh-CN" altLang="en-US"/>
              <a:pPr/>
              <a:t>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729D3-FACA-47EE-BB0C-2AE94C4EA9D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8726-1EFE-41E1-9DE5-F6C01EFE58DC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A71DB-0C5B-4FA5-B4EE-188ECD52E9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0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314D-AA4D-4C9A-9C9C-59810CF5B783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BC36-A28B-4182-B3EE-1A4610E11D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16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27039-93CE-4B8C-A518-09B9B9C5D709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538F4-4B8A-49BB-99C5-8570496F2E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86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0A0A-0A1B-43D7-826A-CA71446D8EC7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77CC-83DD-4F75-8EC9-37E0550F35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4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3A2C-2E15-40D1-977E-69330605ABC5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798-8F3D-4A08-B450-51F4BFBA3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0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CFD9-E858-477B-9137-8C91C21BAED1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62C1-773B-43E8-941E-F9B2DF521E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47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B6DA-1615-4672-97B9-8103D2EDF4ED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B7A6-5C8F-4B91-B23B-DA52D1572A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23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1529-0E00-429E-AB13-7DE43D27AFFF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0D0-F083-4578-B613-ED0DF900D9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DF211E-4BDF-491D-844C-C8A21A15D862}" type="datetimeFigureOut">
              <a:rPr lang="zh-CN" altLang="en-US"/>
              <a:pPr/>
              <a:t>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43F41-EE83-4ECE-81B5-571B4E4B41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66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F1A1-3BCC-4022-B128-7EFAE6A97236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CF8EB-9BE4-4775-8CCA-98BE2888A5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4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1C91-7927-4D51-8ED2-F2A8FEB18A00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4C7EE-9A6C-4BF5-B45C-2BBF54353F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691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C70D-568E-41E6-91E2-82540CF080DA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326F-C18C-49A2-A0EE-05D0CA6D32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12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F236-FAE3-4B45-928A-8799F344EA18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2EB9-1159-4A46-B103-C6A2CC5285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1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0D71-FF5E-4F3C-9919-3372346C2DF0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5C37-22D8-48FB-985A-C4E88C9F89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01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201A-1C31-4EA1-8BC7-33C58BA7FE1E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B0FF-7452-482B-9E13-F7F7378543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10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371-0C58-48BC-835B-FB29B5A2E703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83BE-9CE5-46AF-92DE-42AB9A3D60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53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10F1-904B-4E19-9E53-09878874B0F5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0AEDB-34E0-4E45-A51D-5EDCE46D1D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27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11E7-CC11-44E8-8C3F-D5117C6D6CAB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8B02-3472-4327-94D9-59B2022C4F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FB97-5E21-4EE5-B814-5DFA7CB9CC2B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470-4C75-4CC0-9AB9-29FEAFF94D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0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D42AC6-4194-4D9A-8CA7-CCDB450B8723}" type="datetimeFigureOut">
              <a:rPr lang="zh-CN" altLang="en-US"/>
              <a:pPr/>
              <a:t>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4104C-80EE-443E-A582-51742FBDF3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1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5B5-8A24-47D1-A564-CF227147D1C2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47B9A-64C0-47DE-ABA3-AB0524CE86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31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1C3E-3991-461D-8979-E075C7F7EBCB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B4C99-5F17-4C72-910D-05FC876E21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85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D4E7-C022-40AB-BE38-21A8B57EC3EB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FF14D-B247-4BDB-BC40-F5896E840C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234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D14D-EFBB-4C89-AD82-67B6D057CB55}" type="datetimeFigureOut">
              <a:rPr lang="zh-CN" altLang="en-US" smtClean="0"/>
              <a:pPr/>
              <a:t>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9F69C-6DB8-4765-BDD9-79D061AE84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2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72A959-7D93-4782-B83C-397B6609E1F6}" type="datetimeFigureOut">
              <a:rPr lang="zh-CN" altLang="en-US"/>
              <a:pPr/>
              <a:t>21/3/16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D9617-FF64-48AB-9AB2-9638698DE1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7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ECA41A-0591-4C6C-862D-91C20B951D2B}" type="datetimeFigureOut">
              <a:rPr lang="zh-CN" altLang="en-US"/>
              <a:pPr/>
              <a:t>21/3/16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E8C46-2FD2-4A80-B5F5-2AFF349A40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5DB36-C0CD-4F5A-8329-ECB3A7218AEA}" type="datetimeFigureOut">
              <a:rPr lang="zh-CN" altLang="en-US"/>
              <a:pPr/>
              <a:t>21/3/16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99B7E-0087-43D2-97E7-8EECE9ED54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70802A-A1A8-4F02-8453-6AD53829DFBC}" type="datetimeFigureOut">
              <a:rPr lang="zh-CN" altLang="en-US"/>
              <a:pPr/>
              <a:t>21/3/16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70997-DEA7-4A37-AA2C-686FFDBAE1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973615-0FA9-496B-B917-7CCAB84F4EDE}" type="datetimeFigureOut">
              <a:rPr lang="zh-CN" altLang="en-US"/>
              <a:pPr/>
              <a:t>21/3/16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01D39-4583-46D2-8E26-2A092C50A2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0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F371DC-DC9A-4D49-847F-50CA6A389CDE}" type="datetimeFigureOut">
              <a:rPr lang="zh-CN" altLang="en-US"/>
              <a:pPr/>
              <a:t>21/3/16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E8A80-BA79-4D7A-90B2-1E92754403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8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AB624D-7D25-403B-B035-4EDAF5ECEDDE}" type="datetimeFigureOut">
              <a:rPr lang="zh-CN" altLang="en-US"/>
              <a:pPr/>
              <a:t>21/3/16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85D969-9727-493F-95DD-9008228541D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1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任意多边形 2">
            <a:extLst>
              <a:ext uri="{FF2B5EF4-FFF2-40B4-BE49-F238E27FC236}">
                <a16:creationId xmlns:a16="http://schemas.microsoft.com/office/drawing/2014/main" id="{56E13126-044E-4CEE-B332-B867F989074C}"/>
              </a:ext>
            </a:extLst>
          </p:cNvPr>
          <p:cNvSpPr>
            <a:spLocks/>
          </p:cNvSpPr>
          <p:nvPr userDrawn="1"/>
        </p:nvSpPr>
        <p:spPr bwMode="auto">
          <a:xfrm>
            <a:off x="12700" y="765175"/>
            <a:ext cx="12227984" cy="642938"/>
          </a:xfrm>
          <a:custGeom>
            <a:avLst/>
            <a:gdLst>
              <a:gd name="T0" fmla="*/ 0 w 9171160"/>
              <a:gd name="T1" fmla="*/ 0 h 642796"/>
              <a:gd name="T2" fmla="*/ 516047 w 9171160"/>
              <a:gd name="T3" fmla="*/ 371192 h 642796"/>
              <a:gd name="T4" fmla="*/ 778598 w 9171160"/>
              <a:gd name="T5" fmla="*/ 63374 h 642796"/>
              <a:gd name="T6" fmla="*/ 959667 w 9171160"/>
              <a:gd name="T7" fmla="*/ 353085 h 642796"/>
              <a:gd name="T8" fmla="*/ 1240324 w 9171160"/>
              <a:gd name="T9" fmla="*/ 117695 h 642796"/>
              <a:gd name="T10" fmla="*/ 3431263 w 9171160"/>
              <a:gd name="T11" fmla="*/ 525101 h 642796"/>
              <a:gd name="T12" fmla="*/ 6192570 w 9171160"/>
              <a:gd name="T13" fmla="*/ 289711 h 642796"/>
              <a:gd name="T14" fmla="*/ 9171160 w 9171160"/>
              <a:gd name="T15" fmla="*/ 642796 h 64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1160" h="642796">
                <a:moveTo>
                  <a:pt x="0" y="0"/>
                </a:moveTo>
                <a:cubicBezTo>
                  <a:pt x="193140" y="180315"/>
                  <a:pt x="386281" y="360630"/>
                  <a:pt x="516047" y="371192"/>
                </a:cubicBezTo>
                <a:cubicBezTo>
                  <a:pt x="645813" y="381754"/>
                  <a:pt x="704661" y="66392"/>
                  <a:pt x="778598" y="63374"/>
                </a:cubicBezTo>
                <a:cubicBezTo>
                  <a:pt x="852535" y="60356"/>
                  <a:pt x="882713" y="344032"/>
                  <a:pt x="959667" y="353085"/>
                </a:cubicBezTo>
                <a:cubicBezTo>
                  <a:pt x="1036621" y="362138"/>
                  <a:pt x="828391" y="89026"/>
                  <a:pt x="1240324" y="117695"/>
                </a:cubicBezTo>
                <a:cubicBezTo>
                  <a:pt x="1652257" y="146364"/>
                  <a:pt x="2605889" y="496432"/>
                  <a:pt x="3431263" y="525101"/>
                </a:cubicBezTo>
                <a:cubicBezTo>
                  <a:pt x="4256637" y="553770"/>
                  <a:pt x="5235921" y="270095"/>
                  <a:pt x="6192570" y="289711"/>
                </a:cubicBezTo>
                <a:cubicBezTo>
                  <a:pt x="7149219" y="309327"/>
                  <a:pt x="8160189" y="476061"/>
                  <a:pt x="9171160" y="642796"/>
                </a:cubicBezTo>
              </a:path>
            </a:pathLst>
          </a:custGeom>
          <a:noFill/>
          <a:ln w="12700" cap="flat" cmpd="sng">
            <a:solidFill>
              <a:srgbClr val="AD1B1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31C3BC-2CB7-42D9-80A1-CBF8420822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256"/>
          <a:stretch/>
        </p:blipFill>
        <p:spPr>
          <a:xfrm rot="20614010">
            <a:off x="10262429" y="5434575"/>
            <a:ext cx="181157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4"/>
          <p:cNvSpPr>
            <a:spLocks noChangeArrowheads="1"/>
          </p:cNvSpPr>
          <p:nvPr/>
        </p:nvSpPr>
        <p:spPr bwMode="auto">
          <a:xfrm>
            <a:off x="0" y="694822"/>
            <a:ext cx="12192000" cy="15236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3389314" y="980728"/>
            <a:ext cx="65069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数据库技术及应用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04112" y="3019600"/>
            <a:ext cx="3565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4-</a:t>
            </a:r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函数与公式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F9F4D8-E1D4-4E76-B2FD-1FE2EA4BF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b="10256"/>
          <a:stretch/>
        </p:blipFill>
        <p:spPr>
          <a:xfrm rot="20614010">
            <a:off x="589352" y="738365"/>
            <a:ext cx="1811571" cy="14400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64664F6-B833-4788-B73A-110CCCC83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3369" y="4077072"/>
            <a:ext cx="3600400" cy="221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None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l">
              <a:lnSpc>
                <a:spcPts val="4200"/>
              </a:lnSpc>
              <a:spcBef>
                <a:spcPts val="0"/>
              </a:spcBef>
              <a:defRPr/>
            </a:pPr>
            <a:r>
              <a:rPr lang="zh-CN" altLang="en-US" sz="2800" b="0" kern="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通过示例的讲解和实践，对公式与函数在数据处理中的应用有一个理解和掌握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874291-5BF3-4F1B-95A4-16D4191C3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3027779"/>
            <a:ext cx="2967565" cy="3318689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45336" y="1196752"/>
            <a:ext cx="10607248" cy="28803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求和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en-US" altLang="zh-CN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buNone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=SUM</a:t>
            </a:r>
            <a:r>
              <a:rPr lang="en-US" altLang="zh-CN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求和的数据区域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条件区域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中的数据，满足第二个参数设定的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求和条件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，其对应的</a:t>
            </a:r>
            <a:r>
              <a:rPr lang="zh-CN" altLang="en-US" sz="28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求和区域的数据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就参加求和运算</a:t>
            </a:r>
          </a:p>
          <a:p>
            <a:pPr marL="0" indent="0" eaLnBrk="1" hangingPunct="1"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类似的：</a:t>
            </a:r>
            <a:r>
              <a:rPr lang="zh-CN" altLang="en-US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()……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9017775E-236B-4A33-BD24-DBBB32478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2883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有条件的分析处理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A8A0F46-D051-4EBD-BB45-7F27D51D1614}"/>
              </a:ext>
            </a:extLst>
          </p:cNvPr>
          <p:cNvSpPr txBox="1">
            <a:spLocks noChangeArrowheads="1"/>
          </p:cNvSpPr>
          <p:nvPr/>
        </p:nvSpPr>
        <p:spPr>
          <a:xfrm>
            <a:off x="745336" y="4005064"/>
            <a:ext cx="11399336" cy="28803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求和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en-US" altLang="zh-CN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=SUM</a:t>
            </a: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求和区域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条件区域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求和条件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条件区域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求和条件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……)</a:t>
            </a:r>
          </a:p>
          <a:p>
            <a:pPr marL="0" indent="0" eaLnBrk="1" hangingPunct="1"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条件区域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中的数据，满足第二个参数设定的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求和条件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，其对应的</a:t>
            </a:r>
            <a:r>
              <a:rPr lang="zh-CN" altLang="en-US" sz="28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求和区域的数据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就参加求和运算</a:t>
            </a:r>
          </a:p>
          <a:p>
            <a:pPr marL="0" indent="0" eaLnBrk="1" hangingPunct="1"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类似的：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()……</a:t>
            </a:r>
          </a:p>
        </p:txBody>
      </p:sp>
      <p:sp>
        <p:nvSpPr>
          <p:cNvPr id="24" name="任意多边形 2">
            <a:extLst>
              <a:ext uri="{FF2B5EF4-FFF2-40B4-BE49-F238E27FC236}">
                <a16:creationId xmlns:a16="http://schemas.microsoft.com/office/drawing/2014/main" id="{4BB4C310-B865-409E-B52F-B40BC47C8272}"/>
              </a:ext>
            </a:extLst>
          </p:cNvPr>
          <p:cNvSpPr>
            <a:spLocks/>
          </p:cNvSpPr>
          <p:nvPr/>
        </p:nvSpPr>
        <p:spPr bwMode="auto">
          <a:xfrm>
            <a:off x="12700" y="765175"/>
            <a:ext cx="12227984" cy="642938"/>
          </a:xfrm>
          <a:custGeom>
            <a:avLst/>
            <a:gdLst>
              <a:gd name="T0" fmla="*/ 0 w 9171160"/>
              <a:gd name="T1" fmla="*/ 0 h 642796"/>
              <a:gd name="T2" fmla="*/ 516047 w 9171160"/>
              <a:gd name="T3" fmla="*/ 371192 h 642796"/>
              <a:gd name="T4" fmla="*/ 778598 w 9171160"/>
              <a:gd name="T5" fmla="*/ 63374 h 642796"/>
              <a:gd name="T6" fmla="*/ 959667 w 9171160"/>
              <a:gd name="T7" fmla="*/ 353085 h 642796"/>
              <a:gd name="T8" fmla="*/ 1240324 w 9171160"/>
              <a:gd name="T9" fmla="*/ 117695 h 642796"/>
              <a:gd name="T10" fmla="*/ 3431263 w 9171160"/>
              <a:gd name="T11" fmla="*/ 525101 h 642796"/>
              <a:gd name="T12" fmla="*/ 6192570 w 9171160"/>
              <a:gd name="T13" fmla="*/ 289711 h 642796"/>
              <a:gd name="T14" fmla="*/ 9171160 w 9171160"/>
              <a:gd name="T15" fmla="*/ 642796 h 64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1160" h="642796">
                <a:moveTo>
                  <a:pt x="0" y="0"/>
                </a:moveTo>
                <a:cubicBezTo>
                  <a:pt x="193140" y="180315"/>
                  <a:pt x="386281" y="360630"/>
                  <a:pt x="516047" y="371192"/>
                </a:cubicBezTo>
                <a:cubicBezTo>
                  <a:pt x="645813" y="381754"/>
                  <a:pt x="704661" y="66392"/>
                  <a:pt x="778598" y="63374"/>
                </a:cubicBezTo>
                <a:cubicBezTo>
                  <a:pt x="852535" y="60356"/>
                  <a:pt x="882713" y="344032"/>
                  <a:pt x="959667" y="353085"/>
                </a:cubicBezTo>
                <a:cubicBezTo>
                  <a:pt x="1036621" y="362138"/>
                  <a:pt x="828391" y="89026"/>
                  <a:pt x="1240324" y="117695"/>
                </a:cubicBezTo>
                <a:cubicBezTo>
                  <a:pt x="1652257" y="146364"/>
                  <a:pt x="2605889" y="496432"/>
                  <a:pt x="3431263" y="525101"/>
                </a:cubicBezTo>
                <a:cubicBezTo>
                  <a:pt x="4256637" y="553770"/>
                  <a:pt x="5235921" y="270095"/>
                  <a:pt x="6192570" y="289711"/>
                </a:cubicBezTo>
                <a:cubicBezTo>
                  <a:pt x="7149219" y="309327"/>
                  <a:pt x="8160189" y="476061"/>
                  <a:pt x="9171160" y="642796"/>
                </a:cubicBezTo>
              </a:path>
            </a:pathLst>
          </a:custGeom>
          <a:noFill/>
          <a:ln w="12700" cap="flat" cmpd="sng">
            <a:solidFill>
              <a:srgbClr val="AD1B1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9017775E-236B-4A33-BD24-DBBB32478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完善生日信息提取示例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4EBB92-491E-4FF3-8BFC-32288B5F0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2" y="1408113"/>
            <a:ext cx="6619643" cy="53012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FBE1EF-A4FD-4606-9DD0-23632CBE5ABC}"/>
              </a:ext>
            </a:extLst>
          </p:cNvPr>
          <p:cNvSpPr txBox="1">
            <a:spLocks noChangeArrowheads="1"/>
          </p:cNvSpPr>
          <p:nvPr/>
        </p:nvSpPr>
        <p:spPr>
          <a:xfrm>
            <a:off x="7464152" y="3194621"/>
            <a:ext cx="4536504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、提取出日期格式的生日信息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、将重复的身份证号码找出来</a:t>
            </a:r>
          </a:p>
        </p:txBody>
      </p:sp>
    </p:spTree>
    <p:extLst>
      <p:ext uri="{BB962C8B-B14F-4D97-AF65-F5344CB8AC3E}">
        <p14:creationId xmlns:p14="http://schemas.microsoft.com/office/powerpoint/2010/main" val="282101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EB1978-C6D8-4B12-902F-9F27EBF5999C}"/>
              </a:ext>
            </a:extLst>
          </p:cNvPr>
          <p:cNvSpPr/>
          <p:nvPr/>
        </p:nvSpPr>
        <p:spPr>
          <a:xfrm>
            <a:off x="7608168" y="4969631"/>
            <a:ext cx="864096" cy="360040"/>
          </a:xfrm>
          <a:prstGeom prst="rect">
            <a:avLst/>
          </a:prstGeom>
          <a:solidFill>
            <a:srgbClr val="F4B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88088" y="1484784"/>
            <a:ext cx="4392488" cy="38884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作业要求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、生日信息栏里显示提取出的用户出生日期，然后转换当年的生日信息（日期格式，比如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当月过生日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的用户生日信息以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红色、加粗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的方式突出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、将重复的身份证号码用表标题的填充色标识出来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D4AE91F4-9C35-466A-936C-9CBD5631A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5490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1</a:t>
            </a:r>
            <a:endParaRPr lang="zh-CN" altLang="en-US" sz="40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B6873D-E9B7-42A4-B4E7-C0AB3CFEDD83}"/>
              </a:ext>
            </a:extLst>
          </p:cNvPr>
          <p:cNvSpPr txBox="1"/>
          <p:nvPr/>
        </p:nvSpPr>
        <p:spPr>
          <a:xfrm>
            <a:off x="6993862" y="627331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提取生日信息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88E81F-1B3E-408E-9984-E8474A9A7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5" y="1484784"/>
            <a:ext cx="617992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4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95400" y="1546887"/>
            <a:ext cx="10920536" cy="136815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完成一个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第二代身份证号码校验码计算器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实现：输入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身份证号码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后，自动处理并计算出</a:t>
            </a: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框选区域内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789040"/>
            <a:ext cx="8964488" cy="282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531096" y="5283786"/>
            <a:ext cx="7200000" cy="180000"/>
          </a:xfrm>
          <a:prstGeom prst="rect">
            <a:avLst/>
          </a:prstGeom>
          <a:noFill/>
          <a:ln w="38100" cap="flat" cmpd="sng" algn="ctr">
            <a:solidFill>
              <a:srgbClr val="2173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509830" y="5817318"/>
            <a:ext cx="7200000" cy="180000"/>
          </a:xfrm>
          <a:prstGeom prst="rect">
            <a:avLst/>
          </a:prstGeom>
          <a:noFill/>
          <a:ln w="38100" cap="flat" cmpd="sng" algn="ctr">
            <a:solidFill>
              <a:srgbClr val="2173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2509830" y="5997318"/>
            <a:ext cx="432048" cy="558024"/>
          </a:xfrm>
          <a:prstGeom prst="rect">
            <a:avLst/>
          </a:prstGeom>
          <a:noFill/>
          <a:ln w="38100" cap="flat" cmpd="sng" algn="ctr">
            <a:solidFill>
              <a:srgbClr val="2173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6E012FA-9AD3-43DF-8B0C-8B589A433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5490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endParaRPr lang="zh-CN" altLang="en-US" sz="40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8407F66-FA5C-4229-99B3-D3588EB783CE}"/>
              </a:ext>
            </a:extLst>
          </p:cNvPr>
          <p:cNvGrpSpPr/>
          <p:nvPr/>
        </p:nvGrpSpPr>
        <p:grpSpPr>
          <a:xfrm>
            <a:off x="1127448" y="3103668"/>
            <a:ext cx="9433048" cy="461665"/>
            <a:chOff x="1127448" y="3103668"/>
            <a:chExt cx="9433048" cy="46166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39CBE8F-547C-4FB7-94B5-50F09774BA63}"/>
                </a:ext>
              </a:extLst>
            </p:cNvPr>
            <p:cNvSpPr txBox="1"/>
            <p:nvPr/>
          </p:nvSpPr>
          <p:spPr>
            <a:xfrm>
              <a:off x="1127448" y="3103668"/>
              <a:ext cx="9341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6</a:t>
              </a:r>
              <a:r>
                <a:rPr lang="zh-CN" altLang="en-US" sz="24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位数字地址码   </a:t>
              </a:r>
              <a:r>
                <a:rPr lang="en-US" altLang="zh-CN" sz="24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8</a:t>
              </a:r>
              <a:r>
                <a:rPr lang="zh-CN" altLang="en-US" sz="24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位数字出生日期码  </a:t>
              </a:r>
              <a:r>
                <a:rPr lang="en-US" altLang="zh-CN" sz="24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3</a:t>
              </a:r>
              <a:r>
                <a:rPr lang="zh-CN" altLang="en-US" sz="24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位数字顺序码  </a:t>
              </a:r>
              <a:r>
                <a:rPr lang="en-US" altLang="zh-CN" sz="24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1</a:t>
              </a:r>
              <a:r>
                <a:rPr lang="zh-CN" altLang="en-US" sz="24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位数字</a:t>
              </a:r>
              <a:r>
                <a:rPr lang="zh-CN" altLang="en-US" sz="2400" dirty="0">
                  <a:solidFill>
                    <a:srgbClr val="C00000"/>
                  </a:solidFill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校验码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0D58590-A6B1-4DAC-877F-77EB82BE6373}"/>
                </a:ext>
              </a:extLst>
            </p:cNvPr>
            <p:cNvSpPr/>
            <p:nvPr/>
          </p:nvSpPr>
          <p:spPr>
            <a:xfrm>
              <a:off x="1127448" y="3103668"/>
              <a:ext cx="9433048" cy="45999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950033"/>
            <a:ext cx="7056784" cy="277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021181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179676" y="2263452"/>
            <a:ext cx="58326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4800" dirty="0">
                <a:solidFill>
                  <a:srgbClr val="21734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数组公式</a:t>
            </a:r>
            <a:r>
              <a:rPr lang="en-US" altLang="zh-CN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ctr"/>
            <a:r>
              <a:rPr lang="zh-CN" altLang="en-US" sz="4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又称为 </a:t>
            </a:r>
            <a:r>
              <a:rPr lang="en-US" altLang="zh-CN" sz="4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"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Ctrl-Shift-Enter</a:t>
            </a:r>
            <a:r>
              <a:rPr lang="en-US" altLang="zh-CN" sz="4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" </a:t>
            </a:r>
            <a:r>
              <a:rPr lang="zh-CN" altLang="en-US" sz="4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或 </a:t>
            </a:r>
            <a:r>
              <a:rPr lang="en-US" altLang="zh-CN" sz="4400" dirty="0">
                <a:solidFill>
                  <a:srgbClr val="21734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"</a:t>
            </a:r>
            <a:r>
              <a:rPr lang="en-US" altLang="zh-CN" sz="40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CSE</a:t>
            </a:r>
            <a:r>
              <a:rPr lang="en-US" altLang="zh-CN" sz="4400" dirty="0">
                <a:solidFill>
                  <a:srgbClr val="21734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" </a:t>
            </a:r>
            <a:r>
              <a:rPr lang="zh-CN" altLang="en-US" sz="4400" dirty="0">
                <a:solidFill>
                  <a:srgbClr val="21734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212619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4494D6-3F78-418D-AF60-967A38F8A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721" y="2924944"/>
            <a:ext cx="3449727" cy="32967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1188606" y="1940140"/>
            <a:ext cx="7765166" cy="576064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7408" y="1462211"/>
            <a:ext cx="8743701" cy="35509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由求和函数</a:t>
            </a:r>
            <a:r>
              <a:rPr lang="en-US" altLang="zh-CN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引出</a:t>
            </a: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数组公式</a:t>
            </a:r>
            <a:b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800" b="1" dirty="0">
                <a:solidFill>
                  <a:srgbClr val="42D3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array1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b="1" dirty="0">
                <a:solidFill>
                  <a:srgbClr val="42D3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array2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b="1" dirty="0">
                <a:solidFill>
                  <a:srgbClr val="42D3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array3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b="1" dirty="0">
                <a:solidFill>
                  <a:srgbClr val="42D3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实现将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对应的元素相乘，返回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乘积</a:t>
            </a:r>
            <a:r>
              <a:rPr lang="zh-CN" altLang="en-US" sz="24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之和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数组公式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是相对于普通公式而言的，</a:t>
            </a:r>
            <a:b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其计算结果却可以是多个值，参加</a:t>
            </a:r>
            <a:b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运算的参数可以是多个元素组成的</a:t>
            </a:r>
            <a:b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矩阵的计算（一维、二维等）</a:t>
            </a:r>
          </a:p>
        </p:txBody>
      </p:sp>
      <p:sp>
        <p:nvSpPr>
          <p:cNvPr id="8" name="椭圆 7"/>
          <p:cNvSpPr/>
          <p:nvPr/>
        </p:nvSpPr>
        <p:spPr>
          <a:xfrm>
            <a:off x="9602042" y="3742375"/>
            <a:ext cx="526406" cy="18631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427929" y="5881290"/>
            <a:ext cx="700520" cy="340438"/>
          </a:xfrm>
          <a:prstGeom prst="ellipse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1099464" y="5867404"/>
            <a:ext cx="5897466" cy="4540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defTabSz="762000" eaLnBrk="0" hangingPunct="0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62000" indent="-28575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800" b="1">
                <a:ea typeface="华文中宋" pitchFamily="2" charset="-122"/>
              </a:defRPr>
            </a:lvl2pPr>
            <a:lvl3pPr marL="11811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ea typeface="华文中宋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ea typeface="华文中宋" pitchFamily="2" charset="-122"/>
              </a:defRPr>
            </a:lvl4pPr>
            <a:lvl5pPr marL="20193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5pPr>
            <a:lvl6pPr marL="24765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6pPr>
            <a:lvl7pPr marL="29337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7pPr>
            <a:lvl8pPr marL="33909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8pPr>
            <a:lvl9pPr marL="38481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9pPr>
          </a:lstStyle>
          <a:p>
            <a:r>
              <a:rPr lang="en-US" altLang="zh-CN" sz="2400" dirty="0"/>
              <a:t>=</a:t>
            </a:r>
            <a:r>
              <a:rPr lang="en-US" altLang="zh-CN" sz="2400" dirty="0">
                <a:solidFill>
                  <a:srgbClr val="FF9900"/>
                </a:solidFill>
              </a:rPr>
              <a:t>SUM</a:t>
            </a:r>
            <a:r>
              <a:rPr lang="en-US" altLang="zh-CN" sz="2400" dirty="0">
                <a:solidFill>
                  <a:srgbClr val="FF0000"/>
                </a:solidFill>
              </a:rPr>
              <a:t>PRODUCT</a:t>
            </a: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rgbClr val="42D3F0"/>
                </a:solidFill>
              </a:rPr>
              <a:t>单价区域 </a:t>
            </a:r>
            <a:r>
              <a:rPr lang="en-US" altLang="zh-CN" sz="2400" dirty="0">
                <a:solidFill>
                  <a:schemeClr val="bg1"/>
                </a:solidFill>
              </a:rPr>
              <a:t>,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rgbClr val="42D3F0"/>
                </a:solidFill>
              </a:rPr>
              <a:t>数量区域</a:t>
            </a:r>
            <a:r>
              <a:rPr lang="en-US" altLang="zh-CN" sz="2400" dirty="0">
                <a:solidFill>
                  <a:srgbClr val="42D3F0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953772" y="3786364"/>
            <a:ext cx="382588" cy="1863144"/>
          </a:xfrm>
          <a:prstGeom prst="ellipse">
            <a:avLst/>
          </a:prstGeom>
          <a:noFill/>
          <a:ln w="38100">
            <a:solidFill>
              <a:srgbClr val="42D3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112224" y="3786364"/>
            <a:ext cx="382588" cy="1863144"/>
          </a:xfrm>
          <a:prstGeom prst="ellipse">
            <a:avLst/>
          </a:prstGeom>
          <a:noFill/>
          <a:ln w="38100">
            <a:solidFill>
              <a:srgbClr val="42D3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cxnSpLocks/>
            <a:endCxn id="9" idx="2"/>
          </p:cNvCxnSpPr>
          <p:nvPr/>
        </p:nvCxnSpPr>
        <p:spPr bwMode="auto">
          <a:xfrm flipV="1">
            <a:off x="6962343" y="6051509"/>
            <a:ext cx="2465586" cy="458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2"/>
          <p:cNvSpPr txBox="1"/>
          <p:nvPr/>
        </p:nvSpPr>
        <p:spPr>
          <a:xfrm>
            <a:off x="1101319" y="5195409"/>
            <a:ext cx="4634642" cy="4540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defTabSz="762000" eaLnBrk="0" hangingPunct="0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62000" indent="-28575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800" b="1">
                <a:ea typeface="华文中宋" pitchFamily="2" charset="-122"/>
              </a:defRPr>
            </a:lvl2pPr>
            <a:lvl3pPr marL="11811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ea typeface="华文中宋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ea typeface="华文中宋" pitchFamily="2" charset="-122"/>
              </a:defRPr>
            </a:lvl4pPr>
            <a:lvl5pPr marL="20193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5pPr>
            <a:lvl6pPr marL="24765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6pPr>
            <a:lvl7pPr marL="29337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7pPr>
            <a:lvl8pPr marL="33909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8pPr>
            <a:lvl9pPr marL="38481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9pPr>
          </a:lstStyle>
          <a:p>
            <a:r>
              <a:rPr lang="en-US" altLang="zh-CN" sz="2400" dirty="0">
                <a:solidFill>
                  <a:srgbClr val="9EBF27"/>
                </a:solidFill>
              </a:rPr>
              <a:t>{</a:t>
            </a: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rgbClr val="FF9900"/>
                </a:solidFill>
              </a:rPr>
              <a:t>SUM</a:t>
            </a:r>
            <a:r>
              <a:rPr lang="en-US" altLang="zh-CN" sz="2400" dirty="0">
                <a:solidFill>
                  <a:srgbClr val="9EBF27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42D3F0"/>
                </a:solidFill>
              </a:rPr>
              <a:t>单价区域 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42D3F0"/>
                </a:solidFill>
              </a:rPr>
              <a:t>数量区域</a:t>
            </a:r>
            <a:r>
              <a:rPr lang="en-US" altLang="zh-CN" sz="2400" dirty="0">
                <a:solidFill>
                  <a:srgbClr val="42D3F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rgbClr val="9EBF27"/>
                </a:solidFill>
              </a:rPr>
              <a:t>}</a:t>
            </a:r>
            <a:endParaRPr lang="zh-CN" altLang="en-US" sz="2400" dirty="0">
              <a:solidFill>
                <a:srgbClr val="9EBF27"/>
              </a:solidFill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8C9FF7BA-D130-4D50-916D-6D7AEDDF2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认识数组公式</a:t>
            </a:r>
          </a:p>
        </p:txBody>
      </p:sp>
    </p:spTree>
    <p:extLst>
      <p:ext uri="{BB962C8B-B14F-4D97-AF65-F5344CB8AC3E}">
        <p14:creationId xmlns:p14="http://schemas.microsoft.com/office/powerpoint/2010/main" val="348078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9416" y="1550566"/>
            <a:ext cx="9505056" cy="1638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在某个单元格输入</a:t>
            </a: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数组公式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CSE</a:t>
            </a: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、在编辑栏输入完整的公式，并使编辑栏仍处在编辑状态；        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、按下</a:t>
            </a:r>
            <a:r>
              <a:rPr lang="en-US" altLang="zh-CN" sz="2800" b="1" dirty="0" err="1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Ctrl+Shift+Enter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快捷键，自动加上花括号</a:t>
            </a: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zh-CN" altLang="en-US" sz="2800" b="1" dirty="0">
              <a:solidFill>
                <a:srgbClr val="2173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32104" y="614782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1734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百度一下：数组公式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FB0B26DC-A65C-4382-B21B-988112A0E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创建数组公式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7C89D81-047E-4D8C-9F5B-E080445B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779" y="3268564"/>
            <a:ext cx="3449727" cy="32967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103506" y="6021287"/>
            <a:ext cx="768358" cy="274745"/>
          </a:xfrm>
          <a:prstGeom prst="rect">
            <a:avLst/>
          </a:prstGeom>
          <a:solidFill>
            <a:srgbClr val="21734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858DDC-A151-4098-84AB-8C773E44B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3668573"/>
            <a:ext cx="4896544" cy="17004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D84DFF-BF59-4EE1-8C9D-95D9B1D789AC}"/>
              </a:ext>
            </a:extLst>
          </p:cNvPr>
          <p:cNvSpPr/>
          <p:nvPr/>
        </p:nvSpPr>
        <p:spPr>
          <a:xfrm>
            <a:off x="7032104" y="3690005"/>
            <a:ext cx="3456384" cy="480507"/>
          </a:xfrm>
          <a:prstGeom prst="rect">
            <a:avLst/>
          </a:prstGeom>
          <a:noFill/>
          <a:ln w="38100">
            <a:solidFill>
              <a:srgbClr val="217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1424" y="1340768"/>
            <a:ext cx="10009112" cy="5445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如果同时要对一组或几组，计算结果可能是一个，也可能是多个，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这就需要用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数组公式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所引用的参数是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区域数组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常量数组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数组公式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也被称为“</a:t>
            </a: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CSE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”，因为可以按下组合键</a:t>
            </a:r>
            <a:r>
              <a:rPr lang="en-US" altLang="zh-CN" sz="2400" b="1" dirty="0" err="1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Ctrl+Shift+Enter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在工作簿中输入它们。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最后的公式形式用一对</a:t>
            </a: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放置在一个单元格的数组公式称为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单个单元格公式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，位于多个单元格中的称为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多单元格公式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数组公式只能整体删除和修改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，确认操作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作为一种附加的安全措施。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数组公式可内置任何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函数，比如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{=SUM(ROW(1:100))}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BEAD314-8354-4D3D-9868-DABA1F2C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小结数组公式</a:t>
            </a:r>
          </a:p>
        </p:txBody>
      </p:sp>
    </p:spTree>
    <p:extLst>
      <p:ext uri="{BB962C8B-B14F-4D97-AF65-F5344CB8AC3E}">
        <p14:creationId xmlns:p14="http://schemas.microsoft.com/office/powerpoint/2010/main" val="51896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F549C52B-DA3A-487F-8293-8EF782B2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51" y="2060847"/>
            <a:ext cx="4820486" cy="4606771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7408" y="1412777"/>
            <a:ext cx="10297144" cy="6480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数组公式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完成下表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数据统计的计算，并完成</a:t>
            </a:r>
            <a:r>
              <a:rPr lang="zh-CN" altLang="en-US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蓝色位置的任务</a:t>
            </a:r>
          </a:p>
        </p:txBody>
      </p:sp>
      <p:sp>
        <p:nvSpPr>
          <p:cNvPr id="11" name="矩形 10"/>
          <p:cNvSpPr/>
          <p:nvPr/>
        </p:nvSpPr>
        <p:spPr>
          <a:xfrm>
            <a:off x="6744072" y="3326630"/>
            <a:ext cx="1045096" cy="2334618"/>
          </a:xfrm>
          <a:prstGeom prst="rect">
            <a:avLst/>
          </a:prstGeom>
          <a:noFill/>
          <a:ln w="38100">
            <a:solidFill>
              <a:srgbClr val="217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44072" y="5949280"/>
            <a:ext cx="1045096" cy="285293"/>
          </a:xfrm>
          <a:prstGeom prst="rect">
            <a:avLst/>
          </a:prstGeom>
          <a:noFill/>
          <a:ln w="38100">
            <a:solidFill>
              <a:srgbClr val="217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44072" y="6237313"/>
            <a:ext cx="1045096" cy="285293"/>
          </a:xfrm>
          <a:prstGeom prst="rect">
            <a:avLst/>
          </a:prstGeom>
          <a:noFill/>
          <a:ln w="38100">
            <a:solidFill>
              <a:srgbClr val="217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39316" y="24276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要求当前系统日期</a:t>
            </a:r>
          </a:p>
        </p:txBody>
      </p:sp>
      <p:cxnSp>
        <p:nvCxnSpPr>
          <p:cNvPr id="4" name="直接箭头连接符 3"/>
          <p:cNvCxnSpPr>
            <a:cxnSpLocks/>
          </p:cNvCxnSpPr>
          <p:nvPr/>
        </p:nvCxnSpPr>
        <p:spPr bwMode="auto">
          <a:xfrm flipH="1">
            <a:off x="6816080" y="2612283"/>
            <a:ext cx="1423236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29A4F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4">
            <a:extLst>
              <a:ext uri="{FF2B5EF4-FFF2-40B4-BE49-F238E27FC236}">
                <a16:creationId xmlns:a16="http://schemas.microsoft.com/office/drawing/2014/main" id="{88076D5A-7BA2-405A-9F19-46FF27F4C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5490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3</a:t>
            </a:r>
            <a:endParaRPr lang="zh-CN" altLang="en-US" sz="4000" b="1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9A6348B-5D54-463A-B6A8-79C54DAB62BC}"/>
              </a:ext>
            </a:extLst>
          </p:cNvPr>
          <p:cNvCxnSpPr>
            <a:cxnSpLocks/>
          </p:cNvCxnSpPr>
          <p:nvPr/>
        </p:nvCxnSpPr>
        <p:spPr bwMode="auto">
          <a:xfrm>
            <a:off x="3060680" y="6379958"/>
            <a:ext cx="1423236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29A4F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FE1C3A3-07CA-487C-9E9C-847B25521E6F}"/>
              </a:ext>
            </a:extLst>
          </p:cNvPr>
          <p:cNvSpPr txBox="1"/>
          <p:nvPr/>
        </p:nvSpPr>
        <p:spPr>
          <a:xfrm>
            <a:off x="623392" y="602128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下拉列表选取药品名称</a:t>
            </a:r>
            <a:endParaRPr lang="en-US" altLang="zh-CN" b="1" dirty="0">
              <a:solidFill>
                <a:srgbClr val="29A4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要求列表中的名称唯一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41BABB2-7846-4640-8514-E8E6B33CDD06}"/>
              </a:ext>
            </a:extLst>
          </p:cNvPr>
          <p:cNvGrpSpPr/>
          <p:nvPr/>
        </p:nvGrpSpPr>
        <p:grpSpPr>
          <a:xfrm>
            <a:off x="983432" y="3408139"/>
            <a:ext cx="1598273" cy="1974930"/>
            <a:chOff x="5433831" y="4287307"/>
            <a:chExt cx="1598273" cy="1974930"/>
          </a:xfrm>
        </p:grpSpPr>
        <p:pic>
          <p:nvPicPr>
            <p:cNvPr id="17" name="Picture 14" descr="Boy10">
              <a:extLst>
                <a:ext uri="{FF2B5EF4-FFF2-40B4-BE49-F238E27FC236}">
                  <a16:creationId xmlns:a16="http://schemas.microsoft.com/office/drawing/2014/main" id="{AF6EDDA7-D159-43C8-88C9-B4491A25E5A6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33831" y="4797153"/>
              <a:ext cx="1598273" cy="1465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07DC561-1AA5-4936-84FA-FC7471029899}"/>
                </a:ext>
              </a:extLst>
            </p:cNvPr>
            <p:cNvSpPr txBox="1"/>
            <p:nvPr/>
          </p:nvSpPr>
          <p:spPr>
            <a:xfrm>
              <a:off x="5541332" y="428730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练习一下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AF90DDD-49CB-46C1-9ECC-34F65508B7F0}"/>
              </a:ext>
            </a:extLst>
          </p:cNvPr>
          <p:cNvSpPr txBox="1"/>
          <p:nvPr/>
        </p:nvSpPr>
        <p:spPr>
          <a:xfrm>
            <a:off x="2987468" y="59938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此处有加分项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C220BD-A57B-4C41-B4FC-F84F064E97EB}"/>
              </a:ext>
            </a:extLst>
          </p:cNvPr>
          <p:cNvSpPr txBox="1"/>
          <p:nvPr/>
        </p:nvSpPr>
        <p:spPr>
          <a:xfrm>
            <a:off x="8453198" y="5907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数组公式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B710922-81E3-48F0-BF2D-474986BF1426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 flipV="1">
            <a:off x="7948437" y="4364233"/>
            <a:ext cx="504761" cy="1727693"/>
          </a:xfrm>
          <a:prstGeom prst="straightConnector1">
            <a:avLst/>
          </a:prstGeom>
          <a:ln w="28575">
            <a:solidFill>
              <a:srgbClr val="217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A719D1-9BC5-4B38-A837-9B9274E80D4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843838" y="6079331"/>
            <a:ext cx="609360" cy="12595"/>
          </a:xfrm>
          <a:prstGeom prst="straightConnector1">
            <a:avLst/>
          </a:prstGeom>
          <a:ln w="28575">
            <a:solidFill>
              <a:srgbClr val="217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1B46D8-AA5B-451B-BA70-A0352E0005CF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865397" y="6091926"/>
            <a:ext cx="587801" cy="288032"/>
          </a:xfrm>
          <a:prstGeom prst="straightConnector1">
            <a:avLst/>
          </a:prstGeom>
          <a:ln w="28575">
            <a:solidFill>
              <a:srgbClr val="2173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1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950033"/>
            <a:ext cx="7056784" cy="241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021181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215680" y="2735783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21734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做中学</a:t>
            </a:r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常用的函数</a:t>
            </a:r>
            <a:endParaRPr lang="zh-CN" altLang="en-US" sz="4800" dirty="0">
              <a:solidFill>
                <a:srgbClr val="217345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3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477532"/>
            <a:ext cx="7056784" cy="248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548680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359696" y="197013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函数套路是死的，</a:t>
            </a:r>
            <a:br>
              <a:rPr lang="en-US" altLang="zh-CN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</a:br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数据处理方法是活的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EA9C888-D4C3-485F-8E7C-4BAD7B2A1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665" y="5537945"/>
            <a:ext cx="60118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1pPr>
            <a:lvl2pPr marL="762000" indent="-28575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811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193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4765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337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3909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481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SzTx/>
              <a:buFont typeface="Webdings" pitchFamily="18" charset="2"/>
              <a:buNone/>
            </a:pPr>
            <a:r>
              <a:rPr lang="zh-CN" altLang="en-US" sz="2400" b="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不同类型的函数要求给定不同类型的参数，参数用括号括起，参数之间用逗号分割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F9285C-2B3C-418C-A837-99A9CBC01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127" y="4365104"/>
            <a:ext cx="6248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5621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1981200" indent="-2286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4384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895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352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10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lnSpc>
                <a:spcPct val="105000"/>
              </a:lnSpc>
              <a:buFont typeface="Monotype Sorts" pitchFamily="2" charset="2"/>
              <a:buNone/>
              <a:defRPr/>
            </a:pPr>
            <a:r>
              <a:rPr kumimoji="1" lang="zh-CN" altLang="en-US" sz="32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kumimoji="1"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zh-CN" altLang="en-US" sz="3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kumimoji="1" lang="en-US" altLang="zh-CN" sz="3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3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kumimoji="1" lang="en-US" altLang="zh-CN" sz="32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1"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kumimoji="1" lang="en-US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kumimoji="1"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C1DA3F2B-30E2-4323-B677-4AC4F5B89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528" y="5576045"/>
            <a:ext cx="2149475" cy="51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1pPr>
            <a:lvl2pPr marL="762000" indent="-28575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2pPr>
            <a:lvl3pPr marL="11811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4pPr>
            <a:lvl5pPr marL="20193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5pPr>
            <a:lvl6pPr marL="24765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6pPr>
            <a:lvl7pPr marL="29337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7pPr>
            <a:lvl8pPr marL="33909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8pPr>
            <a:lvl9pPr marL="38481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SzTx/>
              <a:buFont typeface="Webdings" pitchFamily="18" charset="2"/>
              <a:buNone/>
            </a:pPr>
            <a:r>
              <a:rPr lang="zh-CN" altLang="en-US" sz="2400" b="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代表函数功能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C605CCC5-CC35-4993-9054-2B85AAAF5D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8127" y="4974704"/>
            <a:ext cx="0" cy="609600"/>
          </a:xfrm>
          <a:prstGeom prst="line">
            <a:avLst/>
          </a:prstGeom>
          <a:noFill/>
          <a:ln w="38100">
            <a:solidFill>
              <a:srgbClr val="9EBF27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9FFB3B14-1EEE-42D3-904B-25DB95EFA5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527" y="4974704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535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52F010E8-EFDA-4650-8B97-634A37AE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3861048"/>
            <a:ext cx="4419799" cy="153787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5F50DEE-6E42-4059-BE13-E9398BB23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00" y="1747308"/>
            <a:ext cx="4185170" cy="4731537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7408" y="1340769"/>
            <a:ext cx="10073676" cy="5760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制作一张薪酬发放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万用表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，输入</a:t>
            </a:r>
            <a:r>
              <a:rPr lang="zh-CN" altLang="en-US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自动计算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格式转化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53562" y="640925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万用表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870448" y="2773613"/>
            <a:ext cx="1080000" cy="2808000"/>
          </a:xfrm>
          <a:prstGeom prst="rect">
            <a:avLst/>
          </a:prstGeom>
          <a:noFill/>
          <a:ln w="28575" cap="flat" cmpd="sng" algn="ctr">
            <a:solidFill>
              <a:srgbClr val="21734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980999" y="2752394"/>
            <a:ext cx="2084719" cy="2829217"/>
          </a:xfrm>
          <a:prstGeom prst="rect">
            <a:avLst/>
          </a:prstGeom>
          <a:noFill/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2287" y="3823670"/>
            <a:ext cx="178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可输入区</a:t>
            </a:r>
            <a:endParaRPr lang="en-US" altLang="zh-CN" sz="2000" dirty="0">
              <a:solidFill>
                <a:srgbClr val="2173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制表原始数据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94941" y="5785275"/>
            <a:ext cx="141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计算区域</a:t>
            </a:r>
          </a:p>
        </p:txBody>
      </p:sp>
      <p:cxnSp>
        <p:nvCxnSpPr>
          <p:cNvPr id="13" name="直接箭头连接符 12"/>
          <p:cNvCxnSpPr>
            <a:cxnSpLocks/>
            <a:stCxn id="4" idx="3"/>
            <a:endCxn id="3" idx="1"/>
          </p:cNvCxnSpPr>
          <p:nvPr/>
        </p:nvCxnSpPr>
        <p:spPr bwMode="auto">
          <a:xfrm>
            <a:off x="1915073" y="4177613"/>
            <a:ext cx="9553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21734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cxnSpLocks/>
          </p:cNvCxnSpPr>
          <p:nvPr/>
        </p:nvCxnSpPr>
        <p:spPr bwMode="auto">
          <a:xfrm flipH="1">
            <a:off x="6628927" y="6016107"/>
            <a:ext cx="14660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 bwMode="auto">
          <a:xfrm>
            <a:off x="2859031" y="5613541"/>
            <a:ext cx="2409522" cy="8112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 bwMode="auto">
          <a:xfrm>
            <a:off x="5306348" y="5611108"/>
            <a:ext cx="1322579" cy="810000"/>
          </a:xfrm>
          <a:prstGeom prst="rect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63728" y="5114955"/>
            <a:ext cx="1980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将应发合计和</a:t>
            </a:r>
            <a:b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纳税合计格式</a:t>
            </a:r>
            <a:b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中文数</a:t>
            </a:r>
            <a:b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字金额书写格式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37DF095E-2F52-4F9B-AF1E-88373D596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626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4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（综合练习）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F447B9E-29A3-4279-8B80-00CCF0185BDF}"/>
              </a:ext>
            </a:extLst>
          </p:cNvPr>
          <p:cNvSpPr txBox="1"/>
          <p:nvPr/>
        </p:nvSpPr>
        <p:spPr>
          <a:xfrm>
            <a:off x="6816080" y="2210088"/>
            <a:ext cx="5294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实发总额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应发总额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应纳税额</a:t>
            </a:r>
            <a:endParaRPr lang="en-US" altLang="zh-CN" sz="2000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应纳税额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应发总额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免征额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）*</a:t>
            </a:r>
            <a:r>
              <a:rPr lang="zh-CN" altLang="en-US" sz="20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分级税率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速算扣除数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税率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分级税率</a:t>
            </a:r>
            <a:endParaRPr lang="en-US" altLang="zh-CN" sz="2000" dirty="0">
              <a:solidFill>
                <a:srgbClr val="29A4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0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应发总额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0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FF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C3EB5E4-3D75-4B45-BC39-8986EA2AB693}"/>
              </a:ext>
            </a:extLst>
          </p:cNvPr>
          <p:cNvCxnSpPr>
            <a:cxnSpLocks/>
          </p:cNvCxnSpPr>
          <p:nvPr/>
        </p:nvCxnSpPr>
        <p:spPr bwMode="auto">
          <a:xfrm>
            <a:off x="1856129" y="5877272"/>
            <a:ext cx="104174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2D5A12B-F33A-41AB-AE67-F60FA0C7D26E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 flipV="1">
            <a:off x="6065719" y="4167004"/>
            <a:ext cx="2029222" cy="1849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854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/>
      <p:bldP spid="12" grpId="0"/>
      <p:bldP spid="18" grpId="0" animBg="1"/>
      <p:bldP spid="21" grpId="0" animBg="1"/>
      <p:bldP spid="22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C77C253-1744-46AD-83D8-BBDD9E7E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646188"/>
            <a:ext cx="6696744" cy="9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BB8D0CA-250C-4358-8B01-B7F661485DEA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1710084"/>
            <a:ext cx="6912768" cy="5759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将数字书写格式转换为中文书写格式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FB50DD-C95F-49A4-BFE2-CAA9944AF189}"/>
              </a:ext>
            </a:extLst>
          </p:cNvPr>
          <p:cNvSpPr txBox="1"/>
          <p:nvPr/>
        </p:nvSpPr>
        <p:spPr>
          <a:xfrm>
            <a:off x="2711624" y="4538762"/>
            <a:ext cx="6125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=TEXT (</a:t>
            </a:r>
            <a:r>
              <a:rPr lang="en-US" altLang="zh-CN" sz="3200" b="1" dirty="0">
                <a:solidFill>
                  <a:srgbClr val="217345"/>
                </a:solidFill>
              </a:rPr>
              <a:t>1000</a:t>
            </a:r>
            <a:r>
              <a:rPr lang="en-US" altLang="zh-CN" sz="3200" dirty="0"/>
              <a:t>,"</a:t>
            </a:r>
            <a:r>
              <a:rPr lang="en-US" altLang="zh-CN" sz="3200" b="1" dirty="0">
                <a:solidFill>
                  <a:srgbClr val="C00000"/>
                </a:solidFill>
              </a:rPr>
              <a:t>[DBNum2]</a:t>
            </a:r>
            <a:r>
              <a:rPr lang="en-US" altLang="zh-CN" sz="3200" dirty="0"/>
              <a:t>") &amp;"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元整</a:t>
            </a:r>
            <a:r>
              <a:rPr lang="en-US" altLang="zh-CN" sz="3200" dirty="0"/>
              <a:t>"</a:t>
            </a:r>
            <a:endParaRPr lang="zh-CN" altLang="en-US" sz="32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1FA025E-20B2-406C-8C6F-BB980622792D}"/>
              </a:ext>
            </a:extLst>
          </p:cNvPr>
          <p:cNvCxnSpPr/>
          <p:nvPr/>
        </p:nvCxnSpPr>
        <p:spPr bwMode="auto">
          <a:xfrm>
            <a:off x="2567608" y="3284984"/>
            <a:ext cx="6624736" cy="0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5">
            <a:extLst>
              <a:ext uri="{FF2B5EF4-FFF2-40B4-BE49-F238E27FC236}">
                <a16:creationId xmlns:a16="http://schemas.microsoft.com/office/drawing/2014/main" id="{72A600AA-9CC2-4EDC-9EA1-9324FADC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737" y="3789040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0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33724" y="1557354"/>
            <a:ext cx="5362275" cy="506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4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将万用表中的合计部分的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数值数据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zh-CN" altLang="en-US" sz="28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中文大写格式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ts val="34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例如应发总额合计：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当填写</a:t>
            </a:r>
            <a:r>
              <a:rPr lang="en-US" altLang="zh-CN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4020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，合计显示：</a:t>
            </a:r>
            <a:b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应发总额大写 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肆仟零贰拾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b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当填写</a:t>
            </a:r>
            <a:r>
              <a:rPr lang="en-US" altLang="zh-CN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4000.2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，合计显示：</a:t>
            </a:r>
            <a:b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应发总额大写 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肆仟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400" u="sng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</a:t>
            </a:r>
            <a:b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当填写</a:t>
            </a:r>
            <a:r>
              <a:rPr lang="en-US" altLang="zh-CN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4000.02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，合计显示：</a:t>
            </a:r>
            <a:b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应发总额大写 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肆仟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元零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b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当填写</a:t>
            </a:r>
            <a:r>
              <a:rPr lang="en-US" altLang="zh-CN" sz="24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4000.25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，合计显示：</a:t>
            </a:r>
            <a:b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应发总额大写 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肆仟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F4F8AF0-32A9-442E-838C-853E5BAF6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万用表中的格式转换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05D4C6-E65A-4B5B-84C5-74794DBAD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1628800"/>
            <a:ext cx="4680000" cy="1006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4E99C5-135B-4517-8823-147EB4C5A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2884431"/>
            <a:ext cx="4680000" cy="990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1251FA-283A-4BB7-9536-DFDAAEA5F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048" y="4123745"/>
            <a:ext cx="4680000" cy="10069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任意多边形 2">
            <a:extLst>
              <a:ext uri="{FF2B5EF4-FFF2-40B4-BE49-F238E27FC236}">
                <a16:creationId xmlns:a16="http://schemas.microsoft.com/office/drawing/2014/main" id="{843AF509-3F65-491A-BDA5-F110DEBDCE19}"/>
              </a:ext>
            </a:extLst>
          </p:cNvPr>
          <p:cNvSpPr>
            <a:spLocks/>
          </p:cNvSpPr>
          <p:nvPr/>
        </p:nvSpPr>
        <p:spPr bwMode="auto">
          <a:xfrm>
            <a:off x="12700" y="765175"/>
            <a:ext cx="12227984" cy="642938"/>
          </a:xfrm>
          <a:custGeom>
            <a:avLst/>
            <a:gdLst>
              <a:gd name="T0" fmla="*/ 0 w 9171160"/>
              <a:gd name="T1" fmla="*/ 0 h 642796"/>
              <a:gd name="T2" fmla="*/ 516047 w 9171160"/>
              <a:gd name="T3" fmla="*/ 371192 h 642796"/>
              <a:gd name="T4" fmla="*/ 778598 w 9171160"/>
              <a:gd name="T5" fmla="*/ 63374 h 642796"/>
              <a:gd name="T6" fmla="*/ 959667 w 9171160"/>
              <a:gd name="T7" fmla="*/ 353085 h 642796"/>
              <a:gd name="T8" fmla="*/ 1240324 w 9171160"/>
              <a:gd name="T9" fmla="*/ 117695 h 642796"/>
              <a:gd name="T10" fmla="*/ 3431263 w 9171160"/>
              <a:gd name="T11" fmla="*/ 525101 h 642796"/>
              <a:gd name="T12" fmla="*/ 6192570 w 9171160"/>
              <a:gd name="T13" fmla="*/ 289711 h 642796"/>
              <a:gd name="T14" fmla="*/ 9171160 w 9171160"/>
              <a:gd name="T15" fmla="*/ 642796 h 64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1160" h="642796">
                <a:moveTo>
                  <a:pt x="0" y="0"/>
                </a:moveTo>
                <a:cubicBezTo>
                  <a:pt x="193140" y="180315"/>
                  <a:pt x="386281" y="360630"/>
                  <a:pt x="516047" y="371192"/>
                </a:cubicBezTo>
                <a:cubicBezTo>
                  <a:pt x="645813" y="381754"/>
                  <a:pt x="704661" y="66392"/>
                  <a:pt x="778598" y="63374"/>
                </a:cubicBezTo>
                <a:cubicBezTo>
                  <a:pt x="852535" y="60356"/>
                  <a:pt x="882713" y="344032"/>
                  <a:pt x="959667" y="353085"/>
                </a:cubicBezTo>
                <a:cubicBezTo>
                  <a:pt x="1036621" y="362138"/>
                  <a:pt x="828391" y="89026"/>
                  <a:pt x="1240324" y="117695"/>
                </a:cubicBezTo>
                <a:cubicBezTo>
                  <a:pt x="1652257" y="146364"/>
                  <a:pt x="2605889" y="496432"/>
                  <a:pt x="3431263" y="525101"/>
                </a:cubicBezTo>
                <a:cubicBezTo>
                  <a:pt x="4256637" y="553770"/>
                  <a:pt x="5235921" y="270095"/>
                  <a:pt x="6192570" y="289711"/>
                </a:cubicBezTo>
                <a:cubicBezTo>
                  <a:pt x="7149219" y="309327"/>
                  <a:pt x="8160189" y="476061"/>
                  <a:pt x="9171160" y="642796"/>
                </a:cubicBezTo>
              </a:path>
            </a:pathLst>
          </a:custGeom>
          <a:noFill/>
          <a:ln w="12700" cap="flat" cmpd="sng">
            <a:solidFill>
              <a:srgbClr val="AD1B1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D5C8C2-4AD9-46E9-8DE8-97C83F3B9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8048" y="5379377"/>
            <a:ext cx="4680000" cy="1001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813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 bwMode="auto">
          <a:xfrm>
            <a:off x="6172566" y="4149080"/>
            <a:ext cx="504056" cy="504056"/>
          </a:xfrm>
          <a:prstGeom prst="ellipse">
            <a:avLst/>
          </a:prstGeom>
          <a:solidFill>
            <a:srgbClr val="FDA6A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椭圆 32"/>
          <p:cNvSpPr/>
          <p:nvPr/>
        </p:nvSpPr>
        <p:spPr bwMode="auto">
          <a:xfrm>
            <a:off x="6484729" y="1575145"/>
            <a:ext cx="504056" cy="504056"/>
          </a:xfrm>
          <a:prstGeom prst="ellipse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5401" y="1556792"/>
            <a:ext cx="6481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</a:pP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应发总额 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整数金额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zh-CN" altLang="en-US" sz="24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1406" y="2458219"/>
            <a:ext cx="255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</a:pP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金额为整数？</a:t>
            </a:r>
            <a:endParaRPr lang="zh-CN" altLang="en-US" sz="24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8584" y="2458219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zh-CN" altLang="en-US" sz="24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8" idx="3"/>
            <a:endCxn id="9" idx="1"/>
          </p:cNvCxnSpPr>
          <p:nvPr/>
        </p:nvCxnSpPr>
        <p:spPr bwMode="auto">
          <a:xfrm>
            <a:off x="3288384" y="2719829"/>
            <a:ext cx="1800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1200152" y="3341479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</a:pP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角值金额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576416" y="2719830"/>
            <a:ext cx="0" cy="6371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5088584" y="332606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zh-CN" altLang="en-US" sz="24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>
            <a:stCxn id="15" idx="3"/>
            <a:endCxn id="17" idx="1"/>
          </p:cNvCxnSpPr>
          <p:nvPr/>
        </p:nvCxnSpPr>
        <p:spPr bwMode="auto">
          <a:xfrm flipV="1">
            <a:off x="4008464" y="3587673"/>
            <a:ext cx="1080120" cy="15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/>
          <p:cNvSpPr txBox="1"/>
          <p:nvPr/>
        </p:nvSpPr>
        <p:spPr>
          <a:xfrm>
            <a:off x="6263023" y="3341479"/>
            <a:ext cx="350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</a:pP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分值金额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04208" y="5034775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</a:pP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分值金额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4296496" y="3603090"/>
            <a:ext cx="0" cy="5459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3360392" y="415516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</a:pPr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角值金额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695400" y="2348881"/>
            <a:ext cx="8679376" cy="244344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258563" y="5034775"/>
            <a:ext cx="122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</a:pP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“”</a:t>
            </a:r>
            <a:endParaRPr lang="zh-CN" altLang="en-US" sz="24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23" idx="3"/>
            <a:endCxn id="35" idx="1"/>
          </p:cNvCxnSpPr>
          <p:nvPr/>
        </p:nvCxnSpPr>
        <p:spPr bwMode="auto">
          <a:xfrm>
            <a:off x="4512521" y="5296385"/>
            <a:ext cx="74604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本框 39"/>
          <p:cNvSpPr txBox="1"/>
          <p:nvPr/>
        </p:nvSpPr>
        <p:spPr>
          <a:xfrm>
            <a:off x="4054508" y="5800441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9EBF27"/>
              </a:buClr>
            </a:pPr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分值金额</a:t>
            </a: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4728544" y="5296385"/>
            <a:ext cx="0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矩形 44"/>
          <p:cNvSpPr/>
          <p:nvPr/>
        </p:nvSpPr>
        <p:spPr bwMode="auto">
          <a:xfrm>
            <a:off x="695400" y="5034776"/>
            <a:ext cx="8679376" cy="1418561"/>
          </a:xfrm>
          <a:prstGeom prst="rect">
            <a:avLst/>
          </a:prstGeom>
          <a:noFill/>
          <a:ln w="38100" cap="flat" cmpd="sng" algn="ctr">
            <a:solidFill>
              <a:srgbClr val="FDA6A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TextBox 4">
            <a:extLst>
              <a:ext uri="{FF2B5EF4-FFF2-40B4-BE49-F238E27FC236}">
                <a16:creationId xmlns:a16="http://schemas.microsoft.com/office/drawing/2014/main" id="{C8A20798-C17D-423B-8A0B-4437147FE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8013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万用表中的格式转换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6BB6C1-2EE9-4C29-A317-9B48A7DB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971" y="2446599"/>
            <a:ext cx="2734863" cy="22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78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31912" y="1359635"/>
            <a:ext cx="98285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文本类函数（格式转换函数）：</a:t>
            </a:r>
            <a:b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8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format_text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将数值转换为按指定数字格式表示的文本 ，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format_text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使用双引号括起来作为文本字符串的数字格式</a:t>
            </a:r>
            <a:b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数学和三角函数</a:t>
            </a:r>
            <a:b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(number)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向下取整</a:t>
            </a:r>
            <a:endParaRPr lang="en-US" altLang="zh-CN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逻辑函数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800" i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参数略</a:t>
            </a:r>
            <a:r>
              <a:rPr lang="en-US" altLang="zh-CN" sz="2800" i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285201" y="3284984"/>
            <a:ext cx="4987263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"[DBNum2][$-804] G/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通用格式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4439816" y="4221088"/>
            <a:ext cx="3888432" cy="44191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defTabSz="762000" eaLnBrk="0" hangingPunct="0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62000" indent="-28575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800" b="1">
                <a:ea typeface="华文中宋" pitchFamily="2" charset="-122"/>
              </a:defRPr>
            </a:lvl2pPr>
            <a:lvl3pPr marL="11811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ea typeface="华文中宋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ea typeface="华文中宋" pitchFamily="2" charset="-122"/>
              </a:defRPr>
            </a:lvl4pPr>
            <a:lvl5pPr marL="20193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5pPr>
            <a:lvl6pPr marL="24765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6pPr>
            <a:lvl7pPr marL="29337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7pPr>
            <a:lvl8pPr marL="33909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8pPr>
            <a:lvl9pPr marL="38481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9pPr>
          </a:lstStyle>
          <a:p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FFFF00"/>
                </a:solidFill>
              </a:rPr>
              <a:t>INT</a:t>
            </a:r>
            <a:r>
              <a:rPr lang="en-US" altLang="zh-CN" sz="2000" dirty="0">
                <a:solidFill>
                  <a:srgbClr val="FFC000"/>
                </a:solidFill>
              </a:rPr>
              <a:t>(</a:t>
            </a:r>
            <a:r>
              <a:rPr lang="en-US" altLang="zh-CN" sz="2000" dirty="0">
                <a:solidFill>
                  <a:srgbClr val="FF9900"/>
                </a:solidFill>
              </a:rPr>
              <a:t>value</a:t>
            </a:r>
            <a:r>
              <a:rPr lang="en-US" altLang="zh-CN" sz="2000" dirty="0">
                <a:solidFill>
                  <a:srgbClr val="CC66FF"/>
                </a:solidFill>
              </a:rPr>
              <a:t> </a:t>
            </a:r>
            <a:r>
              <a:rPr lang="en-US" altLang="zh-CN" sz="2000" dirty="0">
                <a:solidFill>
                  <a:srgbClr val="FFC000"/>
                </a:solidFill>
              </a:rPr>
              <a:t>) </a:t>
            </a:r>
            <a:r>
              <a:rPr lang="en-US" altLang="zh-CN" sz="2000" dirty="0"/>
              <a:t>- </a:t>
            </a:r>
            <a:r>
              <a:rPr lang="en-US" altLang="zh-CN" sz="2000" dirty="0">
                <a:solidFill>
                  <a:srgbClr val="FF9900"/>
                </a:solidFill>
              </a:rPr>
              <a:t>value</a:t>
            </a:r>
            <a:endParaRPr lang="zh-CN" altLang="en-US" sz="2000" dirty="0">
              <a:solidFill>
                <a:srgbClr val="FF9900"/>
              </a:solidFill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439816" y="5080250"/>
            <a:ext cx="3888432" cy="44191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defTabSz="762000" eaLnBrk="0" hangingPunct="0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62000" indent="-28575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800" b="1">
                <a:ea typeface="华文中宋" pitchFamily="2" charset="-122"/>
              </a:defRPr>
            </a:lvl2pPr>
            <a:lvl3pPr marL="11811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ea typeface="华文中宋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ea typeface="华文中宋" pitchFamily="2" charset="-122"/>
              </a:defRPr>
            </a:lvl4pPr>
            <a:lvl5pPr marL="20193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5pPr>
            <a:lvl6pPr marL="24765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6pPr>
            <a:lvl7pPr marL="29337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7pPr>
            <a:lvl8pPr marL="33909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8pPr>
            <a:lvl9pPr marL="38481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9pPr>
          </a:lstStyle>
          <a:p>
            <a:r>
              <a:rPr lang="en-US" altLang="zh-CN" sz="2000" dirty="0"/>
              <a:t>=</a:t>
            </a:r>
            <a:r>
              <a:rPr lang="en-US" altLang="zh-CN" sz="1600" dirty="0">
                <a:solidFill>
                  <a:srgbClr val="FFFF00"/>
                </a:solidFill>
              </a:rPr>
              <a:t>INT</a:t>
            </a:r>
            <a:r>
              <a:rPr lang="en-US" altLang="zh-CN" sz="1600" dirty="0">
                <a:solidFill>
                  <a:srgbClr val="FFC000"/>
                </a:solidFill>
              </a:rPr>
              <a:t>(</a:t>
            </a:r>
            <a:r>
              <a:rPr lang="en-US" altLang="zh-CN" sz="1600" dirty="0">
                <a:solidFill>
                  <a:srgbClr val="FF9900"/>
                </a:solidFill>
              </a:rPr>
              <a:t>value</a:t>
            </a:r>
            <a:r>
              <a:rPr lang="en-US" altLang="zh-CN" sz="1600" dirty="0">
                <a:solidFill>
                  <a:srgbClr val="CC66FF"/>
                </a:solidFill>
              </a:rPr>
              <a:t> 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FF9900"/>
                </a:solidFill>
              </a:rPr>
              <a:t>10</a:t>
            </a:r>
            <a:r>
              <a:rPr lang="en-US" altLang="zh-CN" sz="1600" dirty="0">
                <a:solidFill>
                  <a:srgbClr val="FFC000"/>
                </a:solidFill>
              </a:rPr>
              <a:t>) </a:t>
            </a:r>
            <a:r>
              <a:rPr lang="en-US" altLang="zh-CN" sz="1600" dirty="0"/>
              <a:t>– </a:t>
            </a:r>
            <a:r>
              <a:rPr lang="en-US" altLang="zh-CN" sz="1600" dirty="0">
                <a:solidFill>
                  <a:srgbClr val="FFFF00"/>
                </a:solidFill>
              </a:rPr>
              <a:t>INT</a:t>
            </a:r>
            <a:r>
              <a:rPr lang="en-US" altLang="zh-CN" sz="1600" dirty="0">
                <a:solidFill>
                  <a:srgbClr val="FFC000"/>
                </a:solidFill>
              </a:rPr>
              <a:t>(</a:t>
            </a:r>
            <a:r>
              <a:rPr lang="en-US" altLang="zh-CN" sz="1600" dirty="0">
                <a:solidFill>
                  <a:srgbClr val="FF9900"/>
                </a:solidFill>
              </a:rPr>
              <a:t>value</a:t>
            </a:r>
            <a:r>
              <a:rPr lang="en-US" altLang="zh-CN" sz="1600" dirty="0">
                <a:solidFill>
                  <a:srgbClr val="CC66FF"/>
                </a:solidFill>
              </a:rPr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) 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FF9900"/>
                </a:solidFill>
              </a:rPr>
              <a:t>10</a:t>
            </a:r>
            <a:endParaRPr lang="zh-CN" altLang="en-US" sz="1600" dirty="0">
              <a:solidFill>
                <a:srgbClr val="FF9900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E408F221-19D2-44A7-9A5B-A80E7ED10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78790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课堂练习（提取元、角、分数据）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4D614CA-325B-436A-A80F-B2C79AAB78C9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3227833"/>
            <a:ext cx="2752020" cy="5759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dirty="0">
                <a:solidFill>
                  <a:srgbClr val="00B0F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中文书写格式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459E1-29B5-4A81-8379-8B67D2294555}"/>
              </a:ext>
            </a:extLst>
          </p:cNvPr>
          <p:cNvSpPr txBox="1"/>
          <p:nvPr/>
        </p:nvSpPr>
        <p:spPr>
          <a:xfrm>
            <a:off x="4439816" y="5939412"/>
            <a:ext cx="3888432" cy="44191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defTabSz="762000" eaLnBrk="0" hangingPunct="0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62000" indent="-28575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800" b="1">
                <a:ea typeface="华文中宋" pitchFamily="2" charset="-122"/>
              </a:defRPr>
            </a:lvl2pPr>
            <a:lvl3pPr marL="11811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ea typeface="华文中宋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ea typeface="华文中宋" pitchFamily="2" charset="-122"/>
              </a:defRPr>
            </a:lvl4pPr>
            <a:lvl5pPr marL="20193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5pPr>
            <a:lvl6pPr marL="24765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6pPr>
            <a:lvl7pPr marL="29337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7pPr>
            <a:lvl8pPr marL="33909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8pPr>
            <a:lvl9pPr marL="38481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9pPr>
          </a:lstStyle>
          <a:p>
            <a:r>
              <a:rPr lang="en-US" altLang="zh-CN" sz="2000" dirty="0"/>
              <a:t>=</a:t>
            </a:r>
            <a:r>
              <a:rPr lang="en-US" altLang="zh-CN" sz="1600" dirty="0">
                <a:solidFill>
                  <a:srgbClr val="FFFF00"/>
                </a:solidFill>
              </a:rPr>
              <a:t>INT</a:t>
            </a:r>
            <a:r>
              <a:rPr lang="en-US" altLang="zh-CN" sz="1600" dirty="0">
                <a:solidFill>
                  <a:srgbClr val="FFC000"/>
                </a:solidFill>
              </a:rPr>
              <a:t>(</a:t>
            </a:r>
            <a:r>
              <a:rPr lang="en-US" altLang="zh-CN" sz="1600" dirty="0">
                <a:solidFill>
                  <a:srgbClr val="FF9900"/>
                </a:solidFill>
              </a:rPr>
              <a:t>value</a:t>
            </a:r>
            <a:r>
              <a:rPr lang="en-US" altLang="zh-CN" sz="1600" dirty="0">
                <a:solidFill>
                  <a:srgbClr val="CC66FF"/>
                </a:solidFill>
              </a:rPr>
              <a:t> 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FF9900"/>
                </a:solidFill>
              </a:rPr>
              <a:t>100</a:t>
            </a:r>
            <a:r>
              <a:rPr lang="en-US" altLang="zh-CN" sz="1600" dirty="0">
                <a:solidFill>
                  <a:srgbClr val="FFC000"/>
                </a:solidFill>
              </a:rPr>
              <a:t>) </a:t>
            </a:r>
            <a:r>
              <a:rPr lang="en-US" altLang="zh-CN" sz="1600" dirty="0"/>
              <a:t>– </a:t>
            </a:r>
            <a:r>
              <a:rPr lang="en-US" altLang="zh-CN" sz="1600" dirty="0">
                <a:solidFill>
                  <a:srgbClr val="FFFF00"/>
                </a:solidFill>
              </a:rPr>
              <a:t>INT</a:t>
            </a:r>
            <a:r>
              <a:rPr lang="en-US" altLang="zh-CN" sz="1600" dirty="0">
                <a:solidFill>
                  <a:srgbClr val="FFC000"/>
                </a:solidFill>
              </a:rPr>
              <a:t>(</a:t>
            </a:r>
            <a:r>
              <a:rPr lang="en-US" altLang="zh-CN" sz="1600" dirty="0">
                <a:solidFill>
                  <a:srgbClr val="FF9900"/>
                </a:solidFill>
              </a:rPr>
              <a:t>value</a:t>
            </a:r>
            <a:r>
              <a:rPr lang="en-US" altLang="zh-CN" sz="1600" dirty="0">
                <a:solidFill>
                  <a:srgbClr val="CC66FF"/>
                </a:solidFill>
              </a:rPr>
              <a:t> </a:t>
            </a:r>
            <a:r>
              <a:rPr lang="en-US" altLang="zh-CN" sz="1600" dirty="0">
                <a:solidFill>
                  <a:srgbClr val="FFC000"/>
                </a:solidFill>
              </a:rPr>
              <a:t>) </a:t>
            </a:r>
            <a:r>
              <a:rPr lang="en-US" altLang="zh-CN" sz="1600" dirty="0"/>
              <a:t>*</a:t>
            </a:r>
            <a:r>
              <a:rPr lang="en-US" altLang="zh-CN" sz="1600" dirty="0">
                <a:solidFill>
                  <a:srgbClr val="FF9900"/>
                </a:solidFill>
              </a:rPr>
              <a:t>100</a:t>
            </a:r>
            <a:endParaRPr lang="zh-CN" altLang="en-US" sz="1600" dirty="0">
              <a:solidFill>
                <a:srgbClr val="FF99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AA8D85-7F15-4912-AE15-7702397882A1}"/>
              </a:ext>
            </a:extLst>
          </p:cNvPr>
          <p:cNvSpPr txBox="1"/>
          <p:nvPr/>
        </p:nvSpPr>
        <p:spPr>
          <a:xfrm>
            <a:off x="8616280" y="42210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判断是否为</a:t>
            </a:r>
            <a:r>
              <a:rPr lang="zh-CN" altLang="en-US" sz="2400" dirty="0">
                <a:solidFill>
                  <a:srgbClr val="C0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9567A5-845E-4F2B-BA38-6EC8C59D6088}"/>
              </a:ext>
            </a:extLst>
          </p:cNvPr>
          <p:cNvSpPr txBox="1"/>
          <p:nvPr/>
        </p:nvSpPr>
        <p:spPr>
          <a:xfrm>
            <a:off x="8616280" y="50851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取</a:t>
            </a:r>
            <a:r>
              <a:rPr lang="zh-CN" altLang="en-US" sz="2400" dirty="0">
                <a:solidFill>
                  <a:srgbClr val="C0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角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F9ED9E-45C5-4862-90C8-FA9A1EA90526}"/>
              </a:ext>
            </a:extLst>
          </p:cNvPr>
          <p:cNvSpPr txBox="1"/>
          <p:nvPr/>
        </p:nvSpPr>
        <p:spPr>
          <a:xfrm>
            <a:off x="8616280" y="59492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取</a:t>
            </a:r>
            <a:r>
              <a:rPr lang="zh-CN" altLang="en-US" sz="2400" dirty="0">
                <a:solidFill>
                  <a:srgbClr val="C0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47983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 animBg="1"/>
      <p:bldP spid="2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839416" y="1412776"/>
            <a:ext cx="982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查找函数的主要功能是快速的确定和定位所需要的信息。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E408F221-19D2-44A7-9A5B-A80E7ED10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5836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Excel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中的数据查找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9D8D5CB-9C9A-4E8A-AEC8-9EFBBF1C799F}"/>
              </a:ext>
            </a:extLst>
          </p:cNvPr>
          <p:cNvSpPr txBox="1">
            <a:spLocks noChangeArrowheads="1"/>
          </p:cNvSpPr>
          <p:nvPr/>
        </p:nvSpPr>
        <p:spPr>
          <a:xfrm>
            <a:off x="839416" y="2204864"/>
            <a:ext cx="10369152" cy="10801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VLOOKUP</a:t>
            </a: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vl_value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t_array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row_index_num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range_lookup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range_lookup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用来指明函数的查找是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精确的查找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近似的查找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0E36CD-D544-48F8-BCAF-0FA52823B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67975"/>
            <a:ext cx="7026469" cy="24448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6692601-B81D-48FC-92A3-FDA9AD583109}"/>
              </a:ext>
            </a:extLst>
          </p:cNvPr>
          <p:cNvSpPr txBox="1"/>
          <p:nvPr/>
        </p:nvSpPr>
        <p:spPr>
          <a:xfrm>
            <a:off x="839416" y="333697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应发金额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13600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239EC0-D230-43EE-A27E-87C0EFF88311}"/>
              </a:ext>
            </a:extLst>
          </p:cNvPr>
          <p:cNvSpPr txBox="1"/>
          <p:nvPr/>
        </p:nvSpPr>
        <p:spPr>
          <a:xfrm>
            <a:off x="3431704" y="3336978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找出纳税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税率档？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BB08AD-DA8A-4CBB-8072-ACA385D86924}"/>
              </a:ext>
            </a:extLst>
          </p:cNvPr>
          <p:cNvSpPr txBox="1"/>
          <p:nvPr/>
        </p:nvSpPr>
        <p:spPr>
          <a:xfrm>
            <a:off x="4727848" y="3541276"/>
            <a:ext cx="628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VLOOKUP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13600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在哪个区域找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15E023-1288-4615-8952-0649A712643A}"/>
              </a:ext>
            </a:extLst>
          </p:cNvPr>
          <p:cNvSpPr/>
          <p:nvPr/>
        </p:nvSpPr>
        <p:spPr>
          <a:xfrm>
            <a:off x="4439815" y="4581128"/>
            <a:ext cx="3426069" cy="1872208"/>
          </a:xfrm>
          <a:prstGeom prst="rect">
            <a:avLst/>
          </a:prstGeom>
          <a:noFill/>
          <a:ln w="38100">
            <a:solidFill>
              <a:srgbClr val="217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8FEFA8-9CC1-4BC5-89B1-24EFB8E8217D}"/>
              </a:ext>
            </a:extLst>
          </p:cNvPr>
          <p:cNvSpPr/>
          <p:nvPr/>
        </p:nvSpPr>
        <p:spPr>
          <a:xfrm>
            <a:off x="5879976" y="4581128"/>
            <a:ext cx="792088" cy="187220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9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" grpId="0"/>
      <p:bldP spid="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55440" y="1484787"/>
            <a:ext cx="10297143" cy="10801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计算工资个税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免征额</a:t>
            </a: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，使用超额累进税率的计算）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应纳税额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（扣除各项费用后的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免征额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适用税率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速算扣除数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924944"/>
            <a:ext cx="8639175" cy="304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23527" y="633298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个人所得税税率表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22FA72F-94D9-450D-91B1-2E4910B31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课堂练习</a:t>
            </a:r>
          </a:p>
        </p:txBody>
      </p:sp>
    </p:spTree>
    <p:extLst>
      <p:ext uri="{BB962C8B-B14F-4D97-AF65-F5344CB8AC3E}">
        <p14:creationId xmlns:p14="http://schemas.microsoft.com/office/powerpoint/2010/main" val="4151465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4">
            <a:extLst>
              <a:ext uri="{FF2B5EF4-FFF2-40B4-BE49-F238E27FC236}">
                <a16:creationId xmlns:a16="http://schemas.microsoft.com/office/drawing/2014/main" id="{17E69C19-830C-4AFE-9553-EDB69C9EC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课堂练习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34270" y="1461837"/>
            <a:ext cx="9217024" cy="5429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实现成绩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功能，如何从原始数据中获得所需数据？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33184" y="6242051"/>
            <a:ext cx="2130425" cy="474663"/>
          </a:xfrm>
        </p:spPr>
        <p:txBody>
          <a:bodyPr/>
          <a:lstStyle/>
          <a:p>
            <a:fld id="{47427214-814D-45CB-9ACB-12BDE35A8D67}" type="slidenum">
              <a:rPr lang="en-US" altLang="zh-CN"/>
              <a:pPr/>
              <a:t>27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7" y="2204865"/>
            <a:ext cx="6201891" cy="219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047" y="2289002"/>
            <a:ext cx="34004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7"/>
          <p:cNvSpPr/>
          <p:nvPr/>
        </p:nvSpPr>
        <p:spPr>
          <a:xfrm>
            <a:off x="3935759" y="2564904"/>
            <a:ext cx="64807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48127" y="2420888"/>
            <a:ext cx="2520280" cy="4032448"/>
          </a:xfrm>
          <a:prstGeom prst="rect">
            <a:avLst/>
          </a:prstGeom>
          <a:solidFill>
            <a:srgbClr val="CC66FF">
              <a:alpha val="49020"/>
            </a:srgbClr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20335" y="4941168"/>
            <a:ext cx="64807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9"/>
          <p:cNvSpPr txBox="1"/>
          <p:nvPr/>
        </p:nvSpPr>
        <p:spPr>
          <a:xfrm>
            <a:off x="767408" y="4653137"/>
            <a:ext cx="5472608" cy="44191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defTabSz="762000" eaLnBrk="0" hangingPunct="0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62000" indent="-28575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800" b="1">
                <a:ea typeface="华文中宋" pitchFamily="2" charset="-122"/>
              </a:defRPr>
            </a:lvl2pPr>
            <a:lvl3pPr marL="11811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ea typeface="华文中宋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ea typeface="华文中宋" pitchFamily="2" charset="-122"/>
              </a:defRPr>
            </a:lvl4pPr>
            <a:lvl5pPr marL="20193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5pPr>
            <a:lvl6pPr marL="24765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6pPr>
            <a:lvl7pPr marL="29337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7pPr>
            <a:lvl8pPr marL="33909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8pPr>
            <a:lvl9pPr marL="38481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9pPr>
          </a:lstStyle>
          <a:p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9EBF27"/>
                </a:solidFill>
              </a:rPr>
              <a:t>VLOOKUP </a:t>
            </a:r>
            <a:r>
              <a:rPr lang="en-US" altLang="zh-CN" sz="2000" dirty="0">
                <a:solidFill>
                  <a:srgbClr val="FFC000"/>
                </a:solidFill>
              </a:rPr>
              <a:t>( </a:t>
            </a:r>
            <a:r>
              <a:rPr lang="zh-CN" altLang="en-US" sz="2000" dirty="0">
                <a:solidFill>
                  <a:srgbClr val="FFC000"/>
                </a:solidFill>
              </a:rPr>
              <a:t>某学号，</a:t>
            </a:r>
            <a:r>
              <a:rPr lang="zh-CN" altLang="en-US" sz="2000" dirty="0">
                <a:solidFill>
                  <a:srgbClr val="CC66FF"/>
                </a:solidFill>
              </a:rPr>
              <a:t>查询区域，</a:t>
            </a:r>
            <a:r>
              <a:rPr lang="zh-CN" altLang="en-US" sz="2000" dirty="0">
                <a:solidFill>
                  <a:srgbClr val="FF0000"/>
                </a:solidFill>
              </a:rPr>
              <a:t>返回行号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  <a:endParaRPr lang="zh-CN" altLang="en-US" sz="2000" dirty="0">
              <a:solidFill>
                <a:srgbClr val="CC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7408" y="5328210"/>
            <a:ext cx="5472608" cy="82054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defTabSz="762000" eaLnBrk="0" hangingPunct="0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  <a:defRPr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62000" indent="-28575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800" b="1">
                <a:ea typeface="华文中宋" pitchFamily="2" charset="-122"/>
              </a:defRPr>
            </a:lvl2pPr>
            <a:lvl3pPr marL="11811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400" b="1">
                <a:ea typeface="华文中宋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ea typeface="华文中宋" pitchFamily="2" charset="-122"/>
              </a:defRPr>
            </a:lvl4pPr>
            <a:lvl5pPr marL="2019300" indent="-228600" defTabSz="762000" eaLnBrk="0" hangingPunct="0"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5pPr>
            <a:lvl6pPr marL="24765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6pPr>
            <a:lvl7pPr marL="29337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7pPr>
            <a:lvl8pPr marL="33909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8pPr>
            <a:lvl9pPr marL="38481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itchFamily="2" charset="2"/>
              <a:buChar char="§"/>
              <a:defRPr sz="2000" b="1">
                <a:ea typeface="华文中宋" pitchFamily="2" charset="-122"/>
              </a:defRPr>
            </a:lvl9pPr>
          </a:lstStyle>
          <a:p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9EBF27"/>
                </a:solidFill>
              </a:rPr>
              <a:t>VLOOKUP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C000"/>
                </a:solidFill>
              </a:rPr>
              <a:t>( </a:t>
            </a:r>
            <a:r>
              <a:rPr lang="zh-CN" altLang="en-US" sz="2000" dirty="0">
                <a:solidFill>
                  <a:srgbClr val="FFC000"/>
                </a:solidFill>
              </a:rPr>
              <a:t>某学号，</a:t>
            </a:r>
            <a:r>
              <a:rPr lang="en-US" altLang="zh-CN" sz="2000" dirty="0">
                <a:solidFill>
                  <a:srgbClr val="CC66FF"/>
                </a:solidFill>
              </a:rPr>
              <a:t>PowerPoint</a:t>
            </a:r>
            <a:r>
              <a:rPr lang="zh-CN" altLang="en-US" sz="2000" dirty="0">
                <a:solidFill>
                  <a:srgbClr val="CC66FF"/>
                </a:solidFill>
              </a:rPr>
              <a:t>成绩单</a:t>
            </a:r>
            <a:r>
              <a:rPr lang="en-US" altLang="zh-CN" sz="2000" dirty="0">
                <a:solidFill>
                  <a:srgbClr val="CC66FF"/>
                </a:solidFill>
              </a:rPr>
              <a:t>!</a:t>
            </a:r>
            <a:br>
              <a:rPr lang="en-US" altLang="zh-CN" sz="2000" dirty="0">
                <a:solidFill>
                  <a:srgbClr val="CC66FF"/>
                </a:solidFill>
              </a:rPr>
            </a:br>
            <a:r>
              <a:rPr lang="en-US" altLang="zh-CN" sz="2000" dirty="0">
                <a:solidFill>
                  <a:srgbClr val="CC66FF"/>
                </a:solidFill>
              </a:rPr>
              <a:t>$A$1:$C$22</a:t>
            </a:r>
            <a:r>
              <a:rPr lang="zh-CN" altLang="en-US" sz="2000" dirty="0">
                <a:solidFill>
                  <a:srgbClr val="CC66FF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en-US" altLang="zh-CN" sz="2000" dirty="0">
                <a:solidFill>
                  <a:srgbClr val="FFC000"/>
                </a:solidFill>
              </a:rPr>
              <a:t>)</a:t>
            </a:r>
            <a:endParaRPr lang="zh-CN" altLang="en-US" sz="2000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950033"/>
            <a:ext cx="7056784" cy="241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021181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215680" y="2492896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税率表如果</a:t>
            </a:r>
            <a:r>
              <a:rPr lang="zh-CN" altLang="en-US" sz="4800" dirty="0">
                <a:solidFill>
                  <a:srgbClr val="217345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转置</a:t>
            </a:r>
            <a:br>
              <a:rPr lang="en-US" altLang="zh-CN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</a:br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一下如何查找？</a:t>
            </a:r>
          </a:p>
        </p:txBody>
      </p:sp>
    </p:spTree>
    <p:extLst>
      <p:ext uri="{BB962C8B-B14F-4D97-AF65-F5344CB8AC3E}">
        <p14:creationId xmlns:p14="http://schemas.microsoft.com/office/powerpoint/2010/main" val="255710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3392" y="1340768"/>
            <a:ext cx="9999652" cy="55892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  <a:defRPr/>
            </a:pPr>
            <a:r>
              <a:rPr lang="zh-CN" altLang="en-US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的主要功能是快速的确定和定位所需要的信息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LOOKUP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在某一行或列的范围里找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一行或一列的区域内容须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（文本不区分大小写）。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数组形式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LOOKUP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在哪行或哪列找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要返回结果的行或列）</a:t>
            </a:r>
          </a:p>
          <a:p>
            <a:pPr marL="0" indent="0" eaLnBrk="1" hangingPunct="1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VLOOKUP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VLOOKUP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在哪个区域找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返回查找区域第几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精确匹配还是近似匹配</a:t>
            </a:r>
            <a:r>
              <a:rPr lang="en-US" altLang="zh-CN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ts val="33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HLOOKUP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HLOOKUP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在哪个区域找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返回查找区域第几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精确匹配还是近似匹配</a:t>
            </a:r>
            <a:r>
              <a:rPr lang="en-US" altLang="zh-CN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DEC36AA-9C44-4F11-BF10-013359093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小结查询函数</a:t>
            </a:r>
          </a:p>
        </p:txBody>
      </p:sp>
    </p:spTree>
    <p:extLst>
      <p:ext uri="{BB962C8B-B14F-4D97-AF65-F5344CB8AC3E}">
        <p14:creationId xmlns:p14="http://schemas.microsoft.com/office/powerpoint/2010/main" val="370160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71ADDC-99CB-4252-971C-8C573D1D8371}"/>
              </a:ext>
            </a:extLst>
          </p:cNvPr>
          <p:cNvSpPr/>
          <p:nvPr/>
        </p:nvSpPr>
        <p:spPr>
          <a:xfrm>
            <a:off x="745336" y="3667991"/>
            <a:ext cx="9095080" cy="12635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D35D7B-97FA-4179-AC3D-F33D918CC4B1}"/>
              </a:ext>
            </a:extLst>
          </p:cNvPr>
          <p:cNvSpPr/>
          <p:nvPr/>
        </p:nvSpPr>
        <p:spPr>
          <a:xfrm>
            <a:off x="745336" y="4937809"/>
            <a:ext cx="9095080" cy="1569537"/>
          </a:xfrm>
          <a:prstGeom prst="rect">
            <a:avLst/>
          </a:prstGeom>
          <a:solidFill>
            <a:srgbClr val="217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5D886A-CEBE-4850-AD61-225E1B6B25C7}"/>
              </a:ext>
            </a:extLst>
          </p:cNvPr>
          <p:cNvSpPr txBox="1"/>
          <p:nvPr/>
        </p:nvSpPr>
        <p:spPr>
          <a:xfrm>
            <a:off x="745336" y="3645024"/>
            <a:ext cx="9095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  <a:buClr>
                <a:srgbClr val="9EBF27"/>
              </a:buClr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word&lt;=0,“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</a:p>
          <a:p>
            <a:pPr>
              <a:lnSpc>
                <a:spcPts val="2400"/>
              </a:lnSpc>
              <a:buClr>
                <a:srgbClr val="9EBF27"/>
              </a:buClr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&lt;=0,“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    </a:t>
            </a:r>
          </a:p>
          <a:p>
            <a:pPr>
              <a:lnSpc>
                <a:spcPts val="2400"/>
              </a:lnSpc>
              <a:buClr>
                <a:srgbClr val="9EBF27"/>
              </a:buClr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任选作业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&lt;=0, 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“,</a:t>
            </a:r>
          </a:p>
          <a:p>
            <a:pPr>
              <a:lnSpc>
                <a:spcPts val="2400"/>
              </a:lnSpc>
              <a:buClr>
                <a:srgbClr val="9EBF27"/>
              </a:buClr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&lt;60, 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“,</a:t>
            </a:r>
          </a:p>
          <a:p>
            <a:pPr>
              <a:lnSpc>
                <a:spcPts val="2400"/>
              </a:lnSpc>
              <a:buClr>
                <a:srgbClr val="9EBF27"/>
              </a:buClr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</a:t>
            </a: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&lt;85, 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"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pPr>
              <a:lnSpc>
                <a:spcPts val="2400"/>
              </a:lnSpc>
              <a:buClr>
                <a:srgbClr val="9EBF27"/>
              </a:buClr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)</a:t>
            </a:r>
          </a:p>
          <a:p>
            <a:pPr>
              <a:lnSpc>
                <a:spcPts val="2400"/>
              </a:lnSpc>
              <a:buClr>
                <a:srgbClr val="9EBF27"/>
              </a:buClr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)</a:t>
            </a:r>
          </a:p>
          <a:p>
            <a:pPr>
              <a:lnSpc>
                <a:spcPts val="2400"/>
              </a:lnSpc>
              <a:buClr>
                <a:srgbClr val="9EBF27"/>
              </a:buClr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)</a:t>
            </a:r>
          </a:p>
          <a:p>
            <a:pPr>
              <a:lnSpc>
                <a:spcPts val="2400"/>
              </a:lnSpc>
              <a:buClr>
                <a:srgbClr val="9EBF27"/>
              </a:buClr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)                </a:t>
            </a:r>
          </a:p>
        </p:txBody>
      </p:sp>
      <p:sp>
        <p:nvSpPr>
          <p:cNvPr id="13" name="任意多边形 2">
            <a:extLst>
              <a:ext uri="{FF2B5EF4-FFF2-40B4-BE49-F238E27FC236}">
                <a16:creationId xmlns:a16="http://schemas.microsoft.com/office/drawing/2014/main" id="{E92A8E3F-526D-47E9-9C8D-D111E12F00BE}"/>
              </a:ext>
            </a:extLst>
          </p:cNvPr>
          <p:cNvSpPr>
            <a:spLocks/>
          </p:cNvSpPr>
          <p:nvPr/>
        </p:nvSpPr>
        <p:spPr bwMode="auto">
          <a:xfrm>
            <a:off x="12700" y="765175"/>
            <a:ext cx="12227984" cy="642938"/>
          </a:xfrm>
          <a:custGeom>
            <a:avLst/>
            <a:gdLst>
              <a:gd name="T0" fmla="*/ 0 w 9171160"/>
              <a:gd name="T1" fmla="*/ 0 h 642796"/>
              <a:gd name="T2" fmla="*/ 516047 w 9171160"/>
              <a:gd name="T3" fmla="*/ 371192 h 642796"/>
              <a:gd name="T4" fmla="*/ 778598 w 9171160"/>
              <a:gd name="T5" fmla="*/ 63374 h 642796"/>
              <a:gd name="T6" fmla="*/ 959667 w 9171160"/>
              <a:gd name="T7" fmla="*/ 353085 h 642796"/>
              <a:gd name="T8" fmla="*/ 1240324 w 9171160"/>
              <a:gd name="T9" fmla="*/ 117695 h 642796"/>
              <a:gd name="T10" fmla="*/ 3431263 w 9171160"/>
              <a:gd name="T11" fmla="*/ 525101 h 642796"/>
              <a:gd name="T12" fmla="*/ 6192570 w 9171160"/>
              <a:gd name="T13" fmla="*/ 289711 h 642796"/>
              <a:gd name="T14" fmla="*/ 9171160 w 9171160"/>
              <a:gd name="T15" fmla="*/ 642796 h 64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1160" h="642796">
                <a:moveTo>
                  <a:pt x="0" y="0"/>
                </a:moveTo>
                <a:cubicBezTo>
                  <a:pt x="193140" y="180315"/>
                  <a:pt x="386281" y="360630"/>
                  <a:pt x="516047" y="371192"/>
                </a:cubicBezTo>
                <a:cubicBezTo>
                  <a:pt x="645813" y="381754"/>
                  <a:pt x="704661" y="66392"/>
                  <a:pt x="778598" y="63374"/>
                </a:cubicBezTo>
                <a:cubicBezTo>
                  <a:pt x="852535" y="60356"/>
                  <a:pt x="882713" y="344032"/>
                  <a:pt x="959667" y="353085"/>
                </a:cubicBezTo>
                <a:cubicBezTo>
                  <a:pt x="1036621" y="362138"/>
                  <a:pt x="828391" y="89026"/>
                  <a:pt x="1240324" y="117695"/>
                </a:cubicBezTo>
                <a:cubicBezTo>
                  <a:pt x="1652257" y="146364"/>
                  <a:pt x="2605889" y="496432"/>
                  <a:pt x="3431263" y="525101"/>
                </a:cubicBezTo>
                <a:cubicBezTo>
                  <a:pt x="4256637" y="553770"/>
                  <a:pt x="5235921" y="270095"/>
                  <a:pt x="6192570" y="289711"/>
                </a:cubicBezTo>
                <a:cubicBezTo>
                  <a:pt x="7149219" y="309327"/>
                  <a:pt x="8160189" y="476061"/>
                  <a:pt x="9171160" y="642796"/>
                </a:cubicBezTo>
              </a:path>
            </a:pathLst>
          </a:custGeom>
          <a:noFill/>
          <a:ln w="12700" cap="flat" cmpd="sng">
            <a:solidFill>
              <a:srgbClr val="AD1B1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9017775E-236B-4A33-BD24-DBBB32478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49087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IF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函数的多条件判断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45336" y="1196752"/>
            <a:ext cx="9671144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辅以逻辑函数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（与函数）、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（或函数）等实现判断条件表达式的</a:t>
            </a:r>
            <a:r>
              <a:rPr lang="zh-CN" altLang="en-US" b="1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设置（缩减</a:t>
            </a:r>
            <a:r>
              <a:rPr lang="zh-CN" altLang="en-US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函数嵌套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层数），从而实现</a:t>
            </a:r>
            <a:r>
              <a:rPr lang="zh-CN" altLang="en-US" b="1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多条件判断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C129C75-13CA-41E8-A5BC-6AFD283388E7}"/>
              </a:ext>
            </a:extLst>
          </p:cNvPr>
          <p:cNvGrpSpPr/>
          <p:nvPr/>
        </p:nvGrpSpPr>
        <p:grpSpPr>
          <a:xfrm>
            <a:off x="745336" y="2833772"/>
            <a:ext cx="11417998" cy="523220"/>
            <a:chOff x="745336" y="2833772"/>
            <a:chExt cx="11417998" cy="52322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57EF678-FB1D-46C6-8074-0CAA51069DB5}"/>
                </a:ext>
              </a:extLst>
            </p:cNvPr>
            <p:cNvSpPr txBox="1"/>
            <p:nvPr/>
          </p:nvSpPr>
          <p:spPr>
            <a:xfrm>
              <a:off x="745336" y="2833772"/>
              <a:ext cx="114179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 </a:t>
              </a:r>
              <a:r>
                <a: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(word=0, </a:t>
              </a:r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任选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=0, </a:t>
              </a:r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=0, </a:t>
              </a:r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分数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&lt;60) ,”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不通过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2800" b="1" dirty="0">
                  <a:solidFill>
                    <a:srgbClr val="2173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嵌套</a:t>
              </a:r>
              <a:r>
                <a:rPr lang="en-US" altLang="zh-CN" sz="28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2800" b="1" dirty="0">
                  <a:solidFill>
                    <a:srgbClr val="2173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576D450-58FF-46BD-AE46-54871D8E630F}"/>
                </a:ext>
              </a:extLst>
            </p:cNvPr>
            <p:cNvCxnSpPr/>
            <p:nvPr/>
          </p:nvCxnSpPr>
          <p:spPr>
            <a:xfrm>
              <a:off x="2110621" y="3356992"/>
              <a:ext cx="554461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B4F80E6-D21D-4516-B94E-1FDAFE86DC22}"/>
              </a:ext>
            </a:extLst>
          </p:cNvPr>
          <p:cNvGrpSpPr/>
          <p:nvPr/>
        </p:nvGrpSpPr>
        <p:grpSpPr>
          <a:xfrm>
            <a:off x="10556467" y="3642545"/>
            <a:ext cx="916324" cy="2012003"/>
            <a:chOff x="10530340" y="3607709"/>
            <a:chExt cx="916324" cy="201200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55B9147-28C2-46C7-B9EB-7AA99298373C}"/>
                </a:ext>
              </a:extLst>
            </p:cNvPr>
            <p:cNvSpPr txBox="1"/>
            <p:nvPr/>
          </p:nvSpPr>
          <p:spPr>
            <a:xfrm>
              <a:off x="10640820" y="3642781"/>
              <a:ext cx="695364" cy="16402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2173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函数嵌套带来的效率问题！</a:t>
              </a:r>
              <a:endParaRPr lang="zh-CN" altLang="en-US" sz="2000" dirty="0">
                <a:solidFill>
                  <a:srgbClr val="217345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042F53A-E88E-4C40-9182-2BBE5A15A250}"/>
                </a:ext>
              </a:extLst>
            </p:cNvPr>
            <p:cNvSpPr/>
            <p:nvPr/>
          </p:nvSpPr>
          <p:spPr>
            <a:xfrm>
              <a:off x="10530340" y="3607709"/>
              <a:ext cx="916324" cy="2012003"/>
            </a:xfrm>
            <a:custGeom>
              <a:avLst/>
              <a:gdLst>
                <a:gd name="connsiteX0" fmla="*/ 0 w 742152"/>
                <a:gd name="connsiteY0" fmla="*/ 0 h 1977169"/>
                <a:gd name="connsiteX1" fmla="*/ 742152 w 742152"/>
                <a:gd name="connsiteY1" fmla="*/ 0 h 1977169"/>
                <a:gd name="connsiteX2" fmla="*/ 742152 w 742152"/>
                <a:gd name="connsiteY2" fmla="*/ 1977169 h 1977169"/>
                <a:gd name="connsiteX3" fmla="*/ 0 w 742152"/>
                <a:gd name="connsiteY3" fmla="*/ 1977169 h 1977169"/>
                <a:gd name="connsiteX4" fmla="*/ 0 w 742152"/>
                <a:gd name="connsiteY4" fmla="*/ 0 h 1977169"/>
                <a:gd name="connsiteX0" fmla="*/ 0 w 855364"/>
                <a:gd name="connsiteY0" fmla="*/ 0 h 2012003"/>
                <a:gd name="connsiteX1" fmla="*/ 855364 w 855364"/>
                <a:gd name="connsiteY1" fmla="*/ 34834 h 2012003"/>
                <a:gd name="connsiteX2" fmla="*/ 855364 w 855364"/>
                <a:gd name="connsiteY2" fmla="*/ 2012003 h 2012003"/>
                <a:gd name="connsiteX3" fmla="*/ 113212 w 855364"/>
                <a:gd name="connsiteY3" fmla="*/ 2012003 h 2012003"/>
                <a:gd name="connsiteX4" fmla="*/ 0 w 855364"/>
                <a:gd name="connsiteY4" fmla="*/ 0 h 2012003"/>
                <a:gd name="connsiteX0" fmla="*/ 0 w 916324"/>
                <a:gd name="connsiteY0" fmla="*/ 0 h 2012003"/>
                <a:gd name="connsiteX1" fmla="*/ 916324 w 916324"/>
                <a:gd name="connsiteY1" fmla="*/ 8708 h 2012003"/>
                <a:gd name="connsiteX2" fmla="*/ 855364 w 916324"/>
                <a:gd name="connsiteY2" fmla="*/ 2012003 h 2012003"/>
                <a:gd name="connsiteX3" fmla="*/ 113212 w 916324"/>
                <a:gd name="connsiteY3" fmla="*/ 2012003 h 2012003"/>
                <a:gd name="connsiteX4" fmla="*/ 0 w 916324"/>
                <a:gd name="connsiteY4" fmla="*/ 0 h 2012003"/>
                <a:gd name="connsiteX0" fmla="*/ 0 w 916324"/>
                <a:gd name="connsiteY0" fmla="*/ 0 h 2012003"/>
                <a:gd name="connsiteX1" fmla="*/ 916324 w 916324"/>
                <a:gd name="connsiteY1" fmla="*/ 8708 h 2012003"/>
                <a:gd name="connsiteX2" fmla="*/ 724735 w 916324"/>
                <a:gd name="connsiteY2" fmla="*/ 2012003 h 2012003"/>
                <a:gd name="connsiteX3" fmla="*/ 113212 w 916324"/>
                <a:gd name="connsiteY3" fmla="*/ 2012003 h 2012003"/>
                <a:gd name="connsiteX4" fmla="*/ 0 w 916324"/>
                <a:gd name="connsiteY4" fmla="*/ 0 h 2012003"/>
                <a:gd name="connsiteX0" fmla="*/ 0 w 916324"/>
                <a:gd name="connsiteY0" fmla="*/ 0 h 2055546"/>
                <a:gd name="connsiteX1" fmla="*/ 916324 w 916324"/>
                <a:gd name="connsiteY1" fmla="*/ 8708 h 2055546"/>
                <a:gd name="connsiteX2" fmla="*/ 724735 w 916324"/>
                <a:gd name="connsiteY2" fmla="*/ 2012003 h 2055546"/>
                <a:gd name="connsiteX3" fmla="*/ 191589 w 916324"/>
                <a:gd name="connsiteY3" fmla="*/ 2055546 h 2055546"/>
                <a:gd name="connsiteX4" fmla="*/ 0 w 916324"/>
                <a:gd name="connsiteY4" fmla="*/ 0 h 2055546"/>
                <a:gd name="connsiteX0" fmla="*/ 0 w 916324"/>
                <a:gd name="connsiteY0" fmla="*/ 0 h 2012003"/>
                <a:gd name="connsiteX1" fmla="*/ 916324 w 916324"/>
                <a:gd name="connsiteY1" fmla="*/ 8708 h 2012003"/>
                <a:gd name="connsiteX2" fmla="*/ 724735 w 916324"/>
                <a:gd name="connsiteY2" fmla="*/ 2012003 h 2012003"/>
                <a:gd name="connsiteX3" fmla="*/ 174172 w 916324"/>
                <a:gd name="connsiteY3" fmla="*/ 2012003 h 2012003"/>
                <a:gd name="connsiteX4" fmla="*/ 0 w 916324"/>
                <a:gd name="connsiteY4" fmla="*/ 0 h 20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324" h="2012003">
                  <a:moveTo>
                    <a:pt x="0" y="0"/>
                  </a:moveTo>
                  <a:lnTo>
                    <a:pt x="916324" y="8708"/>
                  </a:lnTo>
                  <a:lnTo>
                    <a:pt x="724735" y="2012003"/>
                  </a:lnTo>
                  <a:lnTo>
                    <a:pt x="174172" y="201200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2173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765282-723B-45DA-90E7-379BA7449B87}"/>
              </a:ext>
            </a:extLst>
          </p:cNvPr>
          <p:cNvGrpSpPr/>
          <p:nvPr/>
        </p:nvGrpSpPr>
        <p:grpSpPr>
          <a:xfrm>
            <a:off x="10555909" y="5733360"/>
            <a:ext cx="936000" cy="936000"/>
            <a:chOff x="10555909" y="5750228"/>
            <a:chExt cx="936000" cy="9360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C11506A-AD83-4868-BE94-BAD2EC0D71DA}"/>
                </a:ext>
              </a:extLst>
            </p:cNvPr>
            <p:cNvSpPr/>
            <p:nvPr/>
          </p:nvSpPr>
          <p:spPr>
            <a:xfrm>
              <a:off x="10555909" y="5750228"/>
              <a:ext cx="936000" cy="936000"/>
            </a:xfrm>
            <a:prstGeom prst="ellipse">
              <a:avLst/>
            </a:prstGeom>
            <a:solidFill>
              <a:srgbClr val="2173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0C42A63-C612-449B-9D99-43F42F7CADD2}"/>
                </a:ext>
              </a:extLst>
            </p:cNvPr>
            <p:cNvSpPr txBox="1"/>
            <p:nvPr/>
          </p:nvSpPr>
          <p:spPr>
            <a:xfrm>
              <a:off x="10623800" y="598739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6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5A9EE0-07EC-486A-AB84-D179FE081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665278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随堂作业</a:t>
            </a:r>
            <a:r>
              <a:rPr lang="en-US" altLang="zh-CN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5</a:t>
            </a:r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（面试随机排序）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F5B16B-A984-4637-B3ED-E0BDA2B6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12776"/>
            <a:ext cx="5616756" cy="5301208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3C93B231-1415-4D3D-9270-9670846A091F}"/>
              </a:ext>
            </a:extLst>
          </p:cNvPr>
          <p:cNvGrpSpPr/>
          <p:nvPr/>
        </p:nvGrpSpPr>
        <p:grpSpPr>
          <a:xfrm>
            <a:off x="6384032" y="1916832"/>
            <a:ext cx="4680520" cy="4680520"/>
            <a:chOff x="6384032" y="1916832"/>
            <a:chExt cx="4680520" cy="468052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2C6BE9-BA19-4530-9383-1AB9D3BB12A4}"/>
                </a:ext>
              </a:extLst>
            </p:cNvPr>
            <p:cNvSpPr/>
            <p:nvPr/>
          </p:nvSpPr>
          <p:spPr>
            <a:xfrm>
              <a:off x="6487904" y="3933056"/>
              <a:ext cx="1820430" cy="43204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29F91F-F6B5-49B6-88FC-82CE2CA1829E}"/>
                </a:ext>
              </a:extLst>
            </p:cNvPr>
            <p:cNvSpPr/>
            <p:nvPr/>
          </p:nvSpPr>
          <p:spPr>
            <a:xfrm>
              <a:off x="7371914" y="3501008"/>
              <a:ext cx="1820430" cy="43204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6384032" y="1916832"/>
              <a:ext cx="4680520" cy="4680520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lnSpc>
                  <a:spcPts val="36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None/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实现随机面试排位顺序的安排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。用到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个函数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RAND( )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RANK( )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MATCH( )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INDEX( )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，供参考。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eaLnBrk="1" hangingPunct="1">
                <a:lnSpc>
                  <a:spcPts val="36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None/>
                <a:defRPr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如何从原始面试名单随机生成</a:t>
              </a:r>
              <a:b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面试顺序名单？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eaLnBrk="1" hangingPunct="1">
                <a:lnSpc>
                  <a:spcPts val="36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None/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：中间通过抓阄手段得到抽签号，然后根据抽签号重新排序面试名单。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04323C3-AB61-4333-975D-A051B820023E}"/>
              </a:ext>
            </a:extLst>
          </p:cNvPr>
          <p:cNvSpPr txBox="1"/>
          <p:nvPr/>
        </p:nvSpPr>
        <p:spPr>
          <a:xfrm>
            <a:off x="6623527" y="633298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数据来自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面试顺序随机排位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</a:t>
            </a:r>
          </a:p>
        </p:txBody>
      </p:sp>
    </p:spTree>
    <p:extLst>
      <p:ext uri="{BB962C8B-B14F-4D97-AF65-F5344CB8AC3E}">
        <p14:creationId xmlns:p14="http://schemas.microsoft.com/office/powerpoint/2010/main" val="3173270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839416" y="3573016"/>
            <a:ext cx="8065591" cy="504056"/>
          </a:xfrm>
          <a:prstGeom prst="rect">
            <a:avLst/>
          </a:prstGeom>
          <a:solidFill>
            <a:srgbClr val="217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45336" y="1268760"/>
            <a:ext cx="9217024" cy="55892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  <a:defRPr/>
            </a:pP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在数组中查找</a:t>
            </a:r>
            <a:br>
              <a:rPr lang="zh-CN" altLang="en-US" sz="24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函数可在单元格区域中搜索指定项，然后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返回该项在单元格区域中的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相对位置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如果需要获得单元格区域中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某个项目的位置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，而不是项目本身，则应该使用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函数而不是某个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b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lookup_value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lookup_array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solidFill>
                  <a:srgbClr val="CC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solidFill>
                  <a:srgbClr val="CC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match_type</a:t>
            </a:r>
            <a:r>
              <a:rPr lang="en-US" altLang="zh-CN" sz="2400" dirty="0">
                <a:solidFill>
                  <a:srgbClr val="CC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match_type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>
                <a:solidFill>
                  <a:srgbClr val="42D3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1(</a:t>
            </a:r>
            <a:r>
              <a:rPr lang="zh-CN" altLang="en-US" sz="2400" dirty="0">
                <a:solidFill>
                  <a:srgbClr val="42D3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或省略</a:t>
            </a:r>
            <a:r>
              <a:rPr lang="en-US" altLang="zh-CN" sz="2400" dirty="0">
                <a:solidFill>
                  <a:srgbClr val="42D3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，查找</a:t>
            </a:r>
            <a:r>
              <a:rPr lang="zh-CN" altLang="en-US" sz="2400" dirty="0">
                <a:solidFill>
                  <a:srgbClr val="42D3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小于或等于</a:t>
            </a:r>
            <a:r>
              <a:rPr lang="en-US" altLang="zh-CN" sz="2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lookup_value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的第一个数值，且</a:t>
            </a:r>
            <a:r>
              <a:rPr lang="en-US" altLang="zh-CN" sz="2400" dirty="0" err="1">
                <a:solidFill>
                  <a:srgbClr val="42D3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lookup_array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400" dirty="0">
                <a:solidFill>
                  <a:srgbClr val="42D3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升序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</a:t>
            </a:r>
            <a:b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match_type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，查找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2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lookup_value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的第一个数值，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可使用通配符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lookup_array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顺序无要求</a:t>
            </a:r>
            <a:r>
              <a:rPr lang="en-US" altLang="zh-CN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（可以按任何顺序排列）。</a:t>
            </a:r>
            <a:b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match_type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，查找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大于或等于</a:t>
            </a:r>
            <a:r>
              <a:rPr lang="en-US" altLang="zh-CN" sz="2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lookup_value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的最小数值，且</a:t>
            </a:r>
            <a:r>
              <a:rPr lang="en-US" altLang="zh-CN" sz="240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lookup_array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降序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F7478-DE39-4729-BF61-47D634947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相关函数补充</a:t>
            </a:r>
          </a:p>
        </p:txBody>
      </p:sp>
    </p:spTree>
    <p:extLst>
      <p:ext uri="{BB962C8B-B14F-4D97-AF65-F5344CB8AC3E}">
        <p14:creationId xmlns:p14="http://schemas.microsoft.com/office/powerpoint/2010/main" val="274003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036050" y="2675339"/>
            <a:ext cx="8804366" cy="504056"/>
          </a:xfrm>
          <a:prstGeom prst="rect">
            <a:avLst/>
          </a:prstGeom>
          <a:solidFill>
            <a:srgbClr val="217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1054746" y="1772816"/>
            <a:ext cx="8785671" cy="504056"/>
          </a:xfrm>
          <a:prstGeom prst="rect">
            <a:avLst/>
          </a:prstGeom>
          <a:solidFill>
            <a:srgbClr val="217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7408" y="1296144"/>
            <a:ext cx="9217024" cy="5517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sz="28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函数：返回指定内容（两种形式：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数组形式：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INDEX(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单元格区域或数组常量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r_n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[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c_n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</a:t>
            </a:r>
            <a:b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根据给定的行号和列号，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返回指定行列交叉处的单元格的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b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引用形式：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INDEX(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一个或多个单元格区域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r_n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c_n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[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area_n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 </a:t>
            </a:r>
            <a:b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返回指定行列交叉处的单元格的引用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排位函数</a:t>
            </a: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</a:t>
            </a:r>
            <a:r>
              <a:rPr lang="en-US" altLang="zh-CN" sz="28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(number, ref, </a:t>
            </a:r>
            <a:r>
              <a:rPr lang="en-US" altLang="zh-CN" sz="28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en-US" altLang="zh-CN" sz="28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获取数值在数字组中的排位。不输入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参数的情况下，默认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，得到的就是从大到小的排名，若是想求倒数第几，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之间的一个随机实数</a:t>
            </a:r>
          </a:p>
          <a:p>
            <a:pPr eaLnBrk="1" hangingPunct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RandBetween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(bottom, top)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：返回某个范围内的随机整数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D4AD7C66-1E7E-4408-A152-8221FCA0D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32624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相关函数补充</a:t>
            </a:r>
          </a:p>
        </p:txBody>
      </p:sp>
    </p:spTree>
    <p:extLst>
      <p:ext uri="{BB962C8B-B14F-4D97-AF65-F5344CB8AC3E}">
        <p14:creationId xmlns:p14="http://schemas.microsoft.com/office/powerpoint/2010/main" val="1276293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">
            <a:extLst>
              <a:ext uri="{FF2B5EF4-FFF2-40B4-BE49-F238E27FC236}">
                <a16:creationId xmlns:a16="http://schemas.microsoft.com/office/drawing/2014/main" id="{524FB420-8647-401D-AC8E-06761F97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7499"/>
            <a:ext cx="12192000" cy="2232248"/>
          </a:xfrm>
          <a:prstGeom prst="rect">
            <a:avLst/>
          </a:prstGeom>
          <a:solidFill>
            <a:srgbClr val="217345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1FFC87E-EC1D-4A6C-8D7F-1E9D08598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3988" y="2926876"/>
            <a:ext cx="24753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https://timgsa.baidu.com/timg?image&amp;quality=80&amp;size=b9999_10000&amp;sec=1581762239378&amp;di=c7156f05ca9e264e45884a9e2491c581&amp;imgtype=0&amp;src=http%3A%2F%2Fimg4.imgtn.bdimg.com%2Fit%2Fu%3D2381116019%2C2318095130%26fm%3D214%26gp%3D0.jpg">
            <a:extLst>
              <a:ext uri="{FF2B5EF4-FFF2-40B4-BE49-F238E27FC236}">
                <a16:creationId xmlns:a16="http://schemas.microsoft.com/office/drawing/2014/main" id="{AD7275B4-B1C5-49BB-9193-B64FCA07C7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2197479"/>
            <a:ext cx="2592288" cy="259228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4491A9-3BC8-47B9-A387-482738C3F8BE}"/>
              </a:ext>
            </a:extLst>
          </p:cNvPr>
          <p:cNvSpPr txBox="1"/>
          <p:nvPr/>
        </p:nvSpPr>
        <p:spPr>
          <a:xfrm rot="1736828">
            <a:off x="7841947" y="2652828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本周有</a:t>
            </a:r>
            <a:endParaRPr lang="en-US" altLang="zh-CN" sz="3200" dirty="0">
              <a:solidFill>
                <a:schemeClr val="bg1"/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作业！</a:t>
            </a:r>
          </a:p>
        </p:txBody>
      </p:sp>
    </p:spTree>
    <p:extLst>
      <p:ext uri="{BB962C8B-B14F-4D97-AF65-F5344CB8AC3E}">
        <p14:creationId xmlns:p14="http://schemas.microsoft.com/office/powerpoint/2010/main" val="131187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302360"/>
            <a:ext cx="7056784" cy="248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73508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966999" y="1787332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如何改进公式的</a:t>
            </a:r>
            <a:br>
              <a:rPr lang="en-US" altLang="zh-CN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</a:br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嵌套层数和长度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7A4315C-2F09-4713-80F4-9AF1EC36EC2D}"/>
              </a:ext>
            </a:extLst>
          </p:cNvPr>
          <p:cNvSpPr txBox="1">
            <a:spLocks noChangeArrowheads="1"/>
          </p:cNvSpPr>
          <p:nvPr/>
        </p:nvSpPr>
        <p:spPr>
          <a:xfrm>
            <a:off x="1559496" y="4189932"/>
            <a:ext cx="10153128" cy="20473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引入逻辑函数增强条件表达式的表述？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函数完成多个条件的判断？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E9B11F-C770-4704-820E-3D648022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212976"/>
            <a:ext cx="9527386" cy="321959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1424" y="1484784"/>
            <a:ext cx="10153128" cy="20473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总成绩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栏计算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因任选作业的加权而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超出上限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此处笔记请自行记录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D0E84D1-121F-49BE-BB49-D93EB49A3468}"/>
              </a:ext>
            </a:extLst>
          </p:cNvPr>
          <p:cNvSpPr/>
          <p:nvPr/>
        </p:nvSpPr>
        <p:spPr bwMode="auto">
          <a:xfrm>
            <a:off x="8542953" y="5907141"/>
            <a:ext cx="793407" cy="26928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6771D14-5E07-4927-B68B-08B59DE580B7}"/>
              </a:ext>
            </a:extLst>
          </p:cNvPr>
          <p:cNvCxnSpPr>
            <a:cxnSpLocks/>
          </p:cNvCxnSpPr>
          <p:nvPr/>
        </p:nvCxnSpPr>
        <p:spPr bwMode="auto">
          <a:xfrm>
            <a:off x="1559496" y="6126548"/>
            <a:ext cx="698345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4">
            <a:extLst>
              <a:ext uri="{FF2B5EF4-FFF2-40B4-BE49-F238E27FC236}">
                <a16:creationId xmlns:a16="http://schemas.microsoft.com/office/drawing/2014/main" id="{6A892409-AB49-4EF3-AAB9-DB3C0F26E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4946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成绩汇总表的功能完善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41AB312-96AC-4510-880D-7BE851DEF83D}"/>
              </a:ext>
            </a:extLst>
          </p:cNvPr>
          <p:cNvCxnSpPr>
            <a:cxnSpLocks/>
          </p:cNvCxnSpPr>
          <p:nvPr/>
        </p:nvCxnSpPr>
        <p:spPr bwMode="auto">
          <a:xfrm>
            <a:off x="3162722" y="5013176"/>
            <a:ext cx="243994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643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AE6126-1878-483C-93A5-F9778814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730641"/>
            <a:ext cx="7272808" cy="2457707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1424" y="1484784"/>
            <a:ext cx="10153128" cy="20473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任选作业成绩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取成绩最高者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任选作业</a:t>
            </a:r>
            <a:r>
              <a:rPr lang="zh-CN" altLang="en-US" sz="2400" b="1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有效提交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次以上（含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次）者，此部分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成绩将获得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b="1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（有效提交指</a:t>
            </a:r>
            <a:r>
              <a:rPr lang="zh-CN" altLang="en-US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成绩均在</a:t>
            </a:r>
            <a:r>
              <a:rPr lang="en-US" altLang="zh-CN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分以上，包括</a:t>
            </a:r>
            <a:r>
              <a:rPr lang="en-US" altLang="zh-CN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6A892409-AB49-4EF3-AAB9-DB3C0F26E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4946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成绩汇总表的功能完善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7A3E69-D40C-40E4-A0FD-8527AD054B91}"/>
              </a:ext>
            </a:extLst>
          </p:cNvPr>
          <p:cNvSpPr/>
          <p:nvPr/>
        </p:nvSpPr>
        <p:spPr>
          <a:xfrm>
            <a:off x="3757836" y="3654549"/>
            <a:ext cx="1710000" cy="1440160"/>
          </a:xfrm>
          <a:prstGeom prst="rect">
            <a:avLst/>
          </a:prstGeom>
          <a:solidFill>
            <a:srgbClr val="29A4F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2B7B131-E3F1-4EC1-979C-E083AC06D407}"/>
              </a:ext>
            </a:extLst>
          </p:cNvPr>
          <p:cNvSpPr txBox="1">
            <a:spLocks noChangeArrowheads="1"/>
          </p:cNvSpPr>
          <p:nvPr/>
        </p:nvSpPr>
        <p:spPr>
          <a:xfrm>
            <a:off x="1143730" y="5188348"/>
            <a:ext cx="7605671" cy="16970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0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(value1, value2…)  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包含数字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单元格的个数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0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COUNTA</a:t>
            </a:r>
            <a:r>
              <a:rPr lang="en-US" altLang="zh-CN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(value1, value2…)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统计区域中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单元格的个数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0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COUNTBLANK</a:t>
            </a:r>
            <a:r>
              <a:rPr lang="en-US" altLang="zh-CN" sz="20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(range)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单元格的个数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0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COUNTIF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(range,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creteria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20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的单元格个数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775B2A-ABF9-4A2D-A1C5-FBE2CFE3B5EA}"/>
              </a:ext>
            </a:extLst>
          </p:cNvPr>
          <p:cNvSpPr txBox="1"/>
          <p:nvPr/>
        </p:nvSpPr>
        <p:spPr>
          <a:xfrm>
            <a:off x="8544272" y="5661248"/>
            <a:ext cx="1441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统计函数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en-US" altLang="zh-CN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COUNT()…</a:t>
            </a:r>
            <a:endParaRPr lang="zh-CN" altLang="en-US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00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432" y="3380157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424051" y="173200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函数条件格式与</a:t>
            </a:r>
            <a:r>
              <a:rPr lang="en-US" altLang="zh-CN" sz="4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38F42F-55FC-440D-914B-0195643BFFF6}"/>
              </a:ext>
            </a:extLst>
          </p:cNvPr>
          <p:cNvSpPr txBox="1"/>
          <p:nvPr/>
        </p:nvSpPr>
        <p:spPr>
          <a:xfrm>
            <a:off x="824211" y="3422474"/>
            <a:ext cx="928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(M5,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“[&gt;=60]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3E6D53-D29C-4A23-86DE-9F01E2B1C66B}"/>
              </a:ext>
            </a:extLst>
          </p:cNvPr>
          <p:cNvSpPr txBox="1"/>
          <p:nvPr/>
        </p:nvSpPr>
        <p:spPr>
          <a:xfrm>
            <a:off x="824211" y="4385484"/>
            <a:ext cx="928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(M5, 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"[&gt;=85]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[&lt;60]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F16191-EBAD-4D5B-93DB-DB0CA401A3EC}"/>
              </a:ext>
            </a:extLst>
          </p:cNvPr>
          <p:cNvSpPr txBox="1"/>
          <p:nvPr/>
        </p:nvSpPr>
        <p:spPr>
          <a:xfrm>
            <a:off x="832273" y="5348495"/>
            <a:ext cx="1096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(M5,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“[&gt;=85]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[&lt;60]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不通过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通过；文本数据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E4421A-583A-496D-B845-9DCC6D6C727E}"/>
              </a:ext>
            </a:extLst>
          </p:cNvPr>
          <p:cNvSpPr txBox="1"/>
          <p:nvPr/>
        </p:nvSpPr>
        <p:spPr>
          <a:xfrm>
            <a:off x="824211" y="2459464"/>
            <a:ext cx="928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(M5,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“[&gt;=60]</a:t>
            </a:r>
            <a:r>
              <a:rPr lang="zh-CN" altLang="en-US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32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"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849902-4844-4D7A-A2FD-28806749992C}"/>
              </a:ext>
            </a:extLst>
          </p:cNvPr>
          <p:cNvSpPr txBox="1"/>
          <p:nvPr/>
        </p:nvSpPr>
        <p:spPr>
          <a:xfrm>
            <a:off x="824211" y="162880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请写出相应的</a:t>
            </a:r>
            <a:r>
              <a:rPr lang="en-US" altLang="zh-CN" sz="36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36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函数实现</a:t>
            </a:r>
          </a:p>
        </p:txBody>
      </p:sp>
      <p:sp>
        <p:nvSpPr>
          <p:cNvPr id="13" name="任意多边形 2">
            <a:extLst>
              <a:ext uri="{FF2B5EF4-FFF2-40B4-BE49-F238E27FC236}">
                <a16:creationId xmlns:a16="http://schemas.microsoft.com/office/drawing/2014/main" id="{B555EF69-35A3-4F36-9822-F4726E2565BF}"/>
              </a:ext>
            </a:extLst>
          </p:cNvPr>
          <p:cNvSpPr>
            <a:spLocks/>
          </p:cNvSpPr>
          <p:nvPr/>
        </p:nvSpPr>
        <p:spPr bwMode="auto">
          <a:xfrm>
            <a:off x="12700" y="765175"/>
            <a:ext cx="12227984" cy="642938"/>
          </a:xfrm>
          <a:custGeom>
            <a:avLst/>
            <a:gdLst>
              <a:gd name="T0" fmla="*/ 0 w 9171160"/>
              <a:gd name="T1" fmla="*/ 0 h 642796"/>
              <a:gd name="T2" fmla="*/ 516047 w 9171160"/>
              <a:gd name="T3" fmla="*/ 371192 h 642796"/>
              <a:gd name="T4" fmla="*/ 778598 w 9171160"/>
              <a:gd name="T5" fmla="*/ 63374 h 642796"/>
              <a:gd name="T6" fmla="*/ 959667 w 9171160"/>
              <a:gd name="T7" fmla="*/ 353085 h 642796"/>
              <a:gd name="T8" fmla="*/ 1240324 w 9171160"/>
              <a:gd name="T9" fmla="*/ 117695 h 642796"/>
              <a:gd name="T10" fmla="*/ 3431263 w 9171160"/>
              <a:gd name="T11" fmla="*/ 525101 h 642796"/>
              <a:gd name="T12" fmla="*/ 6192570 w 9171160"/>
              <a:gd name="T13" fmla="*/ 289711 h 642796"/>
              <a:gd name="T14" fmla="*/ 9171160 w 9171160"/>
              <a:gd name="T15" fmla="*/ 642796 h 64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1160" h="642796">
                <a:moveTo>
                  <a:pt x="0" y="0"/>
                </a:moveTo>
                <a:cubicBezTo>
                  <a:pt x="193140" y="180315"/>
                  <a:pt x="386281" y="360630"/>
                  <a:pt x="516047" y="371192"/>
                </a:cubicBezTo>
                <a:cubicBezTo>
                  <a:pt x="645813" y="381754"/>
                  <a:pt x="704661" y="66392"/>
                  <a:pt x="778598" y="63374"/>
                </a:cubicBezTo>
                <a:cubicBezTo>
                  <a:pt x="852535" y="60356"/>
                  <a:pt x="882713" y="344032"/>
                  <a:pt x="959667" y="353085"/>
                </a:cubicBezTo>
                <a:cubicBezTo>
                  <a:pt x="1036621" y="362138"/>
                  <a:pt x="828391" y="89026"/>
                  <a:pt x="1240324" y="117695"/>
                </a:cubicBezTo>
                <a:cubicBezTo>
                  <a:pt x="1652257" y="146364"/>
                  <a:pt x="2605889" y="496432"/>
                  <a:pt x="3431263" y="525101"/>
                </a:cubicBezTo>
                <a:cubicBezTo>
                  <a:pt x="4256637" y="553770"/>
                  <a:pt x="5235921" y="270095"/>
                  <a:pt x="6192570" y="289711"/>
                </a:cubicBezTo>
                <a:cubicBezTo>
                  <a:pt x="7149219" y="309327"/>
                  <a:pt x="8160189" y="476061"/>
                  <a:pt x="9171160" y="642796"/>
                </a:cubicBezTo>
              </a:path>
            </a:pathLst>
          </a:custGeom>
          <a:noFill/>
          <a:ln w="12700" cap="flat" cmpd="sng">
            <a:solidFill>
              <a:srgbClr val="AD1B1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94A4B14-AB83-4B49-9518-E237B49DC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72" y="3976809"/>
            <a:ext cx="2880000" cy="288000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43930"/>
            <a:ext cx="1111384" cy="17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3923134" y="388872"/>
            <a:ext cx="5441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请使用</a:t>
            </a:r>
            <a:r>
              <a:rPr lang="en-US" altLang="zh-CN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Text</a:t>
            </a:r>
            <a:r>
              <a:rPr lang="zh-CN" altLang="en-US" sz="48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函数实现成绩等级的转换</a:t>
            </a:r>
            <a:endParaRPr lang="en-US" altLang="zh-CN" sz="48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7A4315C-2F09-4713-80F4-9AF1EC36EC2D}"/>
              </a:ext>
            </a:extLst>
          </p:cNvPr>
          <p:cNvSpPr txBox="1">
            <a:spLocks noChangeArrowheads="1"/>
          </p:cNvSpPr>
          <p:nvPr/>
        </p:nvSpPr>
        <p:spPr>
          <a:xfrm>
            <a:off x="623392" y="4005064"/>
            <a:ext cx="6120680" cy="26642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（包含空值）：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不合格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60=&lt;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&lt;70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70=&lt;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&lt;80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良好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80=&lt;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&lt;90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90=&lt;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其他均视为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无效数据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F289B92-2B75-4395-BF52-7CB3DE8B9A81}"/>
              </a:ext>
            </a:extLst>
          </p:cNvPr>
          <p:cNvSpPr txBox="1">
            <a:spLocks noChangeArrowheads="1"/>
          </p:cNvSpPr>
          <p:nvPr/>
        </p:nvSpPr>
        <p:spPr>
          <a:xfrm>
            <a:off x="551384" y="3429000"/>
            <a:ext cx="11208568" cy="47677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显示格式</a:t>
            </a:r>
            <a:r>
              <a:rPr lang="en-US" altLang="zh-CN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dirty="0">
                <a:solidFill>
                  <a:srgbClr val="29A4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显示格式</a:t>
            </a:r>
            <a:r>
              <a:rPr lang="en-US" altLang="zh-CN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否则显示格式</a:t>
            </a:r>
            <a:r>
              <a:rPr lang="en-US" altLang="zh-CN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文本显示格式</a:t>
            </a:r>
            <a:r>
              <a:rPr lang="en-US" altLang="zh-CN" sz="24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E18116C-B577-492B-AEA4-D263122D2E33}"/>
              </a:ext>
            </a:extLst>
          </p:cNvPr>
          <p:cNvSpPr txBox="1">
            <a:spLocks noChangeArrowheads="1"/>
          </p:cNvSpPr>
          <p:nvPr/>
        </p:nvSpPr>
        <p:spPr>
          <a:xfrm>
            <a:off x="529730" y="1955659"/>
            <a:ext cx="10957146" cy="15696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28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en-US" altLang="zh-CN" sz="28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format_text</a:t>
            </a:r>
            <a: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转换为按指定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数字格式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表示的</a:t>
            </a:r>
            <a:r>
              <a:rPr lang="zh-CN" altLang="en-US" sz="2800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br>
              <a: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format_text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双引号括起来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作为文本字符串的数字格式</a:t>
            </a:r>
            <a:endParaRPr lang="en-US" altLang="zh-CN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1897F43-D04F-4B18-AE26-3AFC52E17FC3}"/>
              </a:ext>
            </a:extLst>
          </p:cNvPr>
          <p:cNvCxnSpPr/>
          <p:nvPr/>
        </p:nvCxnSpPr>
        <p:spPr>
          <a:xfrm>
            <a:off x="2920993" y="3905773"/>
            <a:ext cx="865160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120FB5B-C862-4104-9D3B-9278AD850F71}"/>
              </a:ext>
            </a:extLst>
          </p:cNvPr>
          <p:cNvSpPr txBox="1"/>
          <p:nvPr/>
        </p:nvSpPr>
        <p:spPr>
          <a:xfrm>
            <a:off x="6384032" y="581397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数据源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存放在</a:t>
            </a:r>
            <a:endParaRPr lang="en-US" altLang="zh-CN" sz="2400" dirty="0">
              <a:latin typeface="迷你简毡笔黑" panose="03000509000000000000" pitchFamily="65" charset="-122"/>
              <a:ea typeface="迷你简毡笔黑" panose="03000509000000000000" pitchFamily="65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成绩</a:t>
            </a:r>
            <a:r>
              <a:rPr lang="zh-CN" altLang="en-US" sz="2400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单元格中</a:t>
            </a:r>
          </a:p>
        </p:txBody>
      </p:sp>
    </p:spTree>
    <p:extLst>
      <p:ext uri="{BB962C8B-B14F-4D97-AF65-F5344CB8AC3E}">
        <p14:creationId xmlns:p14="http://schemas.microsoft.com/office/powerpoint/2010/main" val="425800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4">
            <a:extLst>
              <a:ext uri="{FF2B5EF4-FFF2-40B4-BE49-F238E27FC236}">
                <a16:creationId xmlns:a16="http://schemas.microsoft.com/office/drawing/2014/main" id="{9017775E-236B-4A33-BD24-DBBB32478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6" y="190381"/>
            <a:ext cx="54946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课堂练习</a:t>
            </a:r>
          </a:p>
        </p:txBody>
      </p:sp>
      <p:sp>
        <p:nvSpPr>
          <p:cNvPr id="5" name="任意多边形 2">
            <a:extLst>
              <a:ext uri="{FF2B5EF4-FFF2-40B4-BE49-F238E27FC236}">
                <a16:creationId xmlns:a16="http://schemas.microsoft.com/office/drawing/2014/main" id="{ED0BF30E-4EA7-4765-A218-F26A0641EDB1}"/>
              </a:ext>
            </a:extLst>
          </p:cNvPr>
          <p:cNvSpPr>
            <a:spLocks/>
          </p:cNvSpPr>
          <p:nvPr/>
        </p:nvSpPr>
        <p:spPr bwMode="auto">
          <a:xfrm>
            <a:off x="12700" y="765175"/>
            <a:ext cx="12227984" cy="642938"/>
          </a:xfrm>
          <a:custGeom>
            <a:avLst/>
            <a:gdLst>
              <a:gd name="T0" fmla="*/ 0 w 9171160"/>
              <a:gd name="T1" fmla="*/ 0 h 642796"/>
              <a:gd name="T2" fmla="*/ 516047 w 9171160"/>
              <a:gd name="T3" fmla="*/ 371192 h 642796"/>
              <a:gd name="T4" fmla="*/ 778598 w 9171160"/>
              <a:gd name="T5" fmla="*/ 63374 h 642796"/>
              <a:gd name="T6" fmla="*/ 959667 w 9171160"/>
              <a:gd name="T7" fmla="*/ 353085 h 642796"/>
              <a:gd name="T8" fmla="*/ 1240324 w 9171160"/>
              <a:gd name="T9" fmla="*/ 117695 h 642796"/>
              <a:gd name="T10" fmla="*/ 3431263 w 9171160"/>
              <a:gd name="T11" fmla="*/ 525101 h 642796"/>
              <a:gd name="T12" fmla="*/ 6192570 w 9171160"/>
              <a:gd name="T13" fmla="*/ 289711 h 642796"/>
              <a:gd name="T14" fmla="*/ 9171160 w 9171160"/>
              <a:gd name="T15" fmla="*/ 642796 h 642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1160" h="642796">
                <a:moveTo>
                  <a:pt x="0" y="0"/>
                </a:moveTo>
                <a:cubicBezTo>
                  <a:pt x="193140" y="180315"/>
                  <a:pt x="386281" y="360630"/>
                  <a:pt x="516047" y="371192"/>
                </a:cubicBezTo>
                <a:cubicBezTo>
                  <a:pt x="645813" y="381754"/>
                  <a:pt x="704661" y="66392"/>
                  <a:pt x="778598" y="63374"/>
                </a:cubicBezTo>
                <a:cubicBezTo>
                  <a:pt x="852535" y="60356"/>
                  <a:pt x="882713" y="344032"/>
                  <a:pt x="959667" y="353085"/>
                </a:cubicBezTo>
                <a:cubicBezTo>
                  <a:pt x="1036621" y="362138"/>
                  <a:pt x="828391" y="89026"/>
                  <a:pt x="1240324" y="117695"/>
                </a:cubicBezTo>
                <a:cubicBezTo>
                  <a:pt x="1652257" y="146364"/>
                  <a:pt x="2605889" y="496432"/>
                  <a:pt x="3431263" y="525101"/>
                </a:cubicBezTo>
                <a:cubicBezTo>
                  <a:pt x="4256637" y="553770"/>
                  <a:pt x="5235921" y="270095"/>
                  <a:pt x="6192570" y="289711"/>
                </a:cubicBezTo>
                <a:cubicBezTo>
                  <a:pt x="7149219" y="309327"/>
                  <a:pt x="8160189" y="476061"/>
                  <a:pt x="9171160" y="642796"/>
                </a:cubicBezTo>
              </a:path>
            </a:pathLst>
          </a:custGeom>
          <a:noFill/>
          <a:ln w="12700" cap="flat" cmpd="sng">
            <a:solidFill>
              <a:srgbClr val="AD1B1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7ADCC5-B36D-402B-8117-ECFD62EE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44" y="1381986"/>
            <a:ext cx="6108559" cy="538493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3D11914-D32C-4317-AFD2-A4189C72D1A0}"/>
              </a:ext>
            </a:extLst>
          </p:cNvPr>
          <p:cNvSpPr txBox="1">
            <a:spLocks noChangeArrowheads="1"/>
          </p:cNvSpPr>
          <p:nvPr/>
        </p:nvSpPr>
        <p:spPr>
          <a:xfrm>
            <a:off x="7642947" y="2518453"/>
            <a:ext cx="4401675" cy="42484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(value1, value2…)   </a:t>
            </a:r>
          </a:p>
          <a:p>
            <a:pPr marL="0" indent="0" eaLnBrk="1" hangingPunct="1">
              <a:lnSpc>
                <a:spcPts val="35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包含数字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单元格的个数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5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COUNTA</a:t>
            </a:r>
            <a:r>
              <a:rPr lang="en-US" altLang="zh-CN" sz="24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(value1, value2…)</a:t>
            </a:r>
          </a:p>
          <a:p>
            <a:pPr marL="0" indent="0" eaLnBrk="1" hangingPunct="1">
              <a:lnSpc>
                <a:spcPts val="35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统计区域中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单元格的个数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5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COUNTBLANK</a:t>
            </a:r>
            <a:r>
              <a:rPr lang="en-US" altLang="zh-CN" sz="2400" b="1" dirty="0">
                <a:solidFill>
                  <a:srgbClr val="9EB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(range) </a:t>
            </a:r>
          </a:p>
          <a:p>
            <a:pPr eaLnBrk="1" hangingPunct="1">
              <a:lnSpc>
                <a:spcPts val="35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空白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单元格的个数</a:t>
            </a:r>
            <a:b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COUNTIF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(range, </a:t>
            </a:r>
            <a:r>
              <a:rPr lang="en-US" altLang="zh-CN" sz="2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creteria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0" indent="0" eaLnBrk="1" hangingPunct="1">
              <a:lnSpc>
                <a:spcPts val="35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zh-CN" altLang="en-US" sz="2400" b="1" dirty="0">
                <a:solidFill>
                  <a:srgbClr val="2173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符合条件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的单元格个数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B19ECD-62FF-4682-8C6B-47598AA3621E}"/>
              </a:ext>
            </a:extLst>
          </p:cNvPr>
          <p:cNvSpPr txBox="1"/>
          <p:nvPr/>
        </p:nvSpPr>
        <p:spPr>
          <a:xfrm>
            <a:off x="7642947" y="1772816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迷你简毡笔黑" panose="03000509000000000000" pitchFamily="65" charset="-122"/>
                <a:ea typeface="迷你简毡笔黑" panose="03000509000000000000" pitchFamily="65" charset="-122"/>
              </a:rPr>
              <a:t>有条件的分析处理示例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8A7855C-5A1B-4525-825D-FB99647AB24A}"/>
              </a:ext>
            </a:extLst>
          </p:cNvPr>
          <p:cNvGrpSpPr/>
          <p:nvPr/>
        </p:nvGrpSpPr>
        <p:grpSpPr>
          <a:xfrm>
            <a:off x="5159896" y="4149080"/>
            <a:ext cx="2222941" cy="2318733"/>
            <a:chOff x="5447500" y="4287307"/>
            <a:chExt cx="2222941" cy="2318733"/>
          </a:xfrm>
        </p:grpSpPr>
        <p:pic>
          <p:nvPicPr>
            <p:cNvPr id="7" name="Picture 14" descr="Boy10">
              <a:extLst>
                <a:ext uri="{FF2B5EF4-FFF2-40B4-BE49-F238E27FC236}">
                  <a16:creationId xmlns:a16="http://schemas.microsoft.com/office/drawing/2014/main" id="{C9D4E698-3FCF-4E99-BD62-1A27CDFE167E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47500" y="5140956"/>
              <a:ext cx="1598273" cy="1465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910FFE3-EFA4-45D3-862C-81CF333D7273}"/>
                </a:ext>
              </a:extLst>
            </p:cNvPr>
            <p:cNvSpPr txBox="1"/>
            <p:nvPr/>
          </p:nvSpPr>
          <p:spPr>
            <a:xfrm>
              <a:off x="5541332" y="4287307"/>
              <a:ext cx="21291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请使用</a:t>
              </a:r>
              <a:r>
                <a:rPr lang="en-US" altLang="zh-CN" sz="2400" dirty="0">
                  <a:solidFill>
                    <a:srgbClr val="C00000"/>
                  </a:solidFill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COUNTIF</a:t>
              </a:r>
            </a:p>
            <a:p>
              <a:r>
                <a:rPr lang="zh-CN" altLang="en-US" sz="2400" dirty="0">
                  <a:latin typeface="迷你简毡笔黑" panose="03000509000000000000" pitchFamily="65" charset="-122"/>
                  <a:ea typeface="迷你简毡笔黑" panose="03000509000000000000" pitchFamily="65" charset="-122"/>
                </a:rPr>
                <a:t>练习一下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8001798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10695</TotalTime>
  <Pages>0</Pages>
  <Words>2555</Words>
  <Characters>0</Characters>
  <Application>Microsoft Office PowerPoint</Application>
  <DocSecurity>0</DocSecurity>
  <PresentationFormat>宽屏</PresentationFormat>
  <Lines>0</Lines>
  <Paragraphs>230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Monotype Sorts</vt:lpstr>
      <vt:lpstr>迷你简毡笔黑</vt:lpstr>
      <vt:lpstr>思源黑体 CN Heavy</vt:lpstr>
      <vt:lpstr>微软雅黑</vt:lpstr>
      <vt:lpstr>Arial</vt:lpstr>
      <vt:lpstr>Calibri</vt:lpstr>
      <vt:lpstr>Calibri Light</vt:lpstr>
      <vt:lpstr>Webdings</vt:lpstr>
      <vt:lpstr>Wingdings</vt:lpstr>
      <vt:lpstr>11_Office 主题</vt:lpstr>
      <vt:lpstr>7_Office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嫩绿轻快简洁商务PPT模板</dc:title>
  <dc:subject>商务PPT模板</dc:subject>
  <dc:creator>PPT STORE</dc:creator>
  <cp:keywords>嫩绿 轻快 简洁 商务 PPT模板</cp:keywords>
  <dc:description>☆ 感谢您使用PPT STORE网站平台上发布的免费原创作品，作品仅供个人或公司使用，为了您和PPT STORE以及原创作者的利益，请勿复制、传播、销售，否则将承担法律责任！_x000d_
_x000d_
  ☆ 其他网站或个人若进行转载发布PPT STORE平台的免费原创作品，请保留此文件和注释的完整性，并注明来源于 PPT STORE 官方网站：http://www.pptstore.net和PPT STORE 官方微博：http://weibo.com/pptstore_x000d_
     未按照要求转发或发布，PPT STORE平台将和原创作者共同维权，索取赔偿！_x000d_
_x000d_
  ☆ 感谢您支持原创设计事业，支持设计版权产品 ！_x000d_
_x000d_
  ☆ 本模板由PPT STORE官方网站 原创设计_x000d_
_x000d_
  ☆ PPT STORE 官方网站：http://www.pptstore.net_x000d_
_x000d_
  ☆ PPT STORE 官方微博：http://weibo.com/pptstore</dc:description>
  <cp:lastModifiedBy>Piaopiao Long</cp:lastModifiedBy>
  <cp:revision>1424</cp:revision>
  <cp:lastPrinted>2019-02-26T07:35:54Z</cp:lastPrinted>
  <dcterms:created xsi:type="dcterms:W3CDTF">2011-12-30T09:16:50Z</dcterms:created>
  <dcterms:modified xsi:type="dcterms:W3CDTF">2021-03-16T15:22:17Z</dcterms:modified>
  <cp:category>原创免费PPT模板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