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803" r:id="rId2"/>
    <p:sldMasterId id="2147483815" r:id="rId3"/>
  </p:sldMasterIdLst>
  <p:notesMasterIdLst>
    <p:notesMasterId r:id="rId76"/>
  </p:notesMasterIdLst>
  <p:handoutMasterIdLst>
    <p:handoutMasterId r:id="rId77"/>
  </p:handoutMasterIdLst>
  <p:sldIdLst>
    <p:sldId id="256" r:id="rId4"/>
    <p:sldId id="669" r:id="rId5"/>
    <p:sldId id="715" r:id="rId6"/>
    <p:sldId id="670" r:id="rId7"/>
    <p:sldId id="717" r:id="rId8"/>
    <p:sldId id="718" r:id="rId9"/>
    <p:sldId id="719" r:id="rId10"/>
    <p:sldId id="716" r:id="rId11"/>
    <p:sldId id="721" r:id="rId12"/>
    <p:sldId id="722" r:id="rId13"/>
    <p:sldId id="723" r:id="rId14"/>
    <p:sldId id="346" r:id="rId15"/>
    <p:sldId id="724" r:id="rId16"/>
    <p:sldId id="725" r:id="rId17"/>
    <p:sldId id="726" r:id="rId18"/>
    <p:sldId id="359" r:id="rId19"/>
    <p:sldId id="727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728" r:id="rId29"/>
    <p:sldId id="375" r:id="rId30"/>
    <p:sldId id="729" r:id="rId31"/>
    <p:sldId id="730" r:id="rId32"/>
    <p:sldId id="459" r:id="rId33"/>
    <p:sldId id="731" r:id="rId34"/>
    <p:sldId id="389" r:id="rId35"/>
    <p:sldId id="464" r:id="rId36"/>
    <p:sldId id="390" r:id="rId37"/>
    <p:sldId id="391" r:id="rId38"/>
    <p:sldId id="733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2" r:id="rId49"/>
    <p:sldId id="403" r:id="rId50"/>
    <p:sldId id="405" r:id="rId51"/>
    <p:sldId id="404" r:id="rId52"/>
    <p:sldId id="406" r:id="rId53"/>
    <p:sldId id="407" r:id="rId54"/>
    <p:sldId id="408" r:id="rId55"/>
    <p:sldId id="409" r:id="rId56"/>
    <p:sldId id="735" r:id="rId57"/>
    <p:sldId id="411" r:id="rId58"/>
    <p:sldId id="412" r:id="rId59"/>
    <p:sldId id="413" r:id="rId60"/>
    <p:sldId id="414" r:id="rId61"/>
    <p:sldId id="415" r:id="rId62"/>
    <p:sldId id="416" r:id="rId63"/>
    <p:sldId id="417" r:id="rId64"/>
    <p:sldId id="418" r:id="rId65"/>
    <p:sldId id="419" r:id="rId66"/>
    <p:sldId id="420" r:id="rId67"/>
    <p:sldId id="421" r:id="rId68"/>
    <p:sldId id="736" r:id="rId69"/>
    <p:sldId id="737" r:id="rId70"/>
    <p:sldId id="654" r:id="rId71"/>
    <p:sldId id="714" r:id="rId72"/>
    <p:sldId id="423" r:id="rId73"/>
    <p:sldId id="424" r:id="rId74"/>
    <p:sldId id="466" r:id="rId75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C5ED"/>
    <a:srgbClr val="217345"/>
    <a:srgbClr val="2B74B5"/>
    <a:srgbClr val="00B0F0"/>
    <a:srgbClr val="19B5E8"/>
    <a:srgbClr val="EDA50B"/>
    <a:srgbClr val="5F8EB9"/>
    <a:srgbClr val="4473CA"/>
    <a:srgbClr val="FF99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9" autoAdjust="0"/>
    <p:restoredTop sz="90867" autoAdjust="0"/>
  </p:normalViewPr>
  <p:slideViewPr>
    <p:cSldViewPr>
      <p:cViewPr varScale="1">
        <p:scale>
          <a:sx n="61" d="100"/>
          <a:sy n="61" d="100"/>
        </p:scale>
        <p:origin x="113" y="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21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652" y="-7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351" cy="497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729" y="1"/>
            <a:ext cx="2946351" cy="497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3ED17-1954-40D2-9001-65C1A4620894}" type="datetimeFigureOut">
              <a:rPr lang="zh-CN" altLang="en-US" smtClean="0"/>
              <a:t>21/4/10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30468"/>
            <a:ext cx="2946351" cy="4977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729" y="9430468"/>
            <a:ext cx="2946351" cy="4977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7FE5E-AF9A-44CD-9F83-9C7F7B871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932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D6117-0CF4-4127-B56A-16DB6F372807}" type="datetimeFigureOut">
              <a:rPr lang="zh-CN" altLang="en-US" smtClean="0"/>
              <a:t>21/4/10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9"/>
            <a:ext cx="5438140" cy="3909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3C3B0-AB7E-43B6-B905-C791BA1FA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86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58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9400" y="577850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388876"/>
            <a:ext cx="5438140" cy="4298321"/>
          </a:xfrm>
        </p:spPr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716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14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298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047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334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9400" y="577850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388876"/>
            <a:ext cx="5438140" cy="4298321"/>
          </a:xfrm>
        </p:spPr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307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449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72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92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9400" y="577850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388876"/>
            <a:ext cx="5438140" cy="4298321"/>
          </a:xfrm>
        </p:spPr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47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942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10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197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61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115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089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4597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557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0863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321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7916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9400" y="577850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388876"/>
            <a:ext cx="5438140" cy="4298321"/>
          </a:xfrm>
        </p:spPr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3004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909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276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9619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5121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3452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11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5199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5841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849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103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7609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1679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0657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150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0302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8378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596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615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939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69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415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9746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713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9420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7649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1661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693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787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9241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7576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55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8748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3152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488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9833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7602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9400" y="577850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388876"/>
            <a:ext cx="5438140" cy="4298321"/>
          </a:xfrm>
        </p:spPr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4240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186907-E8FB-45AF-B2C8-1160EC866AF0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39262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186907-E8FB-45AF-B2C8-1160EC866AF0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62585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35878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247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431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747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13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63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EA3687-273B-4062-9BA5-8973F34BFFC4}" type="datetimeFigureOut">
              <a:rPr lang="zh-CN" altLang="en-US"/>
              <a:pPr/>
              <a:t>21/4/10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3E5335-61C7-4D62-B4F0-92F0B3144F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5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FEFA27-8BF0-4D9F-AF49-30DEC2CFE219}" type="datetimeFigureOut">
              <a:rPr lang="zh-CN" altLang="en-US"/>
              <a:pPr/>
              <a:t>21/4/10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B2621-9D67-4839-9C19-92B6DBF126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3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D43823-6EFE-4FF3-93A5-1653D452033B}" type="datetimeFigureOut">
              <a:rPr lang="zh-CN" altLang="en-US"/>
              <a:pPr/>
              <a:t>21/4/10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729D3-FACA-47EE-BB0C-2AE94C4EA9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38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8726-1EFE-41E1-9DE5-F6C01EFE58DC}" type="datetimeFigureOut">
              <a:rPr lang="zh-CN" altLang="en-US" smtClean="0"/>
              <a:pPr/>
              <a:t>21/4/10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71DB-0C5B-4FA5-B4EE-188ECD52E9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07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314D-AA4D-4C9A-9C9C-59810CF5B783}" type="datetimeFigureOut">
              <a:rPr lang="zh-CN" altLang="en-US" smtClean="0"/>
              <a:pPr/>
              <a:t>21/4/10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BC36-A28B-4182-B3EE-1A4610E11D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16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7039-93CE-4B8C-A518-09B9B9C5D709}" type="datetimeFigureOut">
              <a:rPr lang="zh-CN" altLang="en-US" smtClean="0"/>
              <a:pPr/>
              <a:t>21/4/10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8F4-4B8A-49BB-99C5-8570496F2E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868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A0A-0A1B-43D7-826A-CA71446D8EC7}" type="datetimeFigureOut">
              <a:rPr lang="zh-CN" altLang="en-US" smtClean="0"/>
              <a:pPr/>
              <a:t>21/4/10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77CC-83DD-4F75-8EC9-37E0550F35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46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3A2C-2E15-40D1-977E-69330605ABC5}" type="datetimeFigureOut">
              <a:rPr lang="zh-CN" altLang="en-US" smtClean="0"/>
              <a:pPr/>
              <a:t>21/4/10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C798-8F3D-4A08-B450-51F4BFBA3C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00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CFD9-E858-477B-9137-8C91C21BAED1}" type="datetimeFigureOut">
              <a:rPr lang="zh-CN" altLang="en-US" smtClean="0"/>
              <a:pPr/>
              <a:t>21/4/10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62C1-773B-43E8-941E-F9B2DF521E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47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B6DA-1615-4672-97B9-8103D2EDF4ED}" type="datetimeFigureOut">
              <a:rPr lang="zh-CN" altLang="en-US" smtClean="0"/>
              <a:pPr/>
              <a:t>21/4/10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B7A6-5C8F-4B91-B23B-DA52D1572A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8239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1529-0E00-429E-AB13-7DE43D27AFFF}" type="datetimeFigureOut">
              <a:rPr lang="zh-CN" altLang="en-US" smtClean="0"/>
              <a:pPr/>
              <a:t>21/4/10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0D0-F083-4578-B613-ED0DF900D9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3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DF211E-4BDF-491D-844C-C8A21A15D862}" type="datetimeFigureOut">
              <a:rPr lang="zh-CN" altLang="en-US"/>
              <a:pPr/>
              <a:t>21/4/10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43F41-EE83-4ECE-81B5-571B4E4B41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866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F1A1-3BCC-4022-B128-7EFAE6A97236}" type="datetimeFigureOut">
              <a:rPr lang="zh-CN" altLang="en-US" smtClean="0"/>
              <a:pPr/>
              <a:t>21/4/10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F8EB-9BE4-4775-8CCA-98BE2888A5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49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1C91-7927-4D51-8ED2-F2A8FEB18A00}" type="datetimeFigureOut">
              <a:rPr lang="zh-CN" altLang="en-US" smtClean="0"/>
              <a:pPr/>
              <a:t>21/4/10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C7EE-9A6C-4BF5-B45C-2BBF54353F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369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C70D-568E-41E6-91E2-82540CF080DA}" type="datetimeFigureOut">
              <a:rPr lang="zh-CN" altLang="en-US" smtClean="0"/>
              <a:pPr/>
              <a:t>21/4/10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326F-C18C-49A2-A0EE-05D0CA6D32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9121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F236-FAE3-4B45-928A-8799F344EA18}" type="datetimeFigureOut">
              <a:rPr lang="zh-CN" altLang="en-US" smtClean="0"/>
              <a:pPr/>
              <a:t>21/4/10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2EB9-1159-4A46-B103-C6A2CC5285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618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0D71-FF5E-4F3C-9919-3372346C2DF0}" type="datetimeFigureOut">
              <a:rPr lang="zh-CN" altLang="en-US" smtClean="0"/>
              <a:pPr/>
              <a:t>21/4/10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5C37-22D8-48FB-985A-C4E88C9F89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015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201A-1C31-4EA1-8BC7-33C58BA7FE1E}" type="datetimeFigureOut">
              <a:rPr lang="zh-CN" altLang="en-US" smtClean="0"/>
              <a:pPr/>
              <a:t>21/4/10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0FF-7452-482B-9E13-F7F7378543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110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371-0C58-48BC-835B-FB29B5A2E703}" type="datetimeFigureOut">
              <a:rPr lang="zh-CN" altLang="en-US" smtClean="0"/>
              <a:pPr/>
              <a:t>21/4/10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83BE-9CE5-46AF-92DE-42AB9A3D60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453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10F1-904B-4E19-9E53-09878874B0F5}" type="datetimeFigureOut">
              <a:rPr lang="zh-CN" altLang="en-US" smtClean="0"/>
              <a:pPr/>
              <a:t>21/4/10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AEDB-34E0-4E45-A51D-5EDCE46D1D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27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11E7-CC11-44E8-8C3F-D5117C6D6CAB}" type="datetimeFigureOut">
              <a:rPr lang="zh-CN" altLang="en-US" smtClean="0"/>
              <a:pPr/>
              <a:t>21/4/10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8B02-3472-4327-94D9-59B2022C4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0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FB97-5E21-4EE5-B814-5DFA7CB9CC2B}" type="datetimeFigureOut">
              <a:rPr lang="zh-CN" altLang="en-US" smtClean="0"/>
              <a:pPr/>
              <a:t>21/4/10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470-4C75-4CC0-9AB9-29FEAFF94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01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D42AC6-4194-4D9A-8CA7-CCDB450B8723}" type="datetimeFigureOut">
              <a:rPr lang="zh-CN" altLang="en-US"/>
              <a:pPr/>
              <a:t>21/4/10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4104C-80EE-443E-A582-51742FBDF3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419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C5B5-8A24-47D1-A564-CF227147D1C2}" type="datetimeFigureOut">
              <a:rPr lang="zh-CN" altLang="en-US" smtClean="0"/>
              <a:pPr/>
              <a:t>21/4/10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7B9A-64C0-47DE-ABA3-AB0524CE86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310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1C3E-3991-461D-8979-E075C7F7EBCB}" type="datetimeFigureOut">
              <a:rPr lang="zh-CN" altLang="en-US" smtClean="0"/>
              <a:pPr/>
              <a:t>21/4/10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B4C99-5F17-4C72-910D-05FC876E21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9857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D4E7-C022-40AB-BE38-21A8B57EC3EB}" type="datetimeFigureOut">
              <a:rPr lang="zh-CN" altLang="en-US" smtClean="0"/>
              <a:pPr/>
              <a:t>21/4/10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F14D-B247-4BDB-BC40-F5896E840C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2234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D14D-EFBB-4C89-AD82-67B6D057CB55}" type="datetimeFigureOut">
              <a:rPr lang="zh-CN" altLang="en-US" smtClean="0"/>
              <a:pPr/>
              <a:t>21/4/10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69C-6DB8-4765-BDD9-79D061AE84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2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72A959-7D93-4782-B83C-397B6609E1F6}" type="datetimeFigureOut">
              <a:rPr lang="zh-CN" altLang="en-US"/>
              <a:pPr/>
              <a:t>21/4/10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8D9617-FF64-48AB-9AB2-9638698DE1C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97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CA41A-0591-4C6C-862D-91C20B951D2B}" type="datetimeFigureOut">
              <a:rPr lang="zh-CN" altLang="en-US"/>
              <a:pPr/>
              <a:t>21/4/10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E8C46-2FD2-4A80-B5F5-2AFF349A40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18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C5DB36-C0CD-4F5A-8329-ECB3A7218AEA}" type="datetimeFigureOut">
              <a:rPr lang="zh-CN" altLang="en-US"/>
              <a:pPr/>
              <a:t>21/4/10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99B7E-0087-43D2-97E7-8EECE9ED54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8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70802A-A1A8-4F02-8453-6AD53829DFBC}" type="datetimeFigureOut">
              <a:rPr lang="zh-CN" altLang="en-US"/>
              <a:pPr/>
              <a:t>21/4/10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70997-DEA7-4A37-AA2C-686FFDBAE1A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3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973615-0FA9-496B-B917-7CCAB84F4EDE}" type="datetimeFigureOut">
              <a:rPr lang="zh-CN" altLang="en-US"/>
              <a:pPr/>
              <a:t>21/4/10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501D39-4583-46D2-8E26-2A092C50A2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60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F371DC-DC9A-4D49-847F-50CA6A389CDE}" type="datetimeFigureOut">
              <a:rPr lang="zh-CN" altLang="en-US"/>
              <a:pPr/>
              <a:t>21/4/10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E8A80-BA79-4D7A-90B2-1E92754403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48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DAB624D-7D25-403B-B035-4EDAF5ECEDDE}" type="datetimeFigureOut">
              <a:rPr lang="zh-CN" altLang="en-US"/>
              <a:pPr/>
              <a:t>21/4/10</a:t>
            </a:fld>
            <a:endParaRPr lang="zh-CN" altLang="en-US"/>
          </a:p>
        </p:txBody>
      </p:sp>
      <p:sp>
        <p:nvSpPr>
          <p:cNvPr id="1229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29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85D969-9727-493F-95DD-9008228541D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1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任意多边形 2">
            <a:extLst>
              <a:ext uri="{FF2B5EF4-FFF2-40B4-BE49-F238E27FC236}">
                <a16:creationId xmlns:a16="http://schemas.microsoft.com/office/drawing/2014/main" id="{56E13126-044E-4CEE-B332-B867F989074C}"/>
              </a:ext>
            </a:extLst>
          </p:cNvPr>
          <p:cNvSpPr>
            <a:spLocks/>
          </p:cNvSpPr>
          <p:nvPr userDrawn="1"/>
        </p:nvSpPr>
        <p:spPr bwMode="auto">
          <a:xfrm>
            <a:off x="12700" y="765175"/>
            <a:ext cx="12227984" cy="642938"/>
          </a:xfrm>
          <a:custGeom>
            <a:avLst/>
            <a:gdLst>
              <a:gd name="T0" fmla="*/ 0 w 9171160"/>
              <a:gd name="T1" fmla="*/ 0 h 642796"/>
              <a:gd name="T2" fmla="*/ 516047 w 9171160"/>
              <a:gd name="T3" fmla="*/ 371192 h 642796"/>
              <a:gd name="T4" fmla="*/ 778598 w 9171160"/>
              <a:gd name="T5" fmla="*/ 63374 h 642796"/>
              <a:gd name="T6" fmla="*/ 959667 w 9171160"/>
              <a:gd name="T7" fmla="*/ 353085 h 642796"/>
              <a:gd name="T8" fmla="*/ 1240324 w 9171160"/>
              <a:gd name="T9" fmla="*/ 117695 h 642796"/>
              <a:gd name="T10" fmla="*/ 3431263 w 9171160"/>
              <a:gd name="T11" fmla="*/ 525101 h 642796"/>
              <a:gd name="T12" fmla="*/ 6192570 w 9171160"/>
              <a:gd name="T13" fmla="*/ 289711 h 642796"/>
              <a:gd name="T14" fmla="*/ 9171160 w 9171160"/>
              <a:gd name="T15" fmla="*/ 642796 h 64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71160" h="642796">
                <a:moveTo>
                  <a:pt x="0" y="0"/>
                </a:moveTo>
                <a:cubicBezTo>
                  <a:pt x="193140" y="180315"/>
                  <a:pt x="386281" y="360630"/>
                  <a:pt x="516047" y="371192"/>
                </a:cubicBezTo>
                <a:cubicBezTo>
                  <a:pt x="645813" y="381754"/>
                  <a:pt x="704661" y="66392"/>
                  <a:pt x="778598" y="63374"/>
                </a:cubicBezTo>
                <a:cubicBezTo>
                  <a:pt x="852535" y="60356"/>
                  <a:pt x="882713" y="344032"/>
                  <a:pt x="959667" y="353085"/>
                </a:cubicBezTo>
                <a:cubicBezTo>
                  <a:pt x="1036621" y="362138"/>
                  <a:pt x="828391" y="89026"/>
                  <a:pt x="1240324" y="117695"/>
                </a:cubicBezTo>
                <a:cubicBezTo>
                  <a:pt x="1652257" y="146364"/>
                  <a:pt x="2605889" y="496432"/>
                  <a:pt x="3431263" y="525101"/>
                </a:cubicBezTo>
                <a:cubicBezTo>
                  <a:pt x="4256637" y="553770"/>
                  <a:pt x="5235921" y="270095"/>
                  <a:pt x="6192570" y="289711"/>
                </a:cubicBezTo>
                <a:cubicBezTo>
                  <a:pt x="7149219" y="309327"/>
                  <a:pt x="8160189" y="476061"/>
                  <a:pt x="9171160" y="642796"/>
                </a:cubicBezTo>
              </a:path>
            </a:pathLst>
          </a:custGeom>
          <a:noFill/>
          <a:ln w="12700" cap="flat" cmpd="sng">
            <a:solidFill>
              <a:srgbClr val="AD1B1B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531C3BC-2CB7-42D9-80A1-CBF8420822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6" b="10256"/>
          <a:stretch/>
        </p:blipFill>
        <p:spPr>
          <a:xfrm rot="20614010">
            <a:off x="10262429" y="5434575"/>
            <a:ext cx="1811571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5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3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0.png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0.png"/><Relationship Id="rId5" Type="http://schemas.openxmlformats.org/officeDocument/2006/relationships/image" Target="../media/image44.png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0.png"/><Relationship Id="rId5" Type="http://schemas.openxmlformats.org/officeDocument/2006/relationships/image" Target="../media/image45.png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4.png"/><Relationship Id="rId5" Type="http://schemas.openxmlformats.org/officeDocument/2006/relationships/image" Target="../media/image65.png"/><Relationship Id="rId4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6.png"/><Relationship Id="rId4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1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1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8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1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4"/>
          <p:cNvSpPr>
            <a:spLocks noChangeArrowheads="1"/>
          </p:cNvSpPr>
          <p:nvPr/>
        </p:nvSpPr>
        <p:spPr bwMode="auto">
          <a:xfrm>
            <a:off x="0" y="694822"/>
            <a:ext cx="12192000" cy="15236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1" name="TextBox 7"/>
          <p:cNvSpPr txBox="1">
            <a:spLocks noChangeArrowheads="1"/>
          </p:cNvSpPr>
          <p:nvPr/>
        </p:nvSpPr>
        <p:spPr bwMode="auto">
          <a:xfrm>
            <a:off x="3389314" y="980728"/>
            <a:ext cx="650690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数据库技术及应用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72064" y="3019600"/>
            <a:ext cx="41296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7-</a:t>
            </a:r>
            <a:r>
              <a:rPr lang="zh-CN" altLang="en-US" sz="44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关系型数据库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9F4D8-E1D4-4E76-B2FD-1FE2EA4BF5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6" b="10256"/>
          <a:stretch/>
        </p:blipFill>
        <p:spPr>
          <a:xfrm rot="20614010">
            <a:off x="589352" y="738365"/>
            <a:ext cx="1811571" cy="1440000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AE1E9911-5154-473F-991F-186F2DC73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96" y="4412704"/>
            <a:ext cx="38640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algn="l">
              <a:defRPr/>
            </a:pPr>
            <a:r>
              <a:rPr lang="zh-CN" altLang="en-US" sz="2800" b="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本次课程内容设置的重点是为后续数据库语言</a:t>
            </a:r>
            <a:r>
              <a:rPr lang="en-US" altLang="zh-CN" sz="2800" b="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的学习做一个准备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A0E0112-BB20-4D27-AA8C-C3148918C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2852936"/>
            <a:ext cx="3036267" cy="303626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379286D-A8F4-41B6-93FE-73EED395ADBB}"/>
              </a:ext>
            </a:extLst>
          </p:cNvPr>
          <p:cNvSpPr txBox="1"/>
          <p:nvPr/>
        </p:nvSpPr>
        <p:spPr>
          <a:xfrm>
            <a:off x="1271464" y="5940569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</a:t>
            </a:r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收管存用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11824" y="6122685"/>
            <a:ext cx="3528392" cy="5486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None/>
              <a:defRPr/>
            </a:pP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数据库技术应用系统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数据库技术应用系统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AF61FA-584A-48A2-B2DC-3BF6E2AEFDF9}"/>
              </a:ext>
            </a:extLst>
          </p:cNvPr>
          <p:cNvSpPr txBox="1"/>
          <p:nvPr/>
        </p:nvSpPr>
        <p:spPr>
          <a:xfrm>
            <a:off x="722524" y="1268244"/>
            <a:ext cx="112061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数据库管理系统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（管理数据库的一种系统软件）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数据库语言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（使用者通过数据库语言利用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操作数据库）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数据库应用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（基于数据库开发的各种应用）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（用户、应用开发人员、数据库管理员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研发人员、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科研人员）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计算机基本系统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（客户端、服务器）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72E5B703-1B0E-4528-8D23-36C7A3BF8678}"/>
              </a:ext>
            </a:extLst>
          </p:cNvPr>
          <p:cNvGrpSpPr/>
          <p:nvPr/>
        </p:nvGrpSpPr>
        <p:grpSpPr>
          <a:xfrm>
            <a:off x="1415480" y="3724622"/>
            <a:ext cx="8905875" cy="2152650"/>
            <a:chOff x="-108520" y="3861048"/>
            <a:chExt cx="8905875" cy="2152650"/>
          </a:xfrm>
        </p:grpSpPr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B0365C59-82BB-4212-8588-7768B465D0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8520" y="3861048"/>
              <a:ext cx="8905875" cy="21526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3">
              <a:extLst>
                <a:ext uri="{FF2B5EF4-FFF2-40B4-BE49-F238E27FC236}">
                  <a16:creationId xmlns:a16="http://schemas.microsoft.com/office/drawing/2014/main" id="{D4D89C5F-009C-4477-BACC-8CF95690C790}"/>
                </a:ext>
              </a:extLst>
            </p:cNvPr>
            <p:cNvSpPr txBox="1"/>
            <p:nvPr/>
          </p:nvSpPr>
          <p:spPr>
            <a:xfrm>
              <a:off x="1475656" y="396785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66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60" name="TextBox 29">
              <a:extLst>
                <a:ext uri="{FF2B5EF4-FFF2-40B4-BE49-F238E27FC236}">
                  <a16:creationId xmlns:a16="http://schemas.microsoft.com/office/drawing/2014/main" id="{C1C3E611-A503-4DD4-A2BE-FE81F1A5935A}"/>
                </a:ext>
              </a:extLst>
            </p:cNvPr>
            <p:cNvSpPr txBox="1"/>
            <p:nvPr/>
          </p:nvSpPr>
          <p:spPr>
            <a:xfrm>
              <a:off x="2354268" y="4542219"/>
              <a:ext cx="17235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各种数据库</a:t>
              </a:r>
              <a:b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</a:p>
          </p:txBody>
        </p:sp>
        <p:sp>
          <p:nvSpPr>
            <p:cNvPr id="61" name="TextBox 30">
              <a:extLst>
                <a:ext uri="{FF2B5EF4-FFF2-40B4-BE49-F238E27FC236}">
                  <a16:creationId xmlns:a16="http://schemas.microsoft.com/office/drawing/2014/main" id="{62BC01F9-95C8-47E3-873F-2ACC0232D61C}"/>
                </a:ext>
              </a:extLst>
            </p:cNvPr>
            <p:cNvSpPr txBox="1"/>
            <p:nvPr/>
          </p:nvSpPr>
          <p:spPr>
            <a:xfrm>
              <a:off x="4956428" y="4581128"/>
              <a:ext cx="1415773" cy="830997"/>
            </a:xfrm>
            <a:prstGeom prst="rect">
              <a:avLst/>
            </a:prstGeom>
            <a:solidFill>
              <a:srgbClr val="4F81BD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  <a:b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管理系统</a:t>
              </a:r>
            </a:p>
          </p:txBody>
        </p:sp>
        <p:sp>
          <p:nvSpPr>
            <p:cNvPr id="62" name="TextBox 31">
              <a:extLst>
                <a:ext uri="{FF2B5EF4-FFF2-40B4-BE49-F238E27FC236}">
                  <a16:creationId xmlns:a16="http://schemas.microsoft.com/office/drawing/2014/main" id="{1BDFE2CF-DB1F-45AF-829A-D330B0702A32}"/>
                </a:ext>
              </a:extLst>
            </p:cNvPr>
            <p:cNvSpPr txBox="1"/>
            <p:nvPr/>
          </p:nvSpPr>
          <p:spPr>
            <a:xfrm>
              <a:off x="7252718" y="4809100"/>
              <a:ext cx="1107996" cy="461665"/>
            </a:xfrm>
            <a:prstGeom prst="rect">
              <a:avLst/>
            </a:prstGeom>
            <a:solidFill>
              <a:srgbClr val="9EBF27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4E9B9BA7-124E-49CC-8FE3-62D9965C53FA}"/>
              </a:ext>
            </a:extLst>
          </p:cNvPr>
          <p:cNvSpPr/>
          <p:nvPr/>
        </p:nvSpPr>
        <p:spPr bwMode="auto">
          <a:xfrm>
            <a:off x="3863752" y="3724622"/>
            <a:ext cx="6184557" cy="2152650"/>
          </a:xfrm>
          <a:prstGeom prst="rect">
            <a:avLst/>
          </a:prstGeom>
          <a:noFill/>
          <a:ln w="76200" cap="flat" cmpd="sng" algn="ctr">
            <a:solidFill>
              <a:srgbClr val="9EBF2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TextBox 3">
            <a:extLst>
              <a:ext uri="{FF2B5EF4-FFF2-40B4-BE49-F238E27FC236}">
                <a16:creationId xmlns:a16="http://schemas.microsoft.com/office/drawing/2014/main" id="{C85FFE87-E7B5-4E97-8973-2AC24A6B5037}"/>
              </a:ext>
            </a:extLst>
          </p:cNvPr>
          <p:cNvSpPr txBox="1"/>
          <p:nvPr/>
        </p:nvSpPr>
        <p:spPr>
          <a:xfrm>
            <a:off x="6168008" y="37170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数据库管理员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8024792-3DF3-441A-80D5-0F4EBB6EB02B}"/>
              </a:ext>
            </a:extLst>
          </p:cNvPr>
          <p:cNvSpPr txBox="1"/>
          <p:nvPr/>
        </p:nvSpPr>
        <p:spPr>
          <a:xfrm>
            <a:off x="5359080" y="4434558"/>
            <a:ext cx="131879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zh-CN" altLang="en-US" sz="20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2000" b="1" dirty="0">
              <a:solidFill>
                <a:srgbClr val="9EBF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2800"/>
              </a:lnSpc>
            </a:pPr>
            <a:r>
              <a:rPr lang="zh-CN" altLang="en-US" sz="20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</p:spTree>
    <p:extLst>
      <p:ext uri="{BB962C8B-B14F-4D97-AF65-F5344CB8AC3E}">
        <p14:creationId xmlns:p14="http://schemas.microsoft.com/office/powerpoint/2010/main" val="155059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094049"/>
            <a:ext cx="7056784" cy="241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165197"/>
            <a:ext cx="1111384" cy="17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3935760" y="2564904"/>
            <a:ext cx="504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为什么要数据库？ </a:t>
            </a:r>
            <a:endParaRPr lang="en-US" altLang="zh-CN" sz="48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zh-CN" altLang="en-US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还“关系”？</a:t>
            </a:r>
          </a:p>
        </p:txBody>
      </p:sp>
    </p:spTree>
    <p:extLst>
      <p:ext uri="{BB962C8B-B14F-4D97-AF65-F5344CB8AC3E}">
        <p14:creationId xmlns:p14="http://schemas.microsoft.com/office/powerpoint/2010/main" val="2560167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3107660" y="6165304"/>
            <a:ext cx="57246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主流数据库：</a:t>
            </a:r>
            <a:r>
              <a:rPr lang="zh-CN" altLang="en-US" sz="3600" dirty="0">
                <a:solidFill>
                  <a:srgbClr val="AD1B1B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关系型</a:t>
            </a:r>
            <a:r>
              <a:rPr lang="zh-CN" altLang="en-US" sz="36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数据库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197831"/>
            <a:ext cx="388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https://db-engines.com/en/ranking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936636" y="5693186"/>
            <a:ext cx="9119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DB-Engines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根据受欢迎程度对数据库管理系统进行排名，排名每月更新一次。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109D3629-D34E-4609-AEF6-A2AAF4765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90381"/>
            <a:ext cx="1095684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每种</a:t>
            </a:r>
            <a:r>
              <a:rPr lang="zh-CN" altLang="en-US" sz="4000" b="1" dirty="0">
                <a:solidFill>
                  <a:srgbClr val="AD1B1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数据库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都有自己保存数据和看待世界的方式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EFD3CA-9553-4CE3-BD51-441461174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597918"/>
            <a:ext cx="11064552" cy="399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6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关系型数据库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9C684555-ECAB-47C4-B0B6-8BB35D3F79CC}"/>
              </a:ext>
            </a:extLst>
          </p:cNvPr>
          <p:cNvSpPr txBox="1">
            <a:spLocks noChangeArrowheads="1"/>
          </p:cNvSpPr>
          <p:nvPr/>
        </p:nvSpPr>
        <p:spPr>
          <a:xfrm>
            <a:off x="1123094" y="1340768"/>
            <a:ext cx="9941458" cy="19394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ts val="3600"/>
              </a:lnSpc>
              <a:spcBef>
                <a:spcPts val="600"/>
              </a:spcBef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1970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E.F.Codd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发表论文：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Relational Model of Data for Large Shared Data Banks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，两项贡献：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600"/>
              </a:lnSpc>
              <a:spcBef>
                <a:spcPts val="600"/>
              </a:spcBef>
              <a:buClr>
                <a:srgbClr val="C00000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提出一种关系模型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600"/>
              </a:lnSpc>
              <a:spcBef>
                <a:spcPts val="600"/>
              </a:spcBef>
              <a:buClr>
                <a:srgbClr val="C00000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给出如何在关系模型上进行操作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3944DC53-2405-4EC3-AC60-FAAEC7C79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86" y="4034681"/>
            <a:ext cx="2017973" cy="211926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7A6C4D51-B0FC-493D-ACD9-CEDFF579B447}"/>
              </a:ext>
            </a:extLst>
          </p:cNvPr>
          <p:cNvSpPr txBox="1"/>
          <p:nvPr/>
        </p:nvSpPr>
        <p:spPr>
          <a:xfrm>
            <a:off x="2063553" y="357301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桌面数据库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9DA0909-0845-48B0-BF4D-F0DCB1B485ED}"/>
              </a:ext>
            </a:extLst>
          </p:cNvPr>
          <p:cNvSpPr txBox="1"/>
          <p:nvPr/>
        </p:nvSpPr>
        <p:spPr>
          <a:xfrm>
            <a:off x="5663953" y="3645262"/>
            <a:ext cx="2778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客户</a:t>
            </a:r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/</a:t>
            </a:r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服务器数据库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741DC23A-C2FE-486B-A877-DD906BBF8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832" y="4202481"/>
            <a:ext cx="2880000" cy="627326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F8BE9C5A-8B41-4B1B-9E30-C65F27FFE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832" y="4937720"/>
            <a:ext cx="2880000" cy="1205966"/>
          </a:xfrm>
          <a:prstGeom prst="rect">
            <a:avLst/>
          </a:prstGeom>
        </p:spPr>
      </p:pic>
      <p:pic>
        <p:nvPicPr>
          <p:cNvPr id="35" name="Picture 6" descr="https://ss2.bdstatic.com/70cFvnSh_Q1YnxGkpoWK1HF6hhy/it/u=1326273053,1043975055&amp;fm=27&amp;gp=0.jpg">
            <a:extLst>
              <a:ext uri="{FF2B5EF4-FFF2-40B4-BE49-F238E27FC236}">
                <a16:creationId xmlns:a16="http://schemas.microsoft.com/office/drawing/2014/main" id="{B61C22D1-82AB-4448-8AAA-CE204B714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920" y="4208291"/>
            <a:ext cx="1939464" cy="193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SQLite">
            <a:extLst>
              <a:ext uri="{FF2B5EF4-FFF2-40B4-BE49-F238E27FC236}">
                <a16:creationId xmlns:a16="http://schemas.microsoft.com/office/drawing/2014/main" id="{24FC4FB2-CB7A-4603-AF5E-DE802DA41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644" y="5216440"/>
            <a:ext cx="20955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9C7F1C66-DC52-45C5-8E8B-F460F012A7E8}"/>
              </a:ext>
            </a:extLst>
          </p:cNvPr>
          <p:cNvSpPr txBox="1"/>
          <p:nvPr/>
        </p:nvSpPr>
        <p:spPr>
          <a:xfrm>
            <a:off x="3187804" y="5199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嵌入式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36DE49-6740-4056-9404-BC41D982C7CE}"/>
              </a:ext>
            </a:extLst>
          </p:cNvPr>
          <p:cNvSpPr txBox="1"/>
          <p:nvPr/>
        </p:nvSpPr>
        <p:spPr>
          <a:xfrm>
            <a:off x="2207568" y="6218148"/>
            <a:ext cx="7026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关系数据库成为</a:t>
            </a:r>
            <a:r>
              <a:rPr lang="zh-CN" altLang="en-US" sz="2800" b="1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目前主流应用的数据库系统</a:t>
            </a:r>
            <a:endParaRPr lang="zh-CN" altLang="en-US" sz="28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6957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关系型数据库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9C684555-ECAB-47C4-B0B6-8BB35D3F79CC}"/>
              </a:ext>
            </a:extLst>
          </p:cNvPr>
          <p:cNvSpPr txBox="1">
            <a:spLocks noChangeArrowheads="1"/>
          </p:cNvSpPr>
          <p:nvPr/>
        </p:nvSpPr>
        <p:spPr>
          <a:xfrm>
            <a:off x="1123094" y="1340768"/>
            <a:ext cx="9941458" cy="12241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ts val="3600"/>
              </a:lnSpc>
              <a:spcBef>
                <a:spcPts val="600"/>
              </a:spcBef>
              <a:buNone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关系型数据库起源于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规范化“表”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的处理。</a:t>
            </a:r>
          </a:p>
          <a:p>
            <a:pPr marL="0" indent="0" eaLnBrk="1" hangingPunct="1">
              <a:lnSpc>
                <a:spcPts val="3600"/>
              </a:lnSpc>
              <a:spcBef>
                <a:spcPts val="600"/>
              </a:spcBef>
              <a:buNone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：按列形式组织、按行形式存储的数据。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36DE49-6740-4056-9404-BC41D982C7CE}"/>
              </a:ext>
            </a:extLst>
          </p:cNvPr>
          <p:cNvSpPr txBox="1"/>
          <p:nvPr/>
        </p:nvSpPr>
        <p:spPr>
          <a:xfrm>
            <a:off x="3308899" y="5969377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千万不要轻视这张“</a:t>
            </a:r>
            <a:r>
              <a:rPr lang="zh-CN" altLang="en-US" sz="32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表</a:t>
            </a:r>
            <a:r>
              <a:rPr lang="zh-CN" altLang="en-US" sz="32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”！</a:t>
            </a:r>
          </a:p>
        </p:txBody>
      </p:sp>
      <p:pic>
        <p:nvPicPr>
          <p:cNvPr id="13" name="Picture 13" descr="6-2">
            <a:extLst>
              <a:ext uri="{FF2B5EF4-FFF2-40B4-BE49-F238E27FC236}">
                <a16:creationId xmlns:a16="http://schemas.microsoft.com/office/drawing/2014/main" id="{4C3F4E54-52D8-4C86-A2F2-EBF31418E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996952"/>
            <a:ext cx="5862638" cy="2584450"/>
          </a:xfrm>
          <a:prstGeom prst="rect">
            <a:avLst/>
          </a:prstGeom>
          <a:ln w="57150"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4">
            <a:extLst>
              <a:ext uri="{FF2B5EF4-FFF2-40B4-BE49-F238E27FC236}">
                <a16:creationId xmlns:a16="http://schemas.microsoft.com/office/drawing/2014/main" id="{306F16D8-DE82-4429-995A-7F7C3D927B68}"/>
              </a:ext>
            </a:extLst>
          </p:cNvPr>
          <p:cNvGrpSpPr>
            <a:grpSpLocks/>
          </p:cNvGrpSpPr>
          <p:nvPr/>
        </p:nvGrpSpPr>
        <p:grpSpPr bwMode="auto">
          <a:xfrm>
            <a:off x="7752133" y="3214489"/>
            <a:ext cx="3600451" cy="2305051"/>
            <a:chOff x="3379" y="2160"/>
            <a:chExt cx="2268" cy="145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40E29922-D7E3-4133-9A67-961B626BF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2795"/>
              <a:ext cx="1406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B07C4870-DED5-408F-ABF9-3473C207A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3067"/>
              <a:ext cx="1406" cy="272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B8CF1B2D-5D5F-4E15-A876-51FA391F3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3340"/>
              <a:ext cx="1406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C7EB116C-8ADC-44BF-8ED8-42F0AEDC1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523"/>
              <a:ext cx="264" cy="10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E1B119B6-DF44-4CB4-81FC-73F539433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" y="2523"/>
              <a:ext cx="264" cy="10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C9BFE435-7ABE-4325-8AF0-D9727FFA4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2523"/>
              <a:ext cx="272" cy="27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E5730923-34FA-4133-A23A-237610EF4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2523"/>
              <a:ext cx="1406" cy="272"/>
            </a:xfrm>
            <a:prstGeom prst="rect">
              <a:avLst/>
            </a:prstGeom>
            <a:noFill/>
            <a:ln w="3810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E0F94065-E22F-4369-81D6-FE28EAE44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2823"/>
              <a:ext cx="1406" cy="789"/>
            </a:xfrm>
            <a:prstGeom prst="rect">
              <a:avLst/>
            </a:prstGeom>
            <a:noFill/>
            <a:ln w="38100">
              <a:solidFill>
                <a:srgbClr val="42D3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13">
              <a:extLst>
                <a:ext uri="{FF2B5EF4-FFF2-40B4-BE49-F238E27FC236}">
                  <a16:creationId xmlns:a16="http://schemas.microsoft.com/office/drawing/2014/main" id="{4420A86A-D587-4FEA-B95B-EC3838516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3" y="2527"/>
              <a:ext cx="6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表结构</a:t>
              </a:r>
            </a:p>
          </p:txBody>
        </p:sp>
        <p:sp>
          <p:nvSpPr>
            <p:cNvPr id="25" name="Text Box 14">
              <a:extLst>
                <a:ext uri="{FF2B5EF4-FFF2-40B4-BE49-F238E27FC236}">
                  <a16:creationId xmlns:a16="http://schemas.microsoft.com/office/drawing/2014/main" id="{6C32BF30-57C4-4D41-920E-79DCE2FF7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9" y="2823"/>
              <a:ext cx="6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纯数据</a:t>
              </a:r>
            </a:p>
          </p:txBody>
        </p:sp>
        <p:sp>
          <p:nvSpPr>
            <p:cNvPr id="26" name="Text Box 15">
              <a:extLst>
                <a:ext uri="{FF2B5EF4-FFF2-40B4-BE49-F238E27FC236}">
                  <a16:creationId xmlns:a16="http://schemas.microsoft.com/office/drawing/2014/main" id="{ECAB06AD-A420-41E0-BBFA-F3AA90CB5C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9" y="3094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rgbClr val="FF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记录</a:t>
              </a:r>
            </a:p>
          </p:txBody>
        </p:sp>
        <p:sp>
          <p:nvSpPr>
            <p:cNvPr id="27" name="Text Box 16">
              <a:extLst>
                <a:ext uri="{FF2B5EF4-FFF2-40B4-BE49-F238E27FC236}">
                  <a16:creationId xmlns:a16="http://schemas.microsoft.com/office/drawing/2014/main" id="{715DF287-243E-4A60-AEC8-98BA785A4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2160"/>
              <a:ext cx="6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字段名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794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关系与表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68F4BE1-146D-4497-A883-D4CEC1DFE3EF}"/>
              </a:ext>
            </a:extLst>
          </p:cNvPr>
          <p:cNvSpPr/>
          <p:nvPr/>
        </p:nvSpPr>
        <p:spPr bwMode="auto">
          <a:xfrm>
            <a:off x="1199456" y="2060848"/>
            <a:ext cx="8496944" cy="38884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9767CDDF-E1B2-4A3E-BB42-BFA0F2339A47}"/>
              </a:ext>
            </a:extLst>
          </p:cNvPr>
          <p:cNvSpPr txBox="1">
            <a:spLocks noChangeArrowheads="1"/>
          </p:cNvSpPr>
          <p:nvPr/>
        </p:nvSpPr>
        <p:spPr>
          <a:xfrm>
            <a:off x="1343473" y="1412776"/>
            <a:ext cx="9000999" cy="7200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ts val="3600"/>
              </a:lnSpc>
              <a:spcBef>
                <a:spcPts val="600"/>
              </a:spcBef>
              <a:buNone/>
              <a:defRPr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描述了一批相互有关联关系的数据，称为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3117D477-681F-4412-9DB1-B6E457642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759" y="3209587"/>
            <a:ext cx="6335689" cy="1996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179FCF82-CEB3-459E-B62F-F09DA9B3EA70}"/>
              </a:ext>
            </a:extLst>
          </p:cNvPr>
          <p:cNvSpPr txBox="1"/>
          <p:nvPr/>
        </p:nvSpPr>
        <p:spPr>
          <a:xfrm>
            <a:off x="2855640" y="28094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获奖名单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52A2FAE-D638-41EF-A71E-D1412512F7B6}"/>
              </a:ext>
            </a:extLst>
          </p:cNvPr>
          <p:cNvSpPr/>
          <p:nvPr/>
        </p:nvSpPr>
        <p:spPr bwMode="auto">
          <a:xfrm>
            <a:off x="2913759" y="4897709"/>
            <a:ext cx="6335689" cy="308512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E9C2D53-C1AB-468B-ABA0-6DC126E05700}"/>
              </a:ext>
            </a:extLst>
          </p:cNvPr>
          <p:cNvSpPr/>
          <p:nvPr/>
        </p:nvSpPr>
        <p:spPr bwMode="auto">
          <a:xfrm>
            <a:off x="2913759" y="3252197"/>
            <a:ext cx="6335689" cy="308512"/>
          </a:xfrm>
          <a:prstGeom prst="rect">
            <a:avLst/>
          </a:prstGeom>
          <a:noFill/>
          <a:ln w="19050" cap="flat" cmpd="sng" algn="ctr">
            <a:solidFill>
              <a:srgbClr val="9EBF27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7549CAB-B212-4F14-ADE4-1F33265478D2}"/>
              </a:ext>
            </a:extLst>
          </p:cNvPr>
          <p:cNvSpPr/>
          <p:nvPr/>
        </p:nvSpPr>
        <p:spPr bwMode="auto">
          <a:xfrm>
            <a:off x="5437295" y="3186936"/>
            <a:ext cx="1080120" cy="208965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3B0FA62-C88D-4F9D-BEAD-CF4E32943AAC}"/>
              </a:ext>
            </a:extLst>
          </p:cNvPr>
          <p:cNvSpPr txBox="1"/>
          <p:nvPr/>
        </p:nvSpPr>
        <p:spPr>
          <a:xfrm>
            <a:off x="4367808" y="2204864"/>
            <a:ext cx="5879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attribute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97D2D0B-221E-458A-AB9E-E2593A76EAEC}"/>
              </a:ext>
            </a:extLst>
          </p:cNvPr>
          <p:cNvSpPr txBox="1"/>
          <p:nvPr/>
        </p:nvSpPr>
        <p:spPr>
          <a:xfrm>
            <a:off x="2855640" y="5487615"/>
            <a:ext cx="5121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722B13-33B1-479F-B0B0-AE628E264DF6}"/>
              </a:ext>
            </a:extLst>
          </p:cNvPr>
          <p:cNvSpPr txBox="1"/>
          <p:nvPr/>
        </p:nvSpPr>
        <p:spPr>
          <a:xfrm>
            <a:off x="5628542" y="26371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endParaRPr lang="zh-CN" altLang="en-US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6BF71D2-5BD7-49FF-B401-9EB4F1799B79}"/>
              </a:ext>
            </a:extLst>
          </p:cNvPr>
          <p:cNvSpPr txBox="1"/>
          <p:nvPr/>
        </p:nvSpPr>
        <p:spPr>
          <a:xfrm>
            <a:off x="6630767" y="266348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列值</a:t>
            </a:r>
            <a:endParaRPr lang="zh-CN" altLang="en-US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936BBF1-B252-4031-839C-B318F4EA0ADD}"/>
              </a:ext>
            </a:extLst>
          </p:cNvPr>
          <p:cNvSpPr txBox="1"/>
          <p:nvPr/>
        </p:nvSpPr>
        <p:spPr>
          <a:xfrm>
            <a:off x="1559497" y="28218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0F9C0FB-1C40-491B-B96A-3CB49C2919DA}"/>
              </a:ext>
            </a:extLst>
          </p:cNvPr>
          <p:cNvSpPr txBox="1"/>
          <p:nvPr/>
        </p:nvSpPr>
        <p:spPr>
          <a:xfrm>
            <a:off x="1559497" y="318255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表标题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017179A-F977-4423-B418-0C2AC7179F0D}"/>
              </a:ext>
            </a:extLst>
          </p:cNvPr>
          <p:cNvSpPr txBox="1"/>
          <p:nvPr/>
        </p:nvSpPr>
        <p:spPr>
          <a:xfrm>
            <a:off x="1559497" y="414993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表内容</a:t>
            </a: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270BE6B0-5FCB-4F48-8D44-6711AD39CEA4}"/>
              </a:ext>
            </a:extLst>
          </p:cNvPr>
          <p:cNvSpPr txBox="1">
            <a:spLocks noChangeArrowheads="1"/>
          </p:cNvSpPr>
          <p:nvPr/>
        </p:nvSpPr>
        <p:spPr>
          <a:xfrm>
            <a:off x="3143672" y="6113724"/>
            <a:ext cx="5904656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ts val="3600"/>
              </a:lnSpc>
              <a:spcBef>
                <a:spcPts val="600"/>
              </a:spcBef>
              <a:buNone/>
              <a:defRPr/>
            </a:pPr>
            <a:r>
              <a:rPr lang="zh-CN" altLang="en-US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一类特殊的</a:t>
            </a:r>
            <a:r>
              <a:rPr lang="zh-CN" altLang="en-US" b="1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表</a:t>
            </a:r>
            <a:r>
              <a:rPr lang="zh-CN" altLang="en-US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等同于某个</a:t>
            </a:r>
            <a:r>
              <a:rPr lang="zh-CN" altLang="en-US" b="1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2822333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1199456" y="1412776"/>
            <a:ext cx="9433048" cy="7200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ts val="3600"/>
              </a:lnSpc>
              <a:spcBef>
                <a:spcPts val="600"/>
              </a:spcBef>
              <a:buNone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就是相互之间有关联关系的表的集合。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6672064" y="2708921"/>
            <a:ext cx="3600450" cy="3097213"/>
          </a:xfrm>
          <a:prstGeom prst="can">
            <a:avLst>
              <a:gd name="adj" fmla="val 16731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99FF">
                        <a:gamma/>
                        <a:shade val="46275"/>
                        <a:invGamma/>
                      </a:srgbClr>
                    </a:gs>
                    <a:gs pos="50000">
                      <a:srgbClr val="FF99FF"/>
                    </a:gs>
                    <a:gs pos="100000">
                      <a:srgbClr val="FF99FF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" name="Group 5"/>
          <p:cNvGraphicFramePr>
            <a:graphicFrameLocks noGrp="1"/>
          </p:cNvGraphicFramePr>
          <p:nvPr/>
        </p:nvGraphicFramePr>
        <p:xfrm>
          <a:off x="6816081" y="3466693"/>
          <a:ext cx="2339975" cy="82296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EBF2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s0701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EBF2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EBF2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EBF2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材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EBF2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…</a:t>
                      </a:r>
                      <a:endParaRPr kumimoji="0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…</a:t>
                      </a:r>
                      <a:endParaRPr kumimoji="0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…</a:t>
                      </a:r>
                      <a:endParaRPr kumimoji="0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…</a:t>
                      </a:r>
                      <a:endParaRPr kumimoji="0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Group 27"/>
          <p:cNvGraphicFramePr>
            <a:graphicFrameLocks noGrp="1"/>
          </p:cNvGraphicFramePr>
          <p:nvPr/>
        </p:nvGraphicFramePr>
        <p:xfrm>
          <a:off x="7176120" y="4619218"/>
          <a:ext cx="1944216" cy="822960"/>
        </p:xfrm>
        <a:graphic>
          <a:graphicData uri="http://schemas.openxmlformats.org/drawingml/2006/table">
            <a:tbl>
              <a:tblPr/>
              <a:tblGrid>
                <a:gridCol w="647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2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  <a:endParaRPr kumimoji="0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课程号</a:t>
                      </a:r>
                      <a:endParaRPr kumimoji="0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成绩</a:t>
                      </a:r>
                      <a:endParaRPr kumimoji="0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EBF2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s0512</a:t>
                      </a:r>
                      <a:endParaRPr kumimoji="0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9EBF2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EBF2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C01</a:t>
                      </a:r>
                      <a:endParaRPr kumimoji="0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9EBF2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EBF2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</a:t>
                      </a:r>
                      <a:endParaRPr kumimoji="0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9EBF2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EBF2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s0701</a:t>
                      </a:r>
                      <a:endParaRPr kumimoji="0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9EBF2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EBF2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C03</a:t>
                      </a:r>
                      <a:endParaRPr kumimoji="0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9EBF2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EBF2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</a:t>
                      </a:r>
                      <a:endParaRPr kumimoji="0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9EBF2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Text Box 46"/>
          <p:cNvSpPr txBox="1">
            <a:spLocks noChangeArrowheads="1"/>
          </p:cNvSpPr>
          <p:nvPr/>
        </p:nvSpPr>
        <p:spPr bwMode="auto">
          <a:xfrm>
            <a:off x="9192344" y="3592851"/>
            <a:ext cx="1107996" cy="47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学生表</a:t>
            </a:r>
          </a:p>
        </p:txBody>
      </p:sp>
      <p:sp>
        <p:nvSpPr>
          <p:cNvPr id="30" name="Text Box 46"/>
          <p:cNvSpPr txBox="1">
            <a:spLocks noChangeArrowheads="1"/>
          </p:cNvSpPr>
          <p:nvPr/>
        </p:nvSpPr>
        <p:spPr bwMode="auto">
          <a:xfrm>
            <a:off x="9164468" y="4763235"/>
            <a:ext cx="1107996" cy="47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选课表</a:t>
            </a:r>
          </a:p>
        </p:txBody>
      </p: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7176120" y="6030838"/>
            <a:ext cx="2698175" cy="53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表形式的数据库</a:t>
            </a:r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8032086" y="5354046"/>
            <a:ext cx="684803" cy="47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71464" y="2184548"/>
            <a:ext cx="4861704" cy="1748508"/>
            <a:chOff x="107504" y="1556792"/>
            <a:chExt cx="8208912" cy="2952328"/>
          </a:xfrm>
        </p:grpSpPr>
        <p:cxnSp>
          <p:nvCxnSpPr>
            <p:cNvPr id="34" name="直接连接符 33"/>
            <p:cNvCxnSpPr>
              <a:stCxn id="36" idx="1"/>
              <a:endCxn id="35" idx="3"/>
            </p:cNvCxnSpPr>
            <p:nvPr/>
          </p:nvCxnSpPr>
          <p:spPr>
            <a:xfrm flipH="1">
              <a:off x="2771800" y="2096852"/>
              <a:ext cx="3960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1619672" y="1772816"/>
              <a:ext cx="1152128" cy="648072"/>
            </a:xfrm>
            <a:prstGeom prst="rect">
              <a:avLst/>
            </a:prstGeom>
            <a:solidFill>
              <a:srgbClr val="FF99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</a:t>
              </a:r>
              <a:endParaRPr lang="zh-CN" altLang="en-US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732240" y="1772816"/>
              <a:ext cx="1152128" cy="648072"/>
            </a:xfrm>
            <a:prstGeom prst="rect">
              <a:avLst/>
            </a:prstGeom>
            <a:solidFill>
              <a:srgbClr val="FF99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</a:t>
              </a:r>
            </a:p>
          </p:txBody>
        </p:sp>
        <p:sp>
          <p:nvSpPr>
            <p:cNvPr id="38" name="菱形 37"/>
            <p:cNvSpPr/>
            <p:nvPr/>
          </p:nvSpPr>
          <p:spPr>
            <a:xfrm>
              <a:off x="4067944" y="1628800"/>
              <a:ext cx="1224136" cy="936104"/>
            </a:xfrm>
            <a:prstGeom prst="diamond">
              <a:avLst/>
            </a:prstGeom>
            <a:solidFill>
              <a:srgbClr val="FD9998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选修</a:t>
              </a:r>
              <a:endParaRPr lang="zh-CN" altLang="en-US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107504" y="3982560"/>
              <a:ext cx="936104" cy="526559"/>
            </a:xfrm>
            <a:prstGeom prst="roundRect">
              <a:avLst/>
            </a:prstGeom>
            <a:solidFill>
              <a:srgbClr val="9EBF2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学号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1259632" y="3982560"/>
              <a:ext cx="936104" cy="526559"/>
            </a:xfrm>
            <a:prstGeom prst="roundRect">
              <a:avLst/>
            </a:prstGeom>
            <a:solidFill>
              <a:srgbClr val="9EBF2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2411760" y="3982560"/>
              <a:ext cx="936104" cy="526559"/>
            </a:xfrm>
            <a:prstGeom prst="roundRect">
              <a:avLst/>
            </a:prstGeom>
            <a:solidFill>
              <a:srgbClr val="9EBF2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性别</a:t>
              </a: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3563888" y="3982560"/>
              <a:ext cx="936104" cy="526559"/>
            </a:xfrm>
            <a:prstGeom prst="roundRect">
              <a:avLst/>
            </a:prstGeom>
            <a:solidFill>
              <a:srgbClr val="9EBF2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院系</a:t>
              </a: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4716016" y="3982560"/>
              <a:ext cx="936104" cy="526559"/>
            </a:xfrm>
            <a:prstGeom prst="roundRect">
              <a:avLst/>
            </a:prstGeom>
            <a:solidFill>
              <a:srgbClr val="9EBF2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班级</a:t>
              </a: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6228184" y="3982561"/>
              <a:ext cx="936104" cy="526559"/>
            </a:xfrm>
            <a:prstGeom prst="roundRect">
              <a:avLst/>
            </a:prstGeom>
            <a:solidFill>
              <a:srgbClr val="9EBF2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课号</a:t>
              </a: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7380312" y="3982561"/>
              <a:ext cx="936104" cy="526559"/>
            </a:xfrm>
            <a:prstGeom prst="roundRect">
              <a:avLst/>
            </a:prstGeom>
            <a:solidFill>
              <a:srgbClr val="9EBF2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学分</a:t>
              </a: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211960" y="2924944"/>
              <a:ext cx="936104" cy="526559"/>
            </a:xfrm>
            <a:prstGeom prst="roundRect">
              <a:avLst/>
            </a:prstGeom>
            <a:solidFill>
              <a:srgbClr val="9EBF2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成绩</a:t>
              </a:r>
            </a:p>
          </p:txBody>
        </p:sp>
        <p:cxnSp>
          <p:nvCxnSpPr>
            <p:cNvPr id="47" name="直接连接符 46"/>
            <p:cNvCxnSpPr>
              <a:stCxn id="35" idx="2"/>
              <a:endCxn id="39" idx="0"/>
            </p:cNvCxnSpPr>
            <p:nvPr/>
          </p:nvCxnSpPr>
          <p:spPr>
            <a:xfrm flipH="1">
              <a:off x="575556" y="2420888"/>
              <a:ext cx="1620180" cy="15616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5" idx="2"/>
              <a:endCxn id="40" idx="0"/>
            </p:cNvCxnSpPr>
            <p:nvPr/>
          </p:nvCxnSpPr>
          <p:spPr>
            <a:xfrm flipH="1">
              <a:off x="1727684" y="2420888"/>
              <a:ext cx="468052" cy="15616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5" idx="2"/>
              <a:endCxn id="41" idx="0"/>
            </p:cNvCxnSpPr>
            <p:nvPr/>
          </p:nvCxnSpPr>
          <p:spPr>
            <a:xfrm>
              <a:off x="2195736" y="2420888"/>
              <a:ext cx="684076" cy="15616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35" idx="2"/>
              <a:endCxn id="42" idx="0"/>
            </p:cNvCxnSpPr>
            <p:nvPr/>
          </p:nvCxnSpPr>
          <p:spPr>
            <a:xfrm>
              <a:off x="2195736" y="2420888"/>
              <a:ext cx="1836204" cy="15616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35" idx="2"/>
              <a:endCxn id="43" idx="0"/>
            </p:cNvCxnSpPr>
            <p:nvPr/>
          </p:nvCxnSpPr>
          <p:spPr>
            <a:xfrm>
              <a:off x="2195736" y="2420888"/>
              <a:ext cx="2988332" cy="15616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38" idx="2"/>
              <a:endCxn id="46" idx="0"/>
            </p:cNvCxnSpPr>
            <p:nvPr/>
          </p:nvCxnSpPr>
          <p:spPr>
            <a:xfrm>
              <a:off x="4680012" y="2564904"/>
              <a:ext cx="0" cy="36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36" idx="2"/>
              <a:endCxn id="44" idx="0"/>
            </p:cNvCxnSpPr>
            <p:nvPr/>
          </p:nvCxnSpPr>
          <p:spPr>
            <a:xfrm flipH="1">
              <a:off x="6696236" y="2420888"/>
              <a:ext cx="612068" cy="15616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36" idx="2"/>
              <a:endCxn id="45" idx="0"/>
            </p:cNvCxnSpPr>
            <p:nvPr/>
          </p:nvCxnSpPr>
          <p:spPr>
            <a:xfrm>
              <a:off x="7308304" y="2420888"/>
              <a:ext cx="540060" cy="15616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43"/>
            <p:cNvSpPr txBox="1"/>
            <p:nvPr/>
          </p:nvSpPr>
          <p:spPr>
            <a:xfrm>
              <a:off x="3113837" y="1556792"/>
              <a:ext cx="623071" cy="519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99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endParaRPr lang="zh-CN" altLang="en-US" sz="1400" b="1" dirty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TextBox 47"/>
            <p:cNvSpPr txBox="1"/>
            <p:nvPr/>
          </p:nvSpPr>
          <p:spPr>
            <a:xfrm>
              <a:off x="5746835" y="1556792"/>
              <a:ext cx="568938" cy="519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99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zh-CN" altLang="en-US" sz="1400" b="1" dirty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384859" y="4102878"/>
            <a:ext cx="3672408" cy="766283"/>
            <a:chOff x="526485" y="3901587"/>
            <a:chExt cx="2683251" cy="766283"/>
          </a:xfrm>
        </p:grpSpPr>
        <p:grpSp>
          <p:nvGrpSpPr>
            <p:cNvPr id="58" name="组合 57"/>
            <p:cNvGrpSpPr/>
            <p:nvPr/>
          </p:nvGrpSpPr>
          <p:grpSpPr>
            <a:xfrm>
              <a:off x="539552" y="4365104"/>
              <a:ext cx="2670184" cy="302766"/>
              <a:chOff x="539552" y="4365104"/>
              <a:chExt cx="2670184" cy="302766"/>
            </a:xfrm>
          </p:grpSpPr>
          <p:sp>
            <p:nvSpPr>
              <p:cNvPr id="60" name="圆角矩形 59"/>
              <p:cNvSpPr/>
              <p:nvPr/>
            </p:nvSpPr>
            <p:spPr>
              <a:xfrm>
                <a:off x="539552" y="4365104"/>
                <a:ext cx="538250" cy="302766"/>
              </a:xfrm>
              <a:prstGeom prst="roundRect">
                <a:avLst/>
              </a:prstGeom>
              <a:solidFill>
                <a:srgbClr val="FF99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学号</a:t>
                </a:r>
                <a:endParaRPr lang="zh-CN" altLang="en-US" sz="105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1077206" y="4365104"/>
                <a:ext cx="538250" cy="302766"/>
              </a:xfrm>
              <a:prstGeom prst="roundRect">
                <a:avLst/>
              </a:prstGeom>
              <a:solidFill>
                <a:srgbClr val="9EBF2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姓名</a:t>
                </a: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1608972" y="4365104"/>
                <a:ext cx="538250" cy="302766"/>
              </a:xfrm>
              <a:prstGeom prst="roundRect">
                <a:avLst/>
              </a:prstGeom>
              <a:solidFill>
                <a:srgbClr val="9EBF2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性别</a:t>
                </a: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2143471" y="4365104"/>
                <a:ext cx="538250" cy="302766"/>
              </a:xfrm>
              <a:prstGeom prst="roundRect">
                <a:avLst/>
              </a:prstGeom>
              <a:solidFill>
                <a:srgbClr val="9EBF2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院系</a:t>
                </a: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2671486" y="4365104"/>
                <a:ext cx="538250" cy="302766"/>
              </a:xfrm>
              <a:prstGeom prst="roundRect">
                <a:avLst/>
              </a:prstGeom>
              <a:solidFill>
                <a:srgbClr val="9EBF2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班级</a:t>
                </a:r>
              </a:p>
            </p:txBody>
          </p:sp>
        </p:grpSp>
        <p:sp>
          <p:nvSpPr>
            <p:cNvPr id="59" name="TextBox 32"/>
            <p:cNvSpPr txBox="1"/>
            <p:nvPr/>
          </p:nvSpPr>
          <p:spPr>
            <a:xfrm>
              <a:off x="526485" y="3901587"/>
              <a:ext cx="697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学生表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340473" y="5013176"/>
            <a:ext cx="2240791" cy="732440"/>
            <a:chOff x="526485" y="3935430"/>
            <a:chExt cx="1637237" cy="732440"/>
          </a:xfrm>
        </p:grpSpPr>
        <p:grpSp>
          <p:nvGrpSpPr>
            <p:cNvPr id="66" name="组合 65"/>
            <p:cNvGrpSpPr/>
            <p:nvPr/>
          </p:nvGrpSpPr>
          <p:grpSpPr>
            <a:xfrm>
              <a:off x="539552" y="4365104"/>
              <a:ext cx="1624170" cy="302766"/>
              <a:chOff x="539552" y="4365104"/>
              <a:chExt cx="1624170" cy="302766"/>
            </a:xfrm>
          </p:grpSpPr>
          <p:sp>
            <p:nvSpPr>
              <p:cNvPr id="68" name="圆角矩形 67"/>
              <p:cNvSpPr/>
              <p:nvPr/>
            </p:nvSpPr>
            <p:spPr>
              <a:xfrm>
                <a:off x="539552" y="4365104"/>
                <a:ext cx="538250" cy="302766"/>
              </a:xfrm>
              <a:prstGeom prst="roundRect">
                <a:avLst/>
              </a:prstGeom>
              <a:solidFill>
                <a:srgbClr val="FFA144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学号</a:t>
                </a:r>
                <a:endParaRPr lang="zh-CN" altLang="en-US" sz="105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1077206" y="4365104"/>
                <a:ext cx="538250" cy="302766"/>
              </a:xfrm>
              <a:prstGeom prst="roundRect">
                <a:avLst/>
              </a:prstGeom>
              <a:solidFill>
                <a:srgbClr val="FFA144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课号</a:t>
                </a: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1625472" y="4365104"/>
                <a:ext cx="538250" cy="302766"/>
              </a:xfrm>
              <a:prstGeom prst="roundRect">
                <a:avLst/>
              </a:prstGeom>
              <a:solidFill>
                <a:srgbClr val="9EBF2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成绩</a:t>
                </a:r>
              </a:p>
            </p:txBody>
          </p:sp>
        </p:grpSp>
        <p:sp>
          <p:nvSpPr>
            <p:cNvPr id="67" name="TextBox 21"/>
            <p:cNvSpPr txBox="1"/>
            <p:nvPr/>
          </p:nvSpPr>
          <p:spPr>
            <a:xfrm>
              <a:off x="526485" y="3935430"/>
              <a:ext cx="697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选课表</a:t>
              </a:r>
            </a:p>
          </p:txBody>
        </p:sp>
      </p:grpSp>
      <p:cxnSp>
        <p:nvCxnSpPr>
          <p:cNvPr id="71" name="直接连接符 70"/>
          <p:cNvCxnSpPr/>
          <p:nvPr/>
        </p:nvCxnSpPr>
        <p:spPr>
          <a:xfrm>
            <a:off x="1340473" y="5874898"/>
            <a:ext cx="1490411" cy="0"/>
          </a:xfrm>
          <a:prstGeom prst="line">
            <a:avLst/>
          </a:prstGeom>
          <a:ln w="38100">
            <a:solidFill>
              <a:srgbClr val="FD99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1343473" y="5981218"/>
            <a:ext cx="1534295" cy="688142"/>
            <a:chOff x="552673" y="3979728"/>
            <a:chExt cx="1121033" cy="688142"/>
          </a:xfrm>
        </p:grpSpPr>
        <p:grpSp>
          <p:nvGrpSpPr>
            <p:cNvPr id="73" name="组合 72"/>
            <p:cNvGrpSpPr/>
            <p:nvPr/>
          </p:nvGrpSpPr>
          <p:grpSpPr>
            <a:xfrm>
              <a:off x="603689" y="4365104"/>
              <a:ext cx="1070017" cy="302766"/>
              <a:chOff x="603689" y="4365104"/>
              <a:chExt cx="1070017" cy="302766"/>
            </a:xfrm>
          </p:grpSpPr>
          <p:sp>
            <p:nvSpPr>
              <p:cNvPr id="75" name="圆角矩形 74"/>
              <p:cNvSpPr/>
              <p:nvPr/>
            </p:nvSpPr>
            <p:spPr>
              <a:xfrm>
                <a:off x="603689" y="4365104"/>
                <a:ext cx="538250" cy="302766"/>
              </a:xfrm>
              <a:prstGeom prst="roundRect">
                <a:avLst/>
              </a:prstGeom>
              <a:solidFill>
                <a:srgbClr val="FF99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课号</a:t>
                </a: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1135456" y="4365104"/>
                <a:ext cx="538250" cy="302766"/>
              </a:xfrm>
              <a:prstGeom prst="roundRect">
                <a:avLst/>
              </a:prstGeom>
              <a:solidFill>
                <a:srgbClr val="9EBF2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学分</a:t>
                </a:r>
              </a:p>
            </p:txBody>
          </p:sp>
        </p:grpSp>
        <p:sp>
          <p:nvSpPr>
            <p:cNvPr id="74" name="TextBox 27"/>
            <p:cNvSpPr txBox="1"/>
            <p:nvPr/>
          </p:nvSpPr>
          <p:spPr>
            <a:xfrm>
              <a:off x="552673" y="3979728"/>
              <a:ext cx="697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课程表</a:t>
              </a:r>
            </a:p>
          </p:txBody>
        </p:sp>
      </p:grpSp>
      <p:sp>
        <p:nvSpPr>
          <p:cNvPr id="77" name="TextBox 4">
            <a:extLst>
              <a:ext uri="{FF2B5EF4-FFF2-40B4-BE49-F238E27FC236}">
                <a16:creationId xmlns:a16="http://schemas.microsoft.com/office/drawing/2014/main" id="{EC44203F-52B4-4678-9060-C1DEC6BFA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表形式的数据库</a:t>
            </a:r>
          </a:p>
        </p:txBody>
      </p:sp>
    </p:spTree>
    <p:extLst>
      <p:ext uri="{BB962C8B-B14F-4D97-AF65-F5344CB8AC3E}">
        <p14:creationId xmlns:p14="http://schemas.microsoft.com/office/powerpoint/2010/main" val="775068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572" y="2046362"/>
            <a:ext cx="172696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617924" y="2060848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什么是关系？</a:t>
            </a:r>
            <a:endParaRPr lang="en-US" altLang="zh-CN" sz="36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pPr marL="571500" indent="-5715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为什么把“表”称为“关系”</a:t>
            </a:r>
            <a:endParaRPr lang="en-US" altLang="zh-CN" sz="36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pPr marL="571500" indent="-5715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怎样严格定义一个“表”？</a:t>
            </a:r>
            <a:endParaRPr lang="en-US" altLang="zh-CN" sz="36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pPr marL="571500" indent="-5715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“表”和“关系”有什么异同？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403A948-3126-4961-B237-14AEDD4F910A}"/>
              </a:ext>
            </a:extLst>
          </p:cNvPr>
          <p:cNvSpPr/>
          <p:nvPr/>
        </p:nvSpPr>
        <p:spPr bwMode="auto">
          <a:xfrm>
            <a:off x="1271464" y="1628800"/>
            <a:ext cx="7575648" cy="3240360"/>
          </a:xfrm>
          <a:prstGeom prst="round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491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199456" y="1340768"/>
            <a:ext cx="8557592" cy="88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buClr>
                <a:srgbClr val="4D4D4D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所谓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严格地定义一个“表”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就是指用数学的形式描述清楚表有多少列、多少行，表中的元素是从哪里来？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199456" y="2323497"/>
            <a:ext cx="4680520" cy="46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buClr>
                <a:srgbClr val="4D4D4D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如何定义一个“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”（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）？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199456" y="2924944"/>
            <a:ext cx="3960440" cy="46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buClr>
                <a:srgbClr val="4D4D4D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家庭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03" y="3388660"/>
            <a:ext cx="4314825" cy="1733550"/>
          </a:xfrm>
          <a:prstGeom prst="rect">
            <a:avLst/>
          </a:prstGeom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027548" y="6315569"/>
            <a:ext cx="5436604" cy="46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buClr>
                <a:srgbClr val="4D4D4D"/>
              </a:buClr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男人集合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（李明，陈建钢）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831325" y="5781774"/>
            <a:ext cx="6144995" cy="46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buClr>
                <a:srgbClr val="4D4D4D"/>
              </a:buClr>
              <a:defRPr/>
            </a:pP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女人集合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Woman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（王莉莉，朱敏）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719737" y="5247979"/>
            <a:ext cx="6144995" cy="46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buClr>
                <a:srgbClr val="4D4D4D"/>
              </a:buClr>
              <a:defRPr/>
            </a:pP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儿童集合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（李子健，张勇，张慕）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559496" y="3649625"/>
            <a:ext cx="936104" cy="2803711"/>
            <a:chOff x="755576" y="3717032"/>
            <a:chExt cx="936104" cy="2897803"/>
          </a:xfrm>
        </p:grpSpPr>
        <p:sp>
          <p:nvSpPr>
            <p:cNvPr id="16" name="椭圆 15"/>
            <p:cNvSpPr/>
            <p:nvPr/>
          </p:nvSpPr>
          <p:spPr bwMode="auto">
            <a:xfrm>
              <a:off x="755576" y="3717032"/>
              <a:ext cx="936104" cy="1472586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5" name="直接连接符 4"/>
            <p:cNvCxnSpPr>
              <a:cxnSpLocks/>
              <a:stCxn id="16" idx="4"/>
            </p:cNvCxnSpPr>
            <p:nvPr/>
          </p:nvCxnSpPr>
          <p:spPr bwMode="auto">
            <a:xfrm>
              <a:off x="1223628" y="5189618"/>
              <a:ext cx="0" cy="142521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" name="组合 22"/>
          <p:cNvGrpSpPr/>
          <p:nvPr/>
        </p:nvGrpSpPr>
        <p:grpSpPr>
          <a:xfrm>
            <a:off x="2927648" y="3649625"/>
            <a:ext cx="936104" cy="2132149"/>
            <a:chOff x="2123728" y="3717032"/>
            <a:chExt cx="936104" cy="2132149"/>
          </a:xfrm>
        </p:grpSpPr>
        <p:sp>
          <p:nvSpPr>
            <p:cNvPr id="15" name="椭圆 14"/>
            <p:cNvSpPr/>
            <p:nvPr/>
          </p:nvSpPr>
          <p:spPr bwMode="auto">
            <a:xfrm>
              <a:off x="2123728" y="3717032"/>
              <a:ext cx="936104" cy="1472586"/>
            </a:xfrm>
            <a:prstGeom prst="ellipse">
              <a:avLst/>
            </a:prstGeom>
            <a:noFill/>
            <a:ln w="38100" cap="flat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2588294" y="5236966"/>
              <a:ext cx="0" cy="61221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" name="组合 23"/>
          <p:cNvGrpSpPr/>
          <p:nvPr/>
        </p:nvGrpSpPr>
        <p:grpSpPr>
          <a:xfrm>
            <a:off x="4295800" y="3649624"/>
            <a:ext cx="936104" cy="1656184"/>
            <a:chOff x="3491880" y="3717032"/>
            <a:chExt cx="936104" cy="1656184"/>
          </a:xfrm>
        </p:grpSpPr>
        <p:sp>
          <p:nvSpPr>
            <p:cNvPr id="3" name="椭圆 2"/>
            <p:cNvSpPr/>
            <p:nvPr/>
          </p:nvSpPr>
          <p:spPr bwMode="auto">
            <a:xfrm>
              <a:off x="3491880" y="3717032"/>
              <a:ext cx="936104" cy="1472586"/>
            </a:xfrm>
            <a:prstGeom prst="ellipse">
              <a:avLst/>
            </a:prstGeom>
            <a:noFill/>
            <a:ln w="38100" cap="flat" cmpd="sng" algn="ctr">
              <a:solidFill>
                <a:srgbClr val="42D3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F0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3941930" y="5189618"/>
              <a:ext cx="0" cy="18359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42D3F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6007572" y="3308635"/>
            <a:ext cx="4680520" cy="88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buClr>
                <a:srgbClr val="4D4D4D"/>
              </a:buClr>
              <a:defRPr/>
            </a:pPr>
            <a:r>
              <a:rPr lang="zh-CN" altLang="en-US" sz="2800" dirty="0">
                <a:solidFill>
                  <a:srgbClr val="4473CA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步骤</a:t>
            </a:r>
            <a:r>
              <a:rPr lang="en-US" altLang="zh-CN" sz="2800" dirty="0">
                <a:solidFill>
                  <a:srgbClr val="4473CA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1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：</a:t>
            </a:r>
            <a:endParaRPr lang="en-US" altLang="zh-CN" sz="28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pPr>
              <a:lnSpc>
                <a:spcPts val="3100"/>
              </a:lnSpc>
              <a:buClr>
                <a:srgbClr val="4D4D4D"/>
              </a:buClr>
              <a:defRPr/>
            </a:pP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首先定义列的取值范围：域</a:t>
            </a:r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D291A5E7-AED9-4500-9C2E-385835503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2749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集合与关系</a:t>
            </a:r>
          </a:p>
        </p:txBody>
      </p:sp>
    </p:spTree>
    <p:extLst>
      <p:ext uri="{BB962C8B-B14F-4D97-AF65-F5344CB8AC3E}">
        <p14:creationId xmlns:p14="http://schemas.microsoft.com/office/powerpoint/2010/main" val="514473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127448" y="1375730"/>
            <a:ext cx="855759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buClr>
                <a:srgbClr val="4D4D4D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omain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buClr>
                <a:srgbClr val="4D4D4D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具有相同数据类型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一组值的集合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buClr>
                <a:srgbClr val="4D4D4D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集合中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域的基数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127448" y="2992352"/>
            <a:ext cx="3960440" cy="46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buClr>
                <a:srgbClr val="4D4D4D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家庭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795" y="3456068"/>
            <a:ext cx="4314825" cy="1733550"/>
          </a:xfrm>
          <a:prstGeom prst="rect">
            <a:avLst/>
          </a:prstGeom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955540" y="6382977"/>
            <a:ext cx="5436604" cy="46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buClr>
                <a:srgbClr val="4D4D4D"/>
              </a:buClr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男人集合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（李明，陈建钢）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759317" y="5849182"/>
            <a:ext cx="6144995" cy="46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buClr>
                <a:srgbClr val="4D4D4D"/>
              </a:buClr>
              <a:defRPr/>
            </a:pP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女人集合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Woman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（王莉莉，朱敏）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647729" y="5315387"/>
            <a:ext cx="6144995" cy="46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buClr>
                <a:srgbClr val="4D4D4D"/>
              </a:buClr>
              <a:defRPr/>
            </a:pP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儿童集合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（李子健，张勇，张慕）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487488" y="3717033"/>
            <a:ext cx="936104" cy="2897803"/>
            <a:chOff x="755576" y="3717032"/>
            <a:chExt cx="936104" cy="2897803"/>
          </a:xfrm>
        </p:grpSpPr>
        <p:sp>
          <p:nvSpPr>
            <p:cNvPr id="16" name="椭圆 15"/>
            <p:cNvSpPr/>
            <p:nvPr/>
          </p:nvSpPr>
          <p:spPr bwMode="auto">
            <a:xfrm>
              <a:off x="755576" y="3717032"/>
              <a:ext cx="936104" cy="1472586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5" name="直接连接符 4"/>
            <p:cNvCxnSpPr>
              <a:cxnSpLocks/>
              <a:stCxn id="16" idx="4"/>
              <a:endCxn id="9" idx="1"/>
            </p:cNvCxnSpPr>
            <p:nvPr/>
          </p:nvCxnSpPr>
          <p:spPr bwMode="auto">
            <a:xfrm>
              <a:off x="1223628" y="5189618"/>
              <a:ext cx="0" cy="142521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" name="组合 22"/>
          <p:cNvGrpSpPr/>
          <p:nvPr/>
        </p:nvGrpSpPr>
        <p:grpSpPr>
          <a:xfrm>
            <a:off x="2855640" y="3717033"/>
            <a:ext cx="936104" cy="2132149"/>
            <a:chOff x="2123728" y="3717032"/>
            <a:chExt cx="936104" cy="2132149"/>
          </a:xfrm>
        </p:grpSpPr>
        <p:sp>
          <p:nvSpPr>
            <p:cNvPr id="15" name="椭圆 14"/>
            <p:cNvSpPr/>
            <p:nvPr/>
          </p:nvSpPr>
          <p:spPr bwMode="auto">
            <a:xfrm>
              <a:off x="2123728" y="3717032"/>
              <a:ext cx="936104" cy="1472586"/>
            </a:xfrm>
            <a:prstGeom prst="ellipse">
              <a:avLst/>
            </a:prstGeom>
            <a:noFill/>
            <a:ln w="38100" cap="flat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2588294" y="5236966"/>
              <a:ext cx="0" cy="61221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" name="组合 23"/>
          <p:cNvGrpSpPr/>
          <p:nvPr/>
        </p:nvGrpSpPr>
        <p:grpSpPr>
          <a:xfrm>
            <a:off x="4223792" y="3717032"/>
            <a:ext cx="936104" cy="1656184"/>
            <a:chOff x="3491880" y="3717032"/>
            <a:chExt cx="936104" cy="1656184"/>
          </a:xfrm>
        </p:grpSpPr>
        <p:sp>
          <p:nvSpPr>
            <p:cNvPr id="3" name="椭圆 2"/>
            <p:cNvSpPr/>
            <p:nvPr/>
          </p:nvSpPr>
          <p:spPr bwMode="auto">
            <a:xfrm>
              <a:off x="3491880" y="3717032"/>
              <a:ext cx="936104" cy="1472586"/>
            </a:xfrm>
            <a:prstGeom prst="ellipse">
              <a:avLst/>
            </a:prstGeom>
            <a:noFill/>
            <a:ln w="38100" cap="flat" cmpd="sng" algn="ctr">
              <a:solidFill>
                <a:srgbClr val="42D3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F0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3941930" y="5189618"/>
              <a:ext cx="0" cy="18359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42D3F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591944" y="3063094"/>
            <a:ext cx="4680520" cy="88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buClr>
                <a:srgbClr val="4D4D4D"/>
              </a:buClr>
              <a:defRPr/>
            </a:pPr>
            <a:r>
              <a:rPr lang="zh-CN" altLang="en-US" sz="2800" dirty="0">
                <a:solidFill>
                  <a:srgbClr val="4473CA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步骤</a:t>
            </a:r>
            <a:r>
              <a:rPr lang="en-US" altLang="zh-CN" sz="2800" dirty="0">
                <a:solidFill>
                  <a:srgbClr val="4473CA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1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：</a:t>
            </a:r>
            <a:endParaRPr lang="en-US" altLang="zh-CN" sz="28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pPr>
              <a:lnSpc>
                <a:spcPts val="3100"/>
              </a:lnSpc>
              <a:buClr>
                <a:srgbClr val="4D4D4D"/>
              </a:buClr>
              <a:defRPr/>
            </a:pP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首先定义列的取值范围：域</a:t>
            </a: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B1B8664D-8539-46BD-8C02-5045C271E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2749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集合与关系</a:t>
            </a:r>
          </a:p>
        </p:txBody>
      </p:sp>
    </p:spTree>
    <p:extLst>
      <p:ext uri="{BB962C8B-B14F-4D97-AF65-F5344CB8AC3E}">
        <p14:creationId xmlns:p14="http://schemas.microsoft.com/office/powerpoint/2010/main" val="156496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094049"/>
            <a:ext cx="7056784" cy="241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165197"/>
            <a:ext cx="1111384" cy="17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3935760" y="2564904"/>
            <a:ext cx="504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为什么要数据库？ </a:t>
            </a:r>
            <a:endParaRPr lang="en-US" altLang="zh-CN" sz="48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zh-CN" altLang="en-US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还“关系”？</a:t>
            </a:r>
          </a:p>
        </p:txBody>
      </p:sp>
    </p:spTree>
    <p:extLst>
      <p:ext uri="{BB962C8B-B14F-4D97-AF65-F5344CB8AC3E}">
        <p14:creationId xmlns:p14="http://schemas.microsoft.com/office/powerpoint/2010/main" val="3907717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271464" y="1249710"/>
            <a:ext cx="849694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4D4D4D"/>
              </a:buClr>
              <a:defRPr/>
            </a:pPr>
            <a:r>
              <a:rPr lang="zh-CN" altLang="en-US" sz="2800" dirty="0">
                <a:solidFill>
                  <a:srgbClr val="4473CA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步骤</a:t>
            </a:r>
            <a:r>
              <a:rPr lang="en-US" altLang="zh-CN" sz="2800" dirty="0">
                <a:solidFill>
                  <a:srgbClr val="4473CA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2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：定义行</a:t>
            </a:r>
            <a:endParaRPr lang="en-US" altLang="zh-CN" sz="28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pPr>
              <a:buClr>
                <a:srgbClr val="4D4D4D"/>
              </a:buClr>
              <a:defRPr/>
            </a:pP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基于刚才定义的域，得出所有各种可能的行（元组）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499" y="2170957"/>
            <a:ext cx="4314825" cy="4543425"/>
          </a:xfrm>
          <a:prstGeom prst="rect">
            <a:avLst/>
          </a:prstGeom>
        </p:spPr>
      </p:pic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271464" y="2814924"/>
            <a:ext cx="3368955" cy="88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buClr>
                <a:srgbClr val="4D4D4D"/>
              </a:buClr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男人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buClr>
                <a:srgbClr val="4D4D4D"/>
              </a:buClr>
              <a:defRPr/>
            </a:pP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（李明，陈建钢）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271464" y="3982043"/>
            <a:ext cx="3807931" cy="88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buClr>
                <a:srgbClr val="4D4D4D"/>
              </a:buClr>
              <a:defRPr/>
            </a:pP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aseline="-25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女人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buClr>
                <a:srgbClr val="4D4D4D"/>
              </a:buClr>
              <a:defRPr/>
            </a:pP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（王莉莉，朱敏）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1271464" y="5149162"/>
            <a:ext cx="3807931" cy="88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buClr>
                <a:srgbClr val="4D4D4D"/>
              </a:buClr>
              <a:defRPr/>
            </a:pP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aseline="-25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儿童</a:t>
            </a:r>
            <a:endParaRPr lang="en-US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buClr>
                <a:srgbClr val="4D4D4D"/>
              </a:buClr>
              <a:defRPr/>
            </a:pP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（李子健，张勇，张慕）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5360499" y="3251076"/>
            <a:ext cx="4314825" cy="57606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2408170" y="3035052"/>
            <a:ext cx="3672408" cy="432048"/>
            <a:chOff x="1619672" y="2996952"/>
            <a:chExt cx="3672408" cy="432048"/>
          </a:xfrm>
        </p:grpSpPr>
        <p:cxnSp>
          <p:nvCxnSpPr>
            <p:cNvPr id="31" name="直接连接符 30"/>
            <p:cNvCxnSpPr/>
            <p:nvPr/>
          </p:nvCxnSpPr>
          <p:spPr bwMode="auto">
            <a:xfrm>
              <a:off x="1619672" y="2996952"/>
              <a:ext cx="280831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箭头连接符 32"/>
            <p:cNvCxnSpPr/>
            <p:nvPr/>
          </p:nvCxnSpPr>
          <p:spPr bwMode="auto">
            <a:xfrm>
              <a:off x="4427984" y="2996952"/>
              <a:ext cx="864096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" name="组合 43"/>
          <p:cNvGrpSpPr/>
          <p:nvPr/>
        </p:nvGrpSpPr>
        <p:grpSpPr>
          <a:xfrm>
            <a:off x="2408170" y="3702346"/>
            <a:ext cx="4824536" cy="556842"/>
            <a:chOff x="1619672" y="3664246"/>
            <a:chExt cx="4824536" cy="556842"/>
          </a:xfrm>
        </p:grpSpPr>
        <p:cxnSp>
          <p:nvCxnSpPr>
            <p:cNvPr id="34" name="直接连接符 33"/>
            <p:cNvCxnSpPr/>
            <p:nvPr/>
          </p:nvCxnSpPr>
          <p:spPr bwMode="auto">
            <a:xfrm>
              <a:off x="1619672" y="4221088"/>
              <a:ext cx="446449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箭头连接符 35"/>
            <p:cNvCxnSpPr/>
            <p:nvPr/>
          </p:nvCxnSpPr>
          <p:spPr bwMode="auto">
            <a:xfrm flipV="1">
              <a:off x="6084168" y="3664246"/>
              <a:ext cx="360040" cy="55684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ys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3" name="组合 42"/>
          <p:cNvGrpSpPr/>
          <p:nvPr/>
        </p:nvGrpSpPr>
        <p:grpSpPr>
          <a:xfrm>
            <a:off x="2552186" y="3702346"/>
            <a:ext cx="6192688" cy="1708970"/>
            <a:chOff x="1763688" y="3664246"/>
            <a:chExt cx="6192688" cy="1708970"/>
          </a:xfrm>
        </p:grpSpPr>
        <p:cxnSp>
          <p:nvCxnSpPr>
            <p:cNvPr id="39" name="直接连接符 38"/>
            <p:cNvCxnSpPr/>
            <p:nvPr/>
          </p:nvCxnSpPr>
          <p:spPr bwMode="auto">
            <a:xfrm>
              <a:off x="1763688" y="5373216"/>
              <a:ext cx="583264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42D3F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7596336" y="3664246"/>
              <a:ext cx="360040" cy="16983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42D3F0"/>
              </a:solidFill>
              <a:prstDash val="sys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085BD3BA-CEC8-4B8A-9CBA-3D57F8D42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2749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集合与关系</a:t>
            </a:r>
          </a:p>
        </p:txBody>
      </p:sp>
    </p:spTree>
    <p:extLst>
      <p:ext uri="{BB962C8B-B14F-4D97-AF65-F5344CB8AC3E}">
        <p14:creationId xmlns:p14="http://schemas.microsoft.com/office/powerpoint/2010/main" val="1790161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4221088"/>
            <a:ext cx="4752528" cy="2576742"/>
          </a:xfrm>
          <a:prstGeom prst="rect">
            <a:avLst/>
          </a:prstGeom>
        </p:spPr>
      </p:pic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127448" y="1268760"/>
            <a:ext cx="8856984" cy="287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buClr>
                <a:srgbClr val="4D4D4D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笛卡尔积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Cartesian Product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一组域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D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,…,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的笛卡尔积为：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buClr>
                <a:srgbClr val="4D4D4D"/>
              </a:buClr>
              <a:defRPr/>
            </a:pP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aseline="-250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 D</a:t>
            </a:r>
            <a:r>
              <a:rPr lang="en-US" altLang="zh-CN" sz="2400" baseline="-250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 … × </a:t>
            </a:r>
            <a:r>
              <a:rPr lang="en-US" altLang="zh-CN" sz="2400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aseline="-25000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={(d</a:t>
            </a:r>
            <a:r>
              <a:rPr lang="en-US" altLang="zh-CN" sz="2400" baseline="-250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d</a:t>
            </a:r>
            <a:r>
              <a:rPr lang="en-US" altLang="zh-CN" sz="2400" baseline="-250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,…, </a:t>
            </a:r>
            <a:r>
              <a:rPr lang="en-US" altLang="zh-CN" sz="2400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aseline="-25000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</a:t>
            </a:r>
            <a:r>
              <a:rPr lang="en-US" altLang="zh-CN" sz="2400" baseline="-250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en-US" altLang="zh-CN" sz="2400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aseline="-25000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</a:t>
            </a:r>
            <a:r>
              <a:rPr lang="en-US" altLang="zh-CN" sz="2400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=1,…, n}</a:t>
            </a:r>
          </a:p>
          <a:p>
            <a:pPr marL="342900" indent="-342900">
              <a:lnSpc>
                <a:spcPts val="31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d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,…,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是从每个域中任取一个值形成的一种组合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笛卡尔积是所有这种可能组合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的基数是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，则笛卡尔积的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（元组个数）为：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×m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×… ×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56041" y="4339908"/>
            <a:ext cx="697627" cy="2339102"/>
            <a:chOff x="6300191" y="4149080"/>
            <a:chExt cx="697627" cy="2339102"/>
          </a:xfrm>
        </p:grpSpPr>
        <p:sp>
          <p:nvSpPr>
            <p:cNvPr id="5" name="文本框 4"/>
            <p:cNvSpPr txBox="1"/>
            <p:nvPr/>
          </p:nvSpPr>
          <p:spPr>
            <a:xfrm>
              <a:off x="6300191" y="4149080"/>
              <a:ext cx="697627" cy="400110"/>
            </a:xfrm>
            <a:prstGeom prst="rect">
              <a:avLst/>
            </a:prstGeom>
            <a:solidFill>
              <a:srgbClr val="4F81BD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域名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300191" y="4549190"/>
              <a:ext cx="697627" cy="193899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endParaRPr lang="en-US" altLang="zh-CN" sz="20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0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域值</a:t>
              </a:r>
              <a:endParaRPr lang="en-US" altLang="zh-CN" sz="20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0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0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20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TextBox 4">
            <a:extLst>
              <a:ext uri="{FF2B5EF4-FFF2-40B4-BE49-F238E27FC236}">
                <a16:creationId xmlns:a16="http://schemas.microsoft.com/office/drawing/2014/main" id="{5544B935-8F02-4071-A36E-A9C786320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2749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集合与关系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D0A9C4-9C61-4F5C-B168-9DB3919BD320}"/>
              </a:ext>
            </a:extLst>
          </p:cNvPr>
          <p:cNvSpPr txBox="1"/>
          <p:nvPr/>
        </p:nvSpPr>
        <p:spPr>
          <a:xfrm>
            <a:off x="7752184" y="4725144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这和关系有什么联系呢？</a:t>
            </a:r>
            <a:endParaRPr lang="en-US" altLang="zh-CN" sz="28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993F9AB0-78D7-47B5-A242-0D9BBE67E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60" y="4708300"/>
            <a:ext cx="897737" cy="138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347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127448" y="1250884"/>
            <a:ext cx="8568953" cy="208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buClr>
                <a:srgbClr val="4D4D4D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Relation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一组域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D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,…,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的笛卡尔积的子集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笛卡尔积中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具有某一方面意义的那些元组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被称作一个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由于关系的不同列可能来自同一个域，为了区分，需要为每一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起一个名字（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280" y="3856895"/>
            <a:ext cx="2099152" cy="2210366"/>
          </a:xfrm>
          <a:prstGeom prst="rect">
            <a:avLst/>
          </a:prstGeom>
        </p:spPr>
      </p:pic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336077" y="3856895"/>
            <a:ext cx="2031140" cy="451534"/>
          </a:xfrm>
          <a:prstGeom prst="rect">
            <a:avLst/>
          </a:prstGeom>
          <a:solidFill>
            <a:srgbClr val="2F75B5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ts val="3100"/>
              </a:lnSpc>
              <a:buClr>
                <a:srgbClr val="4D4D4D"/>
              </a:buClr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列名（属性名）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025" y="4340502"/>
            <a:ext cx="3055193" cy="1227473"/>
          </a:xfrm>
          <a:prstGeom prst="rect">
            <a:avLst/>
          </a:prstGeom>
        </p:spPr>
      </p:pic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055440" y="6252269"/>
            <a:ext cx="9361040" cy="46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buClr>
                <a:srgbClr val="4D4D4D"/>
              </a:buClr>
              <a:defRPr/>
            </a:pPr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由于笛卡尔积中的所有元组并不都是有意义的，因此就引入了关系</a:t>
            </a:r>
            <a:endParaRPr lang="zh-CN" altLang="en-US" sz="2400" b="1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268656" y="3356993"/>
            <a:ext cx="1728193" cy="46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buClr>
                <a:srgbClr val="4D4D4D"/>
              </a:buClr>
              <a:defRPr/>
            </a:pP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笛卡尔积</a:t>
            </a:r>
          </a:p>
        </p:txBody>
      </p:sp>
      <p:cxnSp>
        <p:nvCxnSpPr>
          <p:cNvPr id="4" name="直接箭头连接符 3"/>
          <p:cNvCxnSpPr>
            <a:stCxn id="12" idx="3"/>
            <a:endCxn id="14" idx="1"/>
          </p:cNvCxnSpPr>
          <p:nvPr/>
        </p:nvCxnSpPr>
        <p:spPr bwMode="auto">
          <a:xfrm flipV="1">
            <a:off x="4416432" y="4954238"/>
            <a:ext cx="1895592" cy="78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本框 7"/>
          <p:cNvSpPr txBox="1"/>
          <p:nvPr/>
        </p:nvSpPr>
        <p:spPr>
          <a:xfrm>
            <a:off x="4293280" y="456681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</a:t>
            </a:r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有意义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的组合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6384033" y="3933057"/>
            <a:ext cx="1002307" cy="46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buClr>
                <a:srgbClr val="4D4D4D"/>
              </a:buClr>
              <a:defRPr/>
            </a:pPr>
            <a:r>
              <a:rPr lang="zh-CN" altLang="en-US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家庭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7305220" y="5641762"/>
            <a:ext cx="2031140" cy="4515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ts val="3100"/>
              </a:lnSpc>
              <a:buClr>
                <a:srgbClr val="4D4D4D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列值来自域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6370769" y="3315907"/>
            <a:ext cx="2031140" cy="45153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ts val="3100"/>
              </a:lnSpc>
              <a:buClr>
                <a:srgbClr val="4D4D4D"/>
              </a:buClr>
              <a:defRPr/>
            </a:pPr>
            <a:r>
              <a:rPr lang="zh-CN" altLang="en-US" sz="20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关系（表名）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559497" y="3880671"/>
            <a:ext cx="646331" cy="369332"/>
          </a:xfrm>
          <a:prstGeom prst="rect">
            <a:avLst/>
          </a:prstGeom>
          <a:solidFill>
            <a:srgbClr val="2F75B5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559497" y="478786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域值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F25F6331-1CB3-40FA-8D6C-02D6CD9D7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2749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集合与关系</a:t>
            </a:r>
          </a:p>
        </p:txBody>
      </p:sp>
    </p:spTree>
    <p:extLst>
      <p:ext uri="{BB962C8B-B14F-4D97-AF65-F5344CB8AC3E}">
        <p14:creationId xmlns:p14="http://schemas.microsoft.com/office/powerpoint/2010/main" val="40419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199456" y="1308437"/>
            <a:ext cx="8568953" cy="3272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buClr>
                <a:srgbClr val="4D4D4D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Relation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buClr>
                <a:srgbClr val="4D4D4D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一组域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D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,…,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的笛卡尔积的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buClr>
                <a:srgbClr val="4D4D4D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笛卡尔积中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具有某一方面意义的那些元组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被称作一个关系。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buClr>
                <a:srgbClr val="4D4D4D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由于关系的不同列可能来自同一个域，为了区分，需要为每一列起一个名字（属性名）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buClr>
                <a:srgbClr val="4D4D4D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是一个集合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aseline="-25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aseline="-25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,…,</a:t>
            </a:r>
            <a:r>
              <a:rPr lang="en-US" altLang="zh-CN" sz="24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aseline="-25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表示，简记为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,…,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="1" baseline="-25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是属性对应的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是关系的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degree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），这种描述称为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关系模式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5081847"/>
            <a:ext cx="3055193" cy="122747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73316" y="5121523"/>
            <a:ext cx="5570756" cy="1064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目关系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，可描述为：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家庭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丈夫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男人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妻子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女人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孩子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儿童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家庭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丈夫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妻子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孩子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7037909" y="4777666"/>
            <a:ext cx="1002307" cy="451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buClr>
                <a:srgbClr val="4D4D4D"/>
              </a:buClr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家庭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2DD0FCFC-3328-45AC-BAA5-2E0CB7BB0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2749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集合与关系</a:t>
            </a:r>
          </a:p>
        </p:txBody>
      </p:sp>
    </p:spTree>
    <p:extLst>
      <p:ext uri="{BB962C8B-B14F-4D97-AF65-F5344CB8AC3E}">
        <p14:creationId xmlns:p14="http://schemas.microsoft.com/office/powerpoint/2010/main" val="1033456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127448" y="1340768"/>
            <a:ext cx="8640960" cy="379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关系模式在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中的描述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关系模式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aseline="-25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aseline="-25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,…,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aseline="-25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中属性向域的映射存在很多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中一般直接说明为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属性的类型和长度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b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char(10)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char(10)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Ssex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char(2)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b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lang="en-US" altLang="zh-CN" sz="24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char(20)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char(6)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char(30)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Credit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b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Semester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char(10)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char(10)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char(6)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Grade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3144" y="6067823"/>
            <a:ext cx="6962775" cy="581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9157" y="5589240"/>
            <a:ext cx="7915275" cy="590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030" y="5229201"/>
            <a:ext cx="4314825" cy="581025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392B660E-2E46-4D78-8C68-5CD6895FB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2749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集合与关系</a:t>
            </a:r>
          </a:p>
        </p:txBody>
      </p:sp>
    </p:spTree>
    <p:extLst>
      <p:ext uri="{BB962C8B-B14F-4D97-AF65-F5344CB8AC3E}">
        <p14:creationId xmlns:p14="http://schemas.microsoft.com/office/powerpoint/2010/main" val="360056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127448" y="1268760"/>
            <a:ext cx="9577064" cy="1887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8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en-US" altLang="zh-CN" sz="28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同一关系模式下，可以有很多关系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关系模式是关系的型（结构）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关系是关系模式在某一时刻的数据</a:t>
            </a:r>
            <a:endParaRPr lang="en-US" altLang="zh-CN" sz="24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关系模式是</a:t>
            </a:r>
            <a:r>
              <a:rPr lang="zh-CN" altLang="en-US" sz="2400" dirty="0">
                <a:solidFill>
                  <a:srgbClr val="4473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的，而关系是某一时刻的</a:t>
            </a:r>
            <a:r>
              <a:rPr lang="zh-CN" altLang="en-US" sz="24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400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128" y="3213064"/>
            <a:ext cx="2516129" cy="3600000"/>
          </a:xfrm>
          <a:prstGeom prst="rect">
            <a:avLst/>
          </a:prstGeom>
          <a:ln w="38100">
            <a:solidFill>
              <a:srgbClr val="FF9900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928" y="4005064"/>
            <a:ext cx="2341828" cy="2808000"/>
          </a:xfrm>
          <a:prstGeom prst="rect">
            <a:avLst/>
          </a:prstGeom>
          <a:ln w="38100">
            <a:solidFill>
              <a:srgbClr val="FF9900"/>
            </a:solidFill>
          </a:ln>
        </p:spPr>
      </p:pic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980862" y="3075016"/>
            <a:ext cx="5507627" cy="836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char(10)</a:t>
            </a:r>
            <a:r>
              <a:rPr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char(10)</a:t>
            </a:r>
            <a:r>
              <a:rPr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Ssex</a:t>
            </a:r>
            <a:r>
              <a:rPr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char(2)</a:t>
            </a:r>
            <a:r>
              <a:rPr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br>
              <a:rPr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lang="en-US" altLang="zh-CN" sz="16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6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char(20)</a:t>
            </a:r>
            <a:r>
              <a:rPr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980862" y="3182104"/>
            <a:ext cx="5507627" cy="705903"/>
          </a:xfrm>
          <a:prstGeom prst="rect">
            <a:avLst/>
          </a:prstGeom>
          <a:noFill/>
          <a:ln w="38100" cap="flat" cmpd="sng" algn="ctr">
            <a:solidFill>
              <a:srgbClr val="558ED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616281" y="4022274"/>
            <a:ext cx="1433339" cy="1206926"/>
            <a:chOff x="7092280" y="4166290"/>
            <a:chExt cx="1433339" cy="12069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椭圆 4"/>
            <p:cNvSpPr/>
            <p:nvPr/>
          </p:nvSpPr>
          <p:spPr bwMode="auto">
            <a:xfrm>
              <a:off x="7092280" y="4166290"/>
              <a:ext cx="1206926" cy="120692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7092280" y="4532137"/>
              <a:ext cx="1433339" cy="451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000" b="1" dirty="0">
                  <a:solidFill>
                    <a:srgbClr val="558ED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关系模式</a:t>
              </a:r>
              <a:endParaRPr lang="en-US" altLang="zh-CN" sz="2000" b="1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616280" y="5606450"/>
            <a:ext cx="1206926" cy="1206926"/>
            <a:chOff x="7092280" y="5513754"/>
            <a:chExt cx="1206926" cy="1206926"/>
          </a:xfrm>
          <a:solidFill>
            <a:schemeClr val="tx1">
              <a:lumMod val="95000"/>
              <a:lumOff val="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椭圆 11"/>
            <p:cNvSpPr/>
            <p:nvPr/>
          </p:nvSpPr>
          <p:spPr bwMode="auto">
            <a:xfrm>
              <a:off x="7092280" y="5513754"/>
              <a:ext cx="1206926" cy="120692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7380312" y="5891450"/>
              <a:ext cx="918459" cy="451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000" b="1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</a:t>
              </a:r>
              <a:endParaRPr lang="en-US" altLang="zh-CN" sz="20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" name="直接箭头连接符 13"/>
          <p:cNvCxnSpPr>
            <a:stCxn id="5" idx="4"/>
            <a:endCxn id="12" idx="0"/>
          </p:cNvCxnSpPr>
          <p:nvPr/>
        </p:nvCxnSpPr>
        <p:spPr bwMode="auto">
          <a:xfrm>
            <a:off x="9219743" y="5229200"/>
            <a:ext cx="0" cy="3772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EBF27"/>
            </a:solidFill>
            <a:prstDash val="solid"/>
            <a:round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5" name="TextBox 4">
            <a:extLst>
              <a:ext uri="{FF2B5EF4-FFF2-40B4-BE49-F238E27FC236}">
                <a16:creationId xmlns:a16="http://schemas.microsoft.com/office/drawing/2014/main" id="{7F9CE8D3-E3E4-4A13-A6FF-FE29C6BA4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2749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集合与关系</a:t>
            </a:r>
          </a:p>
        </p:txBody>
      </p:sp>
    </p:spTree>
    <p:extLst>
      <p:ext uri="{BB962C8B-B14F-4D97-AF65-F5344CB8AC3E}">
        <p14:creationId xmlns:p14="http://schemas.microsoft.com/office/powerpoint/2010/main" val="3334651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A43602D4-D4BD-4D6C-B262-2C9BBF069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88640"/>
            <a:ext cx="792088" cy="122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5DFA189-855F-455F-8C0E-E0599C04CC89}"/>
              </a:ext>
            </a:extLst>
          </p:cNvPr>
          <p:cNvSpPr txBox="1"/>
          <p:nvPr/>
        </p:nvSpPr>
        <p:spPr>
          <a:xfrm>
            <a:off x="2676997" y="548680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如何严格定义一个</a:t>
            </a:r>
            <a:r>
              <a:rPr lang="zh-CN" altLang="en-US" sz="40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表</a:t>
            </a:r>
            <a:r>
              <a:rPr lang="zh-CN" altLang="en-US" sz="40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（</a:t>
            </a:r>
            <a:r>
              <a:rPr lang="zh-CN" altLang="en-US" sz="40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关系</a:t>
            </a:r>
            <a:r>
              <a:rPr lang="zh-CN" altLang="en-US" sz="40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665C55-A334-480E-9038-E6C43993F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721" y="4581128"/>
            <a:ext cx="4839175" cy="1944216"/>
          </a:xfrm>
          <a:prstGeom prst="rect">
            <a:avLst/>
          </a:prstGeom>
        </p:spPr>
      </p:pic>
      <p:sp>
        <p:nvSpPr>
          <p:cNvPr id="5" name="Text Box 11">
            <a:extLst>
              <a:ext uri="{FF2B5EF4-FFF2-40B4-BE49-F238E27FC236}">
                <a16:creationId xmlns:a16="http://schemas.microsoft.com/office/drawing/2014/main" id="{74E00B50-64E5-40A4-98F1-C9A554E19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68" y="4117412"/>
            <a:ext cx="1002307" cy="46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buClr>
                <a:srgbClr val="4D4D4D"/>
              </a:buClr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家庭</a:t>
            </a: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54AAC2F1-0E2C-414D-891D-869B5B47C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545" y="1672822"/>
            <a:ext cx="8568953" cy="233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、定义有多少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、说清楚每一列数据可能的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取值（域）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、得出一个元组及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所有可能的元组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（笛卡尔积）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、确定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关系中的元组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（有意义的组合）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5941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199456" y="1340768"/>
            <a:ext cx="9073008" cy="260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关系的特性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列是同质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：每一列中的分量来自同一个域，属于同一类型的数据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可能来自同一个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，每一列在关系中称为一个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，不同的属性要给予不同的属性名（列字段）。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关系模式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="1" baseline="-250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="1" baseline="-250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,…,</a:t>
            </a:r>
            <a:r>
              <a:rPr lang="en-US" altLang="zh-CN" sz="2400" b="1" dirty="0" err="1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 err="1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400" b="1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="1" baseline="-25000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4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=1,…,n)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必须是不同的，而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="1" baseline="-250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=1,…n)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可以是相同的，通常</a:t>
            </a:r>
            <a:r>
              <a:rPr lang="en-US" altLang="zh-CN" sz="24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需要重命名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962" y="4410259"/>
            <a:ext cx="3782335" cy="2211481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 bwMode="auto">
          <a:xfrm>
            <a:off x="4946063" y="4711197"/>
            <a:ext cx="3854343" cy="1793911"/>
          </a:xfrm>
          <a:prstGeom prst="roundRect">
            <a:avLst/>
          </a:prstGeom>
          <a:noFill/>
          <a:ln w="38100" cap="flat" cmpd="sng" algn="ctr">
            <a:solidFill>
              <a:srgbClr val="9EBF2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63552" y="5098048"/>
            <a:ext cx="1415772" cy="830997"/>
          </a:xfrm>
          <a:prstGeom prst="rect">
            <a:avLst/>
          </a:prstGeom>
          <a:noFill/>
          <a:ln w="57150">
            <a:solidFill>
              <a:srgbClr val="19B5E8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虚构软件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公司员工</a:t>
            </a:r>
          </a:p>
        </p:txBody>
      </p:sp>
      <p:cxnSp>
        <p:nvCxnSpPr>
          <p:cNvPr id="6" name="直接箭头连接符 5"/>
          <p:cNvCxnSpPr>
            <a:stCxn id="4" idx="3"/>
            <a:endCxn id="2" idx="1"/>
          </p:cNvCxnSpPr>
          <p:nvPr/>
        </p:nvCxnSpPr>
        <p:spPr bwMode="auto">
          <a:xfrm>
            <a:off x="3479325" y="5513547"/>
            <a:ext cx="1498637" cy="245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9EBF27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/>
          <p:cNvSpPr txBox="1"/>
          <p:nvPr/>
        </p:nvSpPr>
        <p:spPr>
          <a:xfrm>
            <a:off x="5015880" y="4077072"/>
            <a:ext cx="1210588" cy="400110"/>
          </a:xfrm>
          <a:prstGeom prst="rect">
            <a:avLst/>
          </a:prstGeom>
          <a:noFill/>
          <a:ln w="38100"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部门人员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9DBDFD44-2CF5-4D5C-90EF-3CB2B6220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进一步认识关系</a:t>
            </a:r>
          </a:p>
        </p:txBody>
      </p:sp>
    </p:spTree>
    <p:extLst>
      <p:ext uri="{BB962C8B-B14F-4D97-AF65-F5344CB8AC3E}">
        <p14:creationId xmlns:p14="http://schemas.microsoft.com/office/powerpoint/2010/main" val="4286663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199456" y="1340768"/>
            <a:ext cx="9073008" cy="3079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关系的特性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列是同质</a:t>
            </a:r>
            <a:r>
              <a:rPr lang="zh-CN" altLang="en-US" sz="24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：每一列中的分量来自同一个域，属于同一类型的数据</a:t>
            </a:r>
            <a:endParaRPr lang="en-US" altLang="zh-CN" sz="2400" dirty="0">
              <a:solidFill>
                <a:srgbClr val="C0C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不同的列可能来自同一个域</a:t>
            </a:r>
            <a:r>
              <a:rPr lang="zh-CN" altLang="en-US" sz="24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，每一列在关系中称为一个</a:t>
            </a:r>
            <a:r>
              <a:rPr lang="zh-CN" altLang="en-US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4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，不同的属性要给予不同的属性名（列字段）。</a:t>
            </a:r>
            <a:br>
              <a:rPr lang="en-US" altLang="zh-CN" sz="24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关系模式</a:t>
            </a:r>
            <a:r>
              <a:rPr lang="en-US" altLang="zh-CN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="1" baseline="-250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="1" baseline="-250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,…,</a:t>
            </a:r>
            <a:r>
              <a:rPr lang="en-US" altLang="zh-CN" sz="2400" b="1" dirty="0" err="1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 err="1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 err="1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400" b="1" dirty="0" err="1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="1" baseline="-25000" dirty="0" err="1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=1,…,n)</a:t>
            </a:r>
            <a:r>
              <a:rPr lang="zh-CN" altLang="en-US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必须是不同的，而</a:t>
            </a:r>
            <a:r>
              <a:rPr lang="en-US" altLang="zh-CN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="1" baseline="-250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=1,…n)</a:t>
            </a:r>
            <a:r>
              <a:rPr lang="zh-CN" altLang="en-US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可以是相同的，通常</a:t>
            </a:r>
            <a:r>
              <a:rPr lang="en-US" altLang="zh-CN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需要重命名</a:t>
            </a:r>
            <a:endParaRPr lang="en-US" altLang="zh-CN" sz="2400" b="1" dirty="0">
              <a:solidFill>
                <a:srgbClr val="C0C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行和列在关系中的位置无关特性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9DBDFD44-2CF5-4D5C-90EF-3CB2B6220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进一步认识关系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CFDD0F4-6B35-4034-A2D5-7D90E836B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5" y="4889219"/>
            <a:ext cx="2770715" cy="1620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E9CFBC3-9754-4D7D-BBFA-2FA548C35ECD}"/>
              </a:ext>
            </a:extLst>
          </p:cNvPr>
          <p:cNvSpPr txBox="1"/>
          <p:nvPr/>
        </p:nvSpPr>
        <p:spPr>
          <a:xfrm>
            <a:off x="1631504" y="4509120"/>
            <a:ext cx="1210588" cy="400110"/>
          </a:xfrm>
          <a:prstGeom prst="rect">
            <a:avLst/>
          </a:prstGeom>
          <a:noFill/>
          <a:ln w="38100"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部门人员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BC2AEDB-5C24-4938-BE19-E940293CA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435" y="4889219"/>
            <a:ext cx="2746957" cy="1620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C52F30C-23F5-4963-9DD4-8D25656A0192}"/>
              </a:ext>
            </a:extLst>
          </p:cNvPr>
          <p:cNvSpPr txBox="1"/>
          <p:nvPr/>
        </p:nvSpPr>
        <p:spPr>
          <a:xfrm>
            <a:off x="6818974" y="4536253"/>
            <a:ext cx="1210588" cy="400110"/>
          </a:xfrm>
          <a:prstGeom prst="rect">
            <a:avLst/>
          </a:prstGeom>
          <a:noFill/>
          <a:ln w="38100"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部门人员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E98D9B7-CAB3-422E-8C5C-8ECBF1A1B90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38011" y="5026668"/>
            <a:ext cx="1374013" cy="126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87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199456" y="1340768"/>
            <a:ext cx="9073008" cy="395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关系的特性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列是同质</a:t>
            </a:r>
            <a:r>
              <a:rPr lang="zh-CN" altLang="en-US" sz="24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：每一列中的分量来自同一个域，属于同一类型的数据</a:t>
            </a:r>
            <a:endParaRPr lang="en-US" altLang="zh-CN" sz="2400" dirty="0">
              <a:solidFill>
                <a:srgbClr val="C0C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不同的列可能来自同一个域</a:t>
            </a:r>
            <a:r>
              <a:rPr lang="zh-CN" altLang="en-US" sz="24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，每一列在关系中称为一个</a:t>
            </a:r>
            <a:r>
              <a:rPr lang="zh-CN" altLang="en-US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4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，不同的属性要给予不同的属性名（列字段）。</a:t>
            </a:r>
            <a:br>
              <a:rPr lang="en-US" altLang="zh-CN" sz="24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关系模式</a:t>
            </a:r>
            <a:r>
              <a:rPr lang="en-US" altLang="zh-CN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="1" baseline="-250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="1" baseline="-250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,…,</a:t>
            </a:r>
            <a:r>
              <a:rPr lang="en-US" altLang="zh-CN" sz="2400" b="1" dirty="0" err="1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 err="1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 err="1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400" b="1" dirty="0" err="1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="1" baseline="-25000" dirty="0" err="1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=1,…,n)</a:t>
            </a:r>
            <a:r>
              <a:rPr lang="zh-CN" altLang="en-US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必须是不同的，而</a:t>
            </a:r>
            <a:r>
              <a:rPr lang="en-US" altLang="zh-CN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="1" baseline="-250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=1,…n)</a:t>
            </a:r>
            <a:r>
              <a:rPr lang="zh-CN" altLang="en-US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可以是相同的，通常</a:t>
            </a:r>
            <a:r>
              <a:rPr lang="en-US" altLang="zh-CN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需要重命名</a:t>
            </a:r>
            <a:endParaRPr lang="en-US" altLang="zh-CN" sz="2400" b="1" dirty="0">
              <a:solidFill>
                <a:srgbClr val="C0C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行和列在关系中的位置无关特性</a:t>
            </a:r>
            <a:endParaRPr lang="en-US" altLang="zh-CN" sz="2400" b="1" dirty="0">
              <a:solidFill>
                <a:srgbClr val="C0C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关系是一个集合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关系中的任意两个元组不能完全相同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（去掉重复项）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9DBDFD44-2CF5-4D5C-90EF-3CB2B6220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进一步认识关系</a:t>
            </a:r>
          </a:p>
        </p:txBody>
      </p:sp>
    </p:spTree>
    <p:extLst>
      <p:ext uri="{BB962C8B-B14F-4D97-AF65-F5344CB8AC3E}">
        <p14:creationId xmlns:p14="http://schemas.microsoft.com/office/powerpoint/2010/main" val="278050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1D6026-540A-4E49-BE0B-3CE4719841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6" b="10256"/>
          <a:stretch/>
        </p:blipFill>
        <p:spPr>
          <a:xfrm rot="20614010">
            <a:off x="10262429" y="5434575"/>
            <a:ext cx="1811571" cy="1440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EC61E48-AF4B-40A0-ACFD-CD52B634CDA3}"/>
              </a:ext>
            </a:extLst>
          </p:cNvPr>
          <p:cNvSpPr txBox="1"/>
          <p:nvPr/>
        </p:nvSpPr>
        <p:spPr>
          <a:xfrm>
            <a:off x="670223" y="548680"/>
            <a:ext cx="10394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背景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：在基于密集型数据应用的开发时，文件系统所提供的功能太过有限，太过基本，已经不适用这类应用的信息管理的需要了。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A4FAEC4-14A8-41FE-BEBD-595BF7BB8697}"/>
              </a:ext>
            </a:extLst>
          </p:cNvPr>
          <p:cNvGrpSpPr/>
          <p:nvPr/>
        </p:nvGrpSpPr>
        <p:grpSpPr>
          <a:xfrm>
            <a:off x="5231904" y="2284620"/>
            <a:ext cx="5129803" cy="1296144"/>
            <a:chOff x="35496" y="2571750"/>
            <a:chExt cx="5129803" cy="129614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2" name="圆角矩形 25">
              <a:extLst>
                <a:ext uri="{FF2B5EF4-FFF2-40B4-BE49-F238E27FC236}">
                  <a16:creationId xmlns:a16="http://schemas.microsoft.com/office/drawing/2014/main" id="{E84D025E-D7B6-4B46-9235-22967DB473F1}"/>
                </a:ext>
              </a:extLst>
            </p:cNvPr>
            <p:cNvSpPr/>
            <p:nvPr/>
          </p:nvSpPr>
          <p:spPr bwMode="auto">
            <a:xfrm>
              <a:off x="35496" y="2571750"/>
              <a:ext cx="5129803" cy="1296144"/>
            </a:xfrm>
            <a:prstGeom prst="roundRect">
              <a:avLst>
                <a:gd name="adj" fmla="val 24410"/>
              </a:avLst>
            </a:prstGeom>
            <a:grp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EF0762BD-62AC-4674-B0BD-6F1AC692E34E}"/>
                </a:ext>
              </a:extLst>
            </p:cNvPr>
            <p:cNvSpPr txBox="1"/>
            <p:nvPr/>
          </p:nvSpPr>
          <p:spPr>
            <a:xfrm>
              <a:off x="908301" y="2671394"/>
              <a:ext cx="357020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面向数据的各种应用软件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1F0359B-F67C-4EB5-A2E0-138C24275B57}"/>
              </a:ext>
            </a:extLst>
          </p:cNvPr>
          <p:cNvGrpSpPr/>
          <p:nvPr/>
        </p:nvGrpSpPr>
        <p:grpSpPr>
          <a:xfrm>
            <a:off x="5657447" y="2932692"/>
            <a:ext cx="4248472" cy="1296144"/>
            <a:chOff x="395536" y="3219822"/>
            <a:chExt cx="4248472" cy="1296144"/>
          </a:xfrm>
          <a:solidFill>
            <a:srgbClr val="AD1B1B"/>
          </a:solidFill>
        </p:grpSpPr>
        <p:sp>
          <p:nvSpPr>
            <p:cNvPr id="15" name="圆角矩形 29">
              <a:extLst>
                <a:ext uri="{FF2B5EF4-FFF2-40B4-BE49-F238E27FC236}">
                  <a16:creationId xmlns:a16="http://schemas.microsoft.com/office/drawing/2014/main" id="{1FC72457-4D73-4A4C-BA13-0CFD5FE302E7}"/>
                </a:ext>
              </a:extLst>
            </p:cNvPr>
            <p:cNvSpPr/>
            <p:nvPr/>
          </p:nvSpPr>
          <p:spPr bwMode="auto">
            <a:xfrm>
              <a:off x="395536" y="3219822"/>
              <a:ext cx="4248472" cy="1296144"/>
            </a:xfrm>
            <a:prstGeom prst="roundRect">
              <a:avLst>
                <a:gd name="adj" fmla="val 24410"/>
              </a:avLst>
            </a:prstGeom>
            <a:solidFill>
              <a:schemeClr val="bg1"/>
            </a:solidFill>
            <a:ln w="152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TextBox 25">
              <a:extLst>
                <a:ext uri="{FF2B5EF4-FFF2-40B4-BE49-F238E27FC236}">
                  <a16:creationId xmlns:a16="http://schemas.microsoft.com/office/drawing/2014/main" id="{03A98945-907B-4FC0-8A0C-669A550D8E88}"/>
                </a:ext>
              </a:extLst>
            </p:cNvPr>
            <p:cNvSpPr txBox="1"/>
            <p:nvPr/>
          </p:nvSpPr>
          <p:spPr>
            <a:xfrm>
              <a:off x="1382618" y="3252921"/>
              <a:ext cx="2556523" cy="830997"/>
            </a:xfrm>
            <a:prstGeom prst="rect">
              <a:avLst/>
            </a:prstGeom>
            <a:noFill/>
            <a:ln w="152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AD1B1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基于数据库技术实现的管理系统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0EC33BC-5DA4-48B2-9DEE-DC0FEDAB0F73}"/>
              </a:ext>
            </a:extLst>
          </p:cNvPr>
          <p:cNvGrpSpPr/>
          <p:nvPr/>
        </p:nvGrpSpPr>
        <p:grpSpPr>
          <a:xfrm>
            <a:off x="6088160" y="3796788"/>
            <a:ext cx="3586757" cy="837052"/>
            <a:chOff x="1057786" y="4011910"/>
            <a:chExt cx="3066698" cy="837052"/>
          </a:xfrm>
        </p:grpSpPr>
        <p:sp>
          <p:nvSpPr>
            <p:cNvPr id="18" name="圆角矩形 38">
              <a:extLst>
                <a:ext uri="{FF2B5EF4-FFF2-40B4-BE49-F238E27FC236}">
                  <a16:creationId xmlns:a16="http://schemas.microsoft.com/office/drawing/2014/main" id="{E0946B1A-4946-4EBA-AE8B-017C7792C95E}"/>
                </a:ext>
              </a:extLst>
            </p:cNvPr>
            <p:cNvSpPr/>
            <p:nvPr/>
          </p:nvSpPr>
          <p:spPr bwMode="auto">
            <a:xfrm>
              <a:off x="1187624" y="4011910"/>
              <a:ext cx="2520280" cy="837052"/>
            </a:xfrm>
            <a:prstGeom prst="roundRect">
              <a:avLst>
                <a:gd name="adj" fmla="val 24410"/>
              </a:avLst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TextBox 24">
              <a:extLst>
                <a:ext uri="{FF2B5EF4-FFF2-40B4-BE49-F238E27FC236}">
                  <a16:creationId xmlns:a16="http://schemas.microsoft.com/office/drawing/2014/main" id="{054F7207-760F-431F-A99E-FFFDF17975B4}"/>
                </a:ext>
              </a:extLst>
            </p:cNvPr>
            <p:cNvSpPr txBox="1"/>
            <p:nvPr/>
          </p:nvSpPr>
          <p:spPr>
            <a:xfrm>
              <a:off x="1057786" y="4052757"/>
              <a:ext cx="3066698" cy="461665"/>
            </a:xfrm>
            <a:prstGeom prst="rect">
              <a:avLst/>
            </a:prstGeom>
            <a:noFill/>
            <a:ln w="28575"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（文件系统）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35E03C-9EC5-4BCF-8519-52469FB349CA}"/>
              </a:ext>
            </a:extLst>
          </p:cNvPr>
          <p:cNvGrpSpPr/>
          <p:nvPr/>
        </p:nvGrpSpPr>
        <p:grpSpPr>
          <a:xfrm>
            <a:off x="6449535" y="4437112"/>
            <a:ext cx="2520280" cy="871844"/>
            <a:chOff x="1187624" y="4011910"/>
            <a:chExt cx="2520280" cy="871844"/>
          </a:xfrm>
          <a:solidFill>
            <a:schemeClr val="bg1">
              <a:lumMod val="65000"/>
            </a:schemeClr>
          </a:solidFill>
        </p:grpSpPr>
        <p:sp>
          <p:nvSpPr>
            <p:cNvPr id="21" name="圆角矩形 33">
              <a:extLst>
                <a:ext uri="{FF2B5EF4-FFF2-40B4-BE49-F238E27FC236}">
                  <a16:creationId xmlns:a16="http://schemas.microsoft.com/office/drawing/2014/main" id="{6B2CF33D-9FEF-4579-9E0D-74A59458803D}"/>
                </a:ext>
              </a:extLst>
            </p:cNvPr>
            <p:cNvSpPr/>
            <p:nvPr/>
          </p:nvSpPr>
          <p:spPr bwMode="auto">
            <a:xfrm>
              <a:off x="1187624" y="4011910"/>
              <a:ext cx="2520280" cy="837052"/>
            </a:xfrm>
            <a:prstGeom prst="roundRect">
              <a:avLst>
                <a:gd name="adj" fmla="val 24410"/>
              </a:avLst>
            </a:prstGeom>
            <a:solidFill>
              <a:schemeClr val="bg1"/>
            </a:solidFill>
            <a:ln w="38100" cap="flat" cmpd="sng" algn="ctr">
              <a:solidFill>
                <a:srgbClr val="AD1B1B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2" name="TextBox 24">
              <a:extLst>
                <a:ext uri="{FF2B5EF4-FFF2-40B4-BE49-F238E27FC236}">
                  <a16:creationId xmlns:a16="http://schemas.microsoft.com/office/drawing/2014/main" id="{9B2BF76B-7274-419E-BCC2-5BDAF979F000}"/>
                </a:ext>
              </a:extLst>
            </p:cNvPr>
            <p:cNvSpPr txBox="1"/>
            <p:nvPr/>
          </p:nvSpPr>
          <p:spPr>
            <a:xfrm>
              <a:off x="1488546" y="4052757"/>
              <a:ext cx="175835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AD1B1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一组高度</a:t>
              </a:r>
              <a:br>
                <a:rPr lang="en-US" altLang="zh-CN" sz="2400" b="1" dirty="0">
                  <a:solidFill>
                    <a:srgbClr val="AD1B1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2400" b="1" dirty="0">
                  <a:solidFill>
                    <a:srgbClr val="AD1B1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关联的文件</a:t>
              </a: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4A43584B-D1B1-4B03-A915-64F8718E6C40}"/>
              </a:ext>
            </a:extLst>
          </p:cNvPr>
          <p:cNvSpPr txBox="1"/>
          <p:nvPr/>
        </p:nvSpPr>
        <p:spPr>
          <a:xfrm>
            <a:off x="8413471" y="4588877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AD1B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endParaRPr lang="zh-CN" altLang="en-US" sz="2800" b="1" dirty="0">
              <a:solidFill>
                <a:srgbClr val="AD1B1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06CE7BC-7653-4CCA-88A5-174F0F047F47}"/>
              </a:ext>
            </a:extLst>
          </p:cNvPr>
          <p:cNvSpPr txBox="1"/>
          <p:nvPr/>
        </p:nvSpPr>
        <p:spPr>
          <a:xfrm>
            <a:off x="8904312" y="3292733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AD1B1B"/>
                </a:solidFill>
              </a:rPr>
              <a:t>DBMS</a:t>
            </a:r>
            <a:endParaRPr lang="zh-CN" altLang="en-US" sz="2400" b="1" dirty="0">
              <a:solidFill>
                <a:srgbClr val="AD1B1B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DBDE4C6-AC61-4FF7-A690-F463D55E5A02}"/>
              </a:ext>
            </a:extLst>
          </p:cNvPr>
          <p:cNvSpPr txBox="1"/>
          <p:nvPr/>
        </p:nvSpPr>
        <p:spPr>
          <a:xfrm>
            <a:off x="1325071" y="5949280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所有计算机的问题都可以通过</a:t>
            </a:r>
            <a:r>
              <a:rPr lang="zh-CN" altLang="zh-CN" sz="2800" dirty="0">
                <a:solidFill>
                  <a:srgbClr val="C0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增加一个中间层</a:t>
            </a:r>
            <a:r>
              <a:rPr lang="zh-CN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来解决</a:t>
            </a:r>
            <a:endParaRPr lang="zh-CN" altLang="en-US" sz="28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3AB73E2-ED16-4119-AAB5-0D7380C24ABB}"/>
              </a:ext>
            </a:extLst>
          </p:cNvPr>
          <p:cNvGrpSpPr/>
          <p:nvPr/>
        </p:nvGrpSpPr>
        <p:grpSpPr>
          <a:xfrm>
            <a:off x="1415480" y="2276872"/>
            <a:ext cx="2520280" cy="837052"/>
            <a:chOff x="1187624" y="4011910"/>
            <a:chExt cx="2520280" cy="837052"/>
          </a:xfrm>
          <a:solidFill>
            <a:srgbClr val="FFD966"/>
          </a:solidFill>
        </p:grpSpPr>
        <p:sp>
          <p:nvSpPr>
            <p:cNvPr id="27" name="圆角矩形 33">
              <a:extLst>
                <a:ext uri="{FF2B5EF4-FFF2-40B4-BE49-F238E27FC236}">
                  <a16:creationId xmlns:a16="http://schemas.microsoft.com/office/drawing/2014/main" id="{48A6D971-E676-4B13-A9AA-259C52CD5E2C}"/>
                </a:ext>
              </a:extLst>
            </p:cNvPr>
            <p:cNvSpPr/>
            <p:nvPr/>
          </p:nvSpPr>
          <p:spPr bwMode="auto">
            <a:xfrm>
              <a:off x="1187624" y="4011910"/>
              <a:ext cx="2520280" cy="837052"/>
            </a:xfrm>
            <a:prstGeom prst="rect">
              <a:avLst/>
            </a:prstGeom>
            <a:grp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8" name="TextBox 24">
              <a:extLst>
                <a:ext uri="{FF2B5EF4-FFF2-40B4-BE49-F238E27FC236}">
                  <a16:creationId xmlns:a16="http://schemas.microsoft.com/office/drawing/2014/main" id="{6D8DFEB3-EFFD-4514-A2EC-1D800991661F}"/>
                </a:ext>
              </a:extLst>
            </p:cNvPr>
            <p:cNvSpPr txBox="1"/>
            <p:nvPr/>
          </p:nvSpPr>
          <p:spPr>
            <a:xfrm>
              <a:off x="1488546" y="4147215"/>
              <a:ext cx="1758359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迷你简毡笔黑" panose="03000509000000000000" pitchFamily="65" charset="-122"/>
                  <a:ea typeface="迷你简毡笔黑" panose="03000509000000000000" pitchFamily="65" charset="-122"/>
                </a:rPr>
                <a:t>应用层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03A7FFA-98B9-45FE-9F9F-4989E1415569}"/>
              </a:ext>
            </a:extLst>
          </p:cNvPr>
          <p:cNvGrpSpPr/>
          <p:nvPr/>
        </p:nvGrpSpPr>
        <p:grpSpPr>
          <a:xfrm>
            <a:off x="1415480" y="3356992"/>
            <a:ext cx="2520280" cy="837052"/>
            <a:chOff x="1187624" y="4011910"/>
            <a:chExt cx="2520280" cy="837052"/>
          </a:xfrm>
          <a:solidFill>
            <a:srgbClr val="C00000"/>
          </a:solidFill>
        </p:grpSpPr>
        <p:sp>
          <p:nvSpPr>
            <p:cNvPr id="30" name="圆角矩形 33">
              <a:extLst>
                <a:ext uri="{FF2B5EF4-FFF2-40B4-BE49-F238E27FC236}">
                  <a16:creationId xmlns:a16="http://schemas.microsoft.com/office/drawing/2014/main" id="{EF7722D1-64C1-4CD4-86A0-D1D3DC428D13}"/>
                </a:ext>
              </a:extLst>
            </p:cNvPr>
            <p:cNvSpPr/>
            <p:nvPr/>
          </p:nvSpPr>
          <p:spPr bwMode="auto">
            <a:xfrm>
              <a:off x="1187624" y="4011910"/>
              <a:ext cx="2520280" cy="837052"/>
            </a:xfrm>
            <a:prstGeom prst="rect">
              <a:avLst/>
            </a:prstGeom>
            <a:grp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1" name="TextBox 24">
              <a:extLst>
                <a:ext uri="{FF2B5EF4-FFF2-40B4-BE49-F238E27FC236}">
                  <a16:creationId xmlns:a16="http://schemas.microsoft.com/office/drawing/2014/main" id="{99C6B32A-2524-441A-B0D6-E0F29E599100}"/>
                </a:ext>
              </a:extLst>
            </p:cNvPr>
            <p:cNvSpPr txBox="1"/>
            <p:nvPr/>
          </p:nvSpPr>
          <p:spPr>
            <a:xfrm>
              <a:off x="1488546" y="4147215"/>
              <a:ext cx="1758359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迷你简毡笔黑" panose="03000509000000000000" pitchFamily="65" charset="-122"/>
                  <a:ea typeface="迷你简毡笔黑" panose="03000509000000000000" pitchFamily="65" charset="-122"/>
                </a:rPr>
                <a:t>逻辑层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06BB170-1019-40EC-A30C-AC9B99ED99A9}"/>
              </a:ext>
            </a:extLst>
          </p:cNvPr>
          <p:cNvGrpSpPr/>
          <p:nvPr/>
        </p:nvGrpSpPr>
        <p:grpSpPr>
          <a:xfrm>
            <a:off x="1415480" y="4437112"/>
            <a:ext cx="2520280" cy="837052"/>
            <a:chOff x="1187624" y="4011910"/>
            <a:chExt cx="2520280" cy="837052"/>
          </a:xfrm>
          <a:solidFill>
            <a:srgbClr val="FFD966"/>
          </a:solidFill>
        </p:grpSpPr>
        <p:sp>
          <p:nvSpPr>
            <p:cNvPr id="33" name="圆角矩形 33">
              <a:extLst>
                <a:ext uri="{FF2B5EF4-FFF2-40B4-BE49-F238E27FC236}">
                  <a16:creationId xmlns:a16="http://schemas.microsoft.com/office/drawing/2014/main" id="{003C5A54-DD8F-41FD-B0FB-4774778B8E4C}"/>
                </a:ext>
              </a:extLst>
            </p:cNvPr>
            <p:cNvSpPr/>
            <p:nvPr/>
          </p:nvSpPr>
          <p:spPr bwMode="auto">
            <a:xfrm>
              <a:off x="1187624" y="4011910"/>
              <a:ext cx="2520280" cy="837052"/>
            </a:xfrm>
            <a:prstGeom prst="rect">
              <a:avLst/>
            </a:prstGeom>
            <a:solidFill>
              <a:srgbClr val="4473CA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4" name="TextBox 24">
              <a:extLst>
                <a:ext uri="{FF2B5EF4-FFF2-40B4-BE49-F238E27FC236}">
                  <a16:creationId xmlns:a16="http://schemas.microsoft.com/office/drawing/2014/main" id="{663857B7-374E-4EA2-B3D9-A82823E2E16B}"/>
                </a:ext>
              </a:extLst>
            </p:cNvPr>
            <p:cNvSpPr txBox="1"/>
            <p:nvPr/>
          </p:nvSpPr>
          <p:spPr>
            <a:xfrm>
              <a:off x="1488546" y="4147215"/>
              <a:ext cx="175835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迷你简毡笔黑" panose="03000509000000000000" pitchFamily="65" charset="-122"/>
                  <a:ea typeface="迷你简毡笔黑" panose="03000509000000000000" pitchFamily="65" charset="-122"/>
                </a:rPr>
                <a:t>物理层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426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9432756" y="5243716"/>
            <a:ext cx="141577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关系型</a:t>
            </a:r>
            <a:endParaRPr lang="en-US" altLang="zh-CN" sz="32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pPr algn="ctr" eaLnBrk="1" hangingPunct="1"/>
            <a:r>
              <a:rPr lang="zh-CN" altLang="en-US" sz="32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数据库</a:t>
            </a:r>
            <a:endParaRPr lang="en-US" altLang="zh-CN" sz="32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pPr algn="ctr" eaLnBrk="1" hangingPunct="1"/>
            <a:r>
              <a:rPr lang="zh-CN" altLang="en-US" sz="32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小结</a:t>
            </a:r>
          </a:p>
        </p:txBody>
      </p:sp>
      <p:pic>
        <p:nvPicPr>
          <p:cNvPr id="50" name="Picture 5">
            <a:extLst>
              <a:ext uri="{FF2B5EF4-FFF2-40B4-BE49-F238E27FC236}">
                <a16:creationId xmlns:a16="http://schemas.microsoft.com/office/drawing/2014/main" id="{509CAAB7-D554-4808-9B82-A0EBA6942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004" y="5239292"/>
            <a:ext cx="968628" cy="149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CC30CB0-E493-44EB-B081-03A648AB4CF4}"/>
              </a:ext>
            </a:extLst>
          </p:cNvPr>
          <p:cNvGrpSpPr/>
          <p:nvPr/>
        </p:nvGrpSpPr>
        <p:grpSpPr>
          <a:xfrm>
            <a:off x="4467878" y="548680"/>
            <a:ext cx="2256944" cy="579789"/>
            <a:chOff x="4967528" y="544955"/>
            <a:chExt cx="2256944" cy="579789"/>
          </a:xfrm>
        </p:grpSpPr>
        <p:sp>
          <p:nvSpPr>
            <p:cNvPr id="52" name="圆角矩形 12">
              <a:extLst>
                <a:ext uri="{FF2B5EF4-FFF2-40B4-BE49-F238E27FC236}">
                  <a16:creationId xmlns:a16="http://schemas.microsoft.com/office/drawing/2014/main" id="{3E6E27C5-2231-4B15-A4A4-CE20BA7E360A}"/>
                </a:ext>
              </a:extLst>
            </p:cNvPr>
            <p:cNvSpPr/>
            <p:nvPr/>
          </p:nvSpPr>
          <p:spPr bwMode="auto">
            <a:xfrm>
              <a:off x="4967528" y="544955"/>
              <a:ext cx="2256944" cy="579789"/>
            </a:xfrm>
            <a:prstGeom prst="roundRect">
              <a:avLst/>
            </a:prstGeom>
            <a:solidFill>
              <a:srgbClr val="4D4D4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A7BB3AF-901D-4107-AC67-BAEC922F8616}"/>
                </a:ext>
              </a:extLst>
            </p:cNvPr>
            <p:cNvSpPr txBox="1"/>
            <p:nvPr/>
          </p:nvSpPr>
          <p:spPr>
            <a:xfrm>
              <a:off x="5080338" y="604017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关系型数据库</a:t>
              </a:r>
              <a:endPara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5F98B1B-08B3-416E-8766-271F5CC6750F}"/>
              </a:ext>
            </a:extLst>
          </p:cNvPr>
          <p:cNvGrpSpPr/>
          <p:nvPr/>
        </p:nvGrpSpPr>
        <p:grpSpPr>
          <a:xfrm>
            <a:off x="2404342" y="1596038"/>
            <a:ext cx="2605800" cy="579789"/>
            <a:chOff x="1127448" y="1409051"/>
            <a:chExt cx="2605800" cy="579789"/>
          </a:xfrm>
        </p:grpSpPr>
        <p:sp>
          <p:nvSpPr>
            <p:cNvPr id="55" name="圆角矩形 12">
              <a:extLst>
                <a:ext uri="{FF2B5EF4-FFF2-40B4-BE49-F238E27FC236}">
                  <a16:creationId xmlns:a16="http://schemas.microsoft.com/office/drawing/2014/main" id="{C95CBF3B-2397-4B1F-8025-F973CD1FFFED}"/>
                </a:ext>
              </a:extLst>
            </p:cNvPr>
            <p:cNvSpPr/>
            <p:nvPr/>
          </p:nvSpPr>
          <p:spPr bwMode="auto">
            <a:xfrm>
              <a:off x="1127448" y="1409051"/>
              <a:ext cx="2605800" cy="579789"/>
            </a:xfrm>
            <a:prstGeom prst="roundRect">
              <a:avLst/>
            </a:prstGeom>
            <a:solidFill>
              <a:srgbClr val="4D4D4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A0DF992-0D06-4BFE-97FE-6527597710C1}"/>
                </a:ext>
              </a:extLst>
            </p:cNvPr>
            <p:cNvSpPr txBox="1"/>
            <p:nvPr/>
          </p:nvSpPr>
          <p:spPr>
            <a:xfrm>
              <a:off x="1308626" y="1468113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关系数据库模式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92A9CEC-E69D-47FF-B43B-BB4735DC54C8}"/>
              </a:ext>
            </a:extLst>
          </p:cNvPr>
          <p:cNvGrpSpPr/>
          <p:nvPr/>
        </p:nvGrpSpPr>
        <p:grpSpPr>
          <a:xfrm>
            <a:off x="5733771" y="1599763"/>
            <a:ext cx="1946405" cy="579789"/>
            <a:chOff x="3770505" y="1412776"/>
            <a:chExt cx="1946405" cy="579789"/>
          </a:xfrm>
        </p:grpSpPr>
        <p:sp>
          <p:nvSpPr>
            <p:cNvPr id="58" name="圆角矩形 12">
              <a:extLst>
                <a:ext uri="{FF2B5EF4-FFF2-40B4-BE49-F238E27FC236}">
                  <a16:creationId xmlns:a16="http://schemas.microsoft.com/office/drawing/2014/main" id="{E7F117FC-BD39-4A26-BA97-C658D63B73CD}"/>
                </a:ext>
              </a:extLst>
            </p:cNvPr>
            <p:cNvSpPr/>
            <p:nvPr/>
          </p:nvSpPr>
          <p:spPr bwMode="auto">
            <a:xfrm>
              <a:off x="3770505" y="1412776"/>
              <a:ext cx="1946405" cy="579789"/>
            </a:xfrm>
            <a:prstGeom prst="roundRect">
              <a:avLst/>
            </a:prstGeom>
            <a:solidFill>
              <a:srgbClr val="4D4D4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76C5BA5F-834C-40F2-8F6C-BDBECC49E8BC}"/>
                </a:ext>
              </a:extLst>
            </p:cNvPr>
            <p:cNvSpPr txBox="1"/>
            <p:nvPr/>
          </p:nvSpPr>
          <p:spPr>
            <a:xfrm>
              <a:off x="3898725" y="1471838"/>
              <a:ext cx="17652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的集合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F19F118-EFEE-4BDC-8418-EF389DAEAB90}"/>
              </a:ext>
            </a:extLst>
          </p:cNvPr>
          <p:cNvGrpSpPr/>
          <p:nvPr/>
        </p:nvGrpSpPr>
        <p:grpSpPr>
          <a:xfrm>
            <a:off x="6508798" y="4159361"/>
            <a:ext cx="1206926" cy="896822"/>
            <a:chOff x="447695" y="1590896"/>
            <a:chExt cx="1206926" cy="896822"/>
          </a:xfrm>
        </p:grpSpPr>
        <p:sp>
          <p:nvSpPr>
            <p:cNvPr id="72" name="圆角矩形 16">
              <a:extLst>
                <a:ext uri="{FF2B5EF4-FFF2-40B4-BE49-F238E27FC236}">
                  <a16:creationId xmlns:a16="http://schemas.microsoft.com/office/drawing/2014/main" id="{B2F5C3F6-1957-4C38-A31D-85C96304F5DD}"/>
                </a:ext>
              </a:extLst>
            </p:cNvPr>
            <p:cNvSpPr/>
            <p:nvPr/>
          </p:nvSpPr>
          <p:spPr bwMode="auto">
            <a:xfrm>
              <a:off x="447695" y="1590896"/>
              <a:ext cx="1206926" cy="896822"/>
            </a:xfrm>
            <a:prstGeom prst="roundRect">
              <a:avLst/>
            </a:prstGeom>
            <a:solidFill>
              <a:srgbClr val="4D4D4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8795A51B-E462-4AF0-B5DD-CF67EF7A1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57" y="1595596"/>
              <a:ext cx="1035402" cy="849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笛卡尔积子集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C00442A-310E-42D3-BD71-87118B35D9EB}"/>
              </a:ext>
            </a:extLst>
          </p:cNvPr>
          <p:cNvGrpSpPr/>
          <p:nvPr/>
        </p:nvGrpSpPr>
        <p:grpSpPr>
          <a:xfrm>
            <a:off x="7895180" y="4125460"/>
            <a:ext cx="1206926" cy="930723"/>
            <a:chOff x="447695" y="1590896"/>
            <a:chExt cx="1206926" cy="930723"/>
          </a:xfrm>
        </p:grpSpPr>
        <p:sp>
          <p:nvSpPr>
            <p:cNvPr id="75" name="圆角矩形 21">
              <a:extLst>
                <a:ext uri="{FF2B5EF4-FFF2-40B4-BE49-F238E27FC236}">
                  <a16:creationId xmlns:a16="http://schemas.microsoft.com/office/drawing/2014/main" id="{EB5D79A3-8A20-42C4-B71D-CAAEBCCEC442}"/>
                </a:ext>
              </a:extLst>
            </p:cNvPr>
            <p:cNvSpPr/>
            <p:nvPr/>
          </p:nvSpPr>
          <p:spPr bwMode="auto">
            <a:xfrm>
              <a:off x="447695" y="1590896"/>
              <a:ext cx="1206926" cy="896822"/>
            </a:xfrm>
            <a:prstGeom prst="roundRect">
              <a:avLst/>
            </a:prstGeom>
            <a:solidFill>
              <a:srgbClr val="4D4D4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Text Box 11">
              <a:extLst>
                <a:ext uri="{FF2B5EF4-FFF2-40B4-BE49-F238E27FC236}">
                  <a16:creationId xmlns:a16="http://schemas.microsoft.com/office/drawing/2014/main" id="{999F4AD4-B55F-44CD-88D8-34C118BCF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57" y="1595596"/>
              <a:ext cx="1035402" cy="926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域和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域值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052CFB8A-8BF9-4FCA-AF5D-F8997CB4083A}"/>
              </a:ext>
            </a:extLst>
          </p:cNvPr>
          <p:cNvGrpSpPr/>
          <p:nvPr/>
        </p:nvGrpSpPr>
        <p:grpSpPr>
          <a:xfrm>
            <a:off x="9281562" y="4159361"/>
            <a:ext cx="1206926" cy="896822"/>
            <a:chOff x="3220459" y="1548178"/>
            <a:chExt cx="1206926" cy="896822"/>
          </a:xfrm>
        </p:grpSpPr>
        <p:sp>
          <p:nvSpPr>
            <p:cNvPr id="78" name="圆角矩形 24">
              <a:extLst>
                <a:ext uri="{FF2B5EF4-FFF2-40B4-BE49-F238E27FC236}">
                  <a16:creationId xmlns:a16="http://schemas.microsoft.com/office/drawing/2014/main" id="{5514A800-37A0-47C8-9124-587B22A105D0}"/>
                </a:ext>
              </a:extLst>
            </p:cNvPr>
            <p:cNvSpPr/>
            <p:nvPr/>
          </p:nvSpPr>
          <p:spPr bwMode="auto">
            <a:xfrm>
              <a:off x="3220459" y="1548178"/>
              <a:ext cx="1206926" cy="896822"/>
            </a:xfrm>
            <a:prstGeom prst="roundRect">
              <a:avLst/>
            </a:prstGeom>
            <a:solidFill>
              <a:srgbClr val="4D4D4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Text Box 11">
              <a:extLst>
                <a:ext uri="{FF2B5EF4-FFF2-40B4-BE49-F238E27FC236}">
                  <a16:creationId xmlns:a16="http://schemas.microsoft.com/office/drawing/2014/main" id="{CEDEC2FA-55B5-44B7-B315-3C3B6FB3C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6221" y="1770822"/>
              <a:ext cx="1035402" cy="451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元组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46FE215D-1F01-4DF5-9C5E-4E5F68E57A19}"/>
              </a:ext>
            </a:extLst>
          </p:cNvPr>
          <p:cNvGrpSpPr/>
          <p:nvPr/>
        </p:nvGrpSpPr>
        <p:grpSpPr>
          <a:xfrm>
            <a:off x="2711624" y="2719165"/>
            <a:ext cx="1206926" cy="896822"/>
            <a:chOff x="447695" y="1590896"/>
            <a:chExt cx="1206926" cy="896822"/>
          </a:xfrm>
        </p:grpSpPr>
        <p:sp>
          <p:nvSpPr>
            <p:cNvPr id="81" name="圆角矩形 32">
              <a:extLst>
                <a:ext uri="{FF2B5EF4-FFF2-40B4-BE49-F238E27FC236}">
                  <a16:creationId xmlns:a16="http://schemas.microsoft.com/office/drawing/2014/main" id="{8ADAE2B0-7FD7-4225-B044-98CFF489AD06}"/>
                </a:ext>
              </a:extLst>
            </p:cNvPr>
            <p:cNvSpPr/>
            <p:nvPr/>
          </p:nvSpPr>
          <p:spPr bwMode="auto">
            <a:xfrm>
              <a:off x="447695" y="1590896"/>
              <a:ext cx="1206926" cy="896822"/>
            </a:xfrm>
            <a:prstGeom prst="roundRect">
              <a:avLst/>
            </a:prstGeom>
            <a:solidFill>
              <a:srgbClr val="4D4D4D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" name="Text Box 11">
              <a:extLst>
                <a:ext uri="{FF2B5EF4-FFF2-40B4-BE49-F238E27FC236}">
                  <a16:creationId xmlns:a16="http://schemas.microsoft.com/office/drawing/2014/main" id="{72EC7BCA-5F82-4A15-8126-D063B6214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57" y="1595596"/>
              <a:ext cx="1035402" cy="84907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</a:t>
              </a:r>
              <a:b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01985F9-1929-49AB-B8B2-7BC3C8B2029A}"/>
              </a:ext>
            </a:extLst>
          </p:cNvPr>
          <p:cNvGrpSpPr/>
          <p:nvPr/>
        </p:nvGrpSpPr>
        <p:grpSpPr>
          <a:xfrm>
            <a:off x="7876950" y="2719165"/>
            <a:ext cx="1206926" cy="896822"/>
            <a:chOff x="3220459" y="1548178"/>
            <a:chExt cx="1206926" cy="896822"/>
          </a:xfrm>
        </p:grpSpPr>
        <p:sp>
          <p:nvSpPr>
            <p:cNvPr id="84" name="圆角矩形 24">
              <a:extLst>
                <a:ext uri="{FF2B5EF4-FFF2-40B4-BE49-F238E27FC236}">
                  <a16:creationId xmlns:a16="http://schemas.microsoft.com/office/drawing/2014/main" id="{B2C3D503-68E2-4E60-9FB9-A2B94395BBBE}"/>
                </a:ext>
              </a:extLst>
            </p:cNvPr>
            <p:cNvSpPr/>
            <p:nvPr/>
          </p:nvSpPr>
          <p:spPr bwMode="auto">
            <a:xfrm>
              <a:off x="3220459" y="1548178"/>
              <a:ext cx="1206926" cy="896822"/>
            </a:xfrm>
            <a:prstGeom prst="roundRect">
              <a:avLst/>
            </a:prstGeom>
            <a:solidFill>
              <a:srgbClr val="4D4D4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Text Box 11">
              <a:extLst>
                <a:ext uri="{FF2B5EF4-FFF2-40B4-BE49-F238E27FC236}">
                  <a16:creationId xmlns:a16="http://schemas.microsoft.com/office/drawing/2014/main" id="{6BA7B40F-8BBC-49CB-85DD-9449E3F21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6221" y="1770822"/>
              <a:ext cx="1035402" cy="451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D43D708C-D12B-48C6-828B-09EEAB60F813}"/>
              </a:ext>
            </a:extLst>
          </p:cNvPr>
          <p:cNvGrpSpPr/>
          <p:nvPr/>
        </p:nvGrpSpPr>
        <p:grpSpPr>
          <a:xfrm>
            <a:off x="4313010" y="4159361"/>
            <a:ext cx="1206926" cy="896822"/>
            <a:chOff x="3220459" y="1548178"/>
            <a:chExt cx="1206926" cy="896822"/>
          </a:xfrm>
        </p:grpSpPr>
        <p:sp>
          <p:nvSpPr>
            <p:cNvPr id="90" name="圆角矩形 24">
              <a:extLst>
                <a:ext uri="{FF2B5EF4-FFF2-40B4-BE49-F238E27FC236}">
                  <a16:creationId xmlns:a16="http://schemas.microsoft.com/office/drawing/2014/main" id="{630FDCDE-3715-413A-B383-56E2913CCE73}"/>
                </a:ext>
              </a:extLst>
            </p:cNvPr>
            <p:cNvSpPr/>
            <p:nvPr/>
          </p:nvSpPr>
          <p:spPr bwMode="auto">
            <a:xfrm>
              <a:off x="3220459" y="1548178"/>
              <a:ext cx="1206926" cy="896822"/>
            </a:xfrm>
            <a:prstGeom prst="roundRect">
              <a:avLst/>
            </a:prstGeom>
            <a:solidFill>
              <a:srgbClr val="4D4D4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Text Box 11">
              <a:extLst>
                <a:ext uri="{FF2B5EF4-FFF2-40B4-BE49-F238E27FC236}">
                  <a16:creationId xmlns:a16="http://schemas.microsoft.com/office/drawing/2014/main" id="{955CFE31-33A6-4838-816E-5440F40F1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6221" y="1770822"/>
              <a:ext cx="1035402" cy="451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157BF163-DD28-4152-ADA1-57601B846DEF}"/>
              </a:ext>
            </a:extLst>
          </p:cNvPr>
          <p:cNvGrpSpPr/>
          <p:nvPr/>
        </p:nvGrpSpPr>
        <p:grpSpPr>
          <a:xfrm>
            <a:off x="2817076" y="4176157"/>
            <a:ext cx="1206926" cy="896822"/>
            <a:chOff x="447695" y="1590896"/>
            <a:chExt cx="1206926" cy="896822"/>
          </a:xfrm>
        </p:grpSpPr>
        <p:sp>
          <p:nvSpPr>
            <p:cNvPr id="93" name="圆角矩形 47">
              <a:extLst>
                <a:ext uri="{FF2B5EF4-FFF2-40B4-BE49-F238E27FC236}">
                  <a16:creationId xmlns:a16="http://schemas.microsoft.com/office/drawing/2014/main" id="{25041C81-A7E6-4F40-8CDA-891DB4E2D076}"/>
                </a:ext>
              </a:extLst>
            </p:cNvPr>
            <p:cNvSpPr/>
            <p:nvPr/>
          </p:nvSpPr>
          <p:spPr bwMode="auto">
            <a:xfrm>
              <a:off x="447695" y="1590896"/>
              <a:ext cx="1206926" cy="896822"/>
            </a:xfrm>
            <a:prstGeom prst="roundRect">
              <a:avLst/>
            </a:prstGeom>
            <a:solidFill>
              <a:srgbClr val="4D4D4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4" name="Text Box 11">
              <a:extLst>
                <a:ext uri="{FF2B5EF4-FFF2-40B4-BE49-F238E27FC236}">
                  <a16:creationId xmlns:a16="http://schemas.microsoft.com/office/drawing/2014/main" id="{D6D61D0C-BF43-4D10-8F48-9B2D3F33C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57" y="1595596"/>
              <a:ext cx="1035402" cy="849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属性与属性值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EECF2C03-52E8-46B1-A65C-3B379905EA30}"/>
              </a:ext>
            </a:extLst>
          </p:cNvPr>
          <p:cNvGrpSpPr/>
          <p:nvPr/>
        </p:nvGrpSpPr>
        <p:grpSpPr>
          <a:xfrm>
            <a:off x="1384685" y="4116318"/>
            <a:ext cx="1206926" cy="896822"/>
            <a:chOff x="3220459" y="1548178"/>
            <a:chExt cx="1206926" cy="896822"/>
          </a:xfrm>
        </p:grpSpPr>
        <p:sp>
          <p:nvSpPr>
            <p:cNvPr id="96" name="圆角矩形 38">
              <a:extLst>
                <a:ext uri="{FF2B5EF4-FFF2-40B4-BE49-F238E27FC236}">
                  <a16:creationId xmlns:a16="http://schemas.microsoft.com/office/drawing/2014/main" id="{17538679-7EB0-498A-BEA2-E18F8B526D51}"/>
                </a:ext>
              </a:extLst>
            </p:cNvPr>
            <p:cNvSpPr/>
            <p:nvPr/>
          </p:nvSpPr>
          <p:spPr bwMode="auto">
            <a:xfrm>
              <a:off x="3220459" y="1548178"/>
              <a:ext cx="1206926" cy="896822"/>
            </a:xfrm>
            <a:prstGeom prst="roundRect">
              <a:avLst/>
            </a:prstGeom>
            <a:solidFill>
              <a:srgbClr val="4D4D4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Text Box 11">
              <a:extLst>
                <a:ext uri="{FF2B5EF4-FFF2-40B4-BE49-F238E27FC236}">
                  <a16:creationId xmlns:a16="http://schemas.microsoft.com/office/drawing/2014/main" id="{86D36573-3089-4C7D-B697-EE3068629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6221" y="1770822"/>
              <a:ext cx="1035402" cy="451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元组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BDF6FE5A-72BD-4332-956C-0FAAC6D6D88D}"/>
              </a:ext>
            </a:extLst>
          </p:cNvPr>
          <p:cNvGrpSpPr/>
          <p:nvPr/>
        </p:nvGrpSpPr>
        <p:grpSpPr>
          <a:xfrm>
            <a:off x="2855640" y="5484506"/>
            <a:ext cx="1206926" cy="896822"/>
            <a:chOff x="3220459" y="1548178"/>
            <a:chExt cx="1206926" cy="896822"/>
          </a:xfrm>
        </p:grpSpPr>
        <p:sp>
          <p:nvSpPr>
            <p:cNvPr id="99" name="圆角矩形 38">
              <a:extLst>
                <a:ext uri="{FF2B5EF4-FFF2-40B4-BE49-F238E27FC236}">
                  <a16:creationId xmlns:a16="http://schemas.microsoft.com/office/drawing/2014/main" id="{FF6BF0FB-8AC2-4BBE-A590-4A0F4391C81A}"/>
                </a:ext>
              </a:extLst>
            </p:cNvPr>
            <p:cNvSpPr/>
            <p:nvPr/>
          </p:nvSpPr>
          <p:spPr bwMode="auto">
            <a:xfrm>
              <a:off x="3220459" y="1548178"/>
              <a:ext cx="1206926" cy="896822"/>
            </a:xfrm>
            <a:prstGeom prst="roundRect">
              <a:avLst/>
            </a:prstGeom>
            <a:solidFill>
              <a:srgbClr val="4D4D4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Text Box 11">
              <a:extLst>
                <a:ext uri="{FF2B5EF4-FFF2-40B4-BE49-F238E27FC236}">
                  <a16:creationId xmlns:a16="http://schemas.microsoft.com/office/drawing/2014/main" id="{D23C7DBE-633A-423B-8167-752044C04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6221" y="1770822"/>
              <a:ext cx="1035402" cy="451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基本表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9F0A5426-7776-4413-92D3-F912A94486C4}"/>
              </a:ext>
            </a:extLst>
          </p:cNvPr>
          <p:cNvGrpSpPr/>
          <p:nvPr/>
        </p:nvGrpSpPr>
        <p:grpSpPr>
          <a:xfrm>
            <a:off x="4367808" y="5484506"/>
            <a:ext cx="1206926" cy="896822"/>
            <a:chOff x="3220459" y="1548178"/>
            <a:chExt cx="1206926" cy="896822"/>
          </a:xfrm>
        </p:grpSpPr>
        <p:sp>
          <p:nvSpPr>
            <p:cNvPr id="102" name="圆角矩形 38">
              <a:extLst>
                <a:ext uri="{FF2B5EF4-FFF2-40B4-BE49-F238E27FC236}">
                  <a16:creationId xmlns:a16="http://schemas.microsoft.com/office/drawing/2014/main" id="{9DB4B021-3DB2-459E-8438-7E240DD8FA65}"/>
                </a:ext>
              </a:extLst>
            </p:cNvPr>
            <p:cNvSpPr/>
            <p:nvPr/>
          </p:nvSpPr>
          <p:spPr bwMode="auto">
            <a:xfrm>
              <a:off x="3220459" y="1548178"/>
              <a:ext cx="1206926" cy="896822"/>
            </a:xfrm>
            <a:prstGeom prst="roundRect">
              <a:avLst/>
            </a:prstGeom>
            <a:solidFill>
              <a:srgbClr val="4D4D4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Text Box 11">
              <a:extLst>
                <a:ext uri="{FF2B5EF4-FFF2-40B4-BE49-F238E27FC236}">
                  <a16:creationId xmlns:a16="http://schemas.microsoft.com/office/drawing/2014/main" id="{634599D2-4C07-4D04-ACBF-EB77900F2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6221" y="1770822"/>
              <a:ext cx="1035402" cy="451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查询表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4E4C28F0-327E-432C-BF94-EBB61FF107E4}"/>
              </a:ext>
            </a:extLst>
          </p:cNvPr>
          <p:cNvGrpSpPr/>
          <p:nvPr/>
        </p:nvGrpSpPr>
        <p:grpSpPr>
          <a:xfrm>
            <a:off x="5879976" y="5484506"/>
            <a:ext cx="1206926" cy="896822"/>
            <a:chOff x="3220459" y="1548178"/>
            <a:chExt cx="1206926" cy="896822"/>
          </a:xfrm>
        </p:grpSpPr>
        <p:sp>
          <p:nvSpPr>
            <p:cNvPr id="105" name="圆角矩形 38">
              <a:extLst>
                <a:ext uri="{FF2B5EF4-FFF2-40B4-BE49-F238E27FC236}">
                  <a16:creationId xmlns:a16="http://schemas.microsoft.com/office/drawing/2014/main" id="{72766426-D3A6-4304-AC17-C6C0EA9D3FAA}"/>
                </a:ext>
              </a:extLst>
            </p:cNvPr>
            <p:cNvSpPr/>
            <p:nvPr/>
          </p:nvSpPr>
          <p:spPr bwMode="auto">
            <a:xfrm>
              <a:off x="3220459" y="1548178"/>
              <a:ext cx="1206926" cy="896822"/>
            </a:xfrm>
            <a:prstGeom prst="roundRect">
              <a:avLst/>
            </a:prstGeom>
            <a:solidFill>
              <a:srgbClr val="4D4D4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Text Box 11">
              <a:extLst>
                <a:ext uri="{FF2B5EF4-FFF2-40B4-BE49-F238E27FC236}">
                  <a16:creationId xmlns:a16="http://schemas.microsoft.com/office/drawing/2014/main" id="{462A1466-90AD-43A7-B764-BA6AEA83E8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6221" y="1770822"/>
              <a:ext cx="1035402" cy="451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视图表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7" name="左大括号 106">
            <a:extLst>
              <a:ext uri="{FF2B5EF4-FFF2-40B4-BE49-F238E27FC236}">
                <a16:creationId xmlns:a16="http://schemas.microsoft.com/office/drawing/2014/main" id="{3A68FFE5-879D-4F2B-83DB-8795BC9A103A}"/>
              </a:ext>
            </a:extLst>
          </p:cNvPr>
          <p:cNvSpPr/>
          <p:nvPr/>
        </p:nvSpPr>
        <p:spPr bwMode="auto">
          <a:xfrm rot="5400000" flipV="1">
            <a:off x="5241025" y="395544"/>
            <a:ext cx="445693" cy="1904094"/>
          </a:xfrm>
          <a:prstGeom prst="leftBrace">
            <a:avLst>
              <a:gd name="adj1" fmla="val 72745"/>
              <a:gd name="adj2" fmla="val 50000"/>
            </a:avLst>
          </a:prstGeom>
          <a:noFill/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左大括号 108">
            <a:extLst>
              <a:ext uri="{FF2B5EF4-FFF2-40B4-BE49-F238E27FC236}">
                <a16:creationId xmlns:a16="http://schemas.microsoft.com/office/drawing/2014/main" id="{DF172CF9-8D7E-4884-B74B-ADBFF046152F}"/>
              </a:ext>
            </a:extLst>
          </p:cNvPr>
          <p:cNvSpPr/>
          <p:nvPr/>
        </p:nvSpPr>
        <p:spPr bwMode="auto">
          <a:xfrm rot="5400000" flipV="1">
            <a:off x="5693134" y="-70210"/>
            <a:ext cx="445693" cy="5112570"/>
          </a:xfrm>
          <a:prstGeom prst="leftBrace">
            <a:avLst>
              <a:gd name="adj1" fmla="val 72745"/>
              <a:gd name="adj2" fmla="val 50000"/>
            </a:avLst>
          </a:prstGeom>
          <a:noFill/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左大括号 110">
            <a:extLst>
              <a:ext uri="{FF2B5EF4-FFF2-40B4-BE49-F238E27FC236}">
                <a16:creationId xmlns:a16="http://schemas.microsoft.com/office/drawing/2014/main" id="{FD717B81-6E32-4D5B-BD53-305F064BAC56}"/>
              </a:ext>
            </a:extLst>
          </p:cNvPr>
          <p:cNvSpPr/>
          <p:nvPr/>
        </p:nvSpPr>
        <p:spPr bwMode="auto">
          <a:xfrm rot="5400000" flipV="1">
            <a:off x="8265363" y="2110088"/>
            <a:ext cx="445693" cy="3632290"/>
          </a:xfrm>
          <a:prstGeom prst="leftBrace">
            <a:avLst>
              <a:gd name="adj1" fmla="val 72745"/>
              <a:gd name="adj2" fmla="val 50000"/>
            </a:avLst>
          </a:prstGeom>
          <a:noFill/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左大括号 111">
            <a:extLst>
              <a:ext uri="{FF2B5EF4-FFF2-40B4-BE49-F238E27FC236}">
                <a16:creationId xmlns:a16="http://schemas.microsoft.com/office/drawing/2014/main" id="{A64B6E3A-6083-4544-8672-47BD0C3ACD18}"/>
              </a:ext>
            </a:extLst>
          </p:cNvPr>
          <p:cNvSpPr/>
          <p:nvPr/>
        </p:nvSpPr>
        <p:spPr bwMode="auto">
          <a:xfrm rot="5400000" flipV="1">
            <a:off x="4705080" y="3478240"/>
            <a:ext cx="445693" cy="3632290"/>
          </a:xfrm>
          <a:prstGeom prst="leftBrace">
            <a:avLst>
              <a:gd name="adj1" fmla="val 72745"/>
              <a:gd name="adj2" fmla="val 50000"/>
            </a:avLst>
          </a:prstGeom>
          <a:noFill/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左大括号 112">
            <a:extLst>
              <a:ext uri="{FF2B5EF4-FFF2-40B4-BE49-F238E27FC236}">
                <a16:creationId xmlns:a16="http://schemas.microsoft.com/office/drawing/2014/main" id="{E3C6EBD2-1536-4C14-A448-24AB03E5E2A4}"/>
              </a:ext>
            </a:extLst>
          </p:cNvPr>
          <p:cNvSpPr/>
          <p:nvPr/>
        </p:nvSpPr>
        <p:spPr bwMode="auto">
          <a:xfrm rot="5400000" flipV="1">
            <a:off x="3120904" y="2051726"/>
            <a:ext cx="445693" cy="3632290"/>
          </a:xfrm>
          <a:prstGeom prst="leftBrace">
            <a:avLst>
              <a:gd name="adj1" fmla="val 72745"/>
              <a:gd name="adj2" fmla="val 50000"/>
            </a:avLst>
          </a:prstGeom>
          <a:noFill/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052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572" y="2046362"/>
            <a:ext cx="172696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617924" y="1790814"/>
            <a:ext cx="6984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如何使用关系型数据库？</a:t>
            </a:r>
            <a:endParaRPr lang="en-US" altLang="zh-CN" sz="36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pPr marL="571500" indent="-5715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如何对关系（表）进行操作（查询、插入、删除、修改等）</a:t>
            </a:r>
            <a:endParaRPr lang="en-US" altLang="zh-CN" sz="36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pPr marL="571500" indent="-5715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如何通过关系数据操作语言描述具体操作？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403A948-3126-4961-B237-14AEDD4F910A}"/>
              </a:ext>
            </a:extLst>
          </p:cNvPr>
          <p:cNvSpPr/>
          <p:nvPr/>
        </p:nvSpPr>
        <p:spPr bwMode="auto">
          <a:xfrm>
            <a:off x="1271464" y="1628800"/>
            <a:ext cx="7575648" cy="3240360"/>
          </a:xfrm>
          <a:prstGeom prst="round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9587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4">
            <a:extLst>
              <a:ext uri="{FF2B5EF4-FFF2-40B4-BE49-F238E27FC236}">
                <a16:creationId xmlns:a16="http://schemas.microsoft.com/office/drawing/2014/main" id="{BE5AD665-E584-4E93-84DD-23073F2D9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关系操作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839415" y="1384226"/>
            <a:ext cx="9433049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关系模型中的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关系操作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操作（插入、删除和修改）两大类。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查询操作是关系操作中最主要的部分。</a:t>
            </a:r>
            <a:endParaRPr lang="en-US" altLang="zh-CN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查询操作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又可以分为</a:t>
            </a:r>
            <a:r>
              <a:rPr lang="zh-CN" altLang="en-US" sz="2800" b="1" dirty="0">
                <a:solidFill>
                  <a:srgbClr val="4473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1" dirty="0">
                <a:solidFill>
                  <a:srgbClr val="4473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投影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1" dirty="0">
                <a:solidFill>
                  <a:srgbClr val="4473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1" dirty="0">
                <a:solidFill>
                  <a:srgbClr val="4473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1" dirty="0">
                <a:solidFill>
                  <a:srgbClr val="4473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1" dirty="0">
                <a:solidFill>
                  <a:srgbClr val="4473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1" dirty="0">
                <a:solidFill>
                  <a:srgbClr val="4473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1" dirty="0">
                <a:solidFill>
                  <a:srgbClr val="4473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笛卡尔积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关系操作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800" b="1" dirty="0">
                <a:solidFill>
                  <a:srgbClr val="4473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集合操作方式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输入为一个或多个关系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输出为一个新的关系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73516" y="4129916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采用代数方式表达的关系查询操作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2544450" y="4653136"/>
            <a:ext cx="6878552" cy="936104"/>
            <a:chOff x="827584" y="4149080"/>
            <a:chExt cx="6878552" cy="936104"/>
          </a:xfrm>
        </p:grpSpPr>
        <p:sp>
          <p:nvSpPr>
            <p:cNvPr id="40" name="矩形 39"/>
            <p:cNvSpPr/>
            <p:nvPr/>
          </p:nvSpPr>
          <p:spPr bwMode="auto">
            <a:xfrm>
              <a:off x="827584" y="4149080"/>
              <a:ext cx="6878552" cy="93610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971600" y="4253294"/>
              <a:ext cx="6734536" cy="646331"/>
              <a:chOff x="971600" y="4253294"/>
              <a:chExt cx="6734536" cy="646331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971600" y="4253294"/>
                <a:ext cx="67345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π</a:t>
                </a:r>
                <a:r>
                  <a:rPr lang="zh-CN" altLang="en-US" sz="28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姓名，课程名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σ</a:t>
                </a:r>
                <a:r>
                  <a:rPr lang="zh-CN" altLang="en-US" sz="28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课程号</a:t>
                </a:r>
                <a:r>
                  <a:rPr lang="en-US" altLang="zh-CN" sz="28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=C02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     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     C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））</a:t>
                </a: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5406620" y="4469106"/>
                <a:ext cx="414766" cy="257237"/>
                <a:chOff x="988882" y="5637317"/>
                <a:chExt cx="414766" cy="257237"/>
              </a:xfrm>
            </p:grpSpPr>
            <p:sp>
              <p:nvSpPr>
                <p:cNvPr id="46" name="等腰三角形 45"/>
                <p:cNvSpPr/>
                <p:nvPr/>
              </p:nvSpPr>
              <p:spPr bwMode="auto">
                <a:xfrm rot="5400000">
                  <a:off x="971600" y="5661248"/>
                  <a:ext cx="250588" cy="216024"/>
                </a:xfrm>
                <a:prstGeom prst="triangl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等腰三角形 46"/>
                <p:cNvSpPr/>
                <p:nvPr/>
              </p:nvSpPr>
              <p:spPr bwMode="auto">
                <a:xfrm rot="16200000" flipH="1">
                  <a:off x="1170342" y="5654599"/>
                  <a:ext cx="250588" cy="216024"/>
                </a:xfrm>
                <a:prstGeom prst="triangl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8" name="组合 47"/>
          <p:cNvGrpSpPr/>
          <p:nvPr/>
        </p:nvGrpSpPr>
        <p:grpSpPr>
          <a:xfrm>
            <a:off x="1271464" y="5661249"/>
            <a:ext cx="3672408" cy="766283"/>
            <a:chOff x="526485" y="3901587"/>
            <a:chExt cx="2683251" cy="766283"/>
          </a:xfrm>
        </p:grpSpPr>
        <p:grpSp>
          <p:nvGrpSpPr>
            <p:cNvPr id="49" name="组合 48"/>
            <p:cNvGrpSpPr/>
            <p:nvPr/>
          </p:nvGrpSpPr>
          <p:grpSpPr>
            <a:xfrm>
              <a:off x="539552" y="4365104"/>
              <a:ext cx="2670184" cy="302766"/>
              <a:chOff x="539552" y="4365104"/>
              <a:chExt cx="2670184" cy="302766"/>
            </a:xfrm>
          </p:grpSpPr>
          <p:sp>
            <p:nvSpPr>
              <p:cNvPr id="51" name="圆角矩形 50"/>
              <p:cNvSpPr/>
              <p:nvPr/>
            </p:nvSpPr>
            <p:spPr>
              <a:xfrm>
                <a:off x="539552" y="4365104"/>
                <a:ext cx="538250" cy="302766"/>
              </a:xfrm>
              <a:prstGeom prst="roundRect">
                <a:avLst/>
              </a:prstGeom>
              <a:solidFill>
                <a:srgbClr val="FF99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学号</a:t>
                </a:r>
                <a:endParaRPr lang="zh-CN" altLang="en-US" sz="105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圆角矩形 51"/>
              <p:cNvSpPr/>
              <p:nvPr/>
            </p:nvSpPr>
            <p:spPr>
              <a:xfrm>
                <a:off x="1077206" y="4365104"/>
                <a:ext cx="538250" cy="302766"/>
              </a:xfrm>
              <a:prstGeom prst="roundRect">
                <a:avLst/>
              </a:prstGeom>
              <a:solidFill>
                <a:srgbClr val="9EBF2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姓名</a:t>
                </a:r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1608972" y="4365104"/>
                <a:ext cx="538250" cy="302766"/>
              </a:xfrm>
              <a:prstGeom prst="roundRect">
                <a:avLst/>
              </a:prstGeom>
              <a:solidFill>
                <a:srgbClr val="9EBF2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性别</a:t>
                </a: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2143471" y="4365104"/>
                <a:ext cx="538250" cy="302766"/>
              </a:xfrm>
              <a:prstGeom prst="roundRect">
                <a:avLst/>
              </a:prstGeom>
              <a:solidFill>
                <a:srgbClr val="9EBF2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院系</a:t>
                </a: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2671486" y="4365104"/>
                <a:ext cx="538250" cy="302766"/>
              </a:xfrm>
              <a:prstGeom prst="roundRect">
                <a:avLst/>
              </a:prstGeom>
              <a:solidFill>
                <a:srgbClr val="9EBF2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班级</a:t>
                </a:r>
              </a:p>
            </p:txBody>
          </p:sp>
        </p:grpSp>
        <p:sp>
          <p:nvSpPr>
            <p:cNvPr id="50" name="TextBox 32"/>
            <p:cNvSpPr txBox="1"/>
            <p:nvPr/>
          </p:nvSpPr>
          <p:spPr>
            <a:xfrm>
              <a:off x="526485" y="3901587"/>
              <a:ext cx="8282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学生表</a:t>
              </a:r>
              <a:r>
                <a:rPr lang="en-US" altLang="zh-CN" sz="20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sz="20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159897" y="5661248"/>
            <a:ext cx="2240791" cy="732440"/>
            <a:chOff x="526485" y="3935430"/>
            <a:chExt cx="1637237" cy="732440"/>
          </a:xfrm>
        </p:grpSpPr>
        <p:grpSp>
          <p:nvGrpSpPr>
            <p:cNvPr id="57" name="组合 56"/>
            <p:cNvGrpSpPr/>
            <p:nvPr/>
          </p:nvGrpSpPr>
          <p:grpSpPr>
            <a:xfrm>
              <a:off x="539552" y="4365104"/>
              <a:ext cx="1624170" cy="302766"/>
              <a:chOff x="539552" y="4365104"/>
              <a:chExt cx="1624170" cy="302766"/>
            </a:xfrm>
          </p:grpSpPr>
          <p:sp>
            <p:nvSpPr>
              <p:cNvPr id="59" name="圆角矩形 58"/>
              <p:cNvSpPr/>
              <p:nvPr/>
            </p:nvSpPr>
            <p:spPr>
              <a:xfrm>
                <a:off x="539552" y="4365104"/>
                <a:ext cx="538250" cy="302766"/>
              </a:xfrm>
              <a:prstGeom prst="roundRect">
                <a:avLst/>
              </a:prstGeom>
              <a:solidFill>
                <a:srgbClr val="FFA144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学号</a:t>
                </a:r>
                <a:endParaRPr lang="zh-CN" altLang="en-US" sz="105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1077206" y="4365104"/>
                <a:ext cx="538250" cy="302766"/>
              </a:xfrm>
              <a:prstGeom prst="roundRect">
                <a:avLst/>
              </a:prstGeom>
              <a:solidFill>
                <a:srgbClr val="FFA144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课号</a:t>
                </a: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1625472" y="4365104"/>
                <a:ext cx="538250" cy="302766"/>
              </a:xfrm>
              <a:prstGeom prst="roundRect">
                <a:avLst/>
              </a:prstGeom>
              <a:solidFill>
                <a:srgbClr val="9EBF2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成绩</a:t>
                </a:r>
              </a:p>
            </p:txBody>
          </p:sp>
        </p:grpSp>
        <p:sp>
          <p:nvSpPr>
            <p:cNvPr id="58" name="TextBox 21"/>
            <p:cNvSpPr txBox="1"/>
            <p:nvPr/>
          </p:nvSpPr>
          <p:spPr>
            <a:xfrm>
              <a:off x="526485" y="3935430"/>
              <a:ext cx="8095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选课表</a:t>
              </a:r>
              <a:r>
                <a:rPr lang="en-US" altLang="zh-CN" sz="20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20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2" name="直接连接符 61"/>
          <p:cNvCxnSpPr/>
          <p:nvPr/>
        </p:nvCxnSpPr>
        <p:spPr>
          <a:xfrm>
            <a:off x="5159897" y="6519681"/>
            <a:ext cx="1490411" cy="0"/>
          </a:xfrm>
          <a:prstGeom prst="line">
            <a:avLst/>
          </a:prstGeom>
          <a:ln w="38100">
            <a:solidFill>
              <a:srgbClr val="FD99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7680177" y="5687523"/>
            <a:ext cx="2298167" cy="688142"/>
            <a:chOff x="7214169" y="5837202"/>
            <a:chExt cx="2298167" cy="688142"/>
          </a:xfrm>
        </p:grpSpPr>
        <p:sp>
          <p:nvSpPr>
            <p:cNvPr id="64" name="TextBox 27"/>
            <p:cNvSpPr txBox="1"/>
            <p:nvPr/>
          </p:nvSpPr>
          <p:spPr>
            <a:xfrm>
              <a:off x="7214169" y="5837202"/>
              <a:ext cx="1127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课程表</a:t>
              </a:r>
              <a:r>
                <a:rPr lang="en-US" altLang="zh-CN" sz="20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7283992" y="6222578"/>
              <a:ext cx="2228344" cy="302766"/>
              <a:chOff x="7283992" y="6222578"/>
              <a:chExt cx="2228344" cy="302766"/>
            </a:xfrm>
          </p:grpSpPr>
          <p:sp>
            <p:nvSpPr>
              <p:cNvPr id="66" name="圆角矩形 65"/>
              <p:cNvSpPr/>
              <p:nvPr/>
            </p:nvSpPr>
            <p:spPr>
              <a:xfrm>
                <a:off x="7283992" y="6222578"/>
                <a:ext cx="736672" cy="302766"/>
              </a:xfrm>
              <a:prstGeom prst="roundRect">
                <a:avLst/>
              </a:prstGeom>
              <a:solidFill>
                <a:srgbClr val="FF99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课号</a:t>
                </a: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8011792" y="6222578"/>
                <a:ext cx="758436" cy="302766"/>
              </a:xfrm>
              <a:prstGeom prst="roundRect">
                <a:avLst/>
              </a:prstGeom>
              <a:solidFill>
                <a:srgbClr val="9EBF2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课程名</a:t>
                </a: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8775664" y="6222578"/>
                <a:ext cx="736672" cy="302766"/>
              </a:xfrm>
              <a:prstGeom prst="roundRect">
                <a:avLst/>
              </a:prstGeom>
              <a:solidFill>
                <a:srgbClr val="9EBF2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学分</a:t>
                </a:r>
              </a:p>
            </p:txBody>
          </p:sp>
        </p:grpSp>
      </p:grpSp>
      <p:sp>
        <p:nvSpPr>
          <p:cNvPr id="69" name="等腰三角形 68"/>
          <p:cNvSpPr/>
          <p:nvPr/>
        </p:nvSpPr>
        <p:spPr bwMode="auto">
          <a:xfrm rot="5400000">
            <a:off x="7824192" y="4995894"/>
            <a:ext cx="250588" cy="216024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等腰三角形 69"/>
          <p:cNvSpPr/>
          <p:nvPr/>
        </p:nvSpPr>
        <p:spPr bwMode="auto">
          <a:xfrm rot="16200000" flipH="1">
            <a:off x="8022934" y="4989245"/>
            <a:ext cx="250588" cy="216024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796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1631504" y="1475150"/>
            <a:ext cx="7704857" cy="3105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关系代数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是用代数方式表达的关系查询语言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关系代数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是一种集合思维的操作语言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基于集合，关系代数提供了一系列的关系代数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、笛卡尔积（简称积，或广义积）、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投影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更名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，以及一系列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扩展操作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关系除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其输入为一个或多个关系，输出为一个新的关系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495600" y="4797152"/>
            <a:ext cx="6878552" cy="936104"/>
            <a:chOff x="827584" y="4149080"/>
            <a:chExt cx="6878552" cy="936104"/>
          </a:xfrm>
        </p:grpSpPr>
        <p:sp>
          <p:nvSpPr>
            <p:cNvPr id="8" name="矩形 7"/>
            <p:cNvSpPr/>
            <p:nvPr/>
          </p:nvSpPr>
          <p:spPr bwMode="auto">
            <a:xfrm>
              <a:off x="827584" y="4149080"/>
              <a:ext cx="6878552" cy="93610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971600" y="4253294"/>
              <a:ext cx="6734536" cy="646331"/>
              <a:chOff x="971600" y="4253294"/>
              <a:chExt cx="6734536" cy="646331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971600" y="4253294"/>
                <a:ext cx="67345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π</a:t>
                </a:r>
                <a:r>
                  <a:rPr lang="zh-CN" altLang="en-US" sz="28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姓名，课程名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σ</a:t>
                </a:r>
                <a:r>
                  <a:rPr lang="zh-CN" altLang="en-US" sz="28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课程号</a:t>
                </a:r>
                <a:r>
                  <a:rPr lang="en-US" altLang="zh-CN" sz="28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=C02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     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     C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））</a:t>
                </a:r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5406620" y="4469106"/>
                <a:ext cx="414766" cy="257237"/>
                <a:chOff x="988882" y="5637317"/>
                <a:chExt cx="414766" cy="257237"/>
              </a:xfrm>
            </p:grpSpPr>
            <p:sp>
              <p:nvSpPr>
                <p:cNvPr id="13" name="等腰三角形 12"/>
                <p:cNvSpPr/>
                <p:nvPr/>
              </p:nvSpPr>
              <p:spPr bwMode="auto">
                <a:xfrm rot="5400000">
                  <a:off x="971600" y="5661248"/>
                  <a:ext cx="250588" cy="216024"/>
                </a:xfrm>
                <a:prstGeom prst="triangl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等腰三角形 13"/>
                <p:cNvSpPr/>
                <p:nvPr/>
              </p:nvSpPr>
              <p:spPr bwMode="auto">
                <a:xfrm rot="16200000" flipH="1">
                  <a:off x="1170342" y="5654599"/>
                  <a:ext cx="250588" cy="216024"/>
                </a:xfrm>
                <a:prstGeom prst="triangl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5" name="文本框 14"/>
          <p:cNvSpPr txBox="1"/>
          <p:nvPr/>
        </p:nvSpPr>
        <p:spPr>
          <a:xfrm>
            <a:off x="263352" y="5991672"/>
            <a:ext cx="10112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理解这种抽象的数学语言，是为了更好地掌握数据库语言</a:t>
            </a:r>
            <a:r>
              <a:rPr lang="en-US" altLang="zh-CN" sz="2800" b="1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SQL</a:t>
            </a:r>
            <a:r>
              <a:rPr lang="en-US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…</a:t>
            </a:r>
            <a:endParaRPr lang="zh-CN" altLang="en-US" sz="28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  <p:sp>
        <p:nvSpPr>
          <p:cNvPr id="16" name="等腰三角形 15"/>
          <p:cNvSpPr/>
          <p:nvPr/>
        </p:nvSpPr>
        <p:spPr bwMode="auto">
          <a:xfrm rot="5400000">
            <a:off x="7781272" y="5143300"/>
            <a:ext cx="250588" cy="216024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等腰三角形 16"/>
          <p:cNvSpPr/>
          <p:nvPr/>
        </p:nvSpPr>
        <p:spPr bwMode="auto">
          <a:xfrm rot="16200000" flipH="1">
            <a:off x="7980014" y="5136651"/>
            <a:ext cx="250588" cy="216024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EB436A66-9AEB-468F-82A0-E716EFE9B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关系代数</a:t>
            </a:r>
          </a:p>
        </p:txBody>
      </p:sp>
    </p:spTree>
    <p:extLst>
      <p:ext uri="{BB962C8B-B14F-4D97-AF65-F5344CB8AC3E}">
        <p14:creationId xmlns:p14="http://schemas.microsoft.com/office/powerpoint/2010/main" val="3768349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1919536" y="1340768"/>
            <a:ext cx="2808313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集合操作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919535" y="3933056"/>
            <a:ext cx="3240362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纯关系操作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09" y="1930078"/>
            <a:ext cx="6238875" cy="1685925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2779708" y="4695838"/>
            <a:ext cx="6267858" cy="1962150"/>
            <a:chOff x="1255708" y="4695838"/>
            <a:chExt cx="6267858" cy="196215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5708" y="4695838"/>
              <a:ext cx="6238875" cy="1962150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6543682" y="5676913"/>
              <a:ext cx="950901" cy="499119"/>
              <a:chOff x="7205949" y="4003637"/>
              <a:chExt cx="950901" cy="499119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7205949" y="4003637"/>
                <a:ext cx="9509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      S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7533199" y="4110477"/>
                <a:ext cx="296400" cy="182619"/>
                <a:chOff x="5622660" y="4401128"/>
                <a:chExt cx="296400" cy="182619"/>
              </a:xfrm>
            </p:grpSpPr>
            <p:sp>
              <p:nvSpPr>
                <p:cNvPr id="18" name="等腰三角形 17"/>
                <p:cNvSpPr/>
                <p:nvPr/>
              </p:nvSpPr>
              <p:spPr bwMode="auto">
                <a:xfrm rot="5400000">
                  <a:off x="5604660" y="4421747"/>
                  <a:ext cx="180000" cy="144000"/>
                </a:xfrm>
                <a:prstGeom prst="triangl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等腰三角形 20"/>
                <p:cNvSpPr/>
                <p:nvPr/>
              </p:nvSpPr>
              <p:spPr bwMode="auto">
                <a:xfrm rot="16200000" flipH="1">
                  <a:off x="5757060" y="4419128"/>
                  <a:ext cx="180000" cy="144000"/>
                </a:xfrm>
                <a:prstGeom prst="triangl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" name="文本框 6"/>
              <p:cNvSpPr txBox="1"/>
              <p:nvPr/>
            </p:nvSpPr>
            <p:spPr>
              <a:xfrm>
                <a:off x="7430561" y="4225757"/>
                <a:ext cx="5100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A θ B</a:t>
                </a:r>
                <a:endParaRPr lang="zh-CN" altLang="en-US" sz="1200" dirty="0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6579941" y="4723624"/>
              <a:ext cx="886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π</a:t>
              </a:r>
              <a:r>
                <a:rPr lang="en-US" altLang="zh-CN" sz="2000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(R)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543682" y="5211489"/>
              <a:ext cx="979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σ</a:t>
              </a:r>
              <a:r>
                <a:rPr lang="en-US" altLang="zh-CN" sz="1200" baseline="-25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CON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(R)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4">
            <a:extLst>
              <a:ext uri="{FF2B5EF4-FFF2-40B4-BE49-F238E27FC236}">
                <a16:creationId xmlns:a16="http://schemas.microsoft.com/office/drawing/2014/main" id="{F5BCD8E2-719F-4280-B8B8-E8836A776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两大类关系代数操作</a:t>
            </a:r>
          </a:p>
        </p:txBody>
      </p:sp>
    </p:spTree>
    <p:extLst>
      <p:ext uri="{BB962C8B-B14F-4D97-AF65-F5344CB8AC3E}">
        <p14:creationId xmlns:p14="http://schemas.microsoft.com/office/powerpoint/2010/main" val="3801439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A2EBC5-35F7-4FAB-863E-C577B8659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3120303"/>
            <a:ext cx="7200106" cy="362106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983432" y="980729"/>
            <a:ext cx="2387087" cy="2387087"/>
            <a:chOff x="92120" y="980728"/>
            <a:chExt cx="2387087" cy="2387087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20" y="980728"/>
              <a:ext cx="2387087" cy="2387087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552129" y="1556792"/>
              <a:ext cx="146706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冯氏计算机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存储程序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程序控制</a:t>
              </a:r>
            </a:p>
          </p:txBody>
        </p:sp>
      </p:grpSp>
      <p:sp>
        <p:nvSpPr>
          <p:cNvPr id="30" name="TextBox 4">
            <a:extLst>
              <a:ext uri="{FF2B5EF4-FFF2-40B4-BE49-F238E27FC236}">
                <a16:creationId xmlns:a16="http://schemas.microsoft.com/office/drawing/2014/main" id="{AE293BA9-A0B1-4925-877E-33E4A1FC2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58272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为什么要提出关系代数？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77E1B80-2721-4A35-AD9F-31C3ADDE317D}"/>
              </a:ext>
            </a:extLst>
          </p:cNvPr>
          <p:cNvSpPr txBox="1"/>
          <p:nvPr/>
        </p:nvSpPr>
        <p:spPr>
          <a:xfrm>
            <a:off x="3848784" y="1881884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5F8EB9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程序</a:t>
            </a:r>
            <a:r>
              <a:rPr lang="zh-CN" altLang="en-US" sz="32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 </a:t>
            </a:r>
            <a:r>
              <a:rPr lang="en-US" altLang="zh-CN" sz="32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= </a:t>
            </a:r>
            <a:r>
              <a:rPr lang="zh-CN" altLang="en-US" sz="32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算法 </a:t>
            </a:r>
            <a:r>
              <a:rPr lang="en-US" altLang="zh-CN" sz="32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+ </a:t>
            </a:r>
            <a:r>
              <a:rPr lang="zh-CN" altLang="en-US" sz="32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数据结构</a:t>
            </a:r>
          </a:p>
        </p:txBody>
      </p:sp>
      <p:sp>
        <p:nvSpPr>
          <p:cNvPr id="93" name="TextBox 4">
            <a:extLst>
              <a:ext uri="{FF2B5EF4-FFF2-40B4-BE49-F238E27FC236}">
                <a16:creationId xmlns:a16="http://schemas.microsoft.com/office/drawing/2014/main" id="{A7A186C5-4DD6-4453-9E0E-72ECF8810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8930" y="3985738"/>
            <a:ext cx="18261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查询程序</a:t>
            </a:r>
            <a:endParaRPr lang="en-US" altLang="zh-CN" sz="32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pPr algn="ctr" eaLnBrk="1" hangingPunct="1"/>
            <a:r>
              <a:rPr lang="zh-CN" altLang="en-US" sz="32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怎么实现</a:t>
            </a:r>
          </a:p>
        </p:txBody>
      </p:sp>
      <p:pic>
        <p:nvPicPr>
          <p:cNvPr id="94" name="Picture 5">
            <a:extLst>
              <a:ext uri="{FF2B5EF4-FFF2-40B4-BE49-F238E27FC236}">
                <a16:creationId xmlns:a16="http://schemas.microsoft.com/office/drawing/2014/main" id="{786A9D0A-505E-44F1-9C5F-275FC5305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632" y="3568592"/>
            <a:ext cx="968628" cy="149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737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4151784" y="1449136"/>
            <a:ext cx="5904656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D4D4D"/>
              </a:buClr>
              <a:defRPr/>
            </a:pPr>
            <a:r>
              <a:rPr lang="en-US" altLang="zh-CN" sz="2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0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Student, SC</a:t>
            </a:r>
          </a:p>
          <a:p>
            <a:pPr>
              <a:spcBef>
                <a:spcPts val="600"/>
              </a:spcBef>
              <a:buClr>
                <a:srgbClr val="4D4D4D"/>
              </a:buClr>
              <a:defRPr/>
            </a:pPr>
            <a:r>
              <a:rPr lang="en-US" altLang="zh-CN" sz="2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altLang="zh-CN" sz="20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Student.Sno</a:t>
            </a:r>
            <a:r>
              <a:rPr lang="en-US" altLang="zh-CN" sz="2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SC.Sno</a:t>
            </a:r>
            <a:r>
              <a:rPr lang="en-US" altLang="zh-CN" sz="2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20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sz="2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=“C02”;</a:t>
            </a:r>
            <a:endParaRPr lang="zh-CN" altLang="en-US" sz="20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83432" y="980729"/>
            <a:ext cx="2387087" cy="2387087"/>
            <a:chOff x="92120" y="980728"/>
            <a:chExt cx="2387087" cy="2387087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20" y="980728"/>
              <a:ext cx="2387087" cy="2387087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552129" y="1556792"/>
              <a:ext cx="146706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冯氏计算机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存储程序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程序控制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223792" y="2965702"/>
            <a:ext cx="5184576" cy="679323"/>
            <a:chOff x="3203848" y="2413771"/>
            <a:chExt cx="5184576" cy="679323"/>
          </a:xfrm>
        </p:grpSpPr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3203848" y="2413771"/>
              <a:ext cx="518457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en-US" altLang="zh-CN" sz="2800" dirty="0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π</a:t>
              </a:r>
              <a:r>
                <a:rPr lang="en-US" altLang="zh-CN" sz="2000" baseline="-25000" dirty="0" err="1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Sname</a:t>
              </a:r>
              <a:r>
                <a:rPr lang="en-US" altLang="zh-CN" sz="2000" dirty="0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 </a:t>
              </a:r>
              <a:r>
                <a:rPr lang="en-US" altLang="zh-CN" sz="2800" dirty="0" err="1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σ</a:t>
              </a:r>
              <a:r>
                <a:rPr lang="en-US" altLang="zh-CN" sz="2000" baseline="-25000" dirty="0" err="1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Cno</a:t>
              </a:r>
              <a:r>
                <a:rPr lang="en-US" altLang="zh-CN" sz="2000" baseline="-25000" dirty="0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=“C02”</a:t>
              </a:r>
              <a:r>
                <a:rPr lang="en-US" altLang="zh-CN" sz="2000" dirty="0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 Student            SC ) )</a:t>
              </a:r>
            </a:p>
          </p:txBody>
        </p:sp>
        <p:sp>
          <p:nvSpPr>
            <p:cNvPr id="26" name="等腰三角形 25"/>
            <p:cNvSpPr/>
            <p:nvPr/>
          </p:nvSpPr>
          <p:spPr bwMode="auto">
            <a:xfrm rot="5400000">
              <a:off x="6930982" y="2619630"/>
              <a:ext cx="250588" cy="216024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F81BD"/>
                </a:solidFill>
              </a:endParaRPr>
            </a:p>
          </p:txBody>
        </p:sp>
        <p:sp>
          <p:nvSpPr>
            <p:cNvPr id="27" name="等腰三角形 26"/>
            <p:cNvSpPr/>
            <p:nvPr/>
          </p:nvSpPr>
          <p:spPr bwMode="auto">
            <a:xfrm rot="16200000" flipH="1">
              <a:off x="7129724" y="2612981"/>
              <a:ext cx="250588" cy="216024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F81BD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260591" y="2816095"/>
              <a:ext cx="1695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Student.Sno</a:t>
              </a:r>
              <a:r>
                <a:rPr lang="en-US" altLang="zh-CN" sz="1200" dirty="0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1200" dirty="0" err="1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SC.Sno</a:t>
              </a:r>
              <a:endParaRPr lang="zh-CN" altLang="en-US" sz="12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79776" y="2233967"/>
            <a:ext cx="6120680" cy="731735"/>
            <a:chOff x="3059832" y="2233966"/>
            <a:chExt cx="6120680" cy="731735"/>
          </a:xfrm>
        </p:grpSpPr>
        <p:sp>
          <p:nvSpPr>
            <p:cNvPr id="12" name="矩形 11"/>
            <p:cNvSpPr/>
            <p:nvPr/>
          </p:nvSpPr>
          <p:spPr bwMode="auto">
            <a:xfrm>
              <a:off x="3059832" y="2233966"/>
              <a:ext cx="6084168" cy="731735"/>
            </a:xfrm>
            <a:prstGeom prst="rect">
              <a:avLst/>
            </a:prstGeom>
            <a:solidFill>
              <a:srgbClr val="4D4D4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176945" y="2391271"/>
              <a:ext cx="6003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程序（包含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语言描述对数据库的操作）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079776" y="3714808"/>
            <a:ext cx="6084168" cy="731735"/>
            <a:chOff x="3059832" y="2233966"/>
            <a:chExt cx="6084168" cy="731735"/>
          </a:xfrm>
        </p:grpSpPr>
        <p:sp>
          <p:nvSpPr>
            <p:cNvPr id="29" name="矩形 28"/>
            <p:cNvSpPr/>
            <p:nvPr/>
          </p:nvSpPr>
          <p:spPr bwMode="auto">
            <a:xfrm>
              <a:off x="3059832" y="2233966"/>
              <a:ext cx="6084168" cy="731735"/>
            </a:xfrm>
            <a:prstGeom prst="rect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067944" y="2391271"/>
              <a:ext cx="41857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关系代数基本运算的各种组合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079776" y="5195650"/>
            <a:ext cx="6084168" cy="1257689"/>
            <a:chOff x="3059832" y="2233966"/>
            <a:chExt cx="6084168" cy="624474"/>
          </a:xfrm>
        </p:grpSpPr>
        <p:sp>
          <p:nvSpPr>
            <p:cNvPr id="33" name="矩形 32"/>
            <p:cNvSpPr/>
            <p:nvPr/>
          </p:nvSpPr>
          <p:spPr bwMode="auto">
            <a:xfrm>
              <a:off x="3059832" y="2233966"/>
              <a:ext cx="6084168" cy="624474"/>
            </a:xfrm>
            <a:prstGeom prst="rect">
              <a:avLst/>
            </a:prstGeom>
            <a:solidFill>
              <a:srgbClr val="9EBF2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275856" y="2338567"/>
              <a:ext cx="5688632" cy="412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程序执行引擎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DBMS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，解释这种组合，并按次序调用基本动作完成相关功能执行。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271464" y="4149080"/>
            <a:ext cx="1944216" cy="2448272"/>
            <a:chOff x="251520" y="4149080"/>
            <a:chExt cx="1944216" cy="2448272"/>
          </a:xfrm>
        </p:grpSpPr>
        <p:sp>
          <p:nvSpPr>
            <p:cNvPr id="40" name="圆角矩形 39"/>
            <p:cNvSpPr/>
            <p:nvPr/>
          </p:nvSpPr>
          <p:spPr bwMode="auto">
            <a:xfrm>
              <a:off x="251520" y="4149080"/>
              <a:ext cx="1944216" cy="2448272"/>
            </a:xfrm>
            <a:prstGeom prst="roundRect">
              <a:avLst/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373764" y="4446542"/>
              <a:ext cx="1623661" cy="2000548"/>
              <a:chOff x="373764" y="4446542"/>
              <a:chExt cx="1623661" cy="2000548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552129" y="4446542"/>
                <a:ext cx="1266693" cy="2000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基本操作</a:t>
                </a:r>
                <a:endParaRPr lang="en-US" altLang="zh-CN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9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r>
                  <a:rPr lang="zh-CN" altLang="en-US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并         ∪</a:t>
                </a:r>
                <a:endParaRPr lang="en-US" altLang="zh-CN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r>
                  <a:rPr lang="zh-CN" altLang="en-US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差         －</a:t>
                </a:r>
                <a:endParaRPr lang="en-US" altLang="zh-CN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r>
                  <a:rPr lang="zh-CN" altLang="en-US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积         </a:t>
                </a:r>
                <a:r>
                  <a:rPr lang="en-US" altLang="zh-CN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×</a:t>
                </a:r>
              </a:p>
              <a:p>
                <a:pPr algn="just"/>
                <a:r>
                  <a:rPr lang="zh-CN" altLang="en-US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选择      </a:t>
                </a:r>
                <a:r>
                  <a:rPr lang="en-US" altLang="zh-CN" sz="2000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σ</a:t>
                </a:r>
                <a:endParaRPr lang="en-US" altLang="zh-CN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r>
                  <a:rPr lang="zh-CN" altLang="en-US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投影      </a:t>
                </a:r>
                <a:r>
                  <a:rPr lang="en-US" altLang="zh-CN" sz="2000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π</a:t>
                </a:r>
                <a:endParaRPr lang="zh-CN" altLang="en-US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5" name="直接连接符 34"/>
              <p:cNvCxnSpPr/>
              <p:nvPr/>
            </p:nvCxnSpPr>
            <p:spPr bwMode="auto">
              <a:xfrm>
                <a:off x="373764" y="4836502"/>
                <a:ext cx="1623661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接连接符 36"/>
              <p:cNvCxnSpPr/>
              <p:nvPr/>
            </p:nvCxnSpPr>
            <p:spPr bwMode="auto">
              <a:xfrm flipV="1">
                <a:off x="1206300" y="4836503"/>
                <a:ext cx="0" cy="1472817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44" name="直接箭头连接符 43"/>
          <p:cNvCxnSpPr>
            <a:stCxn id="29" idx="2"/>
            <a:endCxn id="33" idx="0"/>
          </p:cNvCxnSpPr>
          <p:nvPr/>
        </p:nvCxnSpPr>
        <p:spPr bwMode="auto">
          <a:xfrm>
            <a:off x="7121860" y="4446543"/>
            <a:ext cx="0" cy="74910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箭头连接符 44"/>
          <p:cNvCxnSpPr>
            <a:stCxn id="33" idx="1"/>
          </p:cNvCxnSpPr>
          <p:nvPr/>
        </p:nvCxnSpPr>
        <p:spPr bwMode="auto">
          <a:xfrm flipH="1" flipV="1">
            <a:off x="3139376" y="5821814"/>
            <a:ext cx="940401" cy="268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4">
            <a:extLst>
              <a:ext uri="{FF2B5EF4-FFF2-40B4-BE49-F238E27FC236}">
                <a16:creationId xmlns:a16="http://schemas.microsoft.com/office/drawing/2014/main" id="{AE293BA9-A0B1-4925-877E-33E4A1FC2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58272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为什么要提出关系代数？</a:t>
            </a:r>
          </a:p>
        </p:txBody>
      </p:sp>
    </p:spTree>
    <p:extLst>
      <p:ext uri="{BB962C8B-B14F-4D97-AF65-F5344CB8AC3E}">
        <p14:creationId xmlns:p14="http://schemas.microsoft.com/office/powerpoint/2010/main" val="4113831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A6036-E4F6-4A3D-89B5-7026D0B54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基于关系代数的操作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1703512" y="1340768"/>
            <a:ext cx="7704857" cy="88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某些关系代数的操作需要有一定的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，比如，并、差、交等操作，需要满足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并相容性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737466" y="2312876"/>
            <a:ext cx="8030943" cy="41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并相容性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参与运算的两个关系及其相关属性之间有一定的对应性、可比性或意义关联性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存在相容性，当且仅当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属性数目相同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）对于任意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的第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个属性的域必须和关系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的第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个属性的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域相同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比如：</a:t>
            </a:r>
            <a:r>
              <a:rPr lang="en-US" altLang="zh-CN" sz="20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en-US" altLang="zh-CN" sz="2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char(10)</a:t>
            </a:r>
            <a:r>
              <a:rPr lang="en-US" altLang="zh-CN" sz="2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char(10)</a:t>
            </a:r>
            <a:r>
              <a:rPr lang="en-US" altLang="zh-CN" sz="2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Age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lang="en-US" altLang="zh-CN" sz="2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en-US" altLang="zh-CN" sz="2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Tno</a:t>
            </a:r>
            <a:r>
              <a:rPr lang="en-US" altLang="zh-CN" sz="2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char(10)</a:t>
            </a:r>
            <a:r>
              <a:rPr lang="en-US" altLang="zh-CN" sz="2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Tname</a:t>
            </a:r>
            <a:r>
              <a:rPr lang="en-US" altLang="zh-CN" sz="2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char(10)</a:t>
            </a:r>
            <a:r>
              <a:rPr lang="en-US" altLang="zh-CN" sz="2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Age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lang="en-US" altLang="zh-CN" sz="2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6437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703512" y="1539220"/>
            <a:ext cx="8030943" cy="39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Union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）操作</a:t>
            </a:r>
            <a:endParaRPr lang="en-US" altLang="zh-CN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：假设关系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和关系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并相容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的，则关系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与关系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的并运算结果也是一个关系，记作：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R∪S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，它由</a:t>
            </a:r>
            <a:r>
              <a:rPr lang="zh-CN" altLang="en-US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或者出现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zh-CN" altLang="en-US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或者出现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在关系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中的元组构成。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数学描述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R∪S= { t | t</a:t>
            </a:r>
            <a:r>
              <a:rPr lang="zh-CN" altLang="en-US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∨ 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}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是元组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并运算是将两个关系的元组合并成一个关系，在合并时去掉重复的元组。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R∪S= S∪R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运算的</a:t>
            </a:r>
            <a:b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结果是同一个关系。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1945" y="4077073"/>
            <a:ext cx="3662823" cy="22508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79976" y="4888025"/>
            <a:ext cx="47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72264" y="48880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28048" y="6237312"/>
            <a:ext cx="221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R∪S= S∪R</a:t>
            </a:r>
            <a:endParaRPr lang="zh-CN" altLang="en-US" sz="2800" b="1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9C305F14-B7A1-43B4-B390-828F56820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基于关系代数的操作</a:t>
            </a:r>
          </a:p>
        </p:txBody>
      </p:sp>
    </p:spTree>
    <p:extLst>
      <p:ext uri="{BB962C8B-B14F-4D97-AF65-F5344CB8AC3E}">
        <p14:creationId xmlns:p14="http://schemas.microsoft.com/office/powerpoint/2010/main" val="525559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883675" y="1340768"/>
            <a:ext cx="5004414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（抽象例子举例）</a:t>
            </a:r>
            <a:endParaRPr lang="en-US" altLang="zh-CN" sz="2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112225" y="5157193"/>
            <a:ext cx="2438687" cy="1498583"/>
            <a:chOff x="4067944" y="4193370"/>
            <a:chExt cx="3662823" cy="225081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067944" y="4193370"/>
              <a:ext cx="3662823" cy="2250819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4355976" y="5004321"/>
              <a:ext cx="599987" cy="693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948264" y="5004321"/>
              <a:ext cx="556649" cy="693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826461" y="4797152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R∪S</a:t>
            </a:r>
            <a:endParaRPr lang="zh-CN" altLang="en-US" sz="2800" b="1" dirty="0">
              <a:solidFill>
                <a:srgbClr val="4D4D4D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561" y="2420888"/>
            <a:ext cx="2847975" cy="1409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561" y="4839869"/>
            <a:ext cx="2847975" cy="17145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359696" y="1991090"/>
            <a:ext cx="4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800" b="1" dirty="0">
              <a:solidFill>
                <a:srgbClr val="4D4D4D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18664" y="4355862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800" b="1" dirty="0">
              <a:solidFill>
                <a:srgbClr val="4D4D4D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59786" y="2614997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R∪S</a:t>
            </a:r>
            <a:endParaRPr lang="zh-CN" altLang="en-US" sz="2800" b="1" dirty="0">
              <a:solidFill>
                <a:srgbClr val="4D4D4D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1944" y="3137892"/>
            <a:ext cx="2914650" cy="2019300"/>
          </a:xfrm>
          <a:prstGeom prst="rect">
            <a:avLst/>
          </a:prstGeom>
        </p:spPr>
      </p:pic>
      <p:sp>
        <p:nvSpPr>
          <p:cNvPr id="15" name="TextBox 4">
            <a:extLst>
              <a:ext uri="{FF2B5EF4-FFF2-40B4-BE49-F238E27FC236}">
                <a16:creationId xmlns:a16="http://schemas.microsoft.com/office/drawing/2014/main" id="{FD2E9403-BDF3-45D1-9CC1-8B63B8E21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基于关系代数的操作</a:t>
            </a:r>
          </a:p>
        </p:txBody>
      </p:sp>
    </p:spTree>
    <p:extLst>
      <p:ext uri="{BB962C8B-B14F-4D97-AF65-F5344CB8AC3E}">
        <p14:creationId xmlns:p14="http://schemas.microsoft.com/office/powerpoint/2010/main" val="306459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3392" y="1296144"/>
            <a:ext cx="9793088" cy="15567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一种计算机辅助管理数据的方法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，它研究如何组织和存储数据，如何高效地获取和处理数据。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43140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数据库技术是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……</a:t>
            </a:r>
            <a:endParaRPr lang="zh-CN" altLang="en-US" sz="4000" b="1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AA82297-A202-4363-896F-A34BDC14D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2492896"/>
            <a:ext cx="3036267" cy="303626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C47CAAF-813B-45DD-BE69-27CA79D840F4}"/>
              </a:ext>
            </a:extLst>
          </p:cNvPr>
          <p:cNvSpPr txBox="1"/>
          <p:nvPr/>
        </p:nvSpPr>
        <p:spPr>
          <a:xfrm>
            <a:off x="6312024" y="566124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</a:t>
            </a:r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收管存用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A430BA40-88C5-4CFB-8E5D-0D9F85244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2542706"/>
            <a:ext cx="3532748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ts val="4000"/>
              </a:lnSpc>
              <a:spcBef>
                <a:spcPts val="600"/>
              </a:spcBef>
              <a:buNone/>
              <a:defRPr/>
            </a:pPr>
            <a:r>
              <a:rPr lang="zh-CN" altLang="en-US" sz="2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2800" b="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zh-CN" altLang="en-US" sz="2800" b="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en-US" altLang="zh-CN" sz="2800" b="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="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简称</a:t>
            </a:r>
            <a:r>
              <a:rPr lang="en-US" altLang="zh-CN" sz="2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2800" b="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，是指</a:t>
            </a:r>
            <a:r>
              <a:rPr lang="zh-CN" altLang="en-US" sz="2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长期保存</a:t>
            </a:r>
            <a:r>
              <a:rPr lang="zh-CN" altLang="en-US" sz="2800" b="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在计算机的存储设备上、并按照某种</a:t>
            </a:r>
            <a:r>
              <a:rPr lang="zh-CN" altLang="en-US" sz="2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模型组织</a:t>
            </a:r>
            <a:r>
              <a:rPr lang="zh-CN" altLang="en-US" sz="2800" b="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起来的、可以被各种用户或应用</a:t>
            </a:r>
            <a:r>
              <a:rPr lang="zh-CN" altLang="en-US" sz="2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r>
              <a:rPr lang="zh-CN" altLang="en-US" sz="2800" b="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数据的集合</a:t>
            </a:r>
            <a:r>
              <a:rPr lang="zh-CN" altLang="en-US" sz="2800" b="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0" kern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9198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911424" y="1340768"/>
            <a:ext cx="5004414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（带语义的举例）</a:t>
            </a:r>
            <a:endParaRPr lang="en-US" altLang="zh-CN" sz="2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5576" y="1847318"/>
            <a:ext cx="3785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（参加天文协会的同学）</a:t>
            </a:r>
            <a:endParaRPr lang="zh-CN" altLang="en-US" sz="2400" dirty="0">
              <a:solidFill>
                <a:srgbClr val="4D4D4D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27940" y="1847318"/>
            <a:ext cx="344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（参加话剧社的同学）</a:t>
            </a:r>
            <a:endParaRPr lang="zh-CN" altLang="en-US" sz="2400" dirty="0">
              <a:solidFill>
                <a:srgbClr val="4D4D4D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5576" y="4581129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R∪S</a:t>
            </a:r>
            <a:b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参加天文协会</a:t>
            </a:r>
            <a:b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话剧社的同学）</a:t>
            </a:r>
            <a:endParaRPr lang="zh-CN" altLang="en-US" sz="2400" dirty="0">
              <a:solidFill>
                <a:srgbClr val="4D4D4D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6" y="2278193"/>
            <a:ext cx="3188481" cy="162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657" y="2305624"/>
            <a:ext cx="3258947" cy="144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768" y="3977443"/>
            <a:ext cx="3787601" cy="2763925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7970326" y="4941168"/>
            <a:ext cx="2438687" cy="1498583"/>
            <a:chOff x="4067944" y="4193370"/>
            <a:chExt cx="3662823" cy="2250819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067944" y="4193370"/>
              <a:ext cx="3662823" cy="2250819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4355976" y="5004321"/>
              <a:ext cx="599987" cy="693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948264" y="5004321"/>
              <a:ext cx="556649" cy="693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8877814" y="4417948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R∪S</a:t>
            </a:r>
            <a:endParaRPr lang="zh-CN" altLang="en-US" sz="2800" b="1" dirty="0"/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42239909-E6E9-4928-B12F-8260BD007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基于关系代数的操作</a:t>
            </a:r>
          </a:p>
        </p:txBody>
      </p:sp>
    </p:spTree>
    <p:extLst>
      <p:ext uri="{BB962C8B-B14F-4D97-AF65-F5344CB8AC3E}">
        <p14:creationId xmlns:p14="http://schemas.microsoft.com/office/powerpoint/2010/main" val="3107334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238539" y="1433354"/>
            <a:ext cx="8030943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Difference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）操作</a:t>
            </a:r>
            <a:endParaRPr lang="en-US" altLang="zh-CN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：假设关系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和关系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并相容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的，则关系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与关系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的差运算结果也是一个关系，记作：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，它由</a:t>
            </a:r>
            <a:r>
              <a:rPr lang="zh-CN" altLang="en-US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出现在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zh-CN" altLang="en-US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但不出现在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中的元组构成。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数学描述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S= { t | t</a:t>
            </a:r>
            <a:r>
              <a:rPr lang="zh-CN" altLang="en-US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∧ 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3200" b="1" dirty="0">
                <a:solidFill>
                  <a:srgbClr val="19B5E8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∉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}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是元组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</a:t>
            </a:r>
            <a:r>
              <a:rPr lang="zh-CN" altLang="en-US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是不同的</a:t>
            </a:r>
            <a:endParaRPr lang="zh-CN" altLang="en-US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3552" y="4049203"/>
            <a:ext cx="3852286" cy="225874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6162" y="4049202"/>
            <a:ext cx="3852286" cy="22587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44438" y="4941048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800" b="1" dirty="0">
              <a:solidFill>
                <a:srgbClr val="4D4D4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60297" y="4941048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800" b="1" dirty="0">
              <a:solidFill>
                <a:srgbClr val="4D4D4D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223792" y="6289498"/>
            <a:ext cx="2952328" cy="523220"/>
            <a:chOff x="2699792" y="6289498"/>
            <a:chExt cx="2952328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2699792" y="6289498"/>
              <a:ext cx="8082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R-S</a:t>
              </a:r>
              <a:endParaRPr lang="zh-CN" altLang="en-US" sz="2800" b="1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386952" y="6289498"/>
              <a:ext cx="8082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S-R</a:t>
              </a:r>
              <a:endParaRPr lang="zh-CN" altLang="en-US" sz="2800" b="1" dirty="0"/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574518" y="6371417"/>
              <a:ext cx="411284" cy="359382"/>
            </a:xfrm>
            <a:prstGeom prst="ellipse">
              <a:avLst/>
            </a:prstGeom>
            <a:solidFill>
              <a:srgbClr val="19B5E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240836" y="6371417"/>
              <a:ext cx="411284" cy="359382"/>
            </a:xfrm>
            <a:prstGeom prst="rect">
              <a:avLst/>
            </a:prstGeom>
            <a:solidFill>
              <a:srgbClr val="EDA50B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TextBox 4">
            <a:extLst>
              <a:ext uri="{FF2B5EF4-FFF2-40B4-BE49-F238E27FC236}">
                <a16:creationId xmlns:a16="http://schemas.microsoft.com/office/drawing/2014/main" id="{78D4FF82-50B2-415D-84F2-D3D615D7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基于关系代数的操作</a:t>
            </a:r>
          </a:p>
        </p:txBody>
      </p:sp>
    </p:spTree>
    <p:extLst>
      <p:ext uri="{BB962C8B-B14F-4D97-AF65-F5344CB8AC3E}">
        <p14:creationId xmlns:p14="http://schemas.microsoft.com/office/powerpoint/2010/main" val="2691663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883675" y="1340768"/>
            <a:ext cx="5004414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（抽象例子举例）</a:t>
            </a:r>
            <a:endParaRPr lang="en-US" altLang="zh-CN" sz="2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1" y="2420888"/>
            <a:ext cx="2847975" cy="1409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561" y="4839869"/>
            <a:ext cx="2847975" cy="17145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359696" y="1991090"/>
            <a:ext cx="4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800" b="1" dirty="0">
              <a:solidFill>
                <a:srgbClr val="4D4D4D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18664" y="4355862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800" b="1" dirty="0">
              <a:solidFill>
                <a:srgbClr val="4D4D4D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70742" y="3356992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800" b="1" dirty="0">
              <a:solidFill>
                <a:srgbClr val="4D4D4D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7103" y="3880213"/>
            <a:ext cx="2857500" cy="113347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096000" y="5330781"/>
            <a:ext cx="2086832" cy="1223589"/>
            <a:chOff x="4139952" y="5330780"/>
            <a:chExt cx="2086832" cy="122358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139952" y="5330780"/>
              <a:ext cx="2086832" cy="1223589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4375146" y="5788685"/>
              <a:ext cx="740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zh-CN" altLang="en-US" sz="14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－</a:t>
              </a:r>
              <a:r>
                <a:rPr lang="en-US" altLang="zh-CN" sz="14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1400" b="1" dirty="0">
                <a:solidFill>
                  <a:srgbClr val="4D4D4D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182833" y="5331597"/>
            <a:ext cx="2085439" cy="1222772"/>
            <a:chOff x="6588224" y="5331597"/>
            <a:chExt cx="2085439" cy="1222772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88224" y="5331597"/>
              <a:ext cx="2085439" cy="1222772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7904688" y="5788685"/>
              <a:ext cx="596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lang="zh-CN" altLang="en-US" sz="14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－</a:t>
              </a:r>
              <a:r>
                <a:rPr lang="en-US" altLang="zh-CN" sz="14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sz="1400" b="1" dirty="0">
                <a:solidFill>
                  <a:srgbClr val="4D4D4D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528048" y="1874554"/>
            <a:ext cx="2895600" cy="1328936"/>
            <a:chOff x="5004048" y="1874554"/>
            <a:chExt cx="2895600" cy="1328936"/>
          </a:xfrm>
        </p:grpSpPr>
        <p:sp>
          <p:nvSpPr>
            <p:cNvPr id="14" name="文本框 13"/>
            <p:cNvSpPr txBox="1"/>
            <p:nvPr/>
          </p:nvSpPr>
          <p:spPr>
            <a:xfrm>
              <a:off x="5946741" y="1874554"/>
              <a:ext cx="10102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zh-CN" altLang="en-US" sz="28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－</a:t>
              </a:r>
              <a:r>
                <a:rPr lang="en-US" altLang="zh-CN" sz="28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2800" b="1" dirty="0">
                <a:solidFill>
                  <a:srgbClr val="4D4D4D"/>
                </a:solidFill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04048" y="2384340"/>
              <a:ext cx="2895600" cy="81915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04470" y="2821310"/>
              <a:ext cx="247650" cy="247650"/>
            </a:xfrm>
            <a:prstGeom prst="rect">
              <a:avLst/>
            </a:prstGeom>
          </p:spPr>
        </p:pic>
      </p:grpSp>
      <p:sp>
        <p:nvSpPr>
          <p:cNvPr id="24" name="TextBox 4">
            <a:extLst>
              <a:ext uri="{FF2B5EF4-FFF2-40B4-BE49-F238E27FC236}">
                <a16:creationId xmlns:a16="http://schemas.microsoft.com/office/drawing/2014/main" id="{E33D0DD9-5D9B-4D90-A45C-F0C5523EE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基于关系代数的操作</a:t>
            </a:r>
          </a:p>
        </p:txBody>
      </p:sp>
    </p:spTree>
    <p:extLst>
      <p:ext uri="{BB962C8B-B14F-4D97-AF65-F5344CB8AC3E}">
        <p14:creationId xmlns:p14="http://schemas.microsoft.com/office/powerpoint/2010/main" val="8870114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883675" y="1340768"/>
            <a:ext cx="5004414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（带语义的举例）</a:t>
            </a:r>
            <a:endParaRPr lang="en-US" altLang="zh-CN" sz="2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54273" y="1847318"/>
            <a:ext cx="3785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（参加天文协会的同学）</a:t>
            </a:r>
            <a:endParaRPr lang="zh-CN" altLang="en-US" sz="2400" dirty="0">
              <a:solidFill>
                <a:srgbClr val="4D4D4D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26637" y="1847318"/>
            <a:ext cx="344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（参加话剧社的同学）</a:t>
            </a:r>
            <a:endParaRPr lang="zh-CN" altLang="en-US" sz="2400" dirty="0">
              <a:solidFill>
                <a:srgbClr val="4D4D4D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54272" y="4098237"/>
            <a:ext cx="748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（参加天文协会，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但没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参加话剧社的同学）</a:t>
            </a:r>
            <a:endParaRPr lang="zh-CN" altLang="en-US" sz="2400" dirty="0">
              <a:solidFill>
                <a:srgbClr val="4D4D4D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03" y="2278193"/>
            <a:ext cx="3188481" cy="162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354" y="2305624"/>
            <a:ext cx="3258947" cy="1440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7402" y="4605589"/>
            <a:ext cx="4888678" cy="1858578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753A874E-E56B-4675-BD13-78F37E4B8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基于关系代数的操作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DC1C68A-468C-4C24-9D40-9F4BD647DFA6}"/>
              </a:ext>
            </a:extLst>
          </p:cNvPr>
          <p:cNvGrpSpPr/>
          <p:nvPr/>
        </p:nvGrpSpPr>
        <p:grpSpPr>
          <a:xfrm>
            <a:off x="7681576" y="5013176"/>
            <a:ext cx="2086832" cy="1223589"/>
            <a:chOff x="4139952" y="5330780"/>
            <a:chExt cx="2086832" cy="1223589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48E19FB6-8A70-4AB7-9A79-FB85CD5EC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139952" y="5330780"/>
              <a:ext cx="2086832" cy="1223589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86EF8AD-5601-44D1-A683-881538B80641}"/>
                </a:ext>
              </a:extLst>
            </p:cNvPr>
            <p:cNvSpPr txBox="1"/>
            <p:nvPr/>
          </p:nvSpPr>
          <p:spPr>
            <a:xfrm>
              <a:off x="4375146" y="5788685"/>
              <a:ext cx="740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zh-CN" altLang="en-US" sz="14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－</a:t>
              </a:r>
              <a:r>
                <a:rPr lang="en-US" altLang="zh-CN" sz="14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1400" b="1" dirty="0">
                <a:solidFill>
                  <a:srgbClr val="4D4D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2689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847528" y="1340768"/>
            <a:ext cx="5004414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（带语义的举例）</a:t>
            </a:r>
            <a:endParaRPr lang="en-US" altLang="zh-CN" sz="2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54273" y="1847318"/>
            <a:ext cx="3785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（参加天文协会的同学）</a:t>
            </a:r>
            <a:endParaRPr lang="zh-CN" altLang="en-US" sz="2400" dirty="0">
              <a:solidFill>
                <a:srgbClr val="4D4D4D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26637" y="1847318"/>
            <a:ext cx="344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（参加话剧社的同学）</a:t>
            </a:r>
            <a:endParaRPr lang="zh-CN" altLang="en-US" sz="2400" dirty="0">
              <a:solidFill>
                <a:srgbClr val="4D4D4D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54272" y="4098237"/>
            <a:ext cx="748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（参加话剧社，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但没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参加天文协会的同学）</a:t>
            </a:r>
            <a:endParaRPr lang="zh-CN" altLang="en-US" sz="2400" dirty="0">
              <a:solidFill>
                <a:srgbClr val="4D4D4D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03" y="2278193"/>
            <a:ext cx="3188481" cy="162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354" y="2305624"/>
            <a:ext cx="3258947" cy="144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8743" y="4696678"/>
            <a:ext cx="5305425" cy="1676400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C7E6B403-22B5-4798-AA03-42077A0F4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基于关系代数的操作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81FF7CA-4445-4B52-8971-9D88A7D5CABC}"/>
              </a:ext>
            </a:extLst>
          </p:cNvPr>
          <p:cNvGrpSpPr/>
          <p:nvPr/>
        </p:nvGrpSpPr>
        <p:grpSpPr>
          <a:xfrm>
            <a:off x="7968208" y="5157192"/>
            <a:ext cx="2085439" cy="1222772"/>
            <a:chOff x="6588224" y="5331597"/>
            <a:chExt cx="2085439" cy="1222772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2D81C51-D50F-4767-B69C-529A183BC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88224" y="5331597"/>
              <a:ext cx="2085439" cy="1222772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80FFD9E-29FC-4F1E-9B9B-21EAA7331FEC}"/>
                </a:ext>
              </a:extLst>
            </p:cNvPr>
            <p:cNvSpPr txBox="1"/>
            <p:nvPr/>
          </p:nvSpPr>
          <p:spPr>
            <a:xfrm>
              <a:off x="7904688" y="5788685"/>
              <a:ext cx="596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lang="zh-CN" altLang="en-US" sz="14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－</a:t>
              </a:r>
              <a:r>
                <a:rPr lang="en-US" altLang="zh-CN" sz="14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sz="1400" b="1" dirty="0">
                <a:solidFill>
                  <a:srgbClr val="4D4D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46776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883674" y="1340768"/>
            <a:ext cx="8316782" cy="39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笛卡尔积（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Cartesian Product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）操作</a:t>
            </a:r>
            <a:endParaRPr lang="en-US" altLang="zh-CN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：关系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R(&lt;a</a:t>
            </a:r>
            <a:r>
              <a:rPr lang="en-US" altLang="zh-CN" sz="2400" baseline="-250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lang="en-US" altLang="zh-CN" sz="2400" baseline="-250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,…,a</a:t>
            </a:r>
            <a:r>
              <a:rPr lang="en-US" altLang="zh-CN" sz="2400" baseline="-250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&gt;)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和关系</a:t>
            </a:r>
            <a:r>
              <a:rPr lang="en-US" altLang="zh-CN" sz="2400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S(&lt;b</a:t>
            </a:r>
            <a:r>
              <a:rPr lang="en-US" altLang="zh-CN" sz="2400" baseline="-25000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,b</a:t>
            </a:r>
            <a:r>
              <a:rPr lang="en-US" altLang="zh-CN" sz="2400" baseline="-25000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,…,</a:t>
            </a:r>
            <a:r>
              <a:rPr lang="en-US" altLang="zh-CN" sz="2400" dirty="0" err="1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aseline="-25000" dirty="0" err="1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&gt;)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的笛卡尔积（简称积）运算结果也是一个关系，记作：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R×S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，它由关系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中的元组与关系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中的元组进行所有可能的拼接构成。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数学描述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en-US" altLang="zh-CN" sz="24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{&lt;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r>
              <a:rPr lang="en-US" altLang="zh-CN" sz="2400" b="1" baseline="-250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lang="en-US" altLang="zh-CN" sz="2400" b="1" baseline="-250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,…,a</a:t>
            </a:r>
            <a:r>
              <a:rPr lang="en-US" altLang="zh-CN" sz="2400" b="1" baseline="-250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,</a:t>
            </a:r>
            <a:r>
              <a:rPr lang="en-US" altLang="zh-CN" sz="24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</a:t>
            </a:r>
            <a:r>
              <a:rPr lang="en-US" altLang="zh-CN" sz="2400" b="1" baseline="-25000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,b</a:t>
            </a:r>
            <a:r>
              <a:rPr lang="en-US" altLang="zh-CN" sz="2400" b="1" baseline="-25000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,…,</a:t>
            </a:r>
            <a:r>
              <a:rPr lang="en-US" altLang="zh-CN" sz="2400" b="1" dirty="0" err="1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="1" baseline="-25000" dirty="0" err="1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="1" baseline="-25000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&gt;|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(&lt;a</a:t>
            </a:r>
            <a:r>
              <a:rPr lang="en-US" altLang="zh-CN" sz="2400" b="1" baseline="-250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lang="en-US" altLang="zh-CN" sz="2400" b="1" baseline="-250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,…,a</a:t>
            </a:r>
            <a:r>
              <a:rPr lang="en-US" altLang="zh-CN" sz="2400" b="1" baseline="-250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&gt;)</a:t>
            </a:r>
            <a:r>
              <a:rPr lang="zh-CN" altLang="en-US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sz="24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&lt;b</a:t>
            </a:r>
            <a:r>
              <a:rPr lang="en-US" altLang="zh-CN" sz="2400" b="1" baseline="-25000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,b</a:t>
            </a:r>
            <a:r>
              <a:rPr lang="en-US" altLang="zh-CN" sz="2400" b="1" baseline="-25000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,…,</a:t>
            </a:r>
            <a:r>
              <a:rPr lang="en-US" altLang="zh-CN" sz="2400" b="1" dirty="0" err="1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="1" baseline="-25000" dirty="0" err="1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en-US" altLang="zh-CN" sz="24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组合后的元组数等于两个关系的元组数的乘积，组合后的新关系的度数为原关系的度数之和。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en-US" altLang="zh-CN" sz="24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</a:p>
        </p:txBody>
      </p:sp>
      <p:pic>
        <p:nvPicPr>
          <p:cNvPr id="21" name="图片 2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675" y="1866569"/>
            <a:ext cx="6634985" cy="45443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9028340" y="5949281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B6FDAC50-D396-46CD-B8EB-406632C9A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基于关系代数的操作</a:t>
            </a:r>
          </a:p>
        </p:txBody>
      </p:sp>
    </p:spTree>
    <p:extLst>
      <p:ext uri="{BB962C8B-B14F-4D97-AF65-F5344CB8AC3E}">
        <p14:creationId xmlns:p14="http://schemas.microsoft.com/office/powerpoint/2010/main" val="254112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883674" y="1340768"/>
            <a:ext cx="8316782" cy="183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笛卡尔积有什么用？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当一个查询涉及到多张表时，就需要将这些表拼接起来，才能检索，这时就需要使用笛卡尔积运算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它是后面学习各种</a:t>
            </a:r>
            <a:r>
              <a:rPr lang="zh-CN" altLang="en-US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运算的基础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3276199"/>
            <a:ext cx="3696378" cy="9440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191" y="3274817"/>
            <a:ext cx="3408478" cy="94680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5640958" y="3633369"/>
            <a:ext cx="374221" cy="444645"/>
            <a:chOff x="4116957" y="3633368"/>
            <a:chExt cx="374221" cy="444645"/>
          </a:xfrm>
        </p:grpSpPr>
        <p:cxnSp>
          <p:nvCxnSpPr>
            <p:cNvPr id="9" name="直接连接符 8"/>
            <p:cNvCxnSpPr/>
            <p:nvPr/>
          </p:nvCxnSpPr>
          <p:spPr bwMode="auto">
            <a:xfrm flipV="1">
              <a:off x="4123978" y="3645024"/>
              <a:ext cx="367200" cy="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4123978" y="3645024"/>
              <a:ext cx="36720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4116957" y="3633368"/>
              <a:ext cx="374221" cy="4446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组合 20"/>
          <p:cNvGrpSpPr/>
          <p:nvPr/>
        </p:nvGrpSpPr>
        <p:grpSpPr>
          <a:xfrm>
            <a:off x="5647979" y="3644603"/>
            <a:ext cx="374221" cy="424424"/>
            <a:chOff x="4116957" y="3405267"/>
            <a:chExt cx="374221" cy="424424"/>
          </a:xfrm>
        </p:grpSpPr>
        <p:cxnSp>
          <p:nvCxnSpPr>
            <p:cNvPr id="22" name="直接连接符 21"/>
            <p:cNvCxnSpPr/>
            <p:nvPr/>
          </p:nvCxnSpPr>
          <p:spPr bwMode="auto">
            <a:xfrm flipV="1">
              <a:off x="4123978" y="3405267"/>
              <a:ext cx="367200" cy="2397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/>
            <p:cNvCxnSpPr/>
            <p:nvPr/>
          </p:nvCxnSpPr>
          <p:spPr bwMode="auto">
            <a:xfrm flipV="1">
              <a:off x="4123978" y="3633368"/>
              <a:ext cx="346136" cy="1165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连接符 23"/>
            <p:cNvCxnSpPr/>
            <p:nvPr/>
          </p:nvCxnSpPr>
          <p:spPr bwMode="auto">
            <a:xfrm>
              <a:off x="4116957" y="3633368"/>
              <a:ext cx="353157" cy="19632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组合 28"/>
          <p:cNvGrpSpPr/>
          <p:nvPr/>
        </p:nvGrpSpPr>
        <p:grpSpPr>
          <a:xfrm>
            <a:off x="5651150" y="3644603"/>
            <a:ext cx="378071" cy="439236"/>
            <a:chOff x="4116957" y="3227654"/>
            <a:chExt cx="378071" cy="439236"/>
          </a:xfrm>
        </p:grpSpPr>
        <p:cxnSp>
          <p:nvCxnSpPr>
            <p:cNvPr id="30" name="直接连接符 29"/>
            <p:cNvCxnSpPr/>
            <p:nvPr/>
          </p:nvCxnSpPr>
          <p:spPr bwMode="auto">
            <a:xfrm flipV="1">
              <a:off x="4123978" y="3227654"/>
              <a:ext cx="371050" cy="41737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19B5E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连接符 30"/>
            <p:cNvCxnSpPr/>
            <p:nvPr/>
          </p:nvCxnSpPr>
          <p:spPr bwMode="auto">
            <a:xfrm flipV="1">
              <a:off x="4123978" y="3449929"/>
              <a:ext cx="356328" cy="1950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19B5E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4116957" y="3633368"/>
              <a:ext cx="364029" cy="3352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19B5E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544" y="4334392"/>
            <a:ext cx="7380000" cy="2381539"/>
          </a:xfrm>
          <a:prstGeom prst="rect">
            <a:avLst/>
          </a:prstGeom>
        </p:spPr>
      </p:pic>
      <p:sp>
        <p:nvSpPr>
          <p:cNvPr id="19" name="TextBox 4">
            <a:extLst>
              <a:ext uri="{FF2B5EF4-FFF2-40B4-BE49-F238E27FC236}">
                <a16:creationId xmlns:a16="http://schemas.microsoft.com/office/drawing/2014/main" id="{98B2E744-C7EC-4C62-A069-9F7039BC5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基于关系代数的操作</a:t>
            </a:r>
          </a:p>
        </p:txBody>
      </p:sp>
    </p:spTree>
    <p:extLst>
      <p:ext uri="{BB962C8B-B14F-4D97-AF65-F5344CB8AC3E}">
        <p14:creationId xmlns:p14="http://schemas.microsoft.com/office/powerpoint/2010/main" val="2152445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244243" y="1556792"/>
            <a:ext cx="8604814" cy="4529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）操作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：给定一个</a:t>
            </a:r>
            <a:r>
              <a:rPr lang="zh-CN" altLang="en-US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，同时给定一个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选择条件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（简记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），选择运算结果也是一个关系，记作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，它从关系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中选择出满足给定条件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的元组构成。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数学描述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= { t | </a:t>
            </a:r>
            <a:r>
              <a:rPr lang="en-US" altLang="zh-CN" sz="2400" b="1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t∈</a:t>
            </a:r>
            <a:r>
              <a:rPr lang="en-US" altLang="zh-CN" sz="2400" b="1" dirty="0" err="1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con(t)=true } </a:t>
            </a: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R(A</a:t>
            </a:r>
            <a:r>
              <a:rPr lang="en-US" altLang="zh-CN" sz="2400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lang="en-US" altLang="zh-CN" sz="2400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,…,A</a:t>
            </a:r>
            <a:r>
              <a:rPr lang="en-US" altLang="zh-CN" sz="2400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的元组，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的分量记为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t[A</a:t>
            </a:r>
            <a:r>
              <a:rPr lang="en-US" altLang="zh-CN" sz="2400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，简写为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由逻辑运算符连接比较表达式组成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/>
              <a:t> </a:t>
            </a:r>
            <a:r>
              <a:rPr lang="en-US" altLang="zh-CN" sz="2400" b="1" dirty="0"/>
              <a:t>﹁</a:t>
            </a:r>
            <a:r>
              <a:rPr lang="zh-CN" altLang="en-US" sz="2400" dirty="0"/>
              <a:t>或写为</a:t>
            </a:r>
            <a:r>
              <a:rPr lang="en-US" altLang="zh-CN" sz="2400" dirty="0"/>
              <a:t>and</a:t>
            </a:r>
            <a:r>
              <a:rPr lang="zh-CN" altLang="en-US" sz="2400" dirty="0"/>
              <a:t>，</a:t>
            </a:r>
            <a:r>
              <a:rPr lang="en-US" altLang="zh-CN" sz="2400" dirty="0"/>
              <a:t>or</a:t>
            </a:r>
            <a:r>
              <a:rPr lang="zh-CN" altLang="en-US" sz="2400" dirty="0"/>
              <a:t>，</a:t>
            </a:r>
            <a:r>
              <a:rPr lang="en-US" altLang="zh-CN" sz="2400" dirty="0"/>
              <a:t>not </a:t>
            </a:r>
          </a:p>
          <a:p>
            <a:pPr marL="800100" lvl="1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比较表达式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en-US" altLang="zh-CN" sz="20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可以是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的分量、常量或简单函数，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zh-CN" altLang="en-US" sz="24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是比较运算符，</a:t>
            </a:r>
            <a:r>
              <a:rPr lang="en-US" altLang="zh-CN" sz="24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en-US" altLang="zh-CN" sz="24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∈{</a:t>
            </a:r>
            <a:r>
              <a:rPr lang="zh-CN" altLang="en-US" sz="24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＞</a:t>
            </a:r>
            <a:r>
              <a:rPr lang="en-US" altLang="zh-CN" sz="24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≥</a:t>
            </a:r>
            <a:r>
              <a:rPr lang="en-US" altLang="zh-CN" sz="24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＜</a:t>
            </a:r>
            <a:r>
              <a:rPr lang="en-US" altLang="zh-CN" sz="24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4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4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≠</a:t>
            </a:r>
            <a:r>
              <a:rPr lang="en-US" altLang="zh-CN" sz="2400" b="1" dirty="0">
                <a:solidFill>
                  <a:srgbClr val="EDA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A3BEBE9-FCE9-4BBB-B00F-65F030A40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基于关系代数的操作</a:t>
            </a:r>
          </a:p>
        </p:txBody>
      </p:sp>
    </p:spTree>
    <p:extLst>
      <p:ext uri="{BB962C8B-B14F-4D97-AF65-F5344CB8AC3E}">
        <p14:creationId xmlns:p14="http://schemas.microsoft.com/office/powerpoint/2010/main" val="40792600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883675" y="1340768"/>
            <a:ext cx="5004414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（抽象例子举例）</a:t>
            </a:r>
            <a:endParaRPr lang="en-US" altLang="zh-CN" sz="2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44568" y="2018158"/>
            <a:ext cx="4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800" b="1" dirty="0">
              <a:solidFill>
                <a:srgbClr val="217345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543" y="2549956"/>
            <a:ext cx="2867025" cy="1400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992" y="2787621"/>
            <a:ext cx="2933700" cy="11049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028260" y="2169181"/>
            <a:ext cx="174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sz="28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A3&gt;0</a:t>
            </a:r>
            <a:r>
              <a:rPr lang="en-US" altLang="zh-CN" sz="2800" b="1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dirty="0">
              <a:solidFill>
                <a:srgbClr val="4D4D4D"/>
              </a:solidFill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5925018" y="1844825"/>
            <a:ext cx="3411343" cy="46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A3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值大于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的元组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50771" y="4600878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sz="28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A2=a</a:t>
            </a:r>
            <a:r>
              <a:rPr lang="zh-CN" altLang="en-US" sz="28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en-US" altLang="zh-CN" sz="28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A2=b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dirty="0">
              <a:solidFill>
                <a:srgbClr val="4D4D4D"/>
              </a:solidFill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1847528" y="4238163"/>
            <a:ext cx="4079250" cy="46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或者为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的元组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5960648" y="4238163"/>
            <a:ext cx="4718658" cy="46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A3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的元组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030022" y="4600878"/>
            <a:ext cx="2755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sz="28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A3&gt;0</a:t>
            </a:r>
            <a:r>
              <a:rPr lang="zh-CN" altLang="en-US" sz="28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sz="28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A2=A1</a:t>
            </a:r>
            <a:r>
              <a:rPr lang="en-US" altLang="zh-CN" sz="2800" b="1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dirty="0">
              <a:solidFill>
                <a:srgbClr val="4D4D4D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295" y="5247209"/>
            <a:ext cx="2876550" cy="790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1542" y="5247208"/>
            <a:ext cx="2895600" cy="1485900"/>
          </a:xfrm>
          <a:prstGeom prst="rect">
            <a:avLst/>
          </a:prstGeom>
        </p:spPr>
      </p:pic>
      <p:sp>
        <p:nvSpPr>
          <p:cNvPr id="15" name="TextBox 4">
            <a:extLst>
              <a:ext uri="{FF2B5EF4-FFF2-40B4-BE49-F238E27FC236}">
                <a16:creationId xmlns:a16="http://schemas.microsoft.com/office/drawing/2014/main" id="{59AE7C49-52B5-4A57-83A5-DD5B3DB75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基于关系代数的操作</a:t>
            </a:r>
          </a:p>
        </p:txBody>
      </p:sp>
    </p:spTree>
    <p:extLst>
      <p:ext uri="{BB962C8B-B14F-4D97-AF65-F5344CB8AC3E}">
        <p14:creationId xmlns:p14="http://schemas.microsoft.com/office/powerpoint/2010/main" val="15079269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156850" y="1340768"/>
            <a:ext cx="5004414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（带语义的举例）</a:t>
            </a:r>
            <a:endParaRPr lang="en-US" altLang="zh-CN" sz="2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27448" y="1847318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（学生表）</a:t>
            </a:r>
            <a:endParaRPr lang="zh-CN" altLang="en-US" sz="2400" dirty="0">
              <a:solidFill>
                <a:srgbClr val="4D4D4D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986" y="2334703"/>
            <a:ext cx="3960000" cy="3874839"/>
          </a:xfrm>
          <a:prstGeom prst="rect">
            <a:avLst/>
          </a:prstGeom>
        </p:spPr>
      </p:pic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5781001" y="1628800"/>
            <a:ext cx="4203431" cy="46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查询所有年龄大于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的同学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81001" y="1953156"/>
            <a:ext cx="214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en-US" altLang="zh-CN" sz="28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&gt;19</a:t>
            </a:r>
            <a:r>
              <a:rPr lang="en-US" altLang="zh-CN" sz="2800" b="1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dirty="0">
              <a:solidFill>
                <a:srgbClr val="4D4D4D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000" y="2625412"/>
            <a:ext cx="3960000" cy="1277189"/>
          </a:xfrm>
          <a:prstGeom prst="rect">
            <a:avLst/>
          </a:prstGeom>
        </p:spPr>
      </p:pic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781001" y="4400477"/>
            <a:ext cx="4203431" cy="46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查询所有经管的同学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781001" y="4724833"/>
            <a:ext cx="2925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en-US" altLang="zh-CN" sz="28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8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“经管”</a:t>
            </a:r>
            <a:r>
              <a:rPr lang="en-US" altLang="zh-CN" sz="2800" b="1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dirty="0">
              <a:solidFill>
                <a:srgbClr val="4D4D4D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000" y="5415022"/>
            <a:ext cx="3960000" cy="784865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BE1ECA4E-4B88-4D33-BCB7-D112A9F00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基于关系代数的操作</a:t>
            </a:r>
          </a:p>
        </p:txBody>
      </p:sp>
    </p:spTree>
    <p:extLst>
      <p:ext uri="{BB962C8B-B14F-4D97-AF65-F5344CB8AC3E}">
        <p14:creationId xmlns:p14="http://schemas.microsoft.com/office/powerpoint/2010/main" val="361315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数据是</a:t>
            </a:r>
            <a:r>
              <a:rPr lang="zh-CN" altLang="en-US" sz="4000" b="1" dirty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如何组织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的？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A8474AE-B262-48B1-9BEE-6DF4AA81DDB5}"/>
              </a:ext>
            </a:extLst>
          </p:cNvPr>
          <p:cNvSpPr txBox="1">
            <a:spLocks noChangeArrowheads="1"/>
          </p:cNvSpPr>
          <p:nvPr/>
        </p:nvSpPr>
        <p:spPr>
          <a:xfrm>
            <a:off x="907069" y="1381953"/>
            <a:ext cx="8861339" cy="181594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是人们用于描述客观事物的物理符号。它是数据库中存储的基本对象（文字、图形、图像、声音等）。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是数据的集合，它具有一定的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逻辑结构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并存储在计算机存储设备上，并可被多个用户程序所共享。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DD9D139-370F-4E22-930B-1B092651D3FF}"/>
              </a:ext>
            </a:extLst>
          </p:cNvPr>
          <p:cNvSpPr txBox="1"/>
          <p:nvPr/>
        </p:nvSpPr>
        <p:spPr>
          <a:xfrm>
            <a:off x="2351584" y="35730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2B3DDF5-B789-4D53-84E8-4202BD161A7C}"/>
              </a:ext>
            </a:extLst>
          </p:cNvPr>
          <p:cNvSpPr txBox="1"/>
          <p:nvPr/>
        </p:nvSpPr>
        <p:spPr>
          <a:xfrm>
            <a:off x="7220252" y="35730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20333F-5AF5-4343-A981-24A3D2C28C0D}"/>
              </a:ext>
            </a:extLst>
          </p:cNvPr>
          <p:cNvSpPr txBox="1"/>
          <p:nvPr/>
        </p:nvSpPr>
        <p:spPr>
          <a:xfrm>
            <a:off x="2221227" y="4221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961586B-11AB-46D5-8309-EB4DC0925803}"/>
              </a:ext>
            </a:extLst>
          </p:cNvPr>
          <p:cNvSpPr txBox="1"/>
          <p:nvPr/>
        </p:nvSpPr>
        <p:spPr>
          <a:xfrm>
            <a:off x="1938844" y="50131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780119E-A9AE-43E3-9201-60F6C9BE6553}"/>
              </a:ext>
            </a:extLst>
          </p:cNvPr>
          <p:cNvSpPr txBox="1"/>
          <p:nvPr/>
        </p:nvSpPr>
        <p:spPr>
          <a:xfrm>
            <a:off x="2678232" y="50131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B9BBBE0-A146-40D3-9149-DC31B1EE4207}"/>
              </a:ext>
            </a:extLst>
          </p:cNvPr>
          <p:cNvSpPr txBox="1"/>
          <p:nvPr/>
        </p:nvSpPr>
        <p:spPr>
          <a:xfrm>
            <a:off x="3417620" y="50131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D5820AE-3E48-4CEE-BC7A-1BBC27311BC5}"/>
              </a:ext>
            </a:extLst>
          </p:cNvPr>
          <p:cNvSpPr txBox="1"/>
          <p:nvPr/>
        </p:nvSpPr>
        <p:spPr>
          <a:xfrm>
            <a:off x="1199456" y="50131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6939446-5DFC-48E3-B373-77B0AD7D5E5F}"/>
              </a:ext>
            </a:extLst>
          </p:cNvPr>
          <p:cNvSpPr txBox="1"/>
          <p:nvPr/>
        </p:nvSpPr>
        <p:spPr>
          <a:xfrm>
            <a:off x="4157007" y="50131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院系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410AFBD-ACE1-48A2-8C6F-27F685D50673}"/>
              </a:ext>
            </a:extLst>
          </p:cNvPr>
          <p:cNvSpPr txBox="1"/>
          <p:nvPr/>
        </p:nvSpPr>
        <p:spPr>
          <a:xfrm>
            <a:off x="2567608" y="59399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院系号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6309B81-56E9-4745-88AA-CCD23720762A}"/>
              </a:ext>
            </a:extLst>
          </p:cNvPr>
          <p:cNvSpPr txBox="1"/>
          <p:nvPr/>
        </p:nvSpPr>
        <p:spPr>
          <a:xfrm>
            <a:off x="3483590" y="59399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院系名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3631D41-DBC3-4F63-AFE0-6B89F6F290C3}"/>
              </a:ext>
            </a:extLst>
          </p:cNvPr>
          <p:cNvSpPr txBox="1"/>
          <p:nvPr/>
        </p:nvSpPr>
        <p:spPr>
          <a:xfrm>
            <a:off x="4399572" y="59399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负责人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2A67110-2EAC-458F-A77C-7BF7D3259226}"/>
              </a:ext>
            </a:extLst>
          </p:cNvPr>
          <p:cNvSpPr txBox="1"/>
          <p:nvPr/>
        </p:nvSpPr>
        <p:spPr>
          <a:xfrm>
            <a:off x="5315554" y="59399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9A5FCF8-B77E-4B6F-BD1B-8282F0726D04}"/>
              </a:ext>
            </a:extLst>
          </p:cNvPr>
          <p:cNvSpPr txBox="1"/>
          <p:nvPr/>
        </p:nvSpPr>
        <p:spPr>
          <a:xfrm>
            <a:off x="7013883" y="45410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4D11071-E78E-48C1-9389-7022B3DCE137}"/>
              </a:ext>
            </a:extLst>
          </p:cNvPr>
          <p:cNvSpPr txBox="1"/>
          <p:nvPr/>
        </p:nvSpPr>
        <p:spPr>
          <a:xfrm>
            <a:off x="7815952" y="45410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李四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B8C5181-6679-45F1-8ADC-E3125248F063}"/>
              </a:ext>
            </a:extLst>
          </p:cNvPr>
          <p:cNvSpPr txBox="1"/>
          <p:nvPr/>
        </p:nvSpPr>
        <p:spPr>
          <a:xfrm>
            <a:off x="8618021" y="45410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王五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196D8FB-0318-4F71-BC87-9523FB5ED741}"/>
              </a:ext>
            </a:extLst>
          </p:cNvPr>
          <p:cNvSpPr txBox="1"/>
          <p:nvPr/>
        </p:nvSpPr>
        <p:spPr>
          <a:xfrm>
            <a:off x="7426185" y="534731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A876350-7E2E-48E1-BC46-91AE8C48355B}"/>
              </a:ext>
            </a:extLst>
          </p:cNvPr>
          <p:cNvSpPr txBox="1"/>
          <p:nvPr/>
        </p:nvSpPr>
        <p:spPr>
          <a:xfrm>
            <a:off x="8541585" y="534731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肘形连接符 22">
            <a:extLst>
              <a:ext uri="{FF2B5EF4-FFF2-40B4-BE49-F238E27FC236}">
                <a16:creationId xmlns:a16="http://schemas.microsoft.com/office/drawing/2014/main" id="{D8C0BF45-990B-4CF1-B732-A5C1C47F4E15}"/>
              </a:ext>
            </a:extLst>
          </p:cNvPr>
          <p:cNvCxnSpPr>
            <a:stCxn id="20" idx="2"/>
            <a:endCxn id="24" idx="0"/>
          </p:cNvCxnSpPr>
          <p:nvPr/>
        </p:nvCxnSpPr>
        <p:spPr bwMode="auto">
          <a:xfrm rot="5400000">
            <a:off x="1822129" y="4290914"/>
            <a:ext cx="422756" cy="1021771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肘形连接符 66">
            <a:extLst>
              <a:ext uri="{FF2B5EF4-FFF2-40B4-BE49-F238E27FC236}">
                <a16:creationId xmlns:a16="http://schemas.microsoft.com/office/drawing/2014/main" id="{622CD0AA-6A70-4A6A-B5C2-505876A6675C}"/>
              </a:ext>
            </a:extLst>
          </p:cNvPr>
          <p:cNvCxnSpPr>
            <a:stCxn id="20" idx="2"/>
            <a:endCxn id="21" idx="0"/>
          </p:cNvCxnSpPr>
          <p:nvPr/>
        </p:nvCxnSpPr>
        <p:spPr bwMode="auto">
          <a:xfrm rot="5400000">
            <a:off x="2191823" y="4660608"/>
            <a:ext cx="422756" cy="282383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肘形连接符 68">
            <a:extLst>
              <a:ext uri="{FF2B5EF4-FFF2-40B4-BE49-F238E27FC236}">
                <a16:creationId xmlns:a16="http://schemas.microsoft.com/office/drawing/2014/main" id="{AA12F4EA-D605-40EC-A9E0-C8F18AA87C3A}"/>
              </a:ext>
            </a:extLst>
          </p:cNvPr>
          <p:cNvCxnSpPr>
            <a:stCxn id="20" idx="2"/>
            <a:endCxn id="22" idx="0"/>
          </p:cNvCxnSpPr>
          <p:nvPr/>
        </p:nvCxnSpPr>
        <p:spPr bwMode="auto">
          <a:xfrm rot="16200000" flipH="1">
            <a:off x="2561516" y="4573296"/>
            <a:ext cx="422756" cy="457005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肘形连接符 70">
            <a:extLst>
              <a:ext uri="{FF2B5EF4-FFF2-40B4-BE49-F238E27FC236}">
                <a16:creationId xmlns:a16="http://schemas.microsoft.com/office/drawing/2014/main" id="{85316F7B-3873-4861-98B8-2B3FA1A00165}"/>
              </a:ext>
            </a:extLst>
          </p:cNvPr>
          <p:cNvCxnSpPr>
            <a:stCxn id="20" idx="2"/>
            <a:endCxn id="23" idx="0"/>
          </p:cNvCxnSpPr>
          <p:nvPr/>
        </p:nvCxnSpPr>
        <p:spPr bwMode="auto">
          <a:xfrm rot="16200000" flipH="1">
            <a:off x="2931210" y="4203602"/>
            <a:ext cx="422756" cy="1196393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肘形连接符 72">
            <a:extLst>
              <a:ext uri="{FF2B5EF4-FFF2-40B4-BE49-F238E27FC236}">
                <a16:creationId xmlns:a16="http://schemas.microsoft.com/office/drawing/2014/main" id="{C1709756-F2FD-44CF-840F-F70384737F49}"/>
              </a:ext>
            </a:extLst>
          </p:cNvPr>
          <p:cNvCxnSpPr>
            <a:stCxn id="20" idx="2"/>
            <a:endCxn id="25" idx="0"/>
          </p:cNvCxnSpPr>
          <p:nvPr/>
        </p:nvCxnSpPr>
        <p:spPr bwMode="auto">
          <a:xfrm rot="16200000" flipH="1">
            <a:off x="3300904" y="3833908"/>
            <a:ext cx="422756" cy="1935780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肘形连接符 74">
            <a:extLst>
              <a:ext uri="{FF2B5EF4-FFF2-40B4-BE49-F238E27FC236}">
                <a16:creationId xmlns:a16="http://schemas.microsoft.com/office/drawing/2014/main" id="{175D92C1-FBB8-47E1-906D-1E2BA5BA9D82}"/>
              </a:ext>
            </a:extLst>
          </p:cNvPr>
          <p:cNvCxnSpPr>
            <a:stCxn id="25" idx="2"/>
            <a:endCxn id="26" idx="0"/>
          </p:cNvCxnSpPr>
          <p:nvPr/>
        </p:nvCxnSpPr>
        <p:spPr bwMode="auto">
          <a:xfrm rot="5400000">
            <a:off x="3464441" y="4924258"/>
            <a:ext cx="557480" cy="1473983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肘形连接符 76">
            <a:extLst>
              <a:ext uri="{FF2B5EF4-FFF2-40B4-BE49-F238E27FC236}">
                <a16:creationId xmlns:a16="http://schemas.microsoft.com/office/drawing/2014/main" id="{E29E61A0-4629-48D5-AFA1-89CCB2964A95}"/>
              </a:ext>
            </a:extLst>
          </p:cNvPr>
          <p:cNvCxnSpPr>
            <a:stCxn id="25" idx="2"/>
            <a:endCxn id="27" idx="0"/>
          </p:cNvCxnSpPr>
          <p:nvPr/>
        </p:nvCxnSpPr>
        <p:spPr bwMode="auto">
          <a:xfrm rot="5400000">
            <a:off x="3922432" y="5382249"/>
            <a:ext cx="557480" cy="558001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肘形连接符 78">
            <a:extLst>
              <a:ext uri="{FF2B5EF4-FFF2-40B4-BE49-F238E27FC236}">
                <a16:creationId xmlns:a16="http://schemas.microsoft.com/office/drawing/2014/main" id="{57F6369B-1FEA-4B73-9989-EAA55CAFDBD2}"/>
              </a:ext>
            </a:extLst>
          </p:cNvPr>
          <p:cNvCxnSpPr>
            <a:stCxn id="25" idx="2"/>
            <a:endCxn id="28" idx="0"/>
          </p:cNvCxnSpPr>
          <p:nvPr/>
        </p:nvCxnSpPr>
        <p:spPr bwMode="auto">
          <a:xfrm rot="16200000" flipH="1">
            <a:off x="4380422" y="5482258"/>
            <a:ext cx="557480" cy="357981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肘形连接符 80">
            <a:extLst>
              <a:ext uri="{FF2B5EF4-FFF2-40B4-BE49-F238E27FC236}">
                <a16:creationId xmlns:a16="http://schemas.microsoft.com/office/drawing/2014/main" id="{DDE79164-BFA2-4FE4-ABD0-BF949B718440}"/>
              </a:ext>
            </a:extLst>
          </p:cNvPr>
          <p:cNvCxnSpPr>
            <a:stCxn id="25" idx="2"/>
            <a:endCxn id="29" idx="0"/>
          </p:cNvCxnSpPr>
          <p:nvPr/>
        </p:nvCxnSpPr>
        <p:spPr bwMode="auto">
          <a:xfrm rot="16200000" flipH="1">
            <a:off x="4780705" y="5081975"/>
            <a:ext cx="557480" cy="1158547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6C4EF61-E970-4203-BF7D-6401FAD79B19}"/>
              </a:ext>
            </a:extLst>
          </p:cNvPr>
          <p:cNvCxnSpPr>
            <a:stCxn id="30" idx="2"/>
            <a:endCxn id="33" idx="0"/>
          </p:cNvCxnSpPr>
          <p:nvPr/>
        </p:nvCxnSpPr>
        <p:spPr bwMode="auto">
          <a:xfrm>
            <a:off x="7337048" y="4910346"/>
            <a:ext cx="351388" cy="43697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C201C09-E2DC-4ACC-8CE6-E52913F32A16}"/>
              </a:ext>
            </a:extLst>
          </p:cNvPr>
          <p:cNvCxnSpPr>
            <a:stCxn id="30" idx="2"/>
            <a:endCxn id="34" idx="0"/>
          </p:cNvCxnSpPr>
          <p:nvPr/>
        </p:nvCxnSpPr>
        <p:spPr bwMode="auto">
          <a:xfrm>
            <a:off x="7337048" y="4910346"/>
            <a:ext cx="1421904" cy="43697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BD56BBB-0C3B-4407-822E-E136B64C37A1}"/>
              </a:ext>
            </a:extLst>
          </p:cNvPr>
          <p:cNvCxnSpPr>
            <a:stCxn id="32" idx="2"/>
            <a:endCxn id="33" idx="0"/>
          </p:cNvCxnSpPr>
          <p:nvPr/>
        </p:nvCxnSpPr>
        <p:spPr bwMode="auto">
          <a:xfrm flipH="1">
            <a:off x="7688436" y="4910346"/>
            <a:ext cx="1252750" cy="43697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EF099C8-6743-4E69-AEF6-A4B010A30CA8}"/>
              </a:ext>
            </a:extLst>
          </p:cNvPr>
          <p:cNvCxnSpPr>
            <a:stCxn id="31" idx="2"/>
            <a:endCxn id="34" idx="0"/>
          </p:cNvCxnSpPr>
          <p:nvPr/>
        </p:nvCxnSpPr>
        <p:spPr bwMode="auto">
          <a:xfrm>
            <a:off x="8139118" y="4910346"/>
            <a:ext cx="619835" cy="43697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33F4655-1913-444C-9EEE-AB341A11C396}"/>
              </a:ext>
            </a:extLst>
          </p:cNvPr>
          <p:cNvCxnSpPr>
            <a:stCxn id="31" idx="2"/>
            <a:endCxn id="33" idx="0"/>
          </p:cNvCxnSpPr>
          <p:nvPr/>
        </p:nvCxnSpPr>
        <p:spPr bwMode="auto">
          <a:xfrm flipH="1">
            <a:off x="7688437" y="4910346"/>
            <a:ext cx="450681" cy="43697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585187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084842" y="1340768"/>
            <a:ext cx="5004414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（带语义的举例）</a:t>
            </a:r>
            <a:endParaRPr lang="en-US" altLang="zh-CN" sz="2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5440" y="1847318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（学生表）</a:t>
            </a:r>
            <a:endParaRPr lang="zh-CN" altLang="en-US" sz="2400" dirty="0">
              <a:solidFill>
                <a:srgbClr val="4D4D4D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978" y="2334703"/>
            <a:ext cx="3960000" cy="3874839"/>
          </a:xfrm>
          <a:prstGeom prst="rect">
            <a:avLst/>
          </a:prstGeom>
        </p:spPr>
      </p:pic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5807968" y="1340768"/>
            <a:ext cx="4203431" cy="46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查询电子系和计算机系的同学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802715" y="1723766"/>
            <a:ext cx="4600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“计算机”∨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“电子”</a:t>
            </a:r>
            <a:r>
              <a:rPr lang="en-US" altLang="zh-CN" sz="2400" b="1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rgbClr val="4D4D4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008" y="2392030"/>
            <a:ext cx="3960000" cy="175208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735960" y="4504371"/>
            <a:ext cx="4791561" cy="1739752"/>
            <a:chOff x="4460959" y="4469789"/>
            <a:chExt cx="4791561" cy="1739752"/>
          </a:xfrm>
        </p:grpSpPr>
        <p:sp>
          <p:nvSpPr>
            <p:cNvPr id="7" name="矩形 6"/>
            <p:cNvSpPr/>
            <p:nvPr/>
          </p:nvSpPr>
          <p:spPr bwMode="auto">
            <a:xfrm>
              <a:off x="4472676" y="4469789"/>
              <a:ext cx="4563820" cy="1739752"/>
            </a:xfrm>
            <a:prstGeom prst="rect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460959" y="4469789"/>
              <a:ext cx="4791561" cy="1645866"/>
              <a:chOff x="4460959" y="4469789"/>
              <a:chExt cx="4791561" cy="1645866"/>
            </a:xfrm>
          </p:grpSpPr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4460959" y="4469789"/>
                <a:ext cx="2899201" cy="422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800"/>
                  </a:lnSpc>
                  <a:spcBef>
                    <a:spcPts val="600"/>
                  </a:spcBef>
                  <a:buClr>
                    <a:srgbClr val="4D4D4D"/>
                  </a:buClr>
                  <a:defRPr/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选择操作与条件表达式</a:t>
                </a:r>
                <a:endPara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4472676" y="4869160"/>
                <a:ext cx="4779844" cy="1246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269875" indent="-269875">
                  <a:lnSpc>
                    <a:spcPts val="2800"/>
                  </a:lnSpc>
                  <a:spcBef>
                    <a:spcPts val="600"/>
                  </a:spcBef>
                  <a:buClr>
                    <a:schemeClr val="bg1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正确书写表达式，注意运算符的优先次序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69875" indent="-269875">
                  <a:lnSpc>
                    <a:spcPts val="2800"/>
                  </a:lnSpc>
                  <a:spcBef>
                    <a:spcPts val="600"/>
                  </a:spcBef>
                  <a:buClr>
                    <a:schemeClr val="bg1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运算符的优先次序自高到低依次为：</a:t>
                </a:r>
                <a:b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括弧、比较运算符、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 ﹁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、</a:t>
                </a:r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∧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∨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" name="TextBox 4">
            <a:extLst>
              <a:ext uri="{FF2B5EF4-FFF2-40B4-BE49-F238E27FC236}">
                <a16:creationId xmlns:a16="http://schemas.microsoft.com/office/drawing/2014/main" id="{304DE84C-BF31-481F-9073-83D376F32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基于关系代数的操作</a:t>
            </a:r>
          </a:p>
        </p:txBody>
      </p:sp>
    </p:spTree>
    <p:extLst>
      <p:ext uri="{BB962C8B-B14F-4D97-AF65-F5344CB8AC3E}">
        <p14:creationId xmlns:p14="http://schemas.microsoft.com/office/powerpoint/2010/main" val="24584712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199456" y="1453115"/>
            <a:ext cx="5004414" cy="46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投影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199456" y="2033404"/>
            <a:ext cx="9217024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：给定一个</a:t>
            </a:r>
            <a:r>
              <a:rPr lang="zh-CN" altLang="en-US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，投影运算结果也是一个关系，记作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中选择出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属性包含在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中的列构成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数学描述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50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lang="en-US" altLang="zh-CN" b="1" baseline="-50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50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ik</a:t>
            </a:r>
            <a:r>
              <a:rPr lang="en-US" altLang="zh-CN" sz="3200" b="1" baseline="-250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{ &lt;t[A</a:t>
            </a:r>
            <a:r>
              <a:rPr lang="en-US" altLang="zh-CN" sz="2400" baseline="-250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],t[A</a:t>
            </a:r>
            <a:r>
              <a:rPr lang="en-US" altLang="zh-CN" sz="2400" baseline="-250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],t[</a:t>
            </a:r>
            <a:r>
              <a:rPr lang="en-US" altLang="zh-CN" sz="2400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ik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]&gt;|</a:t>
            </a:r>
            <a:r>
              <a:rPr lang="en-US" altLang="zh-CN" sz="2400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t∈</a:t>
            </a:r>
            <a:r>
              <a:rPr lang="en-US" altLang="zh-CN" sz="2400" dirty="0" err="1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R(A</a:t>
            </a:r>
            <a:r>
              <a:rPr lang="en-US" altLang="zh-CN" sz="2400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lang="en-US" altLang="zh-CN" sz="2400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,…,A</a:t>
            </a:r>
            <a:r>
              <a:rPr lang="en-US" altLang="zh-CN" sz="2400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{A</a:t>
            </a:r>
            <a:r>
              <a:rPr lang="en-US" altLang="zh-CN" sz="2400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lang="en-US" altLang="zh-CN" sz="2400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,…, </a:t>
            </a:r>
            <a:r>
              <a:rPr lang="en-US" altLang="zh-CN" sz="24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ik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400" dirty="0">
                <a:solidFill>
                  <a:srgbClr val="4D4D4D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⊆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{A</a:t>
            </a:r>
            <a:r>
              <a:rPr lang="en-US" altLang="zh-CN" sz="2400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lang="en-US" altLang="zh-CN" sz="2400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,…,A</a:t>
            </a:r>
            <a:r>
              <a:rPr lang="en-US" altLang="zh-CN" sz="2400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baseline="-250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t[A</a:t>
            </a:r>
            <a:r>
              <a:rPr lang="en-US" altLang="zh-CN" sz="2400" baseline="-250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表示元组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中对应于属性列的分量</a:t>
            </a:r>
            <a:endParaRPr lang="en-US" altLang="zh-CN" sz="2400" dirty="0">
              <a:solidFill>
                <a:srgbClr val="19B5E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投影后的列可以根据指定重新排列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投影操作后仍是一个关系（集合），所以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重复元组需要被删除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4E1CD-E84C-40B2-836F-E9D760490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基于关系代数的操作</a:t>
            </a:r>
          </a:p>
        </p:txBody>
      </p:sp>
    </p:spTree>
    <p:extLst>
      <p:ext uri="{BB962C8B-B14F-4D97-AF65-F5344CB8AC3E}">
        <p14:creationId xmlns:p14="http://schemas.microsoft.com/office/powerpoint/2010/main" val="17503342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055440" y="1268760"/>
            <a:ext cx="5004414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投影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（举例）</a:t>
            </a:r>
            <a:endParaRPr lang="en-US" altLang="zh-CN" sz="2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4619551" y="1837996"/>
            <a:ext cx="1656184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en-US" altLang="zh-CN" sz="3200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50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lang="en-US" altLang="zh-CN" b="1" baseline="-50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="1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883" y="2278757"/>
            <a:ext cx="2895600" cy="14382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08179" y="1774700"/>
            <a:ext cx="4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800" b="1" dirty="0">
              <a:solidFill>
                <a:srgbClr val="2F75B5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729" y="2313550"/>
            <a:ext cx="1924050" cy="1390650"/>
          </a:xfrm>
          <a:prstGeom prst="rect">
            <a:avLst/>
          </a:prstGeom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412025" y="1842668"/>
            <a:ext cx="1656184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en-US" altLang="zh-CN" sz="3200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50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lang="en-US" altLang="zh-CN" b="1" baseline="-50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200" b="1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4446" y="2327874"/>
            <a:ext cx="1952625" cy="1066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614" y="4324553"/>
            <a:ext cx="2466365" cy="24085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24478" y="3861047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学生表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9572" y="4343193"/>
            <a:ext cx="1184241" cy="2408400"/>
          </a:xfrm>
          <a:prstGeom prst="rect">
            <a:avLst/>
          </a:prstGeom>
        </p:spPr>
      </p:pic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719451" y="3875225"/>
            <a:ext cx="3096344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en-US" altLang="zh-CN" sz="3200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Sno,Sname</a:t>
            </a:r>
            <a:r>
              <a:rPr lang="en-US" altLang="zh-CN" sz="3200" b="1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学生表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20136" y="3789040"/>
            <a:ext cx="28318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投影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操作从给定关系中选出某些</a:t>
            </a:r>
            <a:r>
              <a:rPr lang="zh-CN" altLang="en-US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列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组成新的关系，而</a:t>
            </a:r>
            <a:r>
              <a:rPr lang="zh-CN" altLang="en-US" sz="2800" dirty="0">
                <a:solidFill>
                  <a:srgbClr val="EDA50B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选择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操作是从给定关系中选出某些</a:t>
            </a:r>
            <a:r>
              <a:rPr lang="zh-CN" altLang="en-US" sz="2800" dirty="0">
                <a:solidFill>
                  <a:srgbClr val="EDA50B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行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组成新的关系。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6452CBD5-3EB8-49F9-A545-E262E898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基于关系代数的操作</a:t>
            </a:r>
          </a:p>
        </p:txBody>
      </p:sp>
    </p:spTree>
    <p:extLst>
      <p:ext uri="{BB962C8B-B14F-4D97-AF65-F5344CB8AC3E}">
        <p14:creationId xmlns:p14="http://schemas.microsoft.com/office/powerpoint/2010/main" val="3498587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199456" y="1381107"/>
            <a:ext cx="5004414" cy="46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投影、选择综合应用举例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199456" y="1957171"/>
            <a:ext cx="8532805" cy="46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用户可以根据需要通过投影、选择操作查询所关心的数据信息</a:t>
            </a:r>
            <a:endParaRPr lang="en-US" altLang="zh-CN" sz="2400" dirty="0">
              <a:solidFill>
                <a:srgbClr val="19B5E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591" y="2884393"/>
            <a:ext cx="3864822" cy="377429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99456" y="242088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2B74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学生表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588043" y="4773826"/>
            <a:ext cx="4667983" cy="88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查询所有在计算机系就读且年龄小于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的学生的学号和姓名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231904" y="2924944"/>
            <a:ext cx="5400600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en-US" altLang="zh-CN" sz="2800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en-US" altLang="zh-CN" sz="2000" b="1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Sno,Sname</a:t>
            </a:r>
            <a:r>
              <a:rPr lang="en-US" altLang="zh-CN" sz="2800" b="1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 err="1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sz="2000" b="1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zh-CN" altLang="en-US" sz="20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zh-CN" altLang="en-US" sz="2000" b="1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Sage&lt;19</a:t>
            </a:r>
            <a:r>
              <a:rPr lang="en-US" altLang="zh-CN" sz="20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2B74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学生表</a:t>
            </a:r>
            <a:r>
              <a:rPr lang="en-US" altLang="zh-CN" sz="20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endParaRPr lang="en-US" altLang="zh-CN" sz="20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021" y="3586336"/>
            <a:ext cx="2552700" cy="1066800"/>
          </a:xfrm>
          <a:prstGeom prst="rect">
            <a:avLst/>
          </a:prstGeom>
        </p:spPr>
      </p:pic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571471" y="5853946"/>
            <a:ext cx="4667983" cy="88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查询所有在法学院就读的男同学的信息（学号、姓名、年龄）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DA31DD3F-1053-4A72-B73B-A7EAB226A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基于关系代数的操作</a:t>
            </a:r>
          </a:p>
        </p:txBody>
      </p:sp>
    </p:spTree>
    <p:extLst>
      <p:ext uri="{BB962C8B-B14F-4D97-AF65-F5344CB8AC3E}">
        <p14:creationId xmlns:p14="http://schemas.microsoft.com/office/powerpoint/2010/main" val="25502105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6B06A8D4-DEFB-491A-8977-9833E8BB6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0689" y="2683387"/>
            <a:ext cx="4838871" cy="238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关系代数基本操作的书写思路</a:t>
            </a:r>
            <a:endParaRPr lang="en-US" altLang="zh-CN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选出将要用到的关系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做并、差、积运算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做选择运算保留所需的元组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做投影运算保留所需的属性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0FC6252C-C231-475C-9415-3D8F819F110F}"/>
              </a:ext>
            </a:extLst>
          </p:cNvPr>
          <p:cNvSpPr/>
          <p:nvPr/>
        </p:nvSpPr>
        <p:spPr bwMode="auto">
          <a:xfrm rot="5400000" flipV="1">
            <a:off x="2924916" y="1451051"/>
            <a:ext cx="445693" cy="2910366"/>
          </a:xfrm>
          <a:prstGeom prst="leftBrace">
            <a:avLst>
              <a:gd name="adj1" fmla="val 72745"/>
              <a:gd name="adj2" fmla="val 50000"/>
            </a:avLst>
          </a:prstGeom>
          <a:noFill/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5CC73A1-27DE-4D56-9E3B-060B7239EE51}"/>
              </a:ext>
            </a:extLst>
          </p:cNvPr>
          <p:cNvGrpSpPr/>
          <p:nvPr/>
        </p:nvGrpSpPr>
        <p:grpSpPr>
          <a:xfrm>
            <a:off x="2336312" y="3180236"/>
            <a:ext cx="1584176" cy="1206926"/>
            <a:chOff x="6284920" y="3171437"/>
            <a:chExt cx="1584176" cy="120692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34CA7EE-6B2B-4D96-B391-720C0D2001EC}"/>
                </a:ext>
              </a:extLst>
            </p:cNvPr>
            <p:cNvSpPr/>
            <p:nvPr/>
          </p:nvSpPr>
          <p:spPr bwMode="auto">
            <a:xfrm>
              <a:off x="6473545" y="317143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Text Box 11">
              <a:extLst>
                <a:ext uri="{FF2B5EF4-FFF2-40B4-BE49-F238E27FC236}">
                  <a16:creationId xmlns:a16="http://schemas.microsoft.com/office/drawing/2014/main" id="{6B143F90-2638-455A-9885-BA6368BDD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4920" y="3561074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差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9F71A46-383C-424E-B282-8BEAEA89C321}"/>
              </a:ext>
            </a:extLst>
          </p:cNvPr>
          <p:cNvGrpSpPr/>
          <p:nvPr/>
        </p:nvGrpSpPr>
        <p:grpSpPr>
          <a:xfrm>
            <a:off x="1055440" y="3180236"/>
            <a:ext cx="1584176" cy="1206926"/>
            <a:chOff x="5004048" y="3171437"/>
            <a:chExt cx="1584176" cy="1206926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4523F84-60FB-4AB5-AABF-62A6A2C9918A}"/>
                </a:ext>
              </a:extLst>
            </p:cNvPr>
            <p:cNvSpPr/>
            <p:nvPr/>
          </p:nvSpPr>
          <p:spPr bwMode="auto">
            <a:xfrm>
              <a:off x="5192673" y="317143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749BB84E-D788-4135-93DE-B49A953F4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048" y="3561074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4B4640D-4855-4EBE-8992-0B2779FA7EF3}"/>
              </a:ext>
            </a:extLst>
          </p:cNvPr>
          <p:cNvGrpSpPr/>
          <p:nvPr/>
        </p:nvGrpSpPr>
        <p:grpSpPr>
          <a:xfrm>
            <a:off x="3647728" y="3180236"/>
            <a:ext cx="1584176" cy="1206926"/>
            <a:chOff x="7596336" y="3171437"/>
            <a:chExt cx="1584176" cy="1206926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2C155A5-1465-4B4D-BF59-0D0F70222708}"/>
                </a:ext>
              </a:extLst>
            </p:cNvPr>
            <p:cNvSpPr/>
            <p:nvPr/>
          </p:nvSpPr>
          <p:spPr bwMode="auto">
            <a:xfrm>
              <a:off x="7784961" y="317143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66356350-CBCA-47FE-81EA-5F3D9F6B9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6336" y="3561074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积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9E53E27-1D3A-4C99-B618-DBCC3049E534}"/>
              </a:ext>
            </a:extLst>
          </p:cNvPr>
          <p:cNvGrpSpPr/>
          <p:nvPr/>
        </p:nvGrpSpPr>
        <p:grpSpPr>
          <a:xfrm>
            <a:off x="2333391" y="1493302"/>
            <a:ext cx="1584176" cy="1206926"/>
            <a:chOff x="7047671" y="5345817"/>
            <a:chExt cx="1584176" cy="1206926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B55096A-44DA-4D85-B1FE-B0A628E2A633}"/>
                </a:ext>
              </a:extLst>
            </p:cNvPr>
            <p:cNvSpPr/>
            <p:nvPr/>
          </p:nvSpPr>
          <p:spPr bwMode="auto">
            <a:xfrm>
              <a:off x="7236296" y="534581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80B83C00-2205-433D-A5C6-DC4B97765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7671" y="5524740"/>
              <a:ext cx="1584176" cy="964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AD563FE-F4A7-462F-81E9-120B2EDC861C}"/>
              </a:ext>
            </a:extLst>
          </p:cNvPr>
          <p:cNvGrpSpPr/>
          <p:nvPr/>
        </p:nvGrpSpPr>
        <p:grpSpPr>
          <a:xfrm>
            <a:off x="1628359" y="4259694"/>
            <a:ext cx="1584176" cy="1206926"/>
            <a:chOff x="7047671" y="5345817"/>
            <a:chExt cx="1584176" cy="1206926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A5EE5F5-1CF3-42C0-BB7A-379F8453606A}"/>
                </a:ext>
              </a:extLst>
            </p:cNvPr>
            <p:cNvSpPr/>
            <p:nvPr/>
          </p:nvSpPr>
          <p:spPr bwMode="auto">
            <a:xfrm>
              <a:off x="7236296" y="534581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Text Box 11">
              <a:extLst>
                <a:ext uri="{FF2B5EF4-FFF2-40B4-BE49-F238E27FC236}">
                  <a16:creationId xmlns:a16="http://schemas.microsoft.com/office/drawing/2014/main" id="{0F8A3448-1437-48EF-BF03-EFFEB3B5F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7671" y="5748058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7D2A2CC-B4A4-483E-B3C8-1F8ECB37C5AE}"/>
              </a:ext>
            </a:extLst>
          </p:cNvPr>
          <p:cNvGrpSpPr/>
          <p:nvPr/>
        </p:nvGrpSpPr>
        <p:grpSpPr>
          <a:xfrm>
            <a:off x="3013721" y="4293096"/>
            <a:ext cx="1584176" cy="1206926"/>
            <a:chOff x="7047671" y="5345817"/>
            <a:chExt cx="1584176" cy="1206926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176684B-106C-4E90-AD27-22807BCF9CCD}"/>
                </a:ext>
              </a:extLst>
            </p:cNvPr>
            <p:cNvSpPr/>
            <p:nvPr/>
          </p:nvSpPr>
          <p:spPr bwMode="auto">
            <a:xfrm>
              <a:off x="7236296" y="534581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EA734664-CD79-4C84-BD32-BA8910249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7671" y="5728834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投影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2" name="Picture 5">
            <a:extLst>
              <a:ext uri="{FF2B5EF4-FFF2-40B4-BE49-F238E27FC236}">
                <a16:creationId xmlns:a16="http://schemas.microsoft.com/office/drawing/2014/main" id="{F66AD3A6-A264-41A1-BB20-31B7E9BC9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031" y="3639980"/>
            <a:ext cx="968628" cy="149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326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271464" y="1340768"/>
            <a:ext cx="8604814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Intersection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）操作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：假设关系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和关系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并相容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的，则关系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与关系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的交运算结果也是一个关系，记作：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∩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，它由</a:t>
            </a:r>
            <a:r>
              <a:rPr lang="zh-CN" altLang="en-US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同时出现在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中和关系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中的元组构成。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数学描述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R∩S</a:t>
            </a:r>
            <a:r>
              <a:rPr lang="en-US" altLang="zh-CN" sz="20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{ t | </a:t>
            </a:r>
            <a:r>
              <a:rPr lang="en-US" altLang="zh-CN" sz="2400" b="1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t∈R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∧ </a:t>
            </a:r>
            <a:r>
              <a:rPr lang="en-US" altLang="zh-CN" sz="2400" b="1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t∈S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 </a:t>
            </a: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R∩S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S∩R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运算的结果是同一个关系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3512" y="4067328"/>
            <a:ext cx="3888432" cy="228472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85114" y="6309321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∩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991544" y="5114206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4933298" y="511420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5961464" y="4794194"/>
            <a:ext cx="3348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∩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S=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- ( R-S )</a:t>
            </a:r>
            <a:r>
              <a:rPr lang="en-US" altLang="zh-CN" sz="2400" b="1" dirty="0"/>
              <a:t>=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- ( S-R 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61464" y="587727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交运算可以通过差运算来实现</a:t>
            </a:r>
            <a:endParaRPr lang="en-US" altLang="zh-CN" sz="24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E2FB938-8BB7-4D5B-A2B9-CBEA41D75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58272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基于关系代数的扩展操作</a:t>
            </a:r>
          </a:p>
        </p:txBody>
      </p:sp>
    </p:spTree>
    <p:extLst>
      <p:ext uri="{BB962C8B-B14F-4D97-AF65-F5344CB8AC3E}">
        <p14:creationId xmlns:p14="http://schemas.microsoft.com/office/powerpoint/2010/main" val="39997117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631504" y="1354946"/>
            <a:ext cx="8676821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（抽象例子举例）：假设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是并相容的关系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2420888"/>
            <a:ext cx="2847975" cy="1409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538" y="2420888"/>
            <a:ext cx="2847975" cy="17145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071663" y="1991090"/>
            <a:ext cx="4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8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7684641" y="1936881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826428" y="4633972"/>
            <a:ext cx="909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∩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8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528" y="5157192"/>
            <a:ext cx="2867025" cy="10858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01728" y="4301118"/>
            <a:ext cx="3063844" cy="180022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449609" y="613568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∩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6802683" y="5065612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8389682" y="5065612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400" b="1" dirty="0"/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A0D8FB0B-30FC-4300-9616-50DC1A1C8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58272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基于关系代数的扩展操作</a:t>
            </a:r>
          </a:p>
        </p:txBody>
      </p:sp>
    </p:spTree>
    <p:extLst>
      <p:ext uri="{BB962C8B-B14F-4D97-AF65-F5344CB8AC3E}">
        <p14:creationId xmlns:p14="http://schemas.microsoft.com/office/powerpoint/2010/main" val="12484682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444883" y="1484504"/>
            <a:ext cx="5004414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（带语义的举例）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15481" y="2170213"/>
            <a:ext cx="3785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（参加天文协会的同学）</a:t>
            </a:r>
            <a:endParaRPr lang="zh-CN" altLang="en-US" sz="2400" dirty="0">
              <a:solidFill>
                <a:srgbClr val="4D4D4D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87845" y="2170213"/>
            <a:ext cx="344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（参加话剧社的同学）</a:t>
            </a:r>
            <a:endParaRPr lang="zh-CN" altLang="en-US" sz="2400" dirty="0">
              <a:solidFill>
                <a:srgbClr val="4D4D4D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15480" y="4724865"/>
            <a:ext cx="3262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∩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b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参加天文协会</a:t>
            </a:r>
            <a:b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参加话剧社的同学）</a:t>
            </a:r>
            <a:endParaRPr lang="zh-CN" altLang="en-US" sz="2400" dirty="0">
              <a:solidFill>
                <a:srgbClr val="4D4D4D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611" y="2601088"/>
            <a:ext cx="3188481" cy="162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562" y="2628519"/>
            <a:ext cx="3258947" cy="1440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490" y="4853905"/>
            <a:ext cx="5314950" cy="1095375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C6997513-3DD3-45CF-B85B-4C2285274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58272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基于关系代数的扩展操作</a:t>
            </a:r>
          </a:p>
        </p:txBody>
      </p:sp>
    </p:spTree>
    <p:extLst>
      <p:ext uri="{BB962C8B-B14F-4D97-AF65-F5344CB8AC3E}">
        <p14:creationId xmlns:p14="http://schemas.microsoft.com/office/powerpoint/2010/main" val="4747490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382401" y="1340769"/>
            <a:ext cx="8604814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）操作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引入背景：投影与选择操作只是对单个关系（表）进行操作，而实际应用中往往涉及多个表之间的操作，这就需要连接操作。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79179" y="2702680"/>
            <a:ext cx="6951853" cy="46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比如，查询组合数学成绩在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分以上的学生姓名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440" y="6067823"/>
            <a:ext cx="6962775" cy="5810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1453" y="5589240"/>
            <a:ext cx="7915275" cy="5905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5326" y="5229201"/>
            <a:ext cx="4314825" cy="58102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 bwMode="auto">
          <a:xfrm>
            <a:off x="6530831" y="5523923"/>
            <a:ext cx="1008112" cy="360040"/>
          </a:xfrm>
          <a:prstGeom prst="ellipse">
            <a:avLst/>
          </a:prstGeom>
          <a:noFill/>
          <a:ln w="28575" cap="flat" cmpd="sng" algn="ctr">
            <a:solidFill>
              <a:srgbClr val="19B5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椭圆 15"/>
          <p:cNvSpPr/>
          <p:nvPr/>
        </p:nvSpPr>
        <p:spPr bwMode="auto">
          <a:xfrm>
            <a:off x="5180752" y="5899098"/>
            <a:ext cx="1008112" cy="360040"/>
          </a:xfrm>
          <a:prstGeom prst="ellipse">
            <a:avLst/>
          </a:prstGeom>
          <a:noFill/>
          <a:ln w="28575" cap="flat" cmpd="sng" algn="ctr">
            <a:solidFill>
              <a:srgbClr val="19B5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椭圆 16"/>
          <p:cNvSpPr/>
          <p:nvPr/>
        </p:nvSpPr>
        <p:spPr bwMode="auto">
          <a:xfrm>
            <a:off x="2642399" y="6381328"/>
            <a:ext cx="1008112" cy="360040"/>
          </a:xfrm>
          <a:prstGeom prst="ellipse">
            <a:avLst/>
          </a:prstGeom>
          <a:noFill/>
          <a:ln w="28575" cap="flat" cmpd="sng" algn="ctr">
            <a:solidFill>
              <a:srgbClr val="19B5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0374" y="3362503"/>
            <a:ext cx="3256375" cy="16252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3053" y="3356993"/>
            <a:ext cx="2824163" cy="866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1304" y="3368228"/>
            <a:ext cx="2218556" cy="1898098"/>
          </a:xfrm>
          <a:prstGeom prst="rect">
            <a:avLst/>
          </a:prstGeom>
        </p:spPr>
      </p:pic>
      <p:sp>
        <p:nvSpPr>
          <p:cNvPr id="18" name="TextBox 4">
            <a:extLst>
              <a:ext uri="{FF2B5EF4-FFF2-40B4-BE49-F238E27FC236}">
                <a16:creationId xmlns:a16="http://schemas.microsoft.com/office/drawing/2014/main" id="{8E859499-8608-4838-9675-880F2E366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58272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基于关系代数的扩展操作</a:t>
            </a:r>
          </a:p>
        </p:txBody>
      </p:sp>
    </p:spTree>
    <p:extLst>
      <p:ext uri="{BB962C8B-B14F-4D97-AF65-F5344CB8AC3E}">
        <p14:creationId xmlns:p14="http://schemas.microsoft.com/office/powerpoint/2010/main" val="37488418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055440" y="1484784"/>
            <a:ext cx="9073008" cy="133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en-US" altLang="zh-CN" sz="28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zh-CN" altLang="en-US" sz="28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）操作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：给定关系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的连接运算结果也是一个关系，记作：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，它从关系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中和关系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的笛卡尔积中，选取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等腰三角形 4"/>
          <p:cNvSpPr/>
          <p:nvPr/>
        </p:nvSpPr>
        <p:spPr bwMode="auto">
          <a:xfrm rot="5400000">
            <a:off x="2681799" y="2444820"/>
            <a:ext cx="250588" cy="216024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4F81BD"/>
              </a:solidFill>
            </a:endParaRPr>
          </a:p>
        </p:txBody>
      </p:sp>
      <p:sp>
        <p:nvSpPr>
          <p:cNvPr id="6" name="等腰三角形 5"/>
          <p:cNvSpPr/>
          <p:nvPr/>
        </p:nvSpPr>
        <p:spPr bwMode="auto">
          <a:xfrm rot="16200000" flipH="1">
            <a:off x="2880541" y="2438171"/>
            <a:ext cx="250588" cy="216024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4F81BD"/>
              </a:solidFill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091302" y="2960897"/>
            <a:ext cx="8604814" cy="9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中属性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之间满足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条件的元组构成。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数学描述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l-GR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sz="2400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r[A] </a:t>
            </a:r>
            <a:r>
              <a:rPr lang="en-US" altLang="zh-CN" sz="2400" baseline="-250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en-US" altLang="zh-CN" sz="2400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s[B]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R×S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05708" y="266791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A</a:t>
            </a:r>
            <a:r>
              <a:rPr lang="en-US" altLang="zh-CN" sz="1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en-US" altLang="zh-CN" sz="1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</a:t>
            </a:r>
            <a:endParaRPr lang="zh-CN" altLang="en-US" sz="1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2EDCA"/>
              </a:clrFrom>
              <a:clrTo>
                <a:srgbClr val="F2EDC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37461" y="3483251"/>
            <a:ext cx="847725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23350" y="3992501"/>
            <a:ext cx="5868914" cy="861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31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中的元组，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中的元组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ts val="31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是比较运算符，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∈{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91302" y="4952345"/>
            <a:ext cx="8568952" cy="12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1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zh-CN" altLang="en-US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过程：首先将两个关系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通过积运算拼接起来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只保留符合条件的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在实际应用中，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θ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连接操作经常与投影、选择操作一起使用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B9CEB11C-F969-45D2-AAC1-72B471733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58272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基于关系代数的扩展操作</a:t>
            </a:r>
          </a:p>
        </p:txBody>
      </p:sp>
    </p:spTree>
    <p:extLst>
      <p:ext uri="{BB962C8B-B14F-4D97-AF65-F5344CB8AC3E}">
        <p14:creationId xmlns:p14="http://schemas.microsoft.com/office/powerpoint/2010/main" val="347499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数据是</a:t>
            </a:r>
            <a:r>
              <a:rPr lang="zh-CN" altLang="en-US" sz="4000" b="1" dirty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如何组织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的？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A8474AE-B262-48B1-9BEE-6DF4AA81DDB5}"/>
              </a:ext>
            </a:extLst>
          </p:cNvPr>
          <p:cNvSpPr txBox="1">
            <a:spLocks noChangeArrowheads="1"/>
          </p:cNvSpPr>
          <p:nvPr/>
        </p:nvSpPr>
        <p:spPr>
          <a:xfrm>
            <a:off x="907069" y="1381953"/>
            <a:ext cx="8861339" cy="181594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是人们用于描述客观事物的物理符号。它是数据库中存储的基本对象（文字、图形、图像、声音等）。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是数据的集合，它具有一定的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逻辑结构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并存储在计算机存储设备上，并可被多个用户程序所共享。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F4F0EF6-AA51-471F-A0D0-0CB414C1665D}"/>
              </a:ext>
            </a:extLst>
          </p:cNvPr>
          <p:cNvSpPr txBox="1"/>
          <p:nvPr/>
        </p:nvSpPr>
        <p:spPr>
          <a:xfrm>
            <a:off x="1940897" y="35544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89E2A96-E680-45FE-AB14-590C007BBF4B}"/>
              </a:ext>
            </a:extLst>
          </p:cNvPr>
          <p:cNvGrpSpPr/>
          <p:nvPr/>
        </p:nvGrpSpPr>
        <p:grpSpPr>
          <a:xfrm>
            <a:off x="1029126" y="4391182"/>
            <a:ext cx="4861704" cy="1748508"/>
            <a:chOff x="107504" y="1556792"/>
            <a:chExt cx="8208912" cy="2952328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55B39364-5DF5-4D70-8FE3-8CD5AAF5164F}"/>
                </a:ext>
              </a:extLst>
            </p:cNvPr>
            <p:cNvCxnSpPr>
              <a:stCxn id="53" idx="1"/>
              <a:endCxn id="52" idx="3"/>
            </p:cNvCxnSpPr>
            <p:nvPr/>
          </p:nvCxnSpPr>
          <p:spPr>
            <a:xfrm flipH="1">
              <a:off x="2771800" y="2096852"/>
              <a:ext cx="3960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922BA35-AC0B-4E19-8D70-73E46E6323BD}"/>
                </a:ext>
              </a:extLst>
            </p:cNvPr>
            <p:cNvSpPr/>
            <p:nvPr/>
          </p:nvSpPr>
          <p:spPr>
            <a:xfrm>
              <a:off x="1619672" y="1772816"/>
              <a:ext cx="1152128" cy="648072"/>
            </a:xfrm>
            <a:prstGeom prst="rect">
              <a:avLst/>
            </a:prstGeom>
            <a:solidFill>
              <a:srgbClr val="FF99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</a:t>
              </a:r>
              <a:endParaRPr lang="zh-CN" altLang="en-US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5F3C034-F4ED-4F34-AB49-B40B12A46360}"/>
                </a:ext>
              </a:extLst>
            </p:cNvPr>
            <p:cNvSpPr/>
            <p:nvPr/>
          </p:nvSpPr>
          <p:spPr>
            <a:xfrm>
              <a:off x="6732240" y="1772816"/>
              <a:ext cx="1152128" cy="648072"/>
            </a:xfrm>
            <a:prstGeom prst="rect">
              <a:avLst/>
            </a:prstGeom>
            <a:solidFill>
              <a:srgbClr val="FF99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</a:t>
              </a:r>
            </a:p>
          </p:txBody>
        </p:sp>
        <p:sp>
          <p:nvSpPr>
            <p:cNvPr id="54" name="菱形 53">
              <a:extLst>
                <a:ext uri="{FF2B5EF4-FFF2-40B4-BE49-F238E27FC236}">
                  <a16:creationId xmlns:a16="http://schemas.microsoft.com/office/drawing/2014/main" id="{D5B2057F-92AC-485B-B9E9-2E6C9C0C76B1}"/>
                </a:ext>
              </a:extLst>
            </p:cNvPr>
            <p:cNvSpPr/>
            <p:nvPr/>
          </p:nvSpPr>
          <p:spPr>
            <a:xfrm>
              <a:off x="4067944" y="1628800"/>
              <a:ext cx="1224136" cy="936104"/>
            </a:xfrm>
            <a:prstGeom prst="diamond">
              <a:avLst/>
            </a:prstGeom>
            <a:solidFill>
              <a:srgbClr val="FD9998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选修</a:t>
              </a:r>
              <a:endParaRPr lang="zh-CN" altLang="en-US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圆角矩形 48">
              <a:extLst>
                <a:ext uri="{FF2B5EF4-FFF2-40B4-BE49-F238E27FC236}">
                  <a16:creationId xmlns:a16="http://schemas.microsoft.com/office/drawing/2014/main" id="{30E1F9C1-7D5F-4C60-A06C-C70ECB81678E}"/>
                </a:ext>
              </a:extLst>
            </p:cNvPr>
            <p:cNvSpPr/>
            <p:nvPr/>
          </p:nvSpPr>
          <p:spPr>
            <a:xfrm>
              <a:off x="107504" y="3982560"/>
              <a:ext cx="936104" cy="526559"/>
            </a:xfrm>
            <a:prstGeom prst="roundRect">
              <a:avLst/>
            </a:prstGeom>
            <a:solidFill>
              <a:srgbClr val="9EBF2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学号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圆角矩形 49">
              <a:extLst>
                <a:ext uri="{FF2B5EF4-FFF2-40B4-BE49-F238E27FC236}">
                  <a16:creationId xmlns:a16="http://schemas.microsoft.com/office/drawing/2014/main" id="{8E5BA017-C85C-4FB4-9654-9EF78A7A6444}"/>
                </a:ext>
              </a:extLst>
            </p:cNvPr>
            <p:cNvSpPr/>
            <p:nvPr/>
          </p:nvSpPr>
          <p:spPr>
            <a:xfrm>
              <a:off x="1259632" y="3982560"/>
              <a:ext cx="936104" cy="526559"/>
            </a:xfrm>
            <a:prstGeom prst="roundRect">
              <a:avLst/>
            </a:prstGeom>
            <a:solidFill>
              <a:srgbClr val="9EBF2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</a:p>
          </p:txBody>
        </p:sp>
        <p:sp>
          <p:nvSpPr>
            <p:cNvPr id="57" name="圆角矩形 50">
              <a:extLst>
                <a:ext uri="{FF2B5EF4-FFF2-40B4-BE49-F238E27FC236}">
                  <a16:creationId xmlns:a16="http://schemas.microsoft.com/office/drawing/2014/main" id="{6B1345D4-F1AE-4639-B066-9B3EC09B55FD}"/>
                </a:ext>
              </a:extLst>
            </p:cNvPr>
            <p:cNvSpPr/>
            <p:nvPr/>
          </p:nvSpPr>
          <p:spPr>
            <a:xfrm>
              <a:off x="2411760" y="3982560"/>
              <a:ext cx="936104" cy="526559"/>
            </a:xfrm>
            <a:prstGeom prst="roundRect">
              <a:avLst/>
            </a:prstGeom>
            <a:solidFill>
              <a:srgbClr val="9EBF2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性别</a:t>
              </a:r>
            </a:p>
          </p:txBody>
        </p:sp>
        <p:sp>
          <p:nvSpPr>
            <p:cNvPr id="58" name="圆角矩形 51">
              <a:extLst>
                <a:ext uri="{FF2B5EF4-FFF2-40B4-BE49-F238E27FC236}">
                  <a16:creationId xmlns:a16="http://schemas.microsoft.com/office/drawing/2014/main" id="{39100FE7-9DC3-44E3-882E-560B65F7C9EC}"/>
                </a:ext>
              </a:extLst>
            </p:cNvPr>
            <p:cNvSpPr/>
            <p:nvPr/>
          </p:nvSpPr>
          <p:spPr>
            <a:xfrm>
              <a:off x="3563888" y="3982560"/>
              <a:ext cx="936104" cy="526559"/>
            </a:xfrm>
            <a:prstGeom prst="roundRect">
              <a:avLst/>
            </a:prstGeom>
            <a:solidFill>
              <a:srgbClr val="9EBF2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院系</a:t>
              </a:r>
            </a:p>
          </p:txBody>
        </p:sp>
        <p:sp>
          <p:nvSpPr>
            <p:cNvPr id="59" name="圆角矩形 52">
              <a:extLst>
                <a:ext uri="{FF2B5EF4-FFF2-40B4-BE49-F238E27FC236}">
                  <a16:creationId xmlns:a16="http://schemas.microsoft.com/office/drawing/2014/main" id="{0F04F9BF-A34E-438A-B8E9-AA162A5BAFE4}"/>
                </a:ext>
              </a:extLst>
            </p:cNvPr>
            <p:cNvSpPr/>
            <p:nvPr/>
          </p:nvSpPr>
          <p:spPr>
            <a:xfrm>
              <a:off x="4716016" y="3982560"/>
              <a:ext cx="936104" cy="526559"/>
            </a:xfrm>
            <a:prstGeom prst="roundRect">
              <a:avLst/>
            </a:prstGeom>
            <a:solidFill>
              <a:srgbClr val="9EBF2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班级</a:t>
              </a:r>
            </a:p>
          </p:txBody>
        </p:sp>
        <p:sp>
          <p:nvSpPr>
            <p:cNvPr id="60" name="圆角矩形 53">
              <a:extLst>
                <a:ext uri="{FF2B5EF4-FFF2-40B4-BE49-F238E27FC236}">
                  <a16:creationId xmlns:a16="http://schemas.microsoft.com/office/drawing/2014/main" id="{6A36B321-A12E-47C3-A063-4AB90308FE8A}"/>
                </a:ext>
              </a:extLst>
            </p:cNvPr>
            <p:cNvSpPr/>
            <p:nvPr/>
          </p:nvSpPr>
          <p:spPr>
            <a:xfrm>
              <a:off x="6228184" y="3982561"/>
              <a:ext cx="936104" cy="526559"/>
            </a:xfrm>
            <a:prstGeom prst="roundRect">
              <a:avLst/>
            </a:prstGeom>
            <a:solidFill>
              <a:srgbClr val="9EBF2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课号</a:t>
              </a:r>
            </a:p>
          </p:txBody>
        </p:sp>
        <p:sp>
          <p:nvSpPr>
            <p:cNvPr id="61" name="圆角矩形 54">
              <a:extLst>
                <a:ext uri="{FF2B5EF4-FFF2-40B4-BE49-F238E27FC236}">
                  <a16:creationId xmlns:a16="http://schemas.microsoft.com/office/drawing/2014/main" id="{B23085D7-0292-4D23-841D-0C01C6147D20}"/>
                </a:ext>
              </a:extLst>
            </p:cNvPr>
            <p:cNvSpPr/>
            <p:nvPr/>
          </p:nvSpPr>
          <p:spPr>
            <a:xfrm>
              <a:off x="7380312" y="3982561"/>
              <a:ext cx="936104" cy="526559"/>
            </a:xfrm>
            <a:prstGeom prst="roundRect">
              <a:avLst/>
            </a:prstGeom>
            <a:solidFill>
              <a:srgbClr val="9EBF2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学分</a:t>
              </a:r>
            </a:p>
          </p:txBody>
        </p:sp>
        <p:sp>
          <p:nvSpPr>
            <p:cNvPr id="62" name="圆角矩形 55">
              <a:extLst>
                <a:ext uri="{FF2B5EF4-FFF2-40B4-BE49-F238E27FC236}">
                  <a16:creationId xmlns:a16="http://schemas.microsoft.com/office/drawing/2014/main" id="{96F1885C-2FEC-42EE-B72E-D73E89191886}"/>
                </a:ext>
              </a:extLst>
            </p:cNvPr>
            <p:cNvSpPr/>
            <p:nvPr/>
          </p:nvSpPr>
          <p:spPr>
            <a:xfrm>
              <a:off x="4211960" y="2924944"/>
              <a:ext cx="936104" cy="526559"/>
            </a:xfrm>
            <a:prstGeom prst="roundRect">
              <a:avLst/>
            </a:prstGeom>
            <a:solidFill>
              <a:srgbClr val="9EBF2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成绩</a:t>
              </a: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5E143D83-0518-49FA-98F3-ADF3E4722FE4}"/>
                </a:ext>
              </a:extLst>
            </p:cNvPr>
            <p:cNvCxnSpPr>
              <a:stCxn id="52" idx="2"/>
              <a:endCxn id="55" idx="0"/>
            </p:cNvCxnSpPr>
            <p:nvPr/>
          </p:nvCxnSpPr>
          <p:spPr>
            <a:xfrm flipH="1">
              <a:off x="575556" y="2420888"/>
              <a:ext cx="1620180" cy="15616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29B001A8-F05B-4E9A-89BD-8399D79C29A9}"/>
                </a:ext>
              </a:extLst>
            </p:cNvPr>
            <p:cNvCxnSpPr>
              <a:stCxn id="52" idx="2"/>
              <a:endCxn id="56" idx="0"/>
            </p:cNvCxnSpPr>
            <p:nvPr/>
          </p:nvCxnSpPr>
          <p:spPr>
            <a:xfrm flipH="1">
              <a:off x="1727684" y="2420888"/>
              <a:ext cx="468052" cy="15616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478083BF-B868-4EFE-AB06-6C595A500E48}"/>
                </a:ext>
              </a:extLst>
            </p:cNvPr>
            <p:cNvCxnSpPr>
              <a:stCxn id="52" idx="2"/>
              <a:endCxn id="57" idx="0"/>
            </p:cNvCxnSpPr>
            <p:nvPr/>
          </p:nvCxnSpPr>
          <p:spPr>
            <a:xfrm>
              <a:off x="2195736" y="2420888"/>
              <a:ext cx="684076" cy="15616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A01D13F6-B634-4FCB-9B87-2C35DA71D61E}"/>
                </a:ext>
              </a:extLst>
            </p:cNvPr>
            <p:cNvCxnSpPr>
              <a:stCxn id="52" idx="2"/>
              <a:endCxn id="58" idx="0"/>
            </p:cNvCxnSpPr>
            <p:nvPr/>
          </p:nvCxnSpPr>
          <p:spPr>
            <a:xfrm>
              <a:off x="2195736" y="2420888"/>
              <a:ext cx="1836204" cy="15616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EA1EC9D8-4929-4FC0-B0A7-01E7984D0BEC}"/>
                </a:ext>
              </a:extLst>
            </p:cNvPr>
            <p:cNvCxnSpPr>
              <a:stCxn id="52" idx="2"/>
              <a:endCxn id="59" idx="0"/>
            </p:cNvCxnSpPr>
            <p:nvPr/>
          </p:nvCxnSpPr>
          <p:spPr>
            <a:xfrm>
              <a:off x="2195736" y="2420888"/>
              <a:ext cx="2988332" cy="15616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5F83CBF5-8307-4DA1-B145-442C0728EB79}"/>
                </a:ext>
              </a:extLst>
            </p:cNvPr>
            <p:cNvCxnSpPr>
              <a:stCxn id="54" idx="2"/>
              <a:endCxn id="62" idx="0"/>
            </p:cNvCxnSpPr>
            <p:nvPr/>
          </p:nvCxnSpPr>
          <p:spPr>
            <a:xfrm>
              <a:off x="4680012" y="2564904"/>
              <a:ext cx="0" cy="36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39E7F365-33B1-40C4-AFD5-4F3B18D185FB}"/>
                </a:ext>
              </a:extLst>
            </p:cNvPr>
            <p:cNvCxnSpPr>
              <a:stCxn id="53" idx="2"/>
              <a:endCxn id="60" idx="0"/>
            </p:cNvCxnSpPr>
            <p:nvPr/>
          </p:nvCxnSpPr>
          <p:spPr>
            <a:xfrm flipH="1">
              <a:off x="6696236" y="2420888"/>
              <a:ext cx="612068" cy="15616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665CB0E5-3369-4F4A-9005-CC71263D4580}"/>
                </a:ext>
              </a:extLst>
            </p:cNvPr>
            <p:cNvCxnSpPr>
              <a:stCxn id="53" idx="2"/>
              <a:endCxn id="61" idx="0"/>
            </p:cNvCxnSpPr>
            <p:nvPr/>
          </p:nvCxnSpPr>
          <p:spPr>
            <a:xfrm>
              <a:off x="7308304" y="2420888"/>
              <a:ext cx="540060" cy="15616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43">
              <a:extLst>
                <a:ext uri="{FF2B5EF4-FFF2-40B4-BE49-F238E27FC236}">
                  <a16:creationId xmlns:a16="http://schemas.microsoft.com/office/drawing/2014/main" id="{417CC581-C590-4D2B-8467-91B15F4FBDA4}"/>
                </a:ext>
              </a:extLst>
            </p:cNvPr>
            <p:cNvSpPr txBox="1"/>
            <p:nvPr/>
          </p:nvSpPr>
          <p:spPr>
            <a:xfrm>
              <a:off x="3113837" y="1556792"/>
              <a:ext cx="623071" cy="519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99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endParaRPr lang="zh-CN" altLang="en-US" sz="1400" b="1" dirty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TextBox 47">
              <a:extLst>
                <a:ext uri="{FF2B5EF4-FFF2-40B4-BE49-F238E27FC236}">
                  <a16:creationId xmlns:a16="http://schemas.microsoft.com/office/drawing/2014/main" id="{32BDF977-9107-45C5-BFD1-DFB313672698}"/>
                </a:ext>
              </a:extLst>
            </p:cNvPr>
            <p:cNvSpPr txBox="1"/>
            <p:nvPr/>
          </p:nvSpPr>
          <p:spPr>
            <a:xfrm>
              <a:off x="5746835" y="1556792"/>
              <a:ext cx="568938" cy="519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99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zh-CN" altLang="en-US" sz="1400" b="1" dirty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3EBD5FEE-2173-4AFB-A0D1-CD23581500BA}"/>
              </a:ext>
            </a:extLst>
          </p:cNvPr>
          <p:cNvSpPr txBox="1"/>
          <p:nvPr/>
        </p:nvSpPr>
        <p:spPr>
          <a:xfrm>
            <a:off x="6655043" y="356372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面向对象数据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B7FC2A0-5A39-4377-9789-38D8B8E33E22}"/>
              </a:ext>
            </a:extLst>
          </p:cNvPr>
          <p:cNvSpPr txBox="1"/>
          <p:nvPr/>
        </p:nvSpPr>
        <p:spPr>
          <a:xfrm>
            <a:off x="6667818" y="486916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半结构化模型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016069F-938D-48B1-9D8C-32B7A67B241F}"/>
              </a:ext>
            </a:extLst>
          </p:cNvPr>
          <p:cNvSpPr txBox="1"/>
          <p:nvPr/>
        </p:nvSpPr>
        <p:spPr>
          <a:xfrm>
            <a:off x="6638069" y="4077072"/>
            <a:ext cx="377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把实体表示为类，一个类描述了对象属性和实体行为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670527C-C2EE-447C-90C5-20DE27C6885F}"/>
              </a:ext>
            </a:extLst>
          </p:cNvPr>
          <p:cNvSpPr txBox="1"/>
          <p:nvPr/>
        </p:nvSpPr>
        <p:spPr>
          <a:xfrm>
            <a:off x="6662115" y="5360654"/>
            <a:ext cx="3610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半结构化数据具有一定的结构，但结构不规则、不完整，或者是隐含的，比如</a:t>
            </a:r>
            <a:r>
              <a:rPr lang="en-US" altLang="zh-CN" sz="2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39739000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631504" y="1354946"/>
            <a:ext cx="8604814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en-US" altLang="zh-CN" sz="2800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zh-CN" altLang="en-US" sz="28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操作与笛卡尔积操作的区别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2334702"/>
            <a:ext cx="1457325" cy="1085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713" y="2334702"/>
            <a:ext cx="1447800" cy="1371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2413" y="4365104"/>
            <a:ext cx="2705100" cy="2324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5665" y="3420552"/>
            <a:ext cx="2762250" cy="1695450"/>
          </a:xfrm>
          <a:prstGeom prst="rect">
            <a:avLst/>
          </a:prstGeom>
        </p:spPr>
      </p:pic>
      <p:sp>
        <p:nvSpPr>
          <p:cNvPr id="16" name="等腰三角形 15"/>
          <p:cNvSpPr/>
          <p:nvPr/>
        </p:nvSpPr>
        <p:spPr bwMode="auto">
          <a:xfrm rot="5400000">
            <a:off x="7788426" y="2826126"/>
            <a:ext cx="250588" cy="216024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4F81BD"/>
              </a:solidFill>
            </a:endParaRPr>
          </a:p>
        </p:txBody>
      </p:sp>
      <p:sp>
        <p:nvSpPr>
          <p:cNvPr id="17" name="等腰三角形 16"/>
          <p:cNvSpPr/>
          <p:nvPr/>
        </p:nvSpPr>
        <p:spPr bwMode="auto">
          <a:xfrm rot="16200000" flipH="1">
            <a:off x="7987168" y="2819477"/>
            <a:ext cx="250588" cy="216024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4F81BD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33778" y="304921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19B5E8"/>
                </a:solidFill>
              </a:rPr>
              <a:t>B</a:t>
            </a:r>
            <a:r>
              <a:rPr lang="en-US" altLang="zh-CN" sz="1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&lt;= H</a:t>
            </a:r>
            <a:endParaRPr lang="zh-CN" altLang="en-US" sz="1400" b="1" dirty="0">
              <a:solidFill>
                <a:srgbClr val="19B5E8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10949" y="2689756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      S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30011" y="1916429"/>
            <a:ext cx="4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57058" y="1916429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87486" y="3924469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R×S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2724533" y="2743448"/>
            <a:ext cx="350252" cy="293762"/>
          </a:xfrm>
          <a:prstGeom prst="ellipse">
            <a:avLst/>
          </a:prstGeom>
          <a:noFill/>
          <a:ln w="19050" cap="flat" cmpd="sng" algn="ctr">
            <a:solidFill>
              <a:srgbClr val="19B5E8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椭圆 24"/>
          <p:cNvSpPr/>
          <p:nvPr/>
        </p:nvSpPr>
        <p:spPr bwMode="auto">
          <a:xfrm>
            <a:off x="2724533" y="3068960"/>
            <a:ext cx="350252" cy="293762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6" name="直接连接符 25"/>
          <p:cNvCxnSpPr>
            <a:stCxn id="15" idx="6"/>
          </p:cNvCxnSpPr>
          <p:nvPr/>
        </p:nvCxnSpPr>
        <p:spPr bwMode="auto">
          <a:xfrm>
            <a:off x="3074785" y="2890330"/>
            <a:ext cx="1030600" cy="3461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19B5E8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>
            <a:stCxn id="15" idx="6"/>
          </p:cNvCxnSpPr>
          <p:nvPr/>
        </p:nvCxnSpPr>
        <p:spPr bwMode="auto">
          <a:xfrm>
            <a:off x="3074785" y="2890330"/>
            <a:ext cx="1030600" cy="2506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19B5E8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>
            <a:stCxn id="15" idx="6"/>
          </p:cNvCxnSpPr>
          <p:nvPr/>
        </p:nvCxnSpPr>
        <p:spPr bwMode="auto">
          <a:xfrm>
            <a:off x="3074785" y="2890329"/>
            <a:ext cx="1030600" cy="5875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19B5E8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/>
          <p:cNvCxnSpPr>
            <a:stCxn id="25" idx="6"/>
          </p:cNvCxnSpPr>
          <p:nvPr/>
        </p:nvCxnSpPr>
        <p:spPr bwMode="auto">
          <a:xfrm>
            <a:off x="3074785" y="3215841"/>
            <a:ext cx="1030600" cy="2937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/>
          <p:cNvCxnSpPr/>
          <p:nvPr/>
        </p:nvCxnSpPr>
        <p:spPr bwMode="auto">
          <a:xfrm>
            <a:off x="5165816" y="2877627"/>
            <a:ext cx="1530462" cy="10468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19B5E8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38"/>
          <p:cNvCxnSpPr/>
          <p:nvPr/>
        </p:nvCxnSpPr>
        <p:spPr bwMode="auto">
          <a:xfrm>
            <a:off x="5186900" y="3221435"/>
            <a:ext cx="1530462" cy="10468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19B5E8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/>
          <p:nvPr/>
        </p:nvCxnSpPr>
        <p:spPr bwMode="auto">
          <a:xfrm>
            <a:off x="5183462" y="3521631"/>
            <a:ext cx="1530462" cy="10468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19B5E8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/>
          <p:cNvCxnSpPr/>
          <p:nvPr/>
        </p:nvCxnSpPr>
        <p:spPr bwMode="auto">
          <a:xfrm>
            <a:off x="5143210" y="3499223"/>
            <a:ext cx="1522708" cy="141708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本框 42"/>
          <p:cNvSpPr txBox="1"/>
          <p:nvPr/>
        </p:nvSpPr>
        <p:spPr>
          <a:xfrm>
            <a:off x="5690230" y="5595650"/>
            <a:ext cx="460851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在乘积操作的基础再做一个选择操作得到 </a:t>
            </a:r>
            <a:r>
              <a:rPr lang="en-US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θ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连接的操作</a:t>
            </a:r>
          </a:p>
        </p:txBody>
      </p:sp>
      <p:sp>
        <p:nvSpPr>
          <p:cNvPr id="27" name="TextBox 4">
            <a:extLst>
              <a:ext uri="{FF2B5EF4-FFF2-40B4-BE49-F238E27FC236}">
                <a16:creationId xmlns:a16="http://schemas.microsoft.com/office/drawing/2014/main" id="{4B27F814-44FD-4DBB-AE97-5767AB5EA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58272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基于关系代数的扩展操作</a:t>
            </a:r>
          </a:p>
        </p:txBody>
      </p:sp>
    </p:spTree>
    <p:extLst>
      <p:ext uri="{BB962C8B-B14F-4D97-AF65-F5344CB8AC3E}">
        <p14:creationId xmlns:p14="http://schemas.microsoft.com/office/powerpoint/2010/main" val="7279866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199456" y="1340769"/>
            <a:ext cx="8784976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en-US" altLang="zh-CN" sz="28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zh-CN" altLang="en-US" sz="28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（带语义的举例）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从以下两张表中找出所有员工姓名及其可能竞聘的岗位名称，竞聘的岗位必须由不低于其学历要求的人员担任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327" y="3190478"/>
            <a:ext cx="4962525" cy="1390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902" y="3190479"/>
            <a:ext cx="3162300" cy="138112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235318" y="281127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员工表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464026" y="283043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岗位表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040952" y="5013176"/>
            <a:ext cx="3090911" cy="738488"/>
            <a:chOff x="1793111" y="5330174"/>
            <a:chExt cx="3090911" cy="738488"/>
          </a:xfrm>
        </p:grpSpPr>
        <p:sp>
          <p:nvSpPr>
            <p:cNvPr id="32" name="等腰三角形 31"/>
            <p:cNvSpPr/>
            <p:nvPr/>
          </p:nvSpPr>
          <p:spPr bwMode="auto">
            <a:xfrm rot="5400000">
              <a:off x="3105261" y="5490422"/>
              <a:ext cx="250588" cy="216024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F81BD"/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 bwMode="auto">
            <a:xfrm rot="16200000" flipH="1">
              <a:off x="3304003" y="5483773"/>
              <a:ext cx="250588" cy="216024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F81BD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793111" y="5330174"/>
              <a:ext cx="30909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员工表</a:t>
              </a:r>
              <a:r>
                <a:rPr lang="en-US" altLang="zh-CN" sz="28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28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岗位表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937127" y="5760885"/>
              <a:ext cx="2753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Wdegree</a:t>
              </a:r>
              <a:r>
                <a:rPr lang="en-US" altLang="zh-CN" sz="1400" b="1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&gt;= Limited Degree</a:t>
              </a:r>
              <a:endParaRPr lang="zh-CN" altLang="en-US" sz="1400" b="1" dirty="0">
                <a:solidFill>
                  <a:srgbClr val="19B5E8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261432" y="4975116"/>
            <a:ext cx="523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en-US" altLang="zh-CN" sz="2000" b="1" baseline="-25000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Wname,Type</a:t>
            </a:r>
            <a:r>
              <a:rPr lang="en-US" altLang="zh-CN" sz="32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                          )</a:t>
            </a:r>
            <a:endParaRPr lang="zh-CN" altLang="en-US" b="1" dirty="0">
              <a:solidFill>
                <a:srgbClr val="19B5E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474" y="4930574"/>
            <a:ext cx="1870409" cy="1810794"/>
          </a:xfrm>
          <a:prstGeom prst="rect">
            <a:avLst/>
          </a:prstGeom>
        </p:spPr>
      </p:pic>
      <p:sp>
        <p:nvSpPr>
          <p:cNvPr id="15" name="TextBox 4">
            <a:extLst>
              <a:ext uri="{FF2B5EF4-FFF2-40B4-BE49-F238E27FC236}">
                <a16:creationId xmlns:a16="http://schemas.microsoft.com/office/drawing/2014/main" id="{ECED14E2-BACC-4F18-AA08-56BFC8B7B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58272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基于关系代数的扩展操作</a:t>
            </a:r>
          </a:p>
        </p:txBody>
      </p:sp>
    </p:spTree>
    <p:extLst>
      <p:ext uri="{BB962C8B-B14F-4D97-AF65-F5344CB8AC3E}">
        <p14:creationId xmlns:p14="http://schemas.microsoft.com/office/powerpoint/2010/main" val="24377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708487" y="1495378"/>
            <a:ext cx="3090911" cy="738488"/>
            <a:chOff x="1793111" y="5330174"/>
            <a:chExt cx="3090911" cy="738488"/>
          </a:xfrm>
        </p:grpSpPr>
        <p:sp>
          <p:nvSpPr>
            <p:cNvPr id="32" name="等腰三角形 31"/>
            <p:cNvSpPr/>
            <p:nvPr/>
          </p:nvSpPr>
          <p:spPr bwMode="auto">
            <a:xfrm rot="5400000">
              <a:off x="3105261" y="5490422"/>
              <a:ext cx="250588" cy="216024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F81BD"/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 bwMode="auto">
            <a:xfrm rot="16200000" flipH="1">
              <a:off x="3304003" y="5483773"/>
              <a:ext cx="250588" cy="216024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F81BD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793111" y="5330174"/>
              <a:ext cx="30909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员工表</a:t>
              </a:r>
              <a:r>
                <a:rPr lang="en-US" altLang="zh-CN" sz="28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28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岗位表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937127" y="5760885"/>
              <a:ext cx="2753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Wdegree</a:t>
              </a:r>
              <a:r>
                <a:rPr lang="en-US" altLang="zh-CN" sz="1400" b="1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&gt;= Limited Degree</a:t>
              </a:r>
              <a:endParaRPr lang="zh-CN" altLang="en-US" sz="1400" b="1" dirty="0">
                <a:solidFill>
                  <a:srgbClr val="19B5E8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28967" y="1457318"/>
            <a:ext cx="523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en-US" altLang="zh-CN" sz="2000" b="1" baseline="-25000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Wname,Type</a:t>
            </a:r>
            <a:r>
              <a:rPr lang="en-US" altLang="zh-CN" sz="32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                          )</a:t>
            </a:r>
            <a:endParaRPr lang="zh-CN" altLang="en-US" b="1" dirty="0">
              <a:solidFill>
                <a:srgbClr val="19B5E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336" y="2465218"/>
            <a:ext cx="1870409" cy="1810794"/>
          </a:xfrm>
          <a:prstGeom prst="rect">
            <a:avLst/>
          </a:prstGeom>
        </p:spPr>
      </p:pic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915989" y="2362668"/>
            <a:ext cx="8604814" cy="191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实现过程：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步：对两个表进行乘积运算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步：从笛卡尔积中选取符合条件的元组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步：在连接表上进行投影操作，得到最终结果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83432" y="4581103"/>
            <a:ext cx="8496944" cy="1800225"/>
            <a:chOff x="35496" y="4535032"/>
            <a:chExt cx="8496944" cy="1800225"/>
          </a:xfrm>
          <a:solidFill>
            <a:srgbClr val="19B5E8"/>
          </a:solidFill>
        </p:grpSpPr>
        <p:sp>
          <p:nvSpPr>
            <p:cNvPr id="17" name="矩形 4"/>
            <p:cNvSpPr>
              <a:spLocks noChangeArrowheads="1"/>
            </p:cNvSpPr>
            <p:nvPr/>
          </p:nvSpPr>
          <p:spPr bwMode="auto">
            <a:xfrm>
              <a:off x="35496" y="4535032"/>
              <a:ext cx="8496944" cy="1800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TextBox 7"/>
            <p:cNvSpPr txBox="1">
              <a:spLocks noChangeArrowheads="1"/>
            </p:cNvSpPr>
            <p:nvPr/>
          </p:nvSpPr>
          <p:spPr bwMode="auto">
            <a:xfrm>
              <a:off x="359532" y="4650314"/>
              <a:ext cx="7848872" cy="15696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：虽然讲解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θ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连接操作时，借助了笛卡尔积中间结果，但对于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DBMS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来说，它是可以直接进行连接操作的，从这个角度来讲，连接操作的效率相对要高，也就是能用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θ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连接操作的就尽可能采用，这也是数据库优化的一部分。</a:t>
              </a:r>
            </a:p>
          </p:txBody>
        </p:sp>
      </p:grpSp>
      <p:sp>
        <p:nvSpPr>
          <p:cNvPr id="14" name="TextBox 4">
            <a:extLst>
              <a:ext uri="{FF2B5EF4-FFF2-40B4-BE49-F238E27FC236}">
                <a16:creationId xmlns:a16="http://schemas.microsoft.com/office/drawing/2014/main" id="{BF322F84-ECDB-4024-B1BF-2A0D17764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58272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基于关系代数的扩展操作</a:t>
            </a:r>
          </a:p>
        </p:txBody>
      </p:sp>
    </p:spTree>
    <p:extLst>
      <p:ext uri="{BB962C8B-B14F-4D97-AF65-F5344CB8AC3E}">
        <p14:creationId xmlns:p14="http://schemas.microsoft.com/office/powerpoint/2010/main" val="11200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631504" y="1340768"/>
            <a:ext cx="8604814" cy="88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特殊连接操作：</a:t>
            </a:r>
            <a:r>
              <a:rPr lang="zh-CN" altLang="en-US" sz="28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等值连接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Equi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-Join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400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zh-CN" altLang="en-US" sz="2400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中的运算符为等号“</a:t>
            </a:r>
            <a:r>
              <a:rPr lang="en-US" altLang="zh-CN" sz="2400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”时就是</a:t>
            </a:r>
            <a:r>
              <a:rPr lang="zh-CN" altLang="en-US" sz="2400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等值连接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667366" y="2348880"/>
            <a:ext cx="8604814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数学描述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=</a:t>
            </a:r>
            <a:r>
              <a:rPr lang="el-GR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sz="2400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r[A] </a:t>
            </a:r>
            <a:r>
              <a:rPr lang="en-US" altLang="zh-CN" sz="2400" baseline="-250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en-US" altLang="zh-CN" sz="2400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s[B]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R×S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2EDCA"/>
              </a:clrFrom>
              <a:clrTo>
                <a:srgbClr val="F2EDC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38765" y="2383153"/>
            <a:ext cx="800100" cy="533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805" y="3394978"/>
            <a:ext cx="1457325" cy="10858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5990" y="3394978"/>
            <a:ext cx="1447800" cy="13716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9982" y="4837576"/>
            <a:ext cx="2163302" cy="1858612"/>
          </a:xfrm>
          <a:prstGeom prst="rect">
            <a:avLst/>
          </a:prstGeom>
        </p:spPr>
      </p:pic>
      <p:sp>
        <p:nvSpPr>
          <p:cNvPr id="17" name="等腰三角形 16"/>
          <p:cNvSpPr/>
          <p:nvPr/>
        </p:nvSpPr>
        <p:spPr bwMode="auto">
          <a:xfrm rot="5400000">
            <a:off x="8014703" y="3886402"/>
            <a:ext cx="250588" cy="216024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4F81BD"/>
              </a:solidFill>
            </a:endParaRPr>
          </a:p>
        </p:txBody>
      </p:sp>
      <p:sp>
        <p:nvSpPr>
          <p:cNvPr id="18" name="等腰三角形 17"/>
          <p:cNvSpPr/>
          <p:nvPr/>
        </p:nvSpPr>
        <p:spPr bwMode="auto">
          <a:xfrm rot="16200000" flipH="1">
            <a:off x="8213445" y="3879753"/>
            <a:ext cx="250588" cy="216024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4F81BD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60055" y="4109492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= H</a:t>
            </a:r>
            <a:endParaRPr lang="zh-CN" altLang="en-US" sz="1400" b="1" dirty="0">
              <a:solidFill>
                <a:srgbClr val="19B5E8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537226" y="375003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      S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77841" y="2976705"/>
            <a:ext cx="4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04888" y="2976705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39840" y="4805132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R×S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2950810" y="3803724"/>
            <a:ext cx="350252" cy="293762"/>
          </a:xfrm>
          <a:prstGeom prst="ellipse">
            <a:avLst/>
          </a:prstGeom>
          <a:noFill/>
          <a:ln w="19050" cap="flat" cmpd="sng" algn="ctr">
            <a:solidFill>
              <a:srgbClr val="19B5E8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7" name="直接连接符 26"/>
          <p:cNvCxnSpPr>
            <a:stCxn id="25" idx="6"/>
          </p:cNvCxnSpPr>
          <p:nvPr/>
        </p:nvCxnSpPr>
        <p:spPr bwMode="auto">
          <a:xfrm>
            <a:off x="3301062" y="3950606"/>
            <a:ext cx="1030600" cy="3461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19B5E8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>
            <a:stCxn id="25" idx="6"/>
          </p:cNvCxnSpPr>
          <p:nvPr/>
        </p:nvCxnSpPr>
        <p:spPr bwMode="auto">
          <a:xfrm>
            <a:off x="3301062" y="3950606"/>
            <a:ext cx="1030600" cy="2506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19B5E8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/>
          <p:nvPr/>
        </p:nvCxnSpPr>
        <p:spPr bwMode="auto">
          <a:xfrm>
            <a:off x="5392093" y="3937903"/>
            <a:ext cx="1530462" cy="10468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19B5E8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/>
          <p:cNvCxnSpPr/>
          <p:nvPr/>
        </p:nvCxnSpPr>
        <p:spPr bwMode="auto">
          <a:xfrm>
            <a:off x="5413177" y="4281711"/>
            <a:ext cx="1530462" cy="10468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19B5E8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4174" y="4465078"/>
            <a:ext cx="2743200" cy="1076325"/>
          </a:xfrm>
          <a:prstGeom prst="rect">
            <a:avLst/>
          </a:prstGeom>
        </p:spPr>
      </p:pic>
      <p:sp>
        <p:nvSpPr>
          <p:cNvPr id="26" name="TextBox 4">
            <a:extLst>
              <a:ext uri="{FF2B5EF4-FFF2-40B4-BE49-F238E27FC236}">
                <a16:creationId xmlns:a16="http://schemas.microsoft.com/office/drawing/2014/main" id="{C30A7584-A5C4-49B5-9418-DB9B8A4E3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58272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基于关系代数的扩展操作</a:t>
            </a:r>
          </a:p>
        </p:txBody>
      </p:sp>
    </p:spTree>
    <p:extLst>
      <p:ext uri="{BB962C8B-B14F-4D97-AF65-F5344CB8AC3E}">
        <p14:creationId xmlns:p14="http://schemas.microsoft.com/office/powerpoint/2010/main" val="927228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199456" y="1340769"/>
            <a:ext cx="8604814" cy="208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特殊连接操作：</a:t>
            </a:r>
            <a:r>
              <a:rPr lang="zh-CN" altLang="en-US" sz="28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自然连接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Equi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-Join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buClr>
                <a:srgbClr val="4D4D4D"/>
              </a:buCl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自然连接操作，没有连接条件，这意味着连接有一些默认的要求：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属性相同值相等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，连接结果要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去掉重复的属性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，因此自然连接和其他连接的结果有所不同，主要体现在度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目数不一样，因为去掉重复列。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235318" y="3443178"/>
            <a:ext cx="8604814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数学描述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=</a:t>
            </a:r>
            <a:r>
              <a:rPr lang="el-GR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sz="2400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r[B] </a:t>
            </a:r>
            <a:r>
              <a:rPr lang="en-US" altLang="zh-CN" sz="2400" baseline="-250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en-US" altLang="zh-CN" sz="2400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s[B]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R×S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2EDCA"/>
              </a:clrFrom>
              <a:clrTo>
                <a:srgbClr val="F2EDCA">
                  <a:alpha val="0"/>
                </a:srgbClr>
              </a:clrTo>
            </a:clrChange>
          </a:blip>
          <a:srcRect b="40500"/>
          <a:stretch/>
        </p:blipFill>
        <p:spPr>
          <a:xfrm>
            <a:off x="3106717" y="3529429"/>
            <a:ext cx="800100" cy="31737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351" y="4797153"/>
            <a:ext cx="1400175" cy="1076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7400" y="4797152"/>
            <a:ext cx="1409700" cy="139065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520664" y="4293096"/>
            <a:ext cx="4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498542" y="4345940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9854" y="4643924"/>
            <a:ext cx="3481488" cy="1756569"/>
          </a:xfrm>
          <a:prstGeom prst="rect">
            <a:avLst/>
          </a:prstGeom>
        </p:spPr>
      </p:pic>
      <p:sp>
        <p:nvSpPr>
          <p:cNvPr id="35" name="等腰三角形 34"/>
          <p:cNvSpPr/>
          <p:nvPr/>
        </p:nvSpPr>
        <p:spPr bwMode="auto">
          <a:xfrm rot="5400000">
            <a:off x="7582655" y="4338294"/>
            <a:ext cx="250588" cy="216024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4F81BD"/>
              </a:solidFill>
            </a:endParaRPr>
          </a:p>
        </p:txBody>
      </p:sp>
      <p:sp>
        <p:nvSpPr>
          <p:cNvPr id="36" name="等腰三角形 35"/>
          <p:cNvSpPr/>
          <p:nvPr/>
        </p:nvSpPr>
        <p:spPr bwMode="auto">
          <a:xfrm rot="16200000" flipH="1">
            <a:off x="7781397" y="4331645"/>
            <a:ext cx="250588" cy="216024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4F81BD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105178" y="4149080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      S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F255DB20-9B70-4613-9C18-7171219B8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58272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基于关系代数的扩展操作</a:t>
            </a:r>
          </a:p>
        </p:txBody>
      </p:sp>
    </p:spTree>
    <p:extLst>
      <p:ext uri="{BB962C8B-B14F-4D97-AF65-F5344CB8AC3E}">
        <p14:creationId xmlns:p14="http://schemas.microsoft.com/office/powerpoint/2010/main" val="31953251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310393" y="1340769"/>
            <a:ext cx="8604814" cy="9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自然连接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（带语义的举例）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查询所有学生的选课成绩信息（学号、姓名、课名和成绩）。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3432" y="6067823"/>
            <a:ext cx="6962775" cy="5810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79445" y="5589240"/>
            <a:ext cx="7915275" cy="5905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3318" y="5229201"/>
            <a:ext cx="4314825" cy="5810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366" y="3362503"/>
            <a:ext cx="3256375" cy="16252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1045" y="3356993"/>
            <a:ext cx="2824163" cy="8667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9296" y="3368228"/>
            <a:ext cx="2218556" cy="1898098"/>
          </a:xfrm>
          <a:prstGeom prst="rect">
            <a:avLst/>
          </a:prstGeom>
        </p:spPr>
      </p:pic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143672" y="2617748"/>
            <a:ext cx="62782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4D4D4D"/>
              </a:buClr>
              <a:defRPr/>
            </a:pP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这三张表怎么自然连接？运算式怎么写？</a:t>
            </a:r>
            <a:endParaRPr lang="en-US" altLang="zh-CN" sz="28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2AF15E66-73F4-41D9-A86A-EEB3DA12F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58272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基于关系代数的扩展操作</a:t>
            </a:r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96CDA1AE-97FE-4F0B-90BD-CC6394684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287227"/>
            <a:ext cx="625091" cy="96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84552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F95A20A8-ED06-454C-AD82-737E29A82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838192"/>
            <a:ext cx="5520408" cy="529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关系代数基本操作的书写思路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判断是否涉及多个表，如不涉及，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则可直接采用并、差、交、选择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与投影，注意条件书写正确即可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如涉及多个表，则检查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能否使用自然连接将多个表连接起来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如不能，能否使用等值或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还不能，则使用广义笛卡尔积，注意相关条件的书写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连接完成后，可继续使用选择、投影、连接操作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15EAC1A8-6DE4-40F9-8866-3F8921CC6774}"/>
              </a:ext>
            </a:extLst>
          </p:cNvPr>
          <p:cNvSpPr/>
          <p:nvPr/>
        </p:nvSpPr>
        <p:spPr bwMode="auto">
          <a:xfrm rot="5400000" flipV="1">
            <a:off x="8705911" y="719876"/>
            <a:ext cx="445693" cy="2910366"/>
          </a:xfrm>
          <a:prstGeom prst="leftBrace">
            <a:avLst>
              <a:gd name="adj1" fmla="val 72745"/>
              <a:gd name="adj2" fmla="val 50000"/>
            </a:avLst>
          </a:prstGeom>
          <a:noFill/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87BB6D8-E810-4C4C-9F6C-5DA0AB540074}"/>
              </a:ext>
            </a:extLst>
          </p:cNvPr>
          <p:cNvGrpSpPr/>
          <p:nvPr/>
        </p:nvGrpSpPr>
        <p:grpSpPr>
          <a:xfrm>
            <a:off x="8117307" y="2449061"/>
            <a:ext cx="1584176" cy="1206926"/>
            <a:chOff x="6284920" y="3171437"/>
            <a:chExt cx="1584176" cy="120692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B6BFD3B-E2B7-4E47-9821-CA5F1DE63E58}"/>
                </a:ext>
              </a:extLst>
            </p:cNvPr>
            <p:cNvSpPr/>
            <p:nvPr/>
          </p:nvSpPr>
          <p:spPr bwMode="auto">
            <a:xfrm>
              <a:off x="6473545" y="317143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8763ECDD-FCDD-4F19-A0B3-6DF0579F1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4920" y="3561074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差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391F162-1CE1-4838-AD8C-EFA95ACD6170}"/>
              </a:ext>
            </a:extLst>
          </p:cNvPr>
          <p:cNvGrpSpPr/>
          <p:nvPr/>
        </p:nvGrpSpPr>
        <p:grpSpPr>
          <a:xfrm>
            <a:off x="6836435" y="2449061"/>
            <a:ext cx="1584176" cy="1206926"/>
            <a:chOff x="5004048" y="3171437"/>
            <a:chExt cx="1584176" cy="120692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E16FB65-8BD1-4458-B7ED-92459A2F6070}"/>
                </a:ext>
              </a:extLst>
            </p:cNvPr>
            <p:cNvSpPr/>
            <p:nvPr/>
          </p:nvSpPr>
          <p:spPr bwMode="auto">
            <a:xfrm>
              <a:off x="5192673" y="317143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C0E47480-0456-43A2-A9F7-318E7BFBC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048" y="3561074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2AA8ED0-278E-4F7F-92AC-80634FFFA2A5}"/>
              </a:ext>
            </a:extLst>
          </p:cNvPr>
          <p:cNvGrpSpPr/>
          <p:nvPr/>
        </p:nvGrpSpPr>
        <p:grpSpPr>
          <a:xfrm>
            <a:off x="9428723" y="2449061"/>
            <a:ext cx="1584176" cy="1206926"/>
            <a:chOff x="7596336" y="3171437"/>
            <a:chExt cx="1584176" cy="120692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33090EB-4D3E-4B40-BC81-CADACF4ACD20}"/>
                </a:ext>
              </a:extLst>
            </p:cNvPr>
            <p:cNvSpPr/>
            <p:nvPr/>
          </p:nvSpPr>
          <p:spPr bwMode="auto">
            <a:xfrm>
              <a:off x="7784961" y="317143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EC9F60FE-25A1-4F92-90A9-298EAAE0C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6336" y="3561074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积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72284B3-5E24-42D8-8B76-DB67B8F63ABA}"/>
              </a:ext>
            </a:extLst>
          </p:cNvPr>
          <p:cNvGrpSpPr/>
          <p:nvPr/>
        </p:nvGrpSpPr>
        <p:grpSpPr>
          <a:xfrm>
            <a:off x="8804905" y="5043620"/>
            <a:ext cx="1584176" cy="1206926"/>
            <a:chOff x="7047671" y="5345817"/>
            <a:chExt cx="1584176" cy="1206926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6F1326B-F0E2-4D23-A710-29B922471BE6}"/>
                </a:ext>
              </a:extLst>
            </p:cNvPr>
            <p:cNvSpPr/>
            <p:nvPr/>
          </p:nvSpPr>
          <p:spPr bwMode="auto">
            <a:xfrm>
              <a:off x="7236296" y="534581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B270B1E6-B6DE-461D-9585-DCC37E1F6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7671" y="5524740"/>
              <a:ext cx="1584176" cy="964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等值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75A9382-DDA1-4F35-A756-EF13EA7A572A}"/>
              </a:ext>
            </a:extLst>
          </p:cNvPr>
          <p:cNvGrpSpPr/>
          <p:nvPr/>
        </p:nvGrpSpPr>
        <p:grpSpPr>
          <a:xfrm>
            <a:off x="7409354" y="3528519"/>
            <a:ext cx="1584176" cy="1206926"/>
            <a:chOff x="7047671" y="5345817"/>
            <a:chExt cx="1584176" cy="1206926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83DE36A-DCDD-47FA-8FE7-EF9BC455D5C3}"/>
                </a:ext>
              </a:extLst>
            </p:cNvPr>
            <p:cNvSpPr/>
            <p:nvPr/>
          </p:nvSpPr>
          <p:spPr bwMode="auto">
            <a:xfrm>
              <a:off x="7236296" y="534581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ADD4FFB7-3EAB-42BF-A59B-1EB4079A0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7671" y="5748058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967EB1C-FDAD-4A37-ABF9-E7FC5F645088}"/>
              </a:ext>
            </a:extLst>
          </p:cNvPr>
          <p:cNvGrpSpPr/>
          <p:nvPr/>
        </p:nvGrpSpPr>
        <p:grpSpPr>
          <a:xfrm>
            <a:off x="8794716" y="3561921"/>
            <a:ext cx="1584176" cy="1206926"/>
            <a:chOff x="7047671" y="5345817"/>
            <a:chExt cx="1584176" cy="1206926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8305E5A-D59B-4A18-952B-FF3AA5A519D4}"/>
                </a:ext>
              </a:extLst>
            </p:cNvPr>
            <p:cNvSpPr/>
            <p:nvPr/>
          </p:nvSpPr>
          <p:spPr bwMode="auto">
            <a:xfrm>
              <a:off x="7236296" y="534581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Text Box 11">
              <a:extLst>
                <a:ext uri="{FF2B5EF4-FFF2-40B4-BE49-F238E27FC236}">
                  <a16:creationId xmlns:a16="http://schemas.microsoft.com/office/drawing/2014/main" id="{B626B462-80C0-4077-BB24-824E0F43F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7671" y="5728834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投影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AD79528-0139-4152-A49E-86DEEB996A51}"/>
              </a:ext>
            </a:extLst>
          </p:cNvPr>
          <p:cNvGrpSpPr/>
          <p:nvPr/>
        </p:nvGrpSpPr>
        <p:grpSpPr>
          <a:xfrm>
            <a:off x="8266786" y="914527"/>
            <a:ext cx="1584176" cy="1206926"/>
            <a:chOff x="7047671" y="5345817"/>
            <a:chExt cx="1584176" cy="120692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A77843E-DCC9-4012-9790-2D3237966105}"/>
                </a:ext>
              </a:extLst>
            </p:cNvPr>
            <p:cNvSpPr/>
            <p:nvPr/>
          </p:nvSpPr>
          <p:spPr bwMode="auto">
            <a:xfrm>
              <a:off x="7236296" y="534581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Text Box 11">
              <a:extLst>
                <a:ext uri="{FF2B5EF4-FFF2-40B4-BE49-F238E27FC236}">
                  <a16:creationId xmlns:a16="http://schemas.microsoft.com/office/drawing/2014/main" id="{6E61B1F7-43C9-40C1-8F07-5916A6007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7671" y="5524740"/>
              <a:ext cx="1584176" cy="964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代数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F92012E-1F07-44EF-9CD3-E4BBA779CD05}"/>
              </a:ext>
            </a:extLst>
          </p:cNvPr>
          <p:cNvGrpSpPr/>
          <p:nvPr/>
        </p:nvGrpSpPr>
        <p:grpSpPr>
          <a:xfrm>
            <a:off x="10200456" y="4999736"/>
            <a:ext cx="1584176" cy="1206926"/>
            <a:chOff x="7047671" y="5345817"/>
            <a:chExt cx="1584176" cy="1206926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89A5BC7-03AF-4782-9F01-5F779BCE4450}"/>
                </a:ext>
              </a:extLst>
            </p:cNvPr>
            <p:cNvSpPr/>
            <p:nvPr/>
          </p:nvSpPr>
          <p:spPr bwMode="auto">
            <a:xfrm>
              <a:off x="7236296" y="534581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Text Box 11">
              <a:extLst>
                <a:ext uri="{FF2B5EF4-FFF2-40B4-BE49-F238E27FC236}">
                  <a16:creationId xmlns:a16="http://schemas.microsoft.com/office/drawing/2014/main" id="{EA357799-B724-4F04-B904-8956A564A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7671" y="5524740"/>
              <a:ext cx="1584176" cy="964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自然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CFAB5A3-8995-424E-AE01-77F10172288D}"/>
              </a:ext>
            </a:extLst>
          </p:cNvPr>
          <p:cNvGrpSpPr/>
          <p:nvPr/>
        </p:nvGrpSpPr>
        <p:grpSpPr>
          <a:xfrm>
            <a:off x="6242801" y="4929353"/>
            <a:ext cx="1584176" cy="1206926"/>
            <a:chOff x="5004048" y="3171437"/>
            <a:chExt cx="1584176" cy="1206926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07D5050-3CEC-4D53-A416-794FB92D2C79}"/>
                </a:ext>
              </a:extLst>
            </p:cNvPr>
            <p:cNvSpPr/>
            <p:nvPr/>
          </p:nvSpPr>
          <p:spPr bwMode="auto">
            <a:xfrm>
              <a:off x="5192673" y="317143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Text Box 11">
              <a:extLst>
                <a:ext uri="{FF2B5EF4-FFF2-40B4-BE49-F238E27FC236}">
                  <a16:creationId xmlns:a16="http://schemas.microsoft.com/office/drawing/2014/main" id="{DF927385-6E94-411C-BBDD-B7A3F88C3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048" y="3561074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DD6742F-039C-4E22-B9E7-0CAB420DD780}"/>
              </a:ext>
            </a:extLst>
          </p:cNvPr>
          <p:cNvGrpSpPr/>
          <p:nvPr/>
        </p:nvGrpSpPr>
        <p:grpSpPr>
          <a:xfrm>
            <a:off x="7523853" y="4975860"/>
            <a:ext cx="1584176" cy="1206926"/>
            <a:chOff x="7047671" y="5345817"/>
            <a:chExt cx="1584176" cy="1206926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F025229-0D95-4BC7-948C-888805DCEC85}"/>
                </a:ext>
              </a:extLst>
            </p:cNvPr>
            <p:cNvSpPr/>
            <p:nvPr/>
          </p:nvSpPr>
          <p:spPr bwMode="auto">
            <a:xfrm>
              <a:off x="7236296" y="534581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Text Box 11">
              <a:extLst>
                <a:ext uri="{FF2B5EF4-FFF2-40B4-BE49-F238E27FC236}">
                  <a16:creationId xmlns:a16="http://schemas.microsoft.com/office/drawing/2014/main" id="{E6EB39BF-189A-4009-90C7-E60B96B85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7671" y="5740596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el-GR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Θ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5" name="Picture 5">
            <a:extLst>
              <a:ext uri="{FF2B5EF4-FFF2-40B4-BE49-F238E27FC236}">
                <a16:creationId xmlns:a16="http://schemas.microsoft.com/office/drawing/2014/main" id="{8A7E1A79-700D-43B6-8E27-B14A25556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151" y="692696"/>
            <a:ext cx="968628" cy="149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8104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373969"/>
            <a:ext cx="7056784" cy="241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445117"/>
            <a:ext cx="1111384" cy="17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3935760" y="1844824"/>
            <a:ext cx="504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为什么要数据库？ </a:t>
            </a:r>
            <a:endParaRPr lang="en-US" altLang="zh-CN" sz="48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zh-CN" altLang="en-US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还“关系”？</a:t>
            </a: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8CB6D27C-4DD5-43F3-94B3-C50084DE9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568" y="4561039"/>
            <a:ext cx="813690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4D4D4D"/>
              </a:buClr>
              <a:defRPr/>
            </a:pPr>
            <a:r>
              <a:rPr lang="zh-CN" altLang="en-US" sz="32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首先得益于易用强大完备的数据库语言</a:t>
            </a:r>
            <a:r>
              <a:rPr lang="en-US" altLang="zh-CN" sz="32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SQL</a:t>
            </a:r>
          </a:p>
          <a:p>
            <a:pPr>
              <a:buClr>
                <a:srgbClr val="4D4D4D"/>
              </a:buClr>
              <a:defRPr/>
            </a:pPr>
            <a:r>
              <a:rPr lang="zh-CN" altLang="en-US" sz="32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归根结底得益于它背后的理论模型支持</a:t>
            </a:r>
            <a:endParaRPr lang="en-US" altLang="zh-CN" sz="32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2273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>
            <a:extLst>
              <a:ext uri="{FF2B5EF4-FFF2-40B4-BE49-F238E27FC236}">
                <a16:creationId xmlns:a16="http://schemas.microsoft.com/office/drawing/2014/main" id="{524FB420-8647-401D-AC8E-06761F97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0868"/>
            <a:ext cx="12192000" cy="2232248"/>
          </a:xfrm>
          <a:prstGeom prst="rect">
            <a:avLst/>
          </a:prstGeom>
          <a:solidFill>
            <a:srgbClr val="217345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1FFC87E-EC1D-4A6C-8D7F-1E9D08598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321" y="2708920"/>
            <a:ext cx="24753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18772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>
            <a:extLst>
              <a:ext uri="{FF2B5EF4-FFF2-40B4-BE49-F238E27FC236}">
                <a16:creationId xmlns:a16="http://schemas.microsoft.com/office/drawing/2014/main" id="{524FB420-8647-401D-AC8E-06761F97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6792"/>
            <a:ext cx="12192000" cy="2232248"/>
          </a:xfrm>
          <a:prstGeom prst="rect">
            <a:avLst/>
          </a:prstGeom>
          <a:solidFill>
            <a:srgbClr val="217345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452AC5-7BA8-45F1-BE2A-5A8289DF1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2204864"/>
            <a:ext cx="844048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本次随堂作业总分</a:t>
            </a:r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FAF918E-B67F-4AC8-A540-C84502662C2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3647655"/>
            <a:ext cx="3307106" cy="330710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E4185A4-59F9-4C35-9E88-82950F8508A6}"/>
              </a:ext>
            </a:extLst>
          </p:cNvPr>
          <p:cNvSpPr txBox="1"/>
          <p:nvPr/>
        </p:nvSpPr>
        <p:spPr>
          <a:xfrm>
            <a:off x="5203626" y="464182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提交截止日期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50763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头: 左右 2">
            <a:extLst>
              <a:ext uri="{FF2B5EF4-FFF2-40B4-BE49-F238E27FC236}">
                <a16:creationId xmlns:a16="http://schemas.microsoft.com/office/drawing/2014/main" id="{3F697A59-EA5B-4948-8068-F64153E54A08}"/>
              </a:ext>
            </a:extLst>
          </p:cNvPr>
          <p:cNvSpPr/>
          <p:nvPr/>
        </p:nvSpPr>
        <p:spPr>
          <a:xfrm>
            <a:off x="2783632" y="2420888"/>
            <a:ext cx="4752528" cy="823055"/>
          </a:xfrm>
          <a:prstGeom prst="leftRigh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数据是</a:t>
            </a:r>
            <a:r>
              <a:rPr lang="zh-CN" altLang="en-US" sz="4000" b="1" dirty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如何存放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的？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A8474AE-B262-48B1-9BEE-6DF4AA81DDB5}"/>
              </a:ext>
            </a:extLst>
          </p:cNvPr>
          <p:cNvSpPr txBox="1">
            <a:spLocks noChangeArrowheads="1"/>
          </p:cNvSpPr>
          <p:nvPr/>
        </p:nvSpPr>
        <p:spPr>
          <a:xfrm>
            <a:off x="907069" y="1381953"/>
            <a:ext cx="8861339" cy="111094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是简化以及优化程序和外存储的互动。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863A4D0A-A18C-4288-B011-9F67AB513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3789040"/>
            <a:ext cx="4070475" cy="280831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5C9E0CD-2F26-4E04-A4C7-033B198A0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89" y="3753336"/>
            <a:ext cx="5015947" cy="2700000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9DB01177-9BAA-4C7A-846E-CCF23F436FC9}"/>
              </a:ext>
            </a:extLst>
          </p:cNvPr>
          <p:cNvGrpSpPr/>
          <p:nvPr/>
        </p:nvGrpSpPr>
        <p:grpSpPr>
          <a:xfrm>
            <a:off x="983432" y="2132856"/>
            <a:ext cx="1588531" cy="1296144"/>
            <a:chOff x="35496" y="2571750"/>
            <a:chExt cx="5129803" cy="129614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5" name="圆角矩形 25">
              <a:extLst>
                <a:ext uri="{FF2B5EF4-FFF2-40B4-BE49-F238E27FC236}">
                  <a16:creationId xmlns:a16="http://schemas.microsoft.com/office/drawing/2014/main" id="{C5E2B4EE-0AF7-4359-97AF-86859A8D586B}"/>
                </a:ext>
              </a:extLst>
            </p:cNvPr>
            <p:cNvSpPr/>
            <p:nvPr/>
          </p:nvSpPr>
          <p:spPr bwMode="auto">
            <a:xfrm>
              <a:off x="35496" y="2571750"/>
              <a:ext cx="5129803" cy="1296144"/>
            </a:xfrm>
            <a:prstGeom prst="roundRect">
              <a:avLst>
                <a:gd name="adj" fmla="val 24410"/>
              </a:avLst>
            </a:prstGeom>
            <a:grp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id="{432B1EB7-CE5E-47FC-ADDD-6270D32669FE}"/>
                </a:ext>
              </a:extLst>
            </p:cNvPr>
            <p:cNvSpPr txBox="1"/>
            <p:nvPr/>
          </p:nvSpPr>
          <p:spPr>
            <a:xfrm>
              <a:off x="282093" y="2804323"/>
              <a:ext cx="45719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面向数据</a:t>
              </a:r>
              <a:endParaRPr lang="en-US" altLang="zh-CN" sz="24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各种应用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0AA185B-6014-49C1-830B-E57C54888FFD}"/>
              </a:ext>
            </a:extLst>
          </p:cNvPr>
          <p:cNvGrpSpPr/>
          <p:nvPr/>
        </p:nvGrpSpPr>
        <p:grpSpPr>
          <a:xfrm>
            <a:off x="5375920" y="2205008"/>
            <a:ext cx="1469116" cy="1296000"/>
            <a:chOff x="-2655734" y="4199603"/>
            <a:chExt cx="2560079" cy="837052"/>
          </a:xfrm>
        </p:grpSpPr>
        <p:sp>
          <p:nvSpPr>
            <p:cNvPr id="41" name="圆角矩形 38">
              <a:extLst>
                <a:ext uri="{FF2B5EF4-FFF2-40B4-BE49-F238E27FC236}">
                  <a16:creationId xmlns:a16="http://schemas.microsoft.com/office/drawing/2014/main" id="{1763C637-54F2-427D-8C7D-B3A0A0D2A4ED}"/>
                </a:ext>
              </a:extLst>
            </p:cNvPr>
            <p:cNvSpPr/>
            <p:nvPr/>
          </p:nvSpPr>
          <p:spPr bwMode="auto">
            <a:xfrm>
              <a:off x="-2655734" y="4199603"/>
              <a:ext cx="2520280" cy="837052"/>
            </a:xfrm>
            <a:prstGeom prst="roundRect">
              <a:avLst>
                <a:gd name="adj" fmla="val 24410"/>
              </a:avLst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2" name="TextBox 24">
              <a:extLst>
                <a:ext uri="{FF2B5EF4-FFF2-40B4-BE49-F238E27FC236}">
                  <a16:creationId xmlns:a16="http://schemas.microsoft.com/office/drawing/2014/main" id="{6DCB1630-614B-4D7C-978D-C4A8E4D0D88A}"/>
                </a:ext>
              </a:extLst>
            </p:cNvPr>
            <p:cNvSpPr txBox="1"/>
            <p:nvPr/>
          </p:nvSpPr>
          <p:spPr>
            <a:xfrm>
              <a:off x="-2615935" y="4441340"/>
              <a:ext cx="2520280" cy="29817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文件系统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AAA22B9-6CB0-458B-907B-CFF39CEA4018}"/>
              </a:ext>
            </a:extLst>
          </p:cNvPr>
          <p:cNvGrpSpPr/>
          <p:nvPr/>
        </p:nvGrpSpPr>
        <p:grpSpPr>
          <a:xfrm>
            <a:off x="3575720" y="2188172"/>
            <a:ext cx="1190310" cy="1244419"/>
            <a:chOff x="1116003" y="4022260"/>
            <a:chExt cx="2520280" cy="837052"/>
          </a:xfrm>
          <a:solidFill>
            <a:schemeClr val="bg1">
              <a:lumMod val="65000"/>
            </a:schemeClr>
          </a:solidFill>
        </p:grpSpPr>
        <p:sp>
          <p:nvSpPr>
            <p:cNvPr id="44" name="圆角矩形 33">
              <a:extLst>
                <a:ext uri="{FF2B5EF4-FFF2-40B4-BE49-F238E27FC236}">
                  <a16:creationId xmlns:a16="http://schemas.microsoft.com/office/drawing/2014/main" id="{E9474D41-37EF-418D-A823-EE2D7F1ADB31}"/>
                </a:ext>
              </a:extLst>
            </p:cNvPr>
            <p:cNvSpPr/>
            <p:nvPr/>
          </p:nvSpPr>
          <p:spPr bwMode="auto">
            <a:xfrm>
              <a:off x="1116003" y="4022260"/>
              <a:ext cx="2520280" cy="837052"/>
            </a:xfrm>
            <a:prstGeom prst="roundRect">
              <a:avLst>
                <a:gd name="adj" fmla="val 24410"/>
              </a:avLst>
            </a:prstGeom>
            <a:solidFill>
              <a:schemeClr val="bg1"/>
            </a:solidFill>
            <a:ln w="38100" cap="flat" cmpd="sng" algn="ctr">
              <a:solidFill>
                <a:srgbClr val="AD1B1B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5" name="TextBox 24">
              <a:extLst>
                <a:ext uri="{FF2B5EF4-FFF2-40B4-BE49-F238E27FC236}">
                  <a16:creationId xmlns:a16="http://schemas.microsoft.com/office/drawing/2014/main" id="{BF4CF1B3-5495-43FC-B7A8-D993A7E99B68}"/>
                </a:ext>
              </a:extLst>
            </p:cNvPr>
            <p:cNvSpPr txBox="1"/>
            <p:nvPr/>
          </p:nvSpPr>
          <p:spPr>
            <a:xfrm>
              <a:off x="1116005" y="4259084"/>
              <a:ext cx="2520278" cy="3105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AD1B1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DBMS</a:t>
              </a:r>
              <a:endParaRPr lang="zh-CN" altLang="en-US" sz="2400" b="1" dirty="0">
                <a:solidFill>
                  <a:srgbClr val="AD1B1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F226C59-7068-40B9-A921-092661308CCF}"/>
              </a:ext>
            </a:extLst>
          </p:cNvPr>
          <p:cNvGrpSpPr/>
          <p:nvPr/>
        </p:nvGrpSpPr>
        <p:grpSpPr>
          <a:xfrm>
            <a:off x="7824192" y="2289924"/>
            <a:ext cx="1190310" cy="1244419"/>
            <a:chOff x="1116003" y="4022260"/>
            <a:chExt cx="2520280" cy="837052"/>
          </a:xfrm>
          <a:solidFill>
            <a:schemeClr val="bg1">
              <a:lumMod val="65000"/>
            </a:schemeClr>
          </a:solidFill>
        </p:grpSpPr>
        <p:sp>
          <p:nvSpPr>
            <p:cNvPr id="77" name="圆角矩形 33">
              <a:extLst>
                <a:ext uri="{FF2B5EF4-FFF2-40B4-BE49-F238E27FC236}">
                  <a16:creationId xmlns:a16="http://schemas.microsoft.com/office/drawing/2014/main" id="{E0350D2B-0204-4910-9688-5C8280F760EB}"/>
                </a:ext>
              </a:extLst>
            </p:cNvPr>
            <p:cNvSpPr/>
            <p:nvPr/>
          </p:nvSpPr>
          <p:spPr bwMode="auto">
            <a:xfrm>
              <a:off x="1116003" y="4022260"/>
              <a:ext cx="2520280" cy="837052"/>
            </a:xfrm>
            <a:prstGeom prst="roundRect">
              <a:avLst>
                <a:gd name="adj" fmla="val 24410"/>
              </a:avLst>
            </a:prstGeom>
            <a:solidFill>
              <a:schemeClr val="bg1"/>
            </a:solidFill>
            <a:ln w="38100" cap="flat" cmpd="sng" algn="ctr">
              <a:solidFill>
                <a:srgbClr val="AD1B1B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kumimoji="1" lang="zh-CN" alt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8" name="TextBox 24">
              <a:extLst>
                <a:ext uri="{FF2B5EF4-FFF2-40B4-BE49-F238E27FC236}">
                  <a16:creationId xmlns:a16="http://schemas.microsoft.com/office/drawing/2014/main" id="{23F73227-7530-45F6-834F-986EC9B0A1F0}"/>
                </a:ext>
              </a:extLst>
            </p:cNvPr>
            <p:cNvSpPr txBox="1"/>
            <p:nvPr/>
          </p:nvSpPr>
          <p:spPr>
            <a:xfrm>
              <a:off x="1116005" y="4259084"/>
              <a:ext cx="2520278" cy="3105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AD1B1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</a:t>
              </a:r>
              <a:endParaRPr lang="zh-CN" altLang="en-US" sz="2400" b="1" dirty="0">
                <a:solidFill>
                  <a:srgbClr val="AD1B1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3852005-C0E1-41ED-9A22-547983FF1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5486" y="3792146"/>
            <a:ext cx="600234" cy="49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449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911424" y="190382"/>
            <a:ext cx="4339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关系操作训练</a:t>
            </a: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631504" y="1340769"/>
            <a:ext cx="8604814" cy="2759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、查询所有学生的基本信息（学号、姓名、性别和院系）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、查询秋季学期开课的课程信息（课号、课名和学分）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、查询社科系和电子系年龄小于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的学生信息（学号、姓名）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、查询学分大于等于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分并且在秋季学期开课的课程名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、查询选修了课程号为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，且成绩在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分（含）以上的学生姓名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440" y="6160344"/>
            <a:ext cx="6962775" cy="5810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1453" y="5681761"/>
            <a:ext cx="7915275" cy="5905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5326" y="5321722"/>
            <a:ext cx="4314825" cy="5810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1647" y="3685417"/>
            <a:ext cx="3256375" cy="16252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4326" y="3679907"/>
            <a:ext cx="2824163" cy="8667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2577" y="3691142"/>
            <a:ext cx="2218556" cy="189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310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631504" y="1340769"/>
            <a:ext cx="8604814" cy="238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、查询所有学生的选修成绩信息（学号、姓名、课名和成绩）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、查询正在选修课程号为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的学生学号和姓名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、查询选修了组合数学的学生学号、姓名和这门课程的成绩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、查询选修了课程号为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的学生的学号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、查询没有选修课程的学生学号、姓名和院系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CDA2F13A-B463-4442-BC9D-5C96D7831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190382"/>
            <a:ext cx="4339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关系操作训练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62555A9-E586-4C97-9523-02F591B3DFFF}"/>
              </a:ext>
            </a:extLst>
          </p:cNvPr>
          <p:cNvSpPr txBox="1"/>
          <p:nvPr/>
        </p:nvSpPr>
        <p:spPr>
          <a:xfrm>
            <a:off x="911424" y="3861048"/>
            <a:ext cx="939712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完成要求</a:t>
            </a:r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：提交</a:t>
            </a:r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word</a:t>
            </a:r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格式文档（</a:t>
            </a:r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.docx</a:t>
            </a:r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</a:t>
            </a:r>
            <a:endParaRPr lang="en-US" altLang="zh-CN" sz="24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其中包括：</a:t>
            </a:r>
            <a:endParaRPr lang="en-US" altLang="zh-CN" sz="24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1</a:t>
            </a:r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）涉及的表格结构图</a:t>
            </a:r>
            <a:endParaRPr lang="en-US" altLang="zh-CN" sz="24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2</a:t>
            </a:r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）每一个任务描述</a:t>
            </a:r>
            <a:endParaRPr lang="en-US" altLang="zh-CN" sz="24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3</a:t>
            </a:r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）每一个任务描述下方具体作答：</a:t>
            </a:r>
            <a:endParaRPr lang="en-US" altLang="zh-CN" sz="24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       3.1</a:t>
            </a:r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）用文字描述具体的操作过程</a:t>
            </a:r>
            <a:endParaRPr lang="en-US" altLang="zh-CN" sz="24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       3.2</a:t>
            </a:r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）用关系代数算式描述具体操作（注意，只能用纯关系操作）</a:t>
            </a:r>
          </a:p>
        </p:txBody>
      </p:sp>
      <p:pic>
        <p:nvPicPr>
          <p:cNvPr id="11" name="Picture 2" descr="https://timgsa.baidu.com/timg?image&amp;quality=80&amp;size=b9999_10000&amp;sec=1581762239378&amp;di=c7156f05ca9e264e45884a9e2491c581&amp;imgtype=0&amp;src=http%3A%2F%2Fimg4.imgtn.bdimg.com%2Fit%2Fu%3D2381116019%2C2318095130%26fm%3D214%26gp%3D0.jpg">
            <a:extLst>
              <a:ext uri="{FF2B5EF4-FFF2-40B4-BE49-F238E27FC236}">
                <a16:creationId xmlns:a16="http://schemas.microsoft.com/office/drawing/2014/main" id="{1DBE428B-CA21-4BBA-BD20-AF9DED15015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3700399"/>
            <a:ext cx="2592288" cy="259228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0389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DA78060-A74A-4FFA-8F3A-41B59A8D9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996" y="1340768"/>
            <a:ext cx="5855088" cy="45475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82680" y="5988064"/>
            <a:ext cx="7936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公式输入中某些特殊符号输入示例 </a:t>
            </a:r>
            <a:r>
              <a:rPr lang="zh-CN" altLang="en-US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字体 </a:t>
            </a:r>
            <a:r>
              <a:rPr lang="en-US" altLang="zh-CN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MS Gothic</a:t>
            </a:r>
            <a:endParaRPr lang="zh-CN" altLang="en-US" sz="2800" dirty="0">
              <a:solidFill>
                <a:srgbClr val="FF0000"/>
              </a:solidFill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2613196" y="1772816"/>
            <a:ext cx="1970635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椭圆 12"/>
          <p:cNvSpPr/>
          <p:nvPr/>
        </p:nvSpPr>
        <p:spPr bwMode="auto">
          <a:xfrm>
            <a:off x="6384032" y="1844824"/>
            <a:ext cx="1440160" cy="28803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9BFF8E46-6EB9-42AB-98CA-DA84B4BC7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789040"/>
            <a:ext cx="1111384" cy="17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2D9CB6EE-CB23-4513-A4F6-62F6DBE2C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190382"/>
            <a:ext cx="61863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关系操作训练（补充）</a:t>
            </a:r>
          </a:p>
        </p:txBody>
      </p:sp>
    </p:spTree>
    <p:extLst>
      <p:ext uri="{BB962C8B-B14F-4D97-AF65-F5344CB8AC3E}">
        <p14:creationId xmlns:p14="http://schemas.microsoft.com/office/powerpoint/2010/main" val="428510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11824" y="6122685"/>
            <a:ext cx="3528392" cy="5486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None/>
              <a:defRPr/>
            </a:pPr>
            <a:r>
              <a:rPr lang="zh-CN" altLang="en-US" sz="2800" dirty="0">
                <a:solidFill>
                  <a:srgbClr val="C0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三级模式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和两级映射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68531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将数据与程序分开的体系结构</a:t>
            </a: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C6249C6C-7577-4638-9191-4DC8F8AA6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112" y="4068499"/>
            <a:ext cx="2160240" cy="1224136"/>
          </a:xfrm>
          <a:prstGeom prst="can">
            <a:avLst>
              <a:gd name="adj" fmla="val 16731"/>
            </a:avLst>
          </a:prstGeom>
          <a:solidFill>
            <a:schemeClr val="tx2">
              <a:lumMod val="60000"/>
              <a:lumOff val="40000"/>
            </a:schemeClr>
          </a:solidFill>
          <a:ln w="28575" cap="sq">
            <a:solidFill>
              <a:srgbClr val="4D4D4D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D897E29-8B5E-4280-B3EF-1F9159B29BED}"/>
              </a:ext>
            </a:extLst>
          </p:cNvPr>
          <p:cNvSpPr txBox="1"/>
          <p:nvPr/>
        </p:nvSpPr>
        <p:spPr>
          <a:xfrm>
            <a:off x="7140017" y="4359978"/>
            <a:ext cx="2124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（存储模式）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A477A92-D25E-46F6-ABE1-0F0A8723DF3C}"/>
              </a:ext>
            </a:extLst>
          </p:cNvPr>
          <p:cNvSpPr txBox="1"/>
          <p:nvPr/>
        </p:nvSpPr>
        <p:spPr>
          <a:xfrm>
            <a:off x="983432" y="375675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学校教务员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516565-E145-4E06-ABC0-F2A0C26E3AE5}"/>
              </a:ext>
            </a:extLst>
          </p:cNvPr>
          <p:cNvSpPr txBox="1"/>
          <p:nvPr/>
        </p:nvSpPr>
        <p:spPr>
          <a:xfrm>
            <a:off x="983432" y="424855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排课负责人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F4A7EB7-43C7-4335-A130-E12BB49E3CF0}"/>
              </a:ext>
            </a:extLst>
          </p:cNvPr>
          <p:cNvSpPr txBox="1"/>
          <p:nvPr/>
        </p:nvSpPr>
        <p:spPr>
          <a:xfrm>
            <a:off x="983432" y="523216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图书借阅员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B69D5EC-6473-43DF-9478-B23194F2ACF1}"/>
              </a:ext>
            </a:extLst>
          </p:cNvPr>
          <p:cNvSpPr txBox="1"/>
          <p:nvPr/>
        </p:nvSpPr>
        <p:spPr>
          <a:xfrm>
            <a:off x="983432" y="572396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图书采购员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C52B3F5-F7CF-4888-ADAE-D2E56E84E1D4}"/>
              </a:ext>
            </a:extLst>
          </p:cNvPr>
          <p:cNvSpPr txBox="1"/>
          <p:nvPr/>
        </p:nvSpPr>
        <p:spPr>
          <a:xfrm>
            <a:off x="983432" y="474036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院系教务员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0A5D65C-ECC3-410B-B34E-B384A6964CE9}"/>
              </a:ext>
            </a:extLst>
          </p:cNvPr>
          <p:cNvSpPr txBox="1"/>
          <p:nvPr/>
        </p:nvSpPr>
        <p:spPr>
          <a:xfrm>
            <a:off x="2639616" y="3748775"/>
            <a:ext cx="717290" cy="377315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AA4E91C-A219-4B4D-B5A5-6AAEE127E21C}"/>
              </a:ext>
            </a:extLst>
          </p:cNvPr>
          <p:cNvSpPr txBox="1"/>
          <p:nvPr/>
        </p:nvSpPr>
        <p:spPr>
          <a:xfrm>
            <a:off x="2639616" y="4240576"/>
            <a:ext cx="717290" cy="377315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A543FEA-E0FF-47F0-83CE-42142F1C3738}"/>
              </a:ext>
            </a:extLst>
          </p:cNvPr>
          <p:cNvSpPr txBox="1"/>
          <p:nvPr/>
        </p:nvSpPr>
        <p:spPr>
          <a:xfrm>
            <a:off x="2639616" y="4732377"/>
            <a:ext cx="717290" cy="377315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2871B20-9C10-40DC-BFB1-3A9F40CB98A5}"/>
              </a:ext>
            </a:extLst>
          </p:cNvPr>
          <p:cNvSpPr txBox="1"/>
          <p:nvPr/>
        </p:nvSpPr>
        <p:spPr>
          <a:xfrm>
            <a:off x="2639616" y="5224179"/>
            <a:ext cx="717290" cy="377315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6A1D225-2F6C-439B-959F-219D01D5573D}"/>
              </a:ext>
            </a:extLst>
          </p:cNvPr>
          <p:cNvSpPr txBox="1"/>
          <p:nvPr/>
        </p:nvSpPr>
        <p:spPr>
          <a:xfrm>
            <a:off x="2639616" y="5715981"/>
            <a:ext cx="717290" cy="377315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D99460C-EF53-4748-BBF5-B63F2B9A582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64761" y="3675802"/>
            <a:ext cx="167192" cy="39598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2B4F4C4-7312-44A9-8185-A9EE1D69A5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9576" y="4181180"/>
            <a:ext cx="167192" cy="39598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95C584E-F585-4083-9CE8-18EAFBACD9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9576" y="4686558"/>
            <a:ext cx="167192" cy="39598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06202B2C-BB0E-41CA-A157-8BABEF439B7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9576" y="5191936"/>
            <a:ext cx="167192" cy="39598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239C0894-E801-416A-A6F1-608609B08E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9576" y="5697315"/>
            <a:ext cx="167192" cy="395981"/>
          </a:xfrm>
          <a:prstGeom prst="rect">
            <a:avLst/>
          </a:prstGeom>
        </p:spPr>
      </p:pic>
      <p:sp>
        <p:nvSpPr>
          <p:cNvPr id="34" name="椭圆 33">
            <a:extLst>
              <a:ext uri="{FF2B5EF4-FFF2-40B4-BE49-F238E27FC236}">
                <a16:creationId xmlns:a16="http://schemas.microsoft.com/office/drawing/2014/main" id="{07A79887-F849-48F3-9BB6-EA036C518B29}"/>
              </a:ext>
            </a:extLst>
          </p:cNvPr>
          <p:cNvSpPr/>
          <p:nvPr/>
        </p:nvSpPr>
        <p:spPr bwMode="auto">
          <a:xfrm>
            <a:off x="3935760" y="3279857"/>
            <a:ext cx="360040" cy="90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1A634A7-AE40-47EE-BFCE-994F062A1FD6}"/>
              </a:ext>
            </a:extLst>
          </p:cNvPr>
          <p:cNvSpPr/>
          <p:nvPr/>
        </p:nvSpPr>
        <p:spPr bwMode="auto">
          <a:xfrm>
            <a:off x="3935760" y="4285232"/>
            <a:ext cx="360040" cy="288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6B7F877B-AFC5-4979-A288-58831E3DE031}"/>
              </a:ext>
            </a:extLst>
          </p:cNvPr>
          <p:cNvSpPr/>
          <p:nvPr/>
        </p:nvSpPr>
        <p:spPr bwMode="auto">
          <a:xfrm>
            <a:off x="3935760" y="4755921"/>
            <a:ext cx="360040" cy="18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B3488D25-B636-473E-A29F-9BD20A53B0BA}"/>
              </a:ext>
            </a:extLst>
          </p:cNvPr>
          <p:cNvSpPr/>
          <p:nvPr/>
        </p:nvSpPr>
        <p:spPr bwMode="auto">
          <a:xfrm>
            <a:off x="3935760" y="5764033"/>
            <a:ext cx="360040" cy="288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0C64B0B-1B8C-4E7D-BE2B-8677E66AFAE3}"/>
              </a:ext>
            </a:extLst>
          </p:cNvPr>
          <p:cNvSpPr/>
          <p:nvPr/>
        </p:nvSpPr>
        <p:spPr bwMode="auto">
          <a:xfrm>
            <a:off x="3935760" y="5115961"/>
            <a:ext cx="360040" cy="54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9480A86-C7FC-4000-9CCC-3BD17527B46D}"/>
              </a:ext>
            </a:extLst>
          </p:cNvPr>
          <p:cNvSpPr/>
          <p:nvPr/>
        </p:nvSpPr>
        <p:spPr bwMode="auto">
          <a:xfrm>
            <a:off x="5234694" y="3279857"/>
            <a:ext cx="789298" cy="277217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C0E98B4-A1F8-4D32-9279-EE78225EB76B}"/>
              </a:ext>
            </a:extLst>
          </p:cNvPr>
          <p:cNvCxnSpPr>
            <a:stCxn id="24" idx="3"/>
            <a:endCxn id="34" idx="2"/>
          </p:cNvCxnSpPr>
          <p:nvPr/>
        </p:nvCxnSpPr>
        <p:spPr bwMode="auto">
          <a:xfrm flipV="1">
            <a:off x="3356906" y="3729858"/>
            <a:ext cx="578854" cy="2075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4D4D4D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39C4712-C93C-4EA9-8B7A-A3C86FEF952D}"/>
              </a:ext>
            </a:extLst>
          </p:cNvPr>
          <p:cNvCxnSpPr>
            <a:stCxn id="25" idx="3"/>
            <a:endCxn id="35" idx="2"/>
          </p:cNvCxnSpPr>
          <p:nvPr/>
        </p:nvCxnSpPr>
        <p:spPr bwMode="auto">
          <a:xfrm flipV="1">
            <a:off x="3356906" y="4429233"/>
            <a:ext cx="578854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4D4D4D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0C6AE19-C402-487B-AA4B-A4033EB08AAC}"/>
              </a:ext>
            </a:extLst>
          </p:cNvPr>
          <p:cNvCxnSpPr>
            <a:stCxn id="26" idx="3"/>
            <a:endCxn id="36" idx="2"/>
          </p:cNvCxnSpPr>
          <p:nvPr/>
        </p:nvCxnSpPr>
        <p:spPr bwMode="auto">
          <a:xfrm flipV="1">
            <a:off x="3356906" y="4845922"/>
            <a:ext cx="578854" cy="751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4D4D4D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DF5D147-7DFC-475C-B5FA-D33CEDDD1C12}"/>
              </a:ext>
            </a:extLst>
          </p:cNvPr>
          <p:cNvCxnSpPr>
            <a:stCxn id="27" idx="3"/>
            <a:endCxn id="38" idx="2"/>
          </p:cNvCxnSpPr>
          <p:nvPr/>
        </p:nvCxnSpPr>
        <p:spPr bwMode="auto">
          <a:xfrm flipV="1">
            <a:off x="3356906" y="5385962"/>
            <a:ext cx="578854" cy="268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4D4D4D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3CB489B-8DCB-4EE0-9693-958D11FC56F4}"/>
              </a:ext>
            </a:extLst>
          </p:cNvPr>
          <p:cNvCxnSpPr>
            <a:stCxn id="28" idx="3"/>
            <a:endCxn id="37" idx="2"/>
          </p:cNvCxnSpPr>
          <p:nvPr/>
        </p:nvCxnSpPr>
        <p:spPr bwMode="auto">
          <a:xfrm>
            <a:off x="3356906" y="5904639"/>
            <a:ext cx="578854" cy="33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4D4D4D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F2EF4A8-342D-4CE2-9CA2-BF9915626F89}"/>
              </a:ext>
            </a:extLst>
          </p:cNvPr>
          <p:cNvCxnSpPr>
            <a:cxnSpLocks/>
          </p:cNvCxnSpPr>
          <p:nvPr/>
        </p:nvCxnSpPr>
        <p:spPr bwMode="auto">
          <a:xfrm flipV="1">
            <a:off x="4222361" y="3667881"/>
            <a:ext cx="1054484" cy="440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9EBF27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D8E6457-6E27-4828-AF93-5B7EFB716B51}"/>
              </a:ext>
            </a:extLst>
          </p:cNvPr>
          <p:cNvCxnSpPr>
            <a:stCxn id="35" idx="6"/>
          </p:cNvCxnSpPr>
          <p:nvPr/>
        </p:nvCxnSpPr>
        <p:spPr bwMode="auto">
          <a:xfrm flipV="1">
            <a:off x="4295801" y="4191548"/>
            <a:ext cx="1019943" cy="23768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9EBF27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9A450C2-2464-4314-A7F7-6A785ECB7F0C}"/>
              </a:ext>
            </a:extLst>
          </p:cNvPr>
          <p:cNvCxnSpPr>
            <a:stCxn id="36" idx="6"/>
            <a:endCxn id="39" idx="2"/>
          </p:cNvCxnSpPr>
          <p:nvPr/>
        </p:nvCxnSpPr>
        <p:spPr bwMode="auto">
          <a:xfrm flipV="1">
            <a:off x="4295800" y="4665945"/>
            <a:ext cx="938894" cy="17997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9EBF27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67EAFD4-FDE3-4A3E-AD4D-DEACEF073C89}"/>
              </a:ext>
            </a:extLst>
          </p:cNvPr>
          <p:cNvCxnSpPr>
            <a:stCxn id="38" idx="6"/>
          </p:cNvCxnSpPr>
          <p:nvPr/>
        </p:nvCxnSpPr>
        <p:spPr bwMode="auto">
          <a:xfrm flipV="1">
            <a:off x="4295800" y="5159969"/>
            <a:ext cx="966428" cy="22599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9EBF27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58F2D03-C184-45D9-BE7B-877D757701DB}"/>
              </a:ext>
            </a:extLst>
          </p:cNvPr>
          <p:cNvCxnSpPr>
            <a:stCxn id="37" idx="6"/>
            <a:endCxn id="39" idx="3"/>
          </p:cNvCxnSpPr>
          <p:nvPr/>
        </p:nvCxnSpPr>
        <p:spPr bwMode="auto">
          <a:xfrm flipV="1">
            <a:off x="4295800" y="5646057"/>
            <a:ext cx="1054484" cy="26197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9EBF27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5B9BE27-C8B1-40A3-94F1-F9AA998333EB}"/>
              </a:ext>
            </a:extLst>
          </p:cNvPr>
          <p:cNvCxnSpPr>
            <a:stCxn id="39" idx="6"/>
            <a:endCxn id="15" idx="2"/>
          </p:cNvCxnSpPr>
          <p:nvPr/>
        </p:nvCxnSpPr>
        <p:spPr bwMode="auto">
          <a:xfrm>
            <a:off x="6023992" y="4665945"/>
            <a:ext cx="1080120" cy="1462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9EBF27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1AE5249-53E4-497A-A0BA-68D7FF073100}"/>
              </a:ext>
            </a:extLst>
          </p:cNvPr>
          <p:cNvSpPr txBox="1"/>
          <p:nvPr/>
        </p:nvSpPr>
        <p:spPr>
          <a:xfrm>
            <a:off x="2437372" y="286081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用户视图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4113D1C-22C1-456D-909D-27011E66BE69}"/>
              </a:ext>
            </a:extLst>
          </p:cNvPr>
          <p:cNvSpPr txBox="1"/>
          <p:nvPr/>
        </p:nvSpPr>
        <p:spPr>
          <a:xfrm>
            <a:off x="5879976" y="2860811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20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9B0100C-90FF-4CD8-9A07-44E328FA2CD6}"/>
              </a:ext>
            </a:extLst>
          </p:cNvPr>
          <p:cNvSpPr txBox="1"/>
          <p:nvPr/>
        </p:nvSpPr>
        <p:spPr>
          <a:xfrm>
            <a:off x="8040216" y="286081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系统程序员视图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E36DCA3-9353-4E72-BBA3-6D37DC1E86CE}"/>
              </a:ext>
            </a:extLst>
          </p:cNvPr>
          <p:cNvSpPr txBox="1"/>
          <p:nvPr/>
        </p:nvSpPr>
        <p:spPr>
          <a:xfrm>
            <a:off x="7170811" y="286081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内模式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CF47534-E842-4E74-84A8-D371ABAB1B7A}"/>
              </a:ext>
            </a:extLst>
          </p:cNvPr>
          <p:cNvSpPr txBox="1"/>
          <p:nvPr/>
        </p:nvSpPr>
        <p:spPr>
          <a:xfrm>
            <a:off x="5289194" y="286081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C2B9D1E-AB1D-467F-ADC7-E056D4478009}"/>
              </a:ext>
            </a:extLst>
          </p:cNvPr>
          <p:cNvSpPr txBox="1"/>
          <p:nvPr/>
        </p:nvSpPr>
        <p:spPr>
          <a:xfrm>
            <a:off x="3557717" y="286081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外模式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AF61FA-584A-48A2-B2DC-3BF6E2AEFDF9}"/>
              </a:ext>
            </a:extLst>
          </p:cNvPr>
          <p:cNvSpPr txBox="1"/>
          <p:nvPr/>
        </p:nvSpPr>
        <p:spPr>
          <a:xfrm>
            <a:off x="1333009" y="1364575"/>
            <a:ext cx="7917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（子模式）：局部数据逻辑结构和特征的描述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（逻辑模式）：全体数据逻辑结构和特征的描述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（存储模式）：数据物理结构和存储方式的描述</a:t>
            </a:r>
          </a:p>
        </p:txBody>
      </p:sp>
    </p:spTree>
    <p:extLst>
      <p:ext uri="{BB962C8B-B14F-4D97-AF65-F5344CB8AC3E}">
        <p14:creationId xmlns:p14="http://schemas.microsoft.com/office/powerpoint/2010/main" val="108645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11824" y="6122685"/>
            <a:ext cx="3528392" cy="5486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None/>
              <a:defRPr/>
            </a:pP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三级模式和</a:t>
            </a:r>
            <a:r>
              <a:rPr lang="zh-CN" altLang="en-US" sz="2800" dirty="0">
                <a:solidFill>
                  <a:srgbClr val="C0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两级映射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68531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将数据与程序分开的体系结构</a:t>
            </a: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C6249C6C-7577-4638-9191-4DC8F8AA6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112" y="4068499"/>
            <a:ext cx="2160240" cy="1224136"/>
          </a:xfrm>
          <a:prstGeom prst="can">
            <a:avLst>
              <a:gd name="adj" fmla="val 16731"/>
            </a:avLst>
          </a:prstGeom>
          <a:solidFill>
            <a:schemeClr val="tx2">
              <a:lumMod val="60000"/>
              <a:lumOff val="40000"/>
            </a:schemeClr>
          </a:solidFill>
          <a:ln w="28575" cap="sq">
            <a:solidFill>
              <a:srgbClr val="4D4D4D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D897E29-8B5E-4280-B3EF-1F9159B29BED}"/>
              </a:ext>
            </a:extLst>
          </p:cNvPr>
          <p:cNvSpPr txBox="1"/>
          <p:nvPr/>
        </p:nvSpPr>
        <p:spPr>
          <a:xfrm>
            <a:off x="7140017" y="4359978"/>
            <a:ext cx="2124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（存储模式）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A477A92-D25E-46F6-ABE1-0F0A8723DF3C}"/>
              </a:ext>
            </a:extLst>
          </p:cNvPr>
          <p:cNvSpPr txBox="1"/>
          <p:nvPr/>
        </p:nvSpPr>
        <p:spPr>
          <a:xfrm>
            <a:off x="983432" y="375675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学校教务员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516565-E145-4E06-ABC0-F2A0C26E3AE5}"/>
              </a:ext>
            </a:extLst>
          </p:cNvPr>
          <p:cNvSpPr txBox="1"/>
          <p:nvPr/>
        </p:nvSpPr>
        <p:spPr>
          <a:xfrm>
            <a:off x="983432" y="424855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排课负责人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F4A7EB7-43C7-4335-A130-E12BB49E3CF0}"/>
              </a:ext>
            </a:extLst>
          </p:cNvPr>
          <p:cNvSpPr txBox="1"/>
          <p:nvPr/>
        </p:nvSpPr>
        <p:spPr>
          <a:xfrm>
            <a:off x="983432" y="523216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图书借阅员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B69D5EC-6473-43DF-9478-B23194F2ACF1}"/>
              </a:ext>
            </a:extLst>
          </p:cNvPr>
          <p:cNvSpPr txBox="1"/>
          <p:nvPr/>
        </p:nvSpPr>
        <p:spPr>
          <a:xfrm>
            <a:off x="983432" y="572396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图书采购员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C52B3F5-F7CF-4888-ADAE-D2E56E84E1D4}"/>
              </a:ext>
            </a:extLst>
          </p:cNvPr>
          <p:cNvSpPr txBox="1"/>
          <p:nvPr/>
        </p:nvSpPr>
        <p:spPr>
          <a:xfrm>
            <a:off x="983432" y="474036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院系教务员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0A5D65C-ECC3-410B-B34E-B384A6964CE9}"/>
              </a:ext>
            </a:extLst>
          </p:cNvPr>
          <p:cNvSpPr txBox="1"/>
          <p:nvPr/>
        </p:nvSpPr>
        <p:spPr>
          <a:xfrm>
            <a:off x="2639616" y="3748775"/>
            <a:ext cx="717290" cy="377315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AA4E91C-A219-4B4D-B5A5-6AAEE127E21C}"/>
              </a:ext>
            </a:extLst>
          </p:cNvPr>
          <p:cNvSpPr txBox="1"/>
          <p:nvPr/>
        </p:nvSpPr>
        <p:spPr>
          <a:xfrm>
            <a:off x="2639616" y="4240576"/>
            <a:ext cx="717290" cy="377315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A543FEA-E0FF-47F0-83CE-42142F1C3738}"/>
              </a:ext>
            </a:extLst>
          </p:cNvPr>
          <p:cNvSpPr txBox="1"/>
          <p:nvPr/>
        </p:nvSpPr>
        <p:spPr>
          <a:xfrm>
            <a:off x="2639616" y="4732377"/>
            <a:ext cx="717290" cy="377315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2871B20-9C10-40DC-BFB1-3A9F40CB98A5}"/>
              </a:ext>
            </a:extLst>
          </p:cNvPr>
          <p:cNvSpPr txBox="1"/>
          <p:nvPr/>
        </p:nvSpPr>
        <p:spPr>
          <a:xfrm>
            <a:off x="2639616" y="5224179"/>
            <a:ext cx="717290" cy="377315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6A1D225-2F6C-439B-959F-219D01D5573D}"/>
              </a:ext>
            </a:extLst>
          </p:cNvPr>
          <p:cNvSpPr txBox="1"/>
          <p:nvPr/>
        </p:nvSpPr>
        <p:spPr>
          <a:xfrm>
            <a:off x="2639616" y="5715981"/>
            <a:ext cx="717290" cy="377315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D99460C-EF53-4748-BBF5-B63F2B9A582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64761" y="3675802"/>
            <a:ext cx="167192" cy="39598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2B4F4C4-7312-44A9-8185-A9EE1D69A5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9576" y="4181180"/>
            <a:ext cx="167192" cy="39598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95C584E-F585-4083-9CE8-18EAFBACD9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9576" y="4686558"/>
            <a:ext cx="167192" cy="39598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06202B2C-BB0E-41CA-A157-8BABEF439B7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9576" y="5191936"/>
            <a:ext cx="167192" cy="39598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239C0894-E801-416A-A6F1-608609B08E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9576" y="5697315"/>
            <a:ext cx="167192" cy="395981"/>
          </a:xfrm>
          <a:prstGeom prst="rect">
            <a:avLst/>
          </a:prstGeom>
        </p:spPr>
      </p:pic>
      <p:sp>
        <p:nvSpPr>
          <p:cNvPr id="34" name="椭圆 33">
            <a:extLst>
              <a:ext uri="{FF2B5EF4-FFF2-40B4-BE49-F238E27FC236}">
                <a16:creationId xmlns:a16="http://schemas.microsoft.com/office/drawing/2014/main" id="{07A79887-F849-48F3-9BB6-EA036C518B29}"/>
              </a:ext>
            </a:extLst>
          </p:cNvPr>
          <p:cNvSpPr/>
          <p:nvPr/>
        </p:nvSpPr>
        <p:spPr bwMode="auto">
          <a:xfrm>
            <a:off x="3935760" y="3279857"/>
            <a:ext cx="360040" cy="90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1A634A7-AE40-47EE-BFCE-994F062A1FD6}"/>
              </a:ext>
            </a:extLst>
          </p:cNvPr>
          <p:cNvSpPr/>
          <p:nvPr/>
        </p:nvSpPr>
        <p:spPr bwMode="auto">
          <a:xfrm>
            <a:off x="3935760" y="4285232"/>
            <a:ext cx="360040" cy="288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6B7F877B-AFC5-4979-A288-58831E3DE031}"/>
              </a:ext>
            </a:extLst>
          </p:cNvPr>
          <p:cNvSpPr/>
          <p:nvPr/>
        </p:nvSpPr>
        <p:spPr bwMode="auto">
          <a:xfrm>
            <a:off x="3935760" y="4755921"/>
            <a:ext cx="360040" cy="18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B3488D25-B636-473E-A29F-9BD20A53B0BA}"/>
              </a:ext>
            </a:extLst>
          </p:cNvPr>
          <p:cNvSpPr/>
          <p:nvPr/>
        </p:nvSpPr>
        <p:spPr bwMode="auto">
          <a:xfrm>
            <a:off x="3935760" y="5764033"/>
            <a:ext cx="360040" cy="288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0C64B0B-1B8C-4E7D-BE2B-8677E66AFAE3}"/>
              </a:ext>
            </a:extLst>
          </p:cNvPr>
          <p:cNvSpPr/>
          <p:nvPr/>
        </p:nvSpPr>
        <p:spPr bwMode="auto">
          <a:xfrm>
            <a:off x="3935760" y="5115961"/>
            <a:ext cx="360040" cy="54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9480A86-C7FC-4000-9CCC-3BD17527B46D}"/>
              </a:ext>
            </a:extLst>
          </p:cNvPr>
          <p:cNvSpPr/>
          <p:nvPr/>
        </p:nvSpPr>
        <p:spPr bwMode="auto">
          <a:xfrm>
            <a:off x="5234694" y="3279857"/>
            <a:ext cx="789298" cy="277217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C0E98B4-A1F8-4D32-9279-EE78225EB76B}"/>
              </a:ext>
            </a:extLst>
          </p:cNvPr>
          <p:cNvCxnSpPr>
            <a:stCxn id="24" idx="3"/>
            <a:endCxn id="34" idx="2"/>
          </p:cNvCxnSpPr>
          <p:nvPr/>
        </p:nvCxnSpPr>
        <p:spPr bwMode="auto">
          <a:xfrm flipV="1">
            <a:off x="3356906" y="3729858"/>
            <a:ext cx="578854" cy="2075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4D4D4D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39C4712-C93C-4EA9-8B7A-A3C86FEF952D}"/>
              </a:ext>
            </a:extLst>
          </p:cNvPr>
          <p:cNvCxnSpPr>
            <a:stCxn id="25" idx="3"/>
            <a:endCxn id="35" idx="2"/>
          </p:cNvCxnSpPr>
          <p:nvPr/>
        </p:nvCxnSpPr>
        <p:spPr bwMode="auto">
          <a:xfrm flipV="1">
            <a:off x="3356906" y="4429233"/>
            <a:ext cx="578854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4D4D4D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0C6AE19-C402-487B-AA4B-A4033EB08AAC}"/>
              </a:ext>
            </a:extLst>
          </p:cNvPr>
          <p:cNvCxnSpPr>
            <a:stCxn id="26" idx="3"/>
            <a:endCxn id="36" idx="2"/>
          </p:cNvCxnSpPr>
          <p:nvPr/>
        </p:nvCxnSpPr>
        <p:spPr bwMode="auto">
          <a:xfrm flipV="1">
            <a:off x="3356906" y="4845922"/>
            <a:ext cx="578854" cy="751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4D4D4D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DF5D147-7DFC-475C-B5FA-D33CEDDD1C12}"/>
              </a:ext>
            </a:extLst>
          </p:cNvPr>
          <p:cNvCxnSpPr>
            <a:stCxn id="27" idx="3"/>
            <a:endCxn id="38" idx="2"/>
          </p:cNvCxnSpPr>
          <p:nvPr/>
        </p:nvCxnSpPr>
        <p:spPr bwMode="auto">
          <a:xfrm flipV="1">
            <a:off x="3356906" y="5385962"/>
            <a:ext cx="578854" cy="268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4D4D4D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3CB489B-8DCB-4EE0-9693-958D11FC56F4}"/>
              </a:ext>
            </a:extLst>
          </p:cNvPr>
          <p:cNvCxnSpPr>
            <a:stCxn id="28" idx="3"/>
            <a:endCxn id="37" idx="2"/>
          </p:cNvCxnSpPr>
          <p:nvPr/>
        </p:nvCxnSpPr>
        <p:spPr bwMode="auto">
          <a:xfrm>
            <a:off x="3356906" y="5904639"/>
            <a:ext cx="578854" cy="33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4D4D4D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F2EF4A8-342D-4CE2-9CA2-BF9915626F89}"/>
              </a:ext>
            </a:extLst>
          </p:cNvPr>
          <p:cNvCxnSpPr>
            <a:cxnSpLocks/>
          </p:cNvCxnSpPr>
          <p:nvPr/>
        </p:nvCxnSpPr>
        <p:spPr bwMode="auto">
          <a:xfrm flipV="1">
            <a:off x="4222361" y="3667881"/>
            <a:ext cx="1054484" cy="440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9EBF27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D8E6457-6E27-4828-AF93-5B7EFB716B51}"/>
              </a:ext>
            </a:extLst>
          </p:cNvPr>
          <p:cNvCxnSpPr>
            <a:stCxn id="35" idx="6"/>
          </p:cNvCxnSpPr>
          <p:nvPr/>
        </p:nvCxnSpPr>
        <p:spPr bwMode="auto">
          <a:xfrm flipV="1">
            <a:off x="4295801" y="4191548"/>
            <a:ext cx="1019943" cy="23768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9EBF27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9A450C2-2464-4314-A7F7-6A785ECB7F0C}"/>
              </a:ext>
            </a:extLst>
          </p:cNvPr>
          <p:cNvCxnSpPr>
            <a:stCxn id="36" idx="6"/>
            <a:endCxn id="39" idx="2"/>
          </p:cNvCxnSpPr>
          <p:nvPr/>
        </p:nvCxnSpPr>
        <p:spPr bwMode="auto">
          <a:xfrm flipV="1">
            <a:off x="4295800" y="4665945"/>
            <a:ext cx="938894" cy="17997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9EBF27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67EAFD4-FDE3-4A3E-AD4D-DEACEF073C89}"/>
              </a:ext>
            </a:extLst>
          </p:cNvPr>
          <p:cNvCxnSpPr>
            <a:stCxn id="38" idx="6"/>
          </p:cNvCxnSpPr>
          <p:nvPr/>
        </p:nvCxnSpPr>
        <p:spPr bwMode="auto">
          <a:xfrm flipV="1">
            <a:off x="4295800" y="5159969"/>
            <a:ext cx="966428" cy="22599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9EBF27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58F2D03-C184-45D9-BE7B-877D757701DB}"/>
              </a:ext>
            </a:extLst>
          </p:cNvPr>
          <p:cNvCxnSpPr>
            <a:stCxn id="37" idx="6"/>
            <a:endCxn id="39" idx="3"/>
          </p:cNvCxnSpPr>
          <p:nvPr/>
        </p:nvCxnSpPr>
        <p:spPr bwMode="auto">
          <a:xfrm flipV="1">
            <a:off x="4295800" y="5646057"/>
            <a:ext cx="1054484" cy="26197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9EBF27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5B9BE27-C8B1-40A3-94F1-F9AA998333EB}"/>
              </a:ext>
            </a:extLst>
          </p:cNvPr>
          <p:cNvCxnSpPr>
            <a:stCxn id="39" idx="6"/>
            <a:endCxn id="15" idx="2"/>
          </p:cNvCxnSpPr>
          <p:nvPr/>
        </p:nvCxnSpPr>
        <p:spPr bwMode="auto">
          <a:xfrm>
            <a:off x="6023992" y="4665945"/>
            <a:ext cx="1080120" cy="1462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9EBF27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1AE5249-53E4-497A-A0BA-68D7FF073100}"/>
              </a:ext>
            </a:extLst>
          </p:cNvPr>
          <p:cNvSpPr txBox="1"/>
          <p:nvPr/>
        </p:nvSpPr>
        <p:spPr>
          <a:xfrm>
            <a:off x="2437372" y="286081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用户视图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4113D1C-22C1-456D-909D-27011E66BE69}"/>
              </a:ext>
            </a:extLst>
          </p:cNvPr>
          <p:cNvSpPr txBox="1"/>
          <p:nvPr/>
        </p:nvSpPr>
        <p:spPr>
          <a:xfrm>
            <a:off x="5879976" y="2860811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20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9B0100C-90FF-4CD8-9A07-44E328FA2CD6}"/>
              </a:ext>
            </a:extLst>
          </p:cNvPr>
          <p:cNvSpPr txBox="1"/>
          <p:nvPr/>
        </p:nvSpPr>
        <p:spPr>
          <a:xfrm>
            <a:off x="8040216" y="286081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系统程序员视图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E36DCA3-9353-4E72-BBA3-6D37DC1E86CE}"/>
              </a:ext>
            </a:extLst>
          </p:cNvPr>
          <p:cNvSpPr txBox="1"/>
          <p:nvPr/>
        </p:nvSpPr>
        <p:spPr>
          <a:xfrm>
            <a:off x="7170811" y="286081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内模式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CF47534-E842-4E74-84A8-D371ABAB1B7A}"/>
              </a:ext>
            </a:extLst>
          </p:cNvPr>
          <p:cNvSpPr txBox="1"/>
          <p:nvPr/>
        </p:nvSpPr>
        <p:spPr>
          <a:xfrm>
            <a:off x="5289194" y="286081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C2B9D1E-AB1D-467F-ADC7-E056D4478009}"/>
              </a:ext>
            </a:extLst>
          </p:cNvPr>
          <p:cNvSpPr txBox="1"/>
          <p:nvPr/>
        </p:nvSpPr>
        <p:spPr>
          <a:xfrm>
            <a:off x="3557717" y="286081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外模式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AF61FA-584A-48A2-B2DC-3BF6E2AEFDF9}"/>
              </a:ext>
            </a:extLst>
          </p:cNvPr>
          <p:cNvSpPr txBox="1"/>
          <p:nvPr/>
        </p:nvSpPr>
        <p:spPr>
          <a:xfrm>
            <a:off x="722524" y="1268244"/>
            <a:ext cx="10918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逻辑独立性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：外模式不变，模式改变时，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只需改变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外模式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模式的映射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，无需改变外模式，从而保证了应用程序不变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物理独立性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：模式不变，内模式改变时，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DBA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只需改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内模式的映射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，不用改变模式，从而保证了应用程序不变</a:t>
            </a:r>
          </a:p>
        </p:txBody>
      </p:sp>
    </p:spTree>
    <p:extLst>
      <p:ext uri="{BB962C8B-B14F-4D97-AF65-F5344CB8AC3E}">
        <p14:creationId xmlns:p14="http://schemas.microsoft.com/office/powerpoint/2010/main" val="480411624"/>
      </p:ext>
    </p:extLst>
  </p:cSld>
  <p:clrMapOvr>
    <a:masterClrMapping/>
  </p:clrMapOvr>
</p:sld>
</file>

<file path=ppt/theme/theme1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16625</TotalTime>
  <Pages>0</Pages>
  <Words>5540</Words>
  <Characters>0</Characters>
  <Application>Microsoft Office PowerPoint</Application>
  <DocSecurity>0</DocSecurity>
  <PresentationFormat>宽屏</PresentationFormat>
  <Lines>0</Lines>
  <Paragraphs>743</Paragraphs>
  <Slides>72</Slides>
  <Notes>69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72</vt:i4>
      </vt:variant>
    </vt:vector>
  </HeadingPairs>
  <TitlesOfParts>
    <vt:vector size="84" baseType="lpstr">
      <vt:lpstr>Arial Unicode MS</vt:lpstr>
      <vt:lpstr>华文细黑</vt:lpstr>
      <vt:lpstr>迷你简毡笔黑</vt:lpstr>
      <vt:lpstr>思源黑体 CN Heavy</vt:lpstr>
      <vt:lpstr>微软雅黑</vt:lpstr>
      <vt:lpstr>Arial</vt:lpstr>
      <vt:lpstr>Calibri</vt:lpstr>
      <vt:lpstr>Calibri Light</vt:lpstr>
      <vt:lpstr>Wingdings</vt:lpstr>
      <vt:lpstr>11_Office 主题</vt:lpstr>
      <vt:lpstr>7_Office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嫩绿轻快简洁商务PPT模板</dc:title>
  <dc:subject>商务PPT模板</dc:subject>
  <dc:creator>PPT STORE</dc:creator>
  <cp:keywords>嫩绿 轻快 简洁 商务 PPT模板</cp:keywords>
  <dc:description>☆ 感谢您使用PPT STORE网站平台上发布的免费原创作品，作品仅供个人或公司使用，为了您和PPT STORE以及原创作者的利益，请勿复制、传播、销售，否则将承担法律责任！_x000d_
_x000d_
  ☆ 其他网站或个人若进行转载发布PPT STORE平台的免费原创作品，请保留此文件和注释的完整性，并注明来源于 PPT STORE 官方网站：http://www.pptstore.net和PPT STORE 官方微博：http://weibo.com/pptstore_x000d_
     未按照要求转发或发布，PPT STORE平台将和原创作者共同维权，索取赔偿！_x000d_
_x000d_
  ☆ 感谢您支持原创设计事业，支持设计版权产品 ！_x000d_
_x000d_
  ☆ 本模板由PPT STORE官方网站 原创设计_x000d_
_x000d_
  ☆ PPT STORE 官方网站：http://www.pptstore.net_x000d_
_x000d_
  ☆ PPT STORE 官方微博：http://weibo.com/pptstore</dc:description>
  <cp:lastModifiedBy>Piaopiao Long</cp:lastModifiedBy>
  <cp:revision>1876</cp:revision>
  <cp:lastPrinted>2019-02-26T07:35:54Z</cp:lastPrinted>
  <dcterms:created xsi:type="dcterms:W3CDTF">2011-12-30T09:16:50Z</dcterms:created>
  <dcterms:modified xsi:type="dcterms:W3CDTF">2021-04-10T08:33:02Z</dcterms:modified>
  <cp:category>原创免费PPT模板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