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03" r:id="rId2"/>
    <p:sldMasterId id="2147483815" r:id="rId3"/>
  </p:sldMasterIdLst>
  <p:notesMasterIdLst>
    <p:notesMasterId r:id="rId84"/>
  </p:notesMasterIdLst>
  <p:handoutMasterIdLst>
    <p:handoutMasterId r:id="rId85"/>
  </p:handoutMasterIdLst>
  <p:sldIdLst>
    <p:sldId id="256" r:id="rId4"/>
    <p:sldId id="736" r:id="rId5"/>
    <p:sldId id="670" r:id="rId6"/>
    <p:sldId id="817" r:id="rId7"/>
    <p:sldId id="738" r:id="rId8"/>
    <p:sldId id="739" r:id="rId9"/>
    <p:sldId id="740" r:id="rId10"/>
    <p:sldId id="669" r:id="rId11"/>
    <p:sldId id="742" r:id="rId12"/>
    <p:sldId id="743" r:id="rId13"/>
    <p:sldId id="818" r:id="rId14"/>
    <p:sldId id="741" r:id="rId15"/>
    <p:sldId id="746" r:id="rId16"/>
    <p:sldId id="814" r:id="rId17"/>
    <p:sldId id="747" r:id="rId18"/>
    <p:sldId id="748" r:id="rId19"/>
    <p:sldId id="749" r:id="rId20"/>
    <p:sldId id="750" r:id="rId21"/>
    <p:sldId id="731" r:id="rId22"/>
    <p:sldId id="751" r:id="rId23"/>
    <p:sldId id="752" r:id="rId24"/>
    <p:sldId id="753" r:id="rId25"/>
    <p:sldId id="823" r:id="rId26"/>
    <p:sldId id="756" r:id="rId27"/>
    <p:sldId id="755" r:id="rId28"/>
    <p:sldId id="757" r:id="rId29"/>
    <p:sldId id="758" r:id="rId30"/>
    <p:sldId id="759" r:id="rId31"/>
    <p:sldId id="737" r:id="rId32"/>
    <p:sldId id="819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3" r:id="rId46"/>
    <p:sldId id="825" r:id="rId47"/>
    <p:sldId id="778" r:id="rId48"/>
    <p:sldId id="776" r:id="rId49"/>
    <p:sldId id="777" r:id="rId50"/>
    <p:sldId id="779" r:id="rId51"/>
    <p:sldId id="783" r:id="rId52"/>
    <p:sldId id="784" r:id="rId53"/>
    <p:sldId id="785" r:id="rId54"/>
    <p:sldId id="786" r:id="rId55"/>
    <p:sldId id="787" r:id="rId56"/>
    <p:sldId id="788" r:id="rId57"/>
    <p:sldId id="789" r:id="rId58"/>
    <p:sldId id="790" r:id="rId59"/>
    <p:sldId id="791" r:id="rId60"/>
    <p:sldId id="792" r:id="rId61"/>
    <p:sldId id="793" r:id="rId62"/>
    <p:sldId id="794" r:id="rId63"/>
    <p:sldId id="795" r:id="rId64"/>
    <p:sldId id="796" r:id="rId65"/>
    <p:sldId id="797" r:id="rId66"/>
    <p:sldId id="826" r:id="rId67"/>
    <p:sldId id="798" r:id="rId68"/>
    <p:sldId id="799" r:id="rId69"/>
    <p:sldId id="827" r:id="rId70"/>
    <p:sldId id="800" r:id="rId71"/>
    <p:sldId id="828" r:id="rId72"/>
    <p:sldId id="801" r:id="rId73"/>
    <p:sldId id="802" r:id="rId74"/>
    <p:sldId id="803" r:id="rId75"/>
    <p:sldId id="830" r:id="rId76"/>
    <p:sldId id="831" r:id="rId77"/>
    <p:sldId id="804" r:id="rId78"/>
    <p:sldId id="805" r:id="rId79"/>
    <p:sldId id="806" r:id="rId80"/>
    <p:sldId id="829" r:id="rId81"/>
    <p:sldId id="654" r:id="rId82"/>
    <p:sldId id="832" r:id="rId8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F75B5"/>
    <a:srgbClr val="00B0F0"/>
    <a:srgbClr val="FFC369"/>
    <a:srgbClr val="00B050"/>
    <a:srgbClr val="548C2E"/>
    <a:srgbClr val="FFC06F"/>
    <a:srgbClr val="FFE699"/>
    <a:srgbClr val="9EBF27"/>
    <a:srgbClr val="4A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84480" autoAdjust="0"/>
  </p:normalViewPr>
  <p:slideViewPr>
    <p:cSldViewPr>
      <p:cViewPr varScale="1">
        <p:scale>
          <a:sx n="56" d="100"/>
          <a:sy n="56" d="100"/>
        </p:scale>
        <p:origin x="295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656"/>
    </p:cViewPr>
  </p:sorterViewPr>
  <p:notesViewPr>
    <p:cSldViewPr>
      <p:cViewPr varScale="1">
        <p:scale>
          <a:sx n="70" d="100"/>
          <a:sy n="70" d="100"/>
        </p:scale>
        <p:origin x="2652" y="-7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729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ED17-1954-40D2-9001-65C1A4620894}" type="datetimeFigureOut">
              <a:rPr lang="zh-CN" altLang="en-US" smtClean="0"/>
              <a:t>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729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FE5E-AF9A-44CD-9F83-9C7F7B871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6117-0CF4-4127-B56A-16DB6F372807}" type="datetimeFigureOut">
              <a:rPr lang="zh-CN" altLang="en-US" smtClean="0"/>
              <a:t>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C3B0-AB7E-43B6-B905-C791BA1FA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4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8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3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2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7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35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1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91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4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0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0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57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84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找出所有学生都选修过的课程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59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9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2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9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8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9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1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插入异常：不能学生信息为空值，只有院系信息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76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63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50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33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16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18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902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9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93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41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0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83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638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201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201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01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0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9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8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428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16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14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81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306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254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512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168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29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677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713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687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是投影操作，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是选择操作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939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Sname,Sdept,Sage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Student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Sage&lt;19 or Sage&gt;20;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40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48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961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611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106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928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370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71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572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545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86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73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773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883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620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983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926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3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6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A3687-273B-4062-9BA5-8973F34BFFC4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E5335-61C7-4D62-B4F0-92F0B3144F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EFA27-8BF0-4D9F-AF49-30DEC2CFE219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2621-9D67-4839-9C19-92B6DBF12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43823-6EFE-4FF3-93A5-1653D452033B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729D3-FACA-47EE-BB0C-2AE94C4EA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8726-1EFE-41E1-9DE5-F6C01EFE58DC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71DB-0C5B-4FA5-B4EE-188ECD52E9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314D-AA4D-4C9A-9C9C-59810CF5B783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BC36-A28B-4182-B3EE-1A4610E11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039-93CE-4B8C-A518-09B9B9C5D709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8F4-4B8A-49BB-99C5-8570496F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A0A-0A1B-43D7-826A-CA71446D8EC7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77CC-83DD-4F75-8EC9-37E0550F3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A2C-2E15-40D1-977E-69330605ABC5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98-8F3D-4A08-B450-51F4BFBA3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FD9-E858-477B-9137-8C91C21BAED1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62C1-773B-43E8-941E-F9B2DF521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7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6DA-1615-4672-97B9-8103D2EDF4ED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B7A6-5C8F-4B91-B23B-DA52D1572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3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1529-0E00-429E-AB13-7DE43D27AFFF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0D0-F083-4578-B613-ED0DF900D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211E-4BDF-491D-844C-C8A21A15D862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3F41-EE83-4ECE-81B5-571B4E4B41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F1A1-3BCC-4022-B128-7EFAE6A97236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F8EB-9BE4-4775-8CCA-98BE2888A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C91-7927-4D51-8ED2-F2A8FEB18A00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7EE-9A6C-4BF5-B45C-2BBF54353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9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70D-568E-41E6-91E2-82540CF080DA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326F-C18C-49A2-A0EE-05D0CA6D3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F236-FAE3-4B45-928A-8799F344EA18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EB9-1159-4A46-B103-C6A2CC528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1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0D71-FF5E-4F3C-9919-3372346C2DF0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5C37-22D8-48FB-985A-C4E88C9F8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1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201A-1C31-4EA1-8BC7-33C58BA7FE1E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0FF-7452-482B-9E13-F7F737854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371-0C58-48BC-835B-FB29B5A2E703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83BE-9CE5-46AF-92DE-42AB9A3D60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10F1-904B-4E19-9E53-09878874B0F5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AEDB-34E0-4E45-A51D-5EDCE46D1D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27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11E7-CC11-44E8-8C3F-D5117C6D6CA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8B02-3472-4327-94D9-59B2022C4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FB97-5E21-4EE5-B814-5DFA7CB9CC2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470-4C75-4CC0-9AB9-29FEAFF94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42AC6-4194-4D9A-8CA7-CCDB450B8723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4104C-80EE-443E-A582-51742FBDF3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5B5-8A24-47D1-A564-CF227147D1C2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7B9A-64C0-47DE-ABA3-AB0524CE8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C3E-3991-461D-8979-E075C7F7EBC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4C99-5F17-4C72-910D-05FC876E21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8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D4E7-C022-40AB-BE38-21A8B57EC3E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F14D-B247-4BDB-BC40-F5896E84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3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14D-EFBB-4C89-AD82-67B6D057CB55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69C-6DB8-4765-BDD9-79D061AE8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2A959-7D93-4782-B83C-397B6609E1F6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D9617-FF64-48AB-9AB2-9638698DE1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A41A-0591-4C6C-862D-91C20B951D2B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8C46-2FD2-4A80-B5F5-2AFF349A40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5DB36-C0CD-4F5A-8329-ECB3A7218AEA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99B7E-0087-43D2-97E7-8EECE9ED54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0802A-A1A8-4F02-8453-6AD53829DFBC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0997-DEA7-4A37-AA2C-686FFDBAE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73615-0FA9-496B-B917-7CCAB84F4EDE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01D39-4583-46D2-8E26-2A092C50A2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371DC-DC9A-4D49-847F-50CA6A389CDE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8A80-BA79-4D7A-90B2-1E92754403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AB624D-7D25-403B-B035-4EDAF5ECEDDE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85D969-9727-493F-95DD-9008228541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任意多边形 2">
            <a:extLst>
              <a:ext uri="{FF2B5EF4-FFF2-40B4-BE49-F238E27FC236}">
                <a16:creationId xmlns:a16="http://schemas.microsoft.com/office/drawing/2014/main" id="{56E13126-044E-4CEE-B332-B867F989074C}"/>
              </a:ext>
            </a:extLst>
          </p:cNvPr>
          <p:cNvSpPr>
            <a:spLocks/>
          </p:cNvSpPr>
          <p:nvPr userDrawn="1"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1C3BC-2CB7-42D9-80A1-CBF842082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694822"/>
            <a:ext cx="12192000" cy="1523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3389314" y="980728"/>
            <a:ext cx="65069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数据库技术及应用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84032" y="30196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8-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关系型数据库语言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9F4D8-E1D4-4E76-B2FD-1FE2EA4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589352" y="738365"/>
            <a:ext cx="1811571" cy="1440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E1E9911-5154-473F-991F-186F2DC7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4412704"/>
            <a:ext cx="3864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关系代数基本操作及扩展，</a:t>
            </a:r>
            <a:r>
              <a:rPr lang="en-US" altLang="zh-CN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语言入门：基本语法和单表查询应用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0E0112-BB20-4D27-AA8C-C3148918C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852936"/>
            <a:ext cx="3036267" cy="3036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79286D-A8F4-41B6-93FE-73EED395ADBB}"/>
              </a:ext>
            </a:extLst>
          </p:cNvPr>
          <p:cNvSpPr txBox="1"/>
          <p:nvPr/>
        </p:nvSpPr>
        <p:spPr>
          <a:xfrm>
            <a:off x="1271464" y="594056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收管存用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1498962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任务</a:t>
            </a:r>
            <a:r>
              <a:rPr lang="en-US" altLang="zh-CN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10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查询没有选修课程的学生学号、姓名和院系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C505A6-020F-471F-BA87-88F2C0DB18A7}"/>
              </a:ext>
            </a:extLst>
          </p:cNvPr>
          <p:cNvGrpSpPr/>
          <p:nvPr/>
        </p:nvGrpSpPr>
        <p:grpSpPr>
          <a:xfrm>
            <a:off x="2267722" y="2404595"/>
            <a:ext cx="6462194" cy="808381"/>
            <a:chOff x="2267722" y="2420888"/>
            <a:chExt cx="6462194" cy="80838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8B36880-C44C-4AFE-BB79-EFD4610E4A7E}"/>
                </a:ext>
              </a:extLst>
            </p:cNvPr>
            <p:cNvGrpSpPr/>
            <p:nvPr/>
          </p:nvGrpSpPr>
          <p:grpSpPr>
            <a:xfrm>
              <a:off x="4511825" y="2521289"/>
              <a:ext cx="4218091" cy="707980"/>
              <a:chOff x="1691680" y="1495378"/>
              <a:chExt cx="4218091" cy="707980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DE5EA7BC-49D3-4D3E-AE4A-B979AD1FDBCA}"/>
                  </a:ext>
                </a:extLst>
              </p:cNvPr>
              <p:cNvSpPr/>
              <p:nvPr/>
            </p:nvSpPr>
            <p:spPr bwMode="auto">
              <a:xfrm rot="5400000">
                <a:off x="3360596" y="1645050"/>
                <a:ext cx="250588" cy="237175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687FB566-B0BC-4D43-9815-598141DEEFC0}"/>
                  </a:ext>
                </a:extLst>
              </p:cNvPr>
              <p:cNvSpPr/>
              <p:nvPr/>
            </p:nvSpPr>
            <p:spPr bwMode="auto">
              <a:xfrm rot="16200000" flipH="1">
                <a:off x="3578797" y="1638401"/>
                <a:ext cx="250588" cy="237175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03ED77-FE8E-4982-98C1-0B627A95D11C}"/>
                  </a:ext>
                </a:extLst>
              </p:cNvPr>
              <p:cNvSpPr txBox="1"/>
              <p:nvPr/>
            </p:nvSpPr>
            <p:spPr>
              <a:xfrm>
                <a:off x="1691680" y="1495378"/>
                <a:ext cx="42180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        SC</a:t>
                </a:r>
                <a:endPara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E64BD5-8031-4B6F-8348-C1E080AA9B30}"/>
                  </a:ext>
                </a:extLst>
              </p:cNvPr>
              <p:cNvSpPr txBox="1"/>
              <p:nvPr/>
            </p:nvSpPr>
            <p:spPr>
              <a:xfrm>
                <a:off x="2488506" y="1895581"/>
                <a:ext cx="2286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err="1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Student.Sno</a:t>
                </a:r>
                <a:r>
                  <a:rPr lang="en-US" altLang="zh-CN" sz="1400" b="1" dirty="0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 &gt; </a:t>
                </a:r>
                <a:r>
                  <a:rPr lang="en-US" altLang="zh-CN" sz="1400" b="1" dirty="0" err="1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SC.Sno</a:t>
                </a:r>
                <a:endParaRPr lang="zh-CN" altLang="en-US" sz="1400" b="1" dirty="0">
                  <a:solidFill>
                    <a:srgbClr val="19B5E8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65F5F9C-552E-4EA1-9FE7-C9DE7BC03C9C}"/>
                </a:ext>
              </a:extLst>
            </p:cNvPr>
            <p:cNvSpPr txBox="1"/>
            <p:nvPr/>
          </p:nvSpPr>
          <p:spPr>
            <a:xfrm>
              <a:off x="2267722" y="2420888"/>
              <a:ext cx="5734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="1" baseline="-250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Sno,Sname,Sdept</a:t>
              </a:r>
              <a:r>
                <a:rPr lang="en-US" altLang="zh-CN" sz="32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             )</a:t>
              </a:r>
              <a:endParaRPr lang="zh-CN" altLang="en-US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A35ABE0-1018-4AA8-A89B-452F5500130C}"/>
              </a:ext>
            </a:extLst>
          </p:cNvPr>
          <p:cNvSpPr txBox="1"/>
          <p:nvPr/>
        </p:nvSpPr>
        <p:spPr>
          <a:xfrm>
            <a:off x="911424" y="3573016"/>
            <a:ext cx="10869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b="1" dirty="0"/>
              <a:t>π</a:t>
            </a:r>
            <a:r>
              <a:rPr lang="en-US" altLang="zh-CN" sz="3600" b="1" baseline="-25000" dirty="0" err="1">
                <a:solidFill>
                  <a:srgbClr val="4AC5ED"/>
                </a:solidFill>
              </a:rPr>
              <a:t>Sno,Sname,Sdept</a:t>
            </a:r>
            <a:r>
              <a:rPr lang="en-US" altLang="zh-CN" sz="3600" b="1" baseline="-25000" dirty="0">
                <a:solidFill>
                  <a:srgbClr val="4AC5ED"/>
                </a:solidFill>
              </a:rPr>
              <a:t> </a:t>
            </a:r>
            <a:r>
              <a:rPr lang="en-US" altLang="zh-CN" sz="3600" b="1" dirty="0"/>
              <a:t>( Student ) </a:t>
            </a:r>
            <a:r>
              <a:rPr lang="en-US" altLang="zh-CN" sz="3600" b="1" dirty="0">
                <a:solidFill>
                  <a:srgbClr val="4AC5ED"/>
                </a:solidFill>
              </a:rPr>
              <a:t>-</a:t>
            </a:r>
            <a:r>
              <a:rPr lang="en-US" altLang="zh-CN" sz="3600" b="1" dirty="0"/>
              <a:t> </a:t>
            </a:r>
            <a:r>
              <a:rPr lang="zh-CN" altLang="zh-CN" sz="4000" dirty="0"/>
              <a:t>π</a:t>
            </a:r>
            <a:r>
              <a:rPr lang="en-US" altLang="zh-CN" sz="3600" b="1" baseline="-25000" dirty="0" err="1">
                <a:solidFill>
                  <a:srgbClr val="4AC5ED"/>
                </a:solidFill>
              </a:rPr>
              <a:t>Sno,Sname,Sdept</a:t>
            </a:r>
            <a:r>
              <a:rPr lang="en-US" altLang="zh-CN" sz="3600" b="1" baseline="-25000" dirty="0">
                <a:solidFill>
                  <a:srgbClr val="4AC5ED"/>
                </a:solidFill>
              </a:rPr>
              <a:t>  </a:t>
            </a:r>
            <a:r>
              <a:rPr lang="en-US" altLang="zh-CN" sz="3600" b="1" dirty="0"/>
              <a:t>( Student </a:t>
            </a:r>
            <a:r>
              <a:rPr lang="en-US" altLang="zh-CN" sz="3600" dirty="0"/>
              <a:t>⋈</a:t>
            </a:r>
            <a:r>
              <a:rPr lang="en-US" altLang="zh-CN" sz="3600" b="1" dirty="0"/>
              <a:t> SC )</a:t>
            </a:r>
            <a:endParaRPr lang="en-US" altLang="zh-CN" sz="36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BCE7DB4-1B4A-4E0C-A8C5-3DB7C0C5A9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5851798"/>
            <a:ext cx="6962775" cy="5810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F03427A-DA06-4138-8D62-761DAEB8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373215"/>
            <a:ext cx="7915275" cy="5905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3CC63C1-3F5E-497E-9BBC-7737E5672D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013176"/>
            <a:ext cx="4314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1498962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任务</a:t>
            </a:r>
            <a:r>
              <a:rPr lang="en-US" altLang="zh-CN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10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查询没有选修课程的学生学号、姓名和院系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673FFE-1E76-4714-AAF4-39C5A6DC8760}"/>
              </a:ext>
            </a:extLst>
          </p:cNvPr>
          <p:cNvGrpSpPr/>
          <p:nvPr/>
        </p:nvGrpSpPr>
        <p:grpSpPr>
          <a:xfrm>
            <a:off x="1528570" y="2721114"/>
            <a:ext cx="9361040" cy="707886"/>
            <a:chOff x="1528570" y="2248655"/>
            <a:chExt cx="9361040" cy="70788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5293D1-E8C6-43E7-AAFB-1418B59A8B90}"/>
                </a:ext>
              </a:extLst>
            </p:cNvPr>
            <p:cNvGrpSpPr/>
            <p:nvPr/>
          </p:nvGrpSpPr>
          <p:grpSpPr>
            <a:xfrm>
              <a:off x="5375920" y="2416269"/>
              <a:ext cx="3181900" cy="523220"/>
              <a:chOff x="4930325" y="3698162"/>
              <a:chExt cx="3181900" cy="52322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1E9AB36-0950-4387-BEB8-066AF4CF0634}"/>
                  </a:ext>
                </a:extLst>
              </p:cNvPr>
              <p:cNvGrpSpPr/>
              <p:nvPr/>
            </p:nvGrpSpPr>
            <p:grpSpPr>
              <a:xfrm>
                <a:off x="6600056" y="3819835"/>
                <a:ext cx="455376" cy="257237"/>
                <a:chOff x="6187447" y="2641313"/>
                <a:chExt cx="455376" cy="257237"/>
              </a:xfrm>
            </p:grpSpPr>
            <p:sp>
              <p:nvSpPr>
                <p:cNvPr id="24" name="等腰三角形 23">
                  <a:extLst>
                    <a:ext uri="{FF2B5EF4-FFF2-40B4-BE49-F238E27FC236}">
                      <a16:creationId xmlns:a16="http://schemas.microsoft.com/office/drawing/2014/main" id="{DE5EA7BC-49D3-4D3E-AE4A-B979AD1FDBCA}"/>
                    </a:ext>
                  </a:extLst>
                </p:cNvPr>
                <p:cNvSpPr/>
                <p:nvPr/>
              </p:nvSpPr>
              <p:spPr bwMode="auto">
                <a:xfrm rot="5400000">
                  <a:off x="6180741" y="2654668"/>
                  <a:ext cx="250588" cy="237175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4F81BD"/>
                    </a:solidFill>
                  </a:endParaRPr>
                </a:p>
              </p:txBody>
            </p:sp>
            <p:sp>
              <p:nvSpPr>
                <p:cNvPr id="25" name="等腰三角形 24">
                  <a:extLst>
                    <a:ext uri="{FF2B5EF4-FFF2-40B4-BE49-F238E27FC236}">
                      <a16:creationId xmlns:a16="http://schemas.microsoft.com/office/drawing/2014/main" id="{687FB566-B0BC-4D43-9815-598141DEEFC0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6398942" y="2648019"/>
                  <a:ext cx="250588" cy="237175"/>
                </a:xfrm>
                <a:prstGeom prst="triangl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4F81BD"/>
                    </a:solidFill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03ED77-FE8E-4982-98C1-0B627A95D11C}"/>
                  </a:ext>
                </a:extLst>
              </p:cNvPr>
              <p:cNvSpPr txBox="1"/>
              <p:nvPr/>
            </p:nvSpPr>
            <p:spPr>
              <a:xfrm>
                <a:off x="4930325" y="3698162"/>
                <a:ext cx="3181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        SC</a:t>
                </a:r>
                <a:endPara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65F5F9C-552E-4EA1-9FE7-C9DE7BC03C9C}"/>
                </a:ext>
              </a:extLst>
            </p:cNvPr>
            <p:cNvSpPr txBox="1"/>
            <p:nvPr/>
          </p:nvSpPr>
          <p:spPr>
            <a:xfrm>
              <a:off x="1528570" y="2248655"/>
              <a:ext cx="93610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="1" baseline="-250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Sno,Sname,Sdept</a:t>
              </a:r>
              <a:r>
                <a:rPr lang="en-US" altLang="zh-CN" sz="32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4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000" b="1" baseline="-25000" dirty="0" err="1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3200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“”</a:t>
              </a:r>
              <a:r>
                <a:rPr lang="zh-CN" altLang="en-US" sz="32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</a:t>
              </a:r>
              <a:r>
                <a:rPr lang="zh-CN" altLang="en-US" sz="32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32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BCE7DB4-1B4A-4E0C-A8C5-3DB7C0C5A9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5851798"/>
            <a:ext cx="6962775" cy="5810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F03427A-DA06-4138-8D62-761DAEB8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373215"/>
            <a:ext cx="7915275" cy="5905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3CC63C1-3F5E-497E-9BBC-7737E5672D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013176"/>
            <a:ext cx="4314825" cy="58102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6528FE-4D97-4F27-B5A4-AED3773D4F5A}"/>
              </a:ext>
            </a:extLst>
          </p:cNvPr>
          <p:cNvGrpSpPr/>
          <p:nvPr/>
        </p:nvGrpSpPr>
        <p:grpSpPr>
          <a:xfrm>
            <a:off x="8989749" y="2990637"/>
            <a:ext cx="2083837" cy="1494364"/>
            <a:chOff x="8760296" y="1844824"/>
            <a:chExt cx="2083837" cy="149436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74414B-B85C-4E0D-8715-D8092AC3F8FB}"/>
                </a:ext>
              </a:extLst>
            </p:cNvPr>
            <p:cNvSpPr txBox="1"/>
            <p:nvPr/>
          </p:nvSpPr>
          <p:spPr>
            <a:xfrm>
              <a:off x="8760296" y="253322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对吗？</a:t>
              </a:r>
            </a:p>
          </p:txBody>
        </p:sp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61AB64F4-30A6-4F45-BB21-F6EB42DD3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05" y="1844824"/>
              <a:ext cx="968628" cy="149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201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9404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16519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432608" y="2708920"/>
            <a:ext cx="3319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怎么做？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BE088-489E-4316-B763-70DDE515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66" y="4869160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基于关系代数的复杂扩展操作</a:t>
            </a:r>
          </a:p>
        </p:txBody>
      </p:sp>
    </p:spTree>
    <p:extLst>
      <p:ext uri="{BB962C8B-B14F-4D97-AF65-F5344CB8AC3E}">
        <p14:creationId xmlns:p14="http://schemas.microsoft.com/office/powerpoint/2010/main" val="361072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B0216145-AAF2-45C9-A4C9-2FE7D18B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072" y="1340768"/>
            <a:ext cx="9569424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重新认识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所谓连接就是在表关系的笛卡尔积的数据记录中，按照相应字段值的比较条件进行选择生成一个新的关系。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：在表关系的笛卡尔积记录中，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保留表关系中所有匹配的数据记录，舍弃不匹配的数据记录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。按照匹配的条件可以分为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：就是在笛卡尔积的记录中，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不仅保留所有匹配的记录，而且还会保留部分不匹配的记录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。按照保留不匹配条件数据记录来源可以分为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：笛卡尔积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06965E-8A6C-45FA-AC2A-9BB97819B081}"/>
              </a:ext>
            </a:extLst>
          </p:cNvPr>
          <p:cNvGrpSpPr/>
          <p:nvPr/>
        </p:nvGrpSpPr>
        <p:grpSpPr>
          <a:xfrm>
            <a:off x="5015880" y="5229200"/>
            <a:ext cx="5061766" cy="1494364"/>
            <a:chOff x="5675270" y="2975987"/>
            <a:chExt cx="5061766" cy="1494364"/>
          </a:xfrm>
        </p:grpSpPr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C33B8EE3-2FEE-4C9F-8DDE-8CAB244A3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270" y="3827386"/>
              <a:ext cx="4093138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300"/>
                </a:lnSpc>
                <a:buClr>
                  <a:srgbClr val="4D4D4D"/>
                </a:buClr>
                <a:defRPr/>
              </a:pPr>
              <a:r>
                <a:rPr lang="zh-CN" altLang="en-US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全外连接 </a:t>
              </a:r>
              <a:r>
                <a:rPr lang="en-US" altLang="zh-CN" sz="32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=</a:t>
              </a:r>
              <a:r>
                <a:rPr lang="en-US" altLang="zh-CN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 </a:t>
              </a:r>
              <a:r>
                <a:rPr lang="zh-CN" altLang="en-US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交叉连接</a:t>
              </a:r>
              <a:endPara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5D226B7D-B323-4155-9959-236261BA5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408" y="2975987"/>
              <a:ext cx="968628" cy="149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04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FE48352-ADB0-449E-AEC6-896E0F46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5096595"/>
            <a:ext cx="3467100" cy="136207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7" name="Text Box 11">
            <a:extLst>
              <a:ext uri="{FF2B5EF4-FFF2-40B4-BE49-F238E27FC236}">
                <a16:creationId xmlns:a16="http://schemas.microsoft.com/office/drawing/2014/main" id="{B0216145-AAF2-45C9-A4C9-2FE7D18B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072" y="1340768"/>
            <a:ext cx="860481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引入背景：针对类似问题解决时遇到的问题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比如，从以下三张表（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）找出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学生的相关信息（包括学号、姓名、性别、院系、选修的课程名）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6C6FF9-EB6A-4BE3-A160-3F938489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2" y="3218602"/>
            <a:ext cx="5295900" cy="17145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6144772-913C-4859-B6E3-5E2CF44DE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870" y="5096594"/>
            <a:ext cx="4790016" cy="1360800"/>
          </a:xfrm>
          <a:prstGeom prst="rect">
            <a:avLst/>
          </a:prstGeom>
          <a:ln w="28575">
            <a:solidFill>
              <a:srgbClr val="19B5E8"/>
            </a:solidFill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7AC1FF2-2983-4DF5-BB6F-963C10AC87CF}"/>
              </a:ext>
            </a:extLst>
          </p:cNvPr>
          <p:cNvGrpSpPr/>
          <p:nvPr/>
        </p:nvGrpSpPr>
        <p:grpSpPr>
          <a:xfrm>
            <a:off x="7291630" y="2975987"/>
            <a:ext cx="3445406" cy="1494364"/>
            <a:chOff x="7291630" y="2975987"/>
            <a:chExt cx="3445406" cy="1494364"/>
          </a:xfrm>
        </p:grpSpPr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669F343F-1913-4540-A22C-74C51F904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1630" y="3819749"/>
              <a:ext cx="269280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rgbClr val="4D4D4D"/>
                </a:buClr>
                <a:defRPr/>
              </a:pPr>
              <a:r>
                <a:rPr lang="zh-CN" altLang="en-US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运算式怎么写</a:t>
              </a:r>
              <a:endPara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12161923-5B97-410F-910C-4DFE52254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408" y="2975987"/>
              <a:ext cx="968628" cy="149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762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C4341FA6-314D-419B-8A19-1A3A47AD5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94" y="1340768"/>
            <a:ext cx="954091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从以下三张表（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）找出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学生的相关信息（包括学号、姓名、性别、院系、选修的课程）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A77B55-7A30-418A-A329-224AF4033E61}"/>
              </a:ext>
            </a:extLst>
          </p:cNvPr>
          <p:cNvSpPr txBox="1"/>
          <p:nvPr/>
        </p:nvSpPr>
        <p:spPr>
          <a:xfrm>
            <a:off x="1055440" y="2283347"/>
            <a:ext cx="814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000" b="1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Sno,Sname,Ssex,Sdept,Cname</a:t>
            </a:r>
            <a:r>
              <a:rPr lang="en-US" altLang="zh-CN" sz="3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                   )</a:t>
            </a:r>
            <a:endParaRPr lang="zh-CN" altLang="en-US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9077BA-BCDD-41FC-81BF-618FD252EBDB}"/>
              </a:ext>
            </a:extLst>
          </p:cNvPr>
          <p:cNvGrpSpPr/>
          <p:nvPr/>
        </p:nvGrpSpPr>
        <p:grpSpPr>
          <a:xfrm>
            <a:off x="4151785" y="2406457"/>
            <a:ext cx="4814267" cy="523220"/>
            <a:chOff x="1835696" y="2406457"/>
            <a:chExt cx="4814267" cy="523220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469EEA2-5D31-4060-ADBD-218D91B548B7}"/>
                </a:ext>
              </a:extLst>
            </p:cNvPr>
            <p:cNvSpPr/>
            <p:nvPr/>
          </p:nvSpPr>
          <p:spPr bwMode="auto">
            <a:xfrm rot="5400000">
              <a:off x="3488140" y="2560055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3738DDE-5E42-49B5-A773-936DD864DE17}"/>
                </a:ext>
              </a:extLst>
            </p:cNvPr>
            <p:cNvSpPr/>
            <p:nvPr/>
          </p:nvSpPr>
          <p:spPr bwMode="auto">
            <a:xfrm rot="16200000" flipH="1">
              <a:off x="3686882" y="2560056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B32904E-5B75-486B-8E14-2DD7F2D4D1B2}"/>
                </a:ext>
              </a:extLst>
            </p:cNvPr>
            <p:cNvSpPr txBox="1"/>
            <p:nvPr/>
          </p:nvSpPr>
          <p:spPr>
            <a:xfrm>
              <a:off x="1835696" y="2406457"/>
              <a:ext cx="4814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8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</a:t>
              </a:r>
              <a:endPara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B006DE1-75B7-4196-A232-FE54DBB4663A}"/>
                </a:ext>
              </a:extLst>
            </p:cNvPr>
            <p:cNvSpPr/>
            <p:nvPr/>
          </p:nvSpPr>
          <p:spPr bwMode="auto">
            <a:xfrm rot="5400000">
              <a:off x="4698734" y="2560055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C718D22B-DBAC-4BF3-8E16-C7D32D6737F2}"/>
                </a:ext>
              </a:extLst>
            </p:cNvPr>
            <p:cNvSpPr/>
            <p:nvPr/>
          </p:nvSpPr>
          <p:spPr bwMode="auto">
            <a:xfrm rot="16200000" flipH="1">
              <a:off x="4897476" y="2560055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1AB40C8-E0A8-441F-9806-66BBC25364D2}"/>
              </a:ext>
            </a:extLst>
          </p:cNvPr>
          <p:cNvGrpSpPr/>
          <p:nvPr/>
        </p:nvGrpSpPr>
        <p:grpSpPr>
          <a:xfrm>
            <a:off x="928344" y="3210054"/>
            <a:ext cx="8782176" cy="967400"/>
            <a:chOff x="124424" y="3210054"/>
            <a:chExt cx="8782176" cy="96740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3234760-2DB4-4B2F-B0E9-9859CFC4F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24" y="3210054"/>
              <a:ext cx="2988190" cy="9674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19CC4F1-A461-46EA-89D6-60769C59E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200" y="3333754"/>
              <a:ext cx="2534400" cy="720000"/>
            </a:xfrm>
            <a:prstGeom prst="rect">
              <a:avLst/>
            </a:prstGeom>
            <a:ln w="28575">
              <a:solidFill>
                <a:srgbClr val="19B5E8"/>
              </a:solidFill>
            </a:ln>
          </p:spPr>
        </p:pic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D7F8ACD-2BC7-4EBF-81E5-DF2BED56C93A}"/>
                </a:ext>
              </a:extLst>
            </p:cNvPr>
            <p:cNvSpPr/>
            <p:nvPr/>
          </p:nvSpPr>
          <p:spPr bwMode="auto">
            <a:xfrm rot="5400000">
              <a:off x="3275856" y="3585742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5BA32E3-00BE-41BD-AE76-062ACB67AE68}"/>
                </a:ext>
              </a:extLst>
            </p:cNvPr>
            <p:cNvSpPr/>
            <p:nvPr/>
          </p:nvSpPr>
          <p:spPr bwMode="auto">
            <a:xfrm rot="16200000" flipH="1">
              <a:off x="3474598" y="3585743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1B07DADC-EFEC-4345-8521-BB9A22879538}"/>
                </a:ext>
              </a:extLst>
            </p:cNvPr>
            <p:cNvSpPr/>
            <p:nvPr/>
          </p:nvSpPr>
          <p:spPr bwMode="auto">
            <a:xfrm rot="5400000">
              <a:off x="5778854" y="3585742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387D7CF5-0BD8-4C51-BE61-83DF6877897F}"/>
                </a:ext>
              </a:extLst>
            </p:cNvPr>
            <p:cNvSpPr/>
            <p:nvPr/>
          </p:nvSpPr>
          <p:spPr bwMode="auto">
            <a:xfrm rot="16200000" flipH="1">
              <a:off x="5977596" y="3585743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17ECB5A-C634-4858-AAC2-C1048EF3F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5656" y="3333754"/>
              <a:ext cx="1832727" cy="7200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07A83EE-2C09-474D-AE91-180C3BDE1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678" y="4653137"/>
            <a:ext cx="6191250" cy="1419225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EAB28429-C3AC-4B72-AA61-9653993DEA4C}"/>
              </a:ext>
            </a:extLst>
          </p:cNvPr>
          <p:cNvSpPr/>
          <p:nvPr/>
        </p:nvSpPr>
        <p:spPr bwMode="auto">
          <a:xfrm>
            <a:off x="911424" y="3861049"/>
            <a:ext cx="991192" cy="313141"/>
          </a:xfrm>
          <a:prstGeom prst="ellipse">
            <a:avLst/>
          </a:prstGeom>
          <a:noFill/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4" name="曲线连接符 34">
            <a:extLst>
              <a:ext uri="{FF2B5EF4-FFF2-40B4-BE49-F238E27FC236}">
                <a16:creationId xmlns:a16="http://schemas.microsoft.com/office/drawing/2014/main" id="{15938057-EE82-4A87-9853-11627DAB645C}"/>
              </a:ext>
            </a:extLst>
          </p:cNvPr>
          <p:cNvCxnSpPr>
            <a:stCxn id="33" idx="4"/>
            <a:endCxn id="36" idx="1"/>
          </p:cNvCxnSpPr>
          <p:nvPr/>
        </p:nvCxnSpPr>
        <p:spPr bwMode="auto">
          <a:xfrm rot="16200000" flipH="1">
            <a:off x="1267868" y="4313342"/>
            <a:ext cx="2255225" cy="197691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558A185-5C63-49FC-ADB5-863021860E56}"/>
              </a:ext>
            </a:extLst>
          </p:cNvPr>
          <p:cNvGrpSpPr/>
          <p:nvPr/>
        </p:nvGrpSpPr>
        <p:grpSpPr>
          <a:xfrm>
            <a:off x="3383938" y="6104372"/>
            <a:ext cx="1895586" cy="650087"/>
            <a:chOff x="2580018" y="6104371"/>
            <a:chExt cx="1895586" cy="650087"/>
          </a:xfrm>
        </p:grpSpPr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DD6D3E86-BBB3-47E0-8EAF-199F112223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0018" y="6104371"/>
            <a:ext cx="540503" cy="65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3123720" imgH="3758400" progId="Photoshop.Image.12">
                    <p:embed/>
                  </p:oleObj>
                </mc:Choice>
                <mc:Fallback>
                  <p:oleObj name="Image" r:id="rId7" imgW="3123720" imgH="3758400" progId="Photoshop.Image.12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0018" y="6104371"/>
                          <a:ext cx="540503" cy="650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4EFFA53-72B8-49CB-8C53-A1C8BF89DF17}"/>
                </a:ext>
              </a:extLst>
            </p:cNvPr>
            <p:cNvSpPr txBox="1"/>
            <p:nvPr/>
          </p:nvSpPr>
          <p:spPr>
            <a:xfrm>
              <a:off x="3059832" y="620769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失配元组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6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B22BFE37-B3CD-4DFD-BB89-0AE2220C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586" y="1340769"/>
            <a:ext cx="9396902" cy="21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Outer 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：当两个关系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进行连接时，如果关系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）中的元组在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）中找不到相匹配的元组，为了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避免失配元组信息丢失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将失配元组与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</a:t>
            </a: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假定存在的全为空值的元组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形成连接，放置在结果关系中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，这种连接称之为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890638F-FAB0-423B-8091-60523AE4AA39}"/>
              </a:ext>
            </a:extLst>
          </p:cNvPr>
          <p:cNvGrpSpPr/>
          <p:nvPr/>
        </p:nvGrpSpPr>
        <p:grpSpPr>
          <a:xfrm>
            <a:off x="1036723" y="3651131"/>
            <a:ext cx="4305275" cy="1814289"/>
            <a:chOff x="304810" y="3933056"/>
            <a:chExt cx="4305275" cy="181428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C117F83-90CF-4FF0-A8EF-198E47E70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54" y="4309070"/>
              <a:ext cx="1962150" cy="1438275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B10722F-B7B4-49CB-8BCB-D35379EC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6985" y="4309070"/>
              <a:ext cx="1943100" cy="139065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C2501C8-9A4A-4AE1-8A19-04684E667897}"/>
                </a:ext>
              </a:extLst>
            </p:cNvPr>
            <p:cNvSpPr txBox="1"/>
            <p:nvPr/>
          </p:nvSpPr>
          <p:spPr>
            <a:xfrm>
              <a:off x="304810" y="4002594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E05D2E4-91BA-445B-9971-AE920E10C440}"/>
                </a:ext>
              </a:extLst>
            </p:cNvPr>
            <p:cNvSpPr txBox="1"/>
            <p:nvPr/>
          </p:nvSpPr>
          <p:spPr>
            <a:xfrm>
              <a:off x="2660364" y="393305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9800422-3243-4EF3-9D66-8513F1501B73}"/>
              </a:ext>
            </a:extLst>
          </p:cNvPr>
          <p:cNvGrpSpPr/>
          <p:nvPr/>
        </p:nvGrpSpPr>
        <p:grpSpPr>
          <a:xfrm>
            <a:off x="5663953" y="3645024"/>
            <a:ext cx="3781425" cy="2382370"/>
            <a:chOff x="5004048" y="3926950"/>
            <a:chExt cx="3781425" cy="2382370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68051ED6-AD75-418D-8ACE-3B043A595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4048" y="4309070"/>
              <a:ext cx="3781425" cy="200025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7704F52-0D68-4ECF-BC85-FE1849BFA44C}"/>
                </a:ext>
              </a:extLst>
            </p:cNvPr>
            <p:cNvSpPr txBox="1"/>
            <p:nvPr/>
          </p:nvSpPr>
          <p:spPr>
            <a:xfrm>
              <a:off x="5004048" y="3926950"/>
              <a:ext cx="3403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Dept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属性的外连接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DE4C117A-075D-48AE-B682-08A150636664}"/>
              </a:ext>
            </a:extLst>
          </p:cNvPr>
          <p:cNvSpPr/>
          <p:nvPr/>
        </p:nvSpPr>
        <p:spPr bwMode="auto">
          <a:xfrm>
            <a:off x="5723260" y="5320014"/>
            <a:ext cx="1825600" cy="648072"/>
          </a:xfrm>
          <a:prstGeom prst="rect">
            <a:avLst/>
          </a:prstGeom>
          <a:solidFill>
            <a:srgbClr val="FF99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C9FCE87-5E1B-4BC6-80F9-301F868B6E0E}"/>
              </a:ext>
            </a:extLst>
          </p:cNvPr>
          <p:cNvSpPr/>
          <p:nvPr/>
        </p:nvSpPr>
        <p:spPr bwMode="auto">
          <a:xfrm>
            <a:off x="7570068" y="4693150"/>
            <a:ext cx="1825600" cy="648072"/>
          </a:xfrm>
          <a:prstGeom prst="rect">
            <a:avLst/>
          </a:prstGeom>
          <a:solidFill>
            <a:srgbClr val="FF99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6FA4781-94A1-4622-8B32-C974EAB0A5AC}"/>
              </a:ext>
            </a:extLst>
          </p:cNvPr>
          <p:cNvSpPr txBox="1"/>
          <p:nvPr/>
        </p:nvSpPr>
        <p:spPr>
          <a:xfrm>
            <a:off x="1236457" y="6168219"/>
            <a:ext cx="8100393" cy="461665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失配元组与</a:t>
            </a:r>
            <a:r>
              <a:rPr lang="zh-CN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全空元组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形成的连接元组</a:t>
            </a:r>
          </a:p>
        </p:txBody>
      </p:sp>
    </p:spTree>
    <p:extLst>
      <p:ext uri="{BB962C8B-B14F-4D97-AF65-F5344CB8AC3E}">
        <p14:creationId xmlns:p14="http://schemas.microsoft.com/office/powerpoint/2010/main" val="10036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BDF18455-C130-466A-9AC2-8F6E8CDC2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484784"/>
            <a:ext cx="921702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Outer 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外连接为：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4D4D4D"/>
              </a:buClr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自然连接（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侧表中失配的元组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自然连接（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侧表中失配的元组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自然连接（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侧表中失配的元组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50438-75FE-4904-B226-47CC638B7BEE}"/>
              </a:ext>
            </a:extLst>
          </p:cNvPr>
          <p:cNvSpPr txBox="1"/>
          <p:nvPr/>
        </p:nvSpPr>
        <p:spPr>
          <a:xfrm>
            <a:off x="1487488" y="5877272"/>
            <a:ext cx="8305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Cambria</a:t>
            </a:r>
            <a:r>
              <a:rPr lang="zh-CN" alt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字体（零杂数学符号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-A</a:t>
            </a:r>
            <a:r>
              <a:rPr lang="zh-CN" alt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）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zh-CN" sz="4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⟕⟖⟗</a:t>
            </a:r>
            <a:endParaRPr lang="zh-CN" altLang="zh-CN" sz="32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76B833-F1E8-48B8-B487-7F68B40A119F}"/>
              </a:ext>
            </a:extLst>
          </p:cNvPr>
          <p:cNvGrpSpPr/>
          <p:nvPr/>
        </p:nvGrpSpPr>
        <p:grpSpPr>
          <a:xfrm>
            <a:off x="1343472" y="2827181"/>
            <a:ext cx="7746974" cy="802846"/>
            <a:chOff x="1343472" y="2827181"/>
            <a:chExt cx="7746974" cy="80284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C81527A-B8CF-4528-8ACB-6361647D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472" y="2827181"/>
              <a:ext cx="2123656" cy="80284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71627C5-5692-4DD9-8148-DF3EB17D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8577" y="2827204"/>
              <a:ext cx="2271869" cy="8028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DF9C366-FAF0-49BB-AAEB-C8D0B384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8867" y="2827204"/>
              <a:ext cx="2367971" cy="802800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290BF73-FA7A-4AE8-B838-367E39349D7B}"/>
                </a:ext>
              </a:extLst>
            </p:cNvPr>
            <p:cNvCxnSpPr/>
            <p:nvPr/>
          </p:nvCxnSpPr>
          <p:spPr>
            <a:xfrm>
              <a:off x="2211760" y="3506212"/>
              <a:ext cx="5040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A22D9F6-A361-4860-84A9-127A4924FEAE}"/>
                </a:ext>
              </a:extLst>
            </p:cNvPr>
            <p:cNvCxnSpPr/>
            <p:nvPr/>
          </p:nvCxnSpPr>
          <p:spPr>
            <a:xfrm>
              <a:off x="4871864" y="3501008"/>
              <a:ext cx="5040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8E1438-AF35-4A86-86A0-6FF7955A01DE}"/>
                </a:ext>
              </a:extLst>
            </p:cNvPr>
            <p:cNvCxnSpPr/>
            <p:nvPr/>
          </p:nvCxnSpPr>
          <p:spPr>
            <a:xfrm>
              <a:off x="7752184" y="3501008"/>
              <a:ext cx="50405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0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7F95996-C73E-44C8-B364-78FFC2EAA0DB}"/>
              </a:ext>
            </a:extLst>
          </p:cNvPr>
          <p:cNvGrpSpPr/>
          <p:nvPr/>
        </p:nvGrpSpPr>
        <p:grpSpPr>
          <a:xfrm>
            <a:off x="1374087" y="2172225"/>
            <a:ext cx="8149988" cy="652370"/>
            <a:chOff x="1374087" y="2172225"/>
            <a:chExt cx="8149988" cy="65237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7705B67-3BBB-4442-9D1A-4BB01CED82D9}"/>
                </a:ext>
              </a:extLst>
            </p:cNvPr>
            <p:cNvSpPr txBox="1"/>
            <p:nvPr/>
          </p:nvSpPr>
          <p:spPr>
            <a:xfrm>
              <a:off x="1374087" y="2172225"/>
              <a:ext cx="8149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="1" baseline="-250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Sno,Sname,Ssex,Sdept,Cname</a:t>
              </a:r>
              <a:r>
                <a:rPr lang="en-US" altLang="zh-CN" sz="32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                        )</a:t>
              </a:r>
              <a:endParaRPr lang="zh-CN" altLang="en-US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F795EAE-4922-44C7-A417-353C301DE657}"/>
                </a:ext>
              </a:extLst>
            </p:cNvPr>
            <p:cNvSpPr txBox="1"/>
            <p:nvPr/>
          </p:nvSpPr>
          <p:spPr>
            <a:xfrm>
              <a:off x="4701799" y="2301375"/>
              <a:ext cx="4426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Student</a:t>
              </a:r>
              <a:r>
                <a:rPr lang="en-US" altLang="zh-CN" sz="2800" b="1" dirty="0">
                  <a:solidFill>
                    <a:srgbClr val="4D4D4D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r>
                <a: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⟕</a:t>
              </a:r>
              <a:r>
                <a:rPr lang="en-US" altLang="zh-CN" sz="2800" b="1" dirty="0">
                  <a:solidFill>
                    <a:srgbClr val="4D4D4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en-US" altLang="zh-CN" sz="2800" b="1" dirty="0">
                  <a:solidFill>
                    <a:srgbClr val="4D4D4D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altLang="zh-CN" sz="2800" b="1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SC </a:t>
              </a:r>
              <a:r>
                <a:rPr lang="en-US" altLang="zh-CN" sz="2800" b="1" dirty="0">
                  <a:solidFill>
                    <a:srgbClr val="4D4D4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⟕</a:t>
              </a:r>
              <a:r>
                <a:rPr lang="en-US" altLang="zh-CN" sz="2800" b="1" dirty="0">
                  <a:solidFill>
                    <a:srgbClr val="4D4D4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en-US" altLang="zh-CN" sz="2800" b="1" dirty="0">
                  <a:solidFill>
                    <a:srgbClr val="19B5E8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Course</a:t>
              </a:r>
              <a:endParaRPr lang="zh-CN" altLang="en-US" sz="2800" b="1" dirty="0">
                <a:solidFill>
                  <a:srgbClr val="19B5E8"/>
                </a:solidFill>
                <a:latin typeface="Cambria" panose="020405030504060302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5813074-8373-442D-9ADE-7576923D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674" y="1415098"/>
            <a:ext cx="860481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从以下三张表（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）找出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所有学生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的相关信息（包括学号、姓名、性别、院系、选修的课程）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004EC73-8CFE-4BD8-8D89-F07EC092140D}"/>
              </a:ext>
            </a:extLst>
          </p:cNvPr>
          <p:cNvGrpSpPr/>
          <p:nvPr/>
        </p:nvGrpSpPr>
        <p:grpSpPr>
          <a:xfrm>
            <a:off x="911424" y="3210054"/>
            <a:ext cx="8782176" cy="967400"/>
            <a:chOff x="124424" y="3210054"/>
            <a:chExt cx="8782176" cy="9674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634B2FE-3D84-40F4-AB70-3B5B1418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24" y="3210054"/>
              <a:ext cx="2988190" cy="9674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EF22C65-51A2-4757-A2DB-30D6B89D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200" y="3333754"/>
              <a:ext cx="2534400" cy="720000"/>
            </a:xfrm>
            <a:prstGeom prst="rect">
              <a:avLst/>
            </a:prstGeom>
            <a:ln w="28575">
              <a:solidFill>
                <a:srgbClr val="19B5E8"/>
              </a:solidFill>
            </a:ln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F0F1483-8B59-4B12-B88C-40404B60B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5656" y="3333754"/>
              <a:ext cx="1832727" cy="72000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687A145-4FB3-4362-AD31-DD0E7A96A828}"/>
                </a:ext>
              </a:extLst>
            </p:cNvPr>
            <p:cNvGrpSpPr/>
            <p:nvPr/>
          </p:nvGrpSpPr>
          <p:grpSpPr>
            <a:xfrm>
              <a:off x="5741588" y="3568460"/>
              <a:ext cx="494714" cy="250589"/>
              <a:chOff x="5716188" y="3568460"/>
              <a:chExt cx="494714" cy="250589"/>
            </a:xfrm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3211A6FC-F1DE-4D8F-9C16-91285A014009}"/>
                  </a:ext>
                </a:extLst>
              </p:cNvPr>
              <p:cNvSpPr/>
              <p:nvPr/>
            </p:nvSpPr>
            <p:spPr bwMode="auto">
              <a:xfrm rot="5400000">
                <a:off x="5778854" y="3585742"/>
                <a:ext cx="250588" cy="216024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CA837DDE-6BE6-43FE-BEF7-C3024903D3B8}"/>
                  </a:ext>
                </a:extLst>
              </p:cNvPr>
              <p:cNvSpPr/>
              <p:nvPr/>
            </p:nvSpPr>
            <p:spPr bwMode="auto">
              <a:xfrm rot="16200000" flipH="1">
                <a:off x="5977596" y="3585743"/>
                <a:ext cx="250588" cy="216024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E997775-07D6-4FF7-ADB0-E85AD16CF1A2}"/>
                  </a:ext>
                </a:extLst>
              </p:cNvPr>
              <p:cNvCxnSpPr/>
              <p:nvPr/>
            </p:nvCxnSpPr>
            <p:spPr bwMode="auto">
              <a:xfrm flipH="1">
                <a:off x="5720952" y="3571430"/>
                <a:ext cx="855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F5EB477-268E-4443-B607-056B8593B94B}"/>
                  </a:ext>
                </a:extLst>
              </p:cNvPr>
              <p:cNvCxnSpPr/>
              <p:nvPr/>
            </p:nvCxnSpPr>
            <p:spPr bwMode="auto">
              <a:xfrm flipH="1">
                <a:off x="5716188" y="3816030"/>
                <a:ext cx="855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A7BC2FB-C156-4C71-BB5E-74B7BED223B3}"/>
                </a:ext>
              </a:extLst>
            </p:cNvPr>
            <p:cNvGrpSpPr/>
            <p:nvPr/>
          </p:nvGrpSpPr>
          <p:grpSpPr>
            <a:xfrm>
              <a:off x="3213195" y="3568460"/>
              <a:ext cx="494714" cy="250589"/>
              <a:chOff x="5716188" y="3568460"/>
              <a:chExt cx="494714" cy="250589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A4024817-584A-4CF6-9823-623210ABE35B}"/>
                  </a:ext>
                </a:extLst>
              </p:cNvPr>
              <p:cNvSpPr/>
              <p:nvPr/>
            </p:nvSpPr>
            <p:spPr bwMode="auto">
              <a:xfrm rot="5400000">
                <a:off x="5778854" y="3585742"/>
                <a:ext cx="250588" cy="216024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28D71A46-9646-422E-B9E4-A4466314459A}"/>
                  </a:ext>
                </a:extLst>
              </p:cNvPr>
              <p:cNvSpPr/>
              <p:nvPr/>
            </p:nvSpPr>
            <p:spPr bwMode="auto">
              <a:xfrm rot="16200000" flipH="1">
                <a:off x="5977596" y="3585743"/>
                <a:ext cx="250588" cy="216024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1CF7337-589D-4565-BAA3-C00BB19AE96B}"/>
                  </a:ext>
                </a:extLst>
              </p:cNvPr>
              <p:cNvCxnSpPr/>
              <p:nvPr/>
            </p:nvCxnSpPr>
            <p:spPr bwMode="auto">
              <a:xfrm flipH="1">
                <a:off x="5717776" y="3571428"/>
                <a:ext cx="855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C14A82F-A1F7-4469-85C8-23904DEAFC3E}"/>
                  </a:ext>
                </a:extLst>
              </p:cNvPr>
              <p:cNvCxnSpPr/>
              <p:nvPr/>
            </p:nvCxnSpPr>
            <p:spPr bwMode="auto">
              <a:xfrm flipH="1">
                <a:off x="5716188" y="3816030"/>
                <a:ext cx="8555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F24600EF-3478-4553-B2F4-0822C2FD5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158" y="4576200"/>
            <a:ext cx="7580351" cy="19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572" y="2046362"/>
            <a:ext cx="172696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07568" y="1883147"/>
            <a:ext cx="633670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C00000"/>
              </a:buClr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两大类关系代数操作</a:t>
            </a: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集合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操作</a:t>
            </a:r>
            <a:b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</a:b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（并、交、差、笛卡儿积）</a:t>
            </a:r>
            <a:endParaRPr lang="en-US" altLang="zh-CN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 marL="571500" indent="-5715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纯关系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操作</a:t>
            </a:r>
            <a:b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</a:b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（投影、选择、连接、除）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03A948-3126-4961-B237-14AEDD4F910A}"/>
              </a:ext>
            </a:extLst>
          </p:cNvPr>
          <p:cNvSpPr/>
          <p:nvPr/>
        </p:nvSpPr>
        <p:spPr bwMode="auto">
          <a:xfrm>
            <a:off x="1271464" y="1628800"/>
            <a:ext cx="7575648" cy="324036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00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F95A20A8-ED06-454C-AD82-737E29A8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60" y="802388"/>
            <a:ext cx="5520408" cy="545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spcAft>
                <a:spcPts val="1200"/>
              </a:spcAft>
              <a:buClr>
                <a:srgbClr val="4D4D4D"/>
              </a:buCl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关系代数基本操作的书写思路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判断是否涉及多个表，如不涉及，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则可直接采用并、差、交、选择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与投影，注意条件书写正确即可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如涉及多个表，则检查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能否使用自然连接将多个表连接起来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如不能，能否使用等值或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还不能，则使用广义笛卡尔积，注意相关条件的书写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连接完成后，可继续使用选择、投影、连接操作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5EAC1A8-6DE4-40F9-8866-3F8921CC6774}"/>
              </a:ext>
            </a:extLst>
          </p:cNvPr>
          <p:cNvSpPr/>
          <p:nvPr/>
        </p:nvSpPr>
        <p:spPr bwMode="auto">
          <a:xfrm rot="5400000" flipV="1">
            <a:off x="8705911" y="719876"/>
            <a:ext cx="445693" cy="2910366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BB6D8-E810-4C4C-9F6C-5DA0AB540074}"/>
              </a:ext>
            </a:extLst>
          </p:cNvPr>
          <p:cNvGrpSpPr/>
          <p:nvPr/>
        </p:nvGrpSpPr>
        <p:grpSpPr>
          <a:xfrm>
            <a:off x="8117307" y="2449061"/>
            <a:ext cx="1584176" cy="1206926"/>
            <a:chOff x="6284920" y="3171437"/>
            <a:chExt cx="1584176" cy="12069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6BFD3B-E2B7-4E47-9821-CA5F1DE63E58}"/>
                </a:ext>
              </a:extLst>
            </p:cNvPr>
            <p:cNvSpPr/>
            <p:nvPr/>
          </p:nvSpPr>
          <p:spPr bwMode="auto">
            <a:xfrm>
              <a:off x="6473545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8763ECDD-FCDD-4F19-A0B3-6DF0579F1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4920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91F162-1CE1-4838-AD8C-EFA95ACD6170}"/>
              </a:ext>
            </a:extLst>
          </p:cNvPr>
          <p:cNvGrpSpPr/>
          <p:nvPr/>
        </p:nvGrpSpPr>
        <p:grpSpPr>
          <a:xfrm>
            <a:off x="6836435" y="2449061"/>
            <a:ext cx="1584176" cy="1206926"/>
            <a:chOff x="5004048" y="3171437"/>
            <a:chExt cx="1584176" cy="12069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16FB65-8BD1-4458-B7ED-92459A2F6070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0E47480-0456-43A2-A9F7-318E7BFB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AA8ED0-278E-4F7F-92AC-80634FFFA2A5}"/>
              </a:ext>
            </a:extLst>
          </p:cNvPr>
          <p:cNvGrpSpPr/>
          <p:nvPr/>
        </p:nvGrpSpPr>
        <p:grpSpPr>
          <a:xfrm>
            <a:off x="9428723" y="2449061"/>
            <a:ext cx="1584176" cy="1206926"/>
            <a:chOff x="7596336" y="3171437"/>
            <a:chExt cx="1584176" cy="120692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3090EB-4D3E-4B40-BC81-CADACF4ACD20}"/>
                </a:ext>
              </a:extLst>
            </p:cNvPr>
            <p:cNvSpPr/>
            <p:nvPr/>
          </p:nvSpPr>
          <p:spPr bwMode="auto">
            <a:xfrm>
              <a:off x="7784961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C9F60FE-25A1-4F92-90A9-298EAAE0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2284B3-5E24-42D8-8B76-DB67B8F63ABA}"/>
              </a:ext>
            </a:extLst>
          </p:cNvPr>
          <p:cNvGrpSpPr/>
          <p:nvPr/>
        </p:nvGrpSpPr>
        <p:grpSpPr>
          <a:xfrm>
            <a:off x="8804905" y="4929353"/>
            <a:ext cx="1584176" cy="1206926"/>
            <a:chOff x="7047671" y="5345817"/>
            <a:chExt cx="1584176" cy="120692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F1326B-F0E2-4D23-A710-29B922471BE6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38100" cap="flat" cmpd="sng" algn="ctr">
              <a:solidFill>
                <a:srgbClr val="EDA5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270B1E6-B6DE-461D-9585-DCC37E1F6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等值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5A9382-DDA1-4F35-A756-EF13EA7A572A}"/>
              </a:ext>
            </a:extLst>
          </p:cNvPr>
          <p:cNvGrpSpPr/>
          <p:nvPr/>
        </p:nvGrpSpPr>
        <p:grpSpPr>
          <a:xfrm>
            <a:off x="7409354" y="3528519"/>
            <a:ext cx="1584176" cy="1206926"/>
            <a:chOff x="7047671" y="5345817"/>
            <a:chExt cx="1584176" cy="12069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83DE36A-DCDD-47FA-8FE7-EF9BC455D5C3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ADD4FFB7-3EAB-42BF-A59B-1EB4079A0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8058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67EB1C-FDAD-4A37-ABF9-E7FC5F645088}"/>
              </a:ext>
            </a:extLst>
          </p:cNvPr>
          <p:cNvGrpSpPr/>
          <p:nvPr/>
        </p:nvGrpSpPr>
        <p:grpSpPr>
          <a:xfrm>
            <a:off x="8794716" y="3561921"/>
            <a:ext cx="1584176" cy="1206926"/>
            <a:chOff x="7047671" y="5345817"/>
            <a:chExt cx="1584176" cy="120692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305E5A-D59B-4A18-952B-FF3AA5A519D4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B626B462-80C0-4077-BB24-824E0F43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2883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D79528-0139-4152-A49E-86DEEB996A51}"/>
              </a:ext>
            </a:extLst>
          </p:cNvPr>
          <p:cNvGrpSpPr/>
          <p:nvPr/>
        </p:nvGrpSpPr>
        <p:grpSpPr>
          <a:xfrm>
            <a:off x="8266786" y="914527"/>
            <a:ext cx="1584176" cy="1206926"/>
            <a:chOff x="7047671" y="5345817"/>
            <a:chExt cx="1584176" cy="120692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77843E-DCC9-4012-9790-2D323796610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6E61B1F7-43C9-40C1-8F07-5916A6007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92012E-1F07-44EF-9CD3-E4BBA779CD05}"/>
              </a:ext>
            </a:extLst>
          </p:cNvPr>
          <p:cNvGrpSpPr/>
          <p:nvPr/>
        </p:nvGrpSpPr>
        <p:grpSpPr>
          <a:xfrm>
            <a:off x="10200456" y="4929353"/>
            <a:ext cx="1584176" cy="1206926"/>
            <a:chOff x="7047671" y="5345817"/>
            <a:chExt cx="1584176" cy="120692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89A5BC7-03AF-4782-9F01-5F779BCE4450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38100" cap="flat" cmpd="sng" algn="ctr">
              <a:solidFill>
                <a:srgbClr val="EDA5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A357799-B724-4F04-B904-8956A564A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FAB5A3-8995-424E-AE01-77F10172288D}"/>
              </a:ext>
            </a:extLst>
          </p:cNvPr>
          <p:cNvGrpSpPr/>
          <p:nvPr/>
        </p:nvGrpSpPr>
        <p:grpSpPr>
          <a:xfrm>
            <a:off x="6242801" y="4929353"/>
            <a:ext cx="1584176" cy="1206926"/>
            <a:chOff x="5004048" y="3171437"/>
            <a:chExt cx="1584176" cy="120692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7D5050-3CEC-4D53-A416-794FB92D2C79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DF927385-6E94-411C-BBDD-B7A3F88C3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D6742F-039C-4E22-B9E7-0CAB420DD780}"/>
              </a:ext>
            </a:extLst>
          </p:cNvPr>
          <p:cNvGrpSpPr/>
          <p:nvPr/>
        </p:nvGrpSpPr>
        <p:grpSpPr>
          <a:xfrm>
            <a:off x="7523853" y="4929353"/>
            <a:ext cx="1584176" cy="1206926"/>
            <a:chOff x="7047671" y="5345817"/>
            <a:chExt cx="1584176" cy="120692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F025229-0D95-4BC7-948C-888805DCEC8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E6EB39BF-189A-4009-90C7-E60B96B8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0596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el-GR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Θ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Picture 5">
            <a:extLst>
              <a:ext uri="{FF2B5EF4-FFF2-40B4-BE49-F238E27FC236}">
                <a16:creationId xmlns:a16="http://schemas.microsoft.com/office/drawing/2014/main" id="{8A7E1A79-700D-43B6-8E27-B14A2555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32656"/>
            <a:ext cx="968628" cy="14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52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40" name="Text Box 11">
            <a:extLst>
              <a:ext uri="{FF2B5EF4-FFF2-40B4-BE49-F238E27FC236}">
                <a16:creationId xmlns:a16="http://schemas.microsoft.com/office/drawing/2014/main" id="{015B6925-7474-4634-81C0-9D6AB4A6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484784"/>
            <a:ext cx="8604814" cy="21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操作的前提条件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：给定关系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度关系，关系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度关系。如果可以进行关系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：属性集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是属性集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真子集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0438101-1F81-4DC7-84DB-EE165C7A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01" y="4653136"/>
            <a:ext cx="2867025" cy="170497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5E1E615-A207-4927-A3D7-585EAB489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50" y="4653135"/>
            <a:ext cx="1943100" cy="8191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39B7BDE-CC5F-4C86-A101-9AE2DBDEA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558" y="4653136"/>
            <a:ext cx="990600" cy="103822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14FE782-961D-4A2C-9F17-297F51359650}"/>
              </a:ext>
            </a:extLst>
          </p:cNvPr>
          <p:cNvSpPr txBox="1"/>
          <p:nvPr/>
        </p:nvSpPr>
        <p:spPr>
          <a:xfrm>
            <a:off x="1505000" y="414584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ACCCBC-6300-4691-849F-1E9707E3FD40}"/>
              </a:ext>
            </a:extLst>
          </p:cNvPr>
          <p:cNvSpPr txBox="1"/>
          <p:nvPr/>
        </p:nvSpPr>
        <p:spPr>
          <a:xfrm>
            <a:off x="4965601" y="422575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AB07DBE-9A41-4310-8E3C-660B078F0178}"/>
              </a:ext>
            </a:extLst>
          </p:cNvPr>
          <p:cNvSpPr txBox="1"/>
          <p:nvPr/>
        </p:nvSpPr>
        <p:spPr>
          <a:xfrm>
            <a:off x="7133595" y="5949280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F172DE-77CB-40CE-BC83-AEAFB84C7AC5}"/>
              </a:ext>
            </a:extLst>
          </p:cNvPr>
          <p:cNvSpPr txBox="1"/>
          <p:nvPr/>
        </p:nvSpPr>
        <p:spPr>
          <a:xfrm>
            <a:off x="7891131" y="4174749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65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8E0D408-A259-4EF4-82BC-50FD8291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556792"/>
            <a:ext cx="8604814" cy="223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的除运算结果也是一个关系，记作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R÷S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R÷S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属性应该有哪些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设属性集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}= {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}-{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b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R÷S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结果关系是一个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112F43-2C02-4477-BEED-1DE036D0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43" y="4725144"/>
            <a:ext cx="2867025" cy="1704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FCDF38-F31A-4F5F-BB10-ED77DFEA1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92" y="4725143"/>
            <a:ext cx="1943100" cy="819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AFA2459-55CC-4D51-ABD1-0E0DDE96C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900" y="4725144"/>
            <a:ext cx="990600" cy="10382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9E2383-D71F-4E11-AB77-03A49EEDD1E3}"/>
              </a:ext>
            </a:extLst>
          </p:cNvPr>
          <p:cNvSpPr txBox="1"/>
          <p:nvPr/>
        </p:nvSpPr>
        <p:spPr>
          <a:xfrm>
            <a:off x="1451342" y="4217849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CA6-1474-4947-B669-8C5153C0D117}"/>
              </a:ext>
            </a:extLst>
          </p:cNvPr>
          <p:cNvSpPr txBox="1"/>
          <p:nvPr/>
        </p:nvSpPr>
        <p:spPr>
          <a:xfrm>
            <a:off x="4911943" y="429775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6A3925-51A1-4BE2-9227-C6FFB2B8956B}"/>
              </a:ext>
            </a:extLst>
          </p:cNvPr>
          <p:cNvSpPr txBox="1"/>
          <p:nvPr/>
        </p:nvSpPr>
        <p:spPr>
          <a:xfrm>
            <a:off x="7860055" y="4257274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74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676E5D-DBB7-4F52-A416-22EFDCA79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340769"/>
            <a:ext cx="860481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结果关系中的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元组是怎样形成的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R(&lt; 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,…a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S(&lt;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结果关系为元组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400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结果元组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400" b="1" baseline="-250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满足下述条件：它与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中的每一个元组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组合形成的一个新元组都是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中的某一个元组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="1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,…a</a:t>
            </a:r>
            <a:r>
              <a:rPr lang="en-US" altLang="zh-CN" sz="2400" b="1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F5B5B9-869F-4B64-A2F2-169B7A4F5F3B}"/>
              </a:ext>
            </a:extLst>
          </p:cNvPr>
          <p:cNvSpPr/>
          <p:nvPr/>
        </p:nvSpPr>
        <p:spPr>
          <a:xfrm>
            <a:off x="2567608" y="4077072"/>
            <a:ext cx="158417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E0D281-7D45-4175-A93D-2DB2532074A0}"/>
              </a:ext>
            </a:extLst>
          </p:cNvPr>
          <p:cNvSpPr/>
          <p:nvPr/>
        </p:nvSpPr>
        <p:spPr>
          <a:xfrm>
            <a:off x="2027573" y="4077072"/>
            <a:ext cx="540000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3DEB4B-4385-4794-BF62-F28E406C96DB}"/>
              </a:ext>
            </a:extLst>
          </p:cNvPr>
          <p:cNvSpPr/>
          <p:nvPr/>
        </p:nvSpPr>
        <p:spPr>
          <a:xfrm>
            <a:off x="2027573" y="5653690"/>
            <a:ext cx="2124000" cy="624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AF1495-0384-4A73-8676-E18EFC6B32CF}"/>
              </a:ext>
            </a:extLst>
          </p:cNvPr>
          <p:cNvSpPr txBox="1"/>
          <p:nvPr/>
        </p:nvSpPr>
        <p:spPr>
          <a:xfrm>
            <a:off x="2937786" y="616530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1F6155-1D83-482F-A68F-F3B76133D6D9}"/>
              </a:ext>
            </a:extLst>
          </p:cNvPr>
          <p:cNvSpPr txBox="1"/>
          <p:nvPr/>
        </p:nvSpPr>
        <p:spPr>
          <a:xfrm>
            <a:off x="7392144" y="466152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endParaRPr lang="zh-CN" altLang="en-US" sz="7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4AAEC5-D7AE-474D-ABE3-482B0E0F454B}"/>
              </a:ext>
            </a:extLst>
          </p:cNvPr>
          <p:cNvSpPr/>
          <p:nvPr/>
        </p:nvSpPr>
        <p:spPr>
          <a:xfrm>
            <a:off x="5514589" y="4509120"/>
            <a:ext cx="158417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748B5-D11C-40CC-97A9-4ACF435C92FE}"/>
              </a:ext>
            </a:extLst>
          </p:cNvPr>
          <p:cNvSpPr txBox="1"/>
          <p:nvPr/>
        </p:nvSpPr>
        <p:spPr>
          <a:xfrm>
            <a:off x="6106138" y="6165304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398C3B-9450-45F5-AC65-7AFFAEC211F4}"/>
              </a:ext>
            </a:extLst>
          </p:cNvPr>
          <p:cNvSpPr txBox="1"/>
          <p:nvPr/>
        </p:nvSpPr>
        <p:spPr>
          <a:xfrm>
            <a:off x="4592216" y="466152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÷</a:t>
            </a:r>
            <a:endParaRPr lang="zh-CN" altLang="en-US" sz="7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E43A42-E7F3-4E5B-A58D-DB37DB241EEC}"/>
              </a:ext>
            </a:extLst>
          </p:cNvPr>
          <p:cNvSpPr/>
          <p:nvPr/>
        </p:nvSpPr>
        <p:spPr>
          <a:xfrm>
            <a:off x="8688288" y="4509120"/>
            <a:ext cx="540000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D4B87-65F8-437C-BA7B-528BDFA19353}"/>
              </a:ext>
            </a:extLst>
          </p:cNvPr>
          <p:cNvSpPr txBox="1"/>
          <p:nvPr/>
        </p:nvSpPr>
        <p:spPr>
          <a:xfrm>
            <a:off x="8457212" y="616530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÷ </a:t>
            </a:r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4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676E5D-DBB7-4F52-A416-22EFDCA79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340769"/>
            <a:ext cx="8604814" cy="9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C8CB049-6FE7-4C63-B7D7-FCC25F5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23" y="2372097"/>
            <a:ext cx="2867025" cy="17049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5237FB-0050-4390-B01C-BB8AB2FB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16" y="2660129"/>
            <a:ext cx="1943100" cy="819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FFD29B-25FD-4B52-BC26-BD4C95CB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472" y="2372097"/>
            <a:ext cx="990600" cy="10382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8F3C8B-D425-4876-ADCA-0D7FC4B58DC4}"/>
              </a:ext>
            </a:extLst>
          </p:cNvPr>
          <p:cNvSpPr txBox="1"/>
          <p:nvPr/>
        </p:nvSpPr>
        <p:spPr>
          <a:xfrm>
            <a:off x="1549961" y="232256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52B0EF-C563-4979-B815-524F349284F1}"/>
              </a:ext>
            </a:extLst>
          </p:cNvPr>
          <p:cNvSpPr txBox="1"/>
          <p:nvPr/>
        </p:nvSpPr>
        <p:spPr>
          <a:xfrm>
            <a:off x="5374598" y="232938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8EB3A9-DE68-4F3C-9646-F06F12531C80}"/>
              </a:ext>
            </a:extLst>
          </p:cNvPr>
          <p:cNvSpPr txBox="1"/>
          <p:nvPr/>
        </p:nvSpPr>
        <p:spPr>
          <a:xfrm>
            <a:off x="8385231" y="224818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ED7C16D-F18B-48BD-B7D2-38745257A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165" y="1756699"/>
            <a:ext cx="4626359" cy="5642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2BF5945-C8D4-49CE-8857-83B106747B63}"/>
              </a:ext>
            </a:extLst>
          </p:cNvPr>
          <p:cNvSpPr/>
          <p:nvPr/>
        </p:nvSpPr>
        <p:spPr>
          <a:xfrm>
            <a:off x="2567608" y="4077072"/>
            <a:ext cx="158417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E238D4-E606-4F0E-B7D3-C1F451274DC5}"/>
              </a:ext>
            </a:extLst>
          </p:cNvPr>
          <p:cNvSpPr/>
          <p:nvPr/>
        </p:nvSpPr>
        <p:spPr>
          <a:xfrm>
            <a:off x="2027573" y="4077072"/>
            <a:ext cx="540000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7F527E-F582-4324-89AD-739B723AC707}"/>
              </a:ext>
            </a:extLst>
          </p:cNvPr>
          <p:cNvSpPr/>
          <p:nvPr/>
        </p:nvSpPr>
        <p:spPr>
          <a:xfrm>
            <a:off x="2027573" y="5653690"/>
            <a:ext cx="2124000" cy="624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35E583-A947-4F52-8514-FFD03A06BB53}"/>
              </a:ext>
            </a:extLst>
          </p:cNvPr>
          <p:cNvSpPr txBox="1"/>
          <p:nvPr/>
        </p:nvSpPr>
        <p:spPr>
          <a:xfrm>
            <a:off x="2937786" y="616530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56E0F8-FC7A-46E4-B1AD-377E1D7530AB}"/>
              </a:ext>
            </a:extLst>
          </p:cNvPr>
          <p:cNvSpPr txBox="1"/>
          <p:nvPr/>
        </p:nvSpPr>
        <p:spPr>
          <a:xfrm>
            <a:off x="7392144" y="466152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endParaRPr lang="zh-CN" altLang="en-US" sz="7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45E645-842E-484D-8715-367085930814}"/>
              </a:ext>
            </a:extLst>
          </p:cNvPr>
          <p:cNvSpPr/>
          <p:nvPr/>
        </p:nvSpPr>
        <p:spPr>
          <a:xfrm>
            <a:off x="5514589" y="4509120"/>
            <a:ext cx="158417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EE6884-6D8C-42D4-A168-B568D931CE71}"/>
              </a:ext>
            </a:extLst>
          </p:cNvPr>
          <p:cNvSpPr txBox="1"/>
          <p:nvPr/>
        </p:nvSpPr>
        <p:spPr>
          <a:xfrm>
            <a:off x="6106138" y="6165304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A341AF-BE06-43FC-9B15-EE0E989C7456}"/>
              </a:ext>
            </a:extLst>
          </p:cNvPr>
          <p:cNvSpPr txBox="1"/>
          <p:nvPr/>
        </p:nvSpPr>
        <p:spPr>
          <a:xfrm>
            <a:off x="4592216" y="466152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÷</a:t>
            </a:r>
            <a:endParaRPr lang="zh-CN" altLang="en-US" sz="7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F45036-5D8A-4AFA-8C57-72972813D71D}"/>
              </a:ext>
            </a:extLst>
          </p:cNvPr>
          <p:cNvSpPr/>
          <p:nvPr/>
        </p:nvSpPr>
        <p:spPr>
          <a:xfrm>
            <a:off x="8688288" y="4509120"/>
            <a:ext cx="540000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DB3A42-71F5-4B94-BC8D-1CED1D2B11C9}"/>
              </a:ext>
            </a:extLst>
          </p:cNvPr>
          <p:cNvSpPr txBox="1"/>
          <p:nvPr/>
        </p:nvSpPr>
        <p:spPr>
          <a:xfrm>
            <a:off x="8457212" y="616530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÷ </a:t>
            </a:r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644B63-A607-4D42-AED4-609A5EF3141C}"/>
              </a:ext>
            </a:extLst>
          </p:cNvPr>
          <p:cNvSpPr/>
          <p:nvPr/>
        </p:nvSpPr>
        <p:spPr>
          <a:xfrm>
            <a:off x="5799420" y="2738423"/>
            <a:ext cx="900000" cy="612000"/>
          </a:xfrm>
          <a:prstGeom prst="rect">
            <a:avLst/>
          </a:prstGeom>
          <a:solidFill>
            <a:srgbClr val="FFE6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BDFDD2-D338-4135-A86D-9C7D3610AF1D}"/>
              </a:ext>
            </a:extLst>
          </p:cNvPr>
          <p:cNvSpPr/>
          <p:nvPr/>
        </p:nvSpPr>
        <p:spPr>
          <a:xfrm>
            <a:off x="2082779" y="2731002"/>
            <a:ext cx="900000" cy="612000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47FB18-23D1-46C2-9CB2-8C100BB1B7F6}"/>
              </a:ext>
            </a:extLst>
          </p:cNvPr>
          <p:cNvSpPr/>
          <p:nvPr/>
        </p:nvSpPr>
        <p:spPr>
          <a:xfrm>
            <a:off x="3013808" y="2731002"/>
            <a:ext cx="1800000" cy="612000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27B4AB-5308-41C0-8A1B-8057B12442E7}"/>
              </a:ext>
            </a:extLst>
          </p:cNvPr>
          <p:cNvSpPr/>
          <p:nvPr/>
        </p:nvSpPr>
        <p:spPr>
          <a:xfrm>
            <a:off x="2092127" y="3356992"/>
            <a:ext cx="2736000" cy="612000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5FEEC09-2690-42B2-B608-FED682543FC5}"/>
              </a:ext>
            </a:extLst>
          </p:cNvPr>
          <p:cNvSpPr/>
          <p:nvPr/>
        </p:nvSpPr>
        <p:spPr>
          <a:xfrm>
            <a:off x="7945840" y="3068960"/>
            <a:ext cx="1836000" cy="30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1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8463F18A-61AF-4CB8-A26C-35CB32D5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340768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可由基本操作实现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00143C-3316-47A9-A409-437FE956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10" y="1939419"/>
            <a:ext cx="5718339" cy="6974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49CD18A-3A90-40EC-89DE-DD413425E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519" y="3033016"/>
            <a:ext cx="1114974" cy="5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1C562E-77CE-4E85-A4EF-DB799600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29" r="14371"/>
          <a:stretch/>
        </p:blipFill>
        <p:spPr>
          <a:xfrm>
            <a:off x="4496905" y="3029594"/>
            <a:ext cx="1505215" cy="54000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881110F1-96C8-4F60-B1F4-2F589CD00229}"/>
              </a:ext>
            </a:extLst>
          </p:cNvPr>
          <p:cNvGrpSpPr/>
          <p:nvPr/>
        </p:nvGrpSpPr>
        <p:grpSpPr>
          <a:xfrm>
            <a:off x="1055440" y="3111352"/>
            <a:ext cx="1620038" cy="3652477"/>
            <a:chOff x="359674" y="3111351"/>
            <a:chExt cx="1620038" cy="3652477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FDE58B5-DFE2-4EA8-BD8D-791506FA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74" y="3573016"/>
              <a:ext cx="1620038" cy="1673682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E6AAD4C-2A43-44CD-9FA5-4C63B7184681}"/>
                </a:ext>
              </a:extLst>
            </p:cNvPr>
            <p:cNvSpPr txBox="1"/>
            <p:nvPr/>
          </p:nvSpPr>
          <p:spPr>
            <a:xfrm>
              <a:off x="387282" y="311135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562DE3C-003E-427A-99E4-47DC640FF1A8}"/>
                </a:ext>
              </a:extLst>
            </p:cNvPr>
            <p:cNvGrpSpPr/>
            <p:nvPr/>
          </p:nvGrpSpPr>
          <p:grpSpPr>
            <a:xfrm>
              <a:off x="395551" y="5555412"/>
              <a:ext cx="710026" cy="1208416"/>
              <a:chOff x="395551" y="5555412"/>
              <a:chExt cx="710026" cy="1208416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F2CD43F-B1AB-4613-BC1A-F8D4F76C8D07}"/>
                  </a:ext>
                </a:extLst>
              </p:cNvPr>
              <p:cNvSpPr txBox="1"/>
              <p:nvPr/>
            </p:nvSpPr>
            <p:spPr>
              <a:xfrm>
                <a:off x="451010" y="5555412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A3C345D4-F28C-4693-9495-F1356066E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551" y="6017077"/>
                <a:ext cx="710026" cy="746751"/>
              </a:xfrm>
              <a:prstGeom prst="rect">
                <a:avLst/>
              </a:prstGeom>
            </p:spPr>
          </p:pic>
        </p:grp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70ABB3C-BC8D-4B1E-A09D-D2B138648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518" y="3588618"/>
            <a:ext cx="1101346" cy="149656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88B65D2-9E5E-40DF-8823-6043F9772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6904" y="3565904"/>
            <a:ext cx="1779265" cy="299080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06F9EA0-B7D9-428B-8546-794B2AE86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5"/>
          <a:stretch/>
        </p:blipFill>
        <p:spPr>
          <a:xfrm>
            <a:off x="6612834" y="3040782"/>
            <a:ext cx="3047421" cy="54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AD2B2E9-161D-481D-B0D8-F3C05EF7B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2022" y="1768332"/>
            <a:ext cx="1584176" cy="127345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C1EA720-7E54-4CDF-9A02-B3B3764C23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8027" y="3600552"/>
            <a:ext cx="1326752" cy="1568574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6F9005DE-F2B4-45F6-BBCD-4B224AFE2C60}"/>
              </a:ext>
            </a:extLst>
          </p:cNvPr>
          <p:cNvGrpSpPr/>
          <p:nvPr/>
        </p:nvGrpSpPr>
        <p:grpSpPr>
          <a:xfrm>
            <a:off x="6507844" y="5249552"/>
            <a:ext cx="2162929" cy="1514276"/>
            <a:chOff x="5812077" y="5249552"/>
            <a:chExt cx="2162929" cy="151427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E381953-C8BA-424D-AC55-E4C77DD5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8081" y="5906578"/>
              <a:ext cx="2066925" cy="85725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C7CE63D-E437-41E3-829F-606E0DD6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8081" y="5699141"/>
              <a:ext cx="2066925" cy="252113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03E248C-3EEB-458E-B164-3CD6BB13D1BD}"/>
                </a:ext>
              </a:extLst>
            </p:cNvPr>
            <p:cNvSpPr txBox="1"/>
            <p:nvPr/>
          </p:nvSpPr>
          <p:spPr>
            <a:xfrm>
              <a:off x="5812077" y="5249552"/>
              <a:ext cx="819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÷</a:t>
              </a:r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21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3A36EDE-40FF-4245-B3D1-3273AB96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668562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（抽象示例）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6F2105-A112-427C-9850-92702560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121496"/>
            <a:ext cx="2876550" cy="29718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11CAA3-38D8-44C5-B3F2-7154DE165F0F}"/>
              </a:ext>
            </a:extLst>
          </p:cNvPr>
          <p:cNvSpPr txBox="1"/>
          <p:nvPr/>
        </p:nvSpPr>
        <p:spPr>
          <a:xfrm>
            <a:off x="1371080" y="265983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BF9226-3574-40CA-A0E8-B2A43A61C163}"/>
              </a:ext>
            </a:extLst>
          </p:cNvPr>
          <p:cNvSpPr txBox="1"/>
          <p:nvPr/>
        </p:nvSpPr>
        <p:spPr>
          <a:xfrm>
            <a:off x="4503018" y="240596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BBC04D-4DAC-4674-A28B-EA7F453A062F}"/>
              </a:ext>
            </a:extLst>
          </p:cNvPr>
          <p:cNvSpPr txBox="1"/>
          <p:nvPr/>
        </p:nvSpPr>
        <p:spPr>
          <a:xfrm>
            <a:off x="5063631" y="241538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7285A88-BB4D-4F01-9720-FABB804CB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296" y="2892601"/>
            <a:ext cx="2066925" cy="85725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FF8339E-9734-4EAD-BCFE-119F205DEB69}"/>
              </a:ext>
            </a:extLst>
          </p:cNvPr>
          <p:cNvGrpSpPr/>
          <p:nvPr/>
        </p:nvGrpSpPr>
        <p:grpSpPr>
          <a:xfrm>
            <a:off x="8434792" y="2158440"/>
            <a:ext cx="1104900" cy="1703130"/>
            <a:chOff x="4972295" y="4151818"/>
            <a:chExt cx="1104900" cy="170313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BE03CE3-B2FC-4044-B981-E6A9239549A6}"/>
                </a:ext>
              </a:extLst>
            </p:cNvPr>
            <p:cNvSpPr txBox="1"/>
            <p:nvPr/>
          </p:nvSpPr>
          <p:spPr>
            <a:xfrm>
              <a:off x="5063632" y="4151818"/>
              <a:ext cx="819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÷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dirty="0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5843E2A-19BE-4298-BA81-A089B547F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2295" y="4692898"/>
              <a:ext cx="1104900" cy="116205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471B58-0434-463B-AA55-931680760DC3}"/>
              </a:ext>
            </a:extLst>
          </p:cNvPr>
          <p:cNvGrpSpPr/>
          <p:nvPr/>
        </p:nvGrpSpPr>
        <p:grpSpPr>
          <a:xfrm>
            <a:off x="4507734" y="4042591"/>
            <a:ext cx="1138145" cy="2293693"/>
            <a:chOff x="7981408" y="2359096"/>
            <a:chExt cx="1138145" cy="2293693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388945E-CD42-4451-8428-0C53716303D4}"/>
                </a:ext>
              </a:extLst>
            </p:cNvPr>
            <p:cNvSpPr txBox="1"/>
            <p:nvPr/>
          </p:nvSpPr>
          <p:spPr>
            <a:xfrm>
              <a:off x="7981408" y="2359096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589257A-BAA1-4DAF-A1F1-6B2D47969190}"/>
                </a:ext>
              </a:extLst>
            </p:cNvPr>
            <p:cNvSpPr txBox="1"/>
            <p:nvPr/>
          </p:nvSpPr>
          <p:spPr>
            <a:xfrm>
              <a:off x="8542021" y="236851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51C006F-7026-466C-AFD4-B4B2D958A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1803" y="2890664"/>
              <a:ext cx="1047750" cy="1762125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6FC892-B9BB-4541-A58E-513176766908}"/>
              </a:ext>
            </a:extLst>
          </p:cNvPr>
          <p:cNvGrpSpPr/>
          <p:nvPr/>
        </p:nvGrpSpPr>
        <p:grpSpPr>
          <a:xfrm>
            <a:off x="5990072" y="4693772"/>
            <a:ext cx="3079701" cy="1931028"/>
            <a:chOff x="6893687" y="4722692"/>
            <a:chExt cx="3079701" cy="1931028"/>
          </a:xfrm>
        </p:grpSpPr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321E39D7-03BC-46EA-B27A-DBF75C857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687" y="5576502"/>
              <a:ext cx="253688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rgbClr val="4D4D4D"/>
                </a:buClr>
                <a:defRPr/>
              </a:pPr>
              <a:r>
                <a:rPr lang="en-US" altLang="zh-CN" sz="3200" b="1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R÷S</a:t>
              </a:r>
              <a:r>
                <a:rPr lang="zh-CN" altLang="en-US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结果是 </a:t>
              </a:r>
              <a:r>
                <a:rPr lang="en-US" altLang="zh-CN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ae</a:t>
              </a:r>
            </a:p>
          </p:txBody>
        </p:sp>
        <p:pic>
          <p:nvPicPr>
            <p:cNvPr id="47" name="Picture 5">
              <a:extLst>
                <a:ext uri="{FF2B5EF4-FFF2-40B4-BE49-F238E27FC236}">
                  <a16:creationId xmlns:a16="http://schemas.microsoft.com/office/drawing/2014/main" id="{AF17A522-7F7C-4D76-AC5E-E3FD68577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760" y="4722692"/>
              <a:ext cx="968628" cy="149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454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17FDCAC6-FF18-456C-A493-B394074B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288" y="1340768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（带语义的示例）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13CA78-2A50-4926-87D6-9F335E68CC84}"/>
              </a:ext>
            </a:extLst>
          </p:cNvPr>
          <p:cNvSpPr txBox="1"/>
          <p:nvPr/>
        </p:nvSpPr>
        <p:spPr>
          <a:xfrm>
            <a:off x="1087200" y="311135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FD4457-BADE-495A-806E-C922335BC4D1}"/>
              </a:ext>
            </a:extLst>
          </p:cNvPr>
          <p:cNvSpPr txBox="1"/>
          <p:nvPr/>
        </p:nvSpPr>
        <p:spPr>
          <a:xfrm>
            <a:off x="1036103" y="189331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EB6941-90A5-48DF-B115-A9D9F1B9D38B}"/>
              </a:ext>
            </a:extLst>
          </p:cNvPr>
          <p:cNvSpPr txBox="1"/>
          <p:nvPr/>
        </p:nvSpPr>
        <p:spPr>
          <a:xfrm>
            <a:off x="4749124" y="4581129"/>
            <a:ext cx="125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AADE5990-B8C7-4FFB-BA79-31FF1682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49" y="3571080"/>
            <a:ext cx="3457575" cy="30384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A806EAC-CC16-48B7-9F7D-55B6873E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124" y="5157192"/>
            <a:ext cx="5000625" cy="1400175"/>
          </a:xfrm>
          <a:prstGeom prst="rect">
            <a:avLst/>
          </a:prstGeom>
        </p:spPr>
      </p:pic>
      <p:sp>
        <p:nvSpPr>
          <p:cNvPr id="39" name="Text Box 11">
            <a:extLst>
              <a:ext uri="{FF2B5EF4-FFF2-40B4-BE49-F238E27FC236}">
                <a16:creationId xmlns:a16="http://schemas.microsoft.com/office/drawing/2014/main" id="{DB48E92B-5243-426C-A47C-6EB7800E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34" y="2552923"/>
            <a:ext cx="73541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aseline="-25000" dirty="0" err="1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en-US" altLang="zh-CN" sz="2400" baseline="-250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&lt;&gt;""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CBD3AB3-97AB-42AE-9830-7C9CF92B8CEE}"/>
              </a:ext>
            </a:extLst>
          </p:cNvPr>
          <p:cNvGrpSpPr/>
          <p:nvPr/>
        </p:nvGrpSpPr>
        <p:grpSpPr>
          <a:xfrm>
            <a:off x="7249436" y="3144888"/>
            <a:ext cx="4185761" cy="1538686"/>
            <a:chOff x="4977115" y="2903364"/>
            <a:chExt cx="4185761" cy="1538686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AA1298E-100E-43D7-A147-5CF25A756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2160" y="3384775"/>
              <a:ext cx="1590675" cy="105727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E481A18-5D2C-4910-9C39-5DCC42C3A060}"/>
                </a:ext>
              </a:extLst>
            </p:cNvPr>
            <p:cNvSpPr txBox="1"/>
            <p:nvPr/>
          </p:nvSpPr>
          <p:spPr>
            <a:xfrm>
              <a:off x="4977115" y="2903364"/>
              <a:ext cx="4185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选修了全部课程的学生的学号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2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531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基于关系代数的复杂扩展操作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17FDCAC6-FF18-456C-A493-B394074B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288" y="1340768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（带语义的示例）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7419BA-E94F-4F1D-9893-5B29533C8BE7}"/>
              </a:ext>
            </a:extLst>
          </p:cNvPr>
          <p:cNvSpPr txBox="1"/>
          <p:nvPr/>
        </p:nvSpPr>
        <p:spPr>
          <a:xfrm>
            <a:off x="1107675" y="1893316"/>
            <a:ext cx="845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查询选修学号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S012011893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同学所学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的学生的姓名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16AC5B7-AA9F-4B1C-8229-9A09CA4E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48" y="2673938"/>
            <a:ext cx="7128792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aseline="-250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÷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=“S012011893”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0E04ED-5B2B-4744-8CD7-1DB737813A58}"/>
              </a:ext>
            </a:extLst>
          </p:cNvPr>
          <p:cNvGrpSpPr/>
          <p:nvPr/>
        </p:nvGrpSpPr>
        <p:grpSpPr>
          <a:xfrm>
            <a:off x="1091645" y="2583943"/>
            <a:ext cx="8472191" cy="584775"/>
            <a:chOff x="1107979" y="2590663"/>
            <a:chExt cx="8472191" cy="58477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89AE4B-DBEE-4338-ACDA-EB12C28793B8}"/>
                </a:ext>
              </a:extLst>
            </p:cNvPr>
            <p:cNvSpPr txBox="1"/>
            <p:nvPr/>
          </p:nvSpPr>
          <p:spPr>
            <a:xfrm>
              <a:off x="1107979" y="2590663"/>
              <a:ext cx="847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="1" baseline="-250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000" b="1" baseline="-250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  </a:t>
              </a:r>
              <a:r>
                <a:rPr lang="en-US" altLang="zh-CN" sz="28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</a:t>
              </a:r>
              <a:r>
                <a:rPr lang="en-US" altLang="zh-CN" sz="2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4517831-4E67-4FA1-B04E-F5DB41899FDF}"/>
                </a:ext>
              </a:extLst>
            </p:cNvPr>
            <p:cNvSpPr/>
            <p:nvPr/>
          </p:nvSpPr>
          <p:spPr bwMode="auto">
            <a:xfrm rot="5400000">
              <a:off x="2468584" y="2797018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DA58235D-E7F6-40E5-84CF-0974C47F6233}"/>
                </a:ext>
              </a:extLst>
            </p:cNvPr>
            <p:cNvSpPr/>
            <p:nvPr/>
          </p:nvSpPr>
          <p:spPr bwMode="auto">
            <a:xfrm rot="16200000" flipH="1">
              <a:off x="2667326" y="2790369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483339F-E191-459F-933C-2A3E8384335C}"/>
              </a:ext>
            </a:extLst>
          </p:cNvPr>
          <p:cNvSpPr txBox="1"/>
          <p:nvPr/>
        </p:nvSpPr>
        <p:spPr>
          <a:xfrm>
            <a:off x="1225868" y="349980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：下面的写法和上面有何不同？结果是否一样？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91948BD-A762-4EFE-A2D8-35060ABA8F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906" y="6067823"/>
            <a:ext cx="6962775" cy="5810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1FD1DE-4284-4F02-ACD3-C6DBE3D7EF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4919" y="5589240"/>
            <a:ext cx="7915275" cy="590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7AA201E-BB40-401D-B34F-0C0D523740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8792" y="5229201"/>
            <a:ext cx="4314825" cy="581025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E7B538-75DE-4C0E-A745-E9DED0592215}"/>
              </a:ext>
            </a:extLst>
          </p:cNvPr>
          <p:cNvGrpSpPr/>
          <p:nvPr/>
        </p:nvGrpSpPr>
        <p:grpSpPr>
          <a:xfrm>
            <a:off x="1107978" y="4150984"/>
            <a:ext cx="8948462" cy="600132"/>
            <a:chOff x="241785" y="4150984"/>
            <a:chExt cx="8948462" cy="600132"/>
          </a:xfrm>
        </p:grpSpPr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BB225D7C-B1A2-48D3-94D6-E13C1FB3D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455" y="4261238"/>
              <a:ext cx="7128792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÷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400" baseline="-250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32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400" baseline="-250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baseline="-25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=“S012011893”</a:t>
              </a:r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)) 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B4B7881-6112-4855-AEE8-7D5E11F725A3}"/>
                </a:ext>
              </a:extLst>
            </p:cNvPr>
            <p:cNvSpPr txBox="1"/>
            <p:nvPr/>
          </p:nvSpPr>
          <p:spPr>
            <a:xfrm>
              <a:off x="241785" y="4150984"/>
              <a:ext cx="7075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="1" baseline="-250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000" b="1" baseline="-250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  </a:t>
              </a:r>
              <a:r>
                <a:rPr lang="en-US" altLang="zh-CN" sz="28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</a:t>
              </a:r>
              <a:r>
                <a:rPr lang="en-US" altLang="zh-CN" sz="2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A8CB80E9-3F82-4588-A013-B7A7D0A7260D}"/>
                </a:ext>
              </a:extLst>
            </p:cNvPr>
            <p:cNvSpPr/>
            <p:nvPr/>
          </p:nvSpPr>
          <p:spPr bwMode="auto">
            <a:xfrm rot="5400000">
              <a:off x="1602390" y="4357339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C7CF7C4C-8CA3-4FE4-87B8-452F09B732CE}"/>
                </a:ext>
              </a:extLst>
            </p:cNvPr>
            <p:cNvSpPr/>
            <p:nvPr/>
          </p:nvSpPr>
          <p:spPr bwMode="auto">
            <a:xfrm rot="16200000" flipH="1">
              <a:off x="1801132" y="4350690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rgbClr val="19B5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F81BD"/>
                </a:solidFill>
              </a:endParaRPr>
            </a:p>
          </p:txBody>
        </p:sp>
      </p:grpSp>
      <p:pic>
        <p:nvPicPr>
          <p:cNvPr id="23" name="Picture 5">
            <a:extLst>
              <a:ext uri="{FF2B5EF4-FFF2-40B4-BE49-F238E27FC236}">
                <a16:creationId xmlns:a16="http://schemas.microsoft.com/office/drawing/2014/main" id="{B95ABC36-14BB-4063-975E-744AE2DD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24" y="3281737"/>
            <a:ext cx="968628" cy="149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15EAC1A8-6DE4-40F9-8866-3F8921CC6774}"/>
              </a:ext>
            </a:extLst>
          </p:cNvPr>
          <p:cNvSpPr/>
          <p:nvPr/>
        </p:nvSpPr>
        <p:spPr bwMode="auto">
          <a:xfrm rot="5400000" flipV="1">
            <a:off x="8852498" y="113843"/>
            <a:ext cx="445693" cy="4122434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BB6D8-E810-4C4C-9F6C-5DA0AB540074}"/>
              </a:ext>
            </a:extLst>
          </p:cNvPr>
          <p:cNvGrpSpPr/>
          <p:nvPr/>
        </p:nvGrpSpPr>
        <p:grpSpPr>
          <a:xfrm>
            <a:off x="7657860" y="2449061"/>
            <a:ext cx="1584176" cy="1206926"/>
            <a:chOff x="6284920" y="3171437"/>
            <a:chExt cx="1584176" cy="12069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6BFD3B-E2B7-4E47-9821-CA5F1DE63E58}"/>
                </a:ext>
              </a:extLst>
            </p:cNvPr>
            <p:cNvSpPr/>
            <p:nvPr/>
          </p:nvSpPr>
          <p:spPr bwMode="auto">
            <a:xfrm>
              <a:off x="6473545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8763ECDD-FCDD-4F19-A0B3-6DF0579F1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4920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91F162-1CE1-4838-AD8C-EFA95ACD6170}"/>
              </a:ext>
            </a:extLst>
          </p:cNvPr>
          <p:cNvGrpSpPr/>
          <p:nvPr/>
        </p:nvGrpSpPr>
        <p:grpSpPr>
          <a:xfrm>
            <a:off x="6376988" y="2449061"/>
            <a:ext cx="1584176" cy="1206926"/>
            <a:chOff x="5004048" y="3171437"/>
            <a:chExt cx="1584176" cy="12069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16FB65-8BD1-4458-B7ED-92459A2F6070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0E47480-0456-43A2-A9F7-318E7BFB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AA8ED0-278E-4F7F-92AC-80634FFFA2A5}"/>
              </a:ext>
            </a:extLst>
          </p:cNvPr>
          <p:cNvGrpSpPr/>
          <p:nvPr/>
        </p:nvGrpSpPr>
        <p:grpSpPr>
          <a:xfrm>
            <a:off x="8969276" y="2449061"/>
            <a:ext cx="1584176" cy="1206926"/>
            <a:chOff x="7596336" y="3171437"/>
            <a:chExt cx="1584176" cy="120692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3090EB-4D3E-4B40-BC81-CADACF4ACD20}"/>
                </a:ext>
              </a:extLst>
            </p:cNvPr>
            <p:cNvSpPr/>
            <p:nvPr/>
          </p:nvSpPr>
          <p:spPr bwMode="auto">
            <a:xfrm>
              <a:off x="7784961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C9F60FE-25A1-4F92-90A9-298EAAE0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2284B3-5E24-42D8-8B76-DB67B8F63ABA}"/>
              </a:ext>
            </a:extLst>
          </p:cNvPr>
          <p:cNvGrpSpPr/>
          <p:nvPr/>
        </p:nvGrpSpPr>
        <p:grpSpPr>
          <a:xfrm>
            <a:off x="8630705" y="4958378"/>
            <a:ext cx="1584176" cy="1206926"/>
            <a:chOff x="7047671" y="5345817"/>
            <a:chExt cx="1584176" cy="120692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F1326B-F0E2-4D23-A710-29B922471BE6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38100" cap="flat" cmpd="sng" algn="ctr">
              <a:solidFill>
                <a:srgbClr val="EDA5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270B1E6-B6DE-461D-9585-DCC37E1F6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等值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5A9382-DDA1-4F35-A756-EF13EA7A572A}"/>
              </a:ext>
            </a:extLst>
          </p:cNvPr>
          <p:cNvGrpSpPr/>
          <p:nvPr/>
        </p:nvGrpSpPr>
        <p:grpSpPr>
          <a:xfrm>
            <a:off x="6949907" y="3628832"/>
            <a:ext cx="1584176" cy="1206926"/>
            <a:chOff x="7047671" y="5345817"/>
            <a:chExt cx="1584176" cy="12069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83DE36A-DCDD-47FA-8FE7-EF9BC455D5C3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ADD4FFB7-3EAB-42BF-A59B-1EB4079A0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8058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67EB1C-FDAD-4A37-ABF9-E7FC5F645088}"/>
              </a:ext>
            </a:extLst>
          </p:cNvPr>
          <p:cNvGrpSpPr/>
          <p:nvPr/>
        </p:nvGrpSpPr>
        <p:grpSpPr>
          <a:xfrm>
            <a:off x="8335269" y="3662234"/>
            <a:ext cx="1584176" cy="1206926"/>
            <a:chOff x="7047671" y="5345817"/>
            <a:chExt cx="1584176" cy="120692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305E5A-D59B-4A18-952B-FF3AA5A519D4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B626B462-80C0-4077-BB24-824E0F43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2883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D79528-0139-4152-A49E-86DEEB996A51}"/>
              </a:ext>
            </a:extLst>
          </p:cNvPr>
          <p:cNvGrpSpPr/>
          <p:nvPr/>
        </p:nvGrpSpPr>
        <p:grpSpPr>
          <a:xfrm>
            <a:off x="8335269" y="785357"/>
            <a:ext cx="1584176" cy="1206926"/>
            <a:chOff x="7047671" y="5345817"/>
            <a:chExt cx="1584176" cy="120692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77843E-DCC9-4012-9790-2D323796610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6E61B1F7-43C9-40C1-8F07-5916A6007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92012E-1F07-44EF-9CD3-E4BBA779CD05}"/>
              </a:ext>
            </a:extLst>
          </p:cNvPr>
          <p:cNvGrpSpPr/>
          <p:nvPr/>
        </p:nvGrpSpPr>
        <p:grpSpPr>
          <a:xfrm>
            <a:off x="10026256" y="4958378"/>
            <a:ext cx="1584176" cy="1206926"/>
            <a:chOff x="7047671" y="5345817"/>
            <a:chExt cx="1584176" cy="120692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89A5BC7-03AF-4782-9F01-5F779BCE4450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38100" cap="flat" cmpd="sng" algn="ctr">
              <a:solidFill>
                <a:srgbClr val="EDA5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A357799-B724-4F04-B904-8956A564A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FAB5A3-8995-424E-AE01-77F10172288D}"/>
              </a:ext>
            </a:extLst>
          </p:cNvPr>
          <p:cNvGrpSpPr/>
          <p:nvPr/>
        </p:nvGrpSpPr>
        <p:grpSpPr>
          <a:xfrm>
            <a:off x="6068601" y="4958378"/>
            <a:ext cx="1584176" cy="1206926"/>
            <a:chOff x="5004048" y="3171437"/>
            <a:chExt cx="1584176" cy="120692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7D5050-3CEC-4D53-A416-794FB92D2C79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DF927385-6E94-411C-BBDD-B7A3F88C3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D6742F-039C-4E22-B9E7-0CAB420DD780}"/>
              </a:ext>
            </a:extLst>
          </p:cNvPr>
          <p:cNvGrpSpPr/>
          <p:nvPr/>
        </p:nvGrpSpPr>
        <p:grpSpPr>
          <a:xfrm>
            <a:off x="7349653" y="4958378"/>
            <a:ext cx="1584176" cy="1206926"/>
            <a:chOff x="7047671" y="5345817"/>
            <a:chExt cx="1584176" cy="120692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F025229-0D95-4BC7-948C-888805DCEC8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E6EB39BF-189A-4009-90C7-E60B96B8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0596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el-GR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Θ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2DB1F74-8CB8-48FE-B5D0-68DE68599A57}"/>
              </a:ext>
            </a:extLst>
          </p:cNvPr>
          <p:cNvSpPr txBox="1"/>
          <p:nvPr/>
        </p:nvSpPr>
        <p:spPr>
          <a:xfrm>
            <a:off x="697609" y="7647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C00000"/>
              </a:buClr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两大类关系代数操作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2B02E6-12E0-4BCC-8C50-FBCD33DA0EE9}"/>
              </a:ext>
            </a:extLst>
          </p:cNvPr>
          <p:cNvGrpSpPr/>
          <p:nvPr/>
        </p:nvGrpSpPr>
        <p:grpSpPr>
          <a:xfrm>
            <a:off x="10344472" y="2498266"/>
            <a:ext cx="1584176" cy="1206926"/>
            <a:chOff x="5004048" y="3171437"/>
            <a:chExt cx="1584176" cy="120692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3718E16-9689-4A53-9C71-0380FE63ADB3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6FE0249-4B06-41F9-8804-2809BCF6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 Box 11">
            <a:extLst>
              <a:ext uri="{FF2B5EF4-FFF2-40B4-BE49-F238E27FC236}">
                <a16:creationId xmlns:a16="http://schemas.microsoft.com/office/drawing/2014/main" id="{FCD9D320-ACDB-4AE9-8425-9D9BE405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38" y="1459100"/>
            <a:ext cx="2808313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DC9FA20-E55F-4C7E-97C5-932CE9E7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9" y="2039006"/>
            <a:ext cx="5342297" cy="1443644"/>
          </a:xfrm>
          <a:prstGeom prst="rect">
            <a:avLst/>
          </a:prstGeom>
        </p:spPr>
      </p:pic>
      <p:sp>
        <p:nvSpPr>
          <p:cNvPr id="52" name="Text Box 11">
            <a:extLst>
              <a:ext uri="{FF2B5EF4-FFF2-40B4-BE49-F238E27FC236}">
                <a16:creationId xmlns:a16="http://schemas.microsoft.com/office/drawing/2014/main" id="{26720CD8-36D0-4B90-902C-64C6D3B81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38" y="3947234"/>
            <a:ext cx="3240362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纯关系操作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C4020B-7B4B-42EF-9D85-EACC8459C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45" y="4561078"/>
            <a:ext cx="5315479" cy="16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3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3400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05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367808" y="2525995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关系与范式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1B2681-383B-411D-9AFC-9CF46DABA150}"/>
              </a:ext>
            </a:extLst>
          </p:cNvPr>
          <p:cNvSpPr txBox="1"/>
          <p:nvPr/>
        </p:nvSpPr>
        <p:spPr>
          <a:xfrm>
            <a:off x="1667508" y="4663259"/>
            <a:ext cx="8892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范式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N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ormal 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F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orm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）是符合某一种级别的关系模式的集合，表示一个关系内部各属性之间的联系的合理化程度。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数据库范式也分为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BCNF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4NF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5NF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1C9C1-F0BA-4049-8C07-931B61F1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898267"/>
            <a:ext cx="7407576" cy="5610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0" descr="Boy10">
            <a:extLst>
              <a:ext uri="{FF2B5EF4-FFF2-40B4-BE49-F238E27FC236}">
                <a16:creationId xmlns:a16="http://schemas.microsoft.com/office/drawing/2014/main" id="{E0ADC6BF-D340-4421-81AB-5CD15250B5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12424" y="5386733"/>
            <a:ext cx="1224136" cy="112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DD8728-3E57-4FD6-87D3-FED38C4D81D0}"/>
              </a:ext>
            </a:extLst>
          </p:cNvPr>
          <p:cNvSpPr txBox="1"/>
          <p:nvPr/>
        </p:nvSpPr>
        <p:spPr>
          <a:xfrm>
            <a:off x="8400256" y="576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作业示例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0932CC-343D-44B9-A7AC-492C01E5394D}"/>
              </a:ext>
            </a:extLst>
          </p:cNvPr>
          <p:cNvSpPr txBox="1"/>
          <p:nvPr/>
        </p:nvSpPr>
        <p:spPr>
          <a:xfrm>
            <a:off x="7824192" y="1115703"/>
            <a:ext cx="4400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完成要求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提交</a:t>
            </a:r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word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格式文档（</a:t>
            </a:r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.docx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其中包括：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）涉及的表格结构图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）每一个任务描述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）每一个任务描述下方具体作答：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      3.1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）用文字描述具体的操作过程</a:t>
            </a:r>
            <a:endParaRPr lang="en-US" altLang="zh-CN" sz="20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      3.2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）用关系代数算式描述具体操作（注意，只能用</a:t>
            </a:r>
            <a:r>
              <a:rPr lang="zh-CN" altLang="en-US" sz="2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纯</a:t>
            </a:r>
            <a:r>
              <a:rPr lang="zh-CN" altLang="en-US" sz="2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关系操作）</a:t>
            </a:r>
          </a:p>
        </p:txBody>
      </p:sp>
    </p:spTree>
    <p:extLst>
      <p:ext uri="{BB962C8B-B14F-4D97-AF65-F5344CB8AC3E}">
        <p14:creationId xmlns:p14="http://schemas.microsoft.com/office/powerpoint/2010/main" val="3109198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0" y="332656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8131093" y="639758"/>
            <a:ext cx="206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为什么要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讲解范式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1B2681-383B-411D-9AFC-9CF46DABA150}"/>
              </a:ext>
            </a:extLst>
          </p:cNvPr>
          <p:cNvSpPr txBox="1"/>
          <p:nvPr/>
        </p:nvSpPr>
        <p:spPr>
          <a:xfrm>
            <a:off x="1667508" y="4663259"/>
            <a:ext cx="8892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范式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N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ormal 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F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orm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）是符合某一种级别的关系模式的集合，表示一个关系内部各属性之间的联系的合理化程度。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数据库范式也分为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BCNF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4NF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，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5NF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D09288D-DCD6-4274-9D1D-5D2A48ABF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341" y="2420888"/>
            <a:ext cx="7648575" cy="20669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43CF263-A27B-4D1E-8FA1-CC0F624AED1A}"/>
              </a:ext>
            </a:extLst>
          </p:cNvPr>
          <p:cNvSpPr txBox="1"/>
          <p:nvPr/>
        </p:nvSpPr>
        <p:spPr>
          <a:xfrm>
            <a:off x="4332962" y="405790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选课测试数据库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B9ECDF0-1177-40F6-AC22-7F12BCE21EA3}"/>
              </a:ext>
            </a:extLst>
          </p:cNvPr>
          <p:cNvGrpSpPr/>
          <p:nvPr/>
        </p:nvGrpSpPr>
        <p:grpSpPr>
          <a:xfrm>
            <a:off x="213711" y="429639"/>
            <a:ext cx="6170321" cy="1771593"/>
            <a:chOff x="119336" y="429639"/>
            <a:chExt cx="6170321" cy="17715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BB592FC-D460-4DFB-8DA4-391B32278EB3}"/>
                </a:ext>
              </a:extLst>
            </p:cNvPr>
            <p:cNvGrpSpPr/>
            <p:nvPr/>
          </p:nvGrpSpPr>
          <p:grpSpPr>
            <a:xfrm>
              <a:off x="5106938" y="1873399"/>
              <a:ext cx="522000" cy="316800"/>
              <a:chOff x="5447928" y="1916832"/>
              <a:chExt cx="522000" cy="31680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D4D57BF-C4E8-44BF-BDDD-5D9AB2E2E1D4}"/>
                  </a:ext>
                </a:extLst>
              </p:cNvPr>
              <p:cNvSpPr/>
              <p:nvPr/>
            </p:nvSpPr>
            <p:spPr bwMode="auto">
              <a:xfrm>
                <a:off x="5447928" y="1916832"/>
                <a:ext cx="522000" cy="316800"/>
              </a:xfrm>
              <a:prstGeom prst="roundRect">
                <a:avLst/>
              </a:prstGeom>
              <a:solidFill>
                <a:srgbClr val="9EBF27"/>
              </a:solidFill>
              <a:ln w="9525" cap="flat" cmpd="sng" algn="ctr">
                <a:solidFill>
                  <a:srgbClr val="2F75B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89236A-437B-4566-AB52-069578C67A57}"/>
                  </a:ext>
                </a:extLst>
              </p:cNvPr>
              <p:cNvSpPr txBox="1"/>
              <p:nvPr/>
            </p:nvSpPr>
            <p:spPr>
              <a:xfrm>
                <a:off x="5447928" y="191834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课名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627F769-B53A-409C-B9A1-2CAC9645AC32}"/>
                </a:ext>
              </a:extLst>
            </p:cNvPr>
            <p:cNvGrpSpPr/>
            <p:nvPr/>
          </p:nvGrpSpPr>
          <p:grpSpPr>
            <a:xfrm>
              <a:off x="119336" y="429639"/>
              <a:ext cx="4861704" cy="1748508"/>
              <a:chOff x="107504" y="1556792"/>
              <a:chExt cx="8208912" cy="2952328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FB358D25-579D-4687-9134-24C9EB38CE7A}"/>
                  </a:ext>
                </a:extLst>
              </p:cNvPr>
              <p:cNvCxnSpPr>
                <a:stCxn id="12" idx="1"/>
                <a:endCxn id="11" idx="3"/>
              </p:cNvCxnSpPr>
              <p:nvPr/>
            </p:nvCxnSpPr>
            <p:spPr>
              <a:xfrm flipH="1">
                <a:off x="2771800" y="2096852"/>
                <a:ext cx="39604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F73E696-A338-4CC4-91AF-D54145E2746D}"/>
                  </a:ext>
                </a:extLst>
              </p:cNvPr>
              <p:cNvSpPr/>
              <p:nvPr/>
            </p:nvSpPr>
            <p:spPr>
              <a:xfrm>
                <a:off x="1619672" y="1772816"/>
                <a:ext cx="1152128" cy="648072"/>
              </a:xfrm>
              <a:prstGeom prst="rect">
                <a:avLst/>
              </a:prstGeom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学生</a:t>
                </a:r>
                <a:endPara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B011A06-FD5F-4923-894D-F4287209B993}"/>
                  </a:ext>
                </a:extLst>
              </p:cNvPr>
              <p:cNvSpPr/>
              <p:nvPr/>
            </p:nvSpPr>
            <p:spPr>
              <a:xfrm>
                <a:off x="6732240" y="1772816"/>
                <a:ext cx="1152128" cy="648072"/>
              </a:xfrm>
              <a:prstGeom prst="rect">
                <a:avLst/>
              </a:prstGeom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</a:t>
                </a:r>
              </a:p>
            </p:txBody>
          </p:sp>
          <p:sp>
            <p:nvSpPr>
              <p:cNvPr id="13" name="菱形 12">
                <a:extLst>
                  <a:ext uri="{FF2B5EF4-FFF2-40B4-BE49-F238E27FC236}">
                    <a16:creationId xmlns:a16="http://schemas.microsoft.com/office/drawing/2014/main" id="{77EC35B8-7B37-498C-ABB3-135B997B8C1D}"/>
                  </a:ext>
                </a:extLst>
              </p:cNvPr>
              <p:cNvSpPr/>
              <p:nvPr/>
            </p:nvSpPr>
            <p:spPr>
              <a:xfrm>
                <a:off x="4067944" y="1628800"/>
                <a:ext cx="1224136" cy="936104"/>
              </a:xfrm>
              <a:prstGeom prst="diamond">
                <a:avLst/>
              </a:prstGeom>
              <a:solidFill>
                <a:srgbClr val="FD999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选修</a:t>
                </a:r>
                <a:endPara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48">
                <a:extLst>
                  <a:ext uri="{FF2B5EF4-FFF2-40B4-BE49-F238E27FC236}">
                    <a16:creationId xmlns:a16="http://schemas.microsoft.com/office/drawing/2014/main" id="{D73F4817-A337-4543-90CA-AF55F39D3DB0}"/>
                  </a:ext>
                </a:extLst>
              </p:cNvPr>
              <p:cNvSpPr/>
              <p:nvPr/>
            </p:nvSpPr>
            <p:spPr>
              <a:xfrm>
                <a:off x="107504" y="3982560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学号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圆角矩形 49">
                <a:extLst>
                  <a:ext uri="{FF2B5EF4-FFF2-40B4-BE49-F238E27FC236}">
                    <a16:creationId xmlns:a16="http://schemas.microsoft.com/office/drawing/2014/main" id="{9D28A517-31F9-4BD5-9D19-1970C893839D}"/>
                  </a:ext>
                </a:extLst>
              </p:cNvPr>
              <p:cNvSpPr/>
              <p:nvPr/>
            </p:nvSpPr>
            <p:spPr>
              <a:xfrm>
                <a:off x="1259632" y="3982560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</a:p>
            </p:txBody>
          </p:sp>
          <p:sp>
            <p:nvSpPr>
              <p:cNvPr id="16" name="圆角矩形 50">
                <a:extLst>
                  <a:ext uri="{FF2B5EF4-FFF2-40B4-BE49-F238E27FC236}">
                    <a16:creationId xmlns:a16="http://schemas.microsoft.com/office/drawing/2014/main" id="{D4BD06BA-78EE-405D-A910-AFA02F5EA947}"/>
                  </a:ext>
                </a:extLst>
              </p:cNvPr>
              <p:cNvSpPr/>
              <p:nvPr/>
            </p:nvSpPr>
            <p:spPr>
              <a:xfrm>
                <a:off x="2411760" y="3982560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性别</a:t>
                </a:r>
              </a:p>
            </p:txBody>
          </p:sp>
          <p:sp>
            <p:nvSpPr>
              <p:cNvPr id="17" name="圆角矩形 51">
                <a:extLst>
                  <a:ext uri="{FF2B5EF4-FFF2-40B4-BE49-F238E27FC236}">
                    <a16:creationId xmlns:a16="http://schemas.microsoft.com/office/drawing/2014/main" id="{29D2675F-6DCD-4D50-8D88-182D4138CF9E}"/>
                  </a:ext>
                </a:extLst>
              </p:cNvPr>
              <p:cNvSpPr/>
              <p:nvPr/>
            </p:nvSpPr>
            <p:spPr>
              <a:xfrm>
                <a:off x="3563888" y="3982560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院系</a:t>
                </a:r>
              </a:p>
            </p:txBody>
          </p:sp>
          <p:sp>
            <p:nvSpPr>
              <p:cNvPr id="18" name="圆角矩形 52">
                <a:extLst>
                  <a:ext uri="{FF2B5EF4-FFF2-40B4-BE49-F238E27FC236}">
                    <a16:creationId xmlns:a16="http://schemas.microsoft.com/office/drawing/2014/main" id="{867DA66A-39D5-4062-A2B2-ACB12D95DF36}"/>
                  </a:ext>
                </a:extLst>
              </p:cNvPr>
              <p:cNvSpPr/>
              <p:nvPr/>
            </p:nvSpPr>
            <p:spPr>
              <a:xfrm>
                <a:off x="4716016" y="3982560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班级</a:t>
                </a:r>
              </a:p>
            </p:txBody>
          </p:sp>
          <p:sp>
            <p:nvSpPr>
              <p:cNvPr id="19" name="圆角矩形 53">
                <a:extLst>
                  <a:ext uri="{FF2B5EF4-FFF2-40B4-BE49-F238E27FC236}">
                    <a16:creationId xmlns:a16="http://schemas.microsoft.com/office/drawing/2014/main" id="{3D16561F-EFBA-43C2-BEC7-C0CC556E7386}"/>
                  </a:ext>
                </a:extLst>
              </p:cNvPr>
              <p:cNvSpPr/>
              <p:nvPr/>
            </p:nvSpPr>
            <p:spPr>
              <a:xfrm>
                <a:off x="6228184" y="3982561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课号</a:t>
                </a:r>
              </a:p>
            </p:txBody>
          </p:sp>
          <p:sp>
            <p:nvSpPr>
              <p:cNvPr id="20" name="圆角矩形 54">
                <a:extLst>
                  <a:ext uri="{FF2B5EF4-FFF2-40B4-BE49-F238E27FC236}">
                    <a16:creationId xmlns:a16="http://schemas.microsoft.com/office/drawing/2014/main" id="{2001A6D5-EA2E-4E45-BB0B-9C7B5C49C316}"/>
                  </a:ext>
                </a:extLst>
              </p:cNvPr>
              <p:cNvSpPr/>
              <p:nvPr/>
            </p:nvSpPr>
            <p:spPr>
              <a:xfrm>
                <a:off x="7380312" y="3982561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学分</a:t>
                </a:r>
              </a:p>
            </p:txBody>
          </p:sp>
          <p:sp>
            <p:nvSpPr>
              <p:cNvPr id="21" name="圆角矩形 55">
                <a:extLst>
                  <a:ext uri="{FF2B5EF4-FFF2-40B4-BE49-F238E27FC236}">
                    <a16:creationId xmlns:a16="http://schemas.microsoft.com/office/drawing/2014/main" id="{86A2A9F5-829E-488D-895F-51F669B92576}"/>
                  </a:ext>
                </a:extLst>
              </p:cNvPr>
              <p:cNvSpPr/>
              <p:nvPr/>
            </p:nvSpPr>
            <p:spPr>
              <a:xfrm>
                <a:off x="4211960" y="2924944"/>
                <a:ext cx="936104" cy="526559"/>
              </a:xfrm>
              <a:prstGeom prst="roundRect">
                <a:avLst/>
              </a:prstGeom>
              <a:solidFill>
                <a:srgbClr val="9EBF2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成绩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FFCF79B-10E5-49DD-B65F-D2B3F565FD0F}"/>
                  </a:ext>
                </a:extLst>
              </p:cNvPr>
              <p:cNvCxnSpPr>
                <a:stCxn id="11" idx="2"/>
                <a:endCxn id="14" idx="0"/>
              </p:cNvCxnSpPr>
              <p:nvPr/>
            </p:nvCxnSpPr>
            <p:spPr>
              <a:xfrm flipH="1">
                <a:off x="575556" y="2420888"/>
                <a:ext cx="1620180" cy="1561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CD20D02-F5C0-428F-8BFA-C436231D6BB3}"/>
                  </a:ext>
                </a:extLst>
              </p:cNvPr>
              <p:cNvCxnSpPr>
                <a:stCxn id="11" idx="2"/>
                <a:endCxn id="15" idx="0"/>
              </p:cNvCxnSpPr>
              <p:nvPr/>
            </p:nvCxnSpPr>
            <p:spPr>
              <a:xfrm flipH="1">
                <a:off x="1727684" y="2420888"/>
                <a:ext cx="468052" cy="1561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D99013F-0845-43B1-B487-DED3CB95907B}"/>
                  </a:ext>
                </a:extLst>
              </p:cNvPr>
              <p:cNvCxnSpPr>
                <a:stCxn id="11" idx="2"/>
                <a:endCxn id="16" idx="0"/>
              </p:cNvCxnSpPr>
              <p:nvPr/>
            </p:nvCxnSpPr>
            <p:spPr>
              <a:xfrm>
                <a:off x="2195736" y="2420888"/>
                <a:ext cx="684076" cy="1561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EE06315B-C03B-453F-8B50-5C8BD9121B01}"/>
                  </a:ext>
                </a:extLst>
              </p:cNvPr>
              <p:cNvCxnSpPr>
                <a:stCxn id="11" idx="2"/>
                <a:endCxn id="17" idx="0"/>
              </p:cNvCxnSpPr>
              <p:nvPr/>
            </p:nvCxnSpPr>
            <p:spPr>
              <a:xfrm>
                <a:off x="2195736" y="2420888"/>
                <a:ext cx="1836204" cy="1561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2C74546-0043-44A3-80EA-6520E9C8D398}"/>
                  </a:ext>
                </a:extLst>
              </p:cNvPr>
              <p:cNvCxnSpPr>
                <a:stCxn id="11" idx="2"/>
                <a:endCxn id="18" idx="0"/>
              </p:cNvCxnSpPr>
              <p:nvPr/>
            </p:nvCxnSpPr>
            <p:spPr>
              <a:xfrm>
                <a:off x="2195736" y="2420888"/>
                <a:ext cx="2988332" cy="1561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4CB59AF-2B16-4E6D-BBC4-59E3B1001FC6}"/>
                  </a:ext>
                </a:extLst>
              </p:cNvPr>
              <p:cNvCxnSpPr>
                <a:stCxn id="13" idx="2"/>
                <a:endCxn id="21" idx="0"/>
              </p:cNvCxnSpPr>
              <p:nvPr/>
            </p:nvCxnSpPr>
            <p:spPr>
              <a:xfrm>
                <a:off x="4680012" y="2564904"/>
                <a:ext cx="0" cy="3600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FC57AF5-3373-45D6-9F9E-B7E1F6D5EE51}"/>
                  </a:ext>
                </a:extLst>
              </p:cNvPr>
              <p:cNvCxnSpPr>
                <a:stCxn id="12" idx="2"/>
                <a:endCxn id="19" idx="0"/>
              </p:cNvCxnSpPr>
              <p:nvPr/>
            </p:nvCxnSpPr>
            <p:spPr>
              <a:xfrm flipH="1">
                <a:off x="6696236" y="2420888"/>
                <a:ext cx="612068" cy="15616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84512BE-69C6-4902-A823-4CCB37340252}"/>
                  </a:ext>
                </a:extLst>
              </p:cNvPr>
              <p:cNvCxnSpPr>
                <a:stCxn id="12" idx="2"/>
                <a:endCxn id="20" idx="0"/>
              </p:cNvCxnSpPr>
              <p:nvPr/>
            </p:nvCxnSpPr>
            <p:spPr>
              <a:xfrm>
                <a:off x="7308304" y="2420888"/>
                <a:ext cx="540060" cy="15616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id="{E8B7DB93-2EFA-4818-AABE-87F234FBE695}"/>
                  </a:ext>
                </a:extLst>
              </p:cNvPr>
              <p:cNvSpPr txBox="1"/>
              <p:nvPr/>
            </p:nvSpPr>
            <p:spPr>
              <a:xfrm>
                <a:off x="3113837" y="1556792"/>
                <a:ext cx="623071" cy="519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99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lang="zh-CN" altLang="en-US" sz="14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Box 47">
                <a:extLst>
                  <a:ext uri="{FF2B5EF4-FFF2-40B4-BE49-F238E27FC236}">
                    <a16:creationId xmlns:a16="http://schemas.microsoft.com/office/drawing/2014/main" id="{5690A113-A508-4DC8-8B1E-78BB4BF126B1}"/>
                  </a:ext>
                </a:extLst>
              </p:cNvPr>
              <p:cNvSpPr txBox="1"/>
              <p:nvPr/>
            </p:nvSpPr>
            <p:spPr>
              <a:xfrm>
                <a:off x="5746835" y="1556792"/>
                <a:ext cx="568938" cy="519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99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1400" b="1" dirty="0">
                  <a:solidFill>
                    <a:srgbClr val="FF99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078517F-6F65-401F-8BC2-CC3E537515BF}"/>
                </a:ext>
              </a:extLst>
            </p:cNvPr>
            <p:cNvGrpSpPr/>
            <p:nvPr/>
          </p:nvGrpSpPr>
          <p:grpSpPr>
            <a:xfrm>
              <a:off x="5755010" y="1884432"/>
              <a:ext cx="534647" cy="316800"/>
              <a:chOff x="6540067" y="1927865"/>
              <a:chExt cx="534647" cy="316800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7DAF5472-5149-49CD-BF3E-775E15C33B81}"/>
                  </a:ext>
                </a:extLst>
              </p:cNvPr>
              <p:cNvSpPr/>
              <p:nvPr/>
            </p:nvSpPr>
            <p:spPr bwMode="auto">
              <a:xfrm>
                <a:off x="6540067" y="1927865"/>
                <a:ext cx="522000" cy="316800"/>
              </a:xfrm>
              <a:prstGeom prst="roundRect">
                <a:avLst/>
              </a:prstGeom>
              <a:solidFill>
                <a:srgbClr val="9EBF27"/>
              </a:solidFill>
              <a:ln w="9525" cap="flat" cmpd="sng" algn="ctr">
                <a:solidFill>
                  <a:srgbClr val="2F75B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F370690-1F73-493B-859B-D13E5A9BD9FE}"/>
                  </a:ext>
                </a:extLst>
              </p:cNvPr>
              <p:cNvSpPr txBox="1"/>
              <p:nvPr/>
            </p:nvSpPr>
            <p:spPr>
              <a:xfrm>
                <a:off x="6556623" y="19358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学期</a:t>
                </a:r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A742330-7542-44EF-8AF9-CF0D5395DA1A}"/>
                </a:ext>
              </a:extLst>
            </p:cNvPr>
            <p:cNvCxnSpPr>
              <a:stCxn id="3" idx="0"/>
              <a:endCxn id="12" idx="2"/>
            </p:cNvCxnSpPr>
            <p:nvPr/>
          </p:nvCxnSpPr>
          <p:spPr bwMode="auto">
            <a:xfrm flipH="1" flipV="1">
              <a:off x="4383988" y="941398"/>
              <a:ext cx="983950" cy="9320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2F75B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74F6D6B-C82D-4A10-AEB1-2C92E7B7CB9B}"/>
                </a:ext>
              </a:extLst>
            </p:cNvPr>
            <p:cNvCxnSpPr>
              <a:cxnSpLocks/>
              <a:stCxn id="36" idx="0"/>
              <a:endCxn id="12" idx="2"/>
            </p:cNvCxnSpPr>
            <p:nvPr/>
          </p:nvCxnSpPr>
          <p:spPr bwMode="auto">
            <a:xfrm flipH="1" flipV="1">
              <a:off x="4383988" y="941398"/>
              <a:ext cx="1632022" cy="9430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2F75B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1052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关系的特性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E4FFD084-5B7D-4EB4-884B-77275D5F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59" y="1628800"/>
            <a:ext cx="11280576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列是同质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：每一列中的分量来自同一个域，属于同一类型的数据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不同的列可来自同一个域，每一列在关系中称为一个属性，不同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的属性要给予不同的属性名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:D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:D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:D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=1,…,n)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必须是不同的，而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=1,…n)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可以是相同的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行和列在关系中的位置无关特性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关系是一个集合，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其中的任意两个元组不能完全相同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（去掉重复项）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474CA-610A-402C-B949-CB052F8B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1544" y="5172194"/>
            <a:ext cx="7077075" cy="1495425"/>
          </a:xfrm>
          <a:prstGeom prst="rect">
            <a:avLst/>
          </a:prstGeom>
        </p:spPr>
      </p:pic>
      <p:pic>
        <p:nvPicPr>
          <p:cNvPr id="3074" name="Picture 2" descr="https://gimg2.baidu.com/image_search/src=http%3A%2F%2Fbpic.588ku.com%2Felement_origin_min_pic%2F17%2F03%2F16%2F4cc4da4337d1f9677ef070471e6030ab.jpg%21%2Ffwfh%2F804x908%2Fquality%2F90%2Funsharp%2Ftrue%2Fcompress%2Ftrue&amp;refer=http%3A%2F%2Fbpic.588ku.com&amp;app=2002&amp;size=f9999,10000&amp;q=a80&amp;n=0&amp;g=0n&amp;fmt=jpeg?sec=1620872993&amp;t=00c551438d0516dd76e43203c5ba0ce5">
            <a:extLst>
              <a:ext uri="{FF2B5EF4-FFF2-40B4-BE49-F238E27FC236}">
                <a16:creationId xmlns:a16="http://schemas.microsoft.com/office/drawing/2014/main" id="{7EABA3CF-824A-4ECF-8935-7AA211B3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5670481"/>
            <a:ext cx="572737" cy="64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mg2.baidu.com/image_search/src=http%3A%2F%2Fbpic.588ku.com%2Felement_origin_min_pic%2F17%2F03%2F16%2F4cc4da4337d1f9677ef070471e6030ab.jpg%21%2Ffwfh%2F804x908%2Fquality%2F90%2Funsharp%2Ftrue%2Fcompress%2Ftrue&amp;refer=http%3A%2F%2Fbpic.588ku.com&amp;app=2002&amp;size=f9999,10000&amp;q=a80&amp;n=0&amp;g=0n&amp;fmt=jpeg?sec=1620872993&amp;t=00c551438d0516dd76e43203c5ba0ce5">
            <a:extLst>
              <a:ext uri="{FF2B5EF4-FFF2-40B4-BE49-F238E27FC236}">
                <a16:creationId xmlns:a16="http://schemas.microsoft.com/office/drawing/2014/main" id="{D069DA57-52DF-46E6-8173-409E3D7E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5667777"/>
            <a:ext cx="572737" cy="64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关系的特性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E4FFD084-5B7D-4EB4-884B-77275D5F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59" y="1628800"/>
            <a:ext cx="11280576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列是同质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：每一列中的分量来自同一个域，属于同一类型的数据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不同的列可来自同一个域，每一列在关系中称为一个属性，不同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的属性要给予不同的属性名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行和列在关系中的位置无关特性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关系中的任意两个元组不能完全相同（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去掉重复项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548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属性不可再分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的定义：符合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的关系中的每个属性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都不可再分）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ormal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5505B5-28C8-409D-9EB2-D57CE3C9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7448" y="5373960"/>
            <a:ext cx="8391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7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4875955"/>
            <a:ext cx="93826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仅仅符合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的关系</a:t>
            </a:r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设计会存在什么</a:t>
            </a:r>
            <a:r>
              <a:rPr lang="zh-CN" altLang="en-US" sz="40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问题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2CF8AA1-C2EB-4720-81BC-D47A1EE6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20" y="4018654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CBF2E5-5EDC-4641-8A8D-3B9700F4D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8" y="994479"/>
            <a:ext cx="9177512" cy="34528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52A97B-E24F-40B3-AA07-C77AB51EAFE8}"/>
              </a:ext>
            </a:extLst>
          </p:cNvPr>
          <p:cNvSpPr txBox="1"/>
          <p:nvPr/>
        </p:nvSpPr>
        <p:spPr>
          <a:xfrm>
            <a:off x="1199456" y="5970512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）数据冗余过大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811D5-4595-469B-AFB6-B0100A17BD72}"/>
              </a:ext>
            </a:extLst>
          </p:cNvPr>
          <p:cNvSpPr txBox="1"/>
          <p:nvPr/>
        </p:nvSpPr>
        <p:spPr>
          <a:xfrm>
            <a:off x="4296474" y="597051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）插入异常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F62870-8133-421B-9B38-0B202ED67300}"/>
              </a:ext>
            </a:extLst>
          </p:cNvPr>
          <p:cNvSpPr txBox="1"/>
          <p:nvPr/>
        </p:nvSpPr>
        <p:spPr>
          <a:xfrm>
            <a:off x="6744072" y="597051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）删除异常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066736-EE18-4BC4-B305-A373BD4C83FE}"/>
              </a:ext>
            </a:extLst>
          </p:cNvPr>
          <p:cNvSpPr txBox="1"/>
          <p:nvPr/>
        </p:nvSpPr>
        <p:spPr>
          <a:xfrm>
            <a:off x="9192344" y="597051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4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）修改麻烦</a:t>
            </a:r>
          </a:p>
        </p:txBody>
      </p:sp>
    </p:spTree>
    <p:extLst>
      <p:ext uri="{BB962C8B-B14F-4D97-AF65-F5344CB8AC3E}">
        <p14:creationId xmlns:p14="http://schemas.microsoft.com/office/powerpoint/2010/main" val="29364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由第二范式引出的几个概念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E4FFD084-5B7D-4EB4-884B-77275D5F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59" y="1628800"/>
            <a:ext cx="11280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的基础之上，消除了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11424" y="2544286"/>
            <a:ext cx="76328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endParaRPr lang="en-US" altLang="zh-CN" sz="2800" b="1" dirty="0">
              <a:solidFill>
                <a:srgbClr val="2F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若在一张表中，在属性（或属性组）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的值确定的情况下，必定能确定属性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的值，那么就可以说</a:t>
            </a:r>
            <a:r>
              <a:rPr lang="en-US" altLang="zh-CN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函数依赖于</a:t>
            </a:r>
            <a:r>
              <a:rPr lang="en-US" altLang="zh-CN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，写作 </a:t>
            </a:r>
            <a:r>
              <a:rPr lang="en-US" altLang="zh-CN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→ Y</a:t>
            </a:r>
            <a:endParaRPr lang="zh-CN" altLang="en-US" sz="2800" b="1" dirty="0">
              <a:solidFill>
                <a:srgbClr val="2F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1FE25-49D2-4619-8CEB-4FD93BEE33AF}"/>
              </a:ext>
            </a:extLst>
          </p:cNvPr>
          <p:cNvSpPr txBox="1"/>
          <p:nvPr/>
        </p:nvSpPr>
        <p:spPr>
          <a:xfrm>
            <a:off x="8976320" y="2896775"/>
            <a:ext cx="2282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y = f(x)</a:t>
            </a:r>
            <a:endParaRPr lang="zh-CN" altLang="en-US" sz="6000" dirty="0">
              <a:solidFill>
                <a:srgbClr val="2F75B5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6366BC-3E61-4C0E-84EC-C05F7C3E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48" y="5229200"/>
            <a:ext cx="3467100" cy="1362075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D474B6-B420-4D11-A4ED-FD86915E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432" y="5224983"/>
            <a:ext cx="5295900" cy="1362075"/>
          </a:xfrm>
          <a:prstGeom prst="rect">
            <a:avLst/>
          </a:prstGeom>
          <a:ln w="28575"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0AA262-EDBF-4595-86E9-900034DC2FA7}"/>
              </a:ext>
            </a:extLst>
          </p:cNvPr>
          <p:cNvSpPr txBox="1"/>
          <p:nvPr/>
        </p:nvSpPr>
        <p:spPr>
          <a:xfrm>
            <a:off x="983432" y="4695527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 → Sname</a:t>
            </a:r>
            <a:endParaRPr lang="zh-CN" altLang="en-US" sz="2400" dirty="0">
              <a:solidFill>
                <a:srgbClr val="2F75B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40C7FD-4EB4-4DDD-899E-D3C9C20CC459}"/>
              </a:ext>
            </a:extLst>
          </p:cNvPr>
          <p:cNvSpPr txBox="1"/>
          <p:nvPr/>
        </p:nvSpPr>
        <p:spPr>
          <a:xfrm>
            <a:off x="6600056" y="4695527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en-US" altLang="zh-CN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→ Grade</a:t>
            </a:r>
            <a:endParaRPr lang="zh-CN" altLang="en-US" sz="2400" dirty="0">
              <a:solidFill>
                <a:srgbClr val="2F7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由第二范式引出的几个概念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E4FFD084-5B7D-4EB4-884B-77275D5F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59" y="1628800"/>
            <a:ext cx="11280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的基础之上，消除了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11424" y="2348880"/>
            <a:ext cx="105131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800" b="1" dirty="0">
              <a:solidFill>
                <a:srgbClr val="2F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为某表中的一个属性或属性组，若除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之外的所有属性都完全函数依赖于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，简称为</a:t>
            </a:r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一张表中可以有超过一个候选码，通常选择其中的一个作为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包含在任何一个主码中的属性成为主属性，其余为非主属性。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6366BC-3E61-4C0E-84EC-C05F7C3E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5096595"/>
            <a:ext cx="3467100" cy="1362075"/>
          </a:xfrm>
          <a:prstGeom prst="rect">
            <a:avLst/>
          </a:prstGeom>
          <a:ln w="28575"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E7BEE1-8AD0-46A0-9213-17D2EE31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870" y="5096593"/>
            <a:ext cx="4890530" cy="138935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029804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由第二范式引出的几个概念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E4FFD084-5B7D-4EB4-884B-77275D5F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59" y="1628800"/>
            <a:ext cx="11280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的基础之上，消除了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11425" y="2544286"/>
            <a:ext cx="3096344" cy="283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endParaRPr lang="en-US" altLang="zh-CN" sz="2800" b="1" dirty="0">
              <a:solidFill>
                <a:srgbClr val="2F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4309DE-EA2A-49C2-9770-EAD05B3C34DB}"/>
              </a:ext>
            </a:extLst>
          </p:cNvPr>
          <p:cNvGrpSpPr/>
          <p:nvPr/>
        </p:nvGrpSpPr>
        <p:grpSpPr>
          <a:xfrm>
            <a:off x="4635823" y="2998693"/>
            <a:ext cx="2449710" cy="1157938"/>
            <a:chOff x="4635823" y="2998693"/>
            <a:chExt cx="2449710" cy="115793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B01FE25-49D2-4619-8CEB-4FD93BEE33AF}"/>
                </a:ext>
              </a:extLst>
            </p:cNvPr>
            <p:cNvSpPr txBox="1"/>
            <p:nvPr/>
          </p:nvSpPr>
          <p:spPr>
            <a:xfrm>
              <a:off x="4635823" y="3140968"/>
              <a:ext cx="24497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→ Y</a:t>
              </a:r>
              <a:endParaRPr lang="zh-CN" altLang="en-US" sz="60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C29421-870D-456C-A1AB-7A78C9AB3E2E}"/>
                </a:ext>
              </a:extLst>
            </p:cNvPr>
            <p:cNvSpPr txBox="1"/>
            <p:nvPr/>
          </p:nvSpPr>
          <p:spPr>
            <a:xfrm>
              <a:off x="5591944" y="2998693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F</a:t>
              </a:r>
              <a:endParaRPr lang="zh-CN" altLang="en-US" sz="36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AFD32B-05AE-46CD-BE4F-F624EE771136}"/>
              </a:ext>
            </a:extLst>
          </p:cNvPr>
          <p:cNvGrpSpPr/>
          <p:nvPr/>
        </p:nvGrpSpPr>
        <p:grpSpPr>
          <a:xfrm>
            <a:off x="4654402" y="3862789"/>
            <a:ext cx="2449710" cy="1150387"/>
            <a:chOff x="4635823" y="3006244"/>
            <a:chExt cx="2449710" cy="115038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AD61A7-2494-4022-AB90-B27F2EC006F9}"/>
                </a:ext>
              </a:extLst>
            </p:cNvPr>
            <p:cNvSpPr txBox="1"/>
            <p:nvPr/>
          </p:nvSpPr>
          <p:spPr>
            <a:xfrm>
              <a:off x="4635823" y="3140968"/>
              <a:ext cx="24497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→ Y</a:t>
              </a:r>
              <a:endParaRPr lang="zh-CN" altLang="en-US" sz="60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E13397-D20A-495F-9277-CCF20B84AFC4}"/>
                </a:ext>
              </a:extLst>
            </p:cNvPr>
            <p:cNvSpPr txBox="1"/>
            <p:nvPr/>
          </p:nvSpPr>
          <p:spPr>
            <a:xfrm>
              <a:off x="5591944" y="3006244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B050"/>
                  </a:solidFill>
                </a:rPr>
                <a:t>P</a:t>
              </a:r>
              <a:endParaRPr lang="zh-CN" altLang="en-US" sz="3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8C80A8-D65A-4B2D-B181-3F658328150D}"/>
              </a:ext>
            </a:extLst>
          </p:cNvPr>
          <p:cNvGrpSpPr/>
          <p:nvPr/>
        </p:nvGrpSpPr>
        <p:grpSpPr>
          <a:xfrm>
            <a:off x="4655840" y="4798893"/>
            <a:ext cx="2449710" cy="1157938"/>
            <a:chOff x="4635823" y="2998693"/>
            <a:chExt cx="2449710" cy="115793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ADC265D-99BE-4025-AB4D-352127B428F2}"/>
                </a:ext>
              </a:extLst>
            </p:cNvPr>
            <p:cNvSpPr txBox="1"/>
            <p:nvPr/>
          </p:nvSpPr>
          <p:spPr>
            <a:xfrm>
              <a:off x="4635823" y="3140968"/>
              <a:ext cx="24497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→ Z</a:t>
              </a:r>
              <a:endParaRPr lang="zh-CN" altLang="en-US" sz="60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CB80C1-BBF5-45A7-905C-25463378275E}"/>
                </a:ext>
              </a:extLst>
            </p:cNvPr>
            <p:cNvSpPr txBox="1"/>
            <p:nvPr/>
          </p:nvSpPr>
          <p:spPr>
            <a:xfrm>
              <a:off x="5591944" y="299869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C000"/>
                  </a:solidFill>
                </a:rPr>
                <a:t>T</a:t>
              </a:r>
              <a:endParaRPr lang="zh-CN" altLang="en-US" sz="36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6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27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如何从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1NF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完善升级到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2NF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？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E4FFD084-5B7D-4EB4-884B-77275D5F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59" y="1628800"/>
            <a:ext cx="11280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的基础之上，消除了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06258" y="2390254"/>
            <a:ext cx="93714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：找出数据表中所有的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：根据找到的码，找出所有的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：数据表中，除去所有的主属性，得到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是否存在非主属性对码的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3FAEC7-44AA-4F32-88E6-0CD64FF9F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4171"/>
          <a:stretch/>
        </p:blipFill>
        <p:spPr>
          <a:xfrm>
            <a:off x="877236" y="5013176"/>
            <a:ext cx="9177512" cy="15823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7822E3-548B-42B0-8391-DA2C418F7A97}"/>
              </a:ext>
            </a:extLst>
          </p:cNvPr>
          <p:cNvSpPr txBox="1"/>
          <p:nvPr/>
        </p:nvSpPr>
        <p:spPr>
          <a:xfrm>
            <a:off x="4727848" y="4444371"/>
            <a:ext cx="5327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如何判断示例表是否符合</a:t>
            </a:r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2NF</a:t>
            </a:r>
            <a:endParaRPr lang="zh-CN" altLang="en-US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DEB3CAA6-B43D-40E9-A8FA-BA0E6B3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3645024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75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827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如何从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1NF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完善升级到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2NF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06258" y="1412776"/>
            <a:ext cx="8653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是否存在非主属性对码的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3FAEC7-44AA-4F32-88E6-0CD64FF9F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4171"/>
          <a:stretch/>
        </p:blipFill>
        <p:spPr>
          <a:xfrm>
            <a:off x="877236" y="5013176"/>
            <a:ext cx="9177512" cy="15823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2A1CB0-E2C6-4715-B746-FA120103D2B8}"/>
              </a:ext>
            </a:extLst>
          </p:cNvPr>
          <p:cNvSpPr/>
          <p:nvPr/>
        </p:nvSpPr>
        <p:spPr>
          <a:xfrm>
            <a:off x="2495600" y="3170585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35948-71CA-46A8-B638-16292781DA7F}"/>
              </a:ext>
            </a:extLst>
          </p:cNvPr>
          <p:cNvSpPr/>
          <p:nvPr/>
        </p:nvSpPr>
        <p:spPr>
          <a:xfrm>
            <a:off x="3791744" y="3170585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2B6085-397D-4B42-89B4-F96941E49A5A}"/>
              </a:ext>
            </a:extLst>
          </p:cNvPr>
          <p:cNvSpPr/>
          <p:nvPr/>
        </p:nvSpPr>
        <p:spPr>
          <a:xfrm>
            <a:off x="1271464" y="4178697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4FCFC8-B3CE-4487-878F-2EC5DEB97E9F}"/>
              </a:ext>
            </a:extLst>
          </p:cNvPr>
          <p:cNvSpPr/>
          <p:nvPr/>
        </p:nvSpPr>
        <p:spPr>
          <a:xfrm>
            <a:off x="2855640" y="4149080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776B16-CD1A-4177-A137-6128BDD96787}"/>
              </a:ext>
            </a:extLst>
          </p:cNvPr>
          <p:cNvSpPr/>
          <p:nvPr/>
        </p:nvSpPr>
        <p:spPr>
          <a:xfrm>
            <a:off x="5015879" y="4149080"/>
            <a:ext cx="1296143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系主任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872B6E-1FDE-4276-9945-D2462BCECAD6}"/>
              </a:ext>
            </a:extLst>
          </p:cNvPr>
          <p:cNvSpPr/>
          <p:nvPr/>
        </p:nvSpPr>
        <p:spPr>
          <a:xfrm>
            <a:off x="6211071" y="3170585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EB0F07-A348-4EBE-9AFB-EFE2413DC1A3}"/>
              </a:ext>
            </a:extLst>
          </p:cNvPr>
          <p:cNvSpPr/>
          <p:nvPr/>
        </p:nvSpPr>
        <p:spPr>
          <a:xfrm>
            <a:off x="3791744" y="2090465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ACE9FB-3F46-4292-9423-B99AF98A1A0C}"/>
              </a:ext>
            </a:extLst>
          </p:cNvPr>
          <p:cNvSpPr/>
          <p:nvPr/>
        </p:nvSpPr>
        <p:spPr>
          <a:xfrm>
            <a:off x="2135560" y="3026569"/>
            <a:ext cx="3096344" cy="834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B8AA34-F519-4386-9C7A-57AC0866F49B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5231904" y="3443809"/>
            <a:ext cx="97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BDEAFF-2EEF-4FFC-8E94-01F2196E212D}"/>
              </a:ext>
            </a:extLst>
          </p:cNvPr>
          <p:cNvCxnSpPr>
            <a:cxnSpLocks/>
            <a:stCxn id="10" idx="0"/>
            <a:endCxn id="17" idx="2"/>
          </p:cNvCxnSpPr>
          <p:nvPr/>
        </p:nvCxnSpPr>
        <p:spPr>
          <a:xfrm flipV="1">
            <a:off x="4331804" y="2636912"/>
            <a:ext cx="0" cy="5336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A204F8-26E0-4049-874D-6F095A69837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811524" y="3717032"/>
            <a:ext cx="1224136" cy="461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04D892-A2AA-4B59-B765-BAB51349A803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3035660" y="3717032"/>
            <a:ext cx="360040" cy="4320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B4B5C19-5BB0-4B27-8029-68905B649FB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935760" y="4422304"/>
            <a:ext cx="108011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B5D890E-EDC4-4C7C-AB39-6C6A034AFEFB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>
            <a:off x="3035660" y="3717032"/>
            <a:ext cx="1980219" cy="705272"/>
          </a:xfrm>
          <a:prstGeom prst="straightConnector1">
            <a:avLst/>
          </a:prstGeom>
          <a:ln w="38100">
            <a:solidFill>
              <a:srgbClr val="EDA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2515AE4-CD74-4CB5-A9D7-5C1ED17F6B4D}"/>
              </a:ext>
            </a:extLst>
          </p:cNvPr>
          <p:cNvSpPr txBox="1"/>
          <p:nvPr/>
        </p:nvSpPr>
        <p:spPr>
          <a:xfrm rot="1659610">
            <a:off x="7660723" y="5560183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不符合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36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265563-950C-461E-88CF-C5334993C529}"/>
              </a:ext>
            </a:extLst>
          </p:cNvPr>
          <p:cNvSpPr txBox="1"/>
          <p:nvPr/>
        </p:nvSpPr>
        <p:spPr>
          <a:xfrm>
            <a:off x="8117871" y="306701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找出表中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存在函数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依赖关系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的属性</a:t>
            </a: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FAEA3F26-3296-409E-8E49-D061B7A9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763" y="2903748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4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2197579" y="1005867"/>
            <a:ext cx="7077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如何规范化？让示例表符合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？</a:t>
            </a:r>
            <a:endParaRPr lang="en-US" altLang="zh-CN" sz="36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大数据表拆小表（模式分解）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3FAEC7-44AA-4F32-88E6-0CD64FF9F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4171"/>
          <a:stretch/>
        </p:blipFill>
        <p:spPr>
          <a:xfrm>
            <a:off x="1055440" y="2479306"/>
            <a:ext cx="9177512" cy="1582397"/>
          </a:xfrm>
          <a:prstGeom prst="rect">
            <a:avLst/>
          </a:prstGeom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9A55B633-F9F3-4C91-B509-50406041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764704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6989AC-1356-4F72-839F-524F93A657B6}"/>
              </a:ext>
            </a:extLst>
          </p:cNvPr>
          <p:cNvSpPr txBox="1"/>
          <p:nvPr/>
        </p:nvSpPr>
        <p:spPr>
          <a:xfrm>
            <a:off x="1021215" y="516886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系主任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课名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F2A28-0CA4-44DC-BE4E-FB398F1F0E6A}"/>
              </a:ext>
            </a:extLst>
          </p:cNvPr>
          <p:cNvSpPr txBox="1"/>
          <p:nvPr/>
        </p:nvSpPr>
        <p:spPr>
          <a:xfrm>
            <a:off x="1055440" y="452009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比如：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020FB2-D545-4DBF-B96F-BE3C85522CD1}"/>
              </a:ext>
            </a:extLst>
          </p:cNvPr>
          <p:cNvSpPr txBox="1"/>
          <p:nvPr/>
        </p:nvSpPr>
        <p:spPr>
          <a:xfrm>
            <a:off x="3559339" y="446671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行吗？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36D41E-E209-4A45-A881-7C3BB9FF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4424937"/>
            <a:ext cx="4549487" cy="20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279E3008-D2A0-4A1B-B253-85931F333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16" y="1268761"/>
            <a:ext cx="9309731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作业设置目的：</a:t>
            </a:r>
            <a:endParaRPr lang="en-US" altLang="zh-CN" sz="2800" b="1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重点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是理解任务（语义）以及背后的实现过程，为转换为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语言的描述做准备。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556DD20-6F14-4599-BDA5-80CF67D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71" y="3309192"/>
            <a:ext cx="2841234" cy="14180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11A75D-EB3C-4ACD-9A4E-26C95E706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41" y="3309192"/>
            <a:ext cx="2464123" cy="7562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1C56BE-B1D7-4746-B701-F9B90CEE1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536" y="3309191"/>
            <a:ext cx="1935722" cy="1656118"/>
          </a:xfrm>
          <a:prstGeom prst="rect">
            <a:avLst/>
          </a:prstGeom>
        </p:spPr>
      </p:pic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2780928"/>
            <a:ext cx="9287208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比如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查询选修课程号为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C01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C03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的学生的学号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（并且）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078D3D-C8B2-4AE7-B070-B45427234C8D}"/>
              </a:ext>
            </a:extLst>
          </p:cNvPr>
          <p:cNvGrpSpPr/>
          <p:nvPr/>
        </p:nvGrpSpPr>
        <p:grpSpPr>
          <a:xfrm>
            <a:off x="875110" y="4941168"/>
            <a:ext cx="8461250" cy="1631428"/>
            <a:chOff x="875110" y="4941168"/>
            <a:chExt cx="8461250" cy="163142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2C68C7-8AB4-4066-9431-14E58AC6C4B0}"/>
                </a:ext>
              </a:extLst>
            </p:cNvPr>
            <p:cNvSpPr txBox="1"/>
            <p:nvPr/>
          </p:nvSpPr>
          <p:spPr>
            <a:xfrm>
              <a:off x="911426" y="5987821"/>
              <a:ext cx="8411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zh-CN" altLang="en-US" sz="2400" baseline="-250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( </a:t>
              </a:r>
              <a:r>
                <a:rPr lang="en-US" altLang="zh-CN" sz="3200" dirty="0" err="1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=“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C01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)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∩ </a:t>
              </a:r>
              <a:r>
                <a:rPr lang="en-US" altLang="zh-CN" sz="32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zh-CN" altLang="en-US" sz="2400" baseline="-250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3200" dirty="0" err="1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=“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C02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76508301-8F79-4C82-9908-EC05A364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110" y="4941168"/>
              <a:ext cx="6876622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32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运算来实现：</a:t>
              </a:r>
              <a:endPara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4EC459F-43A7-4798-A942-03A5626C8FEC}"/>
                </a:ext>
              </a:extLst>
            </p:cNvPr>
            <p:cNvSpPr txBox="1"/>
            <p:nvPr/>
          </p:nvSpPr>
          <p:spPr>
            <a:xfrm>
              <a:off x="924902" y="5445224"/>
              <a:ext cx="8411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baseline="-250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( </a:t>
              </a:r>
              <a:r>
                <a:rPr lang="en-US" altLang="zh-CN" sz="3200" dirty="0" err="1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=“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C01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)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2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∩</a:t>
              </a:r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3200" dirty="0" err="1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en-US" altLang="zh-CN" sz="2400" baseline="-25000" dirty="0" err="1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=“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C02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2F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) 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Picture 5">
            <a:extLst>
              <a:ext uri="{FF2B5EF4-FFF2-40B4-BE49-F238E27FC236}">
                <a16:creationId xmlns:a16="http://schemas.microsoft.com/office/drawing/2014/main" id="{101CFDB0-BAF2-4E3F-ADFE-33FF1A23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62" y="4860189"/>
            <a:ext cx="1158691" cy="178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0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如何规范化       达标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2NF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06258" y="1412776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：大表拆小表（方法不唯一）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8CC4EB-531F-4FB5-B3DD-72D809C0B61D}"/>
              </a:ext>
            </a:extLst>
          </p:cNvPr>
          <p:cNvCxnSpPr>
            <a:cxnSpLocks/>
          </p:cNvCxnSpPr>
          <p:nvPr/>
        </p:nvCxnSpPr>
        <p:spPr>
          <a:xfrm>
            <a:off x="3359696" y="548680"/>
            <a:ext cx="79208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443263-4B5C-46A3-B106-E196BA8D0EF9}"/>
              </a:ext>
            </a:extLst>
          </p:cNvPr>
          <p:cNvSpPr txBox="1"/>
          <p:nvPr/>
        </p:nvSpPr>
        <p:spPr>
          <a:xfrm>
            <a:off x="6709805" y="3861048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，姓名，院系，系主任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6DA6B0-3B1C-4057-88C3-D31D4D3E6079}"/>
              </a:ext>
            </a:extLst>
          </p:cNvPr>
          <p:cNvSpPr/>
          <p:nvPr/>
        </p:nvSpPr>
        <p:spPr>
          <a:xfrm>
            <a:off x="1487488" y="4581128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3228AE-0949-4697-B802-09F632ADAAF6}"/>
              </a:ext>
            </a:extLst>
          </p:cNvPr>
          <p:cNvSpPr/>
          <p:nvPr/>
        </p:nvSpPr>
        <p:spPr>
          <a:xfrm>
            <a:off x="2783632" y="4581128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29912-EE3B-49C0-BC5D-5449D199485E}"/>
              </a:ext>
            </a:extLst>
          </p:cNvPr>
          <p:cNvSpPr/>
          <p:nvPr/>
        </p:nvSpPr>
        <p:spPr>
          <a:xfrm>
            <a:off x="5202959" y="4581128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B2D03B-C872-42DD-98F9-9C069F905793}"/>
              </a:ext>
            </a:extLst>
          </p:cNvPr>
          <p:cNvSpPr/>
          <p:nvPr/>
        </p:nvSpPr>
        <p:spPr>
          <a:xfrm>
            <a:off x="3531307" y="5906889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569C41-8242-4877-B931-52029DFFD209}"/>
              </a:ext>
            </a:extLst>
          </p:cNvPr>
          <p:cNvSpPr/>
          <p:nvPr/>
        </p:nvSpPr>
        <p:spPr>
          <a:xfrm>
            <a:off x="1127448" y="4437112"/>
            <a:ext cx="3096344" cy="834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C7BFF00-4920-4CE9-B5FE-9E5C05E8CAB2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4223792" y="4854352"/>
            <a:ext cx="979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D8D8002-BD0A-4657-81AB-4A1F2E86B38A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2739219" y="6180113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75B970F-C2B1-4F26-AD1C-04BF4333606B}"/>
              </a:ext>
            </a:extLst>
          </p:cNvPr>
          <p:cNvSpPr/>
          <p:nvPr/>
        </p:nvSpPr>
        <p:spPr>
          <a:xfrm>
            <a:off x="1371069" y="5906889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AC7B3A-C181-4902-8E61-92289D223354}"/>
              </a:ext>
            </a:extLst>
          </p:cNvPr>
          <p:cNvSpPr/>
          <p:nvPr/>
        </p:nvSpPr>
        <p:spPr>
          <a:xfrm>
            <a:off x="2351586" y="2306489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0572B8-0079-4B54-91D2-385B8FCA6538}"/>
              </a:ext>
            </a:extLst>
          </p:cNvPr>
          <p:cNvSpPr/>
          <p:nvPr/>
        </p:nvSpPr>
        <p:spPr>
          <a:xfrm>
            <a:off x="1127450" y="3314601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49BF7E-8928-4B55-B786-1A9FCDEC2947}"/>
              </a:ext>
            </a:extLst>
          </p:cNvPr>
          <p:cNvSpPr/>
          <p:nvPr/>
        </p:nvSpPr>
        <p:spPr>
          <a:xfrm>
            <a:off x="2711626" y="3284984"/>
            <a:ext cx="1080120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DAF51A3-2314-4FF8-9B50-B56604E616B4}"/>
              </a:ext>
            </a:extLst>
          </p:cNvPr>
          <p:cNvSpPr/>
          <p:nvPr/>
        </p:nvSpPr>
        <p:spPr>
          <a:xfrm>
            <a:off x="4871865" y="3284984"/>
            <a:ext cx="1296143" cy="5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系主任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F6AE43A-910C-42B0-AB6C-D81C6A6E853E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667510" y="3005000"/>
            <a:ext cx="1224136" cy="309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A1C8379-0557-4161-BC95-26CAC69AD72F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>
            <a:off x="2913851" y="3005001"/>
            <a:ext cx="337835" cy="279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68ABF59-AAD9-4922-A201-9C03508FE26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3791746" y="3558208"/>
            <a:ext cx="1080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FFFDD3A-249E-4A42-BB79-D659AB210A60}"/>
              </a:ext>
            </a:extLst>
          </p:cNvPr>
          <p:cNvCxnSpPr>
            <a:cxnSpLocks/>
            <a:stCxn id="23" idx="2"/>
            <a:endCxn id="46" idx="1"/>
          </p:cNvCxnSpPr>
          <p:nvPr/>
        </p:nvCxnSpPr>
        <p:spPr>
          <a:xfrm>
            <a:off x="2913851" y="3005001"/>
            <a:ext cx="1958014" cy="553207"/>
          </a:xfrm>
          <a:prstGeom prst="straightConnector1">
            <a:avLst/>
          </a:prstGeom>
          <a:ln w="38100">
            <a:solidFill>
              <a:srgbClr val="EDA5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895677A-6620-4171-AB54-BD0C8F39CE69}"/>
              </a:ext>
            </a:extLst>
          </p:cNvPr>
          <p:cNvSpPr txBox="1"/>
          <p:nvPr/>
        </p:nvSpPr>
        <p:spPr>
          <a:xfrm rot="1659610">
            <a:off x="8790032" y="3888553"/>
            <a:ext cx="2509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符合</a:t>
            </a:r>
            <a:r>
              <a:rPr lang="en-US" altLang="zh-CN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2NF</a:t>
            </a:r>
            <a:r>
              <a:rPr lang="zh-CN" altLang="en-US" sz="40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C8D168-038D-4BD5-A77B-3ADDAEA72243}"/>
              </a:ext>
            </a:extLst>
          </p:cNvPr>
          <p:cNvSpPr/>
          <p:nvPr/>
        </p:nvSpPr>
        <p:spPr>
          <a:xfrm>
            <a:off x="2107965" y="2170522"/>
            <a:ext cx="1611771" cy="834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96031F-5127-4950-AA4F-3C0E12DE7446}"/>
              </a:ext>
            </a:extLst>
          </p:cNvPr>
          <p:cNvSpPr/>
          <p:nvPr/>
        </p:nvSpPr>
        <p:spPr>
          <a:xfrm>
            <a:off x="1127448" y="5762873"/>
            <a:ext cx="1611771" cy="834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132" y="128532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模式分解以后新的数据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443263-4B5C-46A3-B106-E196BA8D0EF9}"/>
              </a:ext>
            </a:extLst>
          </p:cNvPr>
          <p:cNvSpPr txBox="1"/>
          <p:nvPr/>
        </p:nvSpPr>
        <p:spPr>
          <a:xfrm>
            <a:off x="263352" y="4419381"/>
            <a:ext cx="5109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姓名，院系，</a:t>
            </a:r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系主任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课名）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AC82D4-2A10-48B6-9B36-D144FF75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5" y="963381"/>
            <a:ext cx="5435179" cy="32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A06106-42C2-43C7-952F-FB689E81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963381"/>
            <a:ext cx="3649129" cy="345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B76448-1D61-41C6-AD02-8DB2C74B22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44597"/>
          <a:stretch/>
        </p:blipFill>
        <p:spPr>
          <a:xfrm>
            <a:off x="7032104" y="4761736"/>
            <a:ext cx="2646056" cy="1073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7F2C025-0E9A-42F1-90BA-081E9E8DFC8E}"/>
              </a:ext>
            </a:extLst>
          </p:cNvPr>
          <p:cNvSpPr txBox="1"/>
          <p:nvPr/>
        </p:nvSpPr>
        <p:spPr>
          <a:xfrm>
            <a:off x="264026" y="616530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）数据冗余过大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CA3F6A-4C4E-49D4-A5E0-DCE822F62343}"/>
              </a:ext>
            </a:extLst>
          </p:cNvPr>
          <p:cNvSpPr txBox="1"/>
          <p:nvPr/>
        </p:nvSpPr>
        <p:spPr>
          <a:xfrm>
            <a:off x="3361044" y="616530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）插入异常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F62181-9C91-456A-BE82-BE88D58C1376}"/>
              </a:ext>
            </a:extLst>
          </p:cNvPr>
          <p:cNvSpPr txBox="1"/>
          <p:nvPr/>
        </p:nvSpPr>
        <p:spPr>
          <a:xfrm>
            <a:off x="5808642" y="616530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）删除异常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0033D5-6C3B-4ECA-BE9F-A98FEFD0380F}"/>
              </a:ext>
            </a:extLst>
          </p:cNvPr>
          <p:cNvSpPr txBox="1"/>
          <p:nvPr/>
        </p:nvSpPr>
        <p:spPr>
          <a:xfrm>
            <a:off x="8256914" y="616530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4</a:t>
            </a:r>
            <a:r>
              <a:rPr lang="zh-CN" altLang="en-US" sz="2800" dirty="0">
                <a:solidFill>
                  <a:srgbClr val="2F75B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）修改麻烦</a:t>
            </a:r>
          </a:p>
        </p:txBody>
      </p:sp>
    </p:spTree>
    <p:extLst>
      <p:ext uri="{BB962C8B-B14F-4D97-AF65-F5344CB8AC3E}">
        <p14:creationId xmlns:p14="http://schemas.microsoft.com/office/powerpoint/2010/main" val="3536216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如何规范化       达标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3NF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06259" y="1412776"/>
            <a:ext cx="9582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第三范式（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8CC4EB-531F-4FB5-B3DD-72D809C0B61D}"/>
              </a:ext>
            </a:extLst>
          </p:cNvPr>
          <p:cNvCxnSpPr>
            <a:cxnSpLocks/>
          </p:cNvCxnSpPr>
          <p:nvPr/>
        </p:nvCxnSpPr>
        <p:spPr>
          <a:xfrm>
            <a:off x="3359696" y="548680"/>
            <a:ext cx="79208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443263-4B5C-46A3-B106-E196BA8D0EF9}"/>
              </a:ext>
            </a:extLst>
          </p:cNvPr>
          <p:cNvSpPr txBox="1"/>
          <p:nvPr/>
        </p:nvSpPr>
        <p:spPr>
          <a:xfrm>
            <a:off x="5319484" y="5218707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院系名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系主任）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EAFFDF-90E2-47E1-A4D4-77178535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546" y="2077820"/>
            <a:ext cx="3359942" cy="290573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F9A472-F685-414F-8E2F-4F4385168775}"/>
              </a:ext>
            </a:extLst>
          </p:cNvPr>
          <p:cNvGrpSpPr/>
          <p:nvPr/>
        </p:nvGrpSpPr>
        <p:grpSpPr>
          <a:xfrm>
            <a:off x="1055440" y="2372134"/>
            <a:ext cx="5155631" cy="4297226"/>
            <a:chOff x="1127448" y="2300126"/>
            <a:chExt cx="5155631" cy="429722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DA6B0-3B1C-4057-88C3-D31D4D3E6079}"/>
                </a:ext>
              </a:extLst>
            </p:cNvPr>
            <p:cNvSpPr/>
            <p:nvPr/>
          </p:nvSpPr>
          <p:spPr>
            <a:xfrm>
              <a:off x="1487488" y="4077072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3228AE-0949-4697-B802-09F632ADAAF6}"/>
                </a:ext>
              </a:extLst>
            </p:cNvPr>
            <p:cNvSpPr/>
            <p:nvPr/>
          </p:nvSpPr>
          <p:spPr>
            <a:xfrm>
              <a:off x="2783632" y="4077072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F29912-EE3B-49C0-BC5D-5449D199485E}"/>
                </a:ext>
              </a:extLst>
            </p:cNvPr>
            <p:cNvSpPr/>
            <p:nvPr/>
          </p:nvSpPr>
          <p:spPr>
            <a:xfrm>
              <a:off x="5202959" y="4077072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569C41-8242-4877-B931-52029DFFD209}"/>
                </a:ext>
              </a:extLst>
            </p:cNvPr>
            <p:cNvSpPr/>
            <p:nvPr/>
          </p:nvSpPr>
          <p:spPr>
            <a:xfrm>
              <a:off x="1127448" y="3933056"/>
              <a:ext cx="3096344" cy="8344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C7BFF00-4920-4CE9-B5FE-9E5C05E8CAB2}"/>
                </a:ext>
              </a:extLst>
            </p:cNvPr>
            <p:cNvCxnSpPr>
              <a:stCxn id="18" idx="3"/>
              <a:endCxn id="16" idx="1"/>
            </p:cNvCxnSpPr>
            <p:nvPr/>
          </p:nvCxnSpPr>
          <p:spPr>
            <a:xfrm>
              <a:off x="4223792" y="4350296"/>
              <a:ext cx="9791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AC7B3A-C181-4902-8E61-92289D223354}"/>
                </a:ext>
              </a:extLst>
            </p:cNvPr>
            <p:cNvSpPr/>
            <p:nvPr/>
          </p:nvSpPr>
          <p:spPr>
            <a:xfrm>
              <a:off x="2351586" y="2378497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0572B8-0079-4B54-91D2-385B8FCA6538}"/>
                </a:ext>
              </a:extLst>
            </p:cNvPr>
            <p:cNvSpPr/>
            <p:nvPr/>
          </p:nvSpPr>
          <p:spPr>
            <a:xfrm>
              <a:off x="1127450" y="3242593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49BF7E-8928-4B55-B786-1A9FCDEC2947}"/>
                </a:ext>
              </a:extLst>
            </p:cNvPr>
            <p:cNvSpPr/>
            <p:nvPr/>
          </p:nvSpPr>
          <p:spPr>
            <a:xfrm>
              <a:off x="3575720" y="3212976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院系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F6AE43A-910C-42B0-AB6C-D81C6A6E853E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1667510" y="3041379"/>
              <a:ext cx="1209407" cy="201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A1C8379-0557-4161-BC95-26CAC69AD72F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2876917" y="3041379"/>
              <a:ext cx="1238863" cy="17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CACDA04-B097-4548-8FEC-7A2F8F4E9F9C}"/>
                </a:ext>
              </a:extLst>
            </p:cNvPr>
            <p:cNvSpPr/>
            <p:nvPr/>
          </p:nvSpPr>
          <p:spPr>
            <a:xfrm>
              <a:off x="3503710" y="5978897"/>
              <a:ext cx="1224138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系主任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3A6959D-7409-41D6-8F0E-85F830D0F140}"/>
                </a:ext>
              </a:extLst>
            </p:cNvPr>
            <p:cNvCxnSpPr>
              <a:cxnSpLocks/>
              <a:stCxn id="33" idx="3"/>
              <a:endCxn id="24" idx="1"/>
            </p:cNvCxnSpPr>
            <p:nvPr/>
          </p:nvCxnSpPr>
          <p:spPr>
            <a:xfrm>
              <a:off x="2739219" y="6244419"/>
              <a:ext cx="764491" cy="7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39DCEA8-7550-49FE-9080-3879BE8F5491}"/>
                </a:ext>
              </a:extLst>
            </p:cNvPr>
            <p:cNvSpPr/>
            <p:nvPr/>
          </p:nvSpPr>
          <p:spPr>
            <a:xfrm>
              <a:off x="1343472" y="5978897"/>
              <a:ext cx="1224138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院系名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4507E44-8E6B-441D-AF28-CF1F4021CC72}"/>
                </a:ext>
              </a:extLst>
            </p:cNvPr>
            <p:cNvSpPr/>
            <p:nvPr/>
          </p:nvSpPr>
          <p:spPr>
            <a:xfrm>
              <a:off x="3575720" y="5101084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6645260-651F-4D62-AC98-5A127036E914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 flipV="1">
              <a:off x="2739219" y="5374308"/>
              <a:ext cx="836501" cy="60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C5FD32A-9AFE-4E34-80AF-AE698368E419}"/>
                </a:ext>
              </a:extLst>
            </p:cNvPr>
            <p:cNvSpPr/>
            <p:nvPr/>
          </p:nvSpPr>
          <p:spPr>
            <a:xfrm>
              <a:off x="1415482" y="5101084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1F0907A-7516-4D40-BCAE-F33C2C5EF5FD}"/>
                </a:ext>
              </a:extLst>
            </p:cNvPr>
            <p:cNvSpPr/>
            <p:nvPr/>
          </p:nvSpPr>
          <p:spPr>
            <a:xfrm>
              <a:off x="1127448" y="5027389"/>
              <a:ext cx="1611771" cy="705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0D9C353-084B-4613-B52D-3C6F801177F4}"/>
                </a:ext>
              </a:extLst>
            </p:cNvPr>
            <p:cNvSpPr/>
            <p:nvPr/>
          </p:nvSpPr>
          <p:spPr>
            <a:xfrm>
              <a:off x="2071031" y="2300126"/>
              <a:ext cx="1611771" cy="741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6A21BD-C06B-4ADE-AF95-229373C5966E}"/>
                </a:ext>
              </a:extLst>
            </p:cNvPr>
            <p:cNvSpPr/>
            <p:nvPr/>
          </p:nvSpPr>
          <p:spPr>
            <a:xfrm>
              <a:off x="1127448" y="5891485"/>
              <a:ext cx="1611771" cy="705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5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132" y="128532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模式分解以后新的数据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06106-42C2-43C7-952F-FB689E81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963381"/>
            <a:ext cx="3649129" cy="345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B76448-1D61-41C6-AD02-8DB2C74B2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4597"/>
          <a:stretch/>
        </p:blipFill>
        <p:spPr>
          <a:xfrm>
            <a:off x="7032104" y="4761736"/>
            <a:ext cx="2928651" cy="118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7F2C025-0E9A-42F1-90BA-081E9E8DFC8E}"/>
              </a:ext>
            </a:extLst>
          </p:cNvPr>
          <p:cNvSpPr txBox="1"/>
          <p:nvPr/>
        </p:nvSpPr>
        <p:spPr>
          <a:xfrm>
            <a:off x="984106" y="616530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）数据冗余过大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CA3F6A-4C4E-49D4-A5E0-DCE822F62343}"/>
              </a:ext>
            </a:extLst>
          </p:cNvPr>
          <p:cNvSpPr txBox="1"/>
          <p:nvPr/>
        </p:nvSpPr>
        <p:spPr>
          <a:xfrm>
            <a:off x="4081124" y="616530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）插入异常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F62181-9C91-456A-BE82-BE88D58C1376}"/>
              </a:ext>
            </a:extLst>
          </p:cNvPr>
          <p:cNvSpPr txBox="1"/>
          <p:nvPr/>
        </p:nvSpPr>
        <p:spPr>
          <a:xfrm>
            <a:off x="6528722" y="616530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）删除异常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0033D5-6C3B-4ECA-BE9F-A98FEFD0380F}"/>
              </a:ext>
            </a:extLst>
          </p:cNvPr>
          <p:cNvSpPr txBox="1"/>
          <p:nvPr/>
        </p:nvSpPr>
        <p:spPr>
          <a:xfrm>
            <a:off x="8976994" y="616530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4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）修改麻烦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C6FD97-8802-4E48-8C46-5637ACEDA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24" y="1005840"/>
            <a:ext cx="4547039" cy="33710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F3F7CE-B8B7-440B-B396-6E07FB537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524" y="4638042"/>
            <a:ext cx="2560204" cy="14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22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582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大表到小表的完整性如何维系？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443263-4B5C-46A3-B106-E196BA8D0EF9}"/>
              </a:ext>
            </a:extLst>
          </p:cNvPr>
          <p:cNvSpPr txBox="1"/>
          <p:nvPr/>
        </p:nvSpPr>
        <p:spPr>
          <a:xfrm>
            <a:off x="6096000" y="467051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院系（</a:t>
            </a: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院系名</a:t>
            </a:r>
            <a:r>
              <a:rPr lang="zh-CN" altLang="en-US" sz="2400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系主任）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F9A472-F685-414F-8E2F-4F4385168775}"/>
              </a:ext>
            </a:extLst>
          </p:cNvPr>
          <p:cNvGrpSpPr/>
          <p:nvPr/>
        </p:nvGrpSpPr>
        <p:grpSpPr>
          <a:xfrm>
            <a:off x="868361" y="1844824"/>
            <a:ext cx="5155631" cy="4297226"/>
            <a:chOff x="1127448" y="2300126"/>
            <a:chExt cx="5155631" cy="429722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DA6B0-3B1C-4057-88C3-D31D4D3E6079}"/>
                </a:ext>
              </a:extLst>
            </p:cNvPr>
            <p:cNvSpPr/>
            <p:nvPr/>
          </p:nvSpPr>
          <p:spPr>
            <a:xfrm>
              <a:off x="1487488" y="4077072"/>
              <a:ext cx="1080120" cy="546447"/>
            </a:xfrm>
            <a:prstGeom prst="rect">
              <a:avLst/>
            </a:prstGeom>
            <a:ln w="38100">
              <a:solidFill>
                <a:srgbClr val="FFC0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3228AE-0949-4697-B802-09F632ADAAF6}"/>
                </a:ext>
              </a:extLst>
            </p:cNvPr>
            <p:cNvSpPr/>
            <p:nvPr/>
          </p:nvSpPr>
          <p:spPr>
            <a:xfrm>
              <a:off x="2783632" y="4077072"/>
              <a:ext cx="1080120" cy="546447"/>
            </a:xfrm>
            <a:prstGeom prst="rect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F29912-EE3B-49C0-BC5D-5449D199485E}"/>
                </a:ext>
              </a:extLst>
            </p:cNvPr>
            <p:cNvSpPr/>
            <p:nvPr/>
          </p:nvSpPr>
          <p:spPr>
            <a:xfrm>
              <a:off x="5202959" y="4077072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569C41-8242-4877-B931-52029DFFD209}"/>
                </a:ext>
              </a:extLst>
            </p:cNvPr>
            <p:cNvSpPr/>
            <p:nvPr/>
          </p:nvSpPr>
          <p:spPr>
            <a:xfrm>
              <a:off x="1127448" y="3933056"/>
              <a:ext cx="3096344" cy="8344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C7BFF00-4920-4CE9-B5FE-9E5C05E8CAB2}"/>
                </a:ext>
              </a:extLst>
            </p:cNvPr>
            <p:cNvCxnSpPr>
              <a:stCxn id="18" idx="3"/>
              <a:endCxn id="16" idx="1"/>
            </p:cNvCxnSpPr>
            <p:nvPr/>
          </p:nvCxnSpPr>
          <p:spPr>
            <a:xfrm>
              <a:off x="4223792" y="4350296"/>
              <a:ext cx="9791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AC7B3A-C181-4902-8E61-92289D223354}"/>
                </a:ext>
              </a:extLst>
            </p:cNvPr>
            <p:cNvSpPr/>
            <p:nvPr/>
          </p:nvSpPr>
          <p:spPr>
            <a:xfrm>
              <a:off x="2351586" y="2378497"/>
              <a:ext cx="1080120" cy="546447"/>
            </a:xfrm>
            <a:prstGeom prst="rect">
              <a:avLst/>
            </a:prstGeom>
            <a:ln w="38100">
              <a:solidFill>
                <a:srgbClr val="FFC0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0572B8-0079-4B54-91D2-385B8FCA6538}"/>
                </a:ext>
              </a:extLst>
            </p:cNvPr>
            <p:cNvSpPr/>
            <p:nvPr/>
          </p:nvSpPr>
          <p:spPr>
            <a:xfrm>
              <a:off x="1127450" y="3242593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49BF7E-8928-4B55-B786-1A9FCDEC2947}"/>
                </a:ext>
              </a:extLst>
            </p:cNvPr>
            <p:cNvSpPr/>
            <p:nvPr/>
          </p:nvSpPr>
          <p:spPr>
            <a:xfrm>
              <a:off x="3575720" y="3212976"/>
              <a:ext cx="1080120" cy="546447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院系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F6AE43A-910C-42B0-AB6C-D81C6A6E853E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1667510" y="3041379"/>
              <a:ext cx="1209407" cy="201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A1C8379-0557-4161-BC95-26CAC69AD72F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2876917" y="3041379"/>
              <a:ext cx="1238863" cy="17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CACDA04-B097-4548-8FEC-7A2F8F4E9F9C}"/>
                </a:ext>
              </a:extLst>
            </p:cNvPr>
            <p:cNvSpPr/>
            <p:nvPr/>
          </p:nvSpPr>
          <p:spPr>
            <a:xfrm>
              <a:off x="3503710" y="5978897"/>
              <a:ext cx="1224138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系主任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3A6959D-7409-41D6-8F0E-85F830D0F140}"/>
                </a:ext>
              </a:extLst>
            </p:cNvPr>
            <p:cNvCxnSpPr>
              <a:cxnSpLocks/>
              <a:stCxn id="33" idx="3"/>
              <a:endCxn id="24" idx="1"/>
            </p:cNvCxnSpPr>
            <p:nvPr/>
          </p:nvCxnSpPr>
          <p:spPr>
            <a:xfrm>
              <a:off x="2739219" y="6244419"/>
              <a:ext cx="764491" cy="7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39DCEA8-7550-49FE-9080-3879BE8F5491}"/>
                </a:ext>
              </a:extLst>
            </p:cNvPr>
            <p:cNvSpPr/>
            <p:nvPr/>
          </p:nvSpPr>
          <p:spPr>
            <a:xfrm>
              <a:off x="1343472" y="5978897"/>
              <a:ext cx="1224138" cy="546447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院系名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4507E44-8E6B-441D-AF28-CF1F4021CC72}"/>
                </a:ext>
              </a:extLst>
            </p:cNvPr>
            <p:cNvSpPr/>
            <p:nvPr/>
          </p:nvSpPr>
          <p:spPr>
            <a:xfrm>
              <a:off x="3575720" y="5101084"/>
              <a:ext cx="1080120" cy="54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6645260-651F-4D62-AC98-5A127036E914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 flipV="1">
              <a:off x="2739219" y="5374308"/>
              <a:ext cx="836501" cy="60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C5FD32A-9AFE-4E34-80AF-AE698368E419}"/>
                </a:ext>
              </a:extLst>
            </p:cNvPr>
            <p:cNvSpPr/>
            <p:nvPr/>
          </p:nvSpPr>
          <p:spPr>
            <a:xfrm>
              <a:off x="1415482" y="5101084"/>
              <a:ext cx="1080120" cy="546447"/>
            </a:xfrm>
            <a:prstGeom prst="rect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1F0907A-7516-4D40-BCAE-F33C2C5EF5FD}"/>
                </a:ext>
              </a:extLst>
            </p:cNvPr>
            <p:cNvSpPr/>
            <p:nvPr/>
          </p:nvSpPr>
          <p:spPr>
            <a:xfrm>
              <a:off x="1127448" y="5027389"/>
              <a:ext cx="1611771" cy="705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0D9C353-084B-4613-B52D-3C6F801177F4}"/>
                </a:ext>
              </a:extLst>
            </p:cNvPr>
            <p:cNvSpPr/>
            <p:nvPr/>
          </p:nvSpPr>
          <p:spPr>
            <a:xfrm>
              <a:off x="2071031" y="2300126"/>
              <a:ext cx="1611771" cy="741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6A21BD-C06B-4ADE-AF95-229373C5966E}"/>
                </a:ext>
              </a:extLst>
            </p:cNvPr>
            <p:cNvSpPr/>
            <p:nvPr/>
          </p:nvSpPr>
          <p:spPr>
            <a:xfrm>
              <a:off x="1127448" y="5891485"/>
              <a:ext cx="1611771" cy="705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39E81769-D3DA-49F2-8711-F94AA3D9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29" y="1369583"/>
            <a:ext cx="3878068" cy="145903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043E9F6-FAE3-42E0-A67C-9BD1F9888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726" y="2954183"/>
            <a:ext cx="1679661" cy="159076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77B78F3-7420-44EA-AFE4-AB0BBFC1C1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44597"/>
          <a:stretch/>
        </p:blipFill>
        <p:spPr>
          <a:xfrm>
            <a:off x="6215633" y="2963708"/>
            <a:ext cx="1348030" cy="546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EDD9C9B-0D08-417A-95F0-C4C1389C9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676" y="2954183"/>
            <a:ext cx="2092961" cy="155167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650C5EE-1203-488D-B2E0-D2D2E6341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633" y="3802953"/>
            <a:ext cx="1178439" cy="6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6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补充：主码和外码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8E054872-BBD6-4314-A6AD-5850AA7BC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334135"/>
            <a:ext cx="9937104" cy="231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外码（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2F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而言的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中的一个属性组，它不是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的主属性，但它与另一个关系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中的主码相对应，则称这个属性组为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的外码。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很重要，它通常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是两个关系连接的纽带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B67DB-CDEE-4D1C-81B5-2C7D9841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905990"/>
            <a:ext cx="4953292" cy="12727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02BC47-161E-4D2B-B548-34C33C67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72" y="5483729"/>
            <a:ext cx="4896544" cy="1280884"/>
          </a:xfrm>
          <a:prstGeom prst="rect">
            <a:avLst/>
          </a:prstGeom>
        </p:spPr>
      </p:pic>
      <p:sp>
        <p:nvSpPr>
          <p:cNvPr id="11" name="圆角矩形 3">
            <a:extLst>
              <a:ext uri="{FF2B5EF4-FFF2-40B4-BE49-F238E27FC236}">
                <a16:creationId xmlns:a16="http://schemas.microsoft.com/office/drawing/2014/main" id="{1753F28C-44EB-4C61-9BFC-473E5FB3E000}"/>
              </a:ext>
            </a:extLst>
          </p:cNvPr>
          <p:cNvSpPr/>
          <p:nvPr/>
        </p:nvSpPr>
        <p:spPr bwMode="auto">
          <a:xfrm>
            <a:off x="2063552" y="3905989"/>
            <a:ext cx="1224136" cy="139521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圆角矩形 7">
            <a:extLst>
              <a:ext uri="{FF2B5EF4-FFF2-40B4-BE49-F238E27FC236}">
                <a16:creationId xmlns:a16="http://schemas.microsoft.com/office/drawing/2014/main" id="{BA236D3F-2EE6-4E97-AF50-105CD3FA03BA}"/>
              </a:ext>
            </a:extLst>
          </p:cNvPr>
          <p:cNvSpPr/>
          <p:nvPr/>
        </p:nvSpPr>
        <p:spPr bwMode="auto">
          <a:xfrm>
            <a:off x="4568572" y="5483729"/>
            <a:ext cx="987367" cy="12819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圆角矩形 8">
            <a:extLst>
              <a:ext uri="{FF2B5EF4-FFF2-40B4-BE49-F238E27FC236}">
                <a16:creationId xmlns:a16="http://schemas.microsoft.com/office/drawing/2014/main" id="{D53830A3-BC12-4ECC-9C2A-258E04EB62F5}"/>
              </a:ext>
            </a:extLst>
          </p:cNvPr>
          <p:cNvSpPr/>
          <p:nvPr/>
        </p:nvSpPr>
        <p:spPr bwMode="auto">
          <a:xfrm>
            <a:off x="6096001" y="3958075"/>
            <a:ext cx="987367" cy="1281912"/>
          </a:xfrm>
          <a:prstGeom prst="roundRect">
            <a:avLst/>
          </a:prstGeom>
          <a:noFill/>
          <a:ln w="38100" cap="flat" cmpd="sng" algn="ctr">
            <a:solidFill>
              <a:srgbClr val="2F75B5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4" name="肘形连接符 6">
            <a:extLst>
              <a:ext uri="{FF2B5EF4-FFF2-40B4-BE49-F238E27FC236}">
                <a16:creationId xmlns:a16="http://schemas.microsoft.com/office/drawing/2014/main" id="{6F9D55AC-886A-4DEA-B897-48DF90A69023}"/>
              </a:ext>
            </a:extLst>
          </p:cNvPr>
          <p:cNvCxnSpPr>
            <a:stCxn id="6" idx="3"/>
            <a:endCxn id="12" idx="1"/>
          </p:cNvCxnSpPr>
          <p:nvPr/>
        </p:nvCxnSpPr>
        <p:spPr bwMode="auto">
          <a:xfrm flipH="1">
            <a:off x="4568572" y="4542379"/>
            <a:ext cx="2448273" cy="1582307"/>
          </a:xfrm>
          <a:prstGeom prst="bentConnector5">
            <a:avLst>
              <a:gd name="adj1" fmla="val -23668"/>
              <a:gd name="adj2" fmla="val 49856"/>
              <a:gd name="adj3" fmla="val 121063"/>
            </a:avLst>
          </a:prstGeom>
          <a:solidFill>
            <a:schemeClr val="accent1"/>
          </a:solidFill>
          <a:ln w="38100" cap="flat" cmpd="sng" algn="ctr">
            <a:solidFill>
              <a:srgbClr val="4F81BD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3592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补充：候选码和主码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C1F427-42BD-4106-9920-74AE282F535B}"/>
              </a:ext>
            </a:extLst>
          </p:cNvPr>
          <p:cNvSpPr txBox="1"/>
          <p:nvPr/>
        </p:nvSpPr>
        <p:spPr>
          <a:xfrm>
            <a:off x="906258" y="1412776"/>
            <a:ext cx="10446326" cy="302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候选码（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Candidate Key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（或者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）的值能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唯一标识一个元组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，对于属性组，若从该属性组中去掉任何一个属性后不再具有该性质，这样的属性（属性组）称作候选码。</a:t>
            </a:r>
          </a:p>
          <a:p>
            <a:pPr marL="457200" indent="-4572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候选码是一个很重要的概念，我们在创建一个表的时候，通常要找到这个表的候选码，在设计数据库是也要提前考量，在后续的变动中，要尽量不要改动。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89C442-8EE8-45EF-A862-407A9E49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39" y="4581128"/>
            <a:ext cx="7553325" cy="1638300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F6215B64-8D9C-4C7B-BBC8-D7401F65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412069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971DA0-A889-43D7-B1FD-963A33E725DC}"/>
              </a:ext>
            </a:extLst>
          </p:cNvPr>
          <p:cNvSpPr txBox="1"/>
          <p:nvPr/>
        </p:nvSpPr>
        <p:spPr>
          <a:xfrm>
            <a:off x="8544272" y="4941168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哪些是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候选码</a:t>
            </a:r>
          </a:p>
        </p:txBody>
      </p:sp>
    </p:spTree>
    <p:extLst>
      <p:ext uri="{BB962C8B-B14F-4D97-AF65-F5344CB8AC3E}">
        <p14:creationId xmlns:p14="http://schemas.microsoft.com/office/powerpoint/2010/main" val="1865323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120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补充：候选码和主码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271DBEFE-E56D-49C6-A070-62C75BC1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450519"/>
            <a:ext cx="820891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候选码（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Candidate Key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包含在任何一个候选码中的属性被称作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，而其他属性被称作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最简单的候选码只包含一个属性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最极端的，所有属性构成这个关系的候选码，称为全码，比如教师开课表（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Tno,Cno,Csnum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D11F100B-B63C-4482-82F0-682122F4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7" y="4222393"/>
            <a:ext cx="8568953" cy="19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候选码和主码（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成为主码的前提是候选码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当关系中有很多组候选码时，可以选定一个作为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以主码为主要线索管理关系中的各个元组</a:t>
            </a:r>
          </a:p>
        </p:txBody>
      </p:sp>
    </p:spTree>
    <p:extLst>
      <p:ext uri="{BB962C8B-B14F-4D97-AF65-F5344CB8AC3E}">
        <p14:creationId xmlns:p14="http://schemas.microsoft.com/office/powerpoint/2010/main" val="2374928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DBMS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对关系数据库完整性的支持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F0F82BD-CE9E-40EA-B0E0-B7D71F01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1340769"/>
            <a:ext cx="8568953" cy="220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：一个关系当中，主码的任何一个部分不能为空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：外码可以取空值，如果不取空值，那么一定取作为主码的那个表当中的某一个值</a:t>
            </a:r>
          </a:p>
          <a:p>
            <a:pPr marL="342900" indent="-342900">
              <a:lnSpc>
                <a:spcPts val="31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用户自定义完整性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：用户针对具体应用环境定义的完整性约束条件，比如：学生年龄有效范围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12-60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A03640-B4B0-4C3C-B5D2-F7CF4596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24" y="3789040"/>
            <a:ext cx="7648575" cy="2066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C5572E-F93A-46B9-9F45-2C161D72A184}"/>
              </a:ext>
            </a:extLst>
          </p:cNvPr>
          <p:cNvSpPr txBox="1"/>
          <p:nvPr/>
        </p:nvSpPr>
        <p:spPr>
          <a:xfrm>
            <a:off x="4943873" y="591966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选课测试数据库</a:t>
            </a:r>
          </a:p>
        </p:txBody>
      </p:sp>
    </p:spTree>
    <p:extLst>
      <p:ext uri="{BB962C8B-B14F-4D97-AF65-F5344CB8AC3E}">
        <p14:creationId xmlns:p14="http://schemas.microsoft.com/office/powerpoint/2010/main" val="1499980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3400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05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411332" y="26408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关系数据库语言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endParaRPr lang="zh-CN" altLang="en-US" sz="4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436A5-C045-4629-BCF0-08DC5995C478}"/>
              </a:ext>
            </a:extLst>
          </p:cNvPr>
          <p:cNvSpPr txBox="1"/>
          <p:nvPr/>
        </p:nvSpPr>
        <p:spPr>
          <a:xfrm>
            <a:off x="1703512" y="4725144"/>
            <a:ext cx="8632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如何通过数据库语言访问数据库中的数据</a:t>
            </a:r>
          </a:p>
        </p:txBody>
      </p:sp>
    </p:spTree>
    <p:extLst>
      <p:ext uri="{BB962C8B-B14F-4D97-AF65-F5344CB8AC3E}">
        <p14:creationId xmlns:p14="http://schemas.microsoft.com/office/powerpoint/2010/main" val="1757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1412776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查询选修课程号为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C01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C03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的学生的学号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E31C9F5-ECCF-405A-9297-B93FDF9B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62" y="2060849"/>
            <a:ext cx="9468910" cy="8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完成步骤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：首先是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，明确查询操作涉及到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几个表？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然后是用几个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操作实现，依次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从内到外描述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178E7C-B3A0-4B09-BCA1-AA358B274BC1}"/>
              </a:ext>
            </a:extLst>
          </p:cNvPr>
          <p:cNvGrpSpPr/>
          <p:nvPr/>
        </p:nvGrpSpPr>
        <p:grpSpPr>
          <a:xfrm>
            <a:off x="1528374" y="4551431"/>
            <a:ext cx="7814549" cy="1830093"/>
            <a:chOff x="1528374" y="4551431"/>
            <a:chExt cx="7814549" cy="183009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CDA425D-4A4F-44FD-9742-B9C06AD11E13}"/>
                </a:ext>
              </a:extLst>
            </p:cNvPr>
            <p:cNvGrpSpPr/>
            <p:nvPr/>
          </p:nvGrpSpPr>
          <p:grpSpPr>
            <a:xfrm>
              <a:off x="1528375" y="5445420"/>
              <a:ext cx="6293428" cy="936104"/>
              <a:chOff x="827583" y="4149080"/>
              <a:chExt cx="6910100" cy="9361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7A5769A-7B01-4506-A74E-314AC9F6B484}"/>
                  </a:ext>
                </a:extLst>
              </p:cNvPr>
              <p:cNvSpPr/>
              <p:nvPr/>
            </p:nvSpPr>
            <p:spPr bwMode="auto">
              <a:xfrm>
                <a:off x="827583" y="4149080"/>
                <a:ext cx="6910099" cy="93610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33BE7-D4B6-4CA1-A802-573A4A20C2D0}"/>
                  </a:ext>
                </a:extLst>
              </p:cNvPr>
              <p:cNvSpPr txBox="1"/>
              <p:nvPr/>
            </p:nvSpPr>
            <p:spPr>
              <a:xfrm>
                <a:off x="971600" y="4253294"/>
                <a:ext cx="67660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en-US" altLang="zh-CN" sz="28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3600" dirty="0" err="1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n-US" altLang="zh-CN" sz="28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=“C01”∧</a:t>
                </a:r>
                <a:r>
                  <a:rPr lang="en-US" altLang="zh-CN" sz="2800" baseline="-25000" dirty="0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8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=“C02”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F5B6E59D-CB28-461F-9A8B-DFF67953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374" y="4969553"/>
              <a:ext cx="6516582" cy="490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是否可以用这样描述的操作实现呢？</a:t>
              </a:r>
              <a:endPara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08E2F9FF-3D03-447F-B39A-99406C3E2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4232" y="4551431"/>
              <a:ext cx="1158691" cy="1787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D1A57E-D485-4CCB-B836-EF44C0254D39}"/>
              </a:ext>
            </a:extLst>
          </p:cNvPr>
          <p:cNvGrpSpPr/>
          <p:nvPr/>
        </p:nvGrpSpPr>
        <p:grpSpPr>
          <a:xfrm>
            <a:off x="1266373" y="2989168"/>
            <a:ext cx="9111288" cy="1419647"/>
            <a:chOff x="1177136" y="2902610"/>
            <a:chExt cx="9111288" cy="141964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42BC2A0-4840-43BD-91A9-2EDF40B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77136" y="3741232"/>
              <a:ext cx="6962775" cy="5810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13B4B99-39E6-4779-8F16-BE001265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3149" y="3262649"/>
              <a:ext cx="7915275" cy="5905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442362-62D0-4BCD-A0AD-A4625BADF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67022" y="2902610"/>
              <a:ext cx="43148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语言基础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83A5F7D1-BA51-46CC-BDDC-21108F7DC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284166"/>
            <a:ext cx="8604814" cy="540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程序员，数据库管理员，高级数据库用户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谁不使用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一般终端用户（他们使用数据库应用程序图形界面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语言的目的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语言是数据库技术的重要内容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语言的基础性内容，对于进一步理解数据库的概念及操作、以及数据库的应用与开发，都非常必要。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1975-1979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首次实现，称为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Structured English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Language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→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Structured Query Language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275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关系数据库语言 － 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8C0C636-FF10-4345-A40D-A8ADBE58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628800"/>
            <a:ext cx="9073008" cy="426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tructured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uery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（结构化查询语言） 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年代起，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已经成为关系数据库的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语言，只是不同的系统支持的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语言功能有所区别，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语言国际标准（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3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）的一个子集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于一体的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数据库语言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非过程化语言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to do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（只需描述清楚要“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”）</a:t>
            </a:r>
          </a:p>
        </p:txBody>
      </p:sp>
    </p:spTree>
    <p:extLst>
      <p:ext uri="{BB962C8B-B14F-4D97-AF65-F5344CB8AC3E}">
        <p14:creationId xmlns:p14="http://schemas.microsoft.com/office/powerpoint/2010/main" val="280180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 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语言基本语法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08289628-FC9C-47D5-ADA2-36B0EA2AB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340769"/>
            <a:ext cx="7956742" cy="323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含有一系列用于不同任务的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每一条语句都可以独立执行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语句都有自己的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，用于标识该语句，除主关键字外，一条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语句还可以包含若干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，用以指定语句要完成的功能。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语句格式：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94B10A8-BDE1-48D1-B5D7-46B0B15A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168" y="4724401"/>
            <a:ext cx="4032250" cy="151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lvl="1">
              <a:defRPr/>
            </a:pPr>
            <a:r>
              <a:rPr kumimoji="1"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kumimoji="1"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  <a:p>
            <a:pPr lvl="1">
              <a:defRPr/>
            </a:pPr>
            <a:r>
              <a:rPr kumimoji="1"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kumimoji="1"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</a:p>
          <a:p>
            <a:pPr lvl="1">
              <a:defRPr/>
            </a:pPr>
            <a:r>
              <a:rPr kumimoji="1"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1"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1CFB3EE-50BD-4BFB-A60E-BBF1B06E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857" y="4724400"/>
            <a:ext cx="1584325" cy="577850"/>
          </a:xfrm>
          <a:prstGeom prst="wedgeRoundRectCallout">
            <a:avLst>
              <a:gd name="adj1" fmla="val 162023"/>
              <a:gd name="adj2" fmla="val 15657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主关键字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8821547-08C3-4D89-A49B-5792F3EA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957" y="5589589"/>
            <a:ext cx="2376487" cy="935037"/>
          </a:xfrm>
          <a:prstGeom prst="wedgeRoundRectCallout">
            <a:avLst>
              <a:gd name="adj1" fmla="val 98231"/>
              <a:gd name="adj2" fmla="val -50000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algn="ctr" eaLnBrk="1" hangingPunct="1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1"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4E5EEA65-961C-4DCE-B22E-A2B356CAB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9406" y="5373688"/>
            <a:ext cx="0" cy="5762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13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 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语言基本语法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6641349-C59A-4ACA-9EF5-28EB3C28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522124"/>
            <a:ext cx="8676456" cy="51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语言主要由以下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主关键字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）引导的操作语句来构成，但每一种语句都能表达复杂的操作请求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语句主关键词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以及完整性约束条件等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语句主关键词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u="sng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marL="914400" lvl="1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各种方式的更新与查询操作，插入操作包括直接输入记录，或从其他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通过查询获得并插入</a:t>
            </a:r>
          </a:p>
          <a:p>
            <a:pPr marL="914400" lvl="1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各种复杂条件的查询：连接查找、模糊查找、分组查找、嵌套查找等</a:t>
            </a:r>
          </a:p>
          <a:p>
            <a:pPr marL="914400" lvl="1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各种聚集操作：求平均、求和、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等等，分组聚集，分组过滤等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DCL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语句主关键词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（安全控制：授权和撤销授权）</a:t>
            </a:r>
          </a:p>
        </p:txBody>
      </p:sp>
    </p:spTree>
    <p:extLst>
      <p:ext uri="{BB962C8B-B14F-4D97-AF65-F5344CB8AC3E}">
        <p14:creationId xmlns:p14="http://schemas.microsoft.com/office/powerpoint/2010/main" val="1530876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 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语言基本语法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F6693-1B78-4C2D-9FD4-C0DD83C10498}"/>
              </a:ext>
            </a:extLst>
          </p:cNvPr>
          <p:cNvSpPr txBox="1">
            <a:spLocks noChangeArrowheads="1"/>
          </p:cNvSpPr>
          <p:nvPr/>
        </p:nvSpPr>
        <p:spPr>
          <a:xfrm>
            <a:off x="1775520" y="1340768"/>
            <a:ext cx="7878762" cy="2592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"/>
              </a:spcBef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语句书写注意事项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不区分大小写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语句成分之间的空格数量随意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语句可以分若干行书写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是语句的结束标志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3DC1E-B335-4C17-81CC-5715FDA7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790950"/>
            <a:ext cx="8243887" cy="1227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lvl="1">
              <a:lnSpc>
                <a:spcPct val="125000"/>
              </a:lnSpc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 </a:t>
            </a:r>
          </a:p>
          <a:p>
            <a:pPr lvl="1">
              <a:lnSpc>
                <a:spcPct val="125000"/>
              </a:lnSpc>
              <a:defRPr/>
            </a:pPr>
            <a:r>
              <a:rPr kumimoji="1"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s08001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张小红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#1990-2-11# ,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61583-915F-4DEF-AE17-3345F6AD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5226050"/>
            <a:ext cx="8243887" cy="14433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lvl="1">
              <a:lnSpc>
                <a:spcPct val="125000"/>
              </a:lnSpc>
              <a:defRPr/>
            </a:pPr>
            <a:r>
              <a:rPr kumimoji="1" lang="en-US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endParaRPr kumimoji="1"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kumimoji="1" lang="en-US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endParaRPr kumimoji="1"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kumimoji="1" lang="en-US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“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电子系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398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 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语言基本语法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D30CCB6-18EB-485E-BE57-E5861C908B97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1268760"/>
            <a:ext cx="8226425" cy="4497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"/>
              </a:spcBef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＋、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 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&gt;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AND 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集合运算符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IN  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范围判断符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 ..  AND ..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&amp;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字符串模糊匹配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LIKE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空值判断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NULL 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取模运算符 ：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907ACAC-789D-49D2-9B28-997AEEE6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5370514"/>
            <a:ext cx="8532812" cy="1227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lvl="1">
              <a:lnSpc>
                <a:spcPct val="125000"/>
              </a:lnSpc>
              <a:defRPr/>
            </a:pPr>
            <a:r>
              <a:rPr kumimoji="1"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</a:t>
            </a:r>
            <a:endParaRPr kumimoji="1"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kumimoji="1" lang="en-US" altLang="en-US" sz="20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kumimoji="1" lang="en-US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endParaRPr kumimoji="1"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kumimoji="1" lang="en-US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</a:t>
            </a:r>
            <a:r>
              <a:rPr kumimoji="1" lang="en-US" altLang="en-US" sz="2000" b="1" dirty="0">
                <a:solidFill>
                  <a:srgbClr val="FF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#1990-1-1# </a:t>
            </a:r>
            <a:r>
              <a:rPr kumimoji="1" lang="en-US" altLang="en-US" sz="2000" b="1" dirty="0">
                <a:solidFill>
                  <a:srgbClr val="FF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#199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-12-31# </a:t>
            </a:r>
            <a:r>
              <a:rPr kumimoji="1" lang="en-US" altLang="en-US" sz="2000" b="1" dirty="0">
                <a:solidFill>
                  <a:srgbClr val="CC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57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 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语言基本语法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42ECA-6D60-46FE-A42E-6A30B328C6C1}"/>
              </a:ext>
            </a:extLst>
          </p:cNvPr>
          <p:cNvSpPr txBox="1">
            <a:spLocks noChangeArrowheads="1"/>
          </p:cNvSpPr>
          <p:nvPr/>
        </p:nvSpPr>
        <p:spPr>
          <a:xfrm>
            <a:off x="1763267" y="1412777"/>
            <a:ext cx="8226425" cy="4497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lvl="1" eaLnBrk="1" hangingPunct="1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'2016-3-1'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→ 2016-3-2 </a:t>
            </a:r>
          </a:p>
          <a:p>
            <a:pPr lvl="1" eaLnBrk="1" hangingPunct="1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CINT('23')+2→25 </a:t>
            </a:r>
          </a:p>
          <a:p>
            <a:pPr lvl="1" eaLnBrk="1" hangingPunct="1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INT(2.718) → 2 </a:t>
            </a:r>
          </a:p>
          <a:p>
            <a:pPr lvl="1" eaLnBrk="1" hangingPunct="1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ROUND(3.288,1)→ 3.3   </a:t>
            </a: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统计函数：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…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1005C28-AB3E-44C0-B8BC-492AB762C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5081589"/>
            <a:ext cx="8532813" cy="1227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lvl="1">
              <a:lnSpc>
                <a:spcPct val="125000"/>
              </a:lnSpc>
              <a:defRPr/>
            </a:pPr>
            <a:r>
              <a:rPr kumimoji="1" lang="en-US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</a:t>
            </a:r>
            <a:endParaRPr kumimoji="1"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kumimoji="1" lang="en-US" altLang="en-US" sz="20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endParaRPr kumimoji="1"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kumimoji="1" lang="en-US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 SELECT  </a:t>
            </a:r>
            <a:r>
              <a:rPr kumimoji="1" lang="en-US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FROM </a:t>
            </a:r>
            <a:r>
              <a:rPr kumimoji="1" lang="en-US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kumimoji="1"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kumimoji="1" lang="en-US" altLang="en-US" sz="2000" b="1" dirty="0">
                <a:solidFill>
                  <a:srgbClr val="CC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5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语言建立数据库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E19D62-C432-4270-A374-A6B9BFC7B76D}"/>
              </a:ext>
            </a:extLst>
          </p:cNvPr>
          <p:cNvSpPr txBox="1">
            <a:spLocks noChangeArrowheads="1"/>
          </p:cNvSpPr>
          <p:nvPr/>
        </p:nvSpPr>
        <p:spPr>
          <a:xfrm>
            <a:off x="1799086" y="1412776"/>
            <a:ext cx="8868915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建立数据库包括两步骤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）定义数据库和表（使用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）向表中追加记录（使用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语言）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来使用，也有经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授权后由应用程序员来使用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efinition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（定义关系模式）：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及其各个属性的约束条件（定义完整性约束）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（定义外模式及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映射）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Tablespace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等（定义物理存储参数）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上述各种定义的撤销与修正</a:t>
            </a:r>
          </a:p>
        </p:txBody>
      </p:sp>
    </p:spTree>
    <p:extLst>
      <p:ext uri="{BB962C8B-B14F-4D97-AF65-F5344CB8AC3E}">
        <p14:creationId xmlns:p14="http://schemas.microsoft.com/office/powerpoint/2010/main" val="1802921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语言建立数据库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47498-ECFF-40B1-A00D-0099EE86ABF0}"/>
              </a:ext>
            </a:extLst>
          </p:cNvPr>
          <p:cNvSpPr txBox="1">
            <a:spLocks noChangeArrowheads="1"/>
          </p:cNvSpPr>
          <p:nvPr/>
        </p:nvSpPr>
        <p:spPr>
          <a:xfrm>
            <a:off x="1799086" y="1412776"/>
            <a:ext cx="8868915" cy="10081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（定义关系模式）：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简单语法形式：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2A24E-E17F-4DA4-A91F-D162C3F5E55D}"/>
              </a:ext>
            </a:extLst>
          </p:cNvPr>
          <p:cNvSpPr txBox="1"/>
          <p:nvPr/>
        </p:nvSpPr>
        <p:spPr>
          <a:xfrm>
            <a:off x="1436080" y="2507216"/>
            <a:ext cx="9836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</a:t>
            </a:r>
            <a:r>
              <a:rPr lang="en-US" altLang="zh-CN" sz="24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24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4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,…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5FF060-C5A0-4BF1-B1BA-7063ADE36733}"/>
              </a:ext>
            </a:extLst>
          </p:cNvPr>
          <p:cNvSpPr txBox="1">
            <a:spLocks noChangeArrowheads="1"/>
          </p:cNvSpPr>
          <p:nvPr/>
        </p:nvSpPr>
        <p:spPr>
          <a:xfrm>
            <a:off x="1799086" y="3587335"/>
            <a:ext cx="8868915" cy="24339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表示其括起来的内容可以省略，”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表示其隔开的两项可取其一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：主码约束。每个表只能创建一个主码约束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：唯一性约束（候选码），可以有多个唯一性约束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：非空约束。约束该列不允许有空值出现</a:t>
            </a:r>
          </a:p>
        </p:txBody>
      </p:sp>
    </p:spTree>
    <p:extLst>
      <p:ext uri="{BB962C8B-B14F-4D97-AF65-F5344CB8AC3E}">
        <p14:creationId xmlns:p14="http://schemas.microsoft.com/office/powerpoint/2010/main" val="123269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语言建立数据库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21FF60-3611-484D-9D30-2F7DAF090F53}"/>
              </a:ext>
            </a:extLst>
          </p:cNvPr>
          <p:cNvSpPr/>
          <p:nvPr/>
        </p:nvSpPr>
        <p:spPr bwMode="auto">
          <a:xfrm>
            <a:off x="1151013" y="5013176"/>
            <a:ext cx="9265467" cy="16411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38DFB4-4B40-46BB-AC6D-1ECCFF98D8E9}"/>
              </a:ext>
            </a:extLst>
          </p:cNvPr>
          <p:cNvSpPr txBox="1">
            <a:spLocks noChangeArrowheads="1"/>
          </p:cNvSpPr>
          <p:nvPr/>
        </p:nvSpPr>
        <p:spPr>
          <a:xfrm>
            <a:off x="1439045" y="1412776"/>
            <a:ext cx="8868915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（定义关系模式）：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，表结构定义参考下图，并将外部数据导入（数据源文件：学生信息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F4A9150-151E-4D62-8CF4-8C93D519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2789266"/>
            <a:ext cx="1968516" cy="20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27FF89BD-1F12-40F0-8450-1CE0F5AEA045}"/>
              </a:ext>
            </a:extLst>
          </p:cNvPr>
          <p:cNvSpPr txBox="1"/>
          <p:nvPr/>
        </p:nvSpPr>
        <p:spPr>
          <a:xfrm>
            <a:off x="5015880" y="2823713"/>
            <a:ext cx="40398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       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Sname 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   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数字，整形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4314DC9-BE03-4066-ADE8-F8F556E50BD5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5013176"/>
            <a:ext cx="9577064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char(10)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char(10) not null,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char(2),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short,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char(20)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1412776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查询选修课程号为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C01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C03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的学生的学号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2B38C5-C8D8-4DD3-89F4-F2124C1C512D}"/>
                  </a:ext>
                </a:extLst>
              </p:cNvPr>
              <p:cNvSpPr/>
              <p:nvPr/>
            </p:nvSpPr>
            <p:spPr>
              <a:xfrm>
                <a:off x="1487488" y="3127381"/>
                <a:ext cx="9468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𝐒𝐧𝐨</m:t>
                                  </m:r>
                                </m:sub>
                              </m:sSub>
                              <m:r>
                                <a:rPr lang="en-US" altLang="zh-C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𝐒𝐭𝐮𝐝𝐞𝐧𝐭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⋈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))⋈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𝐂𝟎𝟑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𝐒𝐭𝐮𝐝𝐞𝐧𝐭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⋈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2B38C5-C8D8-4DD3-89F4-F2124C1C5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127381"/>
                <a:ext cx="9468910" cy="461665"/>
              </a:xfrm>
              <a:prstGeom prst="rect">
                <a:avLst/>
              </a:prstGeom>
              <a:blipFill>
                <a:blip r:embed="rId3"/>
                <a:stretch>
                  <a:fillRect t="-130263" r="-6632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E3978D-4809-426C-BB27-00FF7DE58099}"/>
                  </a:ext>
                </a:extLst>
              </p:cNvPr>
              <p:cNvSpPr/>
              <p:nvPr/>
            </p:nvSpPr>
            <p:spPr>
              <a:xfrm>
                <a:off x="1480148" y="3847461"/>
                <a:ext cx="9468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𝐒𝐧𝐨</m:t>
                                  </m:r>
                                </m:sub>
                              </m:sSub>
                              <m:r>
                                <a:rPr lang="zh-CN" altLang="en-US" sz="2400" b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𝐜𝟎𝟏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𝐒𝐭𝐮𝐝𝐞𝐧𝐭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⋈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))⋈</m:t>
                          </m:r>
                          <m:sSub>
                            <m:sSubPr>
                              <m:ctrlPr>
                                <a:rPr lang="zh-CN" alt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zh-CN" altLang="en-US" sz="2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𝐒𝐧𝐨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𝐂𝟎𝟑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𝐒𝐭𝐮𝐝𝐞𝐧𝐭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⋈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E3978D-4809-426C-BB27-00FF7DE58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48" y="3847461"/>
                <a:ext cx="9468910" cy="461665"/>
              </a:xfrm>
              <a:prstGeom prst="rect">
                <a:avLst/>
              </a:prstGeom>
              <a:blipFill>
                <a:blip r:embed="rId4"/>
                <a:stretch>
                  <a:fillRect t="-130263" r="-695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86C68F-8B84-48FB-BD9E-4A795C63E92B}"/>
                  </a:ext>
                </a:extLst>
              </p:cNvPr>
              <p:cNvSpPr/>
              <p:nvPr/>
            </p:nvSpPr>
            <p:spPr>
              <a:xfrm>
                <a:off x="1480148" y="4567541"/>
                <a:ext cx="835292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𝐒𝐧𝐨</m:t>
                                  </m:r>
                                </m:sub>
                              </m:sSub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𝐜𝟎𝟏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))⋈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𝐒𝐧𝐨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𝐜𝟎𝟑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4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86C68F-8B84-48FB-BD9E-4A795C63E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48" y="4567541"/>
                <a:ext cx="8352928" cy="461665"/>
              </a:xfrm>
              <a:prstGeom prst="rect">
                <a:avLst/>
              </a:prstGeom>
              <a:blipFill>
                <a:blip r:embed="rId5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828C7FA1-7F8A-481F-9F8D-9A625373A48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160" y="6088335"/>
            <a:ext cx="6962775" cy="5810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1EF91A1-DD52-4AA4-BB14-6E34915B4B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3173" y="5609752"/>
            <a:ext cx="7915275" cy="5905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5CDAF91-DDA0-4C0C-A1DF-40FD3A7E31E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7046" y="5249713"/>
            <a:ext cx="4314825" cy="581025"/>
          </a:xfrm>
          <a:prstGeom prst="rect">
            <a:avLst/>
          </a:prstGeom>
        </p:spPr>
      </p:pic>
      <p:sp>
        <p:nvSpPr>
          <p:cNvPr id="11" name="Text Box 11">
            <a:extLst>
              <a:ext uri="{FF2B5EF4-FFF2-40B4-BE49-F238E27FC236}">
                <a16:creationId xmlns:a16="http://schemas.microsoft.com/office/drawing/2014/main" id="{99CC5998-DAAA-45C1-B7D8-CA811D4A4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62" y="2060849"/>
            <a:ext cx="9468910" cy="8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完成步骤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：首先是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，明确查询操作涉及到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，然后是用几个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操作实现，依次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从内到外描述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语言建立数据库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08A7DA3-A101-4D29-9D71-ACCCDB0CDE02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1412776"/>
            <a:ext cx="8868915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中追加新的记录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简单语法形式：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BF8426-A15F-458B-B634-D86C1DE18D64}"/>
              </a:ext>
            </a:extLst>
          </p:cNvPr>
          <p:cNvGrpSpPr/>
          <p:nvPr/>
        </p:nvGrpSpPr>
        <p:grpSpPr>
          <a:xfrm>
            <a:off x="1583366" y="5680429"/>
            <a:ext cx="8796250" cy="1010038"/>
            <a:chOff x="251520" y="5680429"/>
            <a:chExt cx="8796250" cy="101003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682F02-78F3-4A06-A3A7-BA6D7159801C}"/>
                </a:ext>
              </a:extLst>
            </p:cNvPr>
            <p:cNvSpPr/>
            <p:nvPr/>
          </p:nvSpPr>
          <p:spPr bwMode="auto">
            <a:xfrm>
              <a:off x="251520" y="5746135"/>
              <a:ext cx="7920880" cy="847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1008846D-A0F3-463A-A507-39454DE2CC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314" y="5680429"/>
              <a:ext cx="8676456" cy="101003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 INTO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marL="0" indent="0" eaLnBrk="1" hangingPunct="1">
                <a:lnSpc>
                  <a:spcPct val="12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VALUES</a:t>
              </a:r>
              <a:r>
                <a: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"S012011999", "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刘清华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"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女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17, "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01C9B-1488-4F45-84FC-D843C99306EF}"/>
              </a:ext>
            </a:extLst>
          </p:cNvPr>
          <p:cNvSpPr txBox="1"/>
          <p:nvPr/>
        </p:nvSpPr>
        <p:spPr>
          <a:xfrm>
            <a:off x="1706368" y="2420889"/>
            <a:ext cx="6477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… 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…);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E7FE70-4503-4901-95B5-256B719DAC7E}"/>
              </a:ext>
            </a:extLst>
          </p:cNvPr>
          <p:cNvSpPr txBox="1"/>
          <p:nvPr/>
        </p:nvSpPr>
        <p:spPr>
          <a:xfrm>
            <a:off x="1263292" y="3429000"/>
            <a:ext cx="8049502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后面值的排列，须与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子句后的列名排列一致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若表名后的所有列名省略，则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后面值的排列，须与该表存储中的列名排列一致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A2B18FF-3681-43EB-A0CF-2320112E1D9D}"/>
              </a:ext>
            </a:extLst>
          </p:cNvPr>
          <p:cNvGrpSpPr/>
          <p:nvPr/>
        </p:nvGrpSpPr>
        <p:grpSpPr>
          <a:xfrm>
            <a:off x="1591704" y="4725144"/>
            <a:ext cx="8801210" cy="1010038"/>
            <a:chOff x="259858" y="4725144"/>
            <a:chExt cx="8801210" cy="101003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D6628D-2E0E-467E-88F5-E702309729D9}"/>
                </a:ext>
              </a:extLst>
            </p:cNvPr>
            <p:cNvSpPr/>
            <p:nvPr/>
          </p:nvSpPr>
          <p:spPr bwMode="auto">
            <a:xfrm>
              <a:off x="259858" y="4796447"/>
              <a:ext cx="7912542" cy="8293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164B73CD-3241-40F5-BB21-1B5671CA217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4612" y="4725144"/>
              <a:ext cx="8676456" cy="101003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 INTO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Sdept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Ssex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</a:p>
            <a:p>
              <a:pPr marL="0" indent="0" eaLnBrk="1" hangingPunct="1">
                <a:lnSpc>
                  <a:spcPct val="12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VALUES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电子系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","S012011998", "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黎清华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", "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男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5DDB7C06-B6C4-44F5-BFEA-BC9C02C5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32" y="1277098"/>
            <a:ext cx="1968516" cy="20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7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D5A6B75-00D6-48CF-96EC-2D79F7D67FE7}"/>
              </a:ext>
            </a:extLst>
          </p:cNvPr>
          <p:cNvSpPr txBox="1">
            <a:spLocks noChangeArrowheads="1"/>
          </p:cNvSpPr>
          <p:nvPr/>
        </p:nvSpPr>
        <p:spPr>
          <a:xfrm>
            <a:off x="1559497" y="1412776"/>
            <a:ext cx="9084939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结构形式一致但功能多样化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简单语法形式：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69C36-C901-43EC-A4FF-CBE464E87011}"/>
              </a:ext>
            </a:extLst>
          </p:cNvPr>
          <p:cNvSpPr txBox="1"/>
          <p:nvPr/>
        </p:nvSpPr>
        <p:spPr>
          <a:xfrm>
            <a:off x="3413964" y="2505436"/>
            <a:ext cx="4089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检索条件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483E17-8B23-48C1-95F7-2B3416FB4BBD}"/>
              </a:ext>
            </a:extLst>
          </p:cNvPr>
          <p:cNvSpPr txBox="1"/>
          <p:nvPr/>
        </p:nvSpPr>
        <p:spPr>
          <a:xfrm>
            <a:off x="1559496" y="4077072"/>
            <a:ext cx="864096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从表名所给出的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检索条件的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（记录），并按给定的列名和顺序进行</a:t>
            </a: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2A1E6F-E089-4051-B9F2-460DB87D52E3}"/>
              </a:ext>
            </a:extLst>
          </p:cNvPr>
          <p:cNvGrpSpPr/>
          <p:nvPr/>
        </p:nvGrpSpPr>
        <p:grpSpPr>
          <a:xfrm>
            <a:off x="3143672" y="5157192"/>
            <a:ext cx="5040560" cy="936104"/>
            <a:chOff x="1619672" y="5157192"/>
            <a:chExt cx="5040560" cy="93610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66C27F-E461-4D03-913C-17B57AF58616}"/>
                </a:ext>
              </a:extLst>
            </p:cNvPr>
            <p:cNvSpPr/>
            <p:nvPr/>
          </p:nvSpPr>
          <p:spPr bwMode="auto">
            <a:xfrm>
              <a:off x="1619672" y="5157192"/>
              <a:ext cx="5040560" cy="9361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7B9858B-4215-4F56-B320-C74A392E0928}"/>
                </a:ext>
              </a:extLst>
            </p:cNvPr>
            <p:cNvSpPr txBox="1"/>
            <p:nvPr/>
          </p:nvSpPr>
          <p:spPr>
            <a:xfrm>
              <a:off x="1907704" y="5261331"/>
              <a:ext cx="463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zh-CN" altLang="en-US" sz="2800" b="1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</a:t>
              </a:r>
              <a:r>
                <a:rPr lang="en-US" altLang="zh-CN" sz="2800" b="1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</a:t>
              </a:r>
              <a:r>
                <a:rPr lang="zh-CN" altLang="en-US" sz="2800" b="1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36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zh-CN" altLang="en-US" sz="2800" b="1" baseline="-25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检索条件</a:t>
              </a: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表名</a:t>
              </a: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  <a:endPara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7E56DE5-2862-4716-AAB3-AB1FD3BAA79D}"/>
              </a:ext>
            </a:extLst>
          </p:cNvPr>
          <p:cNvGrpSpPr/>
          <p:nvPr/>
        </p:nvGrpSpPr>
        <p:grpSpPr>
          <a:xfrm>
            <a:off x="7464152" y="2535169"/>
            <a:ext cx="1847820" cy="1325526"/>
            <a:chOff x="5940152" y="2535169"/>
            <a:chExt cx="1847820" cy="1325526"/>
          </a:xfrm>
        </p:grpSpPr>
        <p:sp>
          <p:nvSpPr>
            <p:cNvPr id="30" name="右大括号 29">
              <a:extLst>
                <a:ext uri="{FF2B5EF4-FFF2-40B4-BE49-F238E27FC236}">
                  <a16:creationId xmlns:a16="http://schemas.microsoft.com/office/drawing/2014/main" id="{CF2CAF82-5E24-4C89-A26E-4B01E7525E08}"/>
                </a:ext>
              </a:extLst>
            </p:cNvPr>
            <p:cNvSpPr/>
            <p:nvPr/>
          </p:nvSpPr>
          <p:spPr bwMode="auto">
            <a:xfrm>
              <a:off x="5940152" y="2535169"/>
              <a:ext cx="459742" cy="1325526"/>
            </a:xfrm>
            <a:prstGeom prst="rightBrace">
              <a:avLst>
                <a:gd name="adj1" fmla="val 58719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E0453D-FA5E-41FA-A33D-06165E4A5C17}"/>
                </a:ext>
              </a:extLst>
            </p:cNvPr>
            <p:cNvSpPr txBox="1"/>
            <p:nvPr/>
          </p:nvSpPr>
          <p:spPr>
            <a:xfrm>
              <a:off x="6372200" y="296733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基本形式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6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E610DA-59A6-4089-88D0-164B7E6F283B}"/>
              </a:ext>
            </a:extLst>
          </p:cNvPr>
          <p:cNvSpPr txBox="1">
            <a:spLocks noChangeArrowheads="1"/>
          </p:cNvSpPr>
          <p:nvPr/>
        </p:nvSpPr>
        <p:spPr>
          <a:xfrm>
            <a:off x="1799086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单表查询简单示例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A09F83-1305-4C62-9CD6-A8F74506B631}"/>
              </a:ext>
            </a:extLst>
          </p:cNvPr>
          <p:cNvSpPr txBox="1"/>
          <p:nvPr/>
        </p:nvSpPr>
        <p:spPr>
          <a:xfrm>
            <a:off x="1799085" y="1916833"/>
            <a:ext cx="804950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查询学生表中所有学生的全部信息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DBB82D-ACD1-4C29-AA55-4C887D0158F8}"/>
              </a:ext>
            </a:extLst>
          </p:cNvPr>
          <p:cNvGrpSpPr/>
          <p:nvPr/>
        </p:nvGrpSpPr>
        <p:grpSpPr>
          <a:xfrm>
            <a:off x="2135560" y="2470046"/>
            <a:ext cx="8801210" cy="1010038"/>
            <a:chOff x="259858" y="4725144"/>
            <a:chExt cx="8801210" cy="101003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0AFF7E-EA92-452E-B4AB-EE86A098C550}"/>
                </a:ext>
              </a:extLst>
            </p:cNvPr>
            <p:cNvSpPr/>
            <p:nvPr/>
          </p:nvSpPr>
          <p:spPr bwMode="auto">
            <a:xfrm>
              <a:off x="259858" y="4796447"/>
              <a:ext cx="7912542" cy="8293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74517370-1366-4416-952D-7E9CD3267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4612" y="4725144"/>
              <a:ext cx="8676456" cy="101003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Ssex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Sage,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Sdept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>
                <a:lnSpc>
                  <a:spcPct val="12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72F868-CED0-46C0-990F-607EC7797EDA}"/>
              </a:ext>
            </a:extLst>
          </p:cNvPr>
          <p:cNvGrpSpPr/>
          <p:nvPr/>
        </p:nvGrpSpPr>
        <p:grpSpPr>
          <a:xfrm>
            <a:off x="1994081" y="3501008"/>
            <a:ext cx="8942689" cy="1010038"/>
            <a:chOff x="470081" y="3787114"/>
            <a:chExt cx="8942689" cy="10100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A06FFA4-C4B7-4A14-BFFF-01C2A86D7732}"/>
                </a:ext>
              </a:extLst>
            </p:cNvPr>
            <p:cNvGrpSpPr/>
            <p:nvPr/>
          </p:nvGrpSpPr>
          <p:grpSpPr>
            <a:xfrm>
              <a:off x="470081" y="3787114"/>
              <a:ext cx="8942689" cy="1010038"/>
              <a:chOff x="118379" y="4725144"/>
              <a:chExt cx="8942689" cy="101003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9F03241-5449-44C6-A238-7661E2D667D5}"/>
                  </a:ext>
                </a:extLst>
              </p:cNvPr>
              <p:cNvSpPr/>
              <p:nvPr/>
            </p:nvSpPr>
            <p:spPr bwMode="auto">
              <a:xfrm>
                <a:off x="118379" y="4796973"/>
                <a:ext cx="7912542" cy="8293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2C40E02E-05F2-4618-89FA-552343F5DC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4612" y="4725144"/>
                <a:ext cx="8676456" cy="101003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</a:t>
                </a:r>
                <a:r>
                  <a:rPr lang="zh-CN" altLang="en-US" sz="24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endParaRPr lang="en-US" altLang="zh-CN" sz="24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4AC5E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40E4CD-C0AD-48BC-8E7F-D3667BD52A6D}"/>
                </a:ext>
              </a:extLst>
            </p:cNvPr>
            <p:cNvSpPr txBox="1"/>
            <p:nvPr/>
          </p:nvSpPr>
          <p:spPr>
            <a:xfrm>
              <a:off x="4572000" y="4088430"/>
              <a:ext cx="4633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zh-CN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所有列，则可以用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来简写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0BBFEF2-530F-4918-B616-95ED36CB8E0C}"/>
              </a:ext>
            </a:extLst>
          </p:cNvPr>
          <p:cNvSpPr txBox="1"/>
          <p:nvPr/>
        </p:nvSpPr>
        <p:spPr>
          <a:xfrm>
            <a:off x="1790914" y="4494948"/>
            <a:ext cx="804950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查询学生表中所有学生的学号和姓名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6C876EC-0920-4E99-89A5-ACEE5F77221E}"/>
              </a:ext>
            </a:extLst>
          </p:cNvPr>
          <p:cNvGrpSpPr/>
          <p:nvPr/>
        </p:nvGrpSpPr>
        <p:grpSpPr>
          <a:xfrm>
            <a:off x="2131357" y="5085184"/>
            <a:ext cx="8801210" cy="1010038"/>
            <a:chOff x="611560" y="3787114"/>
            <a:chExt cx="8801210" cy="101003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52C9C8B-6FB9-4CC9-BBCD-8D1EBFE18D99}"/>
                </a:ext>
              </a:extLst>
            </p:cNvPr>
            <p:cNvGrpSpPr/>
            <p:nvPr/>
          </p:nvGrpSpPr>
          <p:grpSpPr>
            <a:xfrm>
              <a:off x="611560" y="3787114"/>
              <a:ext cx="8801210" cy="1010038"/>
              <a:chOff x="259858" y="4725144"/>
              <a:chExt cx="8801210" cy="101003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5628F59-8267-46DD-BA07-4C404EF29EE8}"/>
                  </a:ext>
                </a:extLst>
              </p:cNvPr>
              <p:cNvSpPr/>
              <p:nvPr/>
            </p:nvSpPr>
            <p:spPr bwMode="auto">
              <a:xfrm>
                <a:off x="259858" y="4796447"/>
                <a:ext cx="7912542" cy="82935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17F9B289-10EC-4EC6-81CE-BB896599C7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4612" y="4725144"/>
                <a:ext cx="8676456" cy="101003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4AC5E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726BF4D-E25D-4997-ABD5-AB35537029B5}"/>
                </a:ext>
              </a:extLst>
            </p:cNvPr>
            <p:cNvSpPr txBox="1"/>
            <p:nvPr/>
          </p:nvSpPr>
          <p:spPr>
            <a:xfrm>
              <a:off x="4572000" y="408843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出某些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AB01C9ED-27D8-46A5-BE93-C5D43D02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1358" y="6093296"/>
            <a:ext cx="6962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E610DA-59A6-4089-88D0-164B7E6F283B}"/>
              </a:ext>
            </a:extLst>
          </p:cNvPr>
          <p:cNvSpPr txBox="1">
            <a:spLocks noChangeArrowheads="1"/>
          </p:cNvSpPr>
          <p:nvPr/>
        </p:nvSpPr>
        <p:spPr>
          <a:xfrm>
            <a:off x="839417" y="1268760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单表查询简单示例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F8367-DA58-445E-A54A-0C9738CEC361}"/>
              </a:ext>
            </a:extLst>
          </p:cNvPr>
          <p:cNvSpPr txBox="1"/>
          <p:nvPr/>
        </p:nvSpPr>
        <p:spPr>
          <a:xfrm>
            <a:off x="839416" y="1858998"/>
            <a:ext cx="804950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查询学生表中计算机系的学生的姓名和学号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FAD8458-94E8-4EDB-89A5-6F8FFB5503F0}"/>
              </a:ext>
            </a:extLst>
          </p:cNvPr>
          <p:cNvGrpSpPr/>
          <p:nvPr/>
        </p:nvGrpSpPr>
        <p:grpSpPr>
          <a:xfrm>
            <a:off x="1175891" y="2420888"/>
            <a:ext cx="8801210" cy="1584176"/>
            <a:chOff x="611560" y="3787114"/>
            <a:chExt cx="8801210" cy="165618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E7D661C-A3C5-4B61-836B-504B1F2E1344}"/>
                </a:ext>
              </a:extLst>
            </p:cNvPr>
            <p:cNvGrpSpPr/>
            <p:nvPr/>
          </p:nvGrpSpPr>
          <p:grpSpPr>
            <a:xfrm>
              <a:off x="611560" y="3787114"/>
              <a:ext cx="8801210" cy="1656184"/>
              <a:chOff x="259858" y="4725144"/>
              <a:chExt cx="8801210" cy="165618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084650-1CA1-4CCB-8FDE-A72DA9369AB8}"/>
                  </a:ext>
                </a:extLst>
              </p:cNvPr>
              <p:cNvSpPr/>
              <p:nvPr/>
            </p:nvSpPr>
            <p:spPr bwMode="auto">
              <a:xfrm>
                <a:off x="259858" y="4796446"/>
                <a:ext cx="7912542" cy="14343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EBCE3F47-A668-40FE-BB7E-404FFA0ED3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4612" y="4725144"/>
                <a:ext cx="8676456" cy="1656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Sname, Sno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4AC5E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WERER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Sdept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BFFFBA-C7FA-46C5-815E-C4B6797F408D}"/>
                </a:ext>
              </a:extLst>
            </p:cNvPr>
            <p:cNvSpPr txBox="1"/>
            <p:nvPr/>
          </p:nvSpPr>
          <p:spPr>
            <a:xfrm>
              <a:off x="4572000" y="4088430"/>
              <a:ext cx="3262432" cy="41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r>
                <a:rPr lang="zh-CN" altLang="en-US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</a:t>
              </a:r>
              <a:r>
                <a:rPr lang="zh-CN" altLang="en-US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可以重新排定顺序</a:t>
              </a:r>
              <a:endParaRPr lang="zh-CN" altLang="zh-CN" sz="2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E6B5E7F-E31D-4CE6-9D3B-556810BECA1B}"/>
              </a:ext>
            </a:extLst>
          </p:cNvPr>
          <p:cNvSpPr txBox="1"/>
          <p:nvPr/>
        </p:nvSpPr>
        <p:spPr>
          <a:xfrm>
            <a:off x="839415" y="3937770"/>
            <a:ext cx="9137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查询条件的书写类似选择运算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，逻辑运算符（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注意运算符的优先次序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书写要点：对查询要求语义的正确理解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E6EEC8-4ED5-4B8B-A1A5-4A4265DD1FC9}"/>
              </a:ext>
            </a:extLst>
          </p:cNvPr>
          <p:cNvSpPr txBox="1"/>
          <p:nvPr/>
        </p:nvSpPr>
        <p:spPr>
          <a:xfrm>
            <a:off x="839416" y="5345504"/>
            <a:ext cx="10073789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：查询年龄不在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19~20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岁（含）的学生姓名、所在院系和年龄。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19CB37-94F4-4CE0-9030-FC4D880D3AB4}"/>
              </a:ext>
            </a:extLst>
          </p:cNvPr>
          <p:cNvSpPr txBox="1"/>
          <p:nvPr/>
        </p:nvSpPr>
        <p:spPr>
          <a:xfrm>
            <a:off x="839416" y="5785657"/>
            <a:ext cx="8868915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：查询计算机系和电子系年龄大于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的学生姓名、所在院系和年龄信息。</a:t>
            </a:r>
          </a:p>
        </p:txBody>
      </p:sp>
    </p:spTree>
    <p:extLst>
      <p:ext uri="{BB962C8B-B14F-4D97-AF65-F5344CB8AC3E}">
        <p14:creationId xmlns:p14="http://schemas.microsoft.com/office/powerpoint/2010/main" val="2033450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E6EEC8-4ED5-4B8B-A1A5-4A4265DD1FC9}"/>
              </a:ext>
            </a:extLst>
          </p:cNvPr>
          <p:cNvSpPr txBox="1"/>
          <p:nvPr/>
        </p:nvSpPr>
        <p:spPr>
          <a:xfrm>
            <a:off x="911424" y="1196752"/>
            <a:ext cx="10073789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：查询年龄不在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19~20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岁（含）的学生姓名、所在院系和年龄。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Sname,Sdept,Sage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Student</a:t>
            </a: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Sage&lt;19 or Sage&gt;20;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19CB37-94F4-4CE0-9030-FC4D880D3AB4}"/>
              </a:ext>
            </a:extLst>
          </p:cNvPr>
          <p:cNvSpPr txBox="1"/>
          <p:nvPr/>
        </p:nvSpPr>
        <p:spPr>
          <a:xfrm>
            <a:off x="888027" y="3645024"/>
            <a:ext cx="8868915" cy="240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：查询计算机系和电子系年龄大于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的学生姓名、所在院系和年龄信息。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Sname,Sdept,Sage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Student</a:t>
            </a: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altLang="zh-CN" sz="2400" dirty="0">
                <a:latin typeface="+mn-lt"/>
                <a:ea typeface="+mn-ea"/>
              </a:rPr>
              <a:t>(</a:t>
            </a:r>
            <a:r>
              <a:rPr lang="en-US" altLang="zh-CN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Sdept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</a:t>
            </a:r>
            <a:r>
              <a:rPr lang="zh-CN" altLang="en-US" sz="2400" dirty="0">
                <a:latin typeface="+mn-lt"/>
                <a:ea typeface="+mn-ea"/>
              </a:rPr>
              <a:t>计算机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or </a:t>
            </a:r>
            <a:r>
              <a:rPr lang="en-US" altLang="zh-CN" sz="2400" dirty="0" err="1">
                <a:latin typeface="+mn-lt"/>
                <a:ea typeface="+mn-ea"/>
              </a:rPr>
              <a:t>Sdept</a:t>
            </a:r>
            <a:r>
              <a:rPr lang="en-US" altLang="zh-CN" sz="2400" dirty="0">
                <a:latin typeface="+mn-lt"/>
                <a:ea typeface="+mn-ea"/>
              </a:rPr>
              <a:t>=</a:t>
            </a:r>
            <a:r>
              <a:rPr lang="zh-CN" altLang="en-US" sz="2400" dirty="0">
                <a:latin typeface="+mn-lt"/>
                <a:ea typeface="+mn-ea"/>
              </a:rPr>
              <a:t>“电子系”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Sage&gt;19;</a:t>
            </a:r>
          </a:p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861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4D0B423-B299-44AE-96B1-874F966F7D7E}"/>
              </a:ext>
            </a:extLst>
          </p:cNvPr>
          <p:cNvSpPr txBox="1">
            <a:spLocks noChangeArrowheads="1"/>
          </p:cNvSpPr>
          <p:nvPr/>
        </p:nvSpPr>
        <p:spPr>
          <a:xfrm>
            <a:off x="1343474" y="1340768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2091B8-7ABD-49FC-A514-11A259CE9BF5}"/>
              </a:ext>
            </a:extLst>
          </p:cNvPr>
          <p:cNvSpPr txBox="1"/>
          <p:nvPr/>
        </p:nvSpPr>
        <p:spPr>
          <a:xfrm>
            <a:off x="1343472" y="1931005"/>
            <a:ext cx="8761412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关系是一个集合，没有重复项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，通过模式定义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来保证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中进行具体查询时其检索结果允许出现重复元组</a:t>
            </a: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比如，查询选课表中，成绩大于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的所有学号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C448B7-0281-4005-B77F-D16E866BA0E2}"/>
              </a:ext>
            </a:extLst>
          </p:cNvPr>
          <p:cNvGrpSpPr/>
          <p:nvPr/>
        </p:nvGrpSpPr>
        <p:grpSpPr>
          <a:xfrm>
            <a:off x="1679948" y="3645024"/>
            <a:ext cx="8801210" cy="1584176"/>
            <a:chOff x="611560" y="3787114"/>
            <a:chExt cx="8801210" cy="165618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67E6A56-3F83-463C-B918-5F0755A7D7EC}"/>
                </a:ext>
              </a:extLst>
            </p:cNvPr>
            <p:cNvGrpSpPr/>
            <p:nvPr/>
          </p:nvGrpSpPr>
          <p:grpSpPr>
            <a:xfrm>
              <a:off x="611560" y="3787114"/>
              <a:ext cx="8801210" cy="1656184"/>
              <a:chOff x="259858" y="4725144"/>
              <a:chExt cx="8801210" cy="165618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C33D8B2-1153-4310-BE86-5431DCB54F5E}"/>
                  </a:ext>
                </a:extLst>
              </p:cNvPr>
              <p:cNvSpPr/>
              <p:nvPr/>
            </p:nvSpPr>
            <p:spPr bwMode="auto">
              <a:xfrm>
                <a:off x="259858" y="4796446"/>
                <a:ext cx="7912542" cy="14343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918F0772-B5A2-4FDE-B93B-7D8FE2D325B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4612" y="4725144"/>
                <a:ext cx="8676456" cy="1656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4AC5E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Score&gt;85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029F783-94F6-495C-8FB6-8A33BE1F052F}"/>
                </a:ext>
              </a:extLst>
            </p:cNvPr>
            <p:cNvSpPr txBox="1"/>
            <p:nvPr/>
          </p:nvSpPr>
          <p:spPr>
            <a:xfrm>
              <a:off x="4572000" y="4238801"/>
              <a:ext cx="4801314" cy="868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当某个同学的两门以上的课程成绩</a:t>
              </a:r>
              <a:b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大于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时，就会有重复元组出现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52B2EE-0F93-4BDC-B013-DD67377D8ED6}"/>
              </a:ext>
            </a:extLst>
          </p:cNvPr>
          <p:cNvGrpSpPr/>
          <p:nvPr/>
        </p:nvGrpSpPr>
        <p:grpSpPr>
          <a:xfrm>
            <a:off x="1679948" y="5229200"/>
            <a:ext cx="8801210" cy="1584176"/>
            <a:chOff x="611560" y="3787114"/>
            <a:chExt cx="8801210" cy="165618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3F61C8C-4FAF-4973-BE52-029C76434438}"/>
                </a:ext>
              </a:extLst>
            </p:cNvPr>
            <p:cNvGrpSpPr/>
            <p:nvPr/>
          </p:nvGrpSpPr>
          <p:grpSpPr>
            <a:xfrm>
              <a:off x="611560" y="3787114"/>
              <a:ext cx="8801210" cy="1656184"/>
              <a:chOff x="259858" y="4725144"/>
              <a:chExt cx="8801210" cy="165618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306401B-72E3-4E7B-8944-CF07C6075625}"/>
                  </a:ext>
                </a:extLst>
              </p:cNvPr>
              <p:cNvSpPr/>
              <p:nvPr/>
            </p:nvSpPr>
            <p:spPr bwMode="auto">
              <a:xfrm>
                <a:off x="259858" y="4796446"/>
                <a:ext cx="7912542" cy="14343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70AE9678-9DAB-4C6D-8195-59B283B89CE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4612" y="4725144"/>
                <a:ext cx="8676456" cy="1656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 </a:t>
                </a:r>
                <a:r>
                  <a:rPr lang="en-US" altLang="zh-CN" sz="2400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DISTINCT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4AC5E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Score&gt;85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1265FD-86CD-4CE5-BCC0-50BC0E7488E7}"/>
                </a:ext>
              </a:extLst>
            </p:cNvPr>
            <p:cNvSpPr txBox="1"/>
            <p:nvPr/>
          </p:nvSpPr>
          <p:spPr>
            <a:xfrm>
              <a:off x="4572000" y="4238801"/>
              <a:ext cx="4426212" cy="868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元组被</a:t>
              </a: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DISTINCT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过滤掉，</a:t>
              </a:r>
              <a:b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只保留一条，实现结果唯一性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CA79D5-96D2-414C-A2B0-411524AF0C55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8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查询结果排序问题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E2C2FC-5D36-4611-B9B7-81E6ABAF520A}"/>
              </a:ext>
            </a:extLst>
          </p:cNvPr>
          <p:cNvSpPr txBox="1"/>
          <p:nvPr/>
        </p:nvSpPr>
        <p:spPr>
          <a:xfrm>
            <a:off x="1199456" y="2003013"/>
            <a:ext cx="87614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语句中通过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实现对查询结果的排序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35263F-488A-40F4-A767-4826F332019D}"/>
              </a:ext>
            </a:extLst>
          </p:cNvPr>
          <p:cNvSpPr txBox="1"/>
          <p:nvPr/>
        </p:nvSpPr>
        <p:spPr>
          <a:xfrm>
            <a:off x="1199456" y="4388138"/>
            <a:ext cx="921702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查询结果按指定列名进行排序，如果后跟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，如果后跟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，则按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931037D-17E9-4F96-880F-40755A1F581A}"/>
              </a:ext>
            </a:extLst>
          </p:cNvPr>
          <p:cNvGrpSpPr/>
          <p:nvPr/>
        </p:nvGrpSpPr>
        <p:grpSpPr>
          <a:xfrm>
            <a:off x="2688061" y="2505435"/>
            <a:ext cx="5650160" cy="1815882"/>
            <a:chOff x="1763688" y="2505435"/>
            <a:chExt cx="5650160" cy="181588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A76B672-B283-4B64-A169-D24CE21609D6}"/>
                </a:ext>
              </a:extLst>
            </p:cNvPr>
            <p:cNvSpPr/>
            <p:nvPr/>
          </p:nvSpPr>
          <p:spPr bwMode="auto">
            <a:xfrm>
              <a:off x="1763688" y="3763282"/>
              <a:ext cx="5389127" cy="5322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9AB4B79-2FC8-497B-BF9C-F8CE2EFDCCD2}"/>
                </a:ext>
              </a:extLst>
            </p:cNvPr>
            <p:cNvSpPr txBox="1"/>
            <p:nvPr/>
          </p:nvSpPr>
          <p:spPr>
            <a:xfrm>
              <a:off x="1889964" y="2505435"/>
              <a:ext cx="5523884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[,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]…]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表名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查找条件 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</a:p>
            <a:p>
              <a:pPr>
                <a:defRPr/>
              </a:pPr>
              <a:r>
                <a:rPr lang="en-US" altLang="zh-CN" sz="28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 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</a:t>
              </a:r>
              <a:r>
                <a:rPr lang="zh-CN" altLang="en-US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sz="28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</a:t>
              </a:r>
              <a:r>
                <a:rPr lang="en-US" altLang="zh-CN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r>
                <a:rPr lang="en-US" altLang="zh-CN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</a:t>
              </a:r>
              <a:r>
                <a:rPr lang="en-US" altLang="zh-CN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DEE6835-9C78-468F-BF44-DCFBD48FAFDA}"/>
              </a:ext>
            </a:extLst>
          </p:cNvPr>
          <p:cNvSpPr txBox="1"/>
          <p:nvPr/>
        </p:nvSpPr>
        <p:spPr>
          <a:xfrm>
            <a:off x="1199457" y="5489519"/>
            <a:ext cx="8868915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课程成绩大于等于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分的所有学生的学号，结果按成绩由高到低顺序显示。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5500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939AE-D71D-4DC0-BF7F-8243709D50F4}"/>
              </a:ext>
            </a:extLst>
          </p:cNvPr>
          <p:cNvSpPr txBox="1"/>
          <p:nvPr/>
        </p:nvSpPr>
        <p:spPr>
          <a:xfrm>
            <a:off x="911424" y="1844824"/>
            <a:ext cx="8868915" cy="359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课程成绩大于等于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分的所有学生的学号，结果按成绩由高到低顺序显示。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Sno,Grade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Student</a:t>
            </a: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Grade&gt;=85 and </a:t>
            </a:r>
            <a:r>
              <a:rPr lang="en-US" altLang="zh-CN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Cno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=“C07”</a:t>
            </a:r>
          </a:p>
          <a:p>
            <a:r>
              <a:rPr lang="en-US" altLang="zh-CN" sz="2400" dirty="0">
                <a:latin typeface="+mn-lt"/>
                <a:ea typeface="+mn-ea"/>
              </a:rPr>
              <a:t>ORDER BY Grade Desc;</a:t>
            </a:r>
            <a:endParaRPr lang="en-US" altLang="zh-CN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ts val="3200"/>
              </a:lnSpc>
              <a:buClr>
                <a:srgbClr val="4D4D4D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buClr>
                <a:srgbClr val="4D4D4D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337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907E33-7AF1-4AFC-B52B-5E206854A0CA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查询结果排序问题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2676D8-DDFA-4C0B-A60E-B8FC67D628CF}"/>
              </a:ext>
            </a:extLst>
          </p:cNvPr>
          <p:cNvSpPr txBox="1"/>
          <p:nvPr/>
        </p:nvSpPr>
        <p:spPr>
          <a:xfrm>
            <a:off x="1199456" y="2108370"/>
            <a:ext cx="3576835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：查询全体学生的信息，查询结果按所在院系的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系名升序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排列，同一院系的学生按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年龄降序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879B46-B360-4AF9-A54E-B18DB2FC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717948"/>
            <a:ext cx="4648944" cy="44376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049A42A-466B-430C-916D-87F3E6FA1529}"/>
              </a:ext>
            </a:extLst>
          </p:cNvPr>
          <p:cNvSpPr/>
          <p:nvPr/>
        </p:nvSpPr>
        <p:spPr>
          <a:xfrm>
            <a:off x="8976320" y="1708423"/>
            <a:ext cx="904528" cy="44376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C87DAE-2A8B-450A-BB89-AEB3ACDFD6EF}"/>
              </a:ext>
            </a:extLst>
          </p:cNvPr>
          <p:cNvSpPr/>
          <p:nvPr/>
        </p:nvSpPr>
        <p:spPr>
          <a:xfrm>
            <a:off x="8040216" y="1710333"/>
            <a:ext cx="904528" cy="44376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93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77A65-FC0A-40A6-AB55-D9A23D2D9846}"/>
              </a:ext>
            </a:extLst>
          </p:cNvPr>
          <p:cNvSpPr txBox="1"/>
          <p:nvPr/>
        </p:nvSpPr>
        <p:spPr>
          <a:xfrm>
            <a:off x="1199456" y="2108370"/>
            <a:ext cx="9217024" cy="281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：查询全体学生的信息，查询结果按所在院系的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系名升序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排列，同一院系的学生按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年龄降序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Student</a:t>
            </a:r>
          </a:p>
          <a:p>
            <a:r>
              <a:rPr lang="en-US" altLang="zh-CN" sz="2400" dirty="0">
                <a:latin typeface="+mn-lt"/>
                <a:ea typeface="+mn-ea"/>
              </a:rPr>
              <a:t>ORDER BY </a:t>
            </a:r>
            <a:r>
              <a:rPr lang="en-US" altLang="zh-CN" sz="2400" dirty="0" err="1">
                <a:latin typeface="+mn-lt"/>
                <a:ea typeface="+mn-ea"/>
              </a:rPr>
              <a:t>Sdept,Sage</a:t>
            </a:r>
            <a:r>
              <a:rPr lang="en-US" altLang="zh-CN" sz="2400" dirty="0">
                <a:latin typeface="+mn-lt"/>
                <a:ea typeface="+mn-ea"/>
              </a:rPr>
              <a:t> Desc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3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1412776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查询选修课程号为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C01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C03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的学生的学号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E31C9F5-ECCF-405A-9297-B93FDF9B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62" y="2060849"/>
            <a:ext cx="9108870" cy="8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：首先是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，明确查询对象涉及到几个表，然后是用几个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操作实现，依次从内到外描述实现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86C68F-8B84-48FB-BD9E-4A795C63E92B}"/>
                  </a:ext>
                </a:extLst>
              </p:cNvPr>
              <p:cNvSpPr/>
              <p:nvPr/>
            </p:nvSpPr>
            <p:spPr>
              <a:xfrm>
                <a:off x="1343472" y="3337828"/>
                <a:ext cx="83529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8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𝐒𝐧𝐨</m:t>
                                  </m:r>
                                </m:sub>
                              </m:s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8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))⋈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8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𝐒𝐧𝐨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𝐂𝐧𝐨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𝐜𝟎𝟑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𝐒𝐂</m:t>
                          </m:r>
                          <m:r>
                            <a:rPr lang="zh-CN" altLang="en-US" sz="2800" b="1">
                              <a:solidFill>
                                <a:srgbClr val="2F75B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386C68F-8B84-48FB-BD9E-4A795C63E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337828"/>
                <a:ext cx="83529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357555A-545C-42BB-90D6-380208F723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951" y="5970992"/>
            <a:ext cx="4314825" cy="5810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876644-C82C-4DE0-9CE2-8E8DC17D0DDD}"/>
              </a:ext>
            </a:extLst>
          </p:cNvPr>
          <p:cNvGrpSpPr/>
          <p:nvPr/>
        </p:nvGrpSpPr>
        <p:grpSpPr>
          <a:xfrm>
            <a:off x="5381575" y="5932789"/>
            <a:ext cx="4314825" cy="619229"/>
            <a:chOff x="4788024" y="5932788"/>
            <a:chExt cx="4314825" cy="61922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6ECB217-7F84-401F-AEA0-A91FC238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88024" y="5970992"/>
              <a:ext cx="4314825" cy="58102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6A74B1-4F65-428E-B9E7-756CAA8568C6}"/>
                </a:ext>
              </a:extLst>
            </p:cNvPr>
            <p:cNvSpPr txBox="1"/>
            <p:nvPr/>
          </p:nvSpPr>
          <p:spPr>
            <a:xfrm>
              <a:off x="5349688" y="5932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BB493A"/>
                  </a:solidFill>
                </a:rPr>
                <a:t>1</a:t>
              </a:r>
              <a:endParaRPr lang="zh-CN" altLang="en-US" b="1" dirty="0">
                <a:solidFill>
                  <a:srgbClr val="BB493A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634C12-FB42-4CAF-A6A2-EA4577492C24}"/>
              </a:ext>
            </a:extLst>
          </p:cNvPr>
          <p:cNvGrpSpPr/>
          <p:nvPr/>
        </p:nvGrpSpPr>
        <p:grpSpPr>
          <a:xfrm>
            <a:off x="1500964" y="4369234"/>
            <a:ext cx="8411460" cy="1003982"/>
            <a:chOff x="409012" y="3073090"/>
            <a:chExt cx="8411460" cy="10039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C7D1968-6B78-41DC-B8A9-84E03FC61CE4}"/>
                </a:ext>
              </a:extLst>
            </p:cNvPr>
            <p:cNvGrpSpPr/>
            <p:nvPr/>
          </p:nvGrpSpPr>
          <p:grpSpPr>
            <a:xfrm>
              <a:off x="409012" y="3073090"/>
              <a:ext cx="8411460" cy="936104"/>
              <a:chOff x="827583" y="4149080"/>
              <a:chExt cx="9235671" cy="93610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B484046-58F3-47E1-913A-0CA9B4032172}"/>
                  </a:ext>
                </a:extLst>
              </p:cNvPr>
              <p:cNvSpPr/>
              <p:nvPr/>
            </p:nvSpPr>
            <p:spPr bwMode="auto">
              <a:xfrm>
                <a:off x="827583" y="4149080"/>
                <a:ext cx="9235671" cy="93610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1DCE724-AB26-4F77-8D68-5983E922294B}"/>
                  </a:ext>
                </a:extLst>
              </p:cNvPr>
              <p:cNvSpPr txBox="1"/>
              <p:nvPr/>
            </p:nvSpPr>
            <p:spPr>
              <a:xfrm>
                <a:off x="1050664" y="4253294"/>
                <a:ext cx="8869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en-US" altLang="zh-CN" sz="24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3200" dirty="0" err="1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n-US" altLang="zh-CN" sz="24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SC.Cno</a:t>
                </a:r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=“C01”∧</a:t>
                </a:r>
                <a:r>
                  <a:rPr lang="en-US" altLang="zh-CN" sz="2400" baseline="-25000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SC1.</a:t>
                </a:r>
                <a:r>
                  <a:rPr lang="en-US" altLang="zh-CN" sz="2400" baseline="-25000" dirty="0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=“C02”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      </a:t>
                </a:r>
                <a:r>
                  <a:rPr lang="en-US" altLang="zh-CN" sz="32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ρ</a:t>
                </a:r>
                <a:r>
                  <a:rPr lang="en-US" altLang="zh-CN" sz="2400" baseline="-25000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SC1</a:t>
                </a:r>
                <a:r>
                  <a:rPr lang="en-US" altLang="zh-CN" sz="24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(SC)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F2A4E94A-3364-4CAC-A6C8-DC4F0DE87FE3}"/>
                </a:ext>
              </a:extLst>
            </p:cNvPr>
            <p:cNvSpPr/>
            <p:nvPr/>
          </p:nvSpPr>
          <p:spPr bwMode="auto">
            <a:xfrm rot="5400000">
              <a:off x="6152370" y="3380924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32E9B6EE-4084-4A6B-9167-82067BF88EFC}"/>
                </a:ext>
              </a:extLst>
            </p:cNvPr>
            <p:cNvSpPr/>
            <p:nvPr/>
          </p:nvSpPr>
          <p:spPr bwMode="auto">
            <a:xfrm rot="16200000" flipH="1">
              <a:off x="6351112" y="3374275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949E335-7845-44F5-94B1-2D6C466F84ED}"/>
                </a:ext>
              </a:extLst>
            </p:cNvPr>
            <p:cNvSpPr txBox="1"/>
            <p:nvPr/>
          </p:nvSpPr>
          <p:spPr>
            <a:xfrm>
              <a:off x="5652120" y="3707740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SC.Sno</a:t>
              </a:r>
              <a:r>
                <a:rPr lang="en-US" altLang="zh-CN" dirty="0">
                  <a:solidFill>
                    <a:srgbClr val="FF0000"/>
                  </a:solidFill>
                </a:rPr>
                <a:t>=SC1.Sno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4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0CF44-47F5-47AB-A0D0-B151804767A3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8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3232DD-266B-46D3-BF51-190917FB758B}"/>
              </a:ext>
            </a:extLst>
          </p:cNvPr>
          <p:cNvSpPr txBox="1"/>
          <p:nvPr/>
        </p:nvSpPr>
        <p:spPr>
          <a:xfrm>
            <a:off x="1199456" y="1977969"/>
            <a:ext cx="876141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在检索条件中引入运算符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，含有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运算符的表达式：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0802FE-0D51-45D6-B267-DE98D7FA90BB}"/>
              </a:ext>
            </a:extLst>
          </p:cNvPr>
          <p:cNvSpPr txBox="1"/>
          <p:nvPr/>
        </p:nvSpPr>
        <p:spPr>
          <a:xfrm>
            <a:off x="2904084" y="2996952"/>
            <a:ext cx="446449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字符串”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E3A8AA-75C0-405F-AB24-F5DDBB4857F0}"/>
              </a:ext>
            </a:extLst>
          </p:cNvPr>
          <p:cNvSpPr txBox="1"/>
          <p:nvPr/>
        </p:nvSpPr>
        <p:spPr>
          <a:xfrm>
            <a:off x="1223285" y="3754776"/>
            <a:ext cx="8761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字符串中可以包含的匹配符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表示任意一个字符</a:t>
            </a:r>
          </a:p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”表示任意多个字符（包括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 ]  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中任意一个字符，比如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表示匹配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中的任何一个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[!]   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表示不匹配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中的任意一个字符。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A8562C7-944E-46A0-9A92-04FB697D89E8}"/>
              </a:ext>
            </a:extLst>
          </p:cNvPr>
          <p:cNvGrpSpPr/>
          <p:nvPr/>
        </p:nvGrpSpPr>
        <p:grpSpPr>
          <a:xfrm>
            <a:off x="8040216" y="2769914"/>
            <a:ext cx="3655230" cy="1714602"/>
            <a:chOff x="1343472" y="4895487"/>
            <a:chExt cx="3655230" cy="171460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42DABE-DB17-4133-B7C8-723FCE6F350E}"/>
                </a:ext>
              </a:extLst>
            </p:cNvPr>
            <p:cNvSpPr txBox="1"/>
            <p:nvPr/>
          </p:nvSpPr>
          <p:spPr>
            <a:xfrm>
              <a:off x="1343472" y="5169446"/>
              <a:ext cx="27598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zh-CN" altLang="en-US" sz="28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如何从学生表中找出所有张姓同学的学号和姓名</a:t>
              </a:r>
            </a:p>
          </p:txBody>
        </p:sp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775E6D61-8012-4BB4-9AE0-DC126F97B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318" y="4895487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68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F45666-6096-489C-9A57-33CB1D101A63}"/>
              </a:ext>
            </a:extLst>
          </p:cNvPr>
          <p:cNvSpPr txBox="1">
            <a:spLocks noChangeArrowheads="1"/>
          </p:cNvSpPr>
          <p:nvPr/>
        </p:nvSpPr>
        <p:spPr>
          <a:xfrm>
            <a:off x="1223022" y="1340768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8363A-FB73-4AD0-89AF-8838E756B195}"/>
              </a:ext>
            </a:extLst>
          </p:cNvPr>
          <p:cNvSpPr txBox="1"/>
          <p:nvPr/>
        </p:nvSpPr>
        <p:spPr>
          <a:xfrm>
            <a:off x="1223020" y="1905962"/>
            <a:ext cx="876141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查询：从学生表中找出所有张姓同学的学号和姓名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92614B-365D-4BAD-A9B4-9665A3DBBDA7}"/>
              </a:ext>
            </a:extLst>
          </p:cNvPr>
          <p:cNvGrpSpPr/>
          <p:nvPr/>
        </p:nvGrpSpPr>
        <p:grpSpPr>
          <a:xfrm>
            <a:off x="1199456" y="2492896"/>
            <a:ext cx="8633440" cy="1371958"/>
            <a:chOff x="251520" y="2564904"/>
            <a:chExt cx="8633440" cy="137195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2F48E0-2AF0-4A8C-AC80-4BF68247DDAC}"/>
                </a:ext>
              </a:extLst>
            </p:cNvPr>
            <p:cNvSpPr/>
            <p:nvPr/>
          </p:nvSpPr>
          <p:spPr bwMode="auto">
            <a:xfrm>
              <a:off x="251520" y="2564904"/>
              <a:ext cx="8633440" cy="13719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1967DA3-D3C0-4C76-A83F-8B72429C77ED}"/>
                </a:ext>
              </a:extLst>
            </p:cNvPr>
            <p:cNvSpPr txBox="1"/>
            <p:nvPr/>
          </p:nvSpPr>
          <p:spPr>
            <a:xfrm>
              <a:off x="323472" y="2564904"/>
              <a:ext cx="75372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Sno, Sname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 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Sname</a:t>
              </a:r>
              <a:r>
                <a:rPr lang="en-US" altLang="zh-CN" sz="24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like</a:t>
              </a:r>
              <a:r>
                <a:rPr lang="en-US" altLang="zh-CN" sz="24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王*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";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F60721-4C95-438C-A305-016CAC41FAD1}"/>
                </a:ext>
              </a:extLst>
            </p:cNvPr>
            <p:cNvSpPr txBox="1"/>
            <p:nvPr/>
          </p:nvSpPr>
          <p:spPr>
            <a:xfrm>
              <a:off x="4318568" y="2866272"/>
              <a:ext cx="4422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注意：当字符串比较中使用匹配符时，必须使用</a:t>
              </a:r>
              <a:r>
                <a:rPr lang="en-US" altLang="zh-CN" sz="20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LIKE</a:t>
              </a:r>
              <a:r>
                <a:rPr lang="zh-CN" altLang="en-US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运算符，而不能用等号。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654ACFE6-FAA7-47A3-BCAC-F717C68B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4126539"/>
            <a:ext cx="2724150" cy="1247775"/>
          </a:xfrm>
          <a:prstGeom prst="rect">
            <a:avLst/>
          </a:prstGeom>
          <a:ln w="28575">
            <a:solidFill>
              <a:srgbClr val="9EBF27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4129C1-7D37-4731-BDE7-0A7436E2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7" y="4107488"/>
            <a:ext cx="2962275" cy="25336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01CE040-EF9B-4598-B582-1FDBD4B71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820" y="4126538"/>
            <a:ext cx="2705100" cy="1257300"/>
          </a:xfrm>
          <a:prstGeom prst="rect">
            <a:avLst/>
          </a:prstGeom>
          <a:ln w="28575">
            <a:solidFill>
              <a:srgbClr val="9EBF27"/>
            </a:solidFill>
          </a:ln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71FEC2A2-CA76-4788-9E40-FD126216C24E}"/>
              </a:ext>
            </a:extLst>
          </p:cNvPr>
          <p:cNvGrpSpPr/>
          <p:nvPr/>
        </p:nvGrpSpPr>
        <p:grpSpPr>
          <a:xfrm>
            <a:off x="4692352" y="5635997"/>
            <a:ext cx="5004049" cy="1065390"/>
            <a:chOff x="5909939" y="5363691"/>
            <a:chExt cx="2682594" cy="106539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1CAF32-5F41-455D-BB1B-849AAB6E5AB2}"/>
                </a:ext>
              </a:extLst>
            </p:cNvPr>
            <p:cNvGrpSpPr/>
            <p:nvPr/>
          </p:nvGrpSpPr>
          <p:grpSpPr>
            <a:xfrm>
              <a:off x="5909939" y="5411055"/>
              <a:ext cx="2682594" cy="1018026"/>
              <a:chOff x="5909939" y="5411055"/>
              <a:chExt cx="2682594" cy="1018026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F9E25C6-C9DE-4C54-A488-ADEE905AB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9939" y="5411055"/>
                <a:ext cx="2682594" cy="775581"/>
              </a:xfrm>
              <a:prstGeom prst="rect">
                <a:avLst/>
              </a:prstGeom>
              <a:solidFill>
                <a:srgbClr val="9EBF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E9662717-CEA0-48D2-A052-2690DA252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9878" y="5598084"/>
                <a:ext cx="2200992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4D4D4D"/>
                  </a:buClr>
                  <a:defRPr/>
                </a:pPr>
                <a:r>
                  <a:rPr lang="zh-CN" altLang="en-US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以上结果的查询条件怎么写？</a:t>
                </a:r>
                <a:endPara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rgbClr val="4D4D4D"/>
                  </a:buClr>
                  <a:defRPr/>
                </a:pPr>
                <a:r>
                  <a:rPr lang="zh-CN" altLang="en-US" sz="240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王？？   王？</a:t>
                </a:r>
                <a:endPara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BAC5EA4-DE20-4B7B-A6D0-145D4CC24CEF}"/>
                </a:ext>
              </a:extLst>
            </p:cNvPr>
            <p:cNvSpPr txBox="1"/>
            <p:nvPr/>
          </p:nvSpPr>
          <p:spPr>
            <a:xfrm>
              <a:off x="6016754" y="5363691"/>
              <a:ext cx="54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?</a:t>
              </a:r>
              <a:endParaRPr lang="zh-CN" altLang="en-US" sz="24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语言进行查询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F981803-76FB-4200-BB7B-0C71E5A5FE50}"/>
              </a:ext>
            </a:extLst>
          </p:cNvPr>
          <p:cNvSpPr txBox="1">
            <a:spLocks noChangeArrowheads="1"/>
          </p:cNvSpPr>
          <p:nvPr/>
        </p:nvSpPr>
        <p:spPr>
          <a:xfrm>
            <a:off x="1415482" y="1340768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模糊查询问题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767F21-15FD-40BA-8B39-29AA21441E2B}"/>
              </a:ext>
            </a:extLst>
          </p:cNvPr>
          <p:cNvSpPr txBox="1"/>
          <p:nvPr/>
        </p:nvSpPr>
        <p:spPr>
          <a:xfrm>
            <a:off x="1415480" y="1905961"/>
            <a:ext cx="799288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表中学号的最后一位是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的学生姓名和学号信息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706749-54FA-4BAC-8392-CC2DBB58114F}"/>
              </a:ext>
            </a:extLst>
          </p:cNvPr>
          <p:cNvSpPr txBox="1"/>
          <p:nvPr/>
        </p:nvSpPr>
        <p:spPr>
          <a:xfrm>
            <a:off x="1415480" y="2996953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表中正在选修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3EF4D5-45B2-48AB-A00A-1801F5A93DA6}"/>
              </a:ext>
            </a:extLst>
          </p:cNvPr>
          <p:cNvSpPr txBox="1"/>
          <p:nvPr/>
        </p:nvSpPr>
        <p:spPr>
          <a:xfrm>
            <a:off x="1415480" y="3894801"/>
            <a:ext cx="8113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在数据库中有特殊的含义，它表示不确定的值。判断某个属性的值是否为空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，不能使用普通的比较运算符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等，而只能使用专门的判断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值得子句来完成：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87E1DD-353D-4193-AA57-CAEB434935A3}"/>
              </a:ext>
            </a:extLst>
          </p:cNvPr>
          <p:cNvSpPr txBox="1"/>
          <p:nvPr/>
        </p:nvSpPr>
        <p:spPr>
          <a:xfrm>
            <a:off x="3192116" y="5446578"/>
            <a:ext cx="446449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4C28FE-ECA2-4F6B-9A93-681C3758A6A8}"/>
              </a:ext>
            </a:extLst>
          </p:cNvPr>
          <p:cNvSpPr txBox="1"/>
          <p:nvPr/>
        </p:nvSpPr>
        <p:spPr>
          <a:xfrm>
            <a:off x="1463924" y="6093297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</p:spTree>
    <p:extLst>
      <p:ext uri="{BB962C8B-B14F-4D97-AF65-F5344CB8AC3E}">
        <p14:creationId xmlns:p14="http://schemas.microsoft.com/office/powerpoint/2010/main" val="24845676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9765D2-51CF-4374-A34E-6E3D37AC5175}"/>
              </a:ext>
            </a:extLst>
          </p:cNvPr>
          <p:cNvSpPr txBox="1"/>
          <p:nvPr/>
        </p:nvSpPr>
        <p:spPr>
          <a:xfrm>
            <a:off x="1430932" y="1340768"/>
            <a:ext cx="9993660" cy="252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表中学号的最后一位是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的学生姓名和学号信息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2,*3]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FF98A4-B8F8-4957-B747-BDCBDF9AB179}"/>
              </a:ext>
            </a:extLst>
          </p:cNvPr>
          <p:cNvSpPr txBox="1"/>
          <p:nvPr/>
        </p:nvSpPr>
        <p:spPr>
          <a:xfrm>
            <a:off x="1343472" y="4071779"/>
            <a:ext cx="7681292" cy="211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 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=“C01”and Grade is NULL</a:t>
            </a: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516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语言进行简单查询（单表）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837C3-F21B-4CA2-971B-88F3CF2C6BB9}"/>
              </a:ext>
            </a:extLst>
          </p:cNvPr>
          <p:cNvSpPr txBox="1"/>
          <p:nvPr/>
        </p:nvSpPr>
        <p:spPr>
          <a:xfrm>
            <a:off x="1799084" y="2060848"/>
            <a:ext cx="7681292" cy="375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 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=“C01”and Grade is not NULL</a:t>
            </a:r>
          </a:p>
          <a:p>
            <a:pPr>
              <a:lnSpc>
                <a:spcPts val="3200"/>
              </a:lnSpc>
              <a:buClr>
                <a:schemeClr val="tx1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buClr>
                <a:schemeClr val="tx1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09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语言进行查询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2EC385-854F-494B-B9B5-6406F6ABCA00}"/>
              </a:ext>
            </a:extLst>
          </p:cNvPr>
          <p:cNvSpPr txBox="1">
            <a:spLocks noChangeArrowheads="1"/>
          </p:cNvSpPr>
          <p:nvPr/>
        </p:nvSpPr>
        <p:spPr>
          <a:xfrm>
            <a:off x="1297813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结果计算问题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BEC07D-DAA0-4AE9-B230-DACED7019579}"/>
              </a:ext>
            </a:extLst>
          </p:cNvPr>
          <p:cNvSpPr txBox="1"/>
          <p:nvPr/>
        </p:nvSpPr>
        <p:spPr>
          <a:xfrm>
            <a:off x="1297812" y="2028631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表中的学生信息（学号、姓名、出生年份）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16319C-740F-45D0-BF6F-178D4804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037" y="6050260"/>
            <a:ext cx="6962775" cy="58102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B8BAF1-00A6-4E7E-87F4-DC87FF8F1297}"/>
              </a:ext>
            </a:extLst>
          </p:cNvPr>
          <p:cNvGrpSpPr/>
          <p:nvPr/>
        </p:nvGrpSpPr>
        <p:grpSpPr>
          <a:xfrm>
            <a:off x="1274248" y="2564905"/>
            <a:ext cx="9643504" cy="930633"/>
            <a:chOff x="251520" y="2564904"/>
            <a:chExt cx="9643504" cy="9306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838037-2A00-4295-95DF-0AFD0EAF43A3}"/>
                </a:ext>
              </a:extLst>
            </p:cNvPr>
            <p:cNvSpPr/>
            <p:nvPr/>
          </p:nvSpPr>
          <p:spPr bwMode="auto">
            <a:xfrm>
              <a:off x="251520" y="2564904"/>
              <a:ext cx="8633440" cy="9306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106922-0AB6-4BFA-8D3B-3DDA2BA5E06E}"/>
                </a:ext>
              </a:extLst>
            </p:cNvPr>
            <p:cNvSpPr txBox="1"/>
            <p:nvPr/>
          </p:nvSpPr>
          <p:spPr>
            <a:xfrm>
              <a:off x="323472" y="2564904"/>
              <a:ext cx="9571552" cy="88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As </a:t>
              </a:r>
              <a:r>
                <a:rPr lang="zh-CN" altLang="en-US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As </a:t>
              </a:r>
              <a:r>
                <a:rPr lang="zh-CN" altLang="en-US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2021-Sagev </a:t>
              </a:r>
              <a:r>
                <a:rPr lang="en-US" altLang="zh-CN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As </a:t>
              </a:r>
              <a:r>
                <a:rPr lang="zh-CN" altLang="en-US" sz="2400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出生年月</a:t>
              </a:r>
              <a:endPara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 ;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068B7D-AD9D-412E-8BAB-220AFBE6C406}"/>
                </a:ext>
              </a:extLst>
            </p:cNvPr>
            <p:cNvSpPr txBox="1"/>
            <p:nvPr/>
          </p:nvSpPr>
          <p:spPr>
            <a:xfrm>
              <a:off x="5044950" y="2993837"/>
              <a:ext cx="4564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2021-Sage</a:t>
              </a:r>
              <a:r>
                <a:rPr lang="zh-CN" altLang="en-US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为计算表达式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E6756CA-7BAE-492D-9C37-2B07F42B6028}"/>
              </a:ext>
            </a:extLst>
          </p:cNvPr>
          <p:cNvSpPr txBox="1"/>
          <p:nvPr/>
        </p:nvSpPr>
        <p:spPr>
          <a:xfrm>
            <a:off x="1287856" y="3583253"/>
            <a:ext cx="8192519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子句后面不仅可以是表中的列名，而且还可是一些计算表达式或聚集函数，统计在投影的同时进行运算。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69D780-F2A3-44E7-A995-113ABB4B9969}"/>
              </a:ext>
            </a:extLst>
          </p:cNvPr>
          <p:cNvSpPr txBox="1"/>
          <p:nvPr/>
        </p:nvSpPr>
        <p:spPr>
          <a:xfrm>
            <a:off x="2426375" y="4665265"/>
            <a:ext cx="67778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r>
              <a:rPr lang="en-US" altLang="zh-CN" sz="28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[,…]…]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查找条件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728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语言进行查询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E32684B-0DF8-4AF1-A038-36FCBC536235}"/>
              </a:ext>
            </a:extLst>
          </p:cNvPr>
          <p:cNvSpPr txBox="1">
            <a:spLocks noChangeArrowheads="1"/>
          </p:cNvSpPr>
          <p:nvPr/>
        </p:nvSpPr>
        <p:spPr>
          <a:xfrm>
            <a:off x="1477965" y="1556792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结果计算问题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B32DD2-C14F-4488-B72E-BAD3BF8386D5}"/>
              </a:ext>
            </a:extLst>
          </p:cNvPr>
          <p:cNvSpPr txBox="1"/>
          <p:nvPr/>
        </p:nvSpPr>
        <p:spPr>
          <a:xfrm>
            <a:off x="2413561" y="2204865"/>
            <a:ext cx="68852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[,…]…]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查找条件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8E6667-9DE8-416E-8C30-01B3BC0788AA}"/>
              </a:ext>
            </a:extLst>
          </p:cNvPr>
          <p:cNvSpPr txBox="1"/>
          <p:nvPr/>
        </p:nvSpPr>
        <p:spPr>
          <a:xfrm>
            <a:off x="1468009" y="3685619"/>
            <a:ext cx="7979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可以是常量、列名、或由常量、列名、特殊函数及算术运算符构成的算术表达式。特殊函数的使用需结合各自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的说明实现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是一些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聚集函数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提供了五个作用在简单列值集合上的内置聚集函数，分别是：求个数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、求和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、求平均</a:t>
            </a:r>
            <a:r>
              <a:rPr lang="en-US" altLang="zh-CN" sz="24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、求最大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、求最小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sz="2400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737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语言进行查询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D053B-109F-4D3A-A5ED-556E9DFB66D9}"/>
              </a:ext>
            </a:extLst>
          </p:cNvPr>
          <p:cNvSpPr txBox="1">
            <a:spLocks noChangeArrowheads="1"/>
          </p:cNvSpPr>
          <p:nvPr/>
        </p:nvSpPr>
        <p:spPr>
          <a:xfrm>
            <a:off x="1223022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结果计算问题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530823-A822-414C-AED2-236111B98D11}"/>
              </a:ext>
            </a:extLst>
          </p:cNvPr>
          <p:cNvSpPr txBox="1"/>
          <p:nvPr/>
        </p:nvSpPr>
        <p:spPr>
          <a:xfrm>
            <a:off x="1271464" y="206084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课程的平均成绩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B75B69-325F-4239-9E0A-13243F487581}"/>
              </a:ext>
            </a:extLst>
          </p:cNvPr>
          <p:cNvGrpSpPr/>
          <p:nvPr/>
        </p:nvGrpSpPr>
        <p:grpSpPr>
          <a:xfrm>
            <a:off x="1199456" y="2642383"/>
            <a:ext cx="8633440" cy="1407304"/>
            <a:chOff x="251520" y="2564904"/>
            <a:chExt cx="8633440" cy="14073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D9C42A-F76C-4DF0-AB18-0F6AFA04867F}"/>
                </a:ext>
              </a:extLst>
            </p:cNvPr>
            <p:cNvSpPr/>
            <p:nvPr/>
          </p:nvSpPr>
          <p:spPr bwMode="auto">
            <a:xfrm>
              <a:off x="251520" y="2564904"/>
              <a:ext cx="8633440" cy="14073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8AC43B-203E-4A99-AE96-EE124F76D2FA}"/>
                </a:ext>
              </a:extLst>
            </p:cNvPr>
            <p:cNvSpPr txBox="1"/>
            <p:nvPr/>
          </p:nvSpPr>
          <p:spPr>
            <a:xfrm>
              <a:off x="323472" y="2564904"/>
              <a:ext cx="75372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Avg(Grade)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Cno=“C02” ;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69BA721-12D5-41CC-B82E-E541DD8732F2}"/>
              </a:ext>
            </a:extLst>
          </p:cNvPr>
          <p:cNvSpPr txBox="1"/>
          <p:nvPr/>
        </p:nvSpPr>
        <p:spPr>
          <a:xfrm>
            <a:off x="1271408" y="5970367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：统计截止到目前，选修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95FAF3-09DB-4F3A-89CD-731D7C64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976562"/>
            <a:ext cx="1657350" cy="90487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A3DEE22-619B-4AFE-81BD-9F6EC1E54267}"/>
              </a:ext>
            </a:extLst>
          </p:cNvPr>
          <p:cNvGrpSpPr/>
          <p:nvPr/>
        </p:nvGrpSpPr>
        <p:grpSpPr>
          <a:xfrm>
            <a:off x="1199456" y="4253944"/>
            <a:ext cx="8633440" cy="1407304"/>
            <a:chOff x="251520" y="4253944"/>
            <a:chExt cx="8633440" cy="140730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3FA3EF9-7C2D-4B63-80EF-8ECEF04978C7}"/>
                </a:ext>
              </a:extLst>
            </p:cNvPr>
            <p:cNvGrpSpPr/>
            <p:nvPr/>
          </p:nvGrpSpPr>
          <p:grpSpPr>
            <a:xfrm>
              <a:off x="251520" y="4253944"/>
              <a:ext cx="8633440" cy="1407304"/>
              <a:chOff x="251520" y="2564904"/>
              <a:chExt cx="8633440" cy="14073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AB0FCF5-0CAF-44A7-A3E2-88AF4F60AB7F}"/>
                  </a:ext>
                </a:extLst>
              </p:cNvPr>
              <p:cNvSpPr/>
              <p:nvPr/>
            </p:nvSpPr>
            <p:spPr bwMode="auto">
              <a:xfrm>
                <a:off x="251520" y="2564904"/>
                <a:ext cx="8633440" cy="140730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E196B1-DFF8-4D98-82BC-B48C13F72B5C}"/>
                  </a:ext>
                </a:extLst>
              </p:cNvPr>
              <p:cNvSpPr txBox="1"/>
              <p:nvPr/>
            </p:nvSpPr>
            <p:spPr>
              <a:xfrm>
                <a:off x="323472" y="2564904"/>
                <a:ext cx="75372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Avg(Grade)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平均成绩</a:t>
                </a:r>
                <a:endPara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200"/>
                  </a:lnSpc>
                  <a:defRPr/>
                </a:pPr>
                <a:r>
                  <a:rPr lang="en-US" altLang="zh-CN" sz="2400" b="1" dirty="0">
                    <a:solidFill>
                      <a:srgbClr val="4AC5E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</a:t>
                </a:r>
              </a:p>
              <a:p>
                <a:pPr>
                  <a:lnSpc>
                    <a:spcPts val="3200"/>
                  </a:lnSpc>
                  <a:defRPr/>
                </a:pPr>
                <a:r>
                  <a:rPr lang="en-US" altLang="zh-CN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Cno=“C02” ;</a:t>
                </a: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C0BA0E-B936-41F5-960C-A36477999683}"/>
                </a:ext>
              </a:extLst>
            </p:cNvPr>
            <p:cNvSpPr txBox="1"/>
            <p:nvPr/>
          </p:nvSpPr>
          <p:spPr>
            <a:xfrm>
              <a:off x="5318166" y="4603653"/>
              <a:ext cx="3502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为了提高计算结果的可读性，使用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别名操作命令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BFE537-709A-43B4-BECB-01BB20B88826}"/>
              </a:ext>
            </a:extLst>
          </p:cNvPr>
          <p:cNvGrpSpPr/>
          <p:nvPr/>
        </p:nvGrpSpPr>
        <p:grpSpPr>
          <a:xfrm>
            <a:off x="7653194" y="3022869"/>
            <a:ext cx="3489462" cy="707886"/>
            <a:chOff x="7653194" y="3022869"/>
            <a:chExt cx="3489462" cy="70788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9201F1C-16D0-4ED8-8922-F9170E57D82E}"/>
                </a:ext>
              </a:extLst>
            </p:cNvPr>
            <p:cNvSpPr/>
            <p:nvPr/>
          </p:nvSpPr>
          <p:spPr>
            <a:xfrm>
              <a:off x="7653194" y="3235770"/>
              <a:ext cx="1657350" cy="3409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C2BBCFE-0556-4D1C-8D01-94E90E098F51}"/>
                </a:ext>
              </a:extLst>
            </p:cNvPr>
            <p:cNvSpPr txBox="1"/>
            <p:nvPr/>
          </p:nvSpPr>
          <p:spPr>
            <a:xfrm>
              <a:off x="9675588" y="3022869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别名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平均成绩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3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334D31-AC1D-46EE-BE3A-B8A154F401E4}"/>
              </a:ext>
            </a:extLst>
          </p:cNvPr>
          <p:cNvSpPr txBox="1"/>
          <p:nvPr/>
        </p:nvSpPr>
        <p:spPr>
          <a:xfrm>
            <a:off x="983432" y="1988840"/>
            <a:ext cx="7681292" cy="170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：统计截止到目前，选修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Count(Grade) As </a:t>
            </a:r>
            <a:r>
              <a:rPr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选修人数</a:t>
            </a:r>
            <a:endParaRPr lang="en-US" altLang="zh-CN" sz="2400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="c01" ;</a:t>
            </a:r>
          </a:p>
        </p:txBody>
      </p:sp>
    </p:spTree>
    <p:extLst>
      <p:ext uri="{BB962C8B-B14F-4D97-AF65-F5344CB8AC3E}">
        <p14:creationId xmlns:p14="http://schemas.microsoft.com/office/powerpoint/2010/main" val="13535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imgsa.baidu.com/timg?image&amp;quality=80&amp;size=b9999_10000&amp;sec=1581762239378&amp;di=c7156f05ca9e264e45884a9e2491c581&amp;imgtype=0&amp;src=http%3A%2F%2Fimg4.imgtn.bdimg.com%2Fit%2Fu%3D2381116019%2C2318095130%26fm%3D214%26gp%3D0.jpg">
            <a:extLst>
              <a:ext uri="{FF2B5EF4-FFF2-40B4-BE49-F238E27FC236}">
                <a16:creationId xmlns:a16="http://schemas.microsoft.com/office/drawing/2014/main" id="{DEDC1875-D789-470C-B8A0-79BF6AA027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27" y="5183612"/>
            <a:ext cx="1425749" cy="142574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C8E167-F406-4D44-9F0C-0BD80F2D0097}"/>
              </a:ext>
            </a:extLst>
          </p:cNvPr>
          <p:cNvSpPr txBox="1"/>
          <p:nvPr/>
        </p:nvSpPr>
        <p:spPr>
          <a:xfrm>
            <a:off x="1049845" y="5896487"/>
            <a:ext cx="1028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本周没有及时提交的作业，但建议把课堂上的相关练习完成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CD595-7D08-4D96-B153-5CB6F1E4A8F6}"/>
              </a:ext>
            </a:extLst>
          </p:cNvPr>
          <p:cNvSpPr txBox="1"/>
          <p:nvPr/>
        </p:nvSpPr>
        <p:spPr>
          <a:xfrm>
            <a:off x="551384" y="4934919"/>
            <a:ext cx="808977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：统计院系数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61BF07-CC67-4F6D-A570-09103CB476AF}"/>
              </a:ext>
            </a:extLst>
          </p:cNvPr>
          <p:cNvSpPr txBox="1"/>
          <p:nvPr/>
        </p:nvSpPr>
        <p:spPr>
          <a:xfrm>
            <a:off x="551384" y="5403937"/>
            <a:ext cx="9793088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：列出每一门课程的课程名、平均成绩、最高成绩和最低成绩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51384" y="332656"/>
            <a:ext cx="11281399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：查询年龄不在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19~20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岁（含）的学生姓名、所在院系和年龄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51384" y="801676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：查询计算机系和电子系年龄大于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的学生姓名、所在院系和年龄信息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20C899-3164-48AF-96FE-7EB529A843B5}"/>
              </a:ext>
            </a:extLst>
          </p:cNvPr>
          <p:cNvSpPr txBox="1"/>
          <p:nvPr/>
        </p:nvSpPr>
        <p:spPr>
          <a:xfrm>
            <a:off x="551384" y="1270696"/>
            <a:ext cx="1106860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课程成绩大于等于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分的所有学生的学号，结果按成绩由高到低顺序显示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5C4573-D5AF-414D-B5B9-14506C1AD525}"/>
              </a:ext>
            </a:extLst>
          </p:cNvPr>
          <p:cNvSpPr txBox="1"/>
          <p:nvPr/>
        </p:nvSpPr>
        <p:spPr>
          <a:xfrm>
            <a:off x="551384" y="3058839"/>
            <a:ext cx="1104568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表中学号的最后一位是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的学生姓名和学号信息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92AB91-CECE-44FE-8ACB-F9935926DEF9}"/>
              </a:ext>
            </a:extLst>
          </p:cNvPr>
          <p:cNvSpPr txBox="1"/>
          <p:nvPr/>
        </p:nvSpPr>
        <p:spPr>
          <a:xfrm>
            <a:off x="551384" y="352785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表中正在选修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8E6EBA-AF87-4208-8870-76D7D22B2014}"/>
              </a:ext>
            </a:extLst>
          </p:cNvPr>
          <p:cNvSpPr txBox="1"/>
          <p:nvPr/>
        </p:nvSpPr>
        <p:spPr>
          <a:xfrm>
            <a:off x="551384" y="399687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5D821F-9504-429F-92E5-E6C612F60080}"/>
              </a:ext>
            </a:extLst>
          </p:cNvPr>
          <p:cNvSpPr txBox="1"/>
          <p:nvPr/>
        </p:nvSpPr>
        <p:spPr>
          <a:xfrm>
            <a:off x="551384" y="2179451"/>
            <a:ext cx="11089232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：查询全体学生的信息，查询结果按所在院系的系名升序排列，同一院系的学生按年龄降序排序。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DB05E8-87A3-4742-A063-999E3AF3A68F}"/>
              </a:ext>
            </a:extLst>
          </p:cNvPr>
          <p:cNvSpPr txBox="1"/>
          <p:nvPr/>
        </p:nvSpPr>
        <p:spPr>
          <a:xfrm>
            <a:off x="551384" y="446589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：统计截止到目前，选修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2EC90-5B95-452A-9128-F09020E84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51" y="4042791"/>
            <a:ext cx="3552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66" y="2060848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1">
            <a:extLst>
              <a:ext uri="{FF2B5EF4-FFF2-40B4-BE49-F238E27FC236}">
                <a16:creationId xmlns:a16="http://schemas.microsoft.com/office/drawing/2014/main" id="{BFEC8A3A-B5F9-46AC-AB23-B5029DC4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810" y="3028507"/>
            <a:ext cx="6876622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是否可以将等值连接，换成自然连接？</a:t>
            </a:r>
            <a:endParaRPr lang="en-US" altLang="zh-CN" sz="32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E2D3EC-3275-415A-9F83-BC506BCFC62B}"/>
              </a:ext>
            </a:extLst>
          </p:cNvPr>
          <p:cNvGrpSpPr/>
          <p:nvPr/>
        </p:nvGrpSpPr>
        <p:grpSpPr>
          <a:xfrm>
            <a:off x="2005020" y="692696"/>
            <a:ext cx="8411460" cy="1003982"/>
            <a:chOff x="409012" y="3073090"/>
            <a:chExt cx="8411460" cy="100398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618DFA-3A83-44AB-8358-2BAA3FDAC11F}"/>
                </a:ext>
              </a:extLst>
            </p:cNvPr>
            <p:cNvGrpSpPr/>
            <p:nvPr/>
          </p:nvGrpSpPr>
          <p:grpSpPr>
            <a:xfrm>
              <a:off x="409012" y="3073090"/>
              <a:ext cx="8411460" cy="936104"/>
              <a:chOff x="827583" y="4149080"/>
              <a:chExt cx="9235671" cy="93610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1D70955-DDF2-4112-8CBB-36A052DE8F4D}"/>
                  </a:ext>
                </a:extLst>
              </p:cNvPr>
              <p:cNvSpPr/>
              <p:nvPr/>
            </p:nvSpPr>
            <p:spPr bwMode="auto">
              <a:xfrm>
                <a:off x="827583" y="4149080"/>
                <a:ext cx="9235671" cy="93610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791943-4D5B-4A98-9519-3398A014DA20}"/>
                  </a:ext>
                </a:extLst>
              </p:cNvPr>
              <p:cNvSpPr txBox="1"/>
              <p:nvPr/>
            </p:nvSpPr>
            <p:spPr>
              <a:xfrm>
                <a:off x="1050664" y="4253294"/>
                <a:ext cx="8869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en-US" altLang="zh-CN" sz="24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3200" dirty="0" err="1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n-US" altLang="zh-CN" sz="24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SC.Cno</a:t>
                </a:r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=“C01”∧</a:t>
                </a:r>
                <a:r>
                  <a:rPr lang="en-US" altLang="zh-CN" sz="2400" baseline="-25000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SC1.</a:t>
                </a:r>
                <a:r>
                  <a:rPr lang="en-US" altLang="zh-CN" sz="2400" baseline="-25000" dirty="0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=“C02”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      </a:t>
                </a:r>
                <a:r>
                  <a:rPr lang="en-US" altLang="zh-CN" sz="32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ρ</a:t>
                </a:r>
                <a:r>
                  <a:rPr lang="en-US" altLang="zh-CN" sz="2400" baseline="-25000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SC1</a:t>
                </a:r>
                <a:r>
                  <a:rPr lang="en-US" altLang="zh-CN" sz="24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(SC)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51744D8-C2CC-4E1D-B74A-31BFAA0CC874}"/>
                </a:ext>
              </a:extLst>
            </p:cNvPr>
            <p:cNvSpPr/>
            <p:nvPr/>
          </p:nvSpPr>
          <p:spPr bwMode="auto">
            <a:xfrm rot="5400000">
              <a:off x="6152370" y="3380924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08306958-22EE-468F-9143-D6E6CE275243}"/>
                </a:ext>
              </a:extLst>
            </p:cNvPr>
            <p:cNvSpPr/>
            <p:nvPr/>
          </p:nvSpPr>
          <p:spPr bwMode="auto">
            <a:xfrm rot="16200000" flipH="1">
              <a:off x="6351112" y="3374275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2CE362-2649-4EEF-BF28-EC939AFF9532}"/>
                </a:ext>
              </a:extLst>
            </p:cNvPr>
            <p:cNvSpPr txBox="1"/>
            <p:nvPr/>
          </p:nvSpPr>
          <p:spPr>
            <a:xfrm>
              <a:off x="5652120" y="3707740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SC.Sno</a:t>
              </a:r>
              <a:r>
                <a:rPr lang="en-US" altLang="zh-CN" dirty="0">
                  <a:solidFill>
                    <a:srgbClr val="FF0000"/>
                  </a:solidFill>
                </a:rPr>
                <a:t>=SC1.Sno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564FD5-1240-48A0-B295-42E7DBE367F1}"/>
              </a:ext>
            </a:extLst>
          </p:cNvPr>
          <p:cNvGrpSpPr/>
          <p:nvPr/>
        </p:nvGrpSpPr>
        <p:grpSpPr>
          <a:xfrm>
            <a:off x="2041336" y="4328781"/>
            <a:ext cx="8411460" cy="936104"/>
            <a:chOff x="409012" y="3073090"/>
            <a:chExt cx="8411460" cy="93610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81D8346-FD78-44E3-8308-9B2C093CFE41}"/>
                </a:ext>
              </a:extLst>
            </p:cNvPr>
            <p:cNvGrpSpPr/>
            <p:nvPr/>
          </p:nvGrpSpPr>
          <p:grpSpPr>
            <a:xfrm>
              <a:off x="409012" y="3073090"/>
              <a:ext cx="8411460" cy="936104"/>
              <a:chOff x="827583" y="4149080"/>
              <a:chExt cx="9235671" cy="93610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885A57D-FB12-4DAF-B339-4201B6C42E8E}"/>
                  </a:ext>
                </a:extLst>
              </p:cNvPr>
              <p:cNvSpPr/>
              <p:nvPr/>
            </p:nvSpPr>
            <p:spPr bwMode="auto">
              <a:xfrm>
                <a:off x="827583" y="4149080"/>
                <a:ext cx="9235671" cy="93610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ECD2491-6B3C-416F-AB51-6E0931565C10}"/>
                  </a:ext>
                </a:extLst>
              </p:cNvPr>
              <p:cNvSpPr txBox="1"/>
              <p:nvPr/>
            </p:nvSpPr>
            <p:spPr>
              <a:xfrm>
                <a:off x="1050664" y="4253294"/>
                <a:ext cx="8869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π</a:t>
                </a:r>
                <a:r>
                  <a:rPr lang="en-US" altLang="zh-CN" sz="24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3200" dirty="0" err="1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n-US" altLang="zh-CN" sz="2400" baseline="-25000" dirty="0" err="1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SC.Cno</a:t>
                </a:r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=“C01”∧</a:t>
                </a:r>
                <a:r>
                  <a:rPr lang="en-US" altLang="zh-CN" sz="2400" baseline="-25000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SC1.</a:t>
                </a:r>
                <a:r>
                  <a:rPr lang="en-US" altLang="zh-CN" sz="2400" baseline="-25000" dirty="0">
                    <a:solidFill>
                      <a:srgbClr val="2F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=“C02”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      </a:t>
                </a:r>
                <a:r>
                  <a:rPr lang="en-US" altLang="zh-CN" sz="32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ρ</a:t>
                </a:r>
                <a:r>
                  <a:rPr lang="en-US" altLang="zh-CN" sz="2400" baseline="-25000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SC1</a:t>
                </a:r>
                <a:r>
                  <a:rPr lang="en-US" altLang="zh-CN" sz="2400" dirty="0">
                    <a:solidFill>
                      <a:srgbClr val="BB49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(SC)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18920A1F-9A4A-4075-883A-73D5FA078C6D}"/>
                </a:ext>
              </a:extLst>
            </p:cNvPr>
            <p:cNvSpPr/>
            <p:nvPr/>
          </p:nvSpPr>
          <p:spPr bwMode="auto">
            <a:xfrm rot="5400000">
              <a:off x="6152370" y="3380924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6418554D-F2FC-406E-B97A-F4E1200E0289}"/>
                </a:ext>
              </a:extLst>
            </p:cNvPr>
            <p:cNvSpPr/>
            <p:nvPr/>
          </p:nvSpPr>
          <p:spPr bwMode="auto">
            <a:xfrm rot="16200000" flipH="1">
              <a:off x="6351112" y="3374275"/>
              <a:ext cx="250588" cy="216024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DA05C8F-3C3A-459C-B92D-A4E95F6B67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504" y="5627443"/>
            <a:ext cx="4314825" cy="58102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C25624-1D8A-49F7-AD26-D1FD3914481A}"/>
              </a:ext>
            </a:extLst>
          </p:cNvPr>
          <p:cNvGrpSpPr/>
          <p:nvPr/>
        </p:nvGrpSpPr>
        <p:grpSpPr>
          <a:xfrm>
            <a:off x="5926128" y="5589240"/>
            <a:ext cx="4314825" cy="619229"/>
            <a:chOff x="4788024" y="5932788"/>
            <a:chExt cx="4314825" cy="61922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D6A94B2-9F46-4A15-A809-F55B0646D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88024" y="5970992"/>
              <a:ext cx="4314825" cy="58102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C3FB66-7A0E-4B67-BB41-D8A71CDA518B}"/>
                </a:ext>
              </a:extLst>
            </p:cNvPr>
            <p:cNvSpPr txBox="1"/>
            <p:nvPr/>
          </p:nvSpPr>
          <p:spPr>
            <a:xfrm>
              <a:off x="5349688" y="5932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BB493A"/>
                  </a:solidFill>
                </a:rPr>
                <a:t>1</a:t>
              </a:r>
              <a:endParaRPr lang="zh-CN" altLang="en-US" b="1" dirty="0">
                <a:solidFill>
                  <a:srgbClr val="BB493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7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334D31-AC1D-46EE-BE3A-B8A154F401E4}"/>
              </a:ext>
            </a:extLst>
          </p:cNvPr>
          <p:cNvSpPr txBox="1"/>
          <p:nvPr/>
        </p:nvSpPr>
        <p:spPr>
          <a:xfrm>
            <a:off x="1127448" y="908720"/>
            <a:ext cx="9937104" cy="416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：统计院系数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200"/>
              </a:lnSpc>
              <a:defRPr/>
            </a:pP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：列出每一门课程的课程名、平均成绩、最高成绩和最低成绩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As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="c01" ;</a:t>
            </a:r>
          </a:p>
          <a:p>
            <a:pPr>
              <a:lnSpc>
                <a:spcPts val="3200"/>
              </a:lnSpc>
              <a:defRPr/>
            </a:pP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7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上节课的作业：应用</a:t>
            </a:r>
            <a:r>
              <a:rPr lang="zh-CN" altLang="en-US" sz="4000" b="1" dirty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纯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关系操作训练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380A1AC-F7F8-4FCF-889A-2EBDEF6C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39" y="1570970"/>
            <a:ext cx="8604814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任务</a:t>
            </a:r>
            <a:r>
              <a:rPr lang="en-US" altLang="zh-CN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10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查询没有选修课程的学生学号、姓名和院系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C505A6-020F-471F-BA87-88F2C0DB18A7}"/>
              </a:ext>
            </a:extLst>
          </p:cNvPr>
          <p:cNvGrpSpPr/>
          <p:nvPr/>
        </p:nvGrpSpPr>
        <p:grpSpPr>
          <a:xfrm>
            <a:off x="2267722" y="2476603"/>
            <a:ext cx="6462194" cy="808381"/>
            <a:chOff x="2267722" y="2420888"/>
            <a:chExt cx="6462194" cy="80838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8B36880-C44C-4AFE-BB79-EFD4610E4A7E}"/>
                </a:ext>
              </a:extLst>
            </p:cNvPr>
            <p:cNvGrpSpPr/>
            <p:nvPr/>
          </p:nvGrpSpPr>
          <p:grpSpPr>
            <a:xfrm>
              <a:off x="4511825" y="2521289"/>
              <a:ext cx="4218091" cy="707980"/>
              <a:chOff x="1691680" y="1495378"/>
              <a:chExt cx="4218091" cy="707980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DE5EA7BC-49D3-4D3E-AE4A-B979AD1FDBCA}"/>
                  </a:ext>
                </a:extLst>
              </p:cNvPr>
              <p:cNvSpPr/>
              <p:nvPr/>
            </p:nvSpPr>
            <p:spPr bwMode="auto">
              <a:xfrm rot="5400000">
                <a:off x="3360596" y="1645050"/>
                <a:ext cx="250588" cy="237175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687FB566-B0BC-4D43-9815-598141DEEFC0}"/>
                  </a:ext>
                </a:extLst>
              </p:cNvPr>
              <p:cNvSpPr/>
              <p:nvPr/>
            </p:nvSpPr>
            <p:spPr bwMode="auto">
              <a:xfrm rot="16200000" flipH="1">
                <a:off x="3578797" y="1638401"/>
                <a:ext cx="250588" cy="237175"/>
              </a:xfrm>
              <a:prstGeom prst="triangl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F81BD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03ED77-FE8E-4982-98C1-0B627A95D11C}"/>
                  </a:ext>
                </a:extLst>
              </p:cNvPr>
              <p:cNvSpPr txBox="1"/>
              <p:nvPr/>
            </p:nvSpPr>
            <p:spPr>
              <a:xfrm>
                <a:off x="1691680" y="1495378"/>
                <a:ext cx="42180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        SC</a:t>
                </a:r>
                <a:endParaRPr lang="zh-CN" altLang="en-US" sz="28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E64BD5-8031-4B6F-8348-C1E080AA9B30}"/>
                  </a:ext>
                </a:extLst>
              </p:cNvPr>
              <p:cNvSpPr txBox="1"/>
              <p:nvPr/>
            </p:nvSpPr>
            <p:spPr>
              <a:xfrm>
                <a:off x="2488506" y="1895581"/>
                <a:ext cx="2286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err="1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Student.Sno</a:t>
                </a:r>
                <a:r>
                  <a:rPr lang="en-US" altLang="zh-CN" sz="1400" b="1" dirty="0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 &gt; </a:t>
                </a:r>
                <a:r>
                  <a:rPr lang="en-US" altLang="zh-CN" sz="1400" b="1" dirty="0" err="1">
                    <a:solidFill>
                      <a:srgbClr val="19B5E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SC.Sno</a:t>
                </a:r>
                <a:endParaRPr lang="zh-CN" altLang="en-US" sz="1400" b="1" dirty="0">
                  <a:solidFill>
                    <a:srgbClr val="19B5E8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65F5F9C-552E-4EA1-9FE7-C9DE7BC03C9C}"/>
                </a:ext>
              </a:extLst>
            </p:cNvPr>
            <p:cNvSpPr txBox="1"/>
            <p:nvPr/>
          </p:nvSpPr>
          <p:spPr>
            <a:xfrm>
              <a:off x="2267722" y="2420888"/>
              <a:ext cx="5734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en-US" altLang="zh-CN" sz="2000" b="1" baseline="-250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Sno,Sname,Sdept</a:t>
              </a:r>
              <a:r>
                <a:rPr lang="en-US" altLang="zh-CN" sz="3200" b="1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             )</a:t>
              </a:r>
              <a:endParaRPr lang="zh-CN" altLang="en-US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11">
            <a:extLst>
              <a:ext uri="{FF2B5EF4-FFF2-40B4-BE49-F238E27FC236}">
                <a16:creationId xmlns:a16="http://schemas.microsoft.com/office/drawing/2014/main" id="{5FD424F7-6977-48FC-BE2D-B9E3D9CE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828" y="3459872"/>
            <a:ext cx="8604814" cy="19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步：对两个表进行乘积运算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步：从笛卡尔积中选取符合条件的元组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步：在连接表上进行投影操作，得到最终结果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7A83CC-E1B1-4FBB-AE8D-E58F97B2DDB3}"/>
              </a:ext>
            </a:extLst>
          </p:cNvPr>
          <p:cNvGrpSpPr/>
          <p:nvPr/>
        </p:nvGrpSpPr>
        <p:grpSpPr>
          <a:xfrm>
            <a:off x="8760296" y="2132856"/>
            <a:ext cx="2083837" cy="1494364"/>
            <a:chOff x="8760296" y="1844824"/>
            <a:chExt cx="2083837" cy="149436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364BD52-FD92-4CA5-AE25-A606DC1F99CC}"/>
                </a:ext>
              </a:extLst>
            </p:cNvPr>
            <p:cNvSpPr txBox="1"/>
            <p:nvPr/>
          </p:nvSpPr>
          <p:spPr>
            <a:xfrm>
              <a:off x="8760296" y="253322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对吗？</a:t>
              </a:r>
            </a:p>
          </p:txBody>
        </p:sp>
        <p:pic>
          <p:nvPicPr>
            <p:cNvPr id="31" name="Picture 5">
              <a:extLst>
                <a:ext uri="{FF2B5EF4-FFF2-40B4-BE49-F238E27FC236}">
                  <a16:creationId xmlns:a16="http://schemas.microsoft.com/office/drawing/2014/main" id="{A4E3DD3F-AE8C-491E-9186-E1BD096E3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05" y="1844824"/>
              <a:ext cx="968628" cy="1494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656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17623</TotalTime>
  <Pages>0</Pages>
  <Words>6470</Words>
  <Characters>0</Characters>
  <Application>Microsoft Office PowerPoint</Application>
  <DocSecurity>0</DocSecurity>
  <PresentationFormat>宽屏</PresentationFormat>
  <Lines>0</Lines>
  <Paragraphs>752</Paragraphs>
  <Slides>80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Arial Unicode MS</vt:lpstr>
      <vt:lpstr>方正姚体</vt:lpstr>
      <vt:lpstr>华文彩云</vt:lpstr>
      <vt:lpstr>华文隶书</vt:lpstr>
      <vt:lpstr>迷你简毡笔黑</vt:lpstr>
      <vt:lpstr>思源黑体 CN Heavy</vt:lpstr>
      <vt:lpstr>微软雅黑</vt:lpstr>
      <vt:lpstr>幼圆</vt:lpstr>
      <vt:lpstr>Arial</vt:lpstr>
      <vt:lpstr>Calibri</vt:lpstr>
      <vt:lpstr>Calibri Light</vt:lpstr>
      <vt:lpstr>Cambria</vt:lpstr>
      <vt:lpstr>Cambria Math</vt:lpstr>
      <vt:lpstr>Wingdings</vt:lpstr>
      <vt:lpstr>11_Office 主题</vt:lpstr>
      <vt:lpstr>7_Office 主题</vt:lpstr>
      <vt:lpstr>1_Office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嫩绿轻快简洁商务PPT模板</dc:title>
  <dc:subject>商务PPT模板</dc:subject>
  <dc:creator>PPT STORE</dc:creator>
  <cp:keywords>嫩绿 轻快 简洁 商务 PPT模板</cp:keywords>
  <dc:description>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Piaopiao Long</cp:lastModifiedBy>
  <cp:revision>2271</cp:revision>
  <cp:lastPrinted>2019-02-26T07:35:54Z</cp:lastPrinted>
  <dcterms:created xsi:type="dcterms:W3CDTF">2011-12-30T09:16:50Z</dcterms:created>
  <dcterms:modified xsi:type="dcterms:W3CDTF">2021-04-26T15:01:48Z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