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803" r:id="rId2"/>
    <p:sldMasterId id="2147483815" r:id="rId3"/>
  </p:sldMasterIdLst>
  <p:notesMasterIdLst>
    <p:notesMasterId r:id="rId65"/>
  </p:notesMasterIdLst>
  <p:handoutMasterIdLst>
    <p:handoutMasterId r:id="rId66"/>
  </p:handoutMasterIdLst>
  <p:sldIdLst>
    <p:sldId id="256" r:id="rId4"/>
    <p:sldId id="783" r:id="rId5"/>
    <p:sldId id="786" r:id="rId6"/>
    <p:sldId id="795" r:id="rId7"/>
    <p:sldId id="856" r:id="rId8"/>
    <p:sldId id="796" r:id="rId9"/>
    <p:sldId id="857" r:id="rId10"/>
    <p:sldId id="858" r:id="rId11"/>
    <p:sldId id="862" r:id="rId12"/>
    <p:sldId id="860" r:id="rId13"/>
    <p:sldId id="810" r:id="rId14"/>
    <p:sldId id="831" r:id="rId15"/>
    <p:sldId id="811" r:id="rId16"/>
    <p:sldId id="873" r:id="rId17"/>
    <p:sldId id="799" r:id="rId18"/>
    <p:sldId id="815" r:id="rId19"/>
    <p:sldId id="821" r:id="rId20"/>
    <p:sldId id="525" r:id="rId21"/>
    <p:sldId id="561" r:id="rId22"/>
    <p:sldId id="539" r:id="rId23"/>
    <p:sldId id="864" r:id="rId24"/>
    <p:sldId id="865" r:id="rId25"/>
    <p:sldId id="872" r:id="rId26"/>
    <p:sldId id="572" r:id="rId27"/>
    <p:sldId id="573" r:id="rId28"/>
    <p:sldId id="568" r:id="rId29"/>
    <p:sldId id="577" r:id="rId30"/>
    <p:sldId id="842" r:id="rId31"/>
    <p:sldId id="843" r:id="rId32"/>
    <p:sldId id="822" r:id="rId33"/>
    <p:sldId id="517" r:id="rId34"/>
    <p:sldId id="513" r:id="rId35"/>
    <p:sldId id="514" r:id="rId36"/>
    <p:sldId id="509" r:id="rId37"/>
    <p:sldId id="519" r:id="rId38"/>
    <p:sldId id="508" r:id="rId39"/>
    <p:sldId id="522" r:id="rId40"/>
    <p:sldId id="868" r:id="rId41"/>
    <p:sldId id="844" r:id="rId42"/>
    <p:sldId id="540" r:id="rId43"/>
    <p:sldId id="541" r:id="rId44"/>
    <p:sldId id="542" r:id="rId45"/>
    <p:sldId id="543" r:id="rId46"/>
    <p:sldId id="544" r:id="rId47"/>
    <p:sldId id="546" r:id="rId48"/>
    <p:sldId id="845" r:id="rId49"/>
    <p:sldId id="846" r:id="rId50"/>
    <p:sldId id="549" r:id="rId51"/>
    <p:sldId id="874" r:id="rId52"/>
    <p:sldId id="848" r:id="rId53"/>
    <p:sldId id="654" r:id="rId54"/>
    <p:sldId id="871" r:id="rId55"/>
    <p:sldId id="855" r:id="rId56"/>
    <p:sldId id="861" r:id="rId57"/>
    <p:sldId id="863" r:id="rId58"/>
    <p:sldId id="869" r:id="rId59"/>
    <p:sldId id="870" r:id="rId60"/>
    <p:sldId id="825" r:id="rId61"/>
    <p:sldId id="826" r:id="rId62"/>
    <p:sldId id="827" r:id="rId63"/>
    <p:sldId id="828" r:id="rId64"/>
  </p:sldIdLst>
  <p:sldSz cx="12192000" cy="6858000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7030A0"/>
    <a:srgbClr val="973D4A"/>
    <a:srgbClr val="FF99FF"/>
    <a:srgbClr val="FF9900"/>
    <a:srgbClr val="64CFF6"/>
    <a:srgbClr val="4AC5ED"/>
    <a:srgbClr val="FE5234"/>
    <a:srgbClr val="2F75B5"/>
    <a:srgbClr val="EDA5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9" autoAdjust="0"/>
    <p:restoredTop sz="70289" autoAdjust="0"/>
  </p:normalViewPr>
  <p:slideViewPr>
    <p:cSldViewPr>
      <p:cViewPr varScale="1">
        <p:scale>
          <a:sx n="47" d="100"/>
          <a:sy n="47" d="100"/>
        </p:scale>
        <p:origin x="662" y="4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2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2652" y="-7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351" cy="4977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729" y="1"/>
            <a:ext cx="2946351" cy="4977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3ED17-1954-40D2-9001-65C1A4620894}" type="datetimeFigureOut">
              <a:rPr lang="zh-CN" altLang="en-US" smtClean="0"/>
              <a:t>21/4/26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430468"/>
            <a:ext cx="2946351" cy="4977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729" y="9430468"/>
            <a:ext cx="2946351" cy="4977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7FE5E-AF9A-44CD-9F83-9C7F7B871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932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D6117-0CF4-4127-B56A-16DB6F372807}" type="datetimeFigureOut">
              <a:rPr lang="zh-CN" altLang="en-US" smtClean="0"/>
              <a:t>21/4/26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9"/>
            <a:ext cx="5438140" cy="3909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3C3B0-AB7E-43B6-B905-C791BA1FA4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86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58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3200"/>
              </a:lnSpc>
              <a:buClr>
                <a:srgbClr val="C00000"/>
              </a:buClr>
              <a:buFont typeface="Arial" panose="020B0604020202020204" pitchFamily="34" charset="0"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052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dirty="0"/>
              <a:t>SELECT </a:t>
            </a:r>
            <a:r>
              <a:rPr lang="en-US" altLang="zh-CN" sz="900" dirty="0" err="1"/>
              <a:t>Cno</a:t>
            </a:r>
            <a:r>
              <a:rPr lang="en-US" altLang="zh-CN" sz="900" dirty="0"/>
              <a:t> As </a:t>
            </a:r>
            <a:r>
              <a:rPr lang="zh-CN" altLang="en-US" sz="900" dirty="0"/>
              <a:t>选修课号</a:t>
            </a:r>
            <a:r>
              <a:rPr lang="en-US" altLang="zh-CN" sz="900" dirty="0"/>
              <a:t>,Round(Avg(Grade) As </a:t>
            </a:r>
            <a:r>
              <a:rPr lang="zh-CN" altLang="en-US" sz="900" dirty="0"/>
              <a:t>平均成绩</a:t>
            </a:r>
            <a:r>
              <a:rPr lang="en-US" altLang="zh-CN" sz="900" dirty="0"/>
              <a:t>,1), Max(Grade) As </a:t>
            </a:r>
            <a:r>
              <a:rPr lang="zh-CN" altLang="en-US" sz="900" dirty="0"/>
              <a:t>最高成绩</a:t>
            </a:r>
            <a:r>
              <a:rPr lang="en-US" altLang="zh-CN" sz="900" dirty="0"/>
              <a:t>, Min(Grade) As </a:t>
            </a:r>
            <a:r>
              <a:rPr lang="zh-CN" altLang="en-US" sz="900" dirty="0"/>
              <a:t>最低成绩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dirty="0"/>
              <a:t>FROM SC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dirty="0"/>
              <a:t>GROUP BY </a:t>
            </a:r>
            <a:r>
              <a:rPr lang="en-US" altLang="zh-CN" sz="900" dirty="0" err="1"/>
              <a:t>Cno</a:t>
            </a:r>
            <a:endParaRPr lang="en-US" altLang="zh-CN" sz="9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9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/>
              <a:t>这里</a:t>
            </a:r>
            <a:r>
              <a:rPr lang="en-US" altLang="zh-CN" sz="900" dirty="0"/>
              <a:t>round</a:t>
            </a:r>
            <a:r>
              <a:rPr lang="zh-CN" altLang="en-US" sz="900" dirty="0"/>
              <a:t>就是取小数位数</a:t>
            </a:r>
            <a:endParaRPr lang="en-US" altLang="zh-CN" sz="9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529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3200"/>
              </a:lnSpc>
              <a:defRPr/>
            </a:pP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en-US" altLang="zh-CN" sz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endParaRPr lang="en-US" altLang="zh-CN" sz="1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200"/>
              </a:lnSpc>
              <a:defRPr/>
            </a:pPr>
            <a:r>
              <a:rPr lang="en-US" altLang="zh-CN" sz="1200" b="1" dirty="0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</a:p>
          <a:p>
            <a:pPr>
              <a:lnSpc>
                <a:spcPts val="3200"/>
              </a:lnSpc>
              <a:defRPr/>
            </a:pP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Grade&gt;=90 and Count</a:t>
            </a:r>
            <a:r>
              <a:rPr lang="zh-CN" altLang="en-US" sz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grade</a:t>
            </a:r>
            <a:r>
              <a:rPr lang="zh-CN" altLang="en-US" sz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&gt;=2</a:t>
            </a:r>
          </a:p>
          <a:p>
            <a:pPr>
              <a:lnSpc>
                <a:spcPts val="3200"/>
              </a:lnSpc>
              <a:defRPr/>
            </a:pPr>
            <a:r>
              <a:rPr lang="en-US" altLang="zh-CN" sz="1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BY </a:t>
            </a:r>
            <a:r>
              <a:rPr lang="en-US" altLang="zh-CN" sz="120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endParaRPr lang="en-US" altLang="zh-CN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200"/>
              </a:lnSpc>
              <a:defRPr/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这样写是错误的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937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329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3200"/>
              </a:lnSpc>
              <a:defRPr/>
            </a:pPr>
            <a:r>
              <a:rPr lang="en-US" altLang="zh-CN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en-US" altLang="zh-CN" sz="9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9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900" dirty="0" err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en-US" altLang="zh-CN" sz="9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Grade</a:t>
            </a:r>
          </a:p>
          <a:p>
            <a:pPr>
              <a:lnSpc>
                <a:spcPts val="3200"/>
              </a:lnSpc>
              <a:defRPr/>
            </a:pPr>
            <a:r>
              <a:rPr lang="en-US" altLang="zh-CN" sz="900" b="1" dirty="0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en-US" altLang="zh-CN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</a:p>
          <a:p>
            <a:pPr>
              <a:lnSpc>
                <a:spcPts val="3200"/>
              </a:lnSpc>
              <a:defRPr/>
            </a:pPr>
            <a:r>
              <a:rPr lang="en-US" altLang="zh-CN" sz="9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en-US" altLang="zh-CN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Grade&gt;=85</a:t>
            </a:r>
          </a:p>
          <a:p>
            <a:pPr>
              <a:lnSpc>
                <a:spcPts val="3200"/>
              </a:lnSpc>
              <a:defRPr/>
            </a:pPr>
            <a:r>
              <a:rPr lang="en-US" altLang="zh-CN" sz="9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BY </a:t>
            </a:r>
            <a:r>
              <a:rPr lang="en-US" altLang="zh-CN" sz="90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9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Having</a:t>
            </a:r>
            <a:r>
              <a:rPr lang="en-US" altLang="zh-CN" sz="9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Count(grade)&gt;=2 </a:t>
            </a:r>
            <a:r>
              <a:rPr lang="en-US" altLang="zh-CN" sz="900" dirty="0" err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</a:t>
            </a:r>
            <a:endParaRPr lang="en-US" altLang="zh-CN" sz="9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200"/>
              </a:lnSpc>
              <a:defRPr/>
            </a:pPr>
            <a:r>
              <a:rPr lang="zh-CN" altLang="en-US" sz="9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这样是错误的，为啥？？</a:t>
            </a:r>
            <a:endParaRPr lang="en-US" altLang="zh-CN" sz="9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326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761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dirty="0"/>
              <a:t>嵌套查询</a:t>
            </a:r>
            <a:endParaRPr lang="en-US" altLang="zh-CN" sz="900" dirty="0"/>
          </a:p>
          <a:p>
            <a:r>
              <a:rPr lang="en-US" altLang="zh-CN" sz="900" dirty="0"/>
              <a:t>SELECT Count(*) As </a:t>
            </a:r>
            <a:r>
              <a:rPr lang="zh-CN" altLang="en-US" sz="900" dirty="0"/>
              <a:t>院系数</a:t>
            </a:r>
            <a:endParaRPr lang="en-US" altLang="zh-CN" sz="900" dirty="0"/>
          </a:p>
          <a:p>
            <a:r>
              <a:rPr lang="en-US" altLang="zh-CN" sz="900" dirty="0"/>
              <a:t>FROM (SELECT DISTINCT </a:t>
            </a:r>
            <a:r>
              <a:rPr lang="en-US" altLang="zh-CN" sz="900" dirty="0" err="1"/>
              <a:t>Sdept</a:t>
            </a:r>
            <a:r>
              <a:rPr lang="en-US" altLang="zh-CN" sz="900" dirty="0"/>
              <a:t> FROM Student);</a:t>
            </a:r>
          </a:p>
          <a:p>
            <a:endParaRPr lang="en-US" altLang="zh-CN" sz="900" dirty="0"/>
          </a:p>
          <a:p>
            <a:endParaRPr lang="en-US" altLang="zh-CN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657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9400" y="577850"/>
            <a:ext cx="5956300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768" y="4388876"/>
            <a:ext cx="5438140" cy="429832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527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527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969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9400" y="577850"/>
            <a:ext cx="5956300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768" y="4388876"/>
            <a:ext cx="5438140" cy="429832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0796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661988" y="1588"/>
            <a:ext cx="5443538" cy="30622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0" y="3064412"/>
            <a:ext cx="6761164" cy="6011300"/>
          </a:xfrm>
        </p:spPr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SC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("C01", "C02")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 BY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Sno,Cno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以上是要么选了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c01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要么选了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c02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8873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661988" y="1588"/>
            <a:ext cx="5443538" cy="30622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0" y="3064412"/>
            <a:ext cx="6761164" cy="6011300"/>
          </a:xfrm>
        </p:spPr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707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2704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Sno,Cno,Grade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</a:p>
          <a:p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Exists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Grade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 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="C08“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结果是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SC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，相当于全部都出来了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Exist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表示括号内的语句存不存在，存在的话就输出所有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Sno,Cno,Grade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</a:p>
          <a:p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Exists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Grade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 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="C08“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结果是空值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Exist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表示括号内的语句存不存在，不存在的话就是空值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0239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1425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533400" y="290513"/>
            <a:ext cx="5964238" cy="33559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212229" y="3963144"/>
            <a:ext cx="6336706" cy="4736555"/>
          </a:xfrm>
        </p:spPr>
        <p:txBody>
          <a:bodyPr/>
          <a:lstStyle/>
          <a:p>
            <a:pPr>
              <a:lnSpc>
                <a:spcPts val="3200"/>
              </a:lnSpc>
              <a:defRPr/>
            </a:pP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200" dirty="0" err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Sno,Grade</a:t>
            </a:r>
            <a:endParaRPr lang="en-US" altLang="zh-CN" sz="1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200"/>
              </a:lnSpc>
              <a:defRPr/>
            </a:pPr>
            <a:r>
              <a:rPr lang="en-US" altLang="zh-CN" sz="1200" b="1" dirty="0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</a:p>
          <a:p>
            <a:pPr>
              <a:lnSpc>
                <a:spcPts val="3200"/>
              </a:lnSpc>
              <a:defRPr/>
            </a:pP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en-US" altLang="zh-CN" sz="12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="C01" 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Grade</a:t>
            </a:r>
            <a:r>
              <a:rPr lang="en-US" altLang="zh-CN" sz="1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&gt;=All </a:t>
            </a:r>
            <a:r>
              <a:rPr lang="en-US" altLang="zh-CN" sz="1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b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Select </a:t>
            </a:r>
            <a:r>
              <a:rPr lang="en-US" altLang="zh-CN" sz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Grade</a:t>
            </a:r>
            <a:b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200" b="1" dirty="0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en-US" altLang="zh-CN" sz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</a:p>
          <a:p>
            <a:pPr>
              <a:lnSpc>
                <a:spcPts val="3200"/>
              </a:lnSpc>
              <a:defRPr/>
            </a:pP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en-US" altLang="zh-CN" sz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="C01”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en-US" altLang="zh-CN" sz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Grade is not null)</a:t>
            </a:r>
          </a:p>
          <a:p>
            <a:pPr>
              <a:lnSpc>
                <a:spcPts val="3200"/>
              </a:lnSpc>
              <a:defRPr/>
            </a:pPr>
            <a:r>
              <a:rPr lang="zh-CN" altLang="en-US" sz="1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</a:t>
            </a:r>
            <a:r>
              <a:rPr lang="en-US" altLang="zh-CN" sz="1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Grade is not null</a:t>
            </a:r>
            <a:r>
              <a:rPr lang="zh-CN" altLang="en-US" sz="1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不可省略</a:t>
            </a:r>
            <a:endParaRPr lang="en-US" altLang="zh-CN" sz="1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348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0563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550863" y="63500"/>
            <a:ext cx="4657726" cy="26209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140221" y="2885731"/>
            <a:ext cx="6336702" cy="6557932"/>
          </a:xfrm>
        </p:spPr>
        <p:txBody>
          <a:bodyPr/>
          <a:lstStyle/>
          <a:p>
            <a:pPr>
              <a:lnSpc>
                <a:spcPts val="3200"/>
              </a:lnSpc>
              <a:defRPr/>
            </a:pP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Distinct </a:t>
            </a:r>
            <a:r>
              <a:rPr lang="en-US" altLang="zh-CN" sz="1200" dirty="0" err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endParaRPr lang="en-US" altLang="zh-CN" sz="1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200"/>
              </a:lnSpc>
              <a:defRPr/>
            </a:pPr>
            <a:r>
              <a:rPr lang="en-US" altLang="zh-CN" sz="1200" b="1" dirty="0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</a:p>
          <a:p>
            <a:pPr>
              <a:lnSpc>
                <a:spcPts val="3200"/>
              </a:lnSpc>
              <a:defRPr/>
            </a:pP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12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not in</a:t>
            </a:r>
            <a:r>
              <a:rPr lang="en-US" altLang="zh-CN" sz="1200" b="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b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Select </a:t>
            </a:r>
            <a:r>
              <a:rPr lang="en-US" altLang="zh-CN" sz="12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b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200" b="1" dirty="0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en-US" altLang="zh-CN" sz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</a:p>
          <a:p>
            <a:pPr>
              <a:lnSpc>
                <a:spcPts val="3200"/>
              </a:lnSpc>
              <a:defRPr/>
            </a:pP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en-US" altLang="zh-CN" sz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="C01”</a:t>
            </a:r>
            <a:r>
              <a:rPr lang="en-US" altLang="zh-CN" sz="1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ts val="3200"/>
              </a:lnSpc>
              <a:defRPr/>
            </a:pPr>
            <a:r>
              <a:rPr lang="zh-CN" altLang="en-US" sz="1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这个是不对的，不全面的，因为你是在</a:t>
            </a:r>
            <a:r>
              <a:rPr lang="en-US" altLang="zh-CN" sz="1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1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表找的，但是完整的学生在</a:t>
            </a:r>
            <a:r>
              <a:rPr lang="en-US" altLang="zh-CN" sz="1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1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表上</a:t>
            </a:r>
            <a:endParaRPr lang="en-US" altLang="zh-CN" sz="1200" b="1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200"/>
              </a:lnSpc>
              <a:defRPr/>
            </a:pPr>
            <a:endParaRPr lang="en-US" altLang="zh-CN" sz="1200" b="1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200"/>
              </a:lnSpc>
              <a:defRPr/>
            </a:pPr>
            <a:endParaRPr lang="en-US" altLang="zh-CN" sz="1200" b="1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200"/>
              </a:lnSpc>
              <a:defRPr/>
            </a:pP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200" dirty="0" err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endParaRPr lang="en-US" altLang="zh-CN" sz="1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200"/>
              </a:lnSpc>
              <a:defRPr/>
            </a:pPr>
            <a:r>
              <a:rPr lang="en-US" altLang="zh-CN" sz="1200" b="1" dirty="0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</a:p>
          <a:p>
            <a:pPr>
              <a:lnSpc>
                <a:spcPts val="3200"/>
              </a:lnSpc>
              <a:defRPr/>
            </a:pP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12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not in</a:t>
            </a:r>
            <a:r>
              <a:rPr lang="en-US" altLang="zh-CN" sz="1200" b="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b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Select </a:t>
            </a:r>
            <a:r>
              <a:rPr lang="en-US" altLang="zh-CN" sz="12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b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200" b="1" dirty="0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en-US" altLang="zh-CN" sz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</a:p>
          <a:p>
            <a:pPr>
              <a:lnSpc>
                <a:spcPts val="3200"/>
              </a:lnSpc>
              <a:defRPr/>
            </a:pP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en-US" altLang="zh-CN" sz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="C01”</a:t>
            </a:r>
            <a:r>
              <a:rPr lang="en-US" altLang="zh-CN" sz="1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ts val="3200"/>
              </a:lnSpc>
              <a:defRPr/>
            </a:pPr>
            <a:endParaRPr lang="en-US" altLang="zh-CN" sz="1200" b="1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9470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550863" y="63500"/>
            <a:ext cx="4657726" cy="26209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140221" y="2885731"/>
            <a:ext cx="6336702" cy="6557932"/>
          </a:xfrm>
        </p:spPr>
        <p:txBody>
          <a:bodyPr/>
          <a:lstStyle/>
          <a:p>
            <a:pPr eaLnBrk="1" hangingPunct="1">
              <a:defRPr/>
            </a:pPr>
            <a:endParaRPr lang="en-US" altLang="zh-CN" sz="1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7447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550863" y="63500"/>
            <a:ext cx="4657726" cy="26209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140221" y="2885731"/>
            <a:ext cx="6336702" cy="655793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en-US" altLang="zh-CN" sz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endParaRPr lang="en-US" altLang="zh-CN" sz="1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1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en-US" altLang="zh-CN" sz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Student </a:t>
            </a:r>
          </a:p>
          <a:p>
            <a:pPr eaLnBrk="1" hangingPunct="1">
              <a:defRPr/>
            </a:pP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en-US" altLang="zh-CN" sz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EXISTS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</a:p>
          <a:p>
            <a:pPr eaLnBrk="1" hangingPunct="1">
              <a:defRPr/>
            </a:pPr>
            <a:r>
              <a:rPr lang="en-US" altLang="zh-CN" sz="1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</a:t>
            </a:r>
            <a:r>
              <a:rPr lang="en-US" altLang="zh-CN" sz="12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200" b="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12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defRPr/>
            </a:pPr>
            <a:r>
              <a:rPr lang="en-US" altLang="zh-CN" sz="12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FROM SC</a:t>
            </a:r>
          </a:p>
          <a:p>
            <a:pPr eaLnBrk="1" hangingPunct="1">
              <a:defRPr/>
            </a:pPr>
            <a:r>
              <a:rPr lang="en-US" altLang="zh-CN" sz="12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WHERE </a:t>
            </a:r>
            <a:r>
              <a:rPr lang="en-US" altLang="zh-CN" sz="1200" b="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en-US" altLang="zh-CN" sz="12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=“C01” </a:t>
            </a:r>
            <a:r>
              <a:rPr lang="en-US" altLang="zh-CN" sz="1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</a:t>
            </a:r>
            <a:r>
              <a:rPr lang="en-US" altLang="zh-CN" sz="12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Student.Sno</a:t>
            </a:r>
            <a:r>
              <a:rPr lang="en-US" altLang="zh-CN" sz="1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2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SC.Sno</a:t>
            </a:r>
            <a:endParaRPr lang="en-US" altLang="zh-CN" sz="12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1200" b="0" dirty="0">
                <a:solidFill>
                  <a:srgbClr val="DB7D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200" b="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</a:t>
            </a:r>
            <a:r>
              <a:rPr lang="en-US" altLang="zh-CN" sz="1200" b="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defRPr/>
            </a:pPr>
            <a:endParaRPr lang="en-US" altLang="zh-CN" sz="1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zh-CN" altLang="en-US" sz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这样才是正确的（相关子查询）</a:t>
            </a:r>
            <a:endParaRPr lang="en-US" altLang="zh-CN" sz="1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1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512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8149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9400" y="577850"/>
            <a:ext cx="5956300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768" y="4388876"/>
            <a:ext cx="5438140" cy="429832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2987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506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4091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7847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8043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3200"/>
              </a:lnSpc>
              <a:defRPr/>
            </a:pP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正确的是</a:t>
            </a:r>
            <a:endParaRPr lang="en-US" altLang="zh-CN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200"/>
              </a:lnSpc>
              <a:defRPr/>
            </a:pP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en-US" altLang="zh-CN" sz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Grade</a:t>
            </a:r>
          </a:p>
          <a:p>
            <a:pPr>
              <a:lnSpc>
                <a:spcPts val="3200"/>
              </a:lnSpc>
              <a:defRPr/>
            </a:pPr>
            <a:r>
              <a:rPr lang="en-US" altLang="zh-CN" sz="1200" b="1" dirty="0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Student,SC,</a:t>
            </a:r>
            <a:r>
              <a:rPr lang="en-US" altLang="zh-CN" sz="1200" b="1" dirty="0" err="1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</a:t>
            </a:r>
            <a:endParaRPr lang="en-US" altLang="zh-CN" sz="1200" b="1" dirty="0">
              <a:solidFill>
                <a:srgbClr val="19B5E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200"/>
              </a:lnSpc>
              <a:defRPr/>
            </a:pP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rgbClr val="DB7D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Student.Sno</a:t>
            </a:r>
            <a:r>
              <a:rPr lang="en-US" altLang="zh-CN" sz="1200" dirty="0">
                <a:solidFill>
                  <a:srgbClr val="DB7D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200" dirty="0" err="1">
                <a:solidFill>
                  <a:srgbClr val="DB7D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SC.Sno</a:t>
            </a:r>
            <a:r>
              <a:rPr lang="en-US" altLang="zh-CN" sz="1200" dirty="0">
                <a:solidFill>
                  <a:srgbClr val="DB7D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200" b="1" dirty="0">
                <a:solidFill>
                  <a:srgbClr val="DB7D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</a:t>
            </a:r>
            <a:r>
              <a:rPr lang="en-US" altLang="zh-CN" sz="1200" b="1" dirty="0" err="1">
                <a:solidFill>
                  <a:srgbClr val="DB7D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SC.Cno</a:t>
            </a:r>
            <a:r>
              <a:rPr lang="en-US" altLang="zh-CN" sz="1200" b="1" dirty="0">
                <a:solidFill>
                  <a:srgbClr val="DB7D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200" b="1" dirty="0" err="1">
                <a:solidFill>
                  <a:srgbClr val="DB7D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Course.Cno</a:t>
            </a:r>
            <a:br>
              <a:rPr lang="en-US" altLang="zh-CN" sz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b="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</a:t>
            </a:r>
            <a:r>
              <a:rPr lang="en-US" altLang="zh-CN" sz="1200" b="1" dirty="0" err="1">
                <a:solidFill>
                  <a:srgbClr val="DB7D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Course.Cname</a:t>
            </a:r>
            <a:r>
              <a:rPr lang="en-US" altLang="zh-CN" sz="12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</a:t>
            </a:r>
            <a:r>
              <a:rPr lang="zh-CN" altLang="en-US" sz="12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体育课</a:t>
            </a:r>
            <a:r>
              <a:rPr lang="en-US" altLang="zh-CN" sz="12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 </a:t>
            </a:r>
            <a:r>
              <a:rPr lang="en-US" altLang="zh-CN" sz="1200" b="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</a:t>
            </a:r>
            <a:r>
              <a:rPr lang="en-US" altLang="zh-CN" sz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Grade is not Null</a:t>
            </a:r>
          </a:p>
          <a:p>
            <a:pPr>
              <a:lnSpc>
                <a:spcPts val="3200"/>
              </a:lnSpc>
              <a:defRPr/>
            </a:pPr>
            <a:r>
              <a:rPr lang="en-US" altLang="zh-CN" sz="1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 BY </a:t>
            </a:r>
            <a:r>
              <a:rPr lang="en-US" altLang="zh-CN" sz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Grade </a:t>
            </a:r>
            <a:r>
              <a:rPr lang="en-US" altLang="zh-CN" sz="1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5150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5629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620713" y="20638"/>
            <a:ext cx="5086351" cy="28622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140221" y="3029432"/>
            <a:ext cx="6480720" cy="6414230"/>
          </a:xfrm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5842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就是除没有</a:t>
            </a:r>
            <a:r>
              <a:rPr lang="en-US" altLang="zh-CN" dirty="0" err="1"/>
              <a:t>sql</a:t>
            </a:r>
            <a:r>
              <a:rPr lang="zh-CN" altLang="en-US" dirty="0"/>
              <a:t>语句</a:t>
            </a:r>
            <a:endParaRPr lang="en-US" altLang="zh-CN" dirty="0"/>
          </a:p>
          <a:p>
            <a:r>
              <a:rPr lang="zh-CN" altLang="en-US" dirty="0"/>
              <a:t>除用</a:t>
            </a:r>
            <a:r>
              <a:rPr lang="en-US" altLang="zh-CN" dirty="0"/>
              <a:t>not exist</a:t>
            </a:r>
            <a:r>
              <a:rPr lang="zh-CN" altLang="en-US" dirty="0"/>
              <a:t>操作</a:t>
            </a:r>
            <a:r>
              <a:rPr lang="en-US" altLang="zh-CN" dirty="0"/>
              <a:t>——</a:t>
            </a:r>
            <a:r>
              <a:rPr lang="zh-CN" altLang="en-US" dirty="0"/>
              <a:t>作业</a:t>
            </a:r>
            <a:r>
              <a:rPr lang="en-US" altLang="zh-CN" dirty="0"/>
              <a:t>26</a:t>
            </a:r>
            <a:r>
              <a:rPr lang="zh-CN" altLang="en-US" dirty="0"/>
              <a:t>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599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9400" y="577850"/>
            <a:ext cx="5956300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768" y="4388876"/>
            <a:ext cx="5438140" cy="429832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824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7687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831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9811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1376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0074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但是成绩可能有定义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0-100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9168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602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4083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2986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597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071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186907-E8FB-45AF-B2C8-1160EC866AF0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3926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734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186907-E8FB-45AF-B2C8-1160EC866AF0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39262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9400" y="577850"/>
            <a:ext cx="5956300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768" y="4388876"/>
            <a:ext cx="5438140" cy="429832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1721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186907-E8FB-45AF-B2C8-1160EC866AF0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6041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186907-E8FB-45AF-B2C8-1160EC866AF0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388353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186907-E8FB-45AF-B2C8-1160EC866AF0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394423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186907-E8FB-45AF-B2C8-1160EC866AF0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183161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en-US" altLang="zh-CN" sz="1200" b="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186907-E8FB-45AF-B2C8-1160EC866AF0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2408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3200"/>
              </a:lnSpc>
              <a:buClr>
                <a:srgbClr val="C00000"/>
              </a:buClr>
              <a:buFont typeface="Arial" panose="020B0604020202020204" pitchFamily="34" charset="0"/>
              <a:buNone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</a:p>
          <a:p>
            <a:pPr marL="0" indent="0">
              <a:lnSpc>
                <a:spcPts val="3200"/>
              </a:lnSpc>
              <a:buClr>
                <a:srgbClr val="C00000"/>
              </a:buClr>
              <a:buFont typeface="Arial" panose="020B0604020202020204" pitchFamily="34" charset="0"/>
              <a:buNone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Sno,Grade+Null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新成绩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lnSpc>
                <a:spcPts val="3200"/>
              </a:lnSpc>
              <a:buClr>
                <a:srgbClr val="C00000"/>
              </a:buClr>
              <a:buFont typeface="Arial" panose="020B0604020202020204" pitchFamily="34" charset="0"/>
              <a:buNone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SC;</a:t>
            </a:r>
          </a:p>
          <a:p>
            <a:pPr marL="0" indent="0">
              <a:lnSpc>
                <a:spcPts val="3200"/>
              </a:lnSpc>
              <a:buClr>
                <a:srgbClr val="C00000"/>
              </a:buClr>
              <a:buFont typeface="Arial" panose="020B0604020202020204" pitchFamily="34" charset="0"/>
              <a:buNone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出来的新成绩还是空值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lnSpc>
                <a:spcPts val="3200"/>
              </a:lnSpc>
              <a:buClr>
                <a:srgbClr val="C00000"/>
              </a:buClr>
              <a:buFont typeface="Arial" panose="020B0604020202020204" pitchFamily="34" charset="0"/>
              <a:buNone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</a:p>
          <a:p>
            <a:pPr marL="0" indent="0">
              <a:lnSpc>
                <a:spcPts val="3200"/>
              </a:lnSpc>
              <a:buClr>
                <a:srgbClr val="C00000"/>
              </a:buClr>
              <a:buFont typeface="Arial" panose="020B0604020202020204" pitchFamily="34" charset="0"/>
              <a:buNone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Sno,Grade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lnSpc>
                <a:spcPts val="3200"/>
              </a:lnSpc>
              <a:buClr>
                <a:srgbClr val="C00000"/>
              </a:buClr>
              <a:buFont typeface="Arial" panose="020B0604020202020204" pitchFamily="34" charset="0"/>
              <a:buNone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SC</a:t>
            </a:r>
          </a:p>
          <a:p>
            <a:pPr marL="0" indent="0">
              <a:lnSpc>
                <a:spcPts val="3200"/>
              </a:lnSpc>
              <a:buClr>
                <a:srgbClr val="C00000"/>
              </a:buClr>
              <a:buFont typeface="Arial" panose="020B0604020202020204" pitchFamily="34" charset="0"/>
              <a:buNone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 BY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Sno,Grade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lnSpc>
                <a:spcPts val="3200"/>
              </a:lnSpc>
              <a:buClr>
                <a:srgbClr val="C00000"/>
              </a:buClr>
              <a:buFont typeface="Arial" panose="020B0604020202020204" pitchFamily="34" charset="0"/>
              <a:buNone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先按学号排，每个学号的空值都放在最前面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lnSpc>
                <a:spcPts val="3200"/>
              </a:lnSpc>
              <a:buClr>
                <a:srgbClr val="C00000"/>
              </a:buClr>
              <a:buFont typeface="Arial" panose="020B0604020202020204" pitchFamily="34" charset="0"/>
              <a:buNone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lnSpc>
                <a:spcPts val="3200"/>
              </a:lnSpc>
              <a:buClr>
                <a:srgbClr val="C00000"/>
              </a:buClr>
              <a:buFont typeface="Arial" panose="020B0604020202020204" pitchFamily="34" charset="0"/>
              <a:buNone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</a:t>
            </a:r>
          </a:p>
          <a:p>
            <a:pPr marL="0" indent="0">
              <a:lnSpc>
                <a:spcPts val="3200"/>
              </a:lnSpc>
              <a:buClr>
                <a:srgbClr val="C00000"/>
              </a:buClr>
              <a:buFont typeface="Arial" panose="020B0604020202020204" pitchFamily="34" charset="0"/>
              <a:buNone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Count(*)</a:t>
            </a:r>
          </a:p>
          <a:p>
            <a:pPr marL="0" indent="0">
              <a:lnSpc>
                <a:spcPts val="3200"/>
              </a:lnSpc>
              <a:buClr>
                <a:srgbClr val="C00000"/>
              </a:buClr>
              <a:buFont typeface="Arial" panose="020B0604020202020204" pitchFamily="34" charset="0"/>
              <a:buNone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SC</a:t>
            </a:r>
          </a:p>
          <a:p>
            <a:pPr marL="0" indent="0">
              <a:lnSpc>
                <a:spcPts val="3200"/>
              </a:lnSpc>
              <a:buClr>
                <a:srgbClr val="C00000"/>
              </a:buClr>
              <a:buFont typeface="Arial" panose="020B0604020202020204" pitchFamily="34" charset="0"/>
              <a:buNone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会提示您的查询不包含聚合函数的一部分特定表达式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</a:p>
          <a:p>
            <a:pPr marL="0" indent="0">
              <a:lnSpc>
                <a:spcPts val="3200"/>
              </a:lnSpc>
              <a:buClr>
                <a:srgbClr val="C00000"/>
              </a:buClr>
              <a:buFont typeface="Arial" panose="020B0604020202020204" pitchFamily="34" charset="0"/>
              <a:buNone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lnSpc>
                <a:spcPts val="3200"/>
              </a:lnSpc>
              <a:buClr>
                <a:srgbClr val="C00000"/>
              </a:buClr>
              <a:buFont typeface="Arial" panose="020B0604020202020204" pitchFamily="34" charset="0"/>
              <a:buNone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更改为：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lnSpc>
                <a:spcPts val="3200"/>
              </a:lnSpc>
              <a:buClr>
                <a:srgbClr val="C00000"/>
              </a:buClr>
              <a:buFont typeface="Arial" panose="020B0604020202020204" pitchFamily="34" charset="0"/>
              <a:buNone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Count(*)</a:t>
            </a:r>
          </a:p>
          <a:p>
            <a:pPr marL="0" indent="0">
              <a:lnSpc>
                <a:spcPts val="3200"/>
              </a:lnSpc>
              <a:buClr>
                <a:srgbClr val="C00000"/>
              </a:buClr>
              <a:buFont typeface="Arial" panose="020B0604020202020204" pitchFamily="34" charset="0"/>
              <a:buNone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SC</a:t>
            </a:r>
          </a:p>
          <a:p>
            <a:pPr marL="0" indent="0">
              <a:lnSpc>
                <a:spcPts val="3200"/>
              </a:lnSpc>
              <a:buClr>
                <a:srgbClr val="C00000"/>
              </a:buClr>
              <a:buFont typeface="Arial" panose="020B0604020202020204" pitchFamily="34" charset="0"/>
              <a:buNone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 BY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Sno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lnSpc>
                <a:spcPts val="3200"/>
              </a:lnSpc>
              <a:buClr>
                <a:srgbClr val="C00000"/>
              </a:buClr>
              <a:buFont typeface="Arial" panose="020B0604020202020204" pitchFamily="34" charset="0"/>
              <a:buNone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最后结果是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COUNT(*)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是算了空值的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lnSpc>
                <a:spcPts val="3200"/>
              </a:lnSpc>
              <a:buClr>
                <a:srgbClr val="C00000"/>
              </a:buClr>
              <a:buFont typeface="Arial" panose="020B0604020202020204" pitchFamily="34" charset="0"/>
              <a:buNone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lnSpc>
                <a:spcPts val="3200"/>
              </a:lnSpc>
              <a:buClr>
                <a:srgbClr val="C00000"/>
              </a:buClr>
              <a:buFont typeface="Arial" panose="020B0604020202020204" pitchFamily="34" charset="0"/>
              <a:buNone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lnSpc>
                <a:spcPts val="3200"/>
              </a:lnSpc>
              <a:buClr>
                <a:srgbClr val="C00000"/>
              </a:buClr>
              <a:buFont typeface="Arial" panose="020B0604020202020204" pitchFamily="34" charset="0"/>
              <a:buNone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lnSpc>
                <a:spcPts val="3200"/>
              </a:lnSpc>
              <a:buClr>
                <a:srgbClr val="C00000"/>
              </a:buClr>
              <a:buFont typeface="Arial" panose="020B0604020202020204" pitchFamily="34" charset="0"/>
              <a:buNone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lnSpc>
                <a:spcPts val="3200"/>
              </a:lnSpc>
              <a:buClr>
                <a:srgbClr val="C00000"/>
              </a:buClr>
              <a:buFont typeface="Arial" panose="020B0604020202020204" pitchFamily="34" charset="0"/>
              <a:buNone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lnSpc>
                <a:spcPts val="3200"/>
              </a:lnSpc>
              <a:buClr>
                <a:srgbClr val="C00000"/>
              </a:buClr>
              <a:buFont typeface="Arial" panose="020B0604020202020204" pitchFamily="34" charset="0"/>
              <a:buNone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lnSpc>
                <a:spcPts val="3200"/>
              </a:lnSpc>
              <a:buClr>
                <a:srgbClr val="C00000"/>
              </a:buClr>
              <a:buFont typeface="Arial" panose="020B0604020202020204" pitchFamily="34" charset="0"/>
              <a:buNone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lnSpc>
                <a:spcPts val="3200"/>
              </a:lnSpc>
              <a:buClr>
                <a:srgbClr val="C00000"/>
              </a:buClr>
              <a:buFont typeface="Arial" panose="020B0604020202020204" pitchFamily="34" charset="0"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293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9400" y="577850"/>
            <a:ext cx="5956300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768" y="4388876"/>
            <a:ext cx="5438140" cy="429832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67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en-US" altLang="zh-CN" sz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en-US" altLang="zh-CN" sz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As </a:t>
            </a:r>
            <a:r>
              <a:rPr lang="zh-CN" altLang="en-US" sz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选修课号</a:t>
            </a:r>
            <a:r>
              <a:rPr lang="en-US" altLang="zh-CN" sz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12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Count(Grade) As </a:t>
            </a:r>
            <a:r>
              <a:rPr lang="zh-CN" altLang="en-US" sz="12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选修人数</a:t>
            </a:r>
            <a:endParaRPr lang="en-US" altLang="zh-CN" sz="1200" b="1" dirty="0">
              <a:solidFill>
                <a:srgbClr val="19B5E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200"/>
              </a:lnSpc>
              <a:defRPr/>
            </a:pPr>
            <a:r>
              <a:rPr lang="en-US" altLang="zh-CN" sz="1200" b="1" dirty="0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</a:p>
          <a:p>
            <a:pPr>
              <a:lnSpc>
                <a:spcPts val="3200"/>
              </a:lnSpc>
              <a:defRPr/>
            </a:pP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en-US" altLang="zh-CN" sz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en-US" altLang="zh-CN" sz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="c01" </a:t>
            </a:r>
          </a:p>
          <a:p>
            <a:pPr>
              <a:lnSpc>
                <a:spcPts val="3200"/>
              </a:lnSpc>
              <a:defRPr/>
            </a:pPr>
            <a:r>
              <a:rPr lang="en-US" altLang="zh-CN" sz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BY </a:t>
            </a:r>
            <a:r>
              <a:rPr lang="en-US" altLang="zh-CN" sz="1200" dirty="0" err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endParaRPr lang="en-US" altLang="zh-CN" sz="1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200"/>
              </a:lnSpc>
              <a:defRPr/>
            </a:pPr>
            <a:endParaRPr lang="en-US" altLang="zh-CN" sz="1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en-US" altLang="zh-CN" sz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‘c01” As </a:t>
            </a:r>
            <a:r>
              <a:rPr lang="zh-CN" altLang="en-US" sz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选修课号</a:t>
            </a:r>
            <a:r>
              <a:rPr lang="en-US" altLang="zh-CN" sz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12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Count(Grade) As </a:t>
            </a:r>
            <a:r>
              <a:rPr lang="zh-CN" altLang="en-US" sz="12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选修人数</a:t>
            </a:r>
            <a:endParaRPr lang="en-US" altLang="zh-CN" sz="1200" b="1" dirty="0">
              <a:solidFill>
                <a:srgbClr val="19B5E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200"/>
              </a:lnSpc>
              <a:defRPr/>
            </a:pPr>
            <a:r>
              <a:rPr lang="en-US" altLang="zh-CN" sz="1200" b="1" dirty="0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</a:p>
          <a:p>
            <a:pPr>
              <a:lnSpc>
                <a:spcPts val="3200"/>
              </a:lnSpc>
              <a:defRPr/>
            </a:pPr>
            <a:endParaRPr lang="en-US" altLang="zh-CN" sz="1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738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en-US" altLang="zh-CN" sz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en-US" altLang="zh-CN" sz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As </a:t>
            </a:r>
            <a:r>
              <a:rPr lang="zh-CN" altLang="en-US" sz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选修课号</a:t>
            </a:r>
            <a:r>
              <a:rPr lang="en-US" altLang="zh-CN" sz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12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Count(Grade) As </a:t>
            </a:r>
            <a:r>
              <a:rPr lang="zh-CN" altLang="en-US" sz="12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选修人数</a:t>
            </a:r>
            <a:endParaRPr lang="en-US" altLang="zh-CN" sz="1200" b="1" dirty="0">
              <a:solidFill>
                <a:srgbClr val="19B5E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200"/>
              </a:lnSpc>
              <a:defRPr/>
            </a:pPr>
            <a:r>
              <a:rPr lang="en-US" altLang="zh-CN" sz="1200" b="1" dirty="0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</a:p>
          <a:p>
            <a:pPr>
              <a:lnSpc>
                <a:spcPts val="3200"/>
              </a:lnSpc>
              <a:defRPr/>
            </a:pPr>
            <a:r>
              <a:rPr lang="en-US" altLang="zh-CN" sz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BY </a:t>
            </a:r>
            <a:r>
              <a:rPr lang="en-US" altLang="zh-CN" sz="1200" dirty="0" err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endParaRPr lang="en-US" altLang="zh-CN" sz="1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200"/>
              </a:lnSpc>
              <a:defRPr/>
            </a:pPr>
            <a:r>
              <a:rPr lang="en-US" altLang="zh-CN" sz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 BY </a:t>
            </a:r>
            <a:r>
              <a:rPr lang="en-US" altLang="zh-CN" sz="12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Count(Grade)  Desc</a:t>
            </a:r>
            <a:endParaRPr lang="en-US" altLang="zh-CN" sz="1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70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EA3687-273B-4062-9BA5-8973F34BFFC4}" type="datetimeFigureOut">
              <a:rPr lang="zh-CN" altLang="en-US"/>
              <a:pPr/>
              <a:t>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3E5335-61C7-4D62-B4F0-92F0B3144FE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5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FEFA27-8BF0-4D9F-AF49-30DEC2CFE219}" type="datetimeFigureOut">
              <a:rPr lang="zh-CN" altLang="en-US"/>
              <a:pPr/>
              <a:t>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CB2621-9D67-4839-9C19-92B6DBF126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630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D43823-6EFE-4FF3-93A5-1653D452033B}" type="datetimeFigureOut">
              <a:rPr lang="zh-CN" altLang="en-US"/>
              <a:pPr/>
              <a:t>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1729D3-FACA-47EE-BB0C-2AE94C4EA9D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238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8726-1EFE-41E1-9DE5-F6C01EFE58DC}" type="datetimeFigureOut">
              <a:rPr lang="zh-CN" altLang="en-US" smtClean="0"/>
              <a:pPr/>
              <a:t>21/4/26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71DB-0C5B-4FA5-B4EE-188ECD52E9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507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314D-AA4D-4C9A-9C9C-59810CF5B783}" type="datetimeFigureOut">
              <a:rPr lang="zh-CN" altLang="en-US" smtClean="0"/>
              <a:pPr/>
              <a:t>21/4/26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BC36-A28B-4182-B3EE-1A4610E11D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216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7039-93CE-4B8C-A518-09B9B9C5D709}" type="datetimeFigureOut">
              <a:rPr lang="zh-CN" altLang="en-US" smtClean="0"/>
              <a:pPr/>
              <a:t>21/4/26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38F4-4B8A-49BB-99C5-8570496F2E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868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A0A-0A1B-43D7-826A-CA71446D8EC7}" type="datetimeFigureOut">
              <a:rPr lang="zh-CN" altLang="en-US" smtClean="0"/>
              <a:pPr/>
              <a:t>21/4/26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77CC-83DD-4F75-8EC9-37E0550F35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946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3A2C-2E15-40D1-977E-69330605ABC5}" type="datetimeFigureOut">
              <a:rPr lang="zh-CN" altLang="en-US" smtClean="0"/>
              <a:pPr/>
              <a:t>21/4/26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C798-8F3D-4A08-B450-51F4BFBA3C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00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CFD9-E858-477B-9137-8C91C21BAED1}" type="datetimeFigureOut">
              <a:rPr lang="zh-CN" altLang="en-US" smtClean="0"/>
              <a:pPr/>
              <a:t>21/4/26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62C1-773B-43E8-941E-F9B2DF521E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47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B6DA-1615-4672-97B9-8103D2EDF4ED}" type="datetimeFigureOut">
              <a:rPr lang="zh-CN" altLang="en-US" smtClean="0"/>
              <a:pPr/>
              <a:t>21/4/26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B7A6-5C8F-4B91-B23B-DA52D1572A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8239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1529-0E00-429E-AB13-7DE43D27AFFF}" type="datetimeFigureOut">
              <a:rPr lang="zh-CN" altLang="en-US" smtClean="0"/>
              <a:pPr/>
              <a:t>21/4/26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0D0-F083-4578-B613-ED0DF900D9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53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DF211E-4BDF-491D-844C-C8A21A15D862}" type="datetimeFigureOut">
              <a:rPr lang="zh-CN" altLang="en-US"/>
              <a:pPr/>
              <a:t>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443F41-EE83-4ECE-81B5-571B4E4B413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866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F1A1-3BCC-4022-B128-7EFAE6A97236}" type="datetimeFigureOut">
              <a:rPr lang="zh-CN" altLang="en-US" smtClean="0"/>
              <a:pPr/>
              <a:t>21/4/26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F8EB-9BE4-4775-8CCA-98BE2888A5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549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41C91-7927-4D51-8ED2-F2A8FEB18A00}" type="datetimeFigureOut">
              <a:rPr lang="zh-CN" altLang="en-US" smtClean="0"/>
              <a:pPr/>
              <a:t>21/4/26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C7EE-9A6C-4BF5-B45C-2BBF54353F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3691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5C70D-568E-41E6-91E2-82540CF080DA}" type="datetimeFigureOut">
              <a:rPr lang="zh-CN" altLang="en-US" smtClean="0"/>
              <a:pPr/>
              <a:t>21/4/26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326F-C18C-49A2-A0EE-05D0CA6D32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9121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F236-FAE3-4B45-928A-8799F344EA18}" type="datetimeFigureOut">
              <a:rPr lang="zh-CN" altLang="en-US" smtClean="0"/>
              <a:pPr/>
              <a:t>21/4/26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2EB9-1159-4A46-B103-C6A2CC5285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618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0D71-FF5E-4F3C-9919-3372346C2DF0}" type="datetimeFigureOut">
              <a:rPr lang="zh-CN" altLang="en-US" smtClean="0"/>
              <a:pPr/>
              <a:t>21/4/26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5C37-22D8-48FB-985A-C4E88C9F89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3015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201A-1C31-4EA1-8BC7-33C58BA7FE1E}" type="datetimeFigureOut">
              <a:rPr lang="zh-CN" altLang="en-US" smtClean="0"/>
              <a:pPr/>
              <a:t>21/4/26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0FF-7452-482B-9E13-F7F7378543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1101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371-0C58-48BC-835B-FB29B5A2E703}" type="datetimeFigureOut">
              <a:rPr lang="zh-CN" altLang="en-US" smtClean="0"/>
              <a:pPr/>
              <a:t>21/4/26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83BE-9CE5-46AF-92DE-42AB9A3D60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4536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10F1-904B-4E19-9E53-09878874B0F5}" type="datetimeFigureOut">
              <a:rPr lang="zh-CN" altLang="en-US" smtClean="0"/>
              <a:pPr/>
              <a:t>21/4/26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0AEDB-34E0-4E45-A51D-5EDCE46D1D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4278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11E7-CC11-44E8-8C3F-D5117C6D6CAB}" type="datetimeFigureOut">
              <a:rPr lang="zh-CN" altLang="en-US" smtClean="0"/>
              <a:pPr/>
              <a:t>21/4/26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8B02-3472-4327-94D9-59B2022C4F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20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FB97-5E21-4EE5-B814-5DFA7CB9CC2B}" type="datetimeFigureOut">
              <a:rPr lang="zh-CN" altLang="en-US" smtClean="0"/>
              <a:pPr/>
              <a:t>21/4/26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470-4C75-4CC0-9AB9-29FEAFF94D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01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D42AC6-4194-4D9A-8CA7-CCDB450B8723}" type="datetimeFigureOut">
              <a:rPr lang="zh-CN" altLang="en-US"/>
              <a:pPr/>
              <a:t>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E4104C-80EE-443E-A582-51742FBDF3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8419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C5B5-8A24-47D1-A564-CF227147D1C2}" type="datetimeFigureOut">
              <a:rPr lang="zh-CN" altLang="en-US" smtClean="0"/>
              <a:pPr/>
              <a:t>21/4/26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7B9A-64C0-47DE-ABA3-AB0524CE86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3310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1C3E-3991-461D-8979-E075C7F7EBCB}" type="datetimeFigureOut">
              <a:rPr lang="zh-CN" altLang="en-US" smtClean="0"/>
              <a:pPr/>
              <a:t>21/4/26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B4C99-5F17-4C72-910D-05FC876E21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9857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D4E7-C022-40AB-BE38-21A8B57EC3EB}" type="datetimeFigureOut">
              <a:rPr lang="zh-CN" altLang="en-US" smtClean="0"/>
              <a:pPr/>
              <a:t>21/4/26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FF14D-B247-4BDB-BC40-F5896E840C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2234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D14D-EFBB-4C89-AD82-67B6D057CB55}" type="datetimeFigureOut">
              <a:rPr lang="zh-CN" altLang="en-US" smtClean="0"/>
              <a:pPr/>
              <a:t>21/4/26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F69C-6DB8-4765-BDD9-79D061AE84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22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72A959-7D93-4782-B83C-397B6609E1F6}" type="datetimeFigureOut">
              <a:rPr lang="zh-CN" altLang="en-US"/>
              <a:pPr/>
              <a:t>21/4/26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8D9617-FF64-48AB-9AB2-9638698DE1C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97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ECA41A-0591-4C6C-862D-91C20B951D2B}" type="datetimeFigureOut">
              <a:rPr lang="zh-CN" altLang="en-US"/>
              <a:pPr/>
              <a:t>21/4/26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4E8C46-2FD2-4A80-B5F5-2AFF349A400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18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C5DB36-C0CD-4F5A-8329-ECB3A7218AEA}" type="datetimeFigureOut">
              <a:rPr lang="zh-CN" altLang="en-US"/>
              <a:pPr/>
              <a:t>21/4/26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099B7E-0087-43D2-97E7-8EECE9ED545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98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70802A-A1A8-4F02-8453-6AD53829DFBC}" type="datetimeFigureOut">
              <a:rPr lang="zh-CN" altLang="en-US"/>
              <a:pPr/>
              <a:t>21/4/26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970997-DEA7-4A37-AA2C-686FFDBAE1A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63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973615-0FA9-496B-B917-7CCAB84F4EDE}" type="datetimeFigureOut">
              <a:rPr lang="zh-CN" altLang="en-US"/>
              <a:pPr/>
              <a:t>21/4/26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501D39-4583-46D2-8E26-2A092C50A24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60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F371DC-DC9A-4D49-847F-50CA6A389CDE}" type="datetimeFigureOut">
              <a:rPr lang="zh-CN" altLang="en-US"/>
              <a:pPr/>
              <a:t>21/4/26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AE8A80-BA79-4D7A-90B2-1E92754403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48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DAB624D-7D25-403B-B035-4EDAF5ECEDDE}" type="datetimeFigureOut">
              <a:rPr lang="zh-CN" altLang="en-US"/>
              <a:pPr/>
              <a:t>21/4/26</a:t>
            </a:fld>
            <a:endParaRPr lang="zh-CN" altLang="en-US"/>
          </a:p>
        </p:txBody>
      </p:sp>
      <p:sp>
        <p:nvSpPr>
          <p:cNvPr id="12292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293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E85D969-9727-493F-95DD-9008228541D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81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任意多边形 2">
            <a:extLst>
              <a:ext uri="{FF2B5EF4-FFF2-40B4-BE49-F238E27FC236}">
                <a16:creationId xmlns:a16="http://schemas.microsoft.com/office/drawing/2014/main" id="{56E13126-044E-4CEE-B332-B867F989074C}"/>
              </a:ext>
            </a:extLst>
          </p:cNvPr>
          <p:cNvSpPr>
            <a:spLocks/>
          </p:cNvSpPr>
          <p:nvPr userDrawn="1"/>
        </p:nvSpPr>
        <p:spPr bwMode="auto">
          <a:xfrm>
            <a:off x="12700" y="765175"/>
            <a:ext cx="12227984" cy="642938"/>
          </a:xfrm>
          <a:custGeom>
            <a:avLst/>
            <a:gdLst>
              <a:gd name="T0" fmla="*/ 0 w 9171160"/>
              <a:gd name="T1" fmla="*/ 0 h 642796"/>
              <a:gd name="T2" fmla="*/ 516047 w 9171160"/>
              <a:gd name="T3" fmla="*/ 371192 h 642796"/>
              <a:gd name="T4" fmla="*/ 778598 w 9171160"/>
              <a:gd name="T5" fmla="*/ 63374 h 642796"/>
              <a:gd name="T6" fmla="*/ 959667 w 9171160"/>
              <a:gd name="T7" fmla="*/ 353085 h 642796"/>
              <a:gd name="T8" fmla="*/ 1240324 w 9171160"/>
              <a:gd name="T9" fmla="*/ 117695 h 642796"/>
              <a:gd name="T10" fmla="*/ 3431263 w 9171160"/>
              <a:gd name="T11" fmla="*/ 525101 h 642796"/>
              <a:gd name="T12" fmla="*/ 6192570 w 9171160"/>
              <a:gd name="T13" fmla="*/ 289711 h 642796"/>
              <a:gd name="T14" fmla="*/ 9171160 w 9171160"/>
              <a:gd name="T15" fmla="*/ 642796 h 64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71160" h="642796">
                <a:moveTo>
                  <a:pt x="0" y="0"/>
                </a:moveTo>
                <a:cubicBezTo>
                  <a:pt x="193140" y="180315"/>
                  <a:pt x="386281" y="360630"/>
                  <a:pt x="516047" y="371192"/>
                </a:cubicBezTo>
                <a:cubicBezTo>
                  <a:pt x="645813" y="381754"/>
                  <a:pt x="704661" y="66392"/>
                  <a:pt x="778598" y="63374"/>
                </a:cubicBezTo>
                <a:cubicBezTo>
                  <a:pt x="852535" y="60356"/>
                  <a:pt x="882713" y="344032"/>
                  <a:pt x="959667" y="353085"/>
                </a:cubicBezTo>
                <a:cubicBezTo>
                  <a:pt x="1036621" y="362138"/>
                  <a:pt x="828391" y="89026"/>
                  <a:pt x="1240324" y="117695"/>
                </a:cubicBezTo>
                <a:cubicBezTo>
                  <a:pt x="1652257" y="146364"/>
                  <a:pt x="2605889" y="496432"/>
                  <a:pt x="3431263" y="525101"/>
                </a:cubicBezTo>
                <a:cubicBezTo>
                  <a:pt x="4256637" y="553770"/>
                  <a:pt x="5235921" y="270095"/>
                  <a:pt x="6192570" y="289711"/>
                </a:cubicBezTo>
                <a:cubicBezTo>
                  <a:pt x="7149219" y="309327"/>
                  <a:pt x="8160189" y="476061"/>
                  <a:pt x="9171160" y="642796"/>
                </a:cubicBezTo>
              </a:path>
            </a:pathLst>
          </a:custGeom>
          <a:noFill/>
          <a:ln w="12700" cap="flat" cmpd="sng">
            <a:solidFill>
              <a:srgbClr val="AD1B1B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531C3BC-2CB7-42D9-80A1-CBF8420822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56" b="10256"/>
          <a:stretch/>
        </p:blipFill>
        <p:spPr>
          <a:xfrm rot="20614010">
            <a:off x="10262429" y="5434575"/>
            <a:ext cx="1811571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5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4.png"/><Relationship Id="rId4" Type="http://schemas.openxmlformats.org/officeDocument/2006/relationships/image" Target="../media/image7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g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jpg"/><Relationship Id="rId4" Type="http://schemas.microsoft.com/office/2007/relationships/hdphoto" Target="../media/hdphoto1.wdp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gi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9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4.png"/><Relationship Id="rId4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4"/>
          <p:cNvSpPr>
            <a:spLocks noChangeArrowheads="1"/>
          </p:cNvSpPr>
          <p:nvPr/>
        </p:nvSpPr>
        <p:spPr bwMode="auto">
          <a:xfrm>
            <a:off x="0" y="694822"/>
            <a:ext cx="12192000" cy="15236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341" name="TextBox 7"/>
          <p:cNvSpPr txBox="1">
            <a:spLocks noChangeArrowheads="1"/>
          </p:cNvSpPr>
          <p:nvPr/>
        </p:nvSpPr>
        <p:spPr bwMode="auto">
          <a:xfrm>
            <a:off x="3389314" y="980728"/>
            <a:ext cx="650690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0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数据库技术及应用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384032" y="3019600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9-</a:t>
            </a:r>
            <a:r>
              <a:rPr lang="zh-CN" altLang="en-US" sz="44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关系型数据库语言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F9F4D8-E1D4-4E76-B2FD-1FE2EA4BF5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56" b="10256"/>
          <a:stretch/>
        </p:blipFill>
        <p:spPr>
          <a:xfrm rot="20614010">
            <a:off x="589352" y="738365"/>
            <a:ext cx="1811571" cy="1440000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AE1E9911-5154-473F-991F-186F2DC73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096" y="4412704"/>
            <a:ext cx="386402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algn="l">
              <a:defRPr/>
            </a:pPr>
            <a:r>
              <a:rPr lang="en-US" altLang="zh-CN" sz="2800" b="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b="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语言入门：基本语法、单表查询、子查询、多表查询等应用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A0E0112-BB20-4D27-AA8C-C3148918CF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2852936"/>
            <a:ext cx="3036267" cy="303626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379286D-A8F4-41B6-93FE-73EED395ADBB}"/>
              </a:ext>
            </a:extLst>
          </p:cNvPr>
          <p:cNvSpPr txBox="1"/>
          <p:nvPr/>
        </p:nvSpPr>
        <p:spPr>
          <a:xfrm>
            <a:off x="1271464" y="5940569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</a:t>
            </a:r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收管存用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100311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关于上节课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SQL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查询的几点补充和总结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46C16671-BFC9-4248-ABAC-C6FB499E1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846" y="1534443"/>
            <a:ext cx="10081120" cy="517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05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查询中与</a:t>
            </a:r>
            <a:r>
              <a:rPr lang="zh-CN" altLang="en-US" sz="2800" b="1" dirty="0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聚合函数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BY</a:t>
            </a:r>
            <a:r>
              <a:rPr lang="zh-CN" altLang="en-US" sz="2800" b="1" dirty="0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有关的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常见错误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0DD5D5-9F61-4701-B6BD-F77C7241984E}"/>
              </a:ext>
            </a:extLst>
          </p:cNvPr>
          <p:cNvSpPr txBox="1"/>
          <p:nvPr/>
        </p:nvSpPr>
        <p:spPr>
          <a:xfrm>
            <a:off x="767408" y="2708920"/>
            <a:ext cx="1094521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+mj-ea"/>
              <a:buAutoNum type="circleNumDbPlain" startAt="2"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BY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子句中写了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列的别名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这种写法在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中不会发生执行错误，但其并不通用，最好不要使用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600"/>
              </a:spcBef>
              <a:buFont typeface="+mj-ea"/>
              <a:buAutoNum type="circleNumDbPlain" startAt="2"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BY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子句的结果不能排序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 BY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子句结果的显示是无序的，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须借助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 BY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字句完成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600"/>
              </a:spcBef>
              <a:buFont typeface="+mj-ea"/>
              <a:buAutoNum type="circleNumDbPlain" startAt="2"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子句中使用聚合函数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</a:t>
            </a:r>
            <a:r>
              <a:rPr lang="en-US" altLang="zh-CN" sz="2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子句和</a:t>
            </a:r>
            <a:r>
              <a:rPr lang="en-US" altLang="zh-CN" sz="2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HAVING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子句、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 BY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子句中能够使用聚合函数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 BY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子句中可以使用存在于表中、但并不包含在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子句中的列，也可以使用聚合函数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600"/>
              </a:spcBef>
              <a:buFont typeface="+mj-ea"/>
              <a:buAutoNum type="circleNumDbPlain" startAt="2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8368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5E6A4CB2-5090-4028-991E-33E226421B36}"/>
              </a:ext>
            </a:extLst>
          </p:cNvPr>
          <p:cNvSpPr txBox="1"/>
          <p:nvPr/>
        </p:nvSpPr>
        <p:spPr>
          <a:xfrm>
            <a:off x="1127448" y="2359720"/>
            <a:ext cx="8908622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：求优秀课程两门以上（包括两门）的学生的学号（优秀条件：成绩在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分以上，包括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9F97561-5D9F-4634-BA31-9B12BA612B92}"/>
              </a:ext>
            </a:extLst>
          </p:cNvPr>
          <p:cNvSpPr txBox="1"/>
          <p:nvPr/>
        </p:nvSpPr>
        <p:spPr>
          <a:xfrm>
            <a:off x="1127448" y="1556792"/>
            <a:ext cx="873504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：求每一门课程的平均成绩、最高成绩和最低成绩</a:t>
            </a:r>
          </a:p>
        </p:txBody>
      </p:sp>
      <p:pic>
        <p:nvPicPr>
          <p:cNvPr id="11" name="Picture 20" descr="Boy10">
            <a:extLst>
              <a:ext uri="{FF2B5EF4-FFF2-40B4-BE49-F238E27FC236}">
                <a16:creationId xmlns:a16="http://schemas.microsoft.com/office/drawing/2014/main" id="{F4E56C0C-59E9-4BE0-86DE-D2265198350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36070" y="4293096"/>
            <a:ext cx="1391421" cy="1274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11">
            <a:extLst>
              <a:ext uri="{FF2B5EF4-FFF2-40B4-BE49-F238E27FC236}">
                <a16:creationId xmlns:a16="http://schemas.microsoft.com/office/drawing/2014/main" id="{5C0A90E0-EAFE-4371-9A6A-8E325DC4A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448" y="3573016"/>
            <a:ext cx="8784976" cy="887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求有两门课程（包括两门）上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分（包含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分）的同学的学号及其平均成绩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112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>
            <a:extLst>
              <a:ext uri="{FF2B5EF4-FFF2-40B4-BE49-F238E27FC236}">
                <a16:creationId xmlns:a16="http://schemas.microsoft.com/office/drawing/2014/main" id="{25DA4E3C-8A22-42C9-AA36-EC21A83EA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0336" y="4509120"/>
            <a:ext cx="237626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4D4D4D"/>
              </a:buClr>
              <a:defRPr/>
            </a:pPr>
            <a:r>
              <a:rPr lang="zh-CN" altLang="en-US" sz="28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注意</a:t>
            </a:r>
            <a:r>
              <a:rPr lang="en-US" altLang="zh-CN" sz="28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where</a:t>
            </a:r>
            <a:r>
              <a:rPr lang="zh-CN" altLang="en-US" sz="28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不能有聚合函数</a:t>
            </a:r>
            <a:endParaRPr lang="en-US" altLang="zh-CN" sz="2800" dirty="0">
              <a:solidFill>
                <a:srgbClr val="FF0000"/>
              </a:solidFill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pPr>
              <a:buClr>
                <a:srgbClr val="4D4D4D"/>
              </a:buClr>
              <a:defRPr/>
            </a:pPr>
            <a:r>
              <a:rPr lang="zh-CN" altLang="en-US" sz="28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因为检索时按照行来走的</a:t>
            </a:r>
            <a:endParaRPr lang="en-US" altLang="zh-CN" sz="2800" dirty="0">
              <a:solidFill>
                <a:srgbClr val="FF0000"/>
              </a:solidFill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43E726-2B69-4E11-AA96-025B9660F103}"/>
              </a:ext>
            </a:extLst>
          </p:cNvPr>
          <p:cNvSpPr txBox="1"/>
          <p:nvPr/>
        </p:nvSpPr>
        <p:spPr>
          <a:xfrm>
            <a:off x="1199456" y="1630221"/>
            <a:ext cx="7272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SQL</a:t>
            </a:r>
            <a:r>
              <a:rPr lang="zh-CN" altLang="en-US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语句书写思路</a:t>
            </a:r>
            <a:endParaRPr lang="en-US" altLang="zh-CN" sz="24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r>
              <a:rPr lang="en-US" altLang="zh-CN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1</a:t>
            </a:r>
            <a:r>
              <a:rPr lang="zh-CN" altLang="en-US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）</a:t>
            </a:r>
            <a:r>
              <a:rPr lang="zh-CN" altLang="zh-CN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输出学号和平均成绩</a:t>
            </a:r>
          </a:p>
          <a:p>
            <a:r>
              <a:rPr lang="en-US" altLang="zh-CN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2</a:t>
            </a:r>
            <a:r>
              <a:rPr lang="zh-CN" altLang="en-US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）判断</a:t>
            </a:r>
            <a:r>
              <a:rPr lang="zh-CN" altLang="zh-CN" sz="2400" dirty="0">
                <a:solidFill>
                  <a:srgbClr val="4AC5ED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单表</a:t>
            </a:r>
            <a:r>
              <a:rPr lang="zh-CN" altLang="zh-CN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操作</a:t>
            </a:r>
          </a:p>
          <a:p>
            <a:r>
              <a:rPr lang="en-US" altLang="zh-CN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3</a:t>
            </a:r>
            <a:r>
              <a:rPr lang="zh-CN" altLang="en-US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）</a:t>
            </a:r>
            <a:r>
              <a:rPr lang="zh-CN" altLang="zh-CN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需要</a:t>
            </a:r>
            <a:r>
              <a:rPr lang="zh-CN" altLang="zh-CN" sz="2400" dirty="0">
                <a:solidFill>
                  <a:srgbClr val="4AC5ED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分组</a:t>
            </a:r>
            <a:r>
              <a:rPr lang="zh-CN" altLang="zh-CN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？需要，按学号分组</a:t>
            </a:r>
          </a:p>
          <a:p>
            <a:r>
              <a:rPr lang="en-US" altLang="zh-CN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4</a:t>
            </a:r>
            <a:r>
              <a:rPr lang="zh-CN" altLang="en-US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）</a:t>
            </a:r>
            <a:r>
              <a:rPr lang="zh-CN" altLang="zh-CN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是否</a:t>
            </a:r>
            <a:r>
              <a:rPr lang="zh-CN" altLang="en-US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要</a:t>
            </a:r>
            <a:r>
              <a:rPr lang="zh-CN" altLang="zh-CN" sz="2400" dirty="0">
                <a:solidFill>
                  <a:srgbClr val="4AC5ED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条件</a:t>
            </a:r>
            <a:r>
              <a:rPr lang="zh-CN" altLang="en-US" sz="2400" dirty="0">
                <a:solidFill>
                  <a:srgbClr val="4AC5ED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检索</a:t>
            </a:r>
            <a:r>
              <a:rPr lang="zh-CN" altLang="zh-CN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？有，成绩</a:t>
            </a:r>
            <a:r>
              <a:rPr lang="en-US" altLang="zh-CN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90</a:t>
            </a:r>
            <a:r>
              <a:rPr lang="zh-CN" altLang="zh-CN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分以上（含）</a:t>
            </a:r>
          </a:p>
          <a:p>
            <a:r>
              <a:rPr lang="en-US" altLang="zh-CN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5</a:t>
            </a:r>
            <a:r>
              <a:rPr lang="zh-CN" altLang="en-US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）</a:t>
            </a:r>
            <a:r>
              <a:rPr lang="zh-CN" altLang="zh-CN" sz="2400" dirty="0">
                <a:solidFill>
                  <a:srgbClr val="4AC5ED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分组有条件限制</a:t>
            </a:r>
            <a:r>
              <a:rPr lang="zh-CN" altLang="zh-CN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吗？有，数量</a:t>
            </a:r>
            <a:r>
              <a:rPr lang="en-US" altLang="zh-CN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2</a:t>
            </a:r>
            <a:r>
              <a:rPr lang="zh-CN" altLang="zh-CN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门及以上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153EC4-849A-474D-B77A-2CBD277972B7}"/>
              </a:ext>
            </a:extLst>
          </p:cNvPr>
          <p:cNvSpPr txBox="1"/>
          <p:nvPr/>
        </p:nvSpPr>
        <p:spPr>
          <a:xfrm>
            <a:off x="1127446" y="499706"/>
            <a:ext cx="8908622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：求优秀课程两门以上（包括两门）的学生的学号（优秀条件：成绩在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分以上，包括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40A8DC7-B5D0-4FB2-A604-4340C901AA32}"/>
              </a:ext>
            </a:extLst>
          </p:cNvPr>
          <p:cNvGrpSpPr/>
          <p:nvPr/>
        </p:nvGrpSpPr>
        <p:grpSpPr>
          <a:xfrm>
            <a:off x="1415480" y="4025462"/>
            <a:ext cx="7459874" cy="2304820"/>
            <a:chOff x="1415480" y="4025462"/>
            <a:chExt cx="6682804" cy="2304820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B6B83A09-A34B-4AD4-B35C-0F77A9689E30}"/>
                </a:ext>
              </a:extLst>
            </p:cNvPr>
            <p:cNvSpPr/>
            <p:nvPr/>
          </p:nvSpPr>
          <p:spPr>
            <a:xfrm>
              <a:off x="1415480" y="4025462"/>
              <a:ext cx="5976664" cy="216024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239B2BD-1A87-4F68-9476-F4DF24834DCA}"/>
                </a:ext>
              </a:extLst>
            </p:cNvPr>
            <p:cNvSpPr txBox="1"/>
            <p:nvPr/>
          </p:nvSpPr>
          <p:spPr>
            <a:xfrm>
              <a:off x="1583060" y="4215472"/>
              <a:ext cx="6515224" cy="2114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200"/>
                </a:lnSpc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SELECT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Sno</a:t>
              </a:r>
            </a:p>
            <a:p>
              <a:pPr>
                <a:lnSpc>
                  <a:spcPts val="3200"/>
                </a:lnSpc>
                <a:defRPr/>
              </a:pPr>
              <a:r>
                <a:rPr lang="en-US" altLang="zh-CN" sz="2400" b="1" dirty="0">
                  <a:solidFill>
                    <a:srgbClr val="4AC5E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FROM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</a:t>
              </a:r>
            </a:p>
            <a:p>
              <a:pPr>
                <a:lnSpc>
                  <a:spcPts val="3200"/>
                </a:lnSpc>
                <a:defRPr/>
              </a:pPr>
              <a:r>
                <a:rPr lang="en-US" altLang="zh-CN" sz="24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WHERE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Grade&gt;=90</a:t>
              </a:r>
            </a:p>
            <a:p>
              <a:pPr>
                <a:lnSpc>
                  <a:spcPts val="3200"/>
                </a:lnSpc>
                <a:defRPr/>
              </a:pPr>
              <a:r>
                <a:rPr lang="en-US" altLang="zh-CN" sz="2400" b="1" dirty="0">
                  <a:solidFill>
                    <a:srgbClr val="FF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GROUP BY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Sno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Having  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Count(grade)&gt;=2</a:t>
              </a:r>
            </a:p>
            <a:p>
              <a:pPr>
                <a:lnSpc>
                  <a:spcPts val="3200"/>
                </a:lnSpc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1848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87350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分组过滤： 为聚合结果指定条件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4B837C5-8A13-4045-93E3-AC28E03E105B}"/>
              </a:ext>
            </a:extLst>
          </p:cNvPr>
          <p:cNvSpPr txBox="1"/>
          <p:nvPr/>
        </p:nvSpPr>
        <p:spPr>
          <a:xfrm>
            <a:off x="1271464" y="1772816"/>
            <a:ext cx="9937104" cy="211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若要对集合（分组）进行条件过滤，即满足条件的集合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分组保留，不满足条件的集合（分组）剔除。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2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遵循只有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</a:t>
            </a:r>
            <a:r>
              <a:rPr lang="zh-CN" altLang="en-US" sz="24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分组过滤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的原则，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分组过滤子句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Having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需要分组子句</a:t>
            </a:r>
            <a:r>
              <a:rPr lang="en-US" altLang="zh-CN" sz="24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BY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的支持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200"/>
              </a:lnSpc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子句用来指定数据行的条件，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HAVING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子句用来指定分组的条件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EA374DB-4BCB-4502-A1B6-8EF48C4FFE23}"/>
              </a:ext>
            </a:extLst>
          </p:cNvPr>
          <p:cNvSpPr txBox="1"/>
          <p:nvPr/>
        </p:nvSpPr>
        <p:spPr>
          <a:xfrm>
            <a:off x="1271464" y="4221088"/>
            <a:ext cx="844211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 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en-US" altLang="zh-CN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</a:t>
            </a:r>
            <a:r>
              <a:rPr lang="en-US" altLang="zh-CN" sz="28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[,…]…]</a:t>
            </a:r>
          </a:p>
          <a:p>
            <a:pPr>
              <a:defRPr/>
            </a:pPr>
            <a:r>
              <a:rPr lang="en-US" altLang="zh-CN" sz="2800" b="1" dirty="0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endParaRPr lang="en-US" altLang="zh-CN" sz="28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查找条件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>
              <a:defRPr/>
            </a:pP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BY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分组条件 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Having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分组过滤条件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]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0047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5E6A4CB2-5090-4028-991E-33E226421B36}"/>
              </a:ext>
            </a:extLst>
          </p:cNvPr>
          <p:cNvSpPr txBox="1"/>
          <p:nvPr/>
        </p:nvSpPr>
        <p:spPr>
          <a:xfrm>
            <a:off x="1127448" y="1628800"/>
            <a:ext cx="8908622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：求优秀课程两门以上（包括两门）的学生的学号（优秀条件：成绩在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分以上，包括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</a:p>
        </p:txBody>
      </p:sp>
      <p:pic>
        <p:nvPicPr>
          <p:cNvPr id="11" name="Picture 20" descr="Boy10">
            <a:extLst>
              <a:ext uri="{FF2B5EF4-FFF2-40B4-BE49-F238E27FC236}">
                <a16:creationId xmlns:a16="http://schemas.microsoft.com/office/drawing/2014/main" id="{F4E56C0C-59E9-4BE0-86DE-D2265198350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32016" y="1904677"/>
            <a:ext cx="1391421" cy="1274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11">
            <a:extLst>
              <a:ext uri="{FF2B5EF4-FFF2-40B4-BE49-F238E27FC236}">
                <a16:creationId xmlns:a16="http://schemas.microsoft.com/office/drawing/2014/main" id="{5C0A90E0-EAFE-4371-9A6A-8E325DC4A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448" y="2842096"/>
            <a:ext cx="8784976" cy="887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求有两门课程（包括两门）上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分（包含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分）的同学的学号及其平均成绩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69EBDD-1972-4F91-85E0-423F7BE04072}"/>
              </a:ext>
            </a:extLst>
          </p:cNvPr>
          <p:cNvSpPr txBox="1"/>
          <p:nvPr/>
        </p:nvSpPr>
        <p:spPr>
          <a:xfrm>
            <a:off x="1123394" y="4200405"/>
            <a:ext cx="89086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  <a:buClr>
                <a:schemeClr val="tx1"/>
              </a:buCl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：列出优秀课程两门以上（包括两门）的学生的学号和优秀课程的课程号以及成绩，结果以每个学生为组按成绩升序排序（优秀条件：成绩在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分包括及以上）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1D045B18-ED75-46C8-910E-ABC2D9273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339" y="4200405"/>
            <a:ext cx="826050" cy="127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5554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87350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预览完整的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SELECT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语句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9AB4B79-2FC8-497B-BF9C-F8CE2EFDCCD2}"/>
              </a:ext>
            </a:extLst>
          </p:cNvPr>
          <p:cNvSpPr txBox="1"/>
          <p:nvPr/>
        </p:nvSpPr>
        <p:spPr>
          <a:xfrm>
            <a:off x="839416" y="1615440"/>
            <a:ext cx="1087188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columnlist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实际的列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计算列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聚合函数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等）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tablelist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虚拟视图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 </a:t>
            </a: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针对表列的条件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数学运算符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布尔运算符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BY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columnlist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8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实际的列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等）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HAVING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condition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针对分组列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的指定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endParaRPr lang="en-US" altLang="zh-CN" sz="2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 BY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columnlist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en-US" altLang="zh-CN" sz="28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9" name="Text Box 11">
            <a:extLst>
              <a:ext uri="{FF2B5EF4-FFF2-40B4-BE49-F238E27FC236}">
                <a16:creationId xmlns:a16="http://schemas.microsoft.com/office/drawing/2014/main" id="{DF4D159D-CC93-44E4-8E87-DE676BE45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745" y="4797152"/>
            <a:ext cx="10945216" cy="1361911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书写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顺序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1.SELECT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子句→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2.FROM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子句→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3.WHERE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子句→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4.GROUP BY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子句→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HAVING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 →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 ORDER BY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</a:t>
            </a:r>
          </a:p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顺序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FROM→WHERE→GROUP BY→HAVING→SELECT→ORDER BY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2">
            <a:extLst>
              <a:ext uri="{FF2B5EF4-FFF2-40B4-BE49-F238E27FC236}">
                <a16:creationId xmlns:a16="http://schemas.microsoft.com/office/drawing/2014/main" id="{17C7EC81-9D35-481C-A8D3-5725C9B9A785}"/>
              </a:ext>
            </a:extLst>
          </p:cNvPr>
          <p:cNvSpPr>
            <a:spLocks/>
          </p:cNvSpPr>
          <p:nvPr/>
        </p:nvSpPr>
        <p:spPr bwMode="auto">
          <a:xfrm>
            <a:off x="12700" y="765175"/>
            <a:ext cx="12227984" cy="642938"/>
          </a:xfrm>
          <a:custGeom>
            <a:avLst/>
            <a:gdLst>
              <a:gd name="T0" fmla="*/ 0 w 9171160"/>
              <a:gd name="T1" fmla="*/ 0 h 642796"/>
              <a:gd name="T2" fmla="*/ 516047 w 9171160"/>
              <a:gd name="T3" fmla="*/ 371192 h 642796"/>
              <a:gd name="T4" fmla="*/ 778598 w 9171160"/>
              <a:gd name="T5" fmla="*/ 63374 h 642796"/>
              <a:gd name="T6" fmla="*/ 959667 w 9171160"/>
              <a:gd name="T7" fmla="*/ 353085 h 642796"/>
              <a:gd name="T8" fmla="*/ 1240324 w 9171160"/>
              <a:gd name="T9" fmla="*/ 117695 h 642796"/>
              <a:gd name="T10" fmla="*/ 3431263 w 9171160"/>
              <a:gd name="T11" fmla="*/ 525101 h 642796"/>
              <a:gd name="T12" fmla="*/ 6192570 w 9171160"/>
              <a:gd name="T13" fmla="*/ 289711 h 642796"/>
              <a:gd name="T14" fmla="*/ 9171160 w 9171160"/>
              <a:gd name="T15" fmla="*/ 642796 h 64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71160" h="642796">
                <a:moveTo>
                  <a:pt x="0" y="0"/>
                </a:moveTo>
                <a:cubicBezTo>
                  <a:pt x="193140" y="180315"/>
                  <a:pt x="386281" y="360630"/>
                  <a:pt x="516047" y="371192"/>
                </a:cubicBezTo>
                <a:cubicBezTo>
                  <a:pt x="645813" y="381754"/>
                  <a:pt x="704661" y="66392"/>
                  <a:pt x="778598" y="63374"/>
                </a:cubicBezTo>
                <a:cubicBezTo>
                  <a:pt x="852535" y="60356"/>
                  <a:pt x="882713" y="344032"/>
                  <a:pt x="959667" y="353085"/>
                </a:cubicBezTo>
                <a:cubicBezTo>
                  <a:pt x="1036621" y="362138"/>
                  <a:pt x="828391" y="89026"/>
                  <a:pt x="1240324" y="117695"/>
                </a:cubicBezTo>
                <a:cubicBezTo>
                  <a:pt x="1652257" y="146364"/>
                  <a:pt x="2605889" y="496432"/>
                  <a:pt x="3431263" y="525101"/>
                </a:cubicBezTo>
                <a:cubicBezTo>
                  <a:pt x="4256637" y="553770"/>
                  <a:pt x="5235921" y="270095"/>
                  <a:pt x="6192570" y="289711"/>
                </a:cubicBezTo>
                <a:cubicBezTo>
                  <a:pt x="7149219" y="309327"/>
                  <a:pt x="8160189" y="476061"/>
                  <a:pt x="9171160" y="642796"/>
                </a:cubicBezTo>
              </a:path>
            </a:pathLst>
          </a:custGeom>
          <a:noFill/>
          <a:ln w="12700" cap="flat" cmpd="sng">
            <a:solidFill>
              <a:srgbClr val="AD1B1B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550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FA491E5D-79D7-45EF-B679-0656FD1C73A2}"/>
              </a:ext>
            </a:extLst>
          </p:cNvPr>
          <p:cNvSpPr txBox="1"/>
          <p:nvPr/>
        </p:nvSpPr>
        <p:spPr>
          <a:xfrm>
            <a:off x="756837" y="1418732"/>
            <a:ext cx="3826995" cy="47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：统计院系数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FB7ECF7-6331-40E6-8923-427CB73E8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340768"/>
            <a:ext cx="1600200" cy="828675"/>
          </a:xfrm>
          <a:prstGeom prst="rect">
            <a:avLst/>
          </a:prstGeom>
        </p:spPr>
      </p:pic>
      <p:pic>
        <p:nvPicPr>
          <p:cNvPr id="8" name="Picture 20" descr="Boy10">
            <a:extLst>
              <a:ext uri="{FF2B5EF4-FFF2-40B4-BE49-F238E27FC236}">
                <a16:creationId xmlns:a16="http://schemas.microsoft.com/office/drawing/2014/main" id="{B68CB092-6FEF-4A7C-8C23-21E2DDDFDE6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84208" y="1087152"/>
            <a:ext cx="1391421" cy="1274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>
            <a:extLst>
              <a:ext uri="{FF2B5EF4-FFF2-40B4-BE49-F238E27FC236}">
                <a16:creationId xmlns:a16="http://schemas.microsoft.com/office/drawing/2014/main" id="{CB2638F6-A655-4072-8878-2A6066F0F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2" y="1052736"/>
            <a:ext cx="826050" cy="127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E1C5B01-8620-47DD-BBB7-C67D4E8BF4AC}"/>
              </a:ext>
            </a:extLst>
          </p:cNvPr>
          <p:cNvSpPr txBox="1"/>
          <p:nvPr/>
        </p:nvSpPr>
        <p:spPr>
          <a:xfrm>
            <a:off x="767408" y="2733016"/>
            <a:ext cx="1029714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实际上是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语句，进行优化所使用，特点是能节省数据设备空间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</a:t>
            </a:r>
            <a:r>
              <a:rPr lang="en-US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视图名称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1&gt;&lt;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2&gt;......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&lt;SELECT</a:t>
            </a: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spcBef>
                <a:spcPts val="12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使用视图查询顺序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：先执行定义视图的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语句，再根据结果在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子句中使用视图的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  <a:p>
            <a:pPr>
              <a:spcBef>
                <a:spcPts val="12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：定义视图时不能使用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 BY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字句，视图和表需要同时进行更新，通过汇总得来视图无法更新</a:t>
            </a:r>
          </a:p>
        </p:txBody>
      </p:sp>
    </p:spTree>
    <p:extLst>
      <p:ext uri="{BB962C8B-B14F-4D97-AF65-F5344CB8AC3E}">
        <p14:creationId xmlns:p14="http://schemas.microsoft.com/office/powerpoint/2010/main" val="261600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734009"/>
            <a:ext cx="7056784" cy="2415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805157"/>
            <a:ext cx="1111384" cy="171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3411332" y="2640856"/>
            <a:ext cx="5492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子查询（嵌套查询）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776248C-A911-4A4D-96EA-69E640BEC352}"/>
              </a:ext>
            </a:extLst>
          </p:cNvPr>
          <p:cNvSpPr txBox="1"/>
          <p:nvPr/>
        </p:nvSpPr>
        <p:spPr>
          <a:xfrm>
            <a:off x="407368" y="4725144"/>
            <a:ext cx="1152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嵌套查询使用户可以用多个简单查询构成复杂的查询，从而增强</a:t>
            </a:r>
            <a:r>
              <a:rPr lang="en-US" altLang="zh-CN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SQL</a:t>
            </a:r>
            <a:r>
              <a:rPr lang="zh-CN" altLang="en-US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的查询能力</a:t>
            </a:r>
          </a:p>
        </p:txBody>
      </p:sp>
    </p:spTree>
    <p:extLst>
      <p:ext uri="{BB962C8B-B14F-4D97-AF65-F5344CB8AC3E}">
        <p14:creationId xmlns:p14="http://schemas.microsoft.com/office/powerpoint/2010/main" val="2657764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839416" y="190382"/>
            <a:ext cx="487082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子查询（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 query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4324" y="1556792"/>
            <a:ext cx="8380028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子查询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就是一次性视图（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9416" y="2276872"/>
            <a:ext cx="828092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子查询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主查询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查询结果</a:t>
            </a:r>
            <a:endParaRPr lang="en-US" altLang="zh-CN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96938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子句之后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的子查询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96938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子句中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的子查询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96938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返回单一值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的子查询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96938" indent="-4572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查询结果大于</a:t>
            </a:r>
            <a:r>
              <a:rPr lang="en-US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的子查询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61AB45-A539-40CA-B43D-79409258DB45}"/>
              </a:ext>
            </a:extLst>
          </p:cNvPr>
          <p:cNvSpPr txBox="1"/>
          <p:nvPr/>
        </p:nvSpPr>
        <p:spPr>
          <a:xfrm>
            <a:off x="361452" y="4941168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）子查询必须括在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圆括号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F4D6A64-07ED-4E4C-8D81-F250ACD2A79A}"/>
              </a:ext>
            </a:extLst>
          </p:cNvPr>
          <p:cNvGrpSpPr/>
          <p:nvPr/>
        </p:nvGrpSpPr>
        <p:grpSpPr>
          <a:xfrm>
            <a:off x="2207568" y="5472608"/>
            <a:ext cx="7100688" cy="1340768"/>
            <a:chOff x="2279576" y="5472608"/>
            <a:chExt cx="7100688" cy="1340768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A2515977-0423-48D1-ACF3-CD84F977F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3592" y="5472608"/>
              <a:ext cx="6956672" cy="1227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8" dist="17961" dir="135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marL="0" lvl="1">
                <a:lnSpc>
                  <a:spcPct val="125000"/>
                </a:lnSpc>
                <a:defRPr/>
              </a:pPr>
              <a:r>
                <a:rPr kumimoji="1" lang="en-US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SELECT</a:t>
              </a:r>
              <a:r>
                <a:rPr kumimoji="1" lang="en-US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en-US" altLang="en-US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学号</a:t>
              </a:r>
              <a:r>
                <a:rPr kumimoji="1" lang="en-US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kumimoji="1" lang="en-US" altLang="en-US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姓名</a:t>
              </a:r>
              <a:r>
                <a:rPr kumimoji="1" lang="en-US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kumimoji="1" lang="en-US" altLang="en-US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出生年月</a:t>
              </a:r>
              <a:endParaRPr kumimoji="1"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lvl="1">
                <a:lnSpc>
                  <a:spcPct val="125000"/>
                </a:lnSpc>
                <a:defRPr/>
              </a:pPr>
              <a:r>
                <a:rPr kumimoji="1" lang="en-US" altLang="en-US" dirty="0">
                  <a:solidFill>
                    <a:srgbClr val="19B5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FROM </a:t>
              </a:r>
              <a:r>
                <a:rPr kumimoji="1"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kumimoji="1" lang="en-US" altLang="en-US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学生表</a:t>
              </a:r>
              <a:endParaRPr kumimoji="1"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lvl="1">
                <a:lnSpc>
                  <a:spcPct val="125000"/>
                </a:lnSpc>
                <a:defRPr/>
              </a:pPr>
              <a:r>
                <a:rPr kumimoji="1" lang="en-US" altLang="en-US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WHERE</a:t>
              </a:r>
              <a:r>
                <a:rPr kumimoji="1" lang="en-US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en-US" altLang="en-US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出生年月</a:t>
              </a:r>
              <a:r>
                <a:rPr kumimoji="1" lang="en-US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en-US" altLang="en-US" dirty="0">
                  <a:solidFill>
                    <a:srgbClr val="92D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kumimoji="1" lang="en-US" altLang="en-US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( </a:t>
              </a:r>
              <a:r>
                <a:rPr kumimoji="1" lang="en-US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SELECT  </a:t>
              </a:r>
              <a:r>
                <a:rPr kumimoji="1" lang="en-US" altLang="en-US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MAX</a:t>
              </a:r>
              <a:r>
                <a:rPr kumimoji="1" lang="en-US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kumimoji="1" lang="en-US" altLang="en-US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出生年月</a:t>
              </a:r>
              <a:r>
                <a:rPr kumimoji="1" lang="en-US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  FROM </a:t>
              </a:r>
              <a:r>
                <a:rPr kumimoji="1" lang="en-US" altLang="en-US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学生表</a:t>
              </a:r>
              <a:r>
                <a:rPr kumimoji="1" lang="en-US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en-US" altLang="en-US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kumimoji="1" lang="en-US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en-US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</p:txBody>
        </p:sp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F827A344-F571-47AF-9521-4099C4E96FFB}"/>
                </a:ext>
              </a:extLst>
            </p:cNvPr>
            <p:cNvSpPr/>
            <p:nvPr/>
          </p:nvSpPr>
          <p:spPr>
            <a:xfrm>
              <a:off x="2279576" y="5472608"/>
              <a:ext cx="7100688" cy="134076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4837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1127448" y="1844238"/>
            <a:ext cx="6408712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4D4D4D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集合成员资格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某一元素是否是某一个集合的成员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4D4D4D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集合之间的比较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某一个集合是否包含另一个集合等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4D4D4D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集合基数的测试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测试集合是否为空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测试集合是否存在重复元组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536160" y="2204864"/>
            <a:ext cx="2987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子查询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536160" y="3179470"/>
            <a:ext cx="2775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θ-Some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子查询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θ-All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子查询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482459" y="4475614"/>
            <a:ext cx="26189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EXISTS</a:t>
            </a: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子查询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998CA605-D2A3-4DAE-8553-B7C65C655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6" y="190382"/>
            <a:ext cx="29546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Clr>
                <a:srgbClr val="4D4D4D"/>
              </a:buClr>
              <a:defRPr/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集合比较运算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28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734009"/>
            <a:ext cx="7056784" cy="2415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805157"/>
            <a:ext cx="1111384" cy="171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3411332" y="2640856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关系数据库语言</a:t>
            </a:r>
            <a:r>
              <a:rPr lang="en-US" altLang="zh-CN" sz="4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SQL</a:t>
            </a:r>
            <a:endParaRPr lang="zh-CN" altLang="en-US" sz="48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78FE78-BDAC-4FEC-B85A-FCB3F1F275BB}"/>
              </a:ext>
            </a:extLst>
          </p:cNvPr>
          <p:cNvSpPr txBox="1"/>
          <p:nvPr/>
        </p:nvSpPr>
        <p:spPr>
          <a:xfrm>
            <a:off x="1055440" y="4869160"/>
            <a:ext cx="8208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DBMS</a:t>
            </a:r>
            <a:r>
              <a:rPr lang="zh-CN" altLang="en-US" sz="32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承担着</a:t>
            </a:r>
            <a:r>
              <a:rPr lang="en-US" altLang="zh-CN" sz="32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SQL</a:t>
            </a:r>
            <a:r>
              <a:rPr lang="zh-CN" altLang="en-US" sz="32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的编译解释执行的角色，取决于不同的数据库产品支持的</a:t>
            </a:r>
            <a:r>
              <a:rPr lang="en-US" altLang="zh-CN" sz="32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SQL</a:t>
            </a:r>
            <a:r>
              <a:rPr lang="zh-CN" altLang="en-US" sz="32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标准子集</a:t>
            </a:r>
          </a:p>
        </p:txBody>
      </p:sp>
      <p:pic>
        <p:nvPicPr>
          <p:cNvPr id="6" name="Picture 2" descr="https://timgsa.baidu.com/timg?image&amp;quality=80&amp;size=b9999_10000&amp;sec=1581752773266&amp;di=5acf76931db6cb7fe4b797cdf2dad652&amp;imgtype=0&amp;src=http%3A%2F%2Fpmo17349e.pic35.websiteonline.cn%2Fupload%2Fu15516726763308147730fm27gp0.jpg">
            <a:extLst>
              <a:ext uri="{FF2B5EF4-FFF2-40B4-BE49-F238E27FC236}">
                <a16:creationId xmlns:a16="http://schemas.microsoft.com/office/drawing/2014/main" id="{87A4B21B-93BF-49FC-8707-B941577EA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76" y="4759769"/>
            <a:ext cx="1319755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06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1271464" y="1426367"/>
            <a:ext cx="8400728" cy="1023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(NOT) IN-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子查询</a:t>
            </a:r>
          </a:p>
          <a:p>
            <a:pPr>
              <a:lnSpc>
                <a:spcPts val="3300"/>
              </a:lnSpc>
              <a:spcBef>
                <a:spcPts val="600"/>
              </a:spcBef>
              <a:spcAft>
                <a:spcPts val="600"/>
              </a:spcAft>
              <a:buClr>
                <a:srgbClr val="4D4D4D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基本语法：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09807" y="1916832"/>
            <a:ext cx="4450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子查询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297312" y="2646932"/>
            <a:ext cx="8112696" cy="10801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C00000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语法中，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的最简单形式就是列名或常数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C00000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语义：判断某一表达式的值是否在子查询的结果中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297312" y="3803996"/>
            <a:ext cx="8400728" cy="463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：求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C01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C02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课程的学生的学号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9024D634-CEF6-41DC-9BBF-A9A59DCD4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6" y="190382"/>
            <a:ext cx="51443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子句中的子查询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9D0D4F1-CB20-413F-B3F3-124C27910EA1}"/>
              </a:ext>
            </a:extLst>
          </p:cNvPr>
          <p:cNvGrpSpPr/>
          <p:nvPr/>
        </p:nvGrpSpPr>
        <p:grpSpPr>
          <a:xfrm>
            <a:off x="7826901" y="4522710"/>
            <a:ext cx="2138799" cy="1714602"/>
            <a:chOff x="8283157" y="4293096"/>
            <a:chExt cx="2138799" cy="1714602"/>
          </a:xfrm>
        </p:grpSpPr>
        <p:pic>
          <p:nvPicPr>
            <p:cNvPr id="16" name="Picture 5">
              <a:extLst>
                <a:ext uri="{FF2B5EF4-FFF2-40B4-BE49-F238E27FC236}">
                  <a16:creationId xmlns:a16="http://schemas.microsoft.com/office/drawing/2014/main" id="{D2A31D3C-D9A8-4308-B726-4DEAC0930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0572" y="4293096"/>
              <a:ext cx="1111384" cy="1714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D6E80CE-CAA6-4E1F-AB97-34CD5EA6E5CF}"/>
                </a:ext>
              </a:extLst>
            </p:cNvPr>
            <p:cNvSpPr txBox="1"/>
            <p:nvPr/>
          </p:nvSpPr>
          <p:spPr>
            <a:xfrm>
              <a:off x="8283157" y="4936068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rgbClr val="FF0000"/>
                  </a:solidFill>
                  <a:latin typeface="迷你简毡笔黑" panose="03000509000000000000" pitchFamily="65" charset="-122"/>
                  <a:ea typeface="迷你简毡笔黑" panose="03000509000000000000" pitchFamily="65" charset="-122"/>
                </a:rPr>
                <a:t>不对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9C4D96A9-F9B9-465E-989C-3D41B8F5182D}"/>
              </a:ext>
            </a:extLst>
          </p:cNvPr>
          <p:cNvGrpSpPr/>
          <p:nvPr/>
        </p:nvGrpSpPr>
        <p:grpSpPr>
          <a:xfrm>
            <a:off x="1823320" y="4522710"/>
            <a:ext cx="5039484" cy="1656184"/>
            <a:chOff x="1823320" y="4522710"/>
            <a:chExt cx="5039484" cy="1656184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46C66A6-EF66-4532-A56D-2A9748688221}"/>
                </a:ext>
              </a:extLst>
            </p:cNvPr>
            <p:cNvSpPr txBox="1"/>
            <p:nvPr/>
          </p:nvSpPr>
          <p:spPr>
            <a:xfrm>
              <a:off x="2146338" y="4725144"/>
              <a:ext cx="459773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SELECT </a:t>
              </a:r>
              <a:r>
                <a:rPr lang="en-US" altLang="zh-CN" sz="2400" dirty="0">
                  <a:solidFill>
                    <a:srgbClr val="9EBF2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Distinct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 err="1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Sno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  <a:p>
              <a:r>
                <a:rPr lang="en-US" altLang="zh-CN" sz="2400" dirty="0">
                  <a:solidFill>
                    <a:srgbClr val="4AC5E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FROM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SC </a:t>
              </a:r>
            </a:p>
            <a:p>
              <a:r>
                <a:rPr lang="en-US" altLang="zh-CN" sz="24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WHERE </a:t>
              </a:r>
              <a:r>
                <a:rPr lang="en-US" altLang="zh-CN" sz="2400" dirty="0" err="1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Cno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 </a:t>
              </a:r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"C01", "C02"</a:t>
              </a:r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6DFCE31D-6A9C-4E9C-A0D2-8BB2BFBA3C57}"/>
                </a:ext>
              </a:extLst>
            </p:cNvPr>
            <p:cNvSpPr/>
            <p:nvPr/>
          </p:nvSpPr>
          <p:spPr>
            <a:xfrm>
              <a:off x="1823320" y="4522710"/>
              <a:ext cx="5039484" cy="165618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BD4F6385-7803-4442-A510-10ECE901E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4724" y="1564772"/>
            <a:ext cx="3162383" cy="372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78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">
            <a:extLst>
              <a:ext uri="{FF2B5EF4-FFF2-40B4-BE49-F238E27FC236}">
                <a16:creationId xmlns:a16="http://schemas.microsoft.com/office/drawing/2014/main" id="{9024D634-CEF6-41DC-9BBF-A9A59DCD4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6" y="190382"/>
            <a:ext cx="51443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子句中的子查询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17D682E-DBC9-4A2A-9D8C-EEBE442B18F9}"/>
              </a:ext>
            </a:extLst>
          </p:cNvPr>
          <p:cNvGrpSpPr/>
          <p:nvPr/>
        </p:nvGrpSpPr>
        <p:grpSpPr>
          <a:xfrm>
            <a:off x="335360" y="2852936"/>
            <a:ext cx="5039484" cy="1656184"/>
            <a:chOff x="623392" y="2852936"/>
            <a:chExt cx="5039484" cy="1656184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46C66A6-EF66-4532-A56D-2A9748688221}"/>
                </a:ext>
              </a:extLst>
            </p:cNvPr>
            <p:cNvSpPr txBox="1"/>
            <p:nvPr/>
          </p:nvSpPr>
          <p:spPr>
            <a:xfrm>
              <a:off x="946410" y="3055370"/>
              <a:ext cx="459773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SELECT </a:t>
              </a:r>
              <a:r>
                <a:rPr lang="en-US" altLang="zh-CN" sz="2400" dirty="0">
                  <a:solidFill>
                    <a:srgbClr val="9EBF2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Distinct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 err="1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Sno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  <a:p>
              <a:r>
                <a:rPr lang="en-US" altLang="zh-CN" sz="2400" dirty="0">
                  <a:solidFill>
                    <a:srgbClr val="4AC5E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FROM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SC </a:t>
              </a:r>
            </a:p>
            <a:p>
              <a:r>
                <a:rPr lang="en-US" altLang="zh-CN" sz="24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WHERE </a:t>
              </a:r>
              <a:r>
                <a:rPr lang="en-US" altLang="zh-CN" sz="2400" dirty="0" err="1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Cno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 </a:t>
              </a:r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"C01", "C02"</a:t>
              </a:r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6DFCE31D-6A9C-4E9C-A0D2-8BB2BFBA3C57}"/>
                </a:ext>
              </a:extLst>
            </p:cNvPr>
            <p:cNvSpPr/>
            <p:nvPr/>
          </p:nvSpPr>
          <p:spPr>
            <a:xfrm>
              <a:off x="623392" y="2852936"/>
              <a:ext cx="5039484" cy="165618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78FE0E9-FB11-4739-90ED-D9AFE2EDB16F}"/>
              </a:ext>
            </a:extLst>
          </p:cNvPr>
          <p:cNvGrpSpPr/>
          <p:nvPr/>
        </p:nvGrpSpPr>
        <p:grpSpPr>
          <a:xfrm>
            <a:off x="6023992" y="2827442"/>
            <a:ext cx="5909759" cy="1656184"/>
            <a:chOff x="6312024" y="2827442"/>
            <a:chExt cx="5909759" cy="1656184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D4713B1-200A-4647-B188-DD4A39BD26C6}"/>
                </a:ext>
              </a:extLst>
            </p:cNvPr>
            <p:cNvSpPr txBox="1"/>
            <p:nvPr/>
          </p:nvSpPr>
          <p:spPr>
            <a:xfrm>
              <a:off x="6534227" y="3097815"/>
              <a:ext cx="568755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SELECT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>
                  <a:solidFill>
                    <a:srgbClr val="9EBF2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Distinct </a:t>
              </a:r>
              <a:r>
                <a:rPr lang="en-US" altLang="zh-CN" sz="2400" dirty="0" err="1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Sno</a:t>
              </a:r>
              <a:endPara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2800"/>
                </a:lnSpc>
                <a:defRPr/>
              </a:pPr>
              <a:r>
                <a:rPr lang="en-US" altLang="zh-CN" sz="2400" dirty="0">
                  <a:solidFill>
                    <a:srgbClr val="4AC5E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FROM</a:t>
              </a:r>
              <a:r>
                <a: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</a:t>
              </a:r>
              <a:r>
                <a:rPr lang="en-US" altLang="zh-CN" sz="2400" dirty="0">
                  <a:solidFill>
                    <a:srgbClr val="19B5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  <a:p>
              <a:pPr>
                <a:lnSpc>
                  <a:spcPts val="2800"/>
                </a:lnSpc>
                <a:defRPr/>
              </a:pPr>
              <a:r>
                <a:rPr lang="en-US" altLang="zh-CN" sz="24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WHERE</a:t>
              </a:r>
              <a:r>
                <a: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 err="1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Cno</a:t>
              </a:r>
              <a:r>
                <a: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"C01" </a:t>
              </a:r>
              <a:r>
                <a:rPr lang="en-US" altLang="zh-CN" sz="2400" dirty="0">
                  <a:solidFill>
                    <a:srgbClr val="92D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</a:t>
              </a:r>
              <a:r>
                <a: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2400" dirty="0" err="1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Cno</a:t>
              </a:r>
              <a:r>
                <a: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"C02" </a:t>
              </a:r>
              <a:r>
                <a: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09E4F4A5-6051-47DE-AF75-6BF3A3780B88}"/>
                </a:ext>
              </a:extLst>
            </p:cNvPr>
            <p:cNvSpPr/>
            <p:nvPr/>
          </p:nvSpPr>
          <p:spPr>
            <a:xfrm>
              <a:off x="6312024" y="2827442"/>
              <a:ext cx="5760640" cy="165618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Text Box 11">
            <a:extLst>
              <a:ext uri="{FF2B5EF4-FFF2-40B4-BE49-F238E27FC236}">
                <a16:creationId xmlns:a16="http://schemas.microsoft.com/office/drawing/2014/main" id="{EF5F6C3D-C321-4E50-8C48-DC80B650C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748" y="1587472"/>
            <a:ext cx="9288724" cy="93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：求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C01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C02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课程的学生的学号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是一种简便的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使用方法，相反结果可以使用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 IN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来否定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DE2E46B-307A-4664-AC89-E47B7BA032A0}"/>
              </a:ext>
            </a:extLst>
          </p:cNvPr>
          <p:cNvGrpSpPr/>
          <p:nvPr/>
        </p:nvGrpSpPr>
        <p:grpSpPr>
          <a:xfrm>
            <a:off x="1055440" y="4738734"/>
            <a:ext cx="8910260" cy="1714602"/>
            <a:chOff x="1055440" y="4738734"/>
            <a:chExt cx="8910260" cy="1714602"/>
          </a:xfrm>
        </p:grpSpPr>
        <p:sp>
          <p:nvSpPr>
            <p:cNvPr id="21" name="Text Box 11">
              <a:extLst>
                <a:ext uri="{FF2B5EF4-FFF2-40B4-BE49-F238E27FC236}">
                  <a16:creationId xmlns:a16="http://schemas.microsoft.com/office/drawing/2014/main" id="{BDDEE304-FCC4-4283-BC49-78726AEE19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5440" y="5629579"/>
              <a:ext cx="8400728" cy="463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：求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既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学过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C01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课程，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又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学过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C02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课程的学生的学号</a:t>
              </a:r>
            </a:p>
          </p:txBody>
        </p:sp>
        <p:pic>
          <p:nvPicPr>
            <p:cNvPr id="23" name="Picture 5">
              <a:extLst>
                <a:ext uri="{FF2B5EF4-FFF2-40B4-BE49-F238E27FC236}">
                  <a16:creationId xmlns:a16="http://schemas.microsoft.com/office/drawing/2014/main" id="{BC6D6B18-E491-4166-86CD-3D428AAF26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4316" y="4738734"/>
              <a:ext cx="1111384" cy="1714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0406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 bwMode="auto">
          <a:xfrm>
            <a:off x="407368" y="5579949"/>
            <a:ext cx="8352928" cy="94855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3E9AFDB7-1CFB-401B-8428-98E906173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68" y="548680"/>
            <a:ext cx="8400728" cy="463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：求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C01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C02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课程的学生的学号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A26717-DC3B-48FA-AFC0-3F960DF4048F}"/>
              </a:ext>
            </a:extLst>
          </p:cNvPr>
          <p:cNvSpPr txBox="1"/>
          <p:nvPr/>
        </p:nvSpPr>
        <p:spPr>
          <a:xfrm>
            <a:off x="452928" y="1556792"/>
            <a:ext cx="62191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分组查询方案</a:t>
            </a:r>
            <a:endParaRPr lang="en-US" altLang="zh-CN" sz="24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r>
              <a:rPr lang="en-US" altLang="zh-CN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SELECT </a:t>
            </a:r>
            <a:r>
              <a:rPr lang="en-US" altLang="zh-CN" sz="2400" dirty="0" err="1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Sno</a:t>
            </a:r>
            <a:endParaRPr lang="en-US" altLang="zh-CN" sz="24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r>
              <a:rPr lang="en-US" altLang="zh-CN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FROM  SC</a:t>
            </a:r>
          </a:p>
          <a:p>
            <a:r>
              <a:rPr lang="en-US" altLang="zh-CN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WHERE </a:t>
            </a:r>
            <a:r>
              <a:rPr lang="en-US" altLang="zh-CN" sz="2400" dirty="0" err="1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Cno</a:t>
            </a:r>
            <a:r>
              <a:rPr lang="en-US" altLang="zh-CN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 In ("C01", "C02")</a:t>
            </a:r>
          </a:p>
          <a:p>
            <a:r>
              <a:rPr lang="en-US" altLang="zh-CN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GROUP BY </a:t>
            </a:r>
            <a:r>
              <a:rPr lang="en-US" altLang="zh-CN" sz="2400" dirty="0" err="1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Sno</a:t>
            </a:r>
            <a:r>
              <a:rPr lang="en-US" altLang="zh-CN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 Having COUNT(*)=2</a:t>
            </a:r>
          </a:p>
          <a:p>
            <a:r>
              <a:rPr lang="en-US" altLang="zh-CN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;</a:t>
            </a:r>
            <a:endParaRPr lang="zh-CN" altLang="en-US" sz="24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5D58AD7-00CA-43A6-A843-B2F77CF00424}"/>
              </a:ext>
            </a:extLst>
          </p:cNvPr>
          <p:cNvSpPr txBox="1"/>
          <p:nvPr/>
        </p:nvSpPr>
        <p:spPr>
          <a:xfrm>
            <a:off x="6312024" y="1484784"/>
            <a:ext cx="51125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子查询方案</a:t>
            </a:r>
            <a:endParaRPr lang="en-US" altLang="zh-CN" sz="24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r>
              <a:rPr lang="en-US" altLang="zh-CN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SELECT </a:t>
            </a:r>
            <a:r>
              <a:rPr lang="en-US" altLang="zh-CN" sz="2400" dirty="0" err="1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Sno</a:t>
            </a:r>
            <a:endParaRPr lang="en-US" altLang="zh-CN" sz="24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r>
              <a:rPr lang="en-US" altLang="zh-CN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FROM  SC</a:t>
            </a:r>
          </a:p>
          <a:p>
            <a:r>
              <a:rPr lang="en-US" altLang="zh-CN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WHERE </a:t>
            </a:r>
            <a:r>
              <a:rPr lang="en-US" altLang="zh-CN" sz="2400" dirty="0" err="1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Cno</a:t>
            </a:r>
            <a:r>
              <a:rPr lang="en-US" altLang="zh-CN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=“C01” And </a:t>
            </a:r>
            <a:r>
              <a:rPr lang="en-US" altLang="zh-CN" sz="2400" dirty="0" err="1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Sno</a:t>
            </a:r>
            <a:r>
              <a:rPr lang="en-US" altLang="zh-CN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 in</a:t>
            </a:r>
            <a:r>
              <a:rPr lang="zh-CN" altLang="en-US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 </a:t>
            </a:r>
            <a:r>
              <a:rPr lang="en-US" altLang="zh-CN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(SELECT </a:t>
            </a:r>
            <a:r>
              <a:rPr lang="en-US" altLang="zh-CN" sz="2400" dirty="0" err="1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Sno</a:t>
            </a:r>
            <a:endParaRPr lang="en-US" altLang="zh-CN" sz="24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r>
              <a:rPr lang="en-US" altLang="zh-CN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FROM  SC</a:t>
            </a:r>
          </a:p>
          <a:p>
            <a:r>
              <a:rPr lang="en-US" altLang="zh-CN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WHERE </a:t>
            </a:r>
            <a:r>
              <a:rPr lang="en-US" altLang="zh-CN" sz="2400" dirty="0" err="1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Cno</a:t>
            </a:r>
            <a:r>
              <a:rPr lang="en-US" altLang="zh-CN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=“C02” )</a:t>
            </a:r>
          </a:p>
          <a:p>
            <a:r>
              <a:rPr lang="en-US" altLang="zh-CN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;</a:t>
            </a:r>
          </a:p>
          <a:p>
            <a:endParaRPr lang="en-US" altLang="zh-CN" sz="24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r>
              <a:rPr lang="zh-CN" altLang="en-US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这里</a:t>
            </a:r>
            <a:r>
              <a:rPr lang="en-US" altLang="zh-CN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in</a:t>
            </a:r>
            <a:r>
              <a:rPr lang="zh-CN" altLang="en-US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相当于取交集</a:t>
            </a:r>
            <a:endParaRPr lang="en-US" altLang="zh-CN" sz="24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endParaRPr lang="zh-CN" altLang="en-US" sz="24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9B19535C-9B72-4272-87B3-3FBE17571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316" y="4738734"/>
            <a:ext cx="1111384" cy="171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0" descr="Boy10">
            <a:extLst>
              <a:ext uri="{FF2B5EF4-FFF2-40B4-BE49-F238E27FC236}">
                <a16:creationId xmlns:a16="http://schemas.microsoft.com/office/drawing/2014/main" id="{03A75554-29DB-4069-87A9-EDAD7B5BDBB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82829" y="4754761"/>
            <a:ext cx="1752189" cy="1604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164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>
            <a:extLst>
              <a:ext uri="{FF2B5EF4-FFF2-40B4-BE49-F238E27FC236}">
                <a16:creationId xmlns:a16="http://schemas.microsoft.com/office/drawing/2014/main" id="{9B19535C-9B72-4272-87B3-3FBE17571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936" y="3245214"/>
            <a:ext cx="1111384" cy="171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0" descr="Boy10">
            <a:extLst>
              <a:ext uri="{FF2B5EF4-FFF2-40B4-BE49-F238E27FC236}">
                <a16:creationId xmlns:a16="http://schemas.microsoft.com/office/drawing/2014/main" id="{03A75554-29DB-4069-87A9-EDAD7B5BDBB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16449" y="3261241"/>
            <a:ext cx="1752189" cy="1604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E58FA123-EEAC-4A88-AFF2-72D8D18328D0}"/>
              </a:ext>
            </a:extLst>
          </p:cNvPr>
          <p:cNvGrpSpPr/>
          <p:nvPr/>
        </p:nvGrpSpPr>
        <p:grpSpPr>
          <a:xfrm>
            <a:off x="1199456" y="2348880"/>
            <a:ext cx="7272808" cy="4443016"/>
            <a:chOff x="1199456" y="2348880"/>
            <a:chExt cx="7272808" cy="4443016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CE2BF5B-1206-4996-9701-13D26D872538}"/>
                </a:ext>
              </a:extLst>
            </p:cNvPr>
            <p:cNvSpPr txBox="1"/>
            <p:nvPr/>
          </p:nvSpPr>
          <p:spPr>
            <a:xfrm>
              <a:off x="1523561" y="2636912"/>
              <a:ext cx="6484467" cy="4154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SELECT </a:t>
              </a:r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Sno,Cno,Grade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4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FROM</a:t>
              </a:r>
              <a:r>
                <a: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SC</a:t>
              </a:r>
            </a:p>
            <a:p>
              <a:r>
                <a:rPr lang="en-US" altLang="zh-CN" sz="24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WHERE</a:t>
              </a:r>
              <a:r>
                <a: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Grade</a:t>
              </a:r>
              <a:r>
                <a: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not in </a:t>
              </a:r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</a:p>
            <a:p>
              <a:r>
                <a: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           SELECT 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Grade</a:t>
              </a:r>
              <a:r>
                <a: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  <a:p>
              <a:r>
                <a: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           </a:t>
              </a:r>
              <a:r>
                <a:rPr lang="en-US" altLang="zh-CN" sz="24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FROM</a:t>
              </a:r>
              <a:r>
                <a: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SC</a:t>
              </a:r>
            </a:p>
            <a:p>
              <a:r>
                <a: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           </a:t>
              </a:r>
              <a:r>
                <a:rPr lang="en-US" altLang="zh-CN" sz="24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WHERE</a:t>
              </a:r>
              <a:r>
                <a: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Cno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="C08“</a:t>
              </a:r>
            </a:p>
            <a:p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       And Grade is not Null)</a:t>
              </a:r>
            </a:p>
            <a:p>
              <a:endParaRPr lang="en-US" altLang="zh-CN" sz="24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4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如果没有</a:t>
              </a:r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Grade is not Null</a:t>
              </a:r>
            </a:p>
            <a:p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Not in </a:t>
              </a:r>
              <a:r>
                <a:rPr lang="zh-CN" altLang="en-US" sz="24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结果是空集，因为里面有空值</a:t>
              </a:r>
              <a:endParaRPr lang="en-US" altLang="zh-CN" sz="24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</a:t>
              </a:r>
              <a:r>
                <a:rPr lang="zh-CN" altLang="en-US" sz="24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的结果不受影响，就是得分</a:t>
              </a:r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99</a:t>
              </a:r>
              <a:r>
                <a:rPr lang="zh-CN" altLang="en-US" sz="24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</a:t>
              </a:r>
              <a:r>
                <a:rPr lang="zh-CN" altLang="en-US" sz="24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的学号</a:t>
              </a:r>
              <a:endParaRPr lang="en-US" altLang="zh-CN" sz="24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78A45BFF-FB39-4BD5-92B0-177547BA4450}"/>
                </a:ext>
              </a:extLst>
            </p:cNvPr>
            <p:cNvSpPr/>
            <p:nvPr/>
          </p:nvSpPr>
          <p:spPr>
            <a:xfrm>
              <a:off x="1199456" y="2348880"/>
              <a:ext cx="7272808" cy="288032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Text Box 11">
            <a:extLst>
              <a:ext uri="{FF2B5EF4-FFF2-40B4-BE49-F238E27FC236}">
                <a16:creationId xmlns:a16="http://schemas.microsoft.com/office/drawing/2014/main" id="{56F6806A-1EF8-481A-B7E1-0EE3A7817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456" y="1084032"/>
            <a:ext cx="8400728" cy="93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：这条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语句的语义，以及查询结果应该是什么？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找出成绩不是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的同学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F99B06-2CF5-49E6-BB74-0F58D79F3A9C}"/>
              </a:ext>
            </a:extLst>
          </p:cNvPr>
          <p:cNvSpPr txBox="1"/>
          <p:nvPr/>
        </p:nvSpPr>
        <p:spPr>
          <a:xfrm>
            <a:off x="8962645" y="5157192"/>
            <a:ext cx="26837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试一试</a:t>
            </a:r>
            <a:endParaRPr lang="en-US" altLang="zh-CN" sz="2400" dirty="0">
              <a:solidFill>
                <a:srgbClr val="FF0000"/>
              </a:solidFill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Exists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81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151656" y="1461942"/>
            <a:ext cx="8400728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子查询（</a:t>
            </a:r>
            <a:r>
              <a:rPr lang="zh-CN" altLang="zh-CN" sz="2800" b="1" dirty="0">
                <a:solidFill>
                  <a:srgbClr val="FF0000"/>
                </a:solidFill>
              </a:rPr>
              <a:t>θ</a:t>
            </a:r>
            <a:r>
              <a:rPr lang="en-US" altLang="zh-CN" sz="2800" b="1" dirty="0">
                <a:solidFill>
                  <a:srgbClr val="FF0000"/>
                </a:solidFill>
              </a:rPr>
              <a:t> Some</a:t>
            </a:r>
            <a:r>
              <a:rPr lang="en-US" altLang="zh-CN" sz="2800" b="1" dirty="0"/>
              <a:t>/</a:t>
            </a:r>
            <a:r>
              <a:rPr lang="zh-CN" altLang="zh-CN" sz="2800" b="1" dirty="0">
                <a:solidFill>
                  <a:srgbClr val="FF0000"/>
                </a:solidFill>
              </a:rPr>
              <a:t>θ</a:t>
            </a:r>
            <a:r>
              <a:rPr lang="en-US" altLang="zh-CN" sz="2800" b="1" dirty="0">
                <a:solidFill>
                  <a:srgbClr val="FF0000"/>
                </a:solidFill>
              </a:rPr>
              <a:t> All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实现：与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某一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比较，还是与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基本语法：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27721" y="4114816"/>
            <a:ext cx="86747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是比较运算符（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&lt;,&gt;,&gt;=,&lt;=,=,&lt;&gt;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语义：将表达式的值与子查询的结果进行比较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32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如果表达式的值至少与子查询结果的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某一个值相比较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，则“表达式 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Some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子查询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”的结果为真；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32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如果表达式的值至少与子查询结果的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所有值相比较都满足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，则“表达式 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子查询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”的结果为真；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59696" y="2636913"/>
            <a:ext cx="4759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l-GR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Some</a:t>
            </a:r>
            <a:r>
              <a:rPr lang="en-US" altLang="zh-CN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子查询</a:t>
            </a:r>
            <a:r>
              <a:rPr lang="en-US" altLang="zh-CN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2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59697" y="3348282"/>
            <a:ext cx="415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l-GR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All</a:t>
            </a:r>
            <a:r>
              <a:rPr lang="en-US" altLang="zh-CN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子查询</a:t>
            </a:r>
            <a:r>
              <a:rPr lang="en-US" altLang="zh-CN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2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E0923843-68E4-4337-A83E-1F07E392E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6" y="190382"/>
            <a:ext cx="51443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子句中的子查询</a:t>
            </a:r>
          </a:p>
        </p:txBody>
      </p:sp>
    </p:spTree>
    <p:extLst>
      <p:ext uri="{BB962C8B-B14F-4D97-AF65-F5344CB8AC3E}">
        <p14:creationId xmlns:p14="http://schemas.microsoft.com/office/powerpoint/2010/main" val="244513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271464" y="1400387"/>
            <a:ext cx="8736560" cy="9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子查询（</a:t>
            </a:r>
            <a:r>
              <a:rPr lang="zh-CN" altLang="zh-CN" sz="2800" b="1" dirty="0">
                <a:solidFill>
                  <a:srgbClr val="FF0000"/>
                </a:solidFill>
              </a:rPr>
              <a:t>θ</a:t>
            </a:r>
            <a:r>
              <a:rPr lang="en-US" altLang="zh-CN" sz="2800" b="1" dirty="0">
                <a:solidFill>
                  <a:srgbClr val="FF0000"/>
                </a:solidFill>
              </a:rPr>
              <a:t> Some</a:t>
            </a:r>
            <a:r>
              <a:rPr lang="en-US" altLang="zh-CN" sz="2800" b="1" dirty="0"/>
              <a:t>/</a:t>
            </a:r>
            <a:r>
              <a:rPr lang="zh-CN" altLang="zh-CN" sz="2800" b="1" dirty="0">
                <a:solidFill>
                  <a:srgbClr val="FF0000"/>
                </a:solidFill>
              </a:rPr>
              <a:t>θ</a:t>
            </a:r>
            <a:r>
              <a:rPr lang="en-US" altLang="zh-CN" sz="2800" b="1" dirty="0">
                <a:solidFill>
                  <a:srgbClr val="FF0000"/>
                </a:solidFill>
              </a:rPr>
              <a:t> All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：找出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C01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号课程成绩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不是最高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学生的学号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271464" y="2431342"/>
            <a:ext cx="8633440" cy="2964915"/>
            <a:chOff x="251520" y="2564903"/>
            <a:chExt cx="8633440" cy="2964915"/>
          </a:xfrm>
        </p:grpSpPr>
        <p:sp>
          <p:nvSpPr>
            <p:cNvPr id="12" name="矩形 11"/>
            <p:cNvSpPr/>
            <p:nvPr/>
          </p:nvSpPr>
          <p:spPr bwMode="auto">
            <a:xfrm>
              <a:off x="251520" y="2564903"/>
              <a:ext cx="8633440" cy="28803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23472" y="2564904"/>
              <a:ext cx="8401428" cy="2964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200"/>
                </a:lnSpc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SELECT </a:t>
              </a:r>
              <a:r>
                <a:rPr lang="en-US" altLang="zh-CN" sz="2400" dirty="0" err="1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Sno</a:t>
              </a:r>
              <a:endPara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3200"/>
                </a:lnSpc>
                <a:defRPr/>
              </a:pPr>
              <a:r>
                <a:rPr lang="en-US" altLang="zh-CN" sz="2400" b="1" dirty="0">
                  <a:solidFill>
                    <a:srgbClr val="4AC5E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FROM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</a:t>
              </a:r>
            </a:p>
            <a:p>
              <a:pPr>
                <a:lnSpc>
                  <a:spcPts val="3200"/>
                </a:lnSpc>
                <a:defRPr/>
              </a:pPr>
              <a:r>
                <a:rPr lang="en-US" altLang="zh-CN" sz="24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WHERE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 err="1">
                  <a:solidFill>
                    <a:srgbClr val="19B5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Cno</a:t>
              </a:r>
              <a:r>
                <a:rPr lang="en-US" altLang="zh-CN" sz="2400" dirty="0">
                  <a:solidFill>
                    <a:srgbClr val="19B5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="C01" </a:t>
              </a:r>
              <a:r>
                <a:rPr lang="en-US" altLang="zh-CN" sz="2400" dirty="0">
                  <a:solidFill>
                    <a:srgbClr val="92D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Grade</a:t>
              </a:r>
              <a:r>
                <a:rPr lang="en-US" altLang="zh-CN" sz="24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&lt;some </a:t>
              </a:r>
              <a:r>
                <a:rPr lang="en-US" altLang="zh-CN" sz="2400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b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Select 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Grade</a:t>
              </a:r>
              <a:b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</a:t>
              </a:r>
              <a:r>
                <a:rPr lang="en-US" altLang="zh-CN" sz="2400" b="1" dirty="0">
                  <a:solidFill>
                    <a:srgbClr val="4AC5E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From 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</a:t>
              </a:r>
            </a:p>
            <a:p>
              <a:pPr>
                <a:lnSpc>
                  <a:spcPts val="3200"/>
                </a:lnSpc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</a:t>
              </a:r>
              <a:r>
                <a:rPr lang="en-US" altLang="zh-CN" sz="24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Where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 err="1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Cno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="C01”</a:t>
              </a:r>
              <a:r>
                <a:rPr lang="en-US" altLang="zh-CN" sz="2400" dirty="0">
                  <a:solidFill>
                    <a:srgbClr val="92D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rgbClr val="FF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Grade is not null</a:t>
              </a:r>
              <a:r>
                <a:rPr lang="en-US" altLang="zh-CN" sz="2400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b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391329" y="4937831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99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此条件</a:t>
            </a:r>
            <a:r>
              <a:rPr lang="zh-CN" altLang="en-US" sz="2400" b="1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可有可无，为什么？因为总会小于一个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4FAFB40C-A164-4D52-81FE-214A3A7E2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6" y="190382"/>
            <a:ext cx="51443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子句中的子查询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2AF88D4-6B9C-4450-86E3-DBF7BAD969B8}"/>
              </a:ext>
            </a:extLst>
          </p:cNvPr>
          <p:cNvGrpSpPr/>
          <p:nvPr/>
        </p:nvGrpSpPr>
        <p:grpSpPr>
          <a:xfrm>
            <a:off x="1271464" y="5683920"/>
            <a:ext cx="8568024" cy="995723"/>
            <a:chOff x="1271464" y="5683920"/>
            <a:chExt cx="8568024" cy="995723"/>
          </a:xfrm>
        </p:grpSpPr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1271464" y="6093296"/>
              <a:ext cx="8400728" cy="463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查询练习：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找出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C01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号课程</a:t>
              </a:r>
              <a:r>
                <a:rPr lang="zh-CN" altLang="en-US" sz="24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成绩最高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的学生的学号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" name="Picture 20" descr="Boy10">
              <a:extLst>
                <a:ext uri="{FF2B5EF4-FFF2-40B4-BE49-F238E27FC236}">
                  <a16:creationId xmlns:a16="http://schemas.microsoft.com/office/drawing/2014/main" id="{6F2418EE-9171-497C-ADD5-8D4B3C974ED9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856835" y="5764332"/>
              <a:ext cx="982653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5">
              <a:extLst>
                <a:ext uri="{FF2B5EF4-FFF2-40B4-BE49-F238E27FC236}">
                  <a16:creationId xmlns:a16="http://schemas.microsoft.com/office/drawing/2014/main" id="{4141655C-EBDD-4881-A4F9-C6A12842D0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8721" y="5683920"/>
              <a:ext cx="645415" cy="995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700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202634" y="1605958"/>
            <a:ext cx="8400728" cy="9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子查询（嵌套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带有子查询的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语句由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内层查询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外层查询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55563A45-B16D-4D5D-A13C-FDB1A3BA0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6" y="190382"/>
            <a:ext cx="57246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非相关子查询和相关子查询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5FEABAB4-89E3-4388-A0E2-00D5EF61810C}"/>
              </a:ext>
            </a:extLst>
          </p:cNvPr>
          <p:cNvSpPr txBox="1">
            <a:spLocks noChangeArrowheads="1"/>
          </p:cNvSpPr>
          <p:nvPr/>
        </p:nvSpPr>
        <p:spPr>
          <a:xfrm>
            <a:off x="1202634" y="2708920"/>
            <a:ext cx="9531883" cy="3600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内层查询独立进行，没有涉及外层查询相关信息的子查询称为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非相关子查询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（内层查询的不需要外层查询把结果传进来，总查询次数是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m+n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b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普通子查询中：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先执行内层查询 ，再执行外层查询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内层查询需要</a:t>
            </a:r>
            <a:r>
              <a:rPr lang="zh-CN" altLang="en-US" sz="2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依靠外层查询的某些参量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作为限定条件才能进行的子查询称为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相关子查询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（要想执行内层的查询，需要先从外层查询到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个值，子查询对这个值进行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轮查询，总查询次数是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m*n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b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相关子查询中：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先执行外层查询，再执行内层查询</a:t>
            </a:r>
            <a:b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相关子查询只能由外层向内层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单向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传递参数</a:t>
            </a:r>
          </a:p>
        </p:txBody>
      </p:sp>
    </p:spTree>
    <p:extLst>
      <p:ext uri="{BB962C8B-B14F-4D97-AF65-F5344CB8AC3E}">
        <p14:creationId xmlns:p14="http://schemas.microsoft.com/office/powerpoint/2010/main" val="2518714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1727720" y="1461942"/>
            <a:ext cx="8400728" cy="1023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(NOT) EXISTS-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子查询</a:t>
            </a:r>
          </a:p>
          <a:p>
            <a:pPr>
              <a:lnSpc>
                <a:spcPts val="3300"/>
              </a:lnSpc>
              <a:spcBef>
                <a:spcPts val="600"/>
              </a:spcBef>
              <a:spcAft>
                <a:spcPts val="600"/>
              </a:spcAft>
              <a:buClr>
                <a:srgbClr val="4D4D4D"/>
              </a:buClr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基本语法：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535560" y="2696410"/>
            <a:ext cx="4762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</a:t>
            </a:r>
            <a:r>
              <a:rPr lang="en-US" altLang="zh-CN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en-US" altLang="zh-CN" sz="3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EXISTS</a:t>
            </a:r>
            <a:r>
              <a:rPr lang="en-US" altLang="zh-CN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sz="32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子查询</a:t>
            </a:r>
            <a:r>
              <a:rPr lang="en-US" altLang="zh-CN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2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737185" y="3645024"/>
            <a:ext cx="8112696" cy="64807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C00000"/>
              </a:buClr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语义：子查询结果中</a:t>
            </a:r>
            <a:r>
              <a:rPr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元组存在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18365" y="4653136"/>
            <a:ext cx="8930815" cy="1742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：找出没有学过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C01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课的学生的学号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IN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的逻辑是：这些学号不在选修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C01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课的这个学号集合中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E652E68A-674D-4F2F-AEA4-390AAF140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6" y="190382"/>
            <a:ext cx="51443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子句中的子查询</a:t>
            </a:r>
          </a:p>
        </p:txBody>
      </p:sp>
    </p:spTree>
    <p:extLst>
      <p:ext uri="{BB962C8B-B14F-4D97-AF65-F5344CB8AC3E}">
        <p14:creationId xmlns:p14="http://schemas.microsoft.com/office/powerpoint/2010/main" val="104655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4">
            <a:extLst>
              <a:ext uri="{FF2B5EF4-FFF2-40B4-BE49-F238E27FC236}">
                <a16:creationId xmlns:a16="http://schemas.microsoft.com/office/drawing/2014/main" id="{A5E21F12-5874-47CD-9BBD-7FBC6B9DF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6" y="190382"/>
            <a:ext cx="51443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子句中的子查询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02A4704-335E-41A8-B7C6-37C9AB199841}"/>
              </a:ext>
            </a:extLst>
          </p:cNvPr>
          <p:cNvSpPr txBox="1"/>
          <p:nvPr/>
        </p:nvSpPr>
        <p:spPr>
          <a:xfrm>
            <a:off x="1271464" y="1542071"/>
            <a:ext cx="10153128" cy="1062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：找出没有学过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C01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课的学生的学号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IN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的逻辑是：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这些学号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不在</a:t>
            </a:r>
            <a:r>
              <a:rPr lang="zh-CN" altLang="en-US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选修</a:t>
            </a: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C01</a:t>
            </a:r>
            <a:r>
              <a:rPr lang="zh-CN" altLang="en-US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课的这个学号集合中</a:t>
            </a:r>
            <a:endParaRPr lang="en-US" altLang="zh-CN" sz="28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5ACAA17-0F9B-41D6-AD73-A73BF74B6D2F}"/>
              </a:ext>
            </a:extLst>
          </p:cNvPr>
          <p:cNvGrpSpPr/>
          <p:nvPr/>
        </p:nvGrpSpPr>
        <p:grpSpPr>
          <a:xfrm>
            <a:off x="914134" y="2607913"/>
            <a:ext cx="8926282" cy="3632344"/>
            <a:chOff x="914134" y="2607913"/>
            <a:chExt cx="8926282" cy="3632344"/>
          </a:xfrm>
        </p:grpSpPr>
        <p:grpSp>
          <p:nvGrpSpPr>
            <p:cNvPr id="4" name="组合 3"/>
            <p:cNvGrpSpPr/>
            <p:nvPr/>
          </p:nvGrpSpPr>
          <p:grpSpPr>
            <a:xfrm>
              <a:off x="914134" y="2607913"/>
              <a:ext cx="8203494" cy="3632344"/>
              <a:chOff x="251520" y="2636912"/>
              <a:chExt cx="8203494" cy="3632344"/>
            </a:xfrm>
          </p:grpSpPr>
          <p:sp>
            <p:nvSpPr>
              <p:cNvPr id="3" name="矩形 2"/>
              <p:cNvSpPr/>
              <p:nvPr/>
            </p:nvSpPr>
            <p:spPr bwMode="auto">
              <a:xfrm>
                <a:off x="251520" y="2636912"/>
                <a:ext cx="8203494" cy="363234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" name="文本框 1"/>
              <p:cNvSpPr txBox="1"/>
              <p:nvPr/>
            </p:nvSpPr>
            <p:spPr>
              <a:xfrm>
                <a:off x="683568" y="2852936"/>
                <a:ext cx="6394699" cy="3046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SELECT</a:t>
                </a:r>
                <a:r>
                  <a:rPr lang="en-US" altLang="zh-CN" sz="2400" dirty="0">
                    <a:solidFill>
                      <a:srgbClr val="4D4D4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dirty="0">
                    <a:solidFill>
                      <a:srgbClr val="92D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Distinct</a:t>
                </a:r>
                <a:r>
                  <a:rPr lang="en-US" altLang="zh-CN" sz="2400" dirty="0">
                    <a:solidFill>
                      <a:srgbClr val="4D4D4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dirty="0" err="1">
                    <a:solidFill>
                      <a:srgbClr val="4D4D4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Sno</a:t>
                </a:r>
                <a:endPara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defRPr/>
                </a:pPr>
                <a:r>
                  <a:rPr lang="en-US" altLang="zh-CN" sz="2400" b="1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FROM</a:t>
                </a:r>
                <a:r>
                  <a:rPr lang="en-US" altLang="zh-CN" sz="2400" dirty="0">
                    <a:solidFill>
                      <a:srgbClr val="4D4D4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SC </a:t>
                </a:r>
              </a:p>
              <a:p>
                <a:pPr eaLnBrk="1" hangingPunct="1">
                  <a:defRPr/>
                </a:pPr>
                <a:r>
                  <a:rPr lang="en-US" altLang="zh-CN" sz="2400" b="1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WHERE</a:t>
                </a:r>
                <a:r>
                  <a:rPr lang="en-US" altLang="zh-CN" sz="2400" dirty="0">
                    <a:solidFill>
                      <a:srgbClr val="4D4D4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dirty="0" err="1">
                    <a:solidFill>
                      <a:srgbClr val="4D4D4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Sno</a:t>
                </a:r>
                <a:r>
                  <a:rPr lang="en-US" altLang="zh-CN" sz="2400" dirty="0">
                    <a:solidFill>
                      <a:srgbClr val="4D4D4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NOT IN </a:t>
                </a:r>
                <a:r>
                  <a:rPr lang="en-US" altLang="zh-CN" sz="2400" dirty="0">
                    <a:solidFill>
                      <a:schemeClr val="accent2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</a:p>
              <a:p>
                <a:pPr eaLnBrk="1" hangingPunct="1">
                  <a:defRPr/>
                </a:pPr>
                <a:r>
                  <a:rPr lang="en-US" altLang="zh-CN" sz="2400" dirty="0">
                    <a:solidFill>
                      <a:srgbClr val="4D4D4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                </a:t>
                </a:r>
                <a:r>
                  <a:rPr lang="en-US" altLang="zh-CN" sz="2400" b="1" dirty="0">
                    <a:solidFill>
                      <a:srgbClr val="7030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SELECT </a:t>
                </a:r>
                <a:r>
                  <a:rPr lang="en-US" altLang="zh-CN" sz="2400" b="1" dirty="0" err="1">
                    <a:solidFill>
                      <a:srgbClr val="7030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Sno</a:t>
                </a:r>
                <a:r>
                  <a:rPr lang="en-US" altLang="zh-CN" sz="2400" b="1" dirty="0">
                    <a:solidFill>
                      <a:srgbClr val="7030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 eaLnBrk="1" hangingPunct="1">
                  <a:defRPr/>
                </a:pPr>
                <a:r>
                  <a:rPr lang="en-US" altLang="zh-CN" sz="2400" b="1" dirty="0">
                    <a:solidFill>
                      <a:srgbClr val="7030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                FROM SC</a:t>
                </a:r>
              </a:p>
              <a:p>
                <a:pPr eaLnBrk="1" hangingPunct="1">
                  <a:defRPr/>
                </a:pPr>
                <a:r>
                  <a:rPr lang="en-US" altLang="zh-CN" sz="2400" b="1" dirty="0">
                    <a:solidFill>
                      <a:srgbClr val="7030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                WHERE </a:t>
                </a:r>
                <a:r>
                  <a:rPr lang="en-US" altLang="zh-CN" sz="2400" b="1" dirty="0" err="1">
                    <a:solidFill>
                      <a:srgbClr val="7030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Cno</a:t>
                </a:r>
                <a:r>
                  <a:rPr lang="en-US" altLang="zh-CN" sz="2400" b="1" dirty="0">
                    <a:solidFill>
                      <a:srgbClr val="7030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=“C01”</a:t>
                </a:r>
              </a:p>
              <a:p>
                <a:pPr eaLnBrk="1" hangingPunct="1">
                  <a:defRPr/>
                </a:pPr>
                <a:r>
                  <a:rPr lang="en-US" altLang="zh-CN" sz="2400" b="1" dirty="0">
                    <a:solidFill>
                      <a:schemeClr val="accent2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</a:t>
                </a:r>
                <a:r>
                  <a:rPr lang="en-US" altLang="zh-CN" sz="2400" dirty="0">
                    <a:solidFill>
                      <a:schemeClr val="accent2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               )</a:t>
                </a:r>
              </a:p>
              <a:p>
                <a:pPr eaLnBrk="1" hangingPunct="1">
                  <a:defRPr/>
                </a:pPr>
                <a:r>
                  <a:rPr lang="en-US" altLang="zh-CN" sz="2400" dirty="0">
                    <a:solidFill>
                      <a:srgbClr val="4D4D4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;</a:t>
                </a:r>
              </a:p>
            </p:txBody>
          </p:sp>
        </p:grp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5F78DBC5-7126-4237-8314-1FE9BC9488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6966" y="5253888"/>
              <a:ext cx="89533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buClr>
                  <a:srgbClr val="4D4D4D"/>
                </a:buClr>
                <a:defRPr/>
              </a:pPr>
              <a:r>
                <a:rPr lang="zh-CN" altLang="en-US" sz="2800" dirty="0">
                  <a:solidFill>
                    <a:srgbClr val="FF0000"/>
                  </a:solidFill>
                  <a:latin typeface="迷你简毡笔黑" panose="03000509000000000000" pitchFamily="65" charset="-122"/>
                  <a:ea typeface="迷你简毡笔黑" panose="03000509000000000000" pitchFamily="65" charset="-122"/>
                </a:rPr>
                <a:t>对吗</a:t>
              </a:r>
              <a:endParaRPr lang="en-US" altLang="zh-CN" sz="28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endParaRPr>
            </a:p>
          </p:txBody>
        </p:sp>
        <p:pic>
          <p:nvPicPr>
            <p:cNvPr id="13" name="Picture 5">
              <a:extLst>
                <a:ext uri="{FF2B5EF4-FFF2-40B4-BE49-F238E27FC236}">
                  <a16:creationId xmlns:a16="http://schemas.microsoft.com/office/drawing/2014/main" id="{842126FD-2389-440B-AACB-A60788492B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9032" y="4458628"/>
              <a:ext cx="1111384" cy="1714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8448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4">
            <a:extLst>
              <a:ext uri="{FF2B5EF4-FFF2-40B4-BE49-F238E27FC236}">
                <a16:creationId xmlns:a16="http://schemas.microsoft.com/office/drawing/2014/main" id="{A5E21F12-5874-47CD-9BBD-7FBC6B9DF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6" y="190382"/>
            <a:ext cx="51443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子句中的子查询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02A4704-335E-41A8-B7C6-37C9AB199841}"/>
              </a:ext>
            </a:extLst>
          </p:cNvPr>
          <p:cNvSpPr txBox="1"/>
          <p:nvPr/>
        </p:nvSpPr>
        <p:spPr>
          <a:xfrm>
            <a:off x="1271464" y="1542071"/>
            <a:ext cx="10009112" cy="1062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：找出没有学过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C01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课的学生的学号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EXISTS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的逻辑的是：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不存在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这些学号</a:t>
            </a:r>
            <a:r>
              <a:rPr lang="zh-CN" altLang="en-US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选修了</a:t>
            </a: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C01</a:t>
            </a:r>
            <a:r>
              <a:rPr lang="zh-CN" altLang="en-US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endParaRPr lang="en-US" altLang="zh-CN" sz="28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1DDD8F5-8D26-4B86-B42B-6C99184187C2}"/>
              </a:ext>
            </a:extLst>
          </p:cNvPr>
          <p:cNvGrpSpPr/>
          <p:nvPr/>
        </p:nvGrpSpPr>
        <p:grpSpPr>
          <a:xfrm>
            <a:off x="983432" y="2604734"/>
            <a:ext cx="8928992" cy="4001676"/>
            <a:chOff x="983432" y="2607913"/>
            <a:chExt cx="8928992" cy="4001676"/>
          </a:xfrm>
        </p:grpSpPr>
        <p:grpSp>
          <p:nvGrpSpPr>
            <p:cNvPr id="4" name="组合 3"/>
            <p:cNvGrpSpPr/>
            <p:nvPr/>
          </p:nvGrpSpPr>
          <p:grpSpPr>
            <a:xfrm>
              <a:off x="983432" y="2607913"/>
              <a:ext cx="8203494" cy="4001676"/>
              <a:chOff x="251520" y="2636912"/>
              <a:chExt cx="8203494" cy="4001676"/>
            </a:xfrm>
          </p:grpSpPr>
          <p:sp>
            <p:nvSpPr>
              <p:cNvPr id="3" name="矩形 2"/>
              <p:cNvSpPr/>
              <p:nvPr/>
            </p:nvSpPr>
            <p:spPr bwMode="auto">
              <a:xfrm>
                <a:off x="251520" y="2636912"/>
                <a:ext cx="8203494" cy="363234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" name="文本框 1"/>
              <p:cNvSpPr txBox="1"/>
              <p:nvPr/>
            </p:nvSpPr>
            <p:spPr>
              <a:xfrm>
                <a:off x="683568" y="2852936"/>
                <a:ext cx="6394699" cy="3785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SELECT</a:t>
                </a:r>
                <a:r>
                  <a:rPr lang="en-US" altLang="zh-CN" sz="2400" dirty="0">
                    <a:solidFill>
                      <a:srgbClr val="4D4D4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dirty="0">
                    <a:solidFill>
                      <a:srgbClr val="92D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Distinct</a:t>
                </a:r>
                <a:r>
                  <a:rPr lang="en-US" altLang="zh-CN" sz="2400" dirty="0">
                    <a:solidFill>
                      <a:srgbClr val="4D4D4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dirty="0" err="1">
                    <a:solidFill>
                      <a:srgbClr val="4D4D4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Sno</a:t>
                </a:r>
                <a:endPara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defRPr/>
                </a:pPr>
                <a:r>
                  <a:rPr lang="en-US" altLang="zh-CN" sz="2400" b="1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FROM</a:t>
                </a:r>
                <a:r>
                  <a:rPr lang="en-US" altLang="zh-CN" sz="2400" dirty="0">
                    <a:solidFill>
                      <a:srgbClr val="4D4D4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SC </a:t>
                </a:r>
              </a:p>
              <a:p>
                <a:pPr eaLnBrk="1" hangingPunct="1">
                  <a:defRPr/>
                </a:pPr>
                <a:r>
                  <a:rPr lang="en-US" altLang="zh-CN" sz="2400" b="1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WHERE</a:t>
                </a:r>
                <a:r>
                  <a:rPr lang="en-US" altLang="zh-CN" sz="2400" dirty="0">
                    <a:solidFill>
                      <a:srgbClr val="4D4D4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NOT EXISTS </a:t>
                </a:r>
                <a:r>
                  <a:rPr lang="en-US" altLang="zh-CN" sz="2400" dirty="0">
                    <a:solidFill>
                      <a:schemeClr val="accent2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</a:p>
              <a:p>
                <a:pPr eaLnBrk="1" hangingPunct="1">
                  <a:defRPr/>
                </a:pPr>
                <a:r>
                  <a:rPr lang="en-US" altLang="zh-CN" sz="2400" dirty="0">
                    <a:solidFill>
                      <a:srgbClr val="4D4D4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                </a:t>
                </a:r>
                <a:r>
                  <a:rPr lang="en-US" altLang="zh-CN" sz="2400" b="1" dirty="0">
                    <a:solidFill>
                      <a:srgbClr val="7030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SELECT </a:t>
                </a:r>
                <a:r>
                  <a:rPr lang="en-US" altLang="zh-CN" sz="2400" b="1" dirty="0" err="1">
                    <a:solidFill>
                      <a:srgbClr val="7030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Sno</a:t>
                </a:r>
                <a:r>
                  <a:rPr lang="en-US" altLang="zh-CN" sz="2400" b="1" dirty="0">
                    <a:solidFill>
                      <a:srgbClr val="7030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 eaLnBrk="1" hangingPunct="1">
                  <a:defRPr/>
                </a:pPr>
                <a:r>
                  <a:rPr lang="en-US" altLang="zh-CN" sz="2400" b="1" dirty="0">
                    <a:solidFill>
                      <a:srgbClr val="7030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                FROM SC</a:t>
                </a:r>
              </a:p>
              <a:p>
                <a:pPr eaLnBrk="1" hangingPunct="1">
                  <a:defRPr/>
                </a:pPr>
                <a:r>
                  <a:rPr lang="en-US" altLang="zh-CN" sz="2400" b="1" dirty="0">
                    <a:solidFill>
                      <a:srgbClr val="7030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                WHERE </a:t>
                </a:r>
                <a:r>
                  <a:rPr lang="en-US" altLang="zh-CN" sz="2400" b="1" dirty="0" err="1">
                    <a:solidFill>
                      <a:srgbClr val="7030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Cno</a:t>
                </a:r>
                <a:r>
                  <a:rPr lang="en-US" altLang="zh-CN" sz="2400" b="1" dirty="0">
                    <a:solidFill>
                      <a:srgbClr val="7030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=“C01”</a:t>
                </a:r>
              </a:p>
              <a:p>
                <a:pPr eaLnBrk="1" hangingPunct="1">
                  <a:defRPr/>
                </a:pPr>
                <a:r>
                  <a:rPr lang="en-US" altLang="zh-CN" sz="2400" b="1" dirty="0">
                    <a:solidFill>
                      <a:srgbClr val="DB7DF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</a:t>
                </a:r>
                <a:r>
                  <a:rPr lang="en-US" altLang="zh-CN" sz="2400" dirty="0">
                    <a:solidFill>
                      <a:srgbClr val="4D4D4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              </a:t>
                </a:r>
                <a:r>
                  <a:rPr lang="en-US" altLang="zh-CN" sz="2400" dirty="0">
                    <a:solidFill>
                      <a:schemeClr val="accent2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)</a:t>
                </a:r>
              </a:p>
              <a:p>
                <a:pPr eaLnBrk="1" hangingPunct="1">
                  <a:defRPr/>
                </a:pPr>
                <a:r>
                  <a:rPr lang="en-US" altLang="zh-CN" sz="2400" dirty="0">
                    <a:solidFill>
                      <a:srgbClr val="4D4D4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;</a:t>
                </a:r>
              </a:p>
              <a:p>
                <a:pPr eaLnBrk="1" hangingPunct="1">
                  <a:defRPr/>
                </a:pPr>
                <a:r>
                  <a:rPr lang="zh-CN" altLang="en-US" sz="2400" dirty="0">
                    <a:solidFill>
                      <a:srgbClr val="4D4D4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只要选了</a:t>
                </a:r>
                <a:r>
                  <a:rPr lang="en-US" altLang="zh-CN" sz="2400" dirty="0">
                    <a:solidFill>
                      <a:srgbClr val="4D4D4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C01</a:t>
                </a:r>
                <a:r>
                  <a:rPr lang="zh-CN" altLang="en-US" sz="2400" dirty="0">
                    <a:solidFill>
                      <a:srgbClr val="4D4D4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，该条件为假</a:t>
                </a:r>
                <a:endPara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defRPr/>
                </a:pPr>
                <a:r>
                  <a:rPr lang="zh-CN" altLang="en-US" sz="2400" dirty="0">
                    <a:solidFill>
                      <a:srgbClr val="4D4D4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结果是空值</a:t>
                </a:r>
                <a:endPara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5F78DBC5-7126-4237-8314-1FE9BC9488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8974" y="5253888"/>
              <a:ext cx="89533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buClr>
                  <a:srgbClr val="4D4D4D"/>
                </a:buClr>
                <a:defRPr/>
              </a:pPr>
              <a:r>
                <a:rPr lang="zh-CN" altLang="en-US" sz="2800" dirty="0">
                  <a:solidFill>
                    <a:srgbClr val="FF0000"/>
                  </a:solidFill>
                  <a:latin typeface="迷你简毡笔黑" panose="03000509000000000000" pitchFamily="65" charset="-122"/>
                  <a:ea typeface="迷你简毡笔黑" panose="03000509000000000000" pitchFamily="65" charset="-122"/>
                </a:rPr>
                <a:t>对吗</a:t>
              </a:r>
              <a:endParaRPr lang="en-US" altLang="zh-CN" sz="28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endParaRPr>
            </a:p>
          </p:txBody>
        </p:sp>
        <p:pic>
          <p:nvPicPr>
            <p:cNvPr id="13" name="Picture 5">
              <a:extLst>
                <a:ext uri="{FF2B5EF4-FFF2-40B4-BE49-F238E27FC236}">
                  <a16:creationId xmlns:a16="http://schemas.microsoft.com/office/drawing/2014/main" id="{842126FD-2389-440B-AACB-A60788492B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1040" y="4458628"/>
              <a:ext cx="1111384" cy="1714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0122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87350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非过程的结构化语言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SQL</a:t>
            </a:r>
            <a:endParaRPr lang="zh-CN" altLang="en-US" sz="4000" b="1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5" name="Text Box 11">
            <a:extLst>
              <a:ext uri="{FF2B5EF4-FFF2-40B4-BE49-F238E27FC236}">
                <a16:creationId xmlns:a16="http://schemas.microsoft.com/office/drawing/2014/main" id="{08289628-FC9C-47D5-ADA2-36B0EA2AB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846" y="1534443"/>
            <a:ext cx="10081120" cy="277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05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含有一系列用于不同任务的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  <a:p>
            <a:pPr marL="457200" indent="-457200">
              <a:lnSpc>
                <a:spcPct val="105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每一条语句都可以独立执行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分号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是语句的结束标志</a:t>
            </a:r>
          </a:p>
          <a:p>
            <a:pPr marL="457200" indent="-457200">
              <a:lnSpc>
                <a:spcPct val="105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每一条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语句都有自己的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主关键字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，用于标识该语句类型（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DML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），除主关键字外，一条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语句还可以包含若干</a:t>
            </a:r>
            <a:r>
              <a:rPr kumimoji="1" lang="zh-CN" altLang="en-US" sz="2800" b="1" dirty="0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kumimoji="1"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，用以指定语句要完成的功能。</a:t>
            </a:r>
          </a:p>
          <a:p>
            <a:pPr marL="457200" indent="-457200">
              <a:lnSpc>
                <a:spcPct val="105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语句格式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94B10A8-BDE1-48D1-B5D7-46B0B15AF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739" y="4724401"/>
            <a:ext cx="4032250" cy="1514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lvl="1">
              <a:defRPr/>
            </a:pPr>
            <a:r>
              <a:rPr kumimoji="1"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kumimoji="1" lang="en-US" altLang="zh-CN" sz="24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</a:p>
          <a:p>
            <a:pPr lvl="1">
              <a:defRPr/>
            </a:pPr>
            <a:r>
              <a:rPr kumimoji="1" lang="en-US" altLang="zh-CN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kumimoji="1" lang="en-US" altLang="zh-CN" sz="24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学生表</a:t>
            </a:r>
          </a:p>
          <a:p>
            <a:pPr lvl="1">
              <a:defRPr/>
            </a:pPr>
            <a:r>
              <a:rPr kumimoji="1" lang="en-US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kumimoji="1" lang="en-US" altLang="zh-CN" sz="24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性别 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'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女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kumimoji="1"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en-US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21CFB3EE-50BD-4BFB-A60E-BBF1B06E3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428" y="4724400"/>
            <a:ext cx="1584325" cy="577850"/>
          </a:xfrm>
          <a:prstGeom prst="wedgeRoundRectCallout">
            <a:avLst>
              <a:gd name="adj1" fmla="val 162023"/>
              <a:gd name="adj2" fmla="val 15657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主关键字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48821547-08C3-4D89-A49B-5792F3EA8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528" y="5589589"/>
            <a:ext cx="2376487" cy="935037"/>
          </a:xfrm>
          <a:prstGeom prst="wedgeRoundRectCallout">
            <a:avLst>
              <a:gd name="adj1" fmla="val 98231"/>
              <a:gd name="adj2" fmla="val -50000"/>
              <a:gd name="adj3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</a:t>
            </a:r>
          </a:p>
          <a:p>
            <a:pPr algn="ctr" eaLnBrk="1" hangingPunct="1"/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zh-CN" altLang="en-US" sz="24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必选 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kumimoji="1"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4E5EEA65-961C-4DCE-B22E-A2B356CABF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7977" y="5373688"/>
            <a:ext cx="0" cy="5762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6213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734009"/>
            <a:ext cx="7056784" cy="2415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805157"/>
            <a:ext cx="1111384" cy="171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3967024" y="2640856"/>
            <a:ext cx="4433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多表联合查询</a:t>
            </a:r>
          </a:p>
        </p:txBody>
      </p:sp>
    </p:spTree>
    <p:extLst>
      <p:ext uri="{BB962C8B-B14F-4D97-AF65-F5344CB8AC3E}">
        <p14:creationId xmlns:p14="http://schemas.microsoft.com/office/powerpoint/2010/main" val="381650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1727720" y="1461942"/>
            <a:ext cx="8026900" cy="9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通过连接运算实现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多表联合查询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的多表联合查询语句（基本形式）：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27649" y="2548062"/>
            <a:ext cx="59314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 </a:t>
            </a:r>
            <a:r>
              <a:rPr lang="en-US" altLang="zh-CN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[,</a:t>
            </a:r>
            <a:r>
              <a:rPr lang="zh-CN" altLang="en-US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r>
              <a:rPr lang="en-US" altLang="zh-CN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]…]</a:t>
            </a:r>
          </a:p>
          <a:p>
            <a:pPr>
              <a:defRPr/>
            </a:pPr>
            <a:r>
              <a:rPr lang="en-US" altLang="zh-CN" sz="2800" b="1" dirty="0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r>
              <a:rPr lang="en-US" altLang="zh-CN" sz="28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 </a:t>
            </a:r>
            <a:r>
              <a:rPr lang="zh-CN" altLang="en-US" sz="28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r>
              <a:rPr lang="en-US" altLang="zh-CN" sz="28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>
              <a:defRPr/>
            </a:pPr>
            <a:r>
              <a:rPr lang="en-US" altLang="zh-CN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连接条件 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检索条件</a:t>
            </a:r>
            <a:r>
              <a:rPr lang="en-US" altLang="zh-CN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67608" y="4140370"/>
            <a:ext cx="6101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800" baseline="-25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r>
              <a:rPr lang="en-US" altLang="zh-CN" sz="2800" baseline="-25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,…,</a:t>
            </a:r>
            <a:r>
              <a:rPr lang="zh-CN" altLang="en-US" sz="2800" baseline="-25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σ</a:t>
            </a:r>
            <a:r>
              <a:rPr lang="zh-CN" altLang="en-US" sz="2800" baseline="-25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查找条件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r>
              <a:rPr lang="en-US" altLang="zh-CN" sz="28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1×</a:t>
            </a:r>
            <a:r>
              <a:rPr lang="zh-CN" altLang="en-US" sz="28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r>
              <a:rPr lang="en-US" altLang="zh-CN" sz="28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2×…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  <a:endParaRPr lang="zh-CN" altLang="en-US" sz="28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63552" y="5238877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子句中的表名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只进行了乘积操作，得到笛卡尔积，真正要实现多表连接操作，需要在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子句中设置条件实现连接操作。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6E7C5F03-8B06-43F2-9D1C-38CC5B39E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6" y="190382"/>
            <a:ext cx="29546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多表联合查询</a:t>
            </a:r>
          </a:p>
        </p:txBody>
      </p:sp>
    </p:spTree>
    <p:extLst>
      <p:ext uri="{BB962C8B-B14F-4D97-AF65-F5344CB8AC3E}">
        <p14:creationId xmlns:p14="http://schemas.microsoft.com/office/powerpoint/2010/main" val="393479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1055440" y="1604735"/>
            <a:ext cx="9937104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老问题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：如何找出既学过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C01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，又学过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C02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的所有学生的学号。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5440" y="6088335"/>
            <a:ext cx="6962775" cy="5810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51453" y="5609752"/>
            <a:ext cx="7915275" cy="5905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45326" y="5249713"/>
            <a:ext cx="4314825" cy="58102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631504" y="4221088"/>
            <a:ext cx="9193460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别名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来解决对同一个表进行连接操作。也可将别名用在长名字对象上，实现简写。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1631504" y="2420888"/>
            <a:ext cx="8633440" cy="1733810"/>
            <a:chOff x="251520" y="2564902"/>
            <a:chExt cx="8633440" cy="1733810"/>
          </a:xfrm>
        </p:grpSpPr>
        <p:sp>
          <p:nvSpPr>
            <p:cNvPr id="26" name="矩形 25"/>
            <p:cNvSpPr/>
            <p:nvPr/>
          </p:nvSpPr>
          <p:spPr bwMode="auto">
            <a:xfrm>
              <a:off x="251520" y="2564902"/>
              <a:ext cx="8633440" cy="173380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23472" y="2564904"/>
              <a:ext cx="8401428" cy="1733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200"/>
                </a:lnSpc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SELECT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S1.Sno</a:t>
              </a:r>
            </a:p>
            <a:p>
              <a:pPr>
                <a:lnSpc>
                  <a:spcPts val="3200"/>
                </a:lnSpc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FROM </a:t>
              </a:r>
              <a:r>
                <a:rPr lang="en-US" altLang="zh-CN" sz="2400" dirty="0">
                  <a:solidFill>
                    <a:srgbClr val="19B5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 </a:t>
              </a:r>
              <a:r>
                <a:rPr lang="en-US" altLang="zh-CN" sz="24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As</a:t>
              </a:r>
              <a:r>
                <a:rPr lang="en-US" altLang="zh-CN" sz="2400" dirty="0">
                  <a:solidFill>
                    <a:srgbClr val="19B5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S1,SC </a:t>
              </a:r>
              <a:r>
                <a:rPr lang="en-US" altLang="zh-CN" sz="24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As</a:t>
              </a:r>
              <a:r>
                <a:rPr lang="en-US" altLang="zh-CN" sz="2400" dirty="0">
                  <a:solidFill>
                    <a:srgbClr val="19B5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S2</a:t>
              </a:r>
            </a:p>
            <a:p>
              <a:pPr>
                <a:lnSpc>
                  <a:spcPts val="3200"/>
                </a:lnSpc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WHERE </a:t>
              </a:r>
              <a:r>
                <a:rPr lang="en-US" altLang="zh-CN" sz="2400" dirty="0">
                  <a:solidFill>
                    <a:srgbClr val="DB7D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S1.Sno=S2.Sno</a:t>
              </a:r>
              <a:r>
                <a:rPr lang="en-US" altLang="zh-CN" sz="2400" dirty="0">
                  <a:solidFill>
                    <a:srgbClr val="19B5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 </a:t>
              </a:r>
              <a:r>
                <a:rPr lang="en-US" altLang="zh-CN" sz="2400" dirty="0">
                  <a:solidFill>
                    <a:srgbClr val="19B5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S1.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Cno ="C01" </a:t>
              </a:r>
              <a:b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 </a:t>
              </a:r>
              <a:r>
                <a:rPr lang="en-US" altLang="zh-CN" sz="2400" dirty="0">
                  <a:solidFill>
                    <a:srgbClr val="19B5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S2.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Cno="C02“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298584" y="5213138"/>
            <a:ext cx="864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endParaRPr lang="zh-CN" altLang="en-US" sz="2400" dirty="0">
              <a:solidFill>
                <a:srgbClr val="19B5E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290547" y="4889672"/>
            <a:ext cx="4314825" cy="629576"/>
            <a:chOff x="4267819" y="4961681"/>
            <a:chExt cx="4314825" cy="629576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8F8F8"/>
                </a:clrFrom>
                <a:clrTo>
                  <a:srgbClr val="F8F8F8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267819" y="5010232"/>
              <a:ext cx="4314825" cy="581025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5056639" y="4961681"/>
              <a:ext cx="8640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19B5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S2</a:t>
              </a:r>
              <a:endParaRPr lang="zh-CN" altLang="en-US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8943887" y="2520190"/>
            <a:ext cx="24189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别名</a:t>
            </a:r>
            <a:r>
              <a:rPr lang="zh-CN" altLang="en-US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定义中的</a:t>
            </a:r>
            <a:r>
              <a:rPr lang="en-US" altLang="zh-CN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AS</a:t>
            </a:r>
            <a:r>
              <a:rPr lang="zh-CN" altLang="en-US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可以省略，定义别名后可以使用别名来限定属性</a:t>
            </a:r>
          </a:p>
        </p:txBody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C9A63A30-DDCC-4187-B151-5B5B42C33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6" y="190382"/>
            <a:ext cx="29546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多表联合查询</a:t>
            </a:r>
          </a:p>
        </p:txBody>
      </p:sp>
    </p:spTree>
    <p:extLst>
      <p:ext uri="{BB962C8B-B14F-4D97-AF65-F5344CB8AC3E}">
        <p14:creationId xmlns:p14="http://schemas.microsoft.com/office/powerpoint/2010/main" val="265295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3" grpId="0"/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799086" y="1412776"/>
            <a:ext cx="5809083" cy="5760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对比这两条查询语句有什么不同？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799084" y="2060849"/>
            <a:ext cx="862053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如何找出既学过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C01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，又学过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C02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的所有学生的学号。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799084" y="2780927"/>
            <a:ext cx="8633440" cy="1733810"/>
            <a:chOff x="251520" y="2564902"/>
            <a:chExt cx="8633440" cy="1733810"/>
          </a:xfrm>
        </p:grpSpPr>
        <p:sp>
          <p:nvSpPr>
            <p:cNvPr id="21" name="矩形 20"/>
            <p:cNvSpPr/>
            <p:nvPr/>
          </p:nvSpPr>
          <p:spPr bwMode="auto">
            <a:xfrm>
              <a:off x="251520" y="2564902"/>
              <a:ext cx="8633440" cy="173380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23472" y="2564904"/>
              <a:ext cx="8401428" cy="1733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200"/>
                </a:lnSpc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SELECT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S1.Sno</a:t>
              </a:r>
            </a:p>
            <a:p>
              <a:pPr>
                <a:lnSpc>
                  <a:spcPts val="3200"/>
                </a:lnSpc>
                <a:defRPr/>
              </a:pPr>
              <a:r>
                <a:rPr lang="en-US" altLang="zh-CN" sz="2400" b="1" dirty="0">
                  <a:solidFill>
                    <a:srgbClr val="4AC5E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FROM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>
                  <a:solidFill>
                    <a:srgbClr val="19B5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 </a:t>
              </a:r>
              <a:r>
                <a:rPr lang="en-US" altLang="zh-CN" sz="24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AS</a:t>
              </a:r>
              <a:r>
                <a:rPr lang="en-US" altLang="zh-CN" sz="2400" dirty="0">
                  <a:solidFill>
                    <a:srgbClr val="19B5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S1,SC </a:t>
              </a:r>
              <a:r>
                <a:rPr lang="en-US" altLang="zh-CN" sz="24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AS</a:t>
              </a:r>
              <a:r>
                <a:rPr lang="en-US" altLang="zh-CN" sz="2400" dirty="0">
                  <a:solidFill>
                    <a:srgbClr val="19B5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S2</a:t>
              </a:r>
            </a:p>
            <a:p>
              <a:pPr>
                <a:lnSpc>
                  <a:spcPts val="3200"/>
                </a:lnSpc>
                <a:defRPr/>
              </a:pPr>
              <a:r>
                <a:rPr lang="en-US" altLang="zh-CN" sz="24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WHERE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>
                  <a:solidFill>
                    <a:srgbClr val="DB7D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S1.Sno=S2.Sno</a:t>
              </a:r>
              <a:r>
                <a:rPr lang="en-US" altLang="zh-CN" sz="2400" dirty="0">
                  <a:solidFill>
                    <a:srgbClr val="19B5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and S1.Cno ="C01" and S2.Cno="C02“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847528" y="4797152"/>
            <a:ext cx="8633440" cy="1704442"/>
            <a:chOff x="251520" y="2564903"/>
            <a:chExt cx="8633440" cy="1704442"/>
          </a:xfrm>
        </p:grpSpPr>
        <p:sp>
          <p:nvSpPr>
            <p:cNvPr id="15" name="矩形 14"/>
            <p:cNvSpPr/>
            <p:nvPr/>
          </p:nvSpPr>
          <p:spPr bwMode="auto">
            <a:xfrm>
              <a:off x="251520" y="2564903"/>
              <a:ext cx="8633440" cy="144016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23472" y="2564904"/>
              <a:ext cx="8401428" cy="1704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200"/>
                </a:lnSpc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SELECT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S1.Sno</a:t>
              </a:r>
            </a:p>
            <a:p>
              <a:pPr>
                <a:lnSpc>
                  <a:spcPts val="3200"/>
                </a:lnSpc>
                <a:defRPr/>
              </a:pPr>
              <a:r>
                <a:rPr lang="en-US" altLang="zh-CN" sz="2400" b="1" dirty="0">
                  <a:solidFill>
                    <a:srgbClr val="4AC5E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FROM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>
                  <a:solidFill>
                    <a:srgbClr val="19B5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 </a:t>
              </a:r>
              <a:r>
                <a:rPr lang="en-US" altLang="zh-CN" sz="24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AS</a:t>
              </a:r>
              <a:r>
                <a:rPr lang="en-US" altLang="zh-CN" sz="2400" dirty="0">
                  <a:solidFill>
                    <a:srgbClr val="19B5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S1,SC </a:t>
              </a:r>
              <a:r>
                <a:rPr lang="en-US" altLang="zh-CN" sz="24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AS</a:t>
              </a:r>
              <a:r>
                <a:rPr lang="en-US" altLang="zh-CN" sz="2400" dirty="0">
                  <a:solidFill>
                    <a:srgbClr val="19B5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S2</a:t>
              </a:r>
            </a:p>
            <a:p>
              <a:pPr>
                <a:lnSpc>
                  <a:spcPts val="3200"/>
                </a:lnSpc>
                <a:defRPr/>
              </a:pPr>
              <a:r>
                <a:rPr lang="en-US" altLang="zh-CN" sz="24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WHERE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>
                  <a:solidFill>
                    <a:srgbClr val="19B5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S1.Cno ="C01" and S2.Cno="C02"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pPr>
                <a:lnSpc>
                  <a:spcPts val="3200"/>
                </a:lnSpc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这就是笛卡尔积，结果会很多，</a:t>
              </a:r>
              <a:endPara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extBox 4">
            <a:extLst>
              <a:ext uri="{FF2B5EF4-FFF2-40B4-BE49-F238E27FC236}">
                <a16:creationId xmlns:a16="http://schemas.microsoft.com/office/drawing/2014/main" id="{C35EED19-0D63-4D4B-BCE4-0FC4378CC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6" y="190382"/>
            <a:ext cx="29546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多表联合查询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F8FD5CD-21EE-4718-AFC8-1EA5FD2B1EA8}"/>
              </a:ext>
            </a:extLst>
          </p:cNvPr>
          <p:cNvGrpSpPr/>
          <p:nvPr/>
        </p:nvGrpSpPr>
        <p:grpSpPr>
          <a:xfrm>
            <a:off x="8037082" y="3658614"/>
            <a:ext cx="2451406" cy="1714602"/>
            <a:chOff x="7968208" y="3583239"/>
            <a:chExt cx="2451406" cy="1714602"/>
          </a:xfrm>
        </p:grpSpPr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BFC241DA-C023-4060-9D65-D3E44754F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208" y="4343950"/>
              <a:ext cx="174433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buClr>
                  <a:srgbClr val="4D4D4D"/>
                </a:buClr>
                <a:defRPr/>
              </a:pPr>
              <a:r>
                <a:rPr lang="zh-CN" altLang="en-US" sz="2800" dirty="0">
                  <a:solidFill>
                    <a:srgbClr val="FF0000"/>
                  </a:solidFill>
                  <a:latin typeface="迷你简毡笔黑" panose="03000509000000000000" pitchFamily="65" charset="-122"/>
                  <a:ea typeface="迷你简毡笔黑" panose="03000509000000000000" pitchFamily="65" charset="-122"/>
                </a:rPr>
                <a:t>对比一下</a:t>
              </a:r>
              <a:endParaRPr lang="en-US" altLang="zh-CN" sz="28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endParaRPr>
            </a:p>
          </p:txBody>
        </p:sp>
        <p:pic>
          <p:nvPicPr>
            <p:cNvPr id="14" name="Picture 5">
              <a:extLst>
                <a:ext uri="{FF2B5EF4-FFF2-40B4-BE49-F238E27FC236}">
                  <a16:creationId xmlns:a16="http://schemas.microsoft.com/office/drawing/2014/main" id="{F9DF6AF0-3A73-48AC-A655-D9C9F67029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8230" y="3583239"/>
              <a:ext cx="1111384" cy="1714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8068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1799084" y="1628800"/>
            <a:ext cx="8620530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：按“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C01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”课成绩由高到低的顺序显示选修了该课程的学生的姓名和成绩。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5440" y="6088335"/>
            <a:ext cx="6962775" cy="5810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51453" y="5609752"/>
            <a:ext cx="7915275" cy="5905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45326" y="5249713"/>
            <a:ext cx="4314825" cy="58102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1773729" y="2997525"/>
            <a:ext cx="8633440" cy="2144178"/>
            <a:chOff x="251520" y="2564903"/>
            <a:chExt cx="8633440" cy="2144178"/>
          </a:xfrm>
        </p:grpSpPr>
        <p:sp>
          <p:nvSpPr>
            <p:cNvPr id="16" name="矩形 15"/>
            <p:cNvSpPr/>
            <p:nvPr/>
          </p:nvSpPr>
          <p:spPr bwMode="auto">
            <a:xfrm>
              <a:off x="251520" y="2564903"/>
              <a:ext cx="8633440" cy="214417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23472" y="2564904"/>
              <a:ext cx="7537276" cy="2144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200"/>
                </a:lnSpc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SELECT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 err="1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Sname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 Grade</a:t>
              </a:r>
            </a:p>
            <a:p>
              <a:pPr>
                <a:lnSpc>
                  <a:spcPts val="3200"/>
                </a:lnSpc>
                <a:defRPr/>
              </a:pPr>
              <a:r>
                <a:rPr lang="en-US" altLang="zh-CN" sz="2400" b="1" dirty="0">
                  <a:solidFill>
                    <a:srgbClr val="4AC5E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FROM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 err="1">
                  <a:solidFill>
                    <a:srgbClr val="19B5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Student,SC</a:t>
              </a:r>
              <a:endParaRPr lang="en-US" altLang="zh-CN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3200"/>
                </a:lnSpc>
                <a:defRPr/>
              </a:pPr>
              <a:r>
                <a:rPr lang="en-US" altLang="zh-CN" sz="24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WHERE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 err="1">
                  <a:solidFill>
                    <a:srgbClr val="DB7D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Student.Sno</a:t>
              </a:r>
              <a:r>
                <a:rPr lang="en-US" altLang="zh-CN" sz="2400" dirty="0">
                  <a:solidFill>
                    <a:srgbClr val="DB7D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en-US" altLang="zh-CN" sz="2400" dirty="0" err="1">
                  <a:solidFill>
                    <a:srgbClr val="DB7D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SC.Sno</a:t>
              </a:r>
              <a:r>
                <a:rPr lang="en-US" altLang="zh-CN" sz="2400" dirty="0">
                  <a:solidFill>
                    <a:srgbClr val="DB7D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b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and </a:t>
              </a:r>
              <a:r>
                <a:rPr lang="en-US" altLang="zh-CN" sz="2400" dirty="0" err="1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SC.Cno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="C01"  and Grade is not Null</a:t>
              </a:r>
            </a:p>
            <a:p>
              <a:pPr>
                <a:lnSpc>
                  <a:spcPts val="3200"/>
                </a:lnSpc>
                <a:defRPr/>
              </a:pPr>
              <a:r>
                <a:rPr lang="en-US" altLang="zh-CN" sz="2400" b="1" dirty="0">
                  <a:solidFill>
                    <a:srgbClr val="FF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ORDER BY 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Grade </a:t>
              </a:r>
              <a:r>
                <a:rPr lang="en-US" altLang="zh-CN" sz="2400" b="1" dirty="0">
                  <a:solidFill>
                    <a:srgbClr val="FF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DESC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6888088" y="3020453"/>
            <a:ext cx="453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多表连接时，如果两个表的属性名相同，则需要使用</a:t>
            </a:r>
            <a:r>
              <a:rPr lang="zh-CN" altLang="en-US" sz="2400" dirty="0">
                <a:solidFill>
                  <a:srgbClr val="4AC5ED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表名</a:t>
            </a:r>
            <a:r>
              <a:rPr lang="en-US" altLang="zh-CN" sz="2400" dirty="0">
                <a:solidFill>
                  <a:srgbClr val="4AC5ED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.</a:t>
            </a:r>
            <a:r>
              <a:rPr lang="zh-CN" altLang="en-US" sz="2400" dirty="0">
                <a:solidFill>
                  <a:srgbClr val="4AC5ED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属性名</a:t>
            </a:r>
            <a:r>
              <a:rPr lang="zh-CN" altLang="en-US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来限定某个属性属于哪一张表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BEE7E8D9-F2E8-4A76-B7B9-44678A390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6" y="190382"/>
            <a:ext cx="29546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多表联合查询</a:t>
            </a:r>
          </a:p>
        </p:txBody>
      </p:sp>
    </p:spTree>
    <p:extLst>
      <p:ext uri="{BB962C8B-B14F-4D97-AF65-F5344CB8AC3E}">
        <p14:creationId xmlns:p14="http://schemas.microsoft.com/office/powerpoint/2010/main" val="42460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1799084" y="1628800"/>
            <a:ext cx="8620530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：按“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体育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”课成绩由低到高的顺序显示选修了该课程的学生的姓名和成绩。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5440" y="6139830"/>
            <a:ext cx="6962775" cy="5810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51453" y="5661247"/>
            <a:ext cx="7915275" cy="5905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45326" y="5301208"/>
            <a:ext cx="4314825" cy="581025"/>
          </a:xfrm>
          <a:prstGeom prst="rect">
            <a:avLst/>
          </a:prstGeom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id="{F49CE273-E635-4E80-8F69-54AE536FA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6" y="190382"/>
            <a:ext cx="29546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多表联合查询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CA4EE4E-6111-4420-8E09-95A5D344E91C}"/>
              </a:ext>
            </a:extLst>
          </p:cNvPr>
          <p:cNvGrpSpPr/>
          <p:nvPr/>
        </p:nvGrpSpPr>
        <p:grpSpPr>
          <a:xfrm>
            <a:off x="1845681" y="2997526"/>
            <a:ext cx="8575772" cy="2144177"/>
            <a:chOff x="1845681" y="2997526"/>
            <a:chExt cx="8575772" cy="2144177"/>
          </a:xfrm>
        </p:grpSpPr>
        <p:pic>
          <p:nvPicPr>
            <p:cNvPr id="20" name="Picture 5">
              <a:extLst>
                <a:ext uri="{FF2B5EF4-FFF2-40B4-BE49-F238E27FC236}">
                  <a16:creationId xmlns:a16="http://schemas.microsoft.com/office/drawing/2014/main" id="{11995A2A-AA31-42BE-A97D-3E659331EF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0069" y="3061414"/>
              <a:ext cx="1111384" cy="1714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2C5F91D-84A2-47EC-A479-CE40849D5094}"/>
                </a:ext>
              </a:extLst>
            </p:cNvPr>
            <p:cNvSpPr txBox="1"/>
            <p:nvPr/>
          </p:nvSpPr>
          <p:spPr>
            <a:xfrm>
              <a:off x="1845681" y="2997526"/>
              <a:ext cx="7537276" cy="2144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200"/>
                </a:lnSpc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SELECT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 err="1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Sname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 Grade</a:t>
              </a:r>
            </a:p>
            <a:p>
              <a:pPr>
                <a:lnSpc>
                  <a:spcPts val="3200"/>
                </a:lnSpc>
                <a:defRPr/>
              </a:pPr>
              <a:r>
                <a:rPr lang="en-US" altLang="zh-CN" sz="2400" b="1" dirty="0">
                  <a:solidFill>
                    <a:srgbClr val="4AC5E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FROM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 err="1">
                  <a:solidFill>
                    <a:srgbClr val="19B5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Student,SC</a:t>
              </a:r>
              <a:endParaRPr lang="en-US" altLang="zh-CN" sz="24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3200"/>
                </a:lnSpc>
                <a:defRPr/>
              </a:pPr>
              <a:r>
                <a:rPr lang="en-US" altLang="zh-CN" sz="24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WHERE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 err="1">
                  <a:solidFill>
                    <a:srgbClr val="DB7D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Student.Sno</a:t>
              </a:r>
              <a:r>
                <a:rPr lang="en-US" altLang="zh-CN" sz="2400" dirty="0">
                  <a:solidFill>
                    <a:srgbClr val="DB7D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en-US" altLang="zh-CN" sz="2400" dirty="0" err="1">
                  <a:solidFill>
                    <a:srgbClr val="DB7D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SC.Sno</a:t>
              </a:r>
              <a:r>
                <a:rPr lang="en-US" altLang="zh-CN" sz="2400" dirty="0">
                  <a:solidFill>
                    <a:srgbClr val="DB7D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b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and </a:t>
              </a:r>
              <a:r>
                <a:rPr lang="en-US" altLang="zh-CN" sz="2400" b="1" dirty="0" err="1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SC.Cno</a:t>
              </a:r>
              <a:r>
                <a:rPr lang="en-US" altLang="zh-CN" sz="24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="C01"</a:t>
              </a:r>
              <a:r>
                <a:rPr lang="en-US" altLang="zh-CN" sz="2400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 Grade is not Null</a:t>
              </a:r>
            </a:p>
            <a:p>
              <a:pPr>
                <a:lnSpc>
                  <a:spcPts val="3200"/>
                </a:lnSpc>
                <a:defRPr/>
              </a:pPr>
              <a:r>
                <a:rPr lang="en-US" altLang="zh-CN" sz="2400" b="1" dirty="0">
                  <a:solidFill>
                    <a:srgbClr val="FF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ORDER BY 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Grade </a:t>
              </a:r>
              <a:r>
                <a:rPr lang="en-US" altLang="zh-CN" sz="2400" b="1" dirty="0">
                  <a:solidFill>
                    <a:srgbClr val="FF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DESC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BCDADF6F-27CD-487C-BDEE-AC23C6392CF4}"/>
              </a:ext>
            </a:extLst>
          </p:cNvPr>
          <p:cNvSpPr txBox="1"/>
          <p:nvPr/>
        </p:nvSpPr>
        <p:spPr>
          <a:xfrm>
            <a:off x="6491844" y="3838781"/>
            <a:ext cx="171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DB7DF2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三表连接</a:t>
            </a:r>
          </a:p>
        </p:txBody>
      </p:sp>
    </p:spTree>
    <p:extLst>
      <p:ext uri="{BB962C8B-B14F-4D97-AF65-F5344CB8AC3E}">
        <p14:creationId xmlns:p14="http://schemas.microsoft.com/office/powerpoint/2010/main" val="343240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00066" y="1412776"/>
            <a:ext cx="4656955" cy="5760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多表联合查询（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语句）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200064" y="2060849"/>
            <a:ext cx="8868916" cy="47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的高级语法中引入了内连接与外连接运算，具体形式：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99457" y="2665655"/>
            <a:ext cx="83529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 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[,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]…]</a:t>
            </a:r>
          </a:p>
          <a:p>
            <a:pPr>
              <a:defRPr/>
            </a:pPr>
            <a:r>
              <a:rPr lang="en-US" altLang="zh-CN" sz="2800" b="1" dirty="0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sz="28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800" i="1" u="sng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Natural</a:t>
            </a:r>
            <a:r>
              <a:rPr lang="en-US" altLang="zh-CN" sz="2800" i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>
              <a:defRPr/>
            </a:pPr>
            <a:r>
              <a:rPr lang="en-US" altLang="zh-CN" sz="28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[</a:t>
            </a: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Inner</a:t>
            </a:r>
            <a:r>
              <a:rPr lang="en-US" altLang="zh-CN" sz="28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{Left | Right | </a:t>
            </a:r>
            <a:r>
              <a:rPr lang="en-US" altLang="zh-CN" sz="2800" i="1" u="sng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Full</a:t>
            </a:r>
            <a:r>
              <a:rPr lang="en-US" altLang="zh-CN" sz="2800" i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[</a:t>
            </a: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Outer</a:t>
            </a:r>
            <a:r>
              <a:rPr lang="en-US" altLang="zh-CN" sz="28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]] </a:t>
            </a:r>
            <a:br>
              <a:rPr lang="en-US" altLang="zh-CN" sz="28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en-US" altLang="zh-CN" sz="28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>
              <a:defRPr/>
            </a:pPr>
            <a:r>
              <a:rPr lang="en-US" altLang="zh-CN" sz="28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[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en-US" altLang="zh-CN" sz="28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连接条件</a:t>
            </a:r>
            <a:r>
              <a:rPr lang="en-US" altLang="zh-CN" sz="2800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>
              <a:defRPr/>
            </a:pP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查找条件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205534" y="5467390"/>
            <a:ext cx="84580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操作基本分为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类：</a:t>
            </a: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外连接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左连接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右连接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全连接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自然连接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内连接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2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外连接规则：左连右补，右连左补，全连左右合并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DF8D4169-6539-42F7-B1C7-1B0C26452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6" y="190382"/>
            <a:ext cx="29546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多表联合查询</a:t>
            </a:r>
          </a:p>
        </p:txBody>
      </p:sp>
    </p:spTree>
    <p:extLst>
      <p:ext uri="{BB962C8B-B14F-4D97-AF65-F5344CB8AC3E}">
        <p14:creationId xmlns:p14="http://schemas.microsoft.com/office/powerpoint/2010/main" val="30075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799086" y="1412776"/>
            <a:ext cx="3864867" cy="5760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语句示例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799084" y="1988841"/>
            <a:ext cx="8868916" cy="47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：找出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学生各自选课的情况（学号、姓名、课名）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799084" y="2564904"/>
            <a:ext cx="8633440" cy="2114811"/>
            <a:chOff x="251520" y="2564903"/>
            <a:chExt cx="8633440" cy="2114811"/>
          </a:xfrm>
        </p:grpSpPr>
        <p:sp>
          <p:nvSpPr>
            <p:cNvPr id="9" name="矩形 8"/>
            <p:cNvSpPr/>
            <p:nvPr/>
          </p:nvSpPr>
          <p:spPr bwMode="auto">
            <a:xfrm>
              <a:off x="251520" y="2564903"/>
              <a:ext cx="8633440" cy="173380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23472" y="2564904"/>
              <a:ext cx="8245344" cy="2114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200"/>
                </a:lnSpc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SELECT </a:t>
              </a:r>
              <a:r>
                <a:rPr lang="en-US" altLang="zh-CN" sz="2400" dirty="0" err="1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Student.Sno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lang="en-US" altLang="zh-CN" sz="2400" dirty="0" err="1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Sname,Cname</a:t>
              </a:r>
              <a:endPara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3200"/>
                </a:lnSpc>
                <a:defRPr/>
              </a:pPr>
              <a:r>
                <a:rPr lang="en-US" altLang="zh-CN" sz="2400" b="1" dirty="0">
                  <a:solidFill>
                    <a:srgbClr val="4AC5E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FROM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 err="1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Student,SC,Course</a:t>
              </a:r>
              <a:endPara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3200"/>
                </a:lnSpc>
                <a:defRPr/>
              </a:pPr>
              <a:r>
                <a:rPr lang="en-US" altLang="zh-CN" sz="24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WHERE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 err="1">
                  <a:solidFill>
                    <a:srgbClr val="FF99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Student.Sno</a:t>
              </a:r>
              <a:r>
                <a:rPr lang="en-US" altLang="zh-CN" sz="2400" b="1" dirty="0">
                  <a:solidFill>
                    <a:srgbClr val="FF99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en-US" altLang="zh-CN" sz="2400" b="1" dirty="0" err="1">
                  <a:solidFill>
                    <a:srgbClr val="FF99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SC.Sno</a:t>
              </a:r>
              <a:r>
                <a:rPr lang="en-US" altLang="zh-CN" sz="2400" b="1" dirty="0">
                  <a:solidFill>
                    <a:srgbClr val="FF99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and </a:t>
              </a:r>
              <a:r>
                <a:rPr lang="en-US" altLang="zh-CN" sz="2400" b="1" dirty="0" err="1">
                  <a:solidFill>
                    <a:srgbClr val="FF99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SC.Cno</a:t>
              </a:r>
              <a:r>
                <a:rPr lang="en-US" altLang="zh-CN" sz="2400" b="1" dirty="0">
                  <a:solidFill>
                    <a:srgbClr val="FF99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en-US" altLang="zh-CN" sz="2400" b="1" dirty="0" err="1">
                  <a:solidFill>
                    <a:srgbClr val="FF99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Course.Cno</a:t>
              </a:r>
              <a:endParaRPr lang="en-US" altLang="zh-CN" sz="2400" b="1" dirty="0">
                <a:solidFill>
                  <a:srgbClr val="FF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3200"/>
                </a:lnSpc>
                <a:defRPr/>
              </a:pPr>
              <a:r>
                <a:rPr lang="en-US" altLang="zh-CN" sz="2400" b="1" dirty="0">
                  <a:solidFill>
                    <a:srgbClr val="FF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ORDER BY </a:t>
              </a:r>
              <a:r>
                <a:rPr lang="en-US" altLang="zh-CN" sz="2400" dirty="0" err="1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Student.Sno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8034972" y="2657616"/>
            <a:ext cx="2357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99FF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等值连接</a:t>
            </a:r>
            <a:r>
              <a:rPr lang="zh-CN" altLang="en-US" sz="2400" dirty="0">
                <a:solidFill>
                  <a:srgbClr val="4D4D4D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实现的多表查询语句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796494" y="4791535"/>
            <a:ext cx="9052034" cy="1733809"/>
            <a:chOff x="251520" y="2564903"/>
            <a:chExt cx="9052034" cy="1733809"/>
          </a:xfrm>
        </p:grpSpPr>
        <p:sp>
          <p:nvSpPr>
            <p:cNvPr id="14" name="矩形 13"/>
            <p:cNvSpPr/>
            <p:nvPr/>
          </p:nvSpPr>
          <p:spPr bwMode="auto">
            <a:xfrm>
              <a:off x="251520" y="2564903"/>
              <a:ext cx="8633440" cy="173380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23472" y="2564904"/>
              <a:ext cx="8980082" cy="1704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200"/>
                </a:lnSpc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SELECT </a:t>
              </a:r>
              <a:r>
                <a:rPr lang="en-US" altLang="zh-CN" sz="2400" dirty="0" err="1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Student.Sno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lang="en-US" altLang="zh-CN" sz="2400" dirty="0" err="1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Sname,Cname</a:t>
              </a:r>
              <a:endPara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3200"/>
                </a:lnSpc>
                <a:defRPr/>
              </a:pPr>
              <a:r>
                <a:rPr lang="en-US" altLang="zh-CN" sz="2400" b="1" dirty="0">
                  <a:solidFill>
                    <a:srgbClr val="4AC5E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FROM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(Student </a:t>
              </a:r>
              <a:r>
                <a:rPr lang="en-US" altLang="zh-CN" sz="24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Left Outer Join</a:t>
              </a:r>
              <a:r>
                <a:rPr lang="en-US" altLang="zh-CN" sz="2400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</a:t>
              </a:r>
              <a:r>
                <a:rPr lang="en-US" altLang="zh-CN" sz="2400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</a:t>
              </a:r>
              <a:r>
                <a:rPr lang="en-US" altLang="zh-CN" sz="2400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 err="1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Student.Sno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en-US" altLang="zh-CN" sz="2400" dirty="0" err="1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SC.Sno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 </a:t>
              </a:r>
              <a:r>
                <a:rPr lang="en-US" altLang="zh-CN" sz="24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Left Outer join 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Course </a:t>
              </a:r>
              <a:r>
                <a:rPr lang="en-US" altLang="zh-CN" sz="24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SC.Cno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Course.Cno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3200"/>
                </a:lnSpc>
                <a:defRPr/>
              </a:pPr>
              <a:r>
                <a:rPr lang="en-US" altLang="zh-CN" sz="2400" b="1" dirty="0">
                  <a:solidFill>
                    <a:srgbClr val="FF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ORDER BY </a:t>
              </a:r>
              <a:r>
                <a:rPr lang="en-US" altLang="zh-CN" sz="2400" dirty="0" err="1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Student.Sno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8034972" y="4653136"/>
            <a:ext cx="2081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左外连接</a:t>
            </a:r>
            <a:r>
              <a:rPr lang="en-US" altLang="zh-CN" sz="2400" dirty="0">
                <a:solidFill>
                  <a:srgbClr val="7030A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Join</a:t>
            </a:r>
            <a:endParaRPr lang="zh-CN" altLang="en-US" sz="2400" dirty="0">
              <a:solidFill>
                <a:srgbClr val="7030A0"/>
              </a:solidFill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9B7C3BA1-7D7B-43DD-8D02-97D094295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6" y="190382"/>
            <a:ext cx="29546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多表联合查询</a:t>
            </a:r>
          </a:p>
        </p:txBody>
      </p:sp>
    </p:spTree>
    <p:extLst>
      <p:ext uri="{BB962C8B-B14F-4D97-AF65-F5344CB8AC3E}">
        <p14:creationId xmlns:p14="http://schemas.microsoft.com/office/powerpoint/2010/main" val="322323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号 3">
            <a:extLst>
              <a:ext uri="{FF2B5EF4-FFF2-40B4-BE49-F238E27FC236}">
                <a16:creationId xmlns:a16="http://schemas.microsoft.com/office/drawing/2014/main" id="{15EAC1A8-6DE4-40F9-8866-3F8921CC6774}"/>
              </a:ext>
            </a:extLst>
          </p:cNvPr>
          <p:cNvSpPr/>
          <p:nvPr/>
        </p:nvSpPr>
        <p:spPr bwMode="auto">
          <a:xfrm rot="5400000" flipV="1">
            <a:off x="8852498" y="113843"/>
            <a:ext cx="445693" cy="4122434"/>
          </a:xfrm>
          <a:prstGeom prst="leftBrace">
            <a:avLst>
              <a:gd name="adj1" fmla="val 72745"/>
              <a:gd name="adj2" fmla="val 50000"/>
            </a:avLst>
          </a:prstGeom>
          <a:noFill/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87BB6D8-E810-4C4C-9F6C-5DA0AB540074}"/>
              </a:ext>
            </a:extLst>
          </p:cNvPr>
          <p:cNvGrpSpPr/>
          <p:nvPr/>
        </p:nvGrpSpPr>
        <p:grpSpPr>
          <a:xfrm>
            <a:off x="7657860" y="2449061"/>
            <a:ext cx="1584176" cy="1206926"/>
            <a:chOff x="6284920" y="3171437"/>
            <a:chExt cx="1584176" cy="1206926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B6BFD3B-E2B7-4E47-9821-CA5F1DE63E58}"/>
                </a:ext>
              </a:extLst>
            </p:cNvPr>
            <p:cNvSpPr/>
            <p:nvPr/>
          </p:nvSpPr>
          <p:spPr bwMode="auto">
            <a:xfrm>
              <a:off x="6473545" y="3171437"/>
              <a:ext cx="1206926" cy="1206926"/>
            </a:xfrm>
            <a:prstGeom prst="ellipse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8763ECDD-FCDD-4F19-A0B3-6DF0579F18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4920" y="3561074"/>
              <a:ext cx="1584176" cy="489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差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391F162-1CE1-4838-AD8C-EFA95ACD6170}"/>
              </a:ext>
            </a:extLst>
          </p:cNvPr>
          <p:cNvGrpSpPr/>
          <p:nvPr/>
        </p:nvGrpSpPr>
        <p:grpSpPr>
          <a:xfrm>
            <a:off x="6376988" y="2449061"/>
            <a:ext cx="1584176" cy="1206926"/>
            <a:chOff x="5004048" y="3171437"/>
            <a:chExt cx="1584176" cy="1206926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E16FB65-8BD1-4458-B7ED-92459A2F6070}"/>
                </a:ext>
              </a:extLst>
            </p:cNvPr>
            <p:cNvSpPr/>
            <p:nvPr/>
          </p:nvSpPr>
          <p:spPr bwMode="auto">
            <a:xfrm>
              <a:off x="5192673" y="3171437"/>
              <a:ext cx="1206926" cy="1206926"/>
            </a:xfrm>
            <a:prstGeom prst="ellipse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C0E47480-0456-43A2-A9F7-318E7BFBCD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4048" y="3561074"/>
              <a:ext cx="1584176" cy="489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</a:t>
              </a:r>
              <a:endPara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2AA8ED0-278E-4F7F-92AC-80634FFFA2A5}"/>
              </a:ext>
            </a:extLst>
          </p:cNvPr>
          <p:cNvGrpSpPr/>
          <p:nvPr/>
        </p:nvGrpSpPr>
        <p:grpSpPr>
          <a:xfrm>
            <a:off x="8969276" y="2449061"/>
            <a:ext cx="1584176" cy="1206926"/>
            <a:chOff x="7596336" y="3171437"/>
            <a:chExt cx="1584176" cy="1206926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33090EB-4D3E-4B40-BC81-CADACF4ACD20}"/>
                </a:ext>
              </a:extLst>
            </p:cNvPr>
            <p:cNvSpPr/>
            <p:nvPr/>
          </p:nvSpPr>
          <p:spPr bwMode="auto">
            <a:xfrm>
              <a:off x="7784961" y="3171437"/>
              <a:ext cx="1206926" cy="1206926"/>
            </a:xfrm>
            <a:prstGeom prst="ellipse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EC9F60FE-25A1-4F92-90A9-298EAAE0CA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6336" y="3561074"/>
              <a:ext cx="1584176" cy="489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积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72284B3-5E24-42D8-8B76-DB67B8F63ABA}"/>
              </a:ext>
            </a:extLst>
          </p:cNvPr>
          <p:cNvGrpSpPr/>
          <p:nvPr/>
        </p:nvGrpSpPr>
        <p:grpSpPr>
          <a:xfrm>
            <a:off x="8630705" y="4958378"/>
            <a:ext cx="1584176" cy="1206926"/>
            <a:chOff x="7047671" y="5345817"/>
            <a:chExt cx="1584176" cy="1206926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96F1326B-F0E2-4D23-A710-29B922471BE6}"/>
                </a:ext>
              </a:extLst>
            </p:cNvPr>
            <p:cNvSpPr/>
            <p:nvPr/>
          </p:nvSpPr>
          <p:spPr bwMode="auto">
            <a:xfrm>
              <a:off x="7236296" y="5345817"/>
              <a:ext cx="1206926" cy="1206926"/>
            </a:xfrm>
            <a:prstGeom prst="ellipse">
              <a:avLst/>
            </a:prstGeom>
            <a:solidFill>
              <a:srgbClr val="4F81BD"/>
            </a:solidFill>
            <a:ln w="38100" cap="flat" cmpd="sng" algn="ctr">
              <a:solidFill>
                <a:srgbClr val="EDA50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Text Box 11">
              <a:extLst>
                <a:ext uri="{FF2B5EF4-FFF2-40B4-BE49-F238E27FC236}">
                  <a16:creationId xmlns:a16="http://schemas.microsoft.com/office/drawing/2014/main" id="{B270B1E6-B6DE-461D-9585-DCC37E1F6F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7671" y="5524740"/>
              <a:ext cx="1584176" cy="964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等值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75A9382-DDA1-4F35-A756-EF13EA7A572A}"/>
              </a:ext>
            </a:extLst>
          </p:cNvPr>
          <p:cNvGrpSpPr/>
          <p:nvPr/>
        </p:nvGrpSpPr>
        <p:grpSpPr>
          <a:xfrm>
            <a:off x="6949907" y="3628832"/>
            <a:ext cx="1584176" cy="1206926"/>
            <a:chOff x="7047671" y="5345817"/>
            <a:chExt cx="1584176" cy="1206926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783DE36A-DCDD-47FA-8FE7-EF9BC455D5C3}"/>
                </a:ext>
              </a:extLst>
            </p:cNvPr>
            <p:cNvSpPr/>
            <p:nvPr/>
          </p:nvSpPr>
          <p:spPr bwMode="auto">
            <a:xfrm>
              <a:off x="7236296" y="5345817"/>
              <a:ext cx="1206926" cy="1206926"/>
            </a:xfrm>
            <a:prstGeom prst="ellipse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Text Box 11">
              <a:extLst>
                <a:ext uri="{FF2B5EF4-FFF2-40B4-BE49-F238E27FC236}">
                  <a16:creationId xmlns:a16="http://schemas.microsoft.com/office/drawing/2014/main" id="{ADD4FFB7-3EAB-42BF-A59B-1EB4079A03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7671" y="5748058"/>
              <a:ext cx="1584176" cy="489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967EB1C-FDAD-4A37-ABF9-E7FC5F645088}"/>
              </a:ext>
            </a:extLst>
          </p:cNvPr>
          <p:cNvGrpSpPr/>
          <p:nvPr/>
        </p:nvGrpSpPr>
        <p:grpSpPr>
          <a:xfrm>
            <a:off x="8335269" y="3662234"/>
            <a:ext cx="1584176" cy="1206926"/>
            <a:chOff x="7047671" y="5345817"/>
            <a:chExt cx="1584176" cy="1206926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38305E5A-D59B-4A18-952B-FF3AA5A519D4}"/>
                </a:ext>
              </a:extLst>
            </p:cNvPr>
            <p:cNvSpPr/>
            <p:nvPr/>
          </p:nvSpPr>
          <p:spPr bwMode="auto">
            <a:xfrm>
              <a:off x="7236296" y="5345817"/>
              <a:ext cx="1206926" cy="1206926"/>
            </a:xfrm>
            <a:prstGeom prst="ellipse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Text Box 11">
              <a:extLst>
                <a:ext uri="{FF2B5EF4-FFF2-40B4-BE49-F238E27FC236}">
                  <a16:creationId xmlns:a16="http://schemas.microsoft.com/office/drawing/2014/main" id="{B626B462-80C0-4077-BB24-824E0F43F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7671" y="5728834"/>
              <a:ext cx="1584176" cy="489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投影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AD79528-0139-4152-A49E-86DEEB996A51}"/>
              </a:ext>
            </a:extLst>
          </p:cNvPr>
          <p:cNvGrpSpPr/>
          <p:nvPr/>
        </p:nvGrpSpPr>
        <p:grpSpPr>
          <a:xfrm>
            <a:off x="8335269" y="785357"/>
            <a:ext cx="1584176" cy="1206926"/>
            <a:chOff x="7047671" y="5345817"/>
            <a:chExt cx="1584176" cy="1206926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A77843E-DCC9-4012-9790-2D3237966105}"/>
                </a:ext>
              </a:extLst>
            </p:cNvPr>
            <p:cNvSpPr/>
            <p:nvPr/>
          </p:nvSpPr>
          <p:spPr bwMode="auto">
            <a:xfrm>
              <a:off x="7236296" y="5345817"/>
              <a:ext cx="1206926" cy="1206926"/>
            </a:xfrm>
            <a:prstGeom prst="ellipse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Text Box 11">
              <a:extLst>
                <a:ext uri="{FF2B5EF4-FFF2-40B4-BE49-F238E27FC236}">
                  <a16:creationId xmlns:a16="http://schemas.microsoft.com/office/drawing/2014/main" id="{6E61B1F7-43C9-40C1-8F07-5916A6007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7671" y="5524740"/>
              <a:ext cx="1584176" cy="964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代数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F92012E-1F07-44EF-9CD3-E4BBA779CD05}"/>
              </a:ext>
            </a:extLst>
          </p:cNvPr>
          <p:cNvGrpSpPr/>
          <p:nvPr/>
        </p:nvGrpSpPr>
        <p:grpSpPr>
          <a:xfrm>
            <a:off x="10026256" y="4958378"/>
            <a:ext cx="1584176" cy="1206926"/>
            <a:chOff x="7047671" y="5345817"/>
            <a:chExt cx="1584176" cy="1206926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589A5BC7-03AF-4782-9F01-5F779BCE4450}"/>
                </a:ext>
              </a:extLst>
            </p:cNvPr>
            <p:cNvSpPr/>
            <p:nvPr/>
          </p:nvSpPr>
          <p:spPr bwMode="auto">
            <a:xfrm>
              <a:off x="7236296" y="5345817"/>
              <a:ext cx="1206926" cy="1206926"/>
            </a:xfrm>
            <a:prstGeom prst="ellipse">
              <a:avLst/>
            </a:prstGeom>
            <a:solidFill>
              <a:srgbClr val="4F81BD"/>
            </a:solidFill>
            <a:ln w="38100" cap="flat" cmpd="sng" algn="ctr">
              <a:solidFill>
                <a:srgbClr val="EDA50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Text Box 11">
              <a:extLst>
                <a:ext uri="{FF2B5EF4-FFF2-40B4-BE49-F238E27FC236}">
                  <a16:creationId xmlns:a16="http://schemas.microsoft.com/office/drawing/2014/main" id="{EA357799-B724-4F04-B904-8956A564A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7671" y="5524740"/>
              <a:ext cx="1584176" cy="964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自然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CFAB5A3-8995-424E-AE01-77F10172288D}"/>
              </a:ext>
            </a:extLst>
          </p:cNvPr>
          <p:cNvGrpSpPr/>
          <p:nvPr/>
        </p:nvGrpSpPr>
        <p:grpSpPr>
          <a:xfrm>
            <a:off x="6068601" y="4958378"/>
            <a:ext cx="1584176" cy="1206926"/>
            <a:chOff x="5004048" y="3171437"/>
            <a:chExt cx="1584176" cy="1206926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B07D5050-3CEC-4D53-A416-794FB92D2C79}"/>
                </a:ext>
              </a:extLst>
            </p:cNvPr>
            <p:cNvSpPr/>
            <p:nvPr/>
          </p:nvSpPr>
          <p:spPr bwMode="auto">
            <a:xfrm>
              <a:off x="5192673" y="3171437"/>
              <a:ext cx="1206926" cy="1206926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Text Box 11">
              <a:extLst>
                <a:ext uri="{FF2B5EF4-FFF2-40B4-BE49-F238E27FC236}">
                  <a16:creationId xmlns:a16="http://schemas.microsoft.com/office/drawing/2014/main" id="{DF927385-6E94-411C-BBDD-B7A3F88C34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4048" y="3561074"/>
              <a:ext cx="1584176" cy="489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除</a:t>
              </a:r>
              <a:endPara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DD6742F-039C-4E22-B9E7-0CAB420DD780}"/>
              </a:ext>
            </a:extLst>
          </p:cNvPr>
          <p:cNvGrpSpPr/>
          <p:nvPr/>
        </p:nvGrpSpPr>
        <p:grpSpPr>
          <a:xfrm>
            <a:off x="7349653" y="4958378"/>
            <a:ext cx="1584176" cy="1206926"/>
            <a:chOff x="7047671" y="5345817"/>
            <a:chExt cx="1584176" cy="1206926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EF025229-0D95-4BC7-948C-888805DCEC85}"/>
                </a:ext>
              </a:extLst>
            </p:cNvPr>
            <p:cNvSpPr/>
            <p:nvPr/>
          </p:nvSpPr>
          <p:spPr bwMode="auto">
            <a:xfrm>
              <a:off x="7236296" y="5345817"/>
              <a:ext cx="1206926" cy="1206926"/>
            </a:xfrm>
            <a:prstGeom prst="ellipse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Text Box 11">
              <a:extLst>
                <a:ext uri="{FF2B5EF4-FFF2-40B4-BE49-F238E27FC236}">
                  <a16:creationId xmlns:a16="http://schemas.microsoft.com/office/drawing/2014/main" id="{E6EB39BF-189A-4009-90C7-E60B96B85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7671" y="5740596"/>
              <a:ext cx="1584176" cy="489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el-GR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Θ</a:t>
              </a: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D2DB1F74-8CB8-48FE-B5D0-68DE68599A57}"/>
              </a:ext>
            </a:extLst>
          </p:cNvPr>
          <p:cNvSpPr txBox="1"/>
          <p:nvPr/>
        </p:nvSpPr>
        <p:spPr>
          <a:xfrm>
            <a:off x="697609" y="764704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>
                <a:srgbClr val="C00000"/>
              </a:buClr>
            </a:pPr>
            <a:r>
              <a:rPr lang="zh-CN" altLang="en-US" sz="36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两大类关系代数操作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52B02E6-12E0-4BCC-8C50-FBCD33DA0EE9}"/>
              </a:ext>
            </a:extLst>
          </p:cNvPr>
          <p:cNvGrpSpPr/>
          <p:nvPr/>
        </p:nvGrpSpPr>
        <p:grpSpPr>
          <a:xfrm>
            <a:off x="10344472" y="2498266"/>
            <a:ext cx="1584176" cy="1206926"/>
            <a:chOff x="5004048" y="3171437"/>
            <a:chExt cx="1584176" cy="1206926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63718E16-9689-4A53-9C71-0380FE63ADB3}"/>
                </a:ext>
              </a:extLst>
            </p:cNvPr>
            <p:cNvSpPr/>
            <p:nvPr/>
          </p:nvSpPr>
          <p:spPr bwMode="auto">
            <a:xfrm>
              <a:off x="5192673" y="3171437"/>
              <a:ext cx="1206926" cy="1206926"/>
            </a:xfrm>
            <a:prstGeom prst="ellipse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Text Box 11">
              <a:extLst>
                <a:ext uri="{FF2B5EF4-FFF2-40B4-BE49-F238E27FC236}">
                  <a16:creationId xmlns:a16="http://schemas.microsoft.com/office/drawing/2014/main" id="{E6FE0249-4B06-41F9-8804-2809BCF6B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4048" y="3561074"/>
              <a:ext cx="1584176" cy="489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3100"/>
                </a:lnSpc>
                <a:spcBef>
                  <a:spcPts val="600"/>
                </a:spcBef>
                <a:buClr>
                  <a:srgbClr val="4D4D4D"/>
                </a:buClr>
                <a:defRPr/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</a:t>
              </a:r>
              <a:endPara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Text Box 11">
            <a:extLst>
              <a:ext uri="{FF2B5EF4-FFF2-40B4-BE49-F238E27FC236}">
                <a16:creationId xmlns:a16="http://schemas.microsoft.com/office/drawing/2014/main" id="{FCD9D320-ACDB-4AE9-8425-9D9BE4050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238" y="1459100"/>
            <a:ext cx="2808313" cy="48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集合操作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6DC9FA20-E55F-4C7E-97C5-932CE9E7D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89" y="2039006"/>
            <a:ext cx="5342297" cy="1443644"/>
          </a:xfrm>
          <a:prstGeom prst="rect">
            <a:avLst/>
          </a:prstGeom>
        </p:spPr>
      </p:pic>
      <p:sp>
        <p:nvSpPr>
          <p:cNvPr id="52" name="Text Box 11">
            <a:extLst>
              <a:ext uri="{FF2B5EF4-FFF2-40B4-BE49-F238E27FC236}">
                <a16:creationId xmlns:a16="http://schemas.microsoft.com/office/drawing/2014/main" id="{26720CD8-36D0-4B90-902C-64C6D3B81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238" y="3947234"/>
            <a:ext cx="3240362" cy="48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  <a:spcBef>
                <a:spcPts val="600"/>
              </a:spcBef>
              <a:buClr>
                <a:srgbClr val="4D4D4D"/>
              </a:buClr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纯关系操作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FC4020B-7B4B-42EF-9D85-EACC8459C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345" y="4561078"/>
            <a:ext cx="5315479" cy="167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0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734009"/>
            <a:ext cx="7056784" cy="2415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805157"/>
            <a:ext cx="1111384" cy="171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4151784" y="2640856"/>
            <a:ext cx="4577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增</a:t>
            </a:r>
            <a:r>
              <a:rPr lang="en-US" altLang="zh-CN" sz="4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-</a:t>
            </a:r>
            <a:r>
              <a:rPr lang="zh-CN" altLang="en-US" sz="4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删</a:t>
            </a:r>
            <a:r>
              <a:rPr lang="en-US" altLang="zh-CN" sz="4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-</a:t>
            </a:r>
            <a:r>
              <a:rPr lang="zh-CN" altLang="en-US" sz="4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改 操作</a:t>
            </a:r>
          </a:p>
        </p:txBody>
      </p:sp>
    </p:spTree>
    <p:extLst>
      <p:ext uri="{BB962C8B-B14F-4D97-AF65-F5344CB8AC3E}">
        <p14:creationId xmlns:p14="http://schemas.microsoft.com/office/powerpoint/2010/main" val="302193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87350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利用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SQL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语言进行查询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3D5A6B75-00D6-48CF-96EC-2D79F7D67FE7}"/>
              </a:ext>
            </a:extLst>
          </p:cNvPr>
          <p:cNvSpPr txBox="1">
            <a:spLocks noChangeArrowheads="1"/>
          </p:cNvSpPr>
          <p:nvPr/>
        </p:nvSpPr>
        <p:spPr>
          <a:xfrm>
            <a:off x="1559497" y="1412776"/>
            <a:ext cx="9084939" cy="11521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结构形式一致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功能多样化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查询语句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C00000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简单语法形式：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9B69C36-C901-43EC-A4FF-CBE464E87011}"/>
              </a:ext>
            </a:extLst>
          </p:cNvPr>
          <p:cNvSpPr txBox="1"/>
          <p:nvPr/>
        </p:nvSpPr>
        <p:spPr>
          <a:xfrm>
            <a:off x="1631504" y="2505436"/>
            <a:ext cx="67778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en-US" altLang="zh-CN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</a:t>
            </a:r>
            <a:r>
              <a:rPr lang="en-US" altLang="zh-CN" sz="2800" b="1" dirty="0" err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[,…]…]</a:t>
            </a:r>
            <a:endParaRPr lang="en-US" altLang="zh-CN" sz="2800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endParaRPr lang="en-US" altLang="zh-CN" sz="28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检索条件</a:t>
            </a:r>
            <a:r>
              <a:rPr lang="en-US" altLang="zh-CN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F483E17-8B23-48C1-95F7-2B3416FB4BBD}"/>
              </a:ext>
            </a:extLst>
          </p:cNvPr>
          <p:cNvSpPr txBox="1"/>
          <p:nvPr/>
        </p:nvSpPr>
        <p:spPr>
          <a:xfrm>
            <a:off x="1559496" y="4077072"/>
            <a:ext cx="8640960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从表名所给出的表中，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出满足检索条件的元组（记录），并按给定的列名和顺序进行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投影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显示。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32A1E6F-E089-4051-B9F2-460DB87D52E3}"/>
              </a:ext>
            </a:extLst>
          </p:cNvPr>
          <p:cNvGrpSpPr/>
          <p:nvPr/>
        </p:nvGrpSpPr>
        <p:grpSpPr>
          <a:xfrm>
            <a:off x="3143672" y="5157192"/>
            <a:ext cx="5040560" cy="936104"/>
            <a:chOff x="1619672" y="5157192"/>
            <a:chExt cx="5040560" cy="936104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F66C27F-E461-4D03-913C-17B57AF58616}"/>
                </a:ext>
              </a:extLst>
            </p:cNvPr>
            <p:cNvSpPr/>
            <p:nvPr/>
          </p:nvSpPr>
          <p:spPr bwMode="auto">
            <a:xfrm>
              <a:off x="1619672" y="5157192"/>
              <a:ext cx="5040560" cy="936104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7B9858B-4215-4F56-B320-C74A392E0928}"/>
                </a:ext>
              </a:extLst>
            </p:cNvPr>
            <p:cNvSpPr txBox="1"/>
            <p:nvPr/>
          </p:nvSpPr>
          <p:spPr>
            <a:xfrm>
              <a:off x="1907704" y="5261331"/>
              <a:ext cx="46362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CN" sz="36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Π</a:t>
              </a:r>
              <a:r>
                <a:rPr lang="zh-CN" altLang="en-US" sz="2800" b="1" baseline="-25000" dirty="0">
                  <a:solidFill>
                    <a:srgbClr val="FF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列名</a:t>
              </a:r>
              <a:r>
                <a:rPr lang="en-US" altLang="zh-CN" sz="2800" b="1" baseline="-25000" dirty="0">
                  <a:solidFill>
                    <a:srgbClr val="FF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,…,</a:t>
              </a:r>
              <a:r>
                <a:rPr lang="zh-CN" altLang="en-US" sz="2800" b="1" baseline="-25000" dirty="0">
                  <a:solidFill>
                    <a:srgbClr val="FF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列名</a:t>
              </a:r>
              <a:r>
                <a:rPr lang="en-US" altLang="zh-CN" sz="28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 </a:t>
              </a:r>
              <a:r>
                <a:rPr lang="en-US" altLang="zh-CN" sz="36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σ</a:t>
              </a:r>
              <a:r>
                <a:rPr lang="zh-CN" altLang="en-US" sz="2800" b="1" baseline="-25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检索条件</a:t>
              </a:r>
              <a:r>
                <a:rPr lang="en-US" altLang="zh-CN" sz="28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28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表名</a:t>
              </a:r>
              <a:r>
                <a:rPr lang="en-US" altLang="zh-CN" sz="28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en-US" altLang="zh-CN" sz="28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)</a:t>
              </a:r>
              <a:endParaRPr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7E56DE5-2862-4716-AAB3-AB1FD3BAA79D}"/>
              </a:ext>
            </a:extLst>
          </p:cNvPr>
          <p:cNvGrpSpPr/>
          <p:nvPr/>
        </p:nvGrpSpPr>
        <p:grpSpPr>
          <a:xfrm>
            <a:off x="8568660" y="2535169"/>
            <a:ext cx="1847820" cy="1325526"/>
            <a:chOff x="5940152" y="2535169"/>
            <a:chExt cx="1847820" cy="1325526"/>
          </a:xfrm>
        </p:grpSpPr>
        <p:sp>
          <p:nvSpPr>
            <p:cNvPr id="30" name="右大括号 29">
              <a:extLst>
                <a:ext uri="{FF2B5EF4-FFF2-40B4-BE49-F238E27FC236}">
                  <a16:creationId xmlns:a16="http://schemas.microsoft.com/office/drawing/2014/main" id="{CF2CAF82-5E24-4C89-A26E-4B01E7525E08}"/>
                </a:ext>
              </a:extLst>
            </p:cNvPr>
            <p:cNvSpPr/>
            <p:nvPr/>
          </p:nvSpPr>
          <p:spPr bwMode="auto">
            <a:xfrm>
              <a:off x="5940152" y="2535169"/>
              <a:ext cx="459742" cy="1325526"/>
            </a:xfrm>
            <a:prstGeom prst="rightBrace">
              <a:avLst>
                <a:gd name="adj1" fmla="val 58719"/>
                <a:gd name="adj2" fmla="val 50000"/>
              </a:avLst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BE0453D-FA5E-41FA-A33D-06165E4A5C17}"/>
                </a:ext>
              </a:extLst>
            </p:cNvPr>
            <p:cNvSpPr txBox="1"/>
            <p:nvPr/>
          </p:nvSpPr>
          <p:spPr>
            <a:xfrm>
              <a:off x="6372200" y="296733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基本形式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667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487488" y="1700808"/>
            <a:ext cx="8424936" cy="16561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SQL-DML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既能单一记录操作，也能对记录集合进行批量更新操作。批量操作需要利用子查询来实现对指定的一些记录进行操作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487488" y="3501008"/>
            <a:ext cx="8112696" cy="266429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C00000"/>
              </a:buClr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新增</a:t>
            </a:r>
            <a:r>
              <a:rPr lang="en-US" altLang="zh-CN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：新增一个后一些记录到数据库的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 eaLnBrk="1" hangingPunct="1">
              <a:buClr>
                <a:srgbClr val="C00000"/>
              </a:buClr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en-US" altLang="zh-CN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：对某个或某些记录的中（某些）属性值进行重新设定</a:t>
            </a:r>
          </a:p>
          <a:p>
            <a:pPr eaLnBrk="1" hangingPunct="1">
              <a:buClr>
                <a:srgbClr val="C00000"/>
              </a:buClr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：删除某个或某些记录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D0ED2-E9D1-4A12-95EC-0AE8F5284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6" y="190382"/>
            <a:ext cx="56525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语言进行</a:t>
            </a:r>
            <a:r>
              <a:rPr lang="zh-CN" altLang="en-US" sz="3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</a:t>
            </a:r>
            <a:r>
              <a:rPr lang="en-US" altLang="zh-CN" sz="3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</a:t>
            </a:r>
            <a:r>
              <a:rPr lang="en-US" altLang="zh-CN" sz="3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</a:t>
            </a:r>
          </a:p>
        </p:txBody>
      </p:sp>
    </p:spTree>
    <p:extLst>
      <p:ext uri="{BB962C8B-B14F-4D97-AF65-F5344CB8AC3E}">
        <p14:creationId xmlns:p14="http://schemas.microsoft.com/office/powerpoint/2010/main" val="4453174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1199456" y="1340768"/>
            <a:ext cx="8400728" cy="1599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记录新增</a:t>
            </a:r>
            <a:r>
              <a:rPr lang="en-US" altLang="zh-CN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命令形式：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20000"/>
              </a:lnSpc>
              <a:buClr>
                <a:srgbClr val="4D4D4D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单一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新增命令（插入一条指定的记录）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51656" y="4149080"/>
            <a:ext cx="8112696" cy="5760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4D4D4D"/>
              </a:buClr>
              <a:defRPr/>
            </a:pP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新增命令（插入子查询结果中的若干条记录）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189483" y="2978950"/>
            <a:ext cx="61556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[(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[,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]…]</a:t>
            </a:r>
          </a:p>
          <a:p>
            <a:pPr>
              <a:defRPr/>
            </a:pPr>
            <a:r>
              <a:rPr lang="en-US" altLang="zh-CN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sz="28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 </a:t>
            </a:r>
            <a:r>
              <a:rPr lang="en-US" altLang="zh-CN" sz="28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[,</a:t>
            </a:r>
            <a:r>
              <a:rPr lang="zh-CN" altLang="en-US" sz="28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800" b="1" dirty="0">
                <a:solidFill>
                  <a:srgbClr val="19B5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],…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208618" y="4725145"/>
            <a:ext cx="61556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[(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[,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]…]</a:t>
            </a:r>
          </a:p>
          <a:p>
            <a:pPr>
              <a:defRPr/>
            </a:pP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子查询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99456" y="5805265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注意</a:t>
            </a:r>
            <a:r>
              <a:rPr lang="zh-CN" altLang="en-US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：</a:t>
            </a:r>
            <a:r>
              <a:rPr lang="zh-CN" altLang="zh-CN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当新增记录时，</a:t>
            </a:r>
            <a:r>
              <a:rPr lang="en-US" altLang="zh-CN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DBMS</a:t>
            </a:r>
            <a:r>
              <a:rPr lang="zh-CN" altLang="zh-CN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会检查用户定义的完整性约束条件等，如果不符合，将不会执行新增操作。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31F79024-288E-4E75-B788-A736AF0B6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6" y="190382"/>
            <a:ext cx="56525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语言进行增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</a:t>
            </a:r>
          </a:p>
        </p:txBody>
      </p:sp>
    </p:spTree>
    <p:extLst>
      <p:ext uri="{BB962C8B-B14F-4D97-AF65-F5344CB8AC3E}">
        <p14:creationId xmlns:p14="http://schemas.microsoft.com/office/powerpoint/2010/main" val="37444810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1487488" y="1500846"/>
            <a:ext cx="8400728" cy="5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r>
              <a:rPr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99658" y="2292935"/>
            <a:ext cx="87129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统计出的每门课程的选课人数、平均成绩、最高成绩和最低成绩，将这些中间结果存储成表（新建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SC2020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Students, Avg, Max, Min)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343472" y="3877110"/>
            <a:ext cx="8764136" cy="2144178"/>
            <a:chOff x="251520" y="2564903"/>
            <a:chExt cx="8764136" cy="2144178"/>
          </a:xfrm>
        </p:grpSpPr>
        <p:sp>
          <p:nvSpPr>
            <p:cNvPr id="7" name="矩形 6"/>
            <p:cNvSpPr/>
            <p:nvPr/>
          </p:nvSpPr>
          <p:spPr bwMode="auto">
            <a:xfrm>
              <a:off x="251520" y="2564903"/>
              <a:ext cx="8633440" cy="214417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89571" y="2770088"/>
              <a:ext cx="8426085" cy="1704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200"/>
                </a:lnSpc>
                <a:defRPr/>
              </a:pPr>
              <a:r>
                <a:rPr lang="en-US" altLang="zh-CN" sz="24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INSERT INTO </a:t>
              </a:r>
              <a:r>
                <a:rPr lang="en-US" altLang="zh-CN" sz="24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SC2020</a:t>
              </a:r>
            </a:p>
            <a:p>
              <a:pPr>
                <a:lnSpc>
                  <a:spcPts val="3200"/>
                </a:lnSpc>
                <a:defRPr/>
              </a:pPr>
              <a:r>
                <a:rPr lang="en-US" altLang="zh-CN" sz="2400" b="1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SELECT</a:t>
              </a:r>
              <a:r>
                <a:rPr lang="en-US" altLang="zh-CN" sz="2400" dirty="0" err="1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Cno,Count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(*),Avg(Grade),Max(Grade),Min(Grade)</a:t>
              </a:r>
            </a:p>
            <a:p>
              <a:pPr>
                <a:lnSpc>
                  <a:spcPts val="3200"/>
                </a:lnSpc>
                <a:defRPr/>
              </a:pPr>
              <a:r>
                <a:rPr lang="en-US" altLang="zh-CN" sz="24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FROM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</a:t>
              </a:r>
            </a:p>
            <a:p>
              <a:pPr>
                <a:lnSpc>
                  <a:spcPts val="3200"/>
                </a:lnSpc>
                <a:defRPr/>
              </a:pPr>
              <a:r>
                <a:rPr lang="en-US" altLang="zh-CN" sz="24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GROUP BY </a:t>
              </a:r>
              <a:r>
                <a:rPr lang="en-US" altLang="zh-CN" sz="2400" dirty="0" err="1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Cno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</p:txBody>
        </p:sp>
      </p:grpSp>
      <p:sp>
        <p:nvSpPr>
          <p:cNvPr id="3" name="矩形 2"/>
          <p:cNvSpPr/>
          <p:nvPr/>
        </p:nvSpPr>
        <p:spPr bwMode="auto">
          <a:xfrm>
            <a:off x="1682673" y="4525183"/>
            <a:ext cx="8293090" cy="1290921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A1D027C5-81EC-44B8-8717-DAC31EFBE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6" y="190382"/>
            <a:ext cx="56525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语言进行</a:t>
            </a:r>
            <a:r>
              <a:rPr lang="zh-CN" altLang="en-US" sz="3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</a:t>
            </a:r>
            <a:r>
              <a:rPr lang="en-US" altLang="zh-CN" sz="3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</a:t>
            </a:r>
            <a:r>
              <a:rPr lang="en-US" altLang="zh-CN" sz="3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</a:t>
            </a:r>
          </a:p>
        </p:txBody>
      </p:sp>
    </p:spTree>
    <p:extLst>
      <p:ext uri="{BB962C8B-B14F-4D97-AF65-F5344CB8AC3E}">
        <p14:creationId xmlns:p14="http://schemas.microsoft.com/office/powerpoint/2010/main" val="237569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1343472" y="1268760"/>
            <a:ext cx="8400728" cy="1082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记录删除</a:t>
            </a:r>
            <a:r>
              <a:rPr lang="en-US" altLang="zh-CN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删除满足指定条件的记录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423592" y="2420888"/>
            <a:ext cx="40895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 </a:t>
            </a:r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endParaRPr lang="en-US" altLang="zh-CN" sz="28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8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条件表达式 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43472" y="350100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：删除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表中的所有记录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436319" y="3972334"/>
            <a:ext cx="8633440" cy="648000"/>
            <a:chOff x="344367" y="3873822"/>
            <a:chExt cx="8633440" cy="648000"/>
          </a:xfrm>
        </p:grpSpPr>
        <p:sp>
          <p:nvSpPr>
            <p:cNvPr id="15" name="矩形 14"/>
            <p:cNvSpPr/>
            <p:nvPr/>
          </p:nvSpPr>
          <p:spPr bwMode="auto">
            <a:xfrm>
              <a:off x="344367" y="3873822"/>
              <a:ext cx="8633440" cy="64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97147" y="3959396"/>
              <a:ext cx="33814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sz="28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DELETE</a:t>
              </a:r>
              <a:r>
                <a:rPr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FROM</a:t>
              </a:r>
              <a:r>
                <a:rPr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</a:t>
              </a:r>
              <a:r>
                <a:rPr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343472" y="46955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：删除学号“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S012011892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”同学的选课记录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415480" y="5157264"/>
            <a:ext cx="9257791" cy="648000"/>
            <a:chOff x="323528" y="5058752"/>
            <a:chExt cx="9257791" cy="648000"/>
          </a:xfrm>
        </p:grpSpPr>
        <p:sp>
          <p:nvSpPr>
            <p:cNvPr id="18" name="矩形 17"/>
            <p:cNvSpPr/>
            <p:nvPr/>
          </p:nvSpPr>
          <p:spPr bwMode="auto">
            <a:xfrm>
              <a:off x="323528" y="5058752"/>
              <a:ext cx="8633440" cy="64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97147" y="5111688"/>
              <a:ext cx="8684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sz="28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DELETE</a:t>
              </a:r>
              <a:r>
                <a:rPr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FROM</a:t>
              </a:r>
              <a:r>
                <a:rPr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SC</a:t>
              </a:r>
              <a:r>
                <a:rPr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b="1" dirty="0">
                  <a:solidFill>
                    <a:srgbClr val="92D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WHERE</a:t>
              </a:r>
              <a:r>
                <a:rPr lang="en-US" altLang="zh-CN" sz="28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dirty="0" err="1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Sno</a:t>
              </a:r>
              <a:r>
                <a:rPr lang="en-US" altLang="zh-CN" sz="28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=“S012011892”</a:t>
              </a:r>
              <a:r>
                <a:rPr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343472" y="5919663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：删除计算机系同学的选课信息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87BE023B-98BF-4977-8D5C-673D84D8D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6" y="190382"/>
            <a:ext cx="56525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语言进行</a:t>
            </a:r>
            <a:r>
              <a:rPr lang="zh-CN" altLang="en-US" sz="3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</a:t>
            </a:r>
            <a:r>
              <a:rPr lang="en-US" altLang="zh-CN" sz="3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</a:t>
            </a:r>
            <a:r>
              <a:rPr lang="en-US" altLang="zh-CN" sz="3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</a:t>
            </a:r>
          </a:p>
        </p:txBody>
      </p:sp>
    </p:spTree>
    <p:extLst>
      <p:ext uri="{BB962C8B-B14F-4D97-AF65-F5344CB8AC3E}">
        <p14:creationId xmlns:p14="http://schemas.microsoft.com/office/powerpoint/2010/main" val="28714914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1127448" y="1340768"/>
            <a:ext cx="889248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记录更新</a:t>
            </a:r>
            <a:r>
              <a:rPr lang="en-US" altLang="zh-CN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用指定要求的值更新指定表中满足指定条件的记录的指定列的值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99456" y="2420889"/>
            <a:ext cx="79928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endParaRPr lang="en-US" altLang="zh-CN" sz="28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 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 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(</a:t>
            </a:r>
            <a:r>
              <a:rPr lang="zh-CN" altLang="en-US" sz="2800" i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子查询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[[, 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]…]</a:t>
            </a:r>
          </a:p>
          <a:p>
            <a:pPr>
              <a:defRPr/>
            </a:pP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en-US" altLang="zh-CN" sz="28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条件表达式 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27448" y="3933057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：将所有同学的成绩上调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6%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220295" y="4391680"/>
            <a:ext cx="8633440" cy="540000"/>
            <a:chOff x="344367" y="4391680"/>
            <a:chExt cx="8633440" cy="540000"/>
          </a:xfrm>
        </p:grpSpPr>
        <p:sp>
          <p:nvSpPr>
            <p:cNvPr id="14" name="矩形 13"/>
            <p:cNvSpPr/>
            <p:nvPr/>
          </p:nvSpPr>
          <p:spPr bwMode="auto">
            <a:xfrm>
              <a:off x="344367" y="4391680"/>
              <a:ext cx="8633440" cy="54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11560" y="4437112"/>
              <a:ext cx="56860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sz="24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UPDATE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SET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Grade =Grade *1.06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127448" y="5013177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：将段楠同学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C01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课程的成绩设置为该门课程的平均成绩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231270" y="5517233"/>
            <a:ext cx="9429569" cy="1233495"/>
            <a:chOff x="355341" y="5517232"/>
            <a:chExt cx="9429569" cy="1233495"/>
          </a:xfrm>
        </p:grpSpPr>
        <p:sp>
          <p:nvSpPr>
            <p:cNvPr id="15" name="矩形 14"/>
            <p:cNvSpPr/>
            <p:nvPr/>
          </p:nvSpPr>
          <p:spPr bwMode="auto">
            <a:xfrm>
              <a:off x="395536" y="5517232"/>
              <a:ext cx="8633440" cy="12241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55341" y="5581689"/>
              <a:ext cx="9429569" cy="1169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0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UPDATE</a:t>
              </a:r>
              <a:r>
                <a:rPr lang="en-US" altLang="zh-CN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SC</a:t>
              </a:r>
              <a:r>
                <a:rPr lang="en-US" altLang="zh-CN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SET</a:t>
              </a:r>
              <a:r>
                <a:rPr lang="en-US" altLang="zh-CN" sz="20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Grade=</a:t>
              </a:r>
              <a:r>
                <a:rPr lang="en-US" altLang="zh-CN" sz="2000" i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(SELECT Avg(Grade) FROM SC WHERE </a:t>
              </a:r>
              <a:r>
                <a:rPr lang="en-US" altLang="zh-CN" sz="2000" i="1" dirty="0" err="1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Cno</a:t>
              </a:r>
              <a:r>
                <a:rPr lang="en-US" altLang="zh-CN" sz="2000" i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="C01" )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000" b="1" dirty="0">
                  <a:solidFill>
                    <a:srgbClr val="92D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WHERE</a:t>
              </a:r>
              <a:r>
                <a:rPr lang="en-US" altLang="zh-CN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 err="1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Sno</a:t>
              </a:r>
              <a:r>
                <a:rPr lang="en-US" altLang="zh-CN" sz="20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=(</a:t>
              </a:r>
              <a:r>
                <a:rPr lang="en-US" altLang="zh-CN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SELECT </a:t>
              </a:r>
              <a:r>
                <a:rPr lang="en-US" altLang="zh-CN" sz="2000" dirty="0" err="1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Sno</a:t>
              </a:r>
              <a:r>
                <a:rPr lang="en-US" altLang="zh-CN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FROM</a:t>
              </a:r>
              <a:r>
                <a:rPr lang="en-US" altLang="zh-CN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</a:t>
              </a:r>
              <a:r>
                <a:rPr lang="en-US" altLang="zh-CN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b="1" dirty="0">
                  <a:solidFill>
                    <a:srgbClr val="92D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WHERE</a:t>
              </a:r>
              <a:r>
                <a:rPr lang="en-US" altLang="zh-CN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 err="1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Sname</a:t>
              </a:r>
              <a:r>
                <a:rPr lang="en-US" altLang="zh-CN" sz="20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="</a:t>
              </a:r>
              <a:r>
                <a:rPr lang="zh-CN" altLang="en-US" sz="20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段楠</a:t>
              </a:r>
              <a:r>
                <a:rPr lang="en-US" altLang="zh-CN" sz="20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</a:t>
              </a:r>
              <a:br>
                <a:rPr lang="en-US" altLang="zh-CN" sz="20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0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</a:t>
              </a:r>
              <a:r>
                <a:rPr lang="en-US" altLang="zh-CN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 </a:t>
              </a:r>
              <a:r>
                <a:rPr lang="en-US" altLang="zh-CN" sz="2000" dirty="0" err="1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Cno</a:t>
              </a:r>
              <a:r>
                <a:rPr lang="en-US" altLang="zh-CN" sz="20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="C01"</a:t>
              </a:r>
              <a:r>
                <a:rPr lang="en-US" altLang="zh-CN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</p:txBody>
        </p:sp>
      </p:grpSp>
      <p:sp>
        <p:nvSpPr>
          <p:cNvPr id="18" name="TextBox 4">
            <a:extLst>
              <a:ext uri="{FF2B5EF4-FFF2-40B4-BE49-F238E27FC236}">
                <a16:creationId xmlns:a16="http://schemas.microsoft.com/office/drawing/2014/main" id="{84664F69-A817-42E4-9B9B-8504DDCF9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6" y="190382"/>
            <a:ext cx="56525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语言进行</a:t>
            </a:r>
            <a:r>
              <a:rPr lang="zh-CN" altLang="en-US" sz="3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</a:t>
            </a:r>
            <a:r>
              <a:rPr lang="en-US" altLang="zh-CN" sz="3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</a:t>
            </a:r>
            <a:r>
              <a:rPr lang="en-US" altLang="zh-CN" sz="3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</a:t>
            </a:r>
          </a:p>
        </p:txBody>
      </p:sp>
      <p:pic>
        <p:nvPicPr>
          <p:cNvPr id="19" name="Picture 5">
            <a:extLst>
              <a:ext uri="{FF2B5EF4-FFF2-40B4-BE49-F238E27FC236}">
                <a16:creationId xmlns:a16="http://schemas.microsoft.com/office/drawing/2014/main" id="{57C72BFF-7B61-4081-B62D-0D1B333B6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818" y="3925397"/>
            <a:ext cx="630863" cy="973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2217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1199456" y="1340768"/>
            <a:ext cx="8892480" cy="149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修正数据库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修正数据库的定义，主要是修正表的定义。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修正基本表的定义：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271464" y="2852936"/>
            <a:ext cx="522450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endParaRPr lang="en-US" altLang="zh-CN" sz="28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en-US" altLang="zh-CN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 数据类型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,…} ]</a:t>
            </a:r>
          </a:p>
          <a:p>
            <a:pPr>
              <a:defRPr/>
            </a:pP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en-US" altLang="zh-CN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 数据类型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,…}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>
              <a:defRPr/>
            </a:pP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en-US" altLang="zh-CN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MODIFY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 数据类型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,…}]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99456" y="5013177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：在基本表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原有的基础上增加两列（家庭地址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Asddr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和身份证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566852" y="3283824"/>
            <a:ext cx="21002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增加新列</a:t>
            </a:r>
          </a:p>
          <a:p>
            <a:pPr>
              <a:defRPr/>
            </a:pP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删除原有列</a:t>
            </a:r>
          </a:p>
          <a:p>
            <a:pPr>
              <a:defRPr/>
            </a:pP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修改列定义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911424" y="5985344"/>
            <a:ext cx="8760928" cy="540000"/>
            <a:chOff x="344367" y="4391680"/>
            <a:chExt cx="8760928" cy="540000"/>
          </a:xfrm>
        </p:grpSpPr>
        <p:sp>
          <p:nvSpPr>
            <p:cNvPr id="19" name="矩形 18"/>
            <p:cNvSpPr/>
            <p:nvPr/>
          </p:nvSpPr>
          <p:spPr bwMode="auto">
            <a:xfrm>
              <a:off x="344367" y="4391680"/>
              <a:ext cx="8633440" cy="54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11560" y="4437112"/>
              <a:ext cx="84937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sz="24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ALTER TABLE 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 </a:t>
              </a:r>
              <a:r>
                <a:rPr lang="en-US" altLang="zh-CN" sz="24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 err="1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Saddr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Char(50),PID char(18)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</p:txBody>
        </p:sp>
      </p:grpSp>
      <p:sp>
        <p:nvSpPr>
          <p:cNvPr id="11" name="TextBox 4">
            <a:extLst>
              <a:ext uri="{FF2B5EF4-FFF2-40B4-BE49-F238E27FC236}">
                <a16:creationId xmlns:a16="http://schemas.microsoft.com/office/drawing/2014/main" id="{46FE4E9E-0FA5-46AE-9146-33AACCA0E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6" y="190382"/>
            <a:ext cx="755687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语言进行修正与撤销数据库</a:t>
            </a:r>
          </a:p>
        </p:txBody>
      </p:sp>
    </p:spTree>
    <p:extLst>
      <p:ext uri="{BB962C8B-B14F-4D97-AF65-F5344CB8AC3E}">
        <p14:creationId xmlns:p14="http://schemas.microsoft.com/office/powerpoint/2010/main" val="379853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1199456" y="1340768"/>
            <a:ext cx="8892480" cy="149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修正数据库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修正数据库的定义，主要是修正表的定义。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修正基本表的定义：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271464" y="2852936"/>
            <a:ext cx="522450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endParaRPr lang="en-US" altLang="zh-CN" sz="28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en-US" altLang="zh-CN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 数据类型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,…} ]</a:t>
            </a:r>
          </a:p>
          <a:p>
            <a:pPr>
              <a:defRPr/>
            </a:pP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en-US" altLang="zh-CN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 数据类型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,…}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>
              <a:defRPr/>
            </a:pP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en-US" altLang="zh-CN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MODIFY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 数据类型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,…}]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566852" y="3283824"/>
            <a:ext cx="21002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增加新列</a:t>
            </a:r>
          </a:p>
          <a:p>
            <a:pPr>
              <a:defRPr/>
            </a:pP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删除原有列</a:t>
            </a:r>
          </a:p>
          <a:p>
            <a:pPr>
              <a:defRPr/>
            </a:pP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修改列定义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46FE4E9E-0FA5-46AE-9146-33AACCA0E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6" y="190382"/>
            <a:ext cx="755687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语言进行修正与撤销数据库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C5A1AC1-F34D-4478-985A-92DD65230052}"/>
              </a:ext>
            </a:extLst>
          </p:cNvPr>
          <p:cNvSpPr txBox="1"/>
          <p:nvPr/>
        </p:nvSpPr>
        <p:spPr>
          <a:xfrm>
            <a:off x="1199456" y="5013177"/>
            <a:ext cx="9865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：删除基本表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新增的两列（家庭地址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Asddr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和身份证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FDA0239-883E-4867-8F2F-5D21542C4EE7}"/>
              </a:ext>
            </a:extLst>
          </p:cNvPr>
          <p:cNvGrpSpPr/>
          <p:nvPr/>
        </p:nvGrpSpPr>
        <p:grpSpPr>
          <a:xfrm>
            <a:off x="1199456" y="5805264"/>
            <a:ext cx="8726287" cy="720080"/>
            <a:chOff x="251520" y="4211600"/>
            <a:chExt cx="8726287" cy="72008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8F12F2A-E3AB-4875-A549-DDC5CA2B53D0}"/>
                </a:ext>
              </a:extLst>
            </p:cNvPr>
            <p:cNvSpPr/>
            <p:nvPr/>
          </p:nvSpPr>
          <p:spPr bwMode="auto">
            <a:xfrm>
              <a:off x="344367" y="4391680"/>
              <a:ext cx="8633440" cy="54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905678C-EE4D-4A76-BDE2-BF65D4113D1B}"/>
                </a:ext>
              </a:extLst>
            </p:cNvPr>
            <p:cNvSpPr txBox="1"/>
            <p:nvPr/>
          </p:nvSpPr>
          <p:spPr>
            <a:xfrm>
              <a:off x="251520" y="4211600"/>
              <a:ext cx="6120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sz="24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ALTER TABLE 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 </a:t>
              </a:r>
              <a:r>
                <a:rPr lang="en-US" altLang="zh-CN" sz="24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DROP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 err="1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Saddr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 PID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481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1199456" y="1340768"/>
            <a:ext cx="8892480" cy="149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修正数据库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修正数据库的定义，主要是修正表的定义。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修正基本表的定义：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271464" y="2852936"/>
            <a:ext cx="522450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endParaRPr lang="en-US" altLang="zh-CN" sz="28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en-US" altLang="zh-CN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 数据类型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,…} ]</a:t>
            </a:r>
          </a:p>
          <a:p>
            <a:pPr>
              <a:defRPr/>
            </a:pP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en-US" altLang="zh-CN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 数据类型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,…}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>
              <a:defRPr/>
            </a:pP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en-US" altLang="zh-CN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MODIFY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 数据类型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,…}]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566852" y="3283824"/>
            <a:ext cx="21002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增加新列</a:t>
            </a:r>
          </a:p>
          <a:p>
            <a:pPr>
              <a:defRPr/>
            </a:pP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删除原有列</a:t>
            </a:r>
          </a:p>
          <a:p>
            <a:pPr>
              <a:defRPr/>
            </a:pP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修改列定义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46FE4E9E-0FA5-46AE-9146-33AACCA0E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6" y="190382"/>
            <a:ext cx="755687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语言进行修正与撤销数据库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34DEBD3-721D-44B3-934E-3441C995798A}"/>
              </a:ext>
            </a:extLst>
          </p:cNvPr>
          <p:cNvSpPr txBox="1"/>
          <p:nvPr/>
        </p:nvSpPr>
        <p:spPr>
          <a:xfrm>
            <a:off x="1235968" y="4977233"/>
            <a:ext cx="8892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：将基本表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原有的名字列的字符长度再增加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DD8FE41-63E8-4BBD-93C2-C6ACFD00E27E}"/>
              </a:ext>
            </a:extLst>
          </p:cNvPr>
          <p:cNvGrpSpPr/>
          <p:nvPr/>
        </p:nvGrpSpPr>
        <p:grpSpPr>
          <a:xfrm>
            <a:off x="990952" y="5841328"/>
            <a:ext cx="8633440" cy="540000"/>
            <a:chOff x="344367" y="4391680"/>
            <a:chExt cx="8633440" cy="54000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10DCA28-02E5-4DD8-B9C1-BBD3AE8615BC}"/>
                </a:ext>
              </a:extLst>
            </p:cNvPr>
            <p:cNvSpPr/>
            <p:nvPr/>
          </p:nvSpPr>
          <p:spPr bwMode="auto">
            <a:xfrm>
              <a:off x="344367" y="4391680"/>
              <a:ext cx="8633440" cy="54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8238089-3428-4DAE-B3C5-8CBF22EB0B49}"/>
                </a:ext>
              </a:extLst>
            </p:cNvPr>
            <p:cNvSpPr txBox="1"/>
            <p:nvPr/>
          </p:nvSpPr>
          <p:spPr>
            <a:xfrm>
              <a:off x="611560" y="4437112"/>
              <a:ext cx="73684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sz="24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ALTER TABLE 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Student </a:t>
              </a:r>
              <a:r>
                <a:rPr lang="en-US" altLang="zh-CN" sz="24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MODIFY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 err="1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Sname</a:t>
              </a:r>
              <a:r>
                <a:rPr lang="en-US" altLang="zh-CN" sz="24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char(16)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728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991544" y="1340769"/>
            <a:ext cx="3394248" cy="1229645"/>
            <a:chOff x="241648" y="1340768"/>
            <a:chExt cx="3394248" cy="1229645"/>
          </a:xfrm>
        </p:grpSpPr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251520" y="1340768"/>
              <a:ext cx="3384376" cy="565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撤销基本表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41648" y="2047193"/>
              <a:ext cx="31831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sz="28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DROP TABLE</a:t>
              </a:r>
              <a:r>
                <a:rPr lang="zh-CN" altLang="en-US" sz="28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表名</a:t>
              </a:r>
              <a:endPara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991544" y="2728673"/>
            <a:ext cx="4817281" cy="1229645"/>
            <a:chOff x="251520" y="2847427"/>
            <a:chExt cx="4817281" cy="1229645"/>
          </a:xfrm>
        </p:grpSpPr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61392" y="2847427"/>
              <a:ext cx="3384376" cy="565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撤销数据库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51520" y="3553852"/>
              <a:ext cx="48172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sz="28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DROP DATABASE </a:t>
              </a:r>
              <a:r>
                <a:rPr lang="zh-CN" altLang="en-US" sz="28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数据库名</a:t>
              </a:r>
              <a:endPara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991544" y="4116577"/>
            <a:ext cx="3394248" cy="1229645"/>
            <a:chOff x="251520" y="4431603"/>
            <a:chExt cx="3394248" cy="1229645"/>
          </a:xfrm>
        </p:grpSpPr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261392" y="4431603"/>
              <a:ext cx="3384376" cy="565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指定当前数据库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51520" y="5138028"/>
              <a:ext cx="2428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sz="28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</a:t>
              </a:r>
              <a:r>
                <a:rPr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8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数据库名</a:t>
              </a:r>
              <a:endPara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991544" y="5504480"/>
            <a:ext cx="3394248" cy="1229645"/>
            <a:chOff x="251520" y="4431603"/>
            <a:chExt cx="3394248" cy="1229645"/>
          </a:xfrm>
        </p:grpSpPr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261392" y="4431603"/>
              <a:ext cx="3384376" cy="565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关闭当前数据库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51520" y="5138028"/>
              <a:ext cx="26981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sz="28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Close</a:t>
              </a:r>
              <a:r>
                <a:rPr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8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数据库名</a:t>
              </a:r>
              <a:endPara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384032" y="5282881"/>
            <a:ext cx="3528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有些</a:t>
            </a:r>
            <a:r>
              <a:rPr lang="en-US" altLang="zh-CN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DBMS</a:t>
            </a:r>
            <a:r>
              <a:rPr lang="zh-CN" altLang="zh-CN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提供了操作多个数据库的能力</a:t>
            </a:r>
            <a:endParaRPr lang="zh-CN" altLang="en-US" sz="28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4DD6B844-0F2A-4139-AF29-AE03F5CBF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6" y="190382"/>
            <a:ext cx="755687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语言进行修正与撤销数据库</a:t>
            </a:r>
          </a:p>
        </p:txBody>
      </p:sp>
    </p:spTree>
    <p:extLst>
      <p:ext uri="{BB962C8B-B14F-4D97-AF65-F5344CB8AC3E}">
        <p14:creationId xmlns:p14="http://schemas.microsoft.com/office/powerpoint/2010/main" val="18653769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87350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SQL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小结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EE82126-8D4C-4E1C-952D-BB65A2E685DE}"/>
              </a:ext>
            </a:extLst>
          </p:cNvPr>
          <p:cNvSpPr txBox="1"/>
          <p:nvPr/>
        </p:nvSpPr>
        <p:spPr>
          <a:xfrm>
            <a:off x="4271893" y="3069972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</a:rPr>
              <a:t>SQL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B1C8F56-79F1-486B-8B65-3589E119DCD4}"/>
              </a:ext>
            </a:extLst>
          </p:cNvPr>
          <p:cNvGrpSpPr/>
          <p:nvPr/>
        </p:nvGrpSpPr>
        <p:grpSpPr>
          <a:xfrm>
            <a:off x="407368" y="2204864"/>
            <a:ext cx="3864525" cy="2232248"/>
            <a:chOff x="407368" y="2204864"/>
            <a:chExt cx="3864525" cy="2232248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E1834EB-1B5F-48D3-8747-A1DC3C705C68}"/>
                </a:ext>
              </a:extLst>
            </p:cNvPr>
            <p:cNvSpPr txBox="1"/>
            <p:nvPr/>
          </p:nvSpPr>
          <p:spPr>
            <a:xfrm>
              <a:off x="3071664" y="3069972"/>
              <a:ext cx="966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DBMS</a:t>
              </a:r>
              <a:endParaRPr lang="zh-CN" altLang="en-US" sz="2400" b="1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0D3ED3D-7C7E-4129-B147-4242233D01BC}"/>
                </a:ext>
              </a:extLst>
            </p:cNvPr>
            <p:cNvSpPr txBox="1"/>
            <p:nvPr/>
          </p:nvSpPr>
          <p:spPr>
            <a:xfrm>
              <a:off x="2131991" y="3069972"/>
              <a:ext cx="724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RDB</a:t>
              </a:r>
              <a:endParaRPr lang="zh-CN" altLang="en-US" sz="2400" b="1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62D4E59-3C47-48C8-8FA1-20ACA0291EEC}"/>
                </a:ext>
              </a:extLst>
            </p:cNvPr>
            <p:cNvSpPr txBox="1"/>
            <p:nvPr/>
          </p:nvSpPr>
          <p:spPr>
            <a:xfrm>
              <a:off x="998875" y="2647510"/>
              <a:ext cx="969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ACESS</a:t>
              </a:r>
              <a:endParaRPr lang="zh-CN" altLang="en-US" sz="24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A4B30F5-4324-4068-9989-D0433569B367}"/>
                </a:ext>
              </a:extLst>
            </p:cNvPr>
            <p:cNvSpPr txBox="1"/>
            <p:nvPr/>
          </p:nvSpPr>
          <p:spPr>
            <a:xfrm>
              <a:off x="962392" y="2204864"/>
              <a:ext cx="10064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SQLite</a:t>
              </a:r>
              <a:endParaRPr lang="zh-CN" altLang="en-US" sz="2400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078B074-C92C-4DAD-B889-29D4D72F92D0}"/>
                </a:ext>
              </a:extLst>
            </p:cNvPr>
            <p:cNvSpPr txBox="1"/>
            <p:nvPr/>
          </p:nvSpPr>
          <p:spPr>
            <a:xfrm>
              <a:off x="871726" y="3090156"/>
              <a:ext cx="1097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MYSQL</a:t>
              </a:r>
              <a:endParaRPr lang="zh-CN" altLang="en-US" sz="24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CD5EF30-A6CC-477E-8604-5B428F544F0E}"/>
                </a:ext>
              </a:extLst>
            </p:cNvPr>
            <p:cNvSpPr txBox="1"/>
            <p:nvPr/>
          </p:nvSpPr>
          <p:spPr>
            <a:xfrm>
              <a:off x="407368" y="3532802"/>
              <a:ext cx="15614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SQL Server</a:t>
              </a:r>
              <a:endParaRPr lang="zh-CN" altLang="en-US" sz="24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93083FC-7203-46BD-B388-FECC9BB3CD99}"/>
                </a:ext>
              </a:extLst>
            </p:cNvPr>
            <p:cNvSpPr txBox="1"/>
            <p:nvPr/>
          </p:nvSpPr>
          <p:spPr>
            <a:xfrm>
              <a:off x="776250" y="3975447"/>
              <a:ext cx="1192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ORACLE</a:t>
              </a:r>
              <a:endParaRPr lang="zh-CN" altLang="en-US" sz="2400" dirty="0"/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15E58A51-BAF5-4DBC-B8D9-3CBA2AE405C3}"/>
                </a:ext>
              </a:extLst>
            </p:cNvPr>
            <p:cNvCxnSpPr>
              <a:stCxn id="2" idx="1"/>
              <a:endCxn id="8" idx="3"/>
            </p:cNvCxnSpPr>
            <p:nvPr/>
          </p:nvCxnSpPr>
          <p:spPr>
            <a:xfrm flipH="1">
              <a:off x="4038595" y="3300805"/>
              <a:ext cx="23329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1B2075DA-C408-410C-9861-870A717EEB0B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2856869" y="3300805"/>
              <a:ext cx="21479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右大括号 17">
              <a:extLst>
                <a:ext uri="{FF2B5EF4-FFF2-40B4-BE49-F238E27FC236}">
                  <a16:creationId xmlns:a16="http://schemas.microsoft.com/office/drawing/2014/main" id="{46DB61C2-1253-4AFB-BC98-A9043C7A2E9E}"/>
                </a:ext>
              </a:extLst>
            </p:cNvPr>
            <p:cNvSpPr/>
            <p:nvPr/>
          </p:nvSpPr>
          <p:spPr>
            <a:xfrm>
              <a:off x="1968821" y="2435696"/>
              <a:ext cx="163170" cy="1755776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6F76410-C52C-4F0C-918A-1DB912BF7FEF}"/>
              </a:ext>
            </a:extLst>
          </p:cNvPr>
          <p:cNvGrpSpPr/>
          <p:nvPr/>
        </p:nvGrpSpPr>
        <p:grpSpPr>
          <a:xfrm>
            <a:off x="3215680" y="1772816"/>
            <a:ext cx="2940593" cy="1297156"/>
            <a:chOff x="3215680" y="1772816"/>
            <a:chExt cx="2940593" cy="1297156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2B42933-0F0D-4351-9A00-FE6FB1632459}"/>
                </a:ext>
              </a:extLst>
            </p:cNvPr>
            <p:cNvSpPr txBox="1"/>
            <p:nvPr/>
          </p:nvSpPr>
          <p:spPr>
            <a:xfrm>
              <a:off x="4007768" y="2380818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语句类型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27E5324-F540-4182-BD46-457D929A31F4}"/>
                </a:ext>
              </a:extLst>
            </p:cNvPr>
            <p:cNvSpPr txBox="1"/>
            <p:nvPr/>
          </p:nvSpPr>
          <p:spPr>
            <a:xfrm>
              <a:off x="3215680" y="1772816"/>
              <a:ext cx="702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DDL</a:t>
              </a:r>
              <a:endParaRPr lang="zh-CN" altLang="en-US" sz="2400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05713B5-F716-47E1-BFCF-1CF0B59315A7}"/>
                </a:ext>
              </a:extLst>
            </p:cNvPr>
            <p:cNvSpPr txBox="1"/>
            <p:nvPr/>
          </p:nvSpPr>
          <p:spPr>
            <a:xfrm>
              <a:off x="4222201" y="1772816"/>
              <a:ext cx="7777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DML</a:t>
              </a:r>
              <a:endParaRPr lang="zh-CN" altLang="en-US" sz="2400" b="1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AD2207C-2625-46D8-9A05-1FECB92D4306}"/>
                </a:ext>
              </a:extLst>
            </p:cNvPr>
            <p:cNvSpPr txBox="1"/>
            <p:nvPr/>
          </p:nvSpPr>
          <p:spPr>
            <a:xfrm>
              <a:off x="5484294" y="1772816"/>
              <a:ext cx="6719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DCL</a:t>
              </a:r>
              <a:endParaRPr lang="zh-CN" altLang="en-US" sz="2400" dirty="0"/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E2656BBD-7852-4464-B565-071888CB9E09}"/>
                </a:ext>
              </a:extLst>
            </p:cNvPr>
            <p:cNvCxnSpPr>
              <a:cxnSpLocks/>
              <a:stCxn id="2" idx="0"/>
              <a:endCxn id="22" idx="2"/>
            </p:cNvCxnSpPr>
            <p:nvPr/>
          </p:nvCxnSpPr>
          <p:spPr>
            <a:xfrm flipV="1">
              <a:off x="4607883" y="2780928"/>
              <a:ext cx="5179" cy="2890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右大括号 30">
              <a:extLst>
                <a:ext uri="{FF2B5EF4-FFF2-40B4-BE49-F238E27FC236}">
                  <a16:creationId xmlns:a16="http://schemas.microsoft.com/office/drawing/2014/main" id="{E9E1F75E-EF47-41C6-8768-5290580F7D20}"/>
                </a:ext>
              </a:extLst>
            </p:cNvPr>
            <p:cNvSpPr/>
            <p:nvPr/>
          </p:nvSpPr>
          <p:spPr>
            <a:xfrm rot="5400000">
              <a:off x="4499721" y="1186231"/>
              <a:ext cx="248629" cy="2160240"/>
            </a:xfrm>
            <a:prstGeom prst="rightBrace">
              <a:avLst>
                <a:gd name="adj1" fmla="val 0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353F2F10-C2EE-4C4F-A149-C00B3FA274A8}"/>
              </a:ext>
            </a:extLst>
          </p:cNvPr>
          <p:cNvGrpSpPr/>
          <p:nvPr/>
        </p:nvGrpSpPr>
        <p:grpSpPr>
          <a:xfrm>
            <a:off x="4943872" y="1268760"/>
            <a:ext cx="6048672" cy="5328592"/>
            <a:chOff x="4943872" y="1268760"/>
            <a:chExt cx="6048672" cy="5328592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28B277D-EFB0-4EBA-A089-5A6F4784445C}"/>
                </a:ext>
              </a:extLst>
            </p:cNvPr>
            <p:cNvSpPr txBox="1"/>
            <p:nvPr/>
          </p:nvSpPr>
          <p:spPr>
            <a:xfrm>
              <a:off x="7032104" y="1546850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基础查询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3001695-7A81-404D-99E1-B509DFF951A0}"/>
                </a:ext>
              </a:extLst>
            </p:cNvPr>
            <p:cNvSpPr txBox="1"/>
            <p:nvPr/>
          </p:nvSpPr>
          <p:spPr>
            <a:xfrm>
              <a:off x="7001061" y="2596842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聚合与排序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704E33C-C7C6-4E5E-A704-8F98126D287E}"/>
                </a:ext>
              </a:extLst>
            </p:cNvPr>
            <p:cNvSpPr txBox="1"/>
            <p:nvPr/>
          </p:nvSpPr>
          <p:spPr>
            <a:xfrm>
              <a:off x="7032104" y="3676962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复杂查询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AD82B9C4-6130-4969-B27C-EC7A53AC4195}"/>
                </a:ext>
              </a:extLst>
            </p:cNvPr>
            <p:cNvSpPr txBox="1"/>
            <p:nvPr/>
          </p:nvSpPr>
          <p:spPr>
            <a:xfrm>
              <a:off x="7032104" y="5389094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联结查询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75512AA8-58FC-48A3-8B10-15684F39DB4D}"/>
                </a:ext>
              </a:extLst>
            </p:cNvPr>
            <p:cNvSpPr txBox="1"/>
            <p:nvPr/>
          </p:nvSpPr>
          <p:spPr>
            <a:xfrm>
              <a:off x="8756034" y="1268760"/>
              <a:ext cx="16304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SELECT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4F88C37-1CA3-40B6-AD11-744BA5A73936}"/>
                </a:ext>
              </a:extLst>
            </p:cNvPr>
            <p:cNvSpPr txBox="1"/>
            <p:nvPr/>
          </p:nvSpPr>
          <p:spPr>
            <a:xfrm>
              <a:off x="8756034" y="1679467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检索条件与运算符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DCF9CC60-D05D-48FC-948E-5092584A96FC}"/>
                </a:ext>
              </a:extLst>
            </p:cNvPr>
            <p:cNvSpPr txBox="1"/>
            <p:nvPr/>
          </p:nvSpPr>
          <p:spPr>
            <a:xfrm>
              <a:off x="8756034" y="2090174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聚合函数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1453EC9-9463-49E7-96B5-5E5CECCEF3EF}"/>
                </a:ext>
              </a:extLst>
            </p:cNvPr>
            <p:cNvSpPr txBox="1"/>
            <p:nvPr/>
          </p:nvSpPr>
          <p:spPr>
            <a:xfrm>
              <a:off x="8756034" y="2500881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分组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6952E87C-A55A-4A8F-BE9D-E6E5244BED95}"/>
                </a:ext>
              </a:extLst>
            </p:cNvPr>
            <p:cNvSpPr txBox="1"/>
            <p:nvPr/>
          </p:nvSpPr>
          <p:spPr>
            <a:xfrm>
              <a:off x="8756034" y="2911588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排序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E9B6CF9-51A4-4C73-9BEB-AB5203FD0B4D}"/>
                </a:ext>
              </a:extLst>
            </p:cNvPr>
            <p:cNvSpPr txBox="1"/>
            <p:nvPr/>
          </p:nvSpPr>
          <p:spPr>
            <a:xfrm>
              <a:off x="8756034" y="332229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视图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5D7678C2-4B84-41C9-B667-83E27342EE1E}"/>
                </a:ext>
              </a:extLst>
            </p:cNvPr>
            <p:cNvSpPr txBox="1"/>
            <p:nvPr/>
          </p:nvSpPr>
          <p:spPr>
            <a:xfrm>
              <a:off x="8756034" y="3733002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不相关子查询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4B932637-24E9-453A-8191-59AEC58B8BCE}"/>
                </a:ext>
              </a:extLst>
            </p:cNvPr>
            <p:cNvSpPr txBox="1"/>
            <p:nvPr/>
          </p:nvSpPr>
          <p:spPr>
            <a:xfrm>
              <a:off x="8756034" y="4143709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相关子查询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B5B3596-1D4F-41E9-BAC2-A2A1FC44B90D}"/>
                </a:ext>
              </a:extLst>
            </p:cNvPr>
            <p:cNvSpPr txBox="1"/>
            <p:nvPr/>
          </p:nvSpPr>
          <p:spPr>
            <a:xfrm>
              <a:off x="8756034" y="4554416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等值连接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91EBA9AC-91FB-45D4-B269-42B347408683}"/>
                </a:ext>
              </a:extLst>
            </p:cNvPr>
            <p:cNvSpPr txBox="1"/>
            <p:nvPr/>
          </p:nvSpPr>
          <p:spPr>
            <a:xfrm>
              <a:off x="8756034" y="496512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自然连接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0866763-4710-42AD-92D6-B777793D84A6}"/>
                </a:ext>
              </a:extLst>
            </p:cNvPr>
            <p:cNvSpPr txBox="1"/>
            <p:nvPr/>
          </p:nvSpPr>
          <p:spPr>
            <a:xfrm>
              <a:off x="8756034" y="5375830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左外连接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575B43CF-4666-42EB-B5FF-5B42DDCB7701}"/>
                </a:ext>
              </a:extLst>
            </p:cNvPr>
            <p:cNvSpPr txBox="1"/>
            <p:nvPr/>
          </p:nvSpPr>
          <p:spPr>
            <a:xfrm>
              <a:off x="8756034" y="5786537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右外连接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A091A552-BB0C-440C-A3CD-202BD75FAC2F}"/>
                </a:ext>
              </a:extLst>
            </p:cNvPr>
            <p:cNvSpPr txBox="1"/>
            <p:nvPr/>
          </p:nvSpPr>
          <p:spPr>
            <a:xfrm>
              <a:off x="8756034" y="6197242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全外连接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34519B7F-717E-4B7B-93FE-A0A7568C4C6C}"/>
                </a:ext>
              </a:extLst>
            </p:cNvPr>
            <p:cNvGrpSpPr/>
            <p:nvPr/>
          </p:nvGrpSpPr>
          <p:grpSpPr>
            <a:xfrm>
              <a:off x="4943872" y="1679467"/>
              <a:ext cx="2057189" cy="3909773"/>
              <a:chOff x="4943872" y="1679467"/>
              <a:chExt cx="2057189" cy="3909773"/>
            </a:xfrm>
          </p:grpSpPr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B7B86ED-FA08-41E7-B7C6-A6E781ED1A24}"/>
                  </a:ext>
                </a:extLst>
              </p:cNvPr>
              <p:cNvSpPr txBox="1"/>
              <p:nvPr/>
            </p:nvSpPr>
            <p:spPr>
              <a:xfrm>
                <a:off x="5303912" y="3068960"/>
                <a:ext cx="11881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SQL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入门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F1E74621-C015-4334-8A59-4A70C0629B25}"/>
                  </a:ext>
                </a:extLst>
              </p:cNvPr>
              <p:cNvCxnSpPr>
                <a:stCxn id="2" idx="3"/>
                <a:endCxn id="35" idx="1"/>
              </p:cNvCxnSpPr>
              <p:nvPr/>
            </p:nvCxnSpPr>
            <p:spPr>
              <a:xfrm flipV="1">
                <a:off x="4943872" y="3299793"/>
                <a:ext cx="360040" cy="10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左大括号 54">
                <a:extLst>
                  <a:ext uri="{FF2B5EF4-FFF2-40B4-BE49-F238E27FC236}">
                    <a16:creationId xmlns:a16="http://schemas.microsoft.com/office/drawing/2014/main" id="{252C38FB-2010-4F19-8654-FD04DEA6B683}"/>
                  </a:ext>
                </a:extLst>
              </p:cNvPr>
              <p:cNvSpPr/>
              <p:nvPr/>
            </p:nvSpPr>
            <p:spPr>
              <a:xfrm>
                <a:off x="6694886" y="1679467"/>
                <a:ext cx="306175" cy="3909773"/>
              </a:xfrm>
              <a:prstGeom prst="leftBrace">
                <a:avLst>
                  <a:gd name="adj1" fmla="val 8333"/>
                  <a:gd name="adj2" fmla="val 41662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左大括号 56">
              <a:extLst>
                <a:ext uri="{FF2B5EF4-FFF2-40B4-BE49-F238E27FC236}">
                  <a16:creationId xmlns:a16="http://schemas.microsoft.com/office/drawing/2014/main" id="{C291D847-E491-40BF-A8B1-90DB32EF5CEF}"/>
                </a:ext>
              </a:extLst>
            </p:cNvPr>
            <p:cNvSpPr/>
            <p:nvPr/>
          </p:nvSpPr>
          <p:spPr>
            <a:xfrm>
              <a:off x="8477592" y="4797152"/>
              <a:ext cx="274484" cy="1584176"/>
            </a:xfrm>
            <a:prstGeom prst="leftBrace">
              <a:avLst>
                <a:gd name="adj1" fmla="val 0"/>
                <a:gd name="adj2" fmla="val 49191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左大括号 57">
              <a:extLst>
                <a:ext uri="{FF2B5EF4-FFF2-40B4-BE49-F238E27FC236}">
                  <a16:creationId xmlns:a16="http://schemas.microsoft.com/office/drawing/2014/main" id="{4B4DB2D6-6D40-4A42-A5C2-08629F0E575C}"/>
                </a:ext>
              </a:extLst>
            </p:cNvPr>
            <p:cNvSpPr/>
            <p:nvPr/>
          </p:nvSpPr>
          <p:spPr>
            <a:xfrm>
              <a:off x="8477592" y="3530625"/>
              <a:ext cx="274483" cy="855819"/>
            </a:xfrm>
            <a:prstGeom prst="leftBrace">
              <a:avLst>
                <a:gd name="adj1" fmla="val 0"/>
                <a:gd name="adj2" fmla="val 41662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左大括号 58">
              <a:extLst>
                <a:ext uri="{FF2B5EF4-FFF2-40B4-BE49-F238E27FC236}">
                  <a16:creationId xmlns:a16="http://schemas.microsoft.com/office/drawing/2014/main" id="{5BF97428-E6A0-4507-AB14-6CD9649A392F}"/>
                </a:ext>
              </a:extLst>
            </p:cNvPr>
            <p:cNvSpPr/>
            <p:nvPr/>
          </p:nvSpPr>
          <p:spPr>
            <a:xfrm>
              <a:off x="8456362" y="2287908"/>
              <a:ext cx="309625" cy="1204824"/>
            </a:xfrm>
            <a:prstGeom prst="leftBrace">
              <a:avLst>
                <a:gd name="adj1" fmla="val 0"/>
                <a:gd name="adj2" fmla="val 41662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左大括号 59">
              <a:extLst>
                <a:ext uri="{FF2B5EF4-FFF2-40B4-BE49-F238E27FC236}">
                  <a16:creationId xmlns:a16="http://schemas.microsoft.com/office/drawing/2014/main" id="{D2A300EF-A9A1-4BAF-B3ED-CADD29B318E3}"/>
                </a:ext>
              </a:extLst>
            </p:cNvPr>
            <p:cNvSpPr/>
            <p:nvPr/>
          </p:nvSpPr>
          <p:spPr>
            <a:xfrm>
              <a:off x="8472264" y="1463443"/>
              <a:ext cx="293723" cy="445112"/>
            </a:xfrm>
            <a:prstGeom prst="leftBrace">
              <a:avLst>
                <a:gd name="adj1" fmla="val 0"/>
                <a:gd name="adj2" fmla="val 41662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27" name="组合 1026">
            <a:extLst>
              <a:ext uri="{FF2B5EF4-FFF2-40B4-BE49-F238E27FC236}">
                <a16:creationId xmlns:a16="http://schemas.microsoft.com/office/drawing/2014/main" id="{B3491110-4BA0-43C5-908C-F88AD22207ED}"/>
              </a:ext>
            </a:extLst>
          </p:cNvPr>
          <p:cNvGrpSpPr/>
          <p:nvPr/>
        </p:nvGrpSpPr>
        <p:grpSpPr>
          <a:xfrm>
            <a:off x="661019" y="3531637"/>
            <a:ext cx="6253635" cy="2857547"/>
            <a:chOff x="661019" y="3531637"/>
            <a:chExt cx="6253635" cy="2857547"/>
          </a:xfrm>
        </p:grpSpPr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C74D8A9C-A890-4CE7-8682-42345B0E9936}"/>
                </a:ext>
              </a:extLst>
            </p:cNvPr>
            <p:cNvSpPr txBox="1"/>
            <p:nvPr/>
          </p:nvSpPr>
          <p:spPr>
            <a:xfrm>
              <a:off x="661019" y="4819524"/>
              <a:ext cx="625363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sz="16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SELECT </a:t>
              </a: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columnlist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实际的列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计算列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聚合函数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等） 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6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FROM</a:t>
              </a:r>
              <a:r>
                <a:rPr lang="en-US" altLang="zh-CN" sz="1600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tablelist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zh-CN" altLang="en-US" sz="16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基本表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16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虚拟视图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6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JOIN </a:t>
              </a:r>
              <a:r>
                <a:rPr lang="zh-CN" altLang="en-US" sz="16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关联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等）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6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WHERE</a:t>
              </a:r>
              <a:r>
                <a:rPr lang="en-US" altLang="zh-CN" sz="1600" b="1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condition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zh-CN" altLang="en-US" sz="16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针对表列的条件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16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数学运算符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zh-CN" altLang="en-US" sz="16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布尔运算符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600" b="1" dirty="0">
                  <a:solidFill>
                    <a:srgbClr val="FF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GROUP BY </a:t>
              </a: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columnlist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zh-CN" altLang="en-US" sz="1600" dirty="0">
                  <a:solidFill>
                    <a:srgbClr val="FF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实际的列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等） 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</a:t>
              </a:r>
              <a:r>
                <a:rPr lang="en-US" altLang="zh-CN" sz="1600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HAVING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condition 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zh-CN" altLang="en-US" sz="16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针对分组列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的指定</a:t>
              </a:r>
              <a:r>
                <a:rPr lang="zh-CN" altLang="en-US" sz="16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条件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 </a:t>
              </a:r>
              <a:endPara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6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ORDER BY </a:t>
              </a: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columnlist</a:t>
              </a:r>
              <a:r>
                <a:rPr lang="zh-CN" altLang="en-US" sz="16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 </a:t>
              </a:r>
              <a:r>
                <a:rPr lang="en-US" altLang="zh-CN" sz="1600" dirty="0" err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asc</a:t>
              </a:r>
              <a:r>
                <a:rPr lang="en-US" altLang="zh-CN" sz="16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|</a:t>
              </a:r>
              <a:r>
                <a:rPr lang="en-US" altLang="zh-CN" sz="16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dirty="0" err="1">
                  <a:solidFill>
                    <a:srgbClr val="19B5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desc</a:t>
              </a:r>
              <a:r>
                <a:rPr lang="en-US" altLang="zh-CN" sz="16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]</a:t>
              </a:r>
              <a:r>
                <a:rPr lang="zh-CN" altLang="en-US" sz="16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endPara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24" name="直接箭头连接符 1023">
              <a:extLst>
                <a:ext uri="{FF2B5EF4-FFF2-40B4-BE49-F238E27FC236}">
                  <a16:creationId xmlns:a16="http://schemas.microsoft.com/office/drawing/2014/main" id="{C8CFC230-77CD-47A3-AC8A-01595F910D15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4607883" y="3531637"/>
              <a:ext cx="0" cy="545435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3AA62A0C-D7A7-4C23-BD9A-723C2AA63829}"/>
                </a:ext>
              </a:extLst>
            </p:cNvPr>
            <p:cNvSpPr txBox="1"/>
            <p:nvPr/>
          </p:nvSpPr>
          <p:spPr>
            <a:xfrm>
              <a:off x="3764045" y="4047543"/>
              <a:ext cx="15874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SELECT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右大括号 67">
              <a:extLst>
                <a:ext uri="{FF2B5EF4-FFF2-40B4-BE49-F238E27FC236}">
                  <a16:creationId xmlns:a16="http://schemas.microsoft.com/office/drawing/2014/main" id="{43897CE0-6D2E-4385-9901-4A91757B0AA6}"/>
                </a:ext>
              </a:extLst>
            </p:cNvPr>
            <p:cNvSpPr/>
            <p:nvPr/>
          </p:nvSpPr>
          <p:spPr>
            <a:xfrm rot="16200000" flipV="1">
              <a:off x="3510251" y="1770001"/>
              <a:ext cx="333179" cy="5801183"/>
            </a:xfrm>
            <a:prstGeom prst="rightBrace">
              <a:avLst>
                <a:gd name="adj1" fmla="val 0"/>
                <a:gd name="adj2" fmla="val 33827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823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1007E42-A0F1-4777-B72B-DC2C938BC9A8}"/>
              </a:ext>
            </a:extLst>
          </p:cNvPr>
          <p:cNvSpPr/>
          <p:nvPr/>
        </p:nvSpPr>
        <p:spPr>
          <a:xfrm>
            <a:off x="0" y="6021288"/>
            <a:ext cx="12192000" cy="5822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C8E167-F406-4D44-9F0C-0BD80F2D0097}"/>
              </a:ext>
            </a:extLst>
          </p:cNvPr>
          <p:cNvSpPr txBox="1"/>
          <p:nvPr/>
        </p:nvSpPr>
        <p:spPr>
          <a:xfrm>
            <a:off x="1410961" y="6080365"/>
            <a:ext cx="972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这是上周布置的课后练习任务，不提交，但要在课前思考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5CD595-7D08-4D96-B153-5CB6F1E4A8F6}"/>
              </a:ext>
            </a:extLst>
          </p:cNvPr>
          <p:cNvSpPr txBox="1"/>
          <p:nvPr/>
        </p:nvSpPr>
        <p:spPr>
          <a:xfrm>
            <a:off x="551384" y="4934919"/>
            <a:ext cx="8089776" cy="47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：统计院系数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61BF07-CC67-4F6D-A570-09103CB476AF}"/>
              </a:ext>
            </a:extLst>
          </p:cNvPr>
          <p:cNvSpPr txBox="1"/>
          <p:nvPr/>
        </p:nvSpPr>
        <p:spPr>
          <a:xfrm>
            <a:off x="551384" y="5403937"/>
            <a:ext cx="9793088" cy="47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：列出每一门课程的课程名、平均成绩、最高成绩和最低成绩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E1ED768-84C9-4B12-A656-0462200196D4}"/>
              </a:ext>
            </a:extLst>
          </p:cNvPr>
          <p:cNvSpPr txBox="1"/>
          <p:nvPr/>
        </p:nvSpPr>
        <p:spPr>
          <a:xfrm>
            <a:off x="551384" y="332656"/>
            <a:ext cx="11281399" cy="47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：查询年龄不在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19~20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岁（含）的学生姓名、所在院系和年龄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4607C33-601D-4F56-B092-A7A84E47E6CB}"/>
              </a:ext>
            </a:extLst>
          </p:cNvPr>
          <p:cNvSpPr txBox="1"/>
          <p:nvPr/>
        </p:nvSpPr>
        <p:spPr>
          <a:xfrm>
            <a:off x="551384" y="801676"/>
            <a:ext cx="11068606" cy="47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：查询计算机系和电子系年龄大于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的学生姓名、所在院系和年龄信息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220C899-3164-48AF-96FE-7EB529A843B5}"/>
              </a:ext>
            </a:extLst>
          </p:cNvPr>
          <p:cNvSpPr txBox="1"/>
          <p:nvPr/>
        </p:nvSpPr>
        <p:spPr>
          <a:xfrm>
            <a:off x="551384" y="1270696"/>
            <a:ext cx="11068606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rgbClr val="4D4D4D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：查询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C07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课程成绩大于等于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分的所有学生的学号，结果按成绩由高到低顺序显示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25C4573-D5AF-414D-B5B9-14506C1AD525}"/>
              </a:ext>
            </a:extLst>
          </p:cNvPr>
          <p:cNvSpPr txBox="1"/>
          <p:nvPr/>
        </p:nvSpPr>
        <p:spPr>
          <a:xfrm>
            <a:off x="551384" y="3058839"/>
            <a:ext cx="11045686" cy="47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：查询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表中学号的最后一位是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的学生姓名和学号信息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F92AB91-CECE-44FE-8ACB-F9935926DEF9}"/>
              </a:ext>
            </a:extLst>
          </p:cNvPr>
          <p:cNvSpPr txBox="1"/>
          <p:nvPr/>
        </p:nvSpPr>
        <p:spPr>
          <a:xfrm>
            <a:off x="551384" y="3527859"/>
            <a:ext cx="7681292" cy="47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：查询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表中正在选修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C01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课程的学生的学号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E8E6EBA-AF87-4208-8870-76D7D22B2014}"/>
              </a:ext>
            </a:extLst>
          </p:cNvPr>
          <p:cNvSpPr txBox="1"/>
          <p:nvPr/>
        </p:nvSpPr>
        <p:spPr>
          <a:xfrm>
            <a:off x="551384" y="3996879"/>
            <a:ext cx="7681292" cy="47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：查询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表选修了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C01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课程的学生的学号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95D821F-9504-429F-92E5-E6C612F60080}"/>
              </a:ext>
            </a:extLst>
          </p:cNvPr>
          <p:cNvSpPr txBox="1"/>
          <p:nvPr/>
        </p:nvSpPr>
        <p:spPr>
          <a:xfrm>
            <a:off x="551384" y="2179451"/>
            <a:ext cx="11089232" cy="88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rgbClr val="4D4D4D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：查询全体学生的信息，查询结果按所在院系的系名升序排列，同一院系的学生按年龄降序排序。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7DB05E8-87A3-4742-A063-999E3AF3A68F}"/>
              </a:ext>
            </a:extLst>
          </p:cNvPr>
          <p:cNvSpPr txBox="1"/>
          <p:nvPr/>
        </p:nvSpPr>
        <p:spPr>
          <a:xfrm>
            <a:off x="551384" y="4465899"/>
            <a:ext cx="7681292" cy="47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：统计截止到目前，学过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C01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课程的学生人数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32EC90-5B95-452A-9128-F09020E84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7951" y="4042791"/>
            <a:ext cx="35528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752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imgsa.baidu.com/timg?image&amp;quality=80&amp;size=b9999_10000&amp;sec=1587363826854&amp;di=577ce90593ea3a2dd16e0b4b7dfce682&amp;imgtype=0&amp;src=http%3A%2F%2Fpic.uzzf.com%2Fup%2F2015-7%2F201579164831.jpg">
            <a:extLst>
              <a:ext uri="{FF2B5EF4-FFF2-40B4-BE49-F238E27FC236}">
                <a16:creationId xmlns:a16="http://schemas.microsoft.com/office/drawing/2014/main" id="{F3FFA487-E0C9-4AC3-9536-BCEA42448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3" y="0"/>
            <a:ext cx="5337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7270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>
            <a:extLst>
              <a:ext uri="{FF2B5EF4-FFF2-40B4-BE49-F238E27FC236}">
                <a16:creationId xmlns:a16="http://schemas.microsoft.com/office/drawing/2014/main" id="{524FB420-8647-401D-AC8E-06761F979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680" y="3501008"/>
            <a:ext cx="12192000" cy="2232248"/>
          </a:xfrm>
          <a:prstGeom prst="rect">
            <a:avLst/>
          </a:prstGeom>
          <a:solidFill>
            <a:srgbClr val="217345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B1FFC87E-EC1D-4A6C-8D7F-1E9D08598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641" y="3969060"/>
            <a:ext cx="247535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" descr="https://timgsa.baidu.com/timg?image&amp;quality=80&amp;size=b9999_10000&amp;sec=1581762239378&amp;di=c7156f05ca9e264e45884a9e2491c581&amp;imgtype=0&amp;src=http%3A%2F%2Fimg4.imgtn.bdimg.com%2Fit%2Fu%3D2381116019%2C2318095130%26fm%3D214%26gp%3D0.jpg">
            <a:extLst>
              <a:ext uri="{FF2B5EF4-FFF2-40B4-BE49-F238E27FC236}">
                <a16:creationId xmlns:a16="http://schemas.microsoft.com/office/drawing/2014/main" id="{DEDC1875-D789-470C-B8A0-79BF6AA0272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288" y="764704"/>
            <a:ext cx="2592288" cy="259228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1C8E167-F406-4D44-9F0C-0BD80F2D0097}"/>
              </a:ext>
            </a:extLst>
          </p:cNvPr>
          <p:cNvSpPr txBox="1"/>
          <p:nvPr/>
        </p:nvSpPr>
        <p:spPr>
          <a:xfrm>
            <a:off x="3849231" y="1560847"/>
            <a:ext cx="449353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本周有作业，</a:t>
            </a:r>
            <a:r>
              <a:rPr lang="en-US" altLang="zh-CN" sz="2800" dirty="0">
                <a:solidFill>
                  <a:srgbClr val="973D4A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30</a:t>
            </a:r>
            <a:r>
              <a:rPr lang="zh-CN" altLang="en-US" sz="2800" dirty="0">
                <a:solidFill>
                  <a:srgbClr val="973D4A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个查询任务</a:t>
            </a:r>
            <a:endParaRPr lang="en-US" altLang="zh-CN" sz="2800" dirty="0">
              <a:solidFill>
                <a:srgbClr val="973D4A"/>
              </a:solidFill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下次课进入</a:t>
            </a:r>
            <a:r>
              <a:rPr lang="en-US" altLang="zh-CN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Python</a:t>
            </a:r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部分，请</a:t>
            </a:r>
            <a:endParaRPr lang="en-US" altLang="zh-CN" sz="28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大家</a:t>
            </a:r>
            <a:r>
              <a:rPr lang="zh-CN" altLang="en-US" sz="28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扫码反馈</a:t>
            </a:r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一下基本情况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D8CBCB-3B9C-413E-AB25-4CDC2CB054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62" y="216024"/>
            <a:ext cx="3248000" cy="32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772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1074636"/>
            <a:ext cx="7056784" cy="2415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2783632" y="1910401"/>
            <a:ext cx="518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SQL</a:t>
            </a:r>
            <a:r>
              <a:rPr lang="zh-CN" altLang="en-US" sz="4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语句训练作业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B4F3B7-7EEF-4469-8FBF-A6360BBE4FCA}"/>
              </a:ext>
            </a:extLst>
          </p:cNvPr>
          <p:cNvSpPr txBox="1"/>
          <p:nvPr/>
        </p:nvSpPr>
        <p:spPr>
          <a:xfrm>
            <a:off x="1487488" y="3738932"/>
            <a:ext cx="93610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作业完成要求：</a:t>
            </a:r>
            <a:r>
              <a:rPr lang="zh-CN" altLang="en-US" sz="28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提交两个文档</a:t>
            </a:r>
            <a:endParaRPr lang="en-US" altLang="zh-CN" sz="2800" dirty="0">
              <a:solidFill>
                <a:srgbClr val="FF0000"/>
              </a:solidFill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r>
              <a:rPr lang="en-US" altLang="zh-CN" sz="28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）</a:t>
            </a:r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文档</a:t>
            </a:r>
            <a:r>
              <a:rPr lang="en-US" altLang="zh-CN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1</a:t>
            </a:r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（</a:t>
            </a:r>
            <a:r>
              <a:rPr lang="zh-CN" altLang="en-US" sz="2800" dirty="0">
                <a:solidFill>
                  <a:srgbClr val="00B0F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姓名</a:t>
            </a:r>
            <a:r>
              <a:rPr lang="en-US" altLang="zh-CN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_</a:t>
            </a:r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说明文档</a:t>
            </a:r>
            <a:r>
              <a:rPr lang="en-US" altLang="zh-CN" sz="2800" dirty="0">
                <a:solidFill>
                  <a:srgbClr val="00B0F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.docx</a:t>
            </a:r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）：完成形式类似关系代数表达式作业，要求每个作业项给出文字思路、</a:t>
            </a:r>
            <a:r>
              <a:rPr lang="en-US" altLang="zh-CN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SQL</a:t>
            </a:r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语句和查询结果部分截图（增删改操作此部分可略）</a:t>
            </a:r>
            <a:endParaRPr lang="en-US" altLang="zh-CN" sz="28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r>
              <a:rPr lang="en-US" altLang="zh-CN" sz="28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2</a:t>
            </a:r>
            <a:r>
              <a:rPr lang="zh-CN" altLang="en-US" sz="2800" dirty="0">
                <a:solidFill>
                  <a:srgbClr val="FF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）</a:t>
            </a:r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文档</a:t>
            </a:r>
            <a:r>
              <a:rPr lang="en-US" altLang="zh-CN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2</a:t>
            </a:r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（</a:t>
            </a:r>
            <a:r>
              <a:rPr lang="zh-CN" altLang="en-US" sz="2800" dirty="0">
                <a:solidFill>
                  <a:srgbClr val="00B0F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姓名</a:t>
            </a:r>
            <a:r>
              <a:rPr lang="en-US" altLang="zh-CN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_SQL</a:t>
            </a:r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作业</a:t>
            </a:r>
            <a:r>
              <a:rPr lang="en-US" altLang="zh-CN" sz="2800" dirty="0">
                <a:solidFill>
                  <a:srgbClr val="00B0F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.</a:t>
            </a:r>
            <a:r>
              <a:rPr lang="en-US" altLang="zh-CN" sz="2800" dirty="0" err="1">
                <a:solidFill>
                  <a:srgbClr val="00B0F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accdb</a:t>
            </a:r>
            <a:r>
              <a:rPr lang="zh-CN" altLang="en-US" sz="2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）：要求创建的查询对象均按作业序号命名，比如</a:t>
            </a:r>
            <a:r>
              <a:rPr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en-US" altLang="zh-CN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0" descr="Boy10">
            <a:extLst>
              <a:ext uri="{FF2B5EF4-FFF2-40B4-BE49-F238E27FC236}">
                <a16:creationId xmlns:a16="http://schemas.microsoft.com/office/drawing/2014/main" id="{FDE63030-DED4-4330-B5C2-BB985A97DEF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1504" y="620688"/>
            <a:ext cx="1391421" cy="1274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03785F7-B1F2-4308-9849-770E88DB85BE}"/>
              </a:ext>
            </a:extLst>
          </p:cNvPr>
          <p:cNvSpPr txBox="1"/>
          <p:nvPr/>
        </p:nvSpPr>
        <p:spPr>
          <a:xfrm>
            <a:off x="8616280" y="1910401"/>
            <a:ext cx="3393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须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accdb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作为练习测试数据库！</a:t>
            </a:r>
          </a:p>
        </p:txBody>
      </p:sp>
    </p:spTree>
    <p:extLst>
      <p:ext uri="{BB962C8B-B14F-4D97-AF65-F5344CB8AC3E}">
        <p14:creationId xmlns:p14="http://schemas.microsoft.com/office/powerpoint/2010/main" val="30574248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515CD595-7D08-4D96-B153-5CB6F1E4A8F6}"/>
              </a:ext>
            </a:extLst>
          </p:cNvPr>
          <p:cNvSpPr txBox="1"/>
          <p:nvPr/>
        </p:nvSpPr>
        <p:spPr>
          <a:xfrm>
            <a:off x="551384" y="4035785"/>
            <a:ext cx="10009112" cy="47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：统计每个院系的男生人数和女生人数，输出格式要求见下图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E1ED768-84C9-4B12-A656-0462200196D4}"/>
              </a:ext>
            </a:extLst>
          </p:cNvPr>
          <p:cNvSpPr txBox="1"/>
          <p:nvPr/>
        </p:nvSpPr>
        <p:spPr>
          <a:xfrm>
            <a:off x="551384" y="332656"/>
            <a:ext cx="11281399" cy="47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：查询计算机系和电子系年龄大于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的学生姓名、所在院系和年龄信息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4607C33-601D-4F56-B092-A7A84E47E6CB}"/>
              </a:ext>
            </a:extLst>
          </p:cNvPr>
          <p:cNvSpPr txBox="1"/>
          <p:nvPr/>
        </p:nvSpPr>
        <p:spPr>
          <a:xfrm>
            <a:off x="551384" y="801676"/>
            <a:ext cx="11068606" cy="47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：统计学过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C01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课程的学生人数，输出格式见下图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25C4573-D5AF-414D-B5B9-14506C1AD525}"/>
              </a:ext>
            </a:extLst>
          </p:cNvPr>
          <p:cNvSpPr txBox="1"/>
          <p:nvPr/>
        </p:nvSpPr>
        <p:spPr>
          <a:xfrm>
            <a:off x="551384" y="2595625"/>
            <a:ext cx="11045686" cy="47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：查询学号的最后一位是偶数的学生学号、姓名和院系信息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F92AB91-CECE-44FE-8ACB-F9935926DEF9}"/>
              </a:ext>
            </a:extLst>
          </p:cNvPr>
          <p:cNvSpPr txBox="1"/>
          <p:nvPr/>
        </p:nvSpPr>
        <p:spPr>
          <a:xfrm>
            <a:off x="551384" y="3099681"/>
            <a:ext cx="10873208" cy="88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：列出每一门课程的课程名、平均成绩、最高成绩和最低成绩，输出结果按课程名的升序排列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32EC90-5B95-452A-9128-F09020E84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760" y="1576852"/>
            <a:ext cx="3552825" cy="82867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297C5C5-E3E4-479E-B0F3-4C872BC81BE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259312" y="4728478"/>
            <a:ext cx="4593256" cy="144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503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E1ED768-84C9-4B12-A656-0462200196D4}"/>
              </a:ext>
            </a:extLst>
          </p:cNvPr>
          <p:cNvSpPr txBox="1"/>
          <p:nvPr/>
        </p:nvSpPr>
        <p:spPr>
          <a:xfrm>
            <a:off x="550416" y="5281601"/>
            <a:ext cx="11234216" cy="88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：求每一位选课学生成绩最高的课程信息，输出学号、姓名、课程号、课程名和成绩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项信息（需考虑最高成绩并列的情况）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4607C33-601D-4F56-B092-A7A84E47E6CB}"/>
              </a:ext>
            </a:extLst>
          </p:cNvPr>
          <p:cNvSpPr txBox="1"/>
          <p:nvPr/>
        </p:nvSpPr>
        <p:spPr>
          <a:xfrm>
            <a:off x="541701" y="4206382"/>
            <a:ext cx="11068606" cy="88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：统计各门课程的选修情况，输出课程号、课程名、选修人数、最高分、平均分和最低分（不包括正在选修的学生）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EC7321-3435-49E6-91E5-9535A8AC3D26}"/>
              </a:ext>
            </a:extLst>
          </p:cNvPr>
          <p:cNvSpPr txBox="1"/>
          <p:nvPr/>
        </p:nvSpPr>
        <p:spPr>
          <a:xfrm>
            <a:off x="550416" y="980728"/>
            <a:ext cx="11234216" cy="88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：统计每一门课程的选课人数：结果按选课人数的多少，从多到少进行排序（包括正在选修的信息）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6A4F028-A928-4676-B199-ECA1701C4BFF}"/>
              </a:ext>
            </a:extLst>
          </p:cNvPr>
          <p:cNvSpPr txBox="1"/>
          <p:nvPr/>
        </p:nvSpPr>
        <p:spPr>
          <a:xfrm>
            <a:off x="546609" y="3131164"/>
            <a:ext cx="11068606" cy="88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：列出优秀（大于等于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分）课程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门（含）以上的学生的学号和优秀课程的课程号以及成绩，结果以每个学生为组按成绩升序排序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6C7EAF9-9727-4EB4-8044-BDE6C0607863}"/>
              </a:ext>
            </a:extLst>
          </p:cNvPr>
          <p:cNvSpPr txBox="1"/>
          <p:nvPr/>
        </p:nvSpPr>
        <p:spPr>
          <a:xfrm>
            <a:off x="551384" y="2055946"/>
            <a:ext cx="10081120" cy="88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：找出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人（含）以上成绩优秀（大于等于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分）的课程，统计结果输出：课程号、成绩优秀人数、最高成绩、最低成绩和平均分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60841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E1ED768-84C9-4B12-A656-0462200196D4}"/>
              </a:ext>
            </a:extLst>
          </p:cNvPr>
          <p:cNvSpPr txBox="1"/>
          <p:nvPr/>
        </p:nvSpPr>
        <p:spPr>
          <a:xfrm>
            <a:off x="550416" y="3099681"/>
            <a:ext cx="11234216" cy="47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：找出没有通过“体育”课的学生的学号和姓名（注意通过的语义）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4607C33-601D-4F56-B092-A7A84E47E6CB}"/>
              </a:ext>
            </a:extLst>
          </p:cNvPr>
          <p:cNvSpPr txBox="1"/>
          <p:nvPr/>
        </p:nvSpPr>
        <p:spPr>
          <a:xfrm>
            <a:off x="541701" y="3808647"/>
            <a:ext cx="11068606" cy="88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：按“数据结构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课成绩由高到低的顺序显示选修了该课程的学生信息，输出三列：课程名、学生姓名和成绩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EC7321-3435-49E6-91E5-9535A8AC3D26}"/>
              </a:ext>
            </a:extLst>
          </p:cNvPr>
          <p:cNvSpPr txBox="1"/>
          <p:nvPr/>
        </p:nvSpPr>
        <p:spPr>
          <a:xfrm>
            <a:off x="550416" y="980728"/>
            <a:ext cx="11234216" cy="47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：找出所有成绩都在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分（含）以上的学生的学号和成绩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6A4F028-A928-4676-B199-ECA1701C4BFF}"/>
              </a:ext>
            </a:extLst>
          </p:cNvPr>
          <p:cNvSpPr txBox="1"/>
          <p:nvPr/>
        </p:nvSpPr>
        <p:spPr>
          <a:xfrm>
            <a:off x="546609" y="2420888"/>
            <a:ext cx="11068606" cy="47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：找出没有选修“体育”课的学生信息（学号、姓名和院系）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6C7EAF9-9727-4EB4-8044-BDE6C0607863}"/>
              </a:ext>
            </a:extLst>
          </p:cNvPr>
          <p:cNvSpPr txBox="1"/>
          <p:nvPr/>
        </p:nvSpPr>
        <p:spPr>
          <a:xfrm>
            <a:off x="551384" y="1700808"/>
            <a:ext cx="10081120" cy="47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：找出没人选修的课程信息（课程号和课程名）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07D746C-830B-40FE-A562-EFD05A37C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80" y="4792563"/>
            <a:ext cx="50387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137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E1ED768-84C9-4B12-A656-0462200196D4}"/>
              </a:ext>
            </a:extLst>
          </p:cNvPr>
          <p:cNvSpPr txBox="1"/>
          <p:nvPr/>
        </p:nvSpPr>
        <p:spPr>
          <a:xfrm>
            <a:off x="541701" y="3099681"/>
            <a:ext cx="11234216" cy="47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：找出与“组合数学”学分相同的课程信息（课号，课名和学分）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4607C33-601D-4F56-B092-A7A84E47E6CB}"/>
              </a:ext>
            </a:extLst>
          </p:cNvPr>
          <p:cNvSpPr txBox="1"/>
          <p:nvPr/>
        </p:nvSpPr>
        <p:spPr>
          <a:xfrm>
            <a:off x="541701" y="3808647"/>
            <a:ext cx="11068606" cy="47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：统计正在选修“数据结构”的学生人数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EC7321-3435-49E6-91E5-9535A8AC3D26}"/>
              </a:ext>
            </a:extLst>
          </p:cNvPr>
          <p:cNvSpPr txBox="1"/>
          <p:nvPr/>
        </p:nvSpPr>
        <p:spPr>
          <a:xfrm>
            <a:off x="541701" y="980728"/>
            <a:ext cx="11522248" cy="47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：找出没有选课记录的同学信息（学号和姓名）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6A4F028-A928-4676-B199-ECA1701C4BFF}"/>
              </a:ext>
            </a:extLst>
          </p:cNvPr>
          <p:cNvSpPr txBox="1"/>
          <p:nvPr/>
        </p:nvSpPr>
        <p:spPr>
          <a:xfrm>
            <a:off x="541701" y="2420888"/>
            <a:ext cx="11522247" cy="47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：找出杨柳青同学成绩最高的课程信息（输出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列：姓名、课程名和成绩）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6C7EAF9-9727-4EB4-8044-BDE6C0607863}"/>
              </a:ext>
            </a:extLst>
          </p:cNvPr>
          <p:cNvSpPr txBox="1"/>
          <p:nvPr/>
        </p:nvSpPr>
        <p:spPr>
          <a:xfrm>
            <a:off x="541701" y="1700808"/>
            <a:ext cx="10657184" cy="47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：找出既学过“体育”，又学过”普通物理”的学生的学号和姓名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0562CA-4D98-45D2-8D82-751C789A8A0B}"/>
              </a:ext>
            </a:extLst>
          </p:cNvPr>
          <p:cNvSpPr txBox="1"/>
          <p:nvPr/>
        </p:nvSpPr>
        <p:spPr>
          <a:xfrm>
            <a:off x="541701" y="4323817"/>
            <a:ext cx="11068606" cy="88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：查询与张星星在同一个系学习的学生姓名和所在院系，输出结果不包含张星星本人，且按学号升序排序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E16B21-F2A3-46BD-8294-16D4A571EDF3}"/>
              </a:ext>
            </a:extLst>
          </p:cNvPr>
          <p:cNvSpPr txBox="1"/>
          <p:nvPr/>
        </p:nvSpPr>
        <p:spPr>
          <a:xfrm>
            <a:off x="541701" y="5301208"/>
            <a:ext cx="11068606" cy="88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：查询电子系选修了“组合数学”的学生信息，要求列出学生的学号、姓名和成绩。</a:t>
            </a:r>
          </a:p>
        </p:txBody>
      </p:sp>
    </p:spTree>
    <p:extLst>
      <p:ext uri="{BB962C8B-B14F-4D97-AF65-F5344CB8AC3E}">
        <p14:creationId xmlns:p14="http://schemas.microsoft.com/office/powerpoint/2010/main" val="26837182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E1ED768-84C9-4B12-A656-0462200196D4}"/>
              </a:ext>
            </a:extLst>
          </p:cNvPr>
          <p:cNvSpPr txBox="1"/>
          <p:nvPr/>
        </p:nvSpPr>
        <p:spPr>
          <a:xfrm>
            <a:off x="541701" y="3184996"/>
            <a:ext cx="11234216" cy="47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：列出至少学过冯刚同学学过的所有课程的同学的学号和姓名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4607C33-601D-4F56-B092-A7A84E47E6CB}"/>
              </a:ext>
            </a:extLst>
          </p:cNvPr>
          <p:cNvSpPr txBox="1"/>
          <p:nvPr/>
        </p:nvSpPr>
        <p:spPr>
          <a:xfrm>
            <a:off x="541701" y="3847744"/>
            <a:ext cx="11068606" cy="47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en-US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：将选修“体育”课程的成绩不达标的学生统一加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分分值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EC7321-3435-49E6-91E5-9535A8AC3D26}"/>
              </a:ext>
            </a:extLst>
          </p:cNvPr>
          <p:cNvSpPr txBox="1"/>
          <p:nvPr/>
        </p:nvSpPr>
        <p:spPr>
          <a:xfrm>
            <a:off x="541701" y="476672"/>
            <a:ext cx="11522248" cy="88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：查询当前有哪些课程被同学选修，输出这些课程的课号、课名、学分以及选课人数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6A4F028-A928-4676-B199-ECA1701C4BFF}"/>
              </a:ext>
            </a:extLst>
          </p:cNvPr>
          <p:cNvSpPr txBox="1"/>
          <p:nvPr/>
        </p:nvSpPr>
        <p:spPr>
          <a:xfrm>
            <a:off x="541701" y="2522248"/>
            <a:ext cx="11522247" cy="47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：找出所有课程成绩都大于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分的学生姓名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6C7EAF9-9727-4EB4-8044-BDE6C0607863}"/>
              </a:ext>
            </a:extLst>
          </p:cNvPr>
          <p:cNvSpPr txBox="1"/>
          <p:nvPr/>
        </p:nvSpPr>
        <p:spPr>
          <a:xfrm>
            <a:off x="541701" y="1499460"/>
            <a:ext cx="11108598" cy="88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：统计学号为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S012011895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的学生目前已通过的课程门数及获得的学分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要求输出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列信息：学生学号、通过课程数、获得学分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0562CA-4D98-45D2-8D82-751C789A8A0B}"/>
              </a:ext>
            </a:extLst>
          </p:cNvPr>
          <p:cNvSpPr txBox="1"/>
          <p:nvPr/>
        </p:nvSpPr>
        <p:spPr>
          <a:xfrm>
            <a:off x="541701" y="4510492"/>
            <a:ext cx="11068606" cy="47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en-US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：删除没人选的课程记录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E16B21-F2A3-46BD-8294-16D4A571EDF3}"/>
              </a:ext>
            </a:extLst>
          </p:cNvPr>
          <p:cNvSpPr txBox="1"/>
          <p:nvPr/>
        </p:nvSpPr>
        <p:spPr>
          <a:xfrm>
            <a:off x="541701" y="5173240"/>
            <a:ext cx="11068606" cy="47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en-US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：将选修“组合数学”课程的全体学生的成绩加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77F4860-4416-4FA3-9705-0A0BEB30120E}"/>
              </a:ext>
            </a:extLst>
          </p:cNvPr>
          <p:cNvSpPr txBox="1"/>
          <p:nvPr/>
        </p:nvSpPr>
        <p:spPr>
          <a:xfrm>
            <a:off x="551384" y="5835985"/>
            <a:ext cx="11068606" cy="47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en-US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：将选课人数最少的课程的学分降低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28924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箭头: 五边形 2">
            <a:extLst>
              <a:ext uri="{FF2B5EF4-FFF2-40B4-BE49-F238E27FC236}">
                <a16:creationId xmlns:a16="http://schemas.microsoft.com/office/drawing/2014/main" id="{30419E4A-27E8-453B-A405-66EB78004C34}"/>
              </a:ext>
            </a:extLst>
          </p:cNvPr>
          <p:cNvSpPr/>
          <p:nvPr/>
        </p:nvSpPr>
        <p:spPr bwMode="auto">
          <a:xfrm>
            <a:off x="767408" y="620688"/>
            <a:ext cx="2880000" cy="792088"/>
          </a:xfrm>
          <a:prstGeom prst="homePlat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汇总函数</a:t>
            </a:r>
          </a:p>
        </p:txBody>
      </p:sp>
      <p:sp>
        <p:nvSpPr>
          <p:cNvPr id="8" name="箭头: V 形 7">
            <a:extLst>
              <a:ext uri="{FF2B5EF4-FFF2-40B4-BE49-F238E27FC236}">
                <a16:creationId xmlns:a16="http://schemas.microsoft.com/office/drawing/2014/main" id="{843002B2-3154-46B1-809B-FC9C6AFE3642}"/>
              </a:ext>
            </a:extLst>
          </p:cNvPr>
          <p:cNvSpPr/>
          <p:nvPr/>
        </p:nvSpPr>
        <p:spPr bwMode="auto">
          <a:xfrm>
            <a:off x="3359589" y="620688"/>
            <a:ext cx="2880000" cy="792088"/>
          </a:xfrm>
          <a:prstGeom prst="chevron">
            <a:avLst/>
          </a:prstGeom>
          <a:ln>
            <a:noFill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算术函数</a:t>
            </a:r>
          </a:p>
        </p:txBody>
      </p:sp>
      <p:sp>
        <p:nvSpPr>
          <p:cNvPr id="9" name="箭头: V 形 8">
            <a:extLst>
              <a:ext uri="{FF2B5EF4-FFF2-40B4-BE49-F238E27FC236}">
                <a16:creationId xmlns:a16="http://schemas.microsoft.com/office/drawing/2014/main" id="{F220878C-2E00-4BA5-9EB4-60E08BCCBEF8}"/>
              </a:ext>
            </a:extLst>
          </p:cNvPr>
          <p:cNvSpPr/>
          <p:nvPr/>
        </p:nvSpPr>
        <p:spPr bwMode="auto">
          <a:xfrm>
            <a:off x="5951770" y="620688"/>
            <a:ext cx="2880320" cy="792088"/>
          </a:xfrm>
          <a:prstGeom prst="chevron">
            <a:avLst/>
          </a:prstGeom>
          <a:ln>
            <a:noFill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字符串函数</a:t>
            </a:r>
          </a:p>
        </p:txBody>
      </p:sp>
      <p:sp>
        <p:nvSpPr>
          <p:cNvPr id="10" name="箭头: V 形 9">
            <a:extLst>
              <a:ext uri="{FF2B5EF4-FFF2-40B4-BE49-F238E27FC236}">
                <a16:creationId xmlns:a16="http://schemas.microsoft.com/office/drawing/2014/main" id="{33CFC226-23FE-4613-BB53-D414A4E53074}"/>
              </a:ext>
            </a:extLst>
          </p:cNvPr>
          <p:cNvSpPr/>
          <p:nvPr/>
        </p:nvSpPr>
        <p:spPr bwMode="auto">
          <a:xfrm>
            <a:off x="8544272" y="620688"/>
            <a:ext cx="2880320" cy="792088"/>
          </a:xfrm>
          <a:prstGeom prst="chevron">
            <a:avLst/>
          </a:prstGeom>
          <a:ln>
            <a:noFill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11" name="箭头: 五边形 10">
            <a:extLst>
              <a:ext uri="{FF2B5EF4-FFF2-40B4-BE49-F238E27FC236}">
                <a16:creationId xmlns:a16="http://schemas.microsoft.com/office/drawing/2014/main" id="{932CEDF3-9993-4E73-B4D4-D564B418057C}"/>
              </a:ext>
            </a:extLst>
          </p:cNvPr>
          <p:cNvSpPr/>
          <p:nvPr/>
        </p:nvSpPr>
        <p:spPr bwMode="auto">
          <a:xfrm>
            <a:off x="767408" y="1569808"/>
            <a:ext cx="2880000" cy="792088"/>
          </a:xfrm>
          <a:prstGeom prst="homePlat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箭头: 五边形 11">
            <a:extLst>
              <a:ext uri="{FF2B5EF4-FFF2-40B4-BE49-F238E27FC236}">
                <a16:creationId xmlns:a16="http://schemas.microsoft.com/office/drawing/2014/main" id="{48ADFF64-75F0-49DB-8DE4-9BA9F81AF366}"/>
              </a:ext>
            </a:extLst>
          </p:cNvPr>
          <p:cNvSpPr/>
          <p:nvPr/>
        </p:nvSpPr>
        <p:spPr bwMode="auto">
          <a:xfrm>
            <a:off x="767408" y="2523914"/>
            <a:ext cx="2880000" cy="792088"/>
          </a:xfrm>
          <a:prstGeom prst="homePlat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箭头: 五边形 12">
            <a:extLst>
              <a:ext uri="{FF2B5EF4-FFF2-40B4-BE49-F238E27FC236}">
                <a16:creationId xmlns:a16="http://schemas.microsoft.com/office/drawing/2014/main" id="{D4D14418-B05A-4DC4-9504-5C234BE1EA13}"/>
              </a:ext>
            </a:extLst>
          </p:cNvPr>
          <p:cNvSpPr/>
          <p:nvPr/>
        </p:nvSpPr>
        <p:spPr bwMode="auto">
          <a:xfrm>
            <a:off x="767408" y="3478020"/>
            <a:ext cx="2880000" cy="792088"/>
          </a:xfrm>
          <a:prstGeom prst="homePlat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AVG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箭头: 五边形 13">
            <a:extLst>
              <a:ext uri="{FF2B5EF4-FFF2-40B4-BE49-F238E27FC236}">
                <a16:creationId xmlns:a16="http://schemas.microsoft.com/office/drawing/2014/main" id="{BED9F438-0E6F-4D6D-9973-D5A16C6B145D}"/>
              </a:ext>
            </a:extLst>
          </p:cNvPr>
          <p:cNvSpPr/>
          <p:nvPr/>
        </p:nvSpPr>
        <p:spPr bwMode="auto">
          <a:xfrm>
            <a:off x="767728" y="4432126"/>
            <a:ext cx="2880000" cy="792088"/>
          </a:xfrm>
          <a:prstGeom prst="homePlat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箭头: 五边形 14">
            <a:extLst>
              <a:ext uri="{FF2B5EF4-FFF2-40B4-BE49-F238E27FC236}">
                <a16:creationId xmlns:a16="http://schemas.microsoft.com/office/drawing/2014/main" id="{4468C646-1D44-4951-91B8-8EB2CA579CB6}"/>
              </a:ext>
            </a:extLst>
          </p:cNvPr>
          <p:cNvSpPr/>
          <p:nvPr/>
        </p:nvSpPr>
        <p:spPr bwMode="auto">
          <a:xfrm>
            <a:off x="767408" y="5386232"/>
            <a:ext cx="2880000" cy="792088"/>
          </a:xfrm>
          <a:prstGeom prst="homePlat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箭头: V 形 16">
            <a:extLst>
              <a:ext uri="{FF2B5EF4-FFF2-40B4-BE49-F238E27FC236}">
                <a16:creationId xmlns:a16="http://schemas.microsoft.com/office/drawing/2014/main" id="{554350A3-4214-41D1-B53F-B47D6564FE7B}"/>
              </a:ext>
            </a:extLst>
          </p:cNvPr>
          <p:cNvSpPr/>
          <p:nvPr/>
        </p:nvSpPr>
        <p:spPr bwMode="auto">
          <a:xfrm>
            <a:off x="3359696" y="1556792"/>
            <a:ext cx="8064896" cy="792088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求某列的行数，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COUNT(*)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箭头: V 形 17">
            <a:extLst>
              <a:ext uri="{FF2B5EF4-FFF2-40B4-BE49-F238E27FC236}">
                <a16:creationId xmlns:a16="http://schemas.microsoft.com/office/drawing/2014/main" id="{B5CCF475-39EE-46CC-8CCB-6A45F55BBCAE}"/>
              </a:ext>
            </a:extLst>
          </p:cNvPr>
          <p:cNvSpPr/>
          <p:nvPr/>
        </p:nvSpPr>
        <p:spPr bwMode="auto">
          <a:xfrm>
            <a:off x="3359696" y="2526804"/>
            <a:ext cx="8064896" cy="792088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对某数值列求和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箭头: V 形 18">
            <a:extLst>
              <a:ext uri="{FF2B5EF4-FFF2-40B4-BE49-F238E27FC236}">
                <a16:creationId xmlns:a16="http://schemas.microsoft.com/office/drawing/2014/main" id="{6D4C0A7A-7115-4630-AF25-9E2B20D2BB38}"/>
              </a:ext>
            </a:extLst>
          </p:cNvPr>
          <p:cNvSpPr/>
          <p:nvPr/>
        </p:nvSpPr>
        <p:spPr bwMode="auto">
          <a:xfrm>
            <a:off x="3359696" y="3481344"/>
            <a:ext cx="8064896" cy="792088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对某数值列求平均值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箭头: V 形 19">
            <a:extLst>
              <a:ext uri="{FF2B5EF4-FFF2-40B4-BE49-F238E27FC236}">
                <a16:creationId xmlns:a16="http://schemas.microsoft.com/office/drawing/2014/main" id="{168FE55B-ACB1-4154-83ED-16A67B6ADE83}"/>
              </a:ext>
            </a:extLst>
          </p:cNvPr>
          <p:cNvSpPr/>
          <p:nvPr/>
        </p:nvSpPr>
        <p:spPr bwMode="auto">
          <a:xfrm>
            <a:off x="3359696" y="4437112"/>
            <a:ext cx="8064896" cy="792088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对某列数据的最大值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箭头: V 形 20">
            <a:extLst>
              <a:ext uri="{FF2B5EF4-FFF2-40B4-BE49-F238E27FC236}">
                <a16:creationId xmlns:a16="http://schemas.microsoft.com/office/drawing/2014/main" id="{690CCC65-5CDF-4576-8D66-F3A6EBC8D86E}"/>
              </a:ext>
            </a:extLst>
          </p:cNvPr>
          <p:cNvSpPr/>
          <p:nvPr/>
        </p:nvSpPr>
        <p:spPr bwMode="auto">
          <a:xfrm>
            <a:off x="3359696" y="5383048"/>
            <a:ext cx="8064896" cy="792088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对某列数据的最小值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17155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箭头: 五边形 2">
            <a:extLst>
              <a:ext uri="{FF2B5EF4-FFF2-40B4-BE49-F238E27FC236}">
                <a16:creationId xmlns:a16="http://schemas.microsoft.com/office/drawing/2014/main" id="{AC82C981-B9DC-4734-B352-AF01F16B41C4}"/>
              </a:ext>
            </a:extLst>
          </p:cNvPr>
          <p:cNvSpPr/>
          <p:nvPr/>
        </p:nvSpPr>
        <p:spPr bwMode="auto">
          <a:xfrm>
            <a:off x="767408" y="620688"/>
            <a:ext cx="2880000" cy="792088"/>
          </a:xfrm>
          <a:prstGeom prst="homePlat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汇总函数</a:t>
            </a:r>
          </a:p>
        </p:txBody>
      </p:sp>
      <p:sp>
        <p:nvSpPr>
          <p:cNvPr id="4" name="箭头: V 形 3">
            <a:extLst>
              <a:ext uri="{FF2B5EF4-FFF2-40B4-BE49-F238E27FC236}">
                <a16:creationId xmlns:a16="http://schemas.microsoft.com/office/drawing/2014/main" id="{39A55D35-6B3C-4FEE-A300-10721FDD127E}"/>
              </a:ext>
            </a:extLst>
          </p:cNvPr>
          <p:cNvSpPr/>
          <p:nvPr/>
        </p:nvSpPr>
        <p:spPr bwMode="auto">
          <a:xfrm>
            <a:off x="3359589" y="620688"/>
            <a:ext cx="2880000" cy="792088"/>
          </a:xfrm>
          <a:prstGeom prst="chevro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算术函数</a:t>
            </a:r>
          </a:p>
        </p:txBody>
      </p:sp>
      <p:sp>
        <p:nvSpPr>
          <p:cNvPr id="5" name="箭头: V 形 4">
            <a:extLst>
              <a:ext uri="{FF2B5EF4-FFF2-40B4-BE49-F238E27FC236}">
                <a16:creationId xmlns:a16="http://schemas.microsoft.com/office/drawing/2014/main" id="{0C4D7753-5549-4057-8C14-238D150B439C}"/>
              </a:ext>
            </a:extLst>
          </p:cNvPr>
          <p:cNvSpPr/>
          <p:nvPr/>
        </p:nvSpPr>
        <p:spPr bwMode="auto">
          <a:xfrm>
            <a:off x="5951770" y="620688"/>
            <a:ext cx="2880320" cy="792088"/>
          </a:xfrm>
          <a:prstGeom prst="chevron">
            <a:avLst/>
          </a:prstGeom>
          <a:ln>
            <a:noFill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字符串函数</a:t>
            </a:r>
          </a:p>
        </p:txBody>
      </p:sp>
      <p:sp>
        <p:nvSpPr>
          <p:cNvPr id="6" name="箭头: V 形 5">
            <a:extLst>
              <a:ext uri="{FF2B5EF4-FFF2-40B4-BE49-F238E27FC236}">
                <a16:creationId xmlns:a16="http://schemas.microsoft.com/office/drawing/2014/main" id="{E427C8B8-2DD1-4324-8736-28EEFB9ABE6A}"/>
              </a:ext>
            </a:extLst>
          </p:cNvPr>
          <p:cNvSpPr/>
          <p:nvPr/>
        </p:nvSpPr>
        <p:spPr bwMode="auto">
          <a:xfrm>
            <a:off x="8544272" y="620688"/>
            <a:ext cx="2880320" cy="792088"/>
          </a:xfrm>
          <a:prstGeom prst="chevron">
            <a:avLst/>
          </a:prstGeom>
          <a:ln>
            <a:noFill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7" name="箭头: 五边形 6">
            <a:extLst>
              <a:ext uri="{FF2B5EF4-FFF2-40B4-BE49-F238E27FC236}">
                <a16:creationId xmlns:a16="http://schemas.microsoft.com/office/drawing/2014/main" id="{C11B46D6-D9F6-4338-A09F-59526BC943E6}"/>
              </a:ext>
            </a:extLst>
          </p:cNvPr>
          <p:cNvSpPr/>
          <p:nvPr/>
        </p:nvSpPr>
        <p:spPr bwMode="auto">
          <a:xfrm>
            <a:off x="767408" y="1569808"/>
            <a:ext cx="2880000" cy="792088"/>
          </a:xfrm>
          <a:prstGeom prst="homePlat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四舍五入</a:t>
            </a:r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4313060A-90D5-497E-94CA-DC2B5AEE7ADA}"/>
              </a:ext>
            </a:extLst>
          </p:cNvPr>
          <p:cNvSpPr/>
          <p:nvPr/>
        </p:nvSpPr>
        <p:spPr bwMode="auto">
          <a:xfrm>
            <a:off x="767408" y="2523914"/>
            <a:ext cx="2880000" cy="792088"/>
          </a:xfrm>
          <a:prstGeom prst="homePlat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求绝对值</a:t>
            </a:r>
          </a:p>
        </p:txBody>
      </p:sp>
      <p:sp>
        <p:nvSpPr>
          <p:cNvPr id="9" name="箭头: 五边形 8">
            <a:extLst>
              <a:ext uri="{FF2B5EF4-FFF2-40B4-BE49-F238E27FC236}">
                <a16:creationId xmlns:a16="http://schemas.microsoft.com/office/drawing/2014/main" id="{B88BFB2A-DCDA-45B2-B31C-0CF5C985024A}"/>
              </a:ext>
            </a:extLst>
          </p:cNvPr>
          <p:cNvSpPr/>
          <p:nvPr/>
        </p:nvSpPr>
        <p:spPr bwMode="auto">
          <a:xfrm>
            <a:off x="767408" y="3478020"/>
            <a:ext cx="2880000" cy="792088"/>
          </a:xfrm>
          <a:prstGeom prst="homePlat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求余数</a:t>
            </a:r>
          </a:p>
        </p:txBody>
      </p:sp>
      <p:sp>
        <p:nvSpPr>
          <p:cNvPr id="10" name="箭头: V 形 9">
            <a:extLst>
              <a:ext uri="{FF2B5EF4-FFF2-40B4-BE49-F238E27FC236}">
                <a16:creationId xmlns:a16="http://schemas.microsoft.com/office/drawing/2014/main" id="{4BBC1A96-D757-4C18-A25F-D4C25E484565}"/>
              </a:ext>
            </a:extLst>
          </p:cNvPr>
          <p:cNvSpPr/>
          <p:nvPr/>
        </p:nvSpPr>
        <p:spPr bwMode="auto">
          <a:xfrm>
            <a:off x="3359696" y="1556792"/>
            <a:ext cx="8064896" cy="792088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ROUND(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数值，保留小数的位数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箭头: V 形 10">
            <a:extLst>
              <a:ext uri="{FF2B5EF4-FFF2-40B4-BE49-F238E27FC236}">
                <a16:creationId xmlns:a16="http://schemas.microsoft.com/office/drawing/2014/main" id="{0179F098-4810-4975-9155-92CF675B8BBF}"/>
              </a:ext>
            </a:extLst>
          </p:cNvPr>
          <p:cNvSpPr/>
          <p:nvPr/>
        </p:nvSpPr>
        <p:spPr bwMode="auto">
          <a:xfrm>
            <a:off x="3359696" y="2526804"/>
            <a:ext cx="8064896" cy="792088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ABS(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箭头: V 形 11">
            <a:extLst>
              <a:ext uri="{FF2B5EF4-FFF2-40B4-BE49-F238E27FC236}">
                <a16:creationId xmlns:a16="http://schemas.microsoft.com/office/drawing/2014/main" id="{EDAB0A66-FDF3-4DC2-8ED1-4C8E5054DF40}"/>
              </a:ext>
            </a:extLst>
          </p:cNvPr>
          <p:cNvSpPr/>
          <p:nvPr/>
        </p:nvSpPr>
        <p:spPr bwMode="auto">
          <a:xfrm>
            <a:off x="3359696" y="3481344"/>
            <a:ext cx="8064896" cy="792088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MOD(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被除数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除数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924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100311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关于上节课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SQL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查询的几点补充和总结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46C16671-BFC9-4248-ABAC-C6FB499E1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846" y="1534443"/>
            <a:ext cx="10081120" cy="90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05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查询中关于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的处理</a:t>
            </a:r>
            <a:b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既不是值也不是变量；只是一个表示“没有值”的标记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0DD5D5-9F61-4701-B6BD-F77C7241984E}"/>
              </a:ext>
            </a:extLst>
          </p:cNvPr>
          <p:cNvSpPr txBox="1"/>
          <p:nvPr/>
        </p:nvSpPr>
        <p:spPr>
          <a:xfrm>
            <a:off x="767408" y="2708920"/>
            <a:ext cx="10945216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算术运算符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中，所有包含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的计算，结果肯定是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</a:p>
          <a:p>
            <a:pPr marL="457200" indent="-457200"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比较运算符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中，所有包含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的计算，结果都是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UNKNOWN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（三值逻辑），所以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不能对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使用比较运算符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，体现在排序上，根据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的不同，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会在结果的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开头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末尾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汇总显示。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中，采用 </a:t>
            </a:r>
            <a:r>
              <a:rPr lang="zh-CN" altLang="en-US" sz="24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某某字段名</a:t>
            </a:r>
            <a:r>
              <a:rPr lang="en-US" altLang="zh-CN" sz="24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u="sng" dirty="0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en-US" altLang="zh-CN" sz="24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，或者</a:t>
            </a:r>
            <a:r>
              <a:rPr lang="zh-CN" altLang="en-US" sz="24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某某字段名</a:t>
            </a:r>
            <a:r>
              <a:rPr lang="en-US" altLang="zh-CN" sz="24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u="sng" dirty="0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 not </a:t>
            </a:r>
            <a:r>
              <a:rPr lang="en-US" altLang="zh-CN" sz="24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</a:p>
          <a:p>
            <a:pPr marL="457200" indent="-457200"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distinct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也被视为一行，而且只会保留一行；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聚合函数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时：除了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COUNT(</a:t>
            </a:r>
            <a:r>
              <a:rPr lang="en-US" altLang="zh-CN" sz="2400" b="1" dirty="0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之外，聚合函数会将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排除在外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 by()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时：会将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视为一组特定数据</a:t>
            </a:r>
          </a:p>
        </p:txBody>
      </p:sp>
    </p:spTree>
    <p:extLst>
      <p:ext uri="{BB962C8B-B14F-4D97-AF65-F5344CB8AC3E}">
        <p14:creationId xmlns:p14="http://schemas.microsoft.com/office/powerpoint/2010/main" val="30491542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五边形 3">
            <a:extLst>
              <a:ext uri="{FF2B5EF4-FFF2-40B4-BE49-F238E27FC236}">
                <a16:creationId xmlns:a16="http://schemas.microsoft.com/office/drawing/2014/main" id="{72FB5648-D10C-4A78-8792-19FDD4DB16E1}"/>
              </a:ext>
            </a:extLst>
          </p:cNvPr>
          <p:cNvSpPr/>
          <p:nvPr/>
        </p:nvSpPr>
        <p:spPr bwMode="auto">
          <a:xfrm>
            <a:off x="767408" y="620688"/>
            <a:ext cx="2880000" cy="792088"/>
          </a:xfrm>
          <a:prstGeom prst="homePlat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汇总函数</a:t>
            </a:r>
          </a:p>
        </p:txBody>
      </p:sp>
      <p:sp>
        <p:nvSpPr>
          <p:cNvPr id="5" name="箭头: V 形 4">
            <a:extLst>
              <a:ext uri="{FF2B5EF4-FFF2-40B4-BE49-F238E27FC236}">
                <a16:creationId xmlns:a16="http://schemas.microsoft.com/office/drawing/2014/main" id="{59EC1322-F2DD-4A5E-AC77-9743C6342749}"/>
              </a:ext>
            </a:extLst>
          </p:cNvPr>
          <p:cNvSpPr/>
          <p:nvPr/>
        </p:nvSpPr>
        <p:spPr bwMode="auto">
          <a:xfrm>
            <a:off x="3359589" y="620688"/>
            <a:ext cx="2880000" cy="792088"/>
          </a:xfrm>
          <a:prstGeom prst="chevron">
            <a:avLst/>
          </a:prstGeom>
          <a:ln>
            <a:noFill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算术函数</a:t>
            </a:r>
          </a:p>
        </p:txBody>
      </p:sp>
      <p:sp>
        <p:nvSpPr>
          <p:cNvPr id="6" name="箭头: V 形 5">
            <a:extLst>
              <a:ext uri="{FF2B5EF4-FFF2-40B4-BE49-F238E27FC236}">
                <a16:creationId xmlns:a16="http://schemas.microsoft.com/office/drawing/2014/main" id="{31E57A7D-D70E-4501-8AC4-97C0746B0555}"/>
              </a:ext>
            </a:extLst>
          </p:cNvPr>
          <p:cNvSpPr/>
          <p:nvPr/>
        </p:nvSpPr>
        <p:spPr bwMode="auto">
          <a:xfrm>
            <a:off x="5951770" y="620688"/>
            <a:ext cx="2880320" cy="792088"/>
          </a:xfrm>
          <a:prstGeom prst="chevro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字符串函数</a:t>
            </a: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7C06EB39-EB03-4983-A91A-5F3226DECA39}"/>
              </a:ext>
            </a:extLst>
          </p:cNvPr>
          <p:cNvSpPr/>
          <p:nvPr/>
        </p:nvSpPr>
        <p:spPr bwMode="auto">
          <a:xfrm>
            <a:off x="8544272" y="620688"/>
            <a:ext cx="2880320" cy="792088"/>
          </a:xfrm>
          <a:prstGeom prst="chevron">
            <a:avLst/>
          </a:prstGeom>
          <a:ln>
            <a:noFill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AEF419A2-76B8-4DAD-A6EF-06A141EB2CE0}"/>
              </a:ext>
            </a:extLst>
          </p:cNvPr>
          <p:cNvSpPr/>
          <p:nvPr/>
        </p:nvSpPr>
        <p:spPr bwMode="auto">
          <a:xfrm>
            <a:off x="767408" y="1497800"/>
            <a:ext cx="2880000" cy="792088"/>
          </a:xfrm>
          <a:prstGeom prst="homePlat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字符串长度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箭头: 五边形 8">
            <a:extLst>
              <a:ext uri="{FF2B5EF4-FFF2-40B4-BE49-F238E27FC236}">
                <a16:creationId xmlns:a16="http://schemas.microsoft.com/office/drawing/2014/main" id="{3415E35C-3AF7-462C-83D2-6F3FBF169565}"/>
              </a:ext>
            </a:extLst>
          </p:cNvPr>
          <p:cNvSpPr/>
          <p:nvPr/>
        </p:nvSpPr>
        <p:spPr bwMode="auto">
          <a:xfrm>
            <a:off x="767408" y="2358712"/>
            <a:ext cx="2880000" cy="792088"/>
          </a:xfrm>
          <a:prstGeom prst="homePlat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大写转换小写</a:t>
            </a:r>
          </a:p>
        </p:txBody>
      </p:sp>
      <p:sp>
        <p:nvSpPr>
          <p:cNvPr id="10" name="箭头: 五边形 9">
            <a:extLst>
              <a:ext uri="{FF2B5EF4-FFF2-40B4-BE49-F238E27FC236}">
                <a16:creationId xmlns:a16="http://schemas.microsoft.com/office/drawing/2014/main" id="{F4150469-8CB8-4F61-95F9-92B96B369BF7}"/>
              </a:ext>
            </a:extLst>
          </p:cNvPr>
          <p:cNvSpPr/>
          <p:nvPr/>
        </p:nvSpPr>
        <p:spPr bwMode="auto">
          <a:xfrm>
            <a:off x="767408" y="3222808"/>
            <a:ext cx="2880000" cy="792088"/>
          </a:xfrm>
          <a:prstGeom prst="homePlat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小写转换大写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箭头: 五边形 10">
            <a:extLst>
              <a:ext uri="{FF2B5EF4-FFF2-40B4-BE49-F238E27FC236}">
                <a16:creationId xmlns:a16="http://schemas.microsoft.com/office/drawing/2014/main" id="{1D569FF3-2702-4170-9334-F0E6ABCC01E9}"/>
              </a:ext>
            </a:extLst>
          </p:cNvPr>
          <p:cNvSpPr/>
          <p:nvPr/>
        </p:nvSpPr>
        <p:spPr bwMode="auto">
          <a:xfrm>
            <a:off x="767728" y="4104766"/>
            <a:ext cx="2880000" cy="792088"/>
          </a:xfrm>
          <a:prstGeom prst="homePlat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字符串拼接</a:t>
            </a:r>
          </a:p>
        </p:txBody>
      </p:sp>
      <p:sp>
        <p:nvSpPr>
          <p:cNvPr id="12" name="箭头: 五边形 11">
            <a:extLst>
              <a:ext uri="{FF2B5EF4-FFF2-40B4-BE49-F238E27FC236}">
                <a16:creationId xmlns:a16="http://schemas.microsoft.com/office/drawing/2014/main" id="{97FBBAE6-AC45-437B-A0E6-E54B4CEAE03A}"/>
              </a:ext>
            </a:extLst>
          </p:cNvPr>
          <p:cNvSpPr/>
          <p:nvPr/>
        </p:nvSpPr>
        <p:spPr bwMode="auto">
          <a:xfrm>
            <a:off x="767408" y="4986864"/>
            <a:ext cx="2880000" cy="792088"/>
          </a:xfrm>
          <a:prstGeom prst="homePlat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字符串替换</a:t>
            </a:r>
          </a:p>
        </p:txBody>
      </p:sp>
      <p:sp>
        <p:nvSpPr>
          <p:cNvPr id="13" name="箭头: V 形 12">
            <a:extLst>
              <a:ext uri="{FF2B5EF4-FFF2-40B4-BE49-F238E27FC236}">
                <a16:creationId xmlns:a16="http://schemas.microsoft.com/office/drawing/2014/main" id="{CADB4517-6F56-4E48-BE00-A1C9DFC6C2D4}"/>
              </a:ext>
            </a:extLst>
          </p:cNvPr>
          <p:cNvSpPr/>
          <p:nvPr/>
        </p:nvSpPr>
        <p:spPr bwMode="auto">
          <a:xfrm>
            <a:off x="3359696" y="1484784"/>
            <a:ext cx="8064896" cy="792088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LENGTH(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箭头: V 形 13">
            <a:extLst>
              <a:ext uri="{FF2B5EF4-FFF2-40B4-BE49-F238E27FC236}">
                <a16:creationId xmlns:a16="http://schemas.microsoft.com/office/drawing/2014/main" id="{2735247B-DD6B-4547-839E-745E8DC5CBC1}"/>
              </a:ext>
            </a:extLst>
          </p:cNvPr>
          <p:cNvSpPr/>
          <p:nvPr/>
        </p:nvSpPr>
        <p:spPr bwMode="auto">
          <a:xfrm>
            <a:off x="3359696" y="2361602"/>
            <a:ext cx="8064896" cy="792088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LOWER(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箭头: V 形 14">
            <a:extLst>
              <a:ext uri="{FF2B5EF4-FFF2-40B4-BE49-F238E27FC236}">
                <a16:creationId xmlns:a16="http://schemas.microsoft.com/office/drawing/2014/main" id="{60955C86-E11C-4BF6-B448-76A120841E8D}"/>
              </a:ext>
            </a:extLst>
          </p:cNvPr>
          <p:cNvSpPr/>
          <p:nvPr/>
        </p:nvSpPr>
        <p:spPr bwMode="auto">
          <a:xfrm>
            <a:off x="3359696" y="3226132"/>
            <a:ext cx="8064896" cy="792088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UPPER(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箭头: V 形 15">
            <a:extLst>
              <a:ext uri="{FF2B5EF4-FFF2-40B4-BE49-F238E27FC236}">
                <a16:creationId xmlns:a16="http://schemas.microsoft.com/office/drawing/2014/main" id="{F4C2367D-1B22-473F-ACCD-476B9B0D4CE8}"/>
              </a:ext>
            </a:extLst>
          </p:cNvPr>
          <p:cNvSpPr/>
          <p:nvPr/>
        </p:nvSpPr>
        <p:spPr bwMode="auto">
          <a:xfrm>
            <a:off x="3359696" y="4109752"/>
            <a:ext cx="8064896" cy="792088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CONCAT(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箭头: V 形 16">
            <a:extLst>
              <a:ext uri="{FF2B5EF4-FFF2-40B4-BE49-F238E27FC236}">
                <a16:creationId xmlns:a16="http://schemas.microsoft.com/office/drawing/2014/main" id="{44FC3A42-F930-445A-B7D1-BEECC3157390}"/>
              </a:ext>
            </a:extLst>
          </p:cNvPr>
          <p:cNvSpPr/>
          <p:nvPr/>
        </p:nvSpPr>
        <p:spPr bwMode="auto">
          <a:xfrm>
            <a:off x="3359696" y="4983680"/>
            <a:ext cx="8064896" cy="792088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REPLACE(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被替换字符串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用谁替换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箭头: 五边形 17">
            <a:extLst>
              <a:ext uri="{FF2B5EF4-FFF2-40B4-BE49-F238E27FC236}">
                <a16:creationId xmlns:a16="http://schemas.microsoft.com/office/drawing/2014/main" id="{F8567F57-3F7A-4A4C-8A3E-83DEC2D564A4}"/>
              </a:ext>
            </a:extLst>
          </p:cNvPr>
          <p:cNvSpPr/>
          <p:nvPr/>
        </p:nvSpPr>
        <p:spPr bwMode="auto">
          <a:xfrm>
            <a:off x="767408" y="5877272"/>
            <a:ext cx="2880000" cy="792088"/>
          </a:xfrm>
          <a:prstGeom prst="homePlat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字符串截取</a:t>
            </a:r>
          </a:p>
        </p:txBody>
      </p:sp>
      <p:sp>
        <p:nvSpPr>
          <p:cNvPr id="20" name="箭头: V 形 19">
            <a:extLst>
              <a:ext uri="{FF2B5EF4-FFF2-40B4-BE49-F238E27FC236}">
                <a16:creationId xmlns:a16="http://schemas.microsoft.com/office/drawing/2014/main" id="{90EB0486-8BA8-496F-A720-62CEE9DF0438}"/>
              </a:ext>
            </a:extLst>
          </p:cNvPr>
          <p:cNvSpPr/>
          <p:nvPr/>
        </p:nvSpPr>
        <p:spPr bwMode="auto">
          <a:xfrm>
            <a:off x="3359696" y="5877272"/>
            <a:ext cx="8064896" cy="792088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SUBSTRING(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截取起始位置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截取长度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13035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BD2913FF-6A67-4565-A4CF-DC8E85AF50F4}"/>
              </a:ext>
            </a:extLst>
          </p:cNvPr>
          <p:cNvSpPr/>
          <p:nvPr/>
        </p:nvSpPr>
        <p:spPr bwMode="auto">
          <a:xfrm>
            <a:off x="767408" y="620688"/>
            <a:ext cx="2880000" cy="792088"/>
          </a:xfrm>
          <a:prstGeom prst="homePlat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汇总函数</a:t>
            </a:r>
          </a:p>
        </p:txBody>
      </p:sp>
      <p:sp>
        <p:nvSpPr>
          <p:cNvPr id="6" name="箭头: V 形 5">
            <a:extLst>
              <a:ext uri="{FF2B5EF4-FFF2-40B4-BE49-F238E27FC236}">
                <a16:creationId xmlns:a16="http://schemas.microsoft.com/office/drawing/2014/main" id="{55205207-A1FF-4340-8721-135C206234D7}"/>
              </a:ext>
            </a:extLst>
          </p:cNvPr>
          <p:cNvSpPr/>
          <p:nvPr/>
        </p:nvSpPr>
        <p:spPr bwMode="auto">
          <a:xfrm>
            <a:off x="3359589" y="620688"/>
            <a:ext cx="2880000" cy="792088"/>
          </a:xfrm>
          <a:prstGeom prst="chevron">
            <a:avLst/>
          </a:prstGeom>
          <a:ln>
            <a:noFill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算术函数</a:t>
            </a: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D41C2B8A-A7A2-44C5-B541-83A17A5C3A80}"/>
              </a:ext>
            </a:extLst>
          </p:cNvPr>
          <p:cNvSpPr/>
          <p:nvPr/>
        </p:nvSpPr>
        <p:spPr bwMode="auto">
          <a:xfrm>
            <a:off x="5951770" y="620688"/>
            <a:ext cx="2880320" cy="792088"/>
          </a:xfrm>
          <a:prstGeom prst="chevron">
            <a:avLst/>
          </a:prstGeom>
          <a:ln>
            <a:noFill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字符串函数</a:t>
            </a:r>
          </a:p>
        </p:txBody>
      </p:sp>
      <p:sp>
        <p:nvSpPr>
          <p:cNvPr id="8" name="箭头: V 形 7">
            <a:extLst>
              <a:ext uri="{FF2B5EF4-FFF2-40B4-BE49-F238E27FC236}">
                <a16:creationId xmlns:a16="http://schemas.microsoft.com/office/drawing/2014/main" id="{AFC7C29A-60C4-419D-974E-88965A823444}"/>
              </a:ext>
            </a:extLst>
          </p:cNvPr>
          <p:cNvSpPr/>
          <p:nvPr/>
        </p:nvSpPr>
        <p:spPr bwMode="auto">
          <a:xfrm>
            <a:off x="8544272" y="620688"/>
            <a:ext cx="2880320" cy="792088"/>
          </a:xfrm>
          <a:prstGeom prst="chevro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9" name="箭头: 五边形 8">
            <a:extLst>
              <a:ext uri="{FF2B5EF4-FFF2-40B4-BE49-F238E27FC236}">
                <a16:creationId xmlns:a16="http://schemas.microsoft.com/office/drawing/2014/main" id="{C6DC841B-F203-43F0-894C-E7EB71A50851}"/>
              </a:ext>
            </a:extLst>
          </p:cNvPr>
          <p:cNvSpPr/>
          <p:nvPr/>
        </p:nvSpPr>
        <p:spPr bwMode="auto">
          <a:xfrm>
            <a:off x="767408" y="1569808"/>
            <a:ext cx="2880000" cy="792088"/>
          </a:xfrm>
          <a:prstGeom prst="homePlat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当前日期</a:t>
            </a:r>
          </a:p>
        </p:txBody>
      </p:sp>
      <p:sp>
        <p:nvSpPr>
          <p:cNvPr id="10" name="箭头: 五边形 9">
            <a:extLst>
              <a:ext uri="{FF2B5EF4-FFF2-40B4-BE49-F238E27FC236}">
                <a16:creationId xmlns:a16="http://schemas.microsoft.com/office/drawing/2014/main" id="{B2A15727-790A-48DD-9F50-EB55F7BCF830}"/>
              </a:ext>
            </a:extLst>
          </p:cNvPr>
          <p:cNvSpPr/>
          <p:nvPr/>
        </p:nvSpPr>
        <p:spPr bwMode="auto">
          <a:xfrm>
            <a:off x="767408" y="2523914"/>
            <a:ext cx="2880000" cy="792088"/>
          </a:xfrm>
          <a:prstGeom prst="homePlat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当前时间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箭头: 五边形 10">
            <a:extLst>
              <a:ext uri="{FF2B5EF4-FFF2-40B4-BE49-F238E27FC236}">
                <a16:creationId xmlns:a16="http://schemas.microsoft.com/office/drawing/2014/main" id="{15114C7D-384A-49D3-A702-DE759559F1AA}"/>
              </a:ext>
            </a:extLst>
          </p:cNvPr>
          <p:cNvSpPr/>
          <p:nvPr/>
        </p:nvSpPr>
        <p:spPr bwMode="auto">
          <a:xfrm>
            <a:off x="767408" y="3478020"/>
            <a:ext cx="2880000" cy="792088"/>
          </a:xfrm>
          <a:prstGeom prst="homePlat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当前日期和时间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箭头: 五边形 11">
            <a:extLst>
              <a:ext uri="{FF2B5EF4-FFF2-40B4-BE49-F238E27FC236}">
                <a16:creationId xmlns:a16="http://schemas.microsoft.com/office/drawing/2014/main" id="{A09CB02B-4A18-4B8A-A348-08F7FF1667C8}"/>
              </a:ext>
            </a:extLst>
          </p:cNvPr>
          <p:cNvSpPr/>
          <p:nvPr/>
        </p:nvSpPr>
        <p:spPr bwMode="auto">
          <a:xfrm>
            <a:off x="767728" y="4432126"/>
            <a:ext cx="2880000" cy="792088"/>
          </a:xfrm>
          <a:prstGeom prst="homePlat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获取年月日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箭头: 五边形 12">
            <a:extLst>
              <a:ext uri="{FF2B5EF4-FFF2-40B4-BE49-F238E27FC236}">
                <a16:creationId xmlns:a16="http://schemas.microsoft.com/office/drawing/2014/main" id="{20161CFB-6C6D-4AFB-AEB3-FFE2B4C8EB95}"/>
              </a:ext>
            </a:extLst>
          </p:cNvPr>
          <p:cNvSpPr/>
          <p:nvPr/>
        </p:nvSpPr>
        <p:spPr bwMode="auto">
          <a:xfrm>
            <a:off x="767408" y="5386232"/>
            <a:ext cx="2880000" cy="792088"/>
          </a:xfrm>
          <a:prstGeom prst="homePlat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获取星期几</a:t>
            </a:r>
          </a:p>
        </p:txBody>
      </p:sp>
      <p:sp>
        <p:nvSpPr>
          <p:cNvPr id="14" name="箭头: V 形 13">
            <a:extLst>
              <a:ext uri="{FF2B5EF4-FFF2-40B4-BE49-F238E27FC236}">
                <a16:creationId xmlns:a16="http://schemas.microsoft.com/office/drawing/2014/main" id="{1CA07083-2409-4932-A419-8ADFB5DBEAB0}"/>
              </a:ext>
            </a:extLst>
          </p:cNvPr>
          <p:cNvSpPr/>
          <p:nvPr/>
        </p:nvSpPr>
        <p:spPr bwMode="auto">
          <a:xfrm>
            <a:off x="3359696" y="1556792"/>
            <a:ext cx="8064896" cy="792088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CURRENT_DATE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箭头: V 形 14">
            <a:extLst>
              <a:ext uri="{FF2B5EF4-FFF2-40B4-BE49-F238E27FC236}">
                <a16:creationId xmlns:a16="http://schemas.microsoft.com/office/drawing/2014/main" id="{47D1E263-B271-465F-A13E-38FA64524A3D}"/>
              </a:ext>
            </a:extLst>
          </p:cNvPr>
          <p:cNvSpPr/>
          <p:nvPr/>
        </p:nvSpPr>
        <p:spPr bwMode="auto">
          <a:xfrm>
            <a:off x="3359696" y="2526804"/>
            <a:ext cx="8064896" cy="792088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CURRENT_TIME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箭头: V 形 15">
            <a:extLst>
              <a:ext uri="{FF2B5EF4-FFF2-40B4-BE49-F238E27FC236}">
                <a16:creationId xmlns:a16="http://schemas.microsoft.com/office/drawing/2014/main" id="{B9C46198-C638-44A1-9A78-E5AB484D8B6D}"/>
              </a:ext>
            </a:extLst>
          </p:cNvPr>
          <p:cNvSpPr/>
          <p:nvPr/>
        </p:nvSpPr>
        <p:spPr bwMode="auto">
          <a:xfrm>
            <a:off x="3359696" y="3481344"/>
            <a:ext cx="8064896" cy="792088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CURRENT_TIMESTAMP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箭头: V 形 16">
            <a:extLst>
              <a:ext uri="{FF2B5EF4-FFF2-40B4-BE49-F238E27FC236}">
                <a16:creationId xmlns:a16="http://schemas.microsoft.com/office/drawing/2014/main" id="{6E9EF55E-2E17-4DCF-BE12-71CD2EA822EF}"/>
              </a:ext>
            </a:extLst>
          </p:cNvPr>
          <p:cNvSpPr/>
          <p:nvPr/>
        </p:nvSpPr>
        <p:spPr bwMode="auto">
          <a:xfrm>
            <a:off x="3359696" y="4437112"/>
            <a:ext cx="8064896" cy="792088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YEAR(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MONTH(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DAY(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箭头: V 形 17">
            <a:extLst>
              <a:ext uri="{FF2B5EF4-FFF2-40B4-BE49-F238E27FC236}">
                <a16:creationId xmlns:a16="http://schemas.microsoft.com/office/drawing/2014/main" id="{0D0545B3-2860-4EF2-B3B2-BB6886AACA1E}"/>
              </a:ext>
            </a:extLst>
          </p:cNvPr>
          <p:cNvSpPr/>
          <p:nvPr/>
        </p:nvSpPr>
        <p:spPr bwMode="auto">
          <a:xfrm>
            <a:off x="3359696" y="5383048"/>
            <a:ext cx="8064896" cy="792088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DAYNAME(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450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978FE78-BDAC-4FEC-B85A-FCB3F1F275BB}"/>
              </a:ext>
            </a:extLst>
          </p:cNvPr>
          <p:cNvSpPr txBox="1"/>
          <p:nvPr/>
        </p:nvSpPr>
        <p:spPr>
          <a:xfrm>
            <a:off x="1640984" y="3356992"/>
            <a:ext cx="72252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UNKNOWN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参与到逻辑运算中，会产生预想不到的结果，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最好的办法，就是用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 NULL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直接排除掉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的影响</a:t>
            </a:r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5D2D32E0-6F5D-4F0C-83EB-4418D5BAF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846" y="1534443"/>
            <a:ext cx="10081120" cy="90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05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查询中关于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的处理</a:t>
            </a:r>
            <a:b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既不是值也不是变量；只是一个表示“没有值”的标记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5FDDE38-45C7-4ECB-B320-37A7BA05C8CF}"/>
              </a:ext>
            </a:extLst>
          </p:cNvPr>
          <p:cNvSpPr/>
          <p:nvPr/>
        </p:nvSpPr>
        <p:spPr bwMode="auto">
          <a:xfrm>
            <a:off x="1431568" y="3091309"/>
            <a:ext cx="7704856" cy="2232248"/>
          </a:xfrm>
          <a:prstGeom prst="roundRect">
            <a:avLst/>
          </a:prstGeom>
          <a:noFill/>
          <a:ln w="57150" cap="flat" cmpd="sng" algn="ctr">
            <a:solidFill>
              <a:srgbClr val="FE523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Picture 20" descr="Boy10">
            <a:extLst>
              <a:ext uri="{FF2B5EF4-FFF2-40B4-BE49-F238E27FC236}">
                <a16:creationId xmlns:a16="http://schemas.microsoft.com/office/drawing/2014/main" id="{39380DD5-FCC4-4C69-9EE7-7FB67E4EE5B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45840" y="3361019"/>
            <a:ext cx="1882949" cy="1724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730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100311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关于上节课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SQL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查询的几点补充和总结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46C16671-BFC9-4248-ABAC-C6FB499E1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846" y="1534443"/>
            <a:ext cx="10081120" cy="517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05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查询中与</a:t>
            </a:r>
            <a:r>
              <a:rPr lang="zh-CN" altLang="en-US" sz="2800" b="1" dirty="0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聚合函数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BY</a:t>
            </a:r>
            <a:r>
              <a:rPr lang="zh-CN" altLang="en-US" sz="2800" b="1" dirty="0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有关的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常见错误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0DD5D5-9F61-4701-B6BD-F77C7241984E}"/>
              </a:ext>
            </a:extLst>
          </p:cNvPr>
          <p:cNvSpPr txBox="1"/>
          <p:nvPr/>
        </p:nvSpPr>
        <p:spPr>
          <a:xfrm>
            <a:off x="767408" y="2708920"/>
            <a:ext cx="10945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子句中书写了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多余的列</a:t>
            </a:r>
            <a:b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使用聚合函数时，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子句中只能存在以下三种元素：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聚合函数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BY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子句中指定的列名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（也就是聚合键）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5B3038-796D-4A77-ADBB-E7EDD69775F3}"/>
              </a:ext>
            </a:extLst>
          </p:cNvPr>
          <p:cNvSpPr txBox="1"/>
          <p:nvPr/>
        </p:nvSpPr>
        <p:spPr>
          <a:xfrm>
            <a:off x="1487488" y="4221088"/>
            <a:ext cx="8280920" cy="47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：统计截止到目前，学过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C01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课程的学生人数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6F8DF2-8562-4EB8-86C2-DEB72BF7A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5006262"/>
            <a:ext cx="3552825" cy="828675"/>
          </a:xfrm>
          <a:prstGeom prst="rect">
            <a:avLst/>
          </a:prstGeom>
        </p:spPr>
      </p:pic>
      <p:pic>
        <p:nvPicPr>
          <p:cNvPr id="8" name="Picture 20" descr="Boy10">
            <a:extLst>
              <a:ext uri="{FF2B5EF4-FFF2-40B4-BE49-F238E27FC236}">
                <a16:creationId xmlns:a16="http://schemas.microsoft.com/office/drawing/2014/main" id="{296D4DD1-A6EB-43D3-BF48-9F93A9939CC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8252" y="4720773"/>
            <a:ext cx="1391421" cy="1274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CE62DB85-98C8-4E3A-B1D6-99C4B4B37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236" y="4686357"/>
            <a:ext cx="826050" cy="127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98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100311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关于上节课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SQL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查询的几点补充和总结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46C16671-BFC9-4248-ABAC-C6FB499E1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846" y="1534443"/>
            <a:ext cx="10081120" cy="517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05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查询中与</a:t>
            </a:r>
            <a:r>
              <a:rPr lang="zh-CN" altLang="en-US" sz="2800" b="1" dirty="0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聚合函数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BY</a:t>
            </a:r>
            <a:r>
              <a:rPr lang="zh-CN" altLang="en-US" sz="2800" b="1" dirty="0">
                <a:solidFill>
                  <a:srgbClr val="4AC5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有关的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常见错误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0DD5D5-9F61-4701-B6BD-F77C7241984E}"/>
              </a:ext>
            </a:extLst>
          </p:cNvPr>
          <p:cNvSpPr txBox="1"/>
          <p:nvPr/>
        </p:nvSpPr>
        <p:spPr>
          <a:xfrm>
            <a:off x="767408" y="2708920"/>
            <a:ext cx="10945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子句中书写了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多余的列</a:t>
            </a:r>
            <a:b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使用聚合函数时，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子句中只能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存在以下三种元素：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常数、聚合函数、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 BY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子句中指定的列名（也就是聚合键）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5B3038-796D-4A77-ADBB-E7EDD69775F3}"/>
              </a:ext>
            </a:extLst>
          </p:cNvPr>
          <p:cNvSpPr txBox="1"/>
          <p:nvPr/>
        </p:nvSpPr>
        <p:spPr>
          <a:xfrm>
            <a:off x="1487488" y="4221088"/>
            <a:ext cx="6552728" cy="129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  <a:buClr>
                <a:schemeClr val="tx1"/>
              </a:buClr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：如何在选课表中按课号统计每一门课程的选修人数？结果按选课人数的多少，从多到少进行排序（不包括正在选修的人数）</a:t>
            </a:r>
          </a:p>
        </p:txBody>
      </p:sp>
      <p:pic>
        <p:nvPicPr>
          <p:cNvPr id="8" name="Picture 20" descr="Boy10">
            <a:extLst>
              <a:ext uri="{FF2B5EF4-FFF2-40B4-BE49-F238E27FC236}">
                <a16:creationId xmlns:a16="http://schemas.microsoft.com/office/drawing/2014/main" id="{805022C1-01F7-4E3A-BC6C-29A71177763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76320" y="4230931"/>
            <a:ext cx="1391421" cy="1274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5124E67E-376C-4514-84F0-7FAEEC9C1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304" y="4196515"/>
            <a:ext cx="826050" cy="127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6006742"/>
      </p:ext>
    </p:extLst>
  </p:cSld>
  <p:clrMapOvr>
    <a:masterClrMapping/>
  </p:clrMapOvr>
</p:sld>
</file>

<file path=ppt/theme/theme1.xml><?xml version="1.0" encoding="utf-8"?>
<a:theme xmlns:a="http://schemas.openxmlformats.org/drawingml/2006/main" name="11_Office 主题">
  <a:themeElements>
    <a:clrScheme name="1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23540</TotalTime>
  <Pages>0</Pages>
  <Words>6184</Words>
  <Characters>0</Characters>
  <Application>Microsoft Office PowerPoint</Application>
  <DocSecurity>0</DocSecurity>
  <PresentationFormat>宽屏</PresentationFormat>
  <Lines>0</Lines>
  <Paragraphs>705</Paragraphs>
  <Slides>61</Slides>
  <Notes>57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61</vt:i4>
      </vt:variant>
    </vt:vector>
  </HeadingPairs>
  <TitlesOfParts>
    <vt:vector size="71" baseType="lpstr">
      <vt:lpstr>迷你简毡笔黑</vt:lpstr>
      <vt:lpstr>思源黑体 CN Heavy</vt:lpstr>
      <vt:lpstr>微软雅黑</vt:lpstr>
      <vt:lpstr>Arial</vt:lpstr>
      <vt:lpstr>Calibri</vt:lpstr>
      <vt:lpstr>Calibri Light</vt:lpstr>
      <vt:lpstr>Wingdings</vt:lpstr>
      <vt:lpstr>11_Office 主题</vt:lpstr>
      <vt:lpstr>7_Office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嫩绿轻快简洁商务PPT模板</dc:title>
  <dc:subject>商务PPT模板</dc:subject>
  <dc:creator>PPT STORE</dc:creator>
  <cp:keywords>嫩绿 轻快 简洁 商务 PPT模板</cp:keywords>
  <dc:description>☆ 感谢您使用PPT STORE网站平台上发布的免费原创作品，作品仅供个人或公司使用，为了您和PPT STORE以及原创作者的利益，请勿复制、传播、销售，否则将承担法律责任！_x000d_
_x000d_
  ☆ 其他网站或个人若进行转载发布PPT STORE平台的免费原创作品，请保留此文件和注释的完整性，并注明来源于 PPT STORE 官方网站：http://www.pptstore.net和PPT STORE 官方微博：http://weibo.com/pptstore_x000d_
     未按照要求转发或发布，PPT STORE平台将和原创作者共同维权，索取赔偿！_x000d_
_x000d_
  ☆ 感谢您支持原创设计事业，支持设计版权产品 ！_x000d_
_x000d_
  ☆ 本模板由PPT STORE官方网站 原创设计_x000d_
_x000d_
  ☆ PPT STORE 官方网站：http://www.pptstore.net_x000d_
_x000d_
  ☆ PPT STORE 官方微博：http://weibo.com/pptstore</dc:description>
  <cp:lastModifiedBy>Piaopiao Long</cp:lastModifiedBy>
  <cp:revision>2773</cp:revision>
  <cp:lastPrinted>2019-02-26T07:35:54Z</cp:lastPrinted>
  <dcterms:created xsi:type="dcterms:W3CDTF">2011-12-30T09:16:50Z</dcterms:created>
  <dcterms:modified xsi:type="dcterms:W3CDTF">2021-04-26T19:10:45Z</dcterms:modified>
  <cp:category>原创免费PPT模板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2052-9.1.0.4716</vt:lpwstr>
  </property>
</Properties>
</file>