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57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03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0A98AF03-7270-45C2-A683-C5E353EF01A5}" type="datetime4">
              <a:rPr lang="en-US" smtClean="0"/>
              <a:pPr/>
              <a:t>November 29,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2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521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8786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79050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42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1766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599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74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B5C8118-FB93-4E87-B380-0175F2FE2167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FBB7EAE1-CAAC-4AEF-919E-158692B1E55E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1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6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6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29,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39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94000"/>
                <a:satMod val="114000"/>
                <a:lumMod val="96000"/>
              </a:schemeClr>
            </a:gs>
            <a:gs pos="61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14158"/>
            <a:ext cx="6697014" cy="1828800"/>
          </a:xfrm>
        </p:spPr>
        <p:txBody>
          <a:bodyPr anchor="ctr"/>
          <a:lstStyle/>
          <a:p>
            <a:pPr algn="ctr"/>
            <a:r>
              <a:rPr lang="fr-FR" dirty="0"/>
              <a:t>SEANCE 9 – PHP et BDR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7843" y="4534062"/>
            <a:ext cx="4952113" cy="1260629"/>
          </a:xfrm>
        </p:spPr>
        <p:txBody>
          <a:bodyPr anchor="ctr">
            <a:noAutofit/>
          </a:bodyPr>
          <a:lstStyle/>
          <a:p>
            <a:pPr algn="ctr"/>
            <a:r>
              <a:rPr lang="fr-FR" sz="2400" dirty="0"/>
              <a:t>SQL et PHP.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626931" y="287258"/>
            <a:ext cx="3240360" cy="606965"/>
          </a:xfrm>
        </p:spPr>
        <p:txBody>
          <a:bodyPr anchor="b"/>
          <a:lstStyle/>
          <a:p>
            <a:r>
              <a:rPr lang="en-US" sz="2000" dirty="0">
                <a:solidFill>
                  <a:schemeClr val="accent3"/>
                </a:solidFill>
              </a:rPr>
              <a:t>Niveau </a:t>
            </a:r>
            <a:r>
              <a:rPr lang="en-US" sz="2000" dirty="0" err="1">
                <a:solidFill>
                  <a:schemeClr val="accent3"/>
                </a:solidFill>
              </a:rPr>
              <a:t>Terminale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16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2" y="4293516"/>
            <a:ext cx="2448000" cy="24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094" y="5494236"/>
            <a:ext cx="1315197" cy="125755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3" y="134478"/>
            <a:ext cx="1315197" cy="12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4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PhpMyAdmin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Structure d’un fichier SQL: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000" dirty="0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Le fichier </a:t>
            </a:r>
            <a:r>
              <a:rPr lang="fr-FR" sz="2000" dirty="0" err="1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Heros.sql</a:t>
            </a:r>
            <a:r>
              <a:rPr lang="fr-FR" sz="2000" dirty="0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est ouvert à l’aide de Notepad++ par exemple :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FD837-7C28-4534-9B55-569C435F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53" y="753227"/>
            <a:ext cx="1790700" cy="1054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F28076-30D3-4F51-BB7A-E7E2EF13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2736286"/>
            <a:ext cx="8260080" cy="400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1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Généralité :</a:t>
            </a:r>
          </a:p>
          <a:p>
            <a:pPr algn="just"/>
            <a:r>
              <a:rPr lang="fr-FR" sz="2000" dirty="0"/>
              <a:t>C'est le langage PHP qui va faire l'intermédiaire entre l'utilisateur et le langage SQL.</a:t>
            </a:r>
          </a:p>
          <a:p>
            <a:pPr algn="just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9DCD6E7-0BEC-443E-8409-380093E76B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96" y="3155847"/>
            <a:ext cx="7077208" cy="339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0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4"/>
            <a:ext cx="8893580" cy="4636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Connexion à la base en PHP : fonction </a:t>
            </a:r>
            <a:r>
              <a:rPr lang="fr-FR" sz="2200" b="1" dirty="0">
                <a:solidFill>
                  <a:srgbClr val="FF0000"/>
                </a:solidFill>
              </a:rPr>
              <a:t>new</a:t>
            </a:r>
            <a:r>
              <a:rPr lang="fr-FR" sz="2200" b="1" dirty="0">
                <a:solidFill>
                  <a:srgbClr val="FFFF00"/>
                </a:solidFill>
              </a:rPr>
              <a:t> </a:t>
            </a:r>
            <a:r>
              <a:rPr lang="fr-FR" sz="2200" b="1" dirty="0">
                <a:solidFill>
                  <a:srgbClr val="00B0F0"/>
                </a:solidFill>
              </a:rPr>
              <a:t>PDO</a:t>
            </a:r>
            <a:r>
              <a:rPr lang="fr-FR" sz="2200" b="1" dirty="0">
                <a:solidFill>
                  <a:srgbClr val="FFFF00"/>
                </a:solidFill>
              </a:rPr>
              <a:t> ()</a:t>
            </a:r>
          </a:p>
          <a:p>
            <a:pPr algn="just"/>
            <a:r>
              <a:rPr lang="fr-FR" sz="2000" dirty="0"/>
              <a:t>Ces instructions sont enfermées dans les balises </a:t>
            </a:r>
            <a:r>
              <a:rPr lang="fr-FR" sz="2000" b="1" dirty="0">
                <a:solidFill>
                  <a:srgbClr val="92D050"/>
                </a:solidFill>
              </a:rPr>
              <a:t>&lt;?</a:t>
            </a:r>
            <a:r>
              <a:rPr lang="fr-FR" sz="2000" b="1" dirty="0" err="1">
                <a:solidFill>
                  <a:srgbClr val="92D050"/>
                </a:solidFill>
              </a:rPr>
              <a:t>php</a:t>
            </a:r>
            <a:r>
              <a:rPr lang="fr-FR" sz="2000" b="1" dirty="0">
                <a:solidFill>
                  <a:srgbClr val="92D050"/>
                </a:solidFill>
              </a:rPr>
              <a:t> …?&gt;</a:t>
            </a:r>
            <a:r>
              <a:rPr lang="fr-FR" sz="2000" dirty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 </a:t>
            </a:r>
            <a:r>
              <a:rPr lang="fr-FR" sz="2000" i="1" dirty="0">
                <a:solidFill>
                  <a:srgbClr val="FFFF00"/>
                </a:solidFill>
              </a:rPr>
              <a:t>host</a:t>
            </a:r>
            <a:r>
              <a:rPr lang="fr-FR" sz="2000" dirty="0"/>
              <a:t> : nom de l'hôte (ici, localhost plus celui d’</a:t>
            </a:r>
            <a:r>
              <a:rPr lang="fr-FR" sz="2000" dirty="0" err="1"/>
              <a:t>Alwaysdata</a:t>
            </a:r>
            <a:r>
              <a:rPr lang="fr-FR" sz="2000" dirty="0"/>
              <a:t>)</a:t>
            </a:r>
          </a:p>
          <a:p>
            <a:pPr algn="just"/>
            <a:r>
              <a:rPr lang="fr-FR" sz="2000" dirty="0"/>
              <a:t> </a:t>
            </a:r>
            <a:r>
              <a:rPr lang="fr-FR" sz="2000" i="1" dirty="0" err="1">
                <a:solidFill>
                  <a:srgbClr val="FFFF00"/>
                </a:solidFill>
              </a:rPr>
              <a:t>dbname</a:t>
            </a:r>
            <a:r>
              <a:rPr lang="fr-FR" sz="2000" dirty="0"/>
              <a:t> : nom de la base de données (ici, </a:t>
            </a:r>
            <a:r>
              <a:rPr lang="fr-FR" sz="2000" dirty="0" err="1"/>
              <a:t>dbheros</a:t>
            </a:r>
            <a:r>
              <a:rPr lang="fr-FR" sz="2000" dirty="0"/>
              <a:t>)</a:t>
            </a:r>
          </a:p>
          <a:p>
            <a:pPr algn="just"/>
            <a:r>
              <a:rPr lang="fr-FR" sz="2000" dirty="0"/>
              <a:t> 'root', 'root' : login et mot de passe (Sous WAMP, pas de MDP)</a:t>
            </a:r>
          </a:p>
          <a:p>
            <a:pPr algn="just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CA7CDFD-7F6F-4CC3-B688-9634F3436778}"/>
              </a:ext>
            </a:extLst>
          </p:cNvPr>
          <p:cNvGrpSpPr>
            <a:grpSpLocks noChangeAspect="1"/>
          </p:cNvGrpSpPr>
          <p:nvPr/>
        </p:nvGrpSpPr>
        <p:grpSpPr>
          <a:xfrm>
            <a:off x="366274" y="2820730"/>
            <a:ext cx="8640000" cy="2577297"/>
            <a:chOff x="640080" y="1983661"/>
            <a:chExt cx="11094720" cy="330955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6CD97A2-B0B1-44BD-864F-B894C8EB9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40080" y="1983661"/>
              <a:ext cx="10749922" cy="3309554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13B2051-A5C2-4790-B777-75CF1293AA31}"/>
                </a:ext>
              </a:extLst>
            </p:cNvPr>
            <p:cNvSpPr/>
            <p:nvPr/>
          </p:nvSpPr>
          <p:spPr>
            <a:xfrm>
              <a:off x="1322911" y="2636321"/>
              <a:ext cx="10411889" cy="6175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57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4"/>
            <a:ext cx="8893580" cy="463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Requête à l’aide de PHP : fonction </a:t>
            </a:r>
            <a:r>
              <a:rPr lang="fr-FR" sz="2200" b="1" dirty="0" err="1">
                <a:solidFill>
                  <a:srgbClr val="00B0F0"/>
                </a:solidFill>
              </a:rPr>
              <a:t>query</a:t>
            </a:r>
            <a:r>
              <a:rPr lang="fr-FR" sz="2200" b="1" dirty="0">
                <a:solidFill>
                  <a:srgbClr val="FFFF00"/>
                </a:solidFill>
              </a:rPr>
              <a:t> (</a:t>
            </a:r>
            <a:r>
              <a:rPr lang="fr-FR" sz="2000" b="1" dirty="0">
                <a:solidFill>
                  <a:srgbClr val="FFFF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r>
              <a:rPr lang="fr-FR" sz="2000" b="1" i="1" dirty="0" err="1">
                <a:solidFill>
                  <a:srgbClr val="FF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requete</a:t>
            </a:r>
            <a:r>
              <a:rPr lang="fr-FR" sz="2000" b="1" dirty="0">
                <a:solidFill>
                  <a:srgbClr val="FFFF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'</a:t>
            </a:r>
            <a:r>
              <a:rPr lang="fr-FR" sz="2200" b="1" dirty="0">
                <a:solidFill>
                  <a:srgbClr val="FFFF00"/>
                </a:solidFill>
              </a:rPr>
              <a:t>)</a:t>
            </a:r>
          </a:p>
          <a:p>
            <a:pPr algn="just"/>
            <a:r>
              <a:rPr lang="fr-FR" sz="2000" dirty="0"/>
              <a:t>On fait des requêtes en PHP à l'aide de la fonction </a:t>
            </a:r>
            <a:r>
              <a:rPr lang="fr-FR" sz="2000" b="1" dirty="0" err="1">
                <a:solidFill>
                  <a:srgbClr val="00B0F0"/>
                </a:solidFill>
              </a:rPr>
              <a:t>query</a:t>
            </a:r>
            <a:r>
              <a:rPr lang="fr-FR" sz="2000" dirty="0"/>
              <a:t>( 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 La variable </a:t>
            </a:r>
            <a:r>
              <a:rPr lang="fr-FR" sz="2000" i="1" dirty="0"/>
              <a:t>$</a:t>
            </a:r>
            <a:r>
              <a:rPr lang="fr-FR" sz="2000" i="1" dirty="0" err="1"/>
              <a:t>reponse</a:t>
            </a:r>
            <a:r>
              <a:rPr lang="fr-FR" sz="2000" dirty="0"/>
              <a:t> contient des données non directement exploitables.</a:t>
            </a:r>
          </a:p>
          <a:p>
            <a:pPr algn="just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C00FD2A-2969-4452-A534-80068EB71915}"/>
              </a:ext>
            </a:extLst>
          </p:cNvPr>
          <p:cNvGrpSpPr/>
          <p:nvPr/>
        </p:nvGrpSpPr>
        <p:grpSpPr>
          <a:xfrm>
            <a:off x="671606" y="3159888"/>
            <a:ext cx="7775756" cy="2393916"/>
            <a:chOff x="685414" y="2772475"/>
            <a:chExt cx="7775756" cy="2393916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5E74297-EBC4-4FDF-84AA-428192987E1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85414" y="2772475"/>
              <a:ext cx="7775756" cy="2393916"/>
            </a:xfrm>
            <a:prstGeom prst="rect">
              <a:avLst/>
            </a:prstGeom>
          </p:spPr>
        </p:pic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B64772F-E978-4FAB-AA07-69D047D43789}"/>
                </a:ext>
              </a:extLst>
            </p:cNvPr>
            <p:cNvSpPr/>
            <p:nvPr/>
          </p:nvSpPr>
          <p:spPr>
            <a:xfrm>
              <a:off x="1554118" y="3577840"/>
              <a:ext cx="4099922" cy="3295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11B2F86-0981-44F1-B949-DA4AA6710F42}"/>
                </a:ext>
              </a:extLst>
            </p:cNvPr>
            <p:cNvSpPr/>
            <p:nvPr/>
          </p:nvSpPr>
          <p:spPr>
            <a:xfrm>
              <a:off x="3477623" y="3577841"/>
              <a:ext cx="1886857" cy="32956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E5578D5-5FB8-49DF-8A6F-6B1FB5D60BAB}"/>
                </a:ext>
              </a:extLst>
            </p:cNvPr>
            <p:cNvSpPr txBox="1"/>
            <p:nvPr/>
          </p:nvSpPr>
          <p:spPr>
            <a:xfrm>
              <a:off x="6548826" y="4271808"/>
              <a:ext cx="1705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rgbClr val="92D050"/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Requête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3619B4C-5F66-4415-B70E-C974F4E263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3163" y="3855960"/>
              <a:ext cx="1365663" cy="646681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43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4"/>
            <a:ext cx="8893580" cy="463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Requête à l’aide de PHP : fonction </a:t>
            </a:r>
            <a:r>
              <a:rPr lang="fr-FR" sz="2200" b="1" dirty="0" err="1">
                <a:solidFill>
                  <a:srgbClr val="00B0F0"/>
                </a:solidFill>
              </a:rPr>
              <a:t>fetch</a:t>
            </a:r>
            <a:r>
              <a:rPr lang="fr-FR" sz="2200" b="1" dirty="0">
                <a:solidFill>
                  <a:srgbClr val="FFFF00"/>
                </a:solidFill>
              </a:rPr>
              <a:t> ( )</a:t>
            </a:r>
          </a:p>
          <a:p>
            <a:pPr algn="just"/>
            <a:r>
              <a:rPr lang="fr-FR" sz="2000" dirty="0"/>
              <a:t>On récupère les données à l'aide de la fonction </a:t>
            </a:r>
            <a:r>
              <a:rPr lang="fr-FR" sz="2000" b="1" dirty="0" err="1">
                <a:solidFill>
                  <a:srgbClr val="00B0F0"/>
                </a:solidFill>
              </a:rPr>
              <a:t>fetch</a:t>
            </a:r>
            <a:r>
              <a:rPr lang="fr-FR" sz="2000" dirty="0"/>
              <a:t>( ) sous la forme d'un tableau associatif.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La boucle </a:t>
            </a:r>
            <a:r>
              <a:rPr lang="fr-FR" sz="2000" b="1" dirty="0" err="1">
                <a:solidFill>
                  <a:srgbClr val="FF0066"/>
                </a:solidFill>
              </a:rPr>
              <a:t>while</a:t>
            </a:r>
            <a:r>
              <a:rPr lang="fr-FR" sz="2000" dirty="0"/>
              <a:t> permet de parcourir les entrées une à une : elle est répétée jusqu'à ce qu'il y ni ait plus d'entrées dans votre table.</a:t>
            </a:r>
          </a:p>
          <a:p>
            <a:pPr algn="just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C00FD2A-2969-4452-A534-80068EB71915}"/>
              </a:ext>
            </a:extLst>
          </p:cNvPr>
          <p:cNvGrpSpPr/>
          <p:nvPr/>
        </p:nvGrpSpPr>
        <p:grpSpPr>
          <a:xfrm>
            <a:off x="671606" y="3159888"/>
            <a:ext cx="7775756" cy="2393916"/>
            <a:chOff x="685414" y="2772475"/>
            <a:chExt cx="7775756" cy="2393916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05E74297-EBC4-4FDF-84AA-428192987E1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685414" y="2772475"/>
              <a:ext cx="7775756" cy="2393916"/>
            </a:xfrm>
            <a:prstGeom prst="rect">
              <a:avLst/>
            </a:prstGeom>
          </p:spPr>
        </p:pic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2B64772F-E978-4FAB-AA07-69D047D43789}"/>
                </a:ext>
              </a:extLst>
            </p:cNvPr>
            <p:cNvSpPr/>
            <p:nvPr/>
          </p:nvSpPr>
          <p:spPr>
            <a:xfrm>
              <a:off x="1507328" y="3925507"/>
              <a:ext cx="3675835" cy="4605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29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4"/>
            <a:ext cx="8893580" cy="463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Requête à l’aide de PHP : fermeture du curseur d’analyse </a:t>
            </a:r>
            <a:r>
              <a:rPr lang="fr-FR" sz="2200" b="1" dirty="0" err="1">
                <a:solidFill>
                  <a:srgbClr val="00B0F0"/>
                </a:solidFill>
              </a:rPr>
              <a:t>closeCursor</a:t>
            </a:r>
            <a:r>
              <a:rPr lang="fr-FR" sz="2200" b="1" dirty="0">
                <a:solidFill>
                  <a:srgbClr val="00B0F0"/>
                </a:solidFill>
              </a:rPr>
              <a:t> </a:t>
            </a:r>
            <a:r>
              <a:rPr lang="fr-FR" sz="2200" b="1" dirty="0">
                <a:solidFill>
                  <a:srgbClr val="FFFF00"/>
                </a:solidFill>
              </a:rPr>
              <a:t>( )</a:t>
            </a:r>
          </a:p>
          <a:p>
            <a:pPr algn="just"/>
            <a:r>
              <a:rPr lang="fr-FR" sz="2000" dirty="0"/>
              <a:t>On doit fermer la "requête" afin qu'il n'y ait pas de problème avec le requête suivant.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26D3368-5D3A-4132-842E-85A22DC51380}"/>
              </a:ext>
            </a:extLst>
          </p:cNvPr>
          <p:cNvGrpSpPr/>
          <p:nvPr/>
        </p:nvGrpSpPr>
        <p:grpSpPr>
          <a:xfrm>
            <a:off x="272855" y="3448614"/>
            <a:ext cx="7863557" cy="3294675"/>
            <a:chOff x="272855" y="3448614"/>
            <a:chExt cx="7863557" cy="3294675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0C00FD2A-2969-4452-A534-80068EB71915}"/>
                </a:ext>
              </a:extLst>
            </p:cNvPr>
            <p:cNvGrpSpPr/>
            <p:nvPr/>
          </p:nvGrpSpPr>
          <p:grpSpPr>
            <a:xfrm>
              <a:off x="272855" y="3448614"/>
              <a:ext cx="7863557" cy="2656158"/>
              <a:chOff x="322150" y="2501710"/>
              <a:chExt cx="7775756" cy="2393916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05E74297-EBC4-4FDF-84AA-428192987E1B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322150" y="2501710"/>
                <a:ext cx="7775756" cy="2393916"/>
              </a:xfrm>
              <a:prstGeom prst="rect">
                <a:avLst/>
              </a:prstGeom>
            </p:spPr>
          </p:pic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2B64772F-E978-4FAB-AA07-69D047D43789}"/>
                  </a:ext>
                </a:extLst>
              </p:cNvPr>
              <p:cNvSpPr/>
              <p:nvPr/>
            </p:nvSpPr>
            <p:spPr>
              <a:xfrm>
                <a:off x="1236072" y="4268891"/>
                <a:ext cx="2342612" cy="4127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2F499A40-CEC4-42C8-A615-1312D048D8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87089" y="4533490"/>
              <a:ext cx="1661511" cy="2209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8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4"/>
            <a:ext cx="8893580" cy="463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Requête à l’aide de PHP : le caractère d’échappement </a:t>
            </a:r>
            <a:r>
              <a:rPr lang="fr-FR" sz="2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\</a:t>
            </a:r>
            <a:endParaRPr lang="fr-FR" sz="2200" b="1" dirty="0">
              <a:solidFill>
                <a:srgbClr val="FFFF00"/>
              </a:solidFill>
            </a:endParaRPr>
          </a:p>
          <a:p>
            <a:pPr algn="just"/>
            <a:r>
              <a:rPr lang="fr-FR" sz="2000" dirty="0"/>
              <a:t>Lorsqu'on fait une requête (qui est entre deux apostrophes) en précisant un champ (qui est aussi entre apostrophes), il faut utiliser le caractère d'échappement </a:t>
            </a:r>
            <a:r>
              <a:rPr lang="fr-FR" sz="2000" dirty="0" err="1"/>
              <a:t>antislah</a:t>
            </a:r>
            <a:r>
              <a:rPr lang="fr-FR" sz="2000" dirty="0"/>
              <a:t> \.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366EFAC-5EB1-49F8-B3EB-D9DB74A17EDD}"/>
              </a:ext>
            </a:extLst>
          </p:cNvPr>
          <p:cNvGrpSpPr/>
          <p:nvPr/>
        </p:nvGrpSpPr>
        <p:grpSpPr>
          <a:xfrm>
            <a:off x="476086" y="3605024"/>
            <a:ext cx="8191828" cy="2841452"/>
            <a:chOff x="223093" y="3605024"/>
            <a:chExt cx="8191828" cy="2841452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D99AAFA-28F7-4D14-B20F-F8A2ECAB2F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093" y="3605024"/>
              <a:ext cx="8191828" cy="2841452"/>
              <a:chOff x="482754" y="2756380"/>
              <a:chExt cx="10031629" cy="3479600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8C1BA499-397E-4F76-A462-A3B9969A2113}"/>
                  </a:ext>
                </a:extLst>
              </p:cNvPr>
              <p:cNvGrpSpPr/>
              <p:nvPr/>
            </p:nvGrpSpPr>
            <p:grpSpPr>
              <a:xfrm>
                <a:off x="482754" y="2756380"/>
                <a:ext cx="10031629" cy="2975346"/>
                <a:chOff x="482754" y="2756380"/>
                <a:chExt cx="10031629" cy="297534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46A3101E-D79E-419A-95A7-11152BA206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82754" y="2756380"/>
                  <a:ext cx="10031629" cy="2975346"/>
                </a:xfrm>
                <a:prstGeom prst="rect">
                  <a:avLst/>
                </a:prstGeom>
              </p:spPr>
            </p:pic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6CF48F41-1D9A-421E-8CFC-B26E65EC9FF7}"/>
                    </a:ext>
                  </a:extLst>
                </p:cNvPr>
                <p:cNvSpPr/>
                <p:nvPr/>
              </p:nvSpPr>
              <p:spPr>
                <a:xfrm>
                  <a:off x="7208321" y="3617114"/>
                  <a:ext cx="3218213" cy="697831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EC1584B9-1699-4BE0-B4B1-24AAB2CFB6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7240" y="4597680"/>
                <a:ext cx="2133600" cy="1638300"/>
              </a:xfrm>
              <a:prstGeom prst="rect">
                <a:avLst/>
              </a:prstGeom>
            </p:spPr>
          </p:pic>
        </p:grp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7A2FB96-0FBC-447F-9825-B0FD1C094FE3}"/>
                </a:ext>
              </a:extLst>
            </p:cNvPr>
            <p:cNvSpPr/>
            <p:nvPr/>
          </p:nvSpPr>
          <p:spPr>
            <a:xfrm>
              <a:off x="2930397" y="4371893"/>
              <a:ext cx="117603" cy="398228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5BD7C286-DA6F-4782-955D-8523A028A495}"/>
                </a:ext>
              </a:extLst>
            </p:cNvPr>
            <p:cNvSpPr/>
            <p:nvPr/>
          </p:nvSpPr>
          <p:spPr>
            <a:xfrm>
              <a:off x="7900335" y="4390706"/>
              <a:ext cx="117603" cy="398228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37137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4"/>
            <a:ext cx="8893580" cy="46365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Requête préparées : </a:t>
            </a:r>
            <a:r>
              <a:rPr lang="fr-FR" sz="2000" dirty="0" err="1">
                <a:solidFill>
                  <a:srgbClr val="00B0F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prepare</a:t>
            </a:r>
            <a:r>
              <a:rPr lang="fr-FR" sz="2000" dirty="0">
                <a:solidFill>
                  <a:srgbClr val="00B0F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( ) </a:t>
            </a:r>
          </a:p>
          <a:p>
            <a:pPr algn="just"/>
            <a:r>
              <a:rPr lang="fr-FR" sz="2000" dirty="0"/>
              <a:t>Pour des raisons de sécurité, on ne concatène pas une chaîne de caractères, mais on utilise la fonction </a:t>
            </a:r>
            <a:r>
              <a:rPr lang="fr-FR" sz="2000" dirty="0" err="1">
                <a:solidFill>
                  <a:srgbClr val="00B0F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prepare</a:t>
            </a:r>
            <a:r>
              <a:rPr lang="fr-FR" sz="2000" dirty="0">
                <a:solidFill>
                  <a:srgbClr val="00B0F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( )</a:t>
            </a:r>
            <a:r>
              <a:rPr lang="fr-FR" sz="2000" dirty="0">
                <a:solidFill>
                  <a:srgbClr val="00B0F0"/>
                </a:solidFill>
              </a:rPr>
              <a:t> </a:t>
            </a:r>
            <a:r>
              <a:rPr lang="fr-FR" sz="2000" dirty="0"/>
              <a:t>avec des marqueurs "?".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Les futures variables sont remplacées par des points d'interrogation "?".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450D698-68CF-4991-B357-9E65813C741B}"/>
              </a:ext>
            </a:extLst>
          </p:cNvPr>
          <p:cNvGrpSpPr/>
          <p:nvPr/>
        </p:nvGrpSpPr>
        <p:grpSpPr>
          <a:xfrm>
            <a:off x="288000" y="3216787"/>
            <a:ext cx="8568000" cy="2887985"/>
            <a:chOff x="275484" y="3216787"/>
            <a:chExt cx="8568000" cy="288798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78F443F-5E8E-4D3B-8E5C-9CE7515AAC3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84" y="3216787"/>
              <a:ext cx="8568000" cy="2887985"/>
            </a:xfrm>
            <a:prstGeom prst="rect">
              <a:avLst/>
            </a:prstGeom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7EF3605-3A69-4E60-8759-4283C414FCC8}"/>
                </a:ext>
              </a:extLst>
            </p:cNvPr>
            <p:cNvSpPr/>
            <p:nvPr/>
          </p:nvSpPr>
          <p:spPr>
            <a:xfrm>
              <a:off x="607302" y="4053841"/>
              <a:ext cx="7689272" cy="41147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27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4"/>
            <a:ext cx="8893580" cy="46365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Requête préparées : </a:t>
            </a:r>
            <a:r>
              <a:rPr lang="fr-FR" sz="2000" b="1" dirty="0" err="1">
                <a:solidFill>
                  <a:srgbClr val="00B0F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execute</a:t>
            </a:r>
            <a:r>
              <a:rPr lang="fr-FR" sz="2000" b="1" dirty="0">
                <a:solidFill>
                  <a:srgbClr val="00B0F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( ) </a:t>
            </a:r>
          </a:p>
          <a:p>
            <a:pPr algn="just"/>
            <a:r>
              <a:rPr lang="fr-FR" sz="2000" dirty="0"/>
              <a:t>Une fois que la requête est "préparée", on l'exécute avec les fonctions </a:t>
            </a:r>
            <a:br>
              <a:rPr lang="fr-FR" sz="2000" dirty="0"/>
            </a:br>
            <a:r>
              <a:rPr lang="fr-FR" sz="2000" b="1" dirty="0" err="1">
                <a:solidFill>
                  <a:srgbClr val="00B0F0"/>
                </a:solidFill>
              </a:rPr>
              <a:t>execute</a:t>
            </a:r>
            <a:r>
              <a:rPr lang="fr-FR" sz="2000" b="1" dirty="0">
                <a:solidFill>
                  <a:srgbClr val="00B0F0"/>
                </a:solidFill>
              </a:rPr>
              <a:t> (</a:t>
            </a:r>
            <a:r>
              <a:rPr lang="fr-FR" sz="2000" b="1" dirty="0" err="1">
                <a:solidFill>
                  <a:srgbClr val="00B0F0"/>
                </a:solidFill>
              </a:rPr>
              <a:t>array</a:t>
            </a:r>
            <a:r>
              <a:rPr lang="fr-FR" sz="2000" b="1" dirty="0">
                <a:solidFill>
                  <a:srgbClr val="00B0F0"/>
                </a:solidFill>
              </a:rPr>
              <a:t>(</a:t>
            </a:r>
            <a:r>
              <a:rPr lang="fr-FR" sz="2000" b="1" dirty="0">
                <a:solidFill>
                  <a:srgbClr val="FFFF00"/>
                </a:solidFill>
              </a:rPr>
              <a:t>'val1</a:t>
            </a:r>
            <a:r>
              <a:rPr lang="fr-FR" sz="2000" dirty="0"/>
              <a:t>',</a:t>
            </a:r>
            <a:r>
              <a:rPr lang="fr-FR" sz="2000" b="1" dirty="0">
                <a:solidFill>
                  <a:srgbClr val="FFFF00"/>
                </a:solidFill>
              </a:rPr>
              <a:t>'val2’</a:t>
            </a:r>
            <a:r>
              <a:rPr lang="fr-FR" sz="2000" dirty="0"/>
              <a:t>,…</a:t>
            </a:r>
            <a:r>
              <a:rPr lang="fr-FR" sz="2000" b="1" dirty="0">
                <a:solidFill>
                  <a:srgbClr val="00B0F0"/>
                </a:solidFill>
              </a:rPr>
              <a:t>))</a:t>
            </a:r>
            <a:r>
              <a:rPr lang="fr-FR" sz="2000" dirty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On fabrique un tableau (</a:t>
            </a:r>
            <a:r>
              <a:rPr lang="fr-FR" sz="2000" b="1" dirty="0" err="1">
                <a:solidFill>
                  <a:srgbClr val="00B0F0"/>
                </a:solidFill>
              </a:rPr>
              <a:t>array</a:t>
            </a:r>
            <a:r>
              <a:rPr lang="fr-FR" sz="2000" dirty="0"/>
              <a:t>) que la fonction </a:t>
            </a:r>
            <a:r>
              <a:rPr lang="fr-FR" sz="2000" b="1" dirty="0" err="1">
                <a:solidFill>
                  <a:srgbClr val="00B0F0"/>
                </a:solidFill>
              </a:rPr>
              <a:t>execute</a:t>
            </a:r>
            <a:r>
              <a:rPr lang="fr-FR" sz="2000" dirty="0"/>
              <a:t>( ) va utiliser.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450D698-68CF-4991-B357-9E65813C741B}"/>
              </a:ext>
            </a:extLst>
          </p:cNvPr>
          <p:cNvGrpSpPr/>
          <p:nvPr/>
        </p:nvGrpSpPr>
        <p:grpSpPr>
          <a:xfrm>
            <a:off x="288000" y="3216787"/>
            <a:ext cx="8568000" cy="2887985"/>
            <a:chOff x="275484" y="3216787"/>
            <a:chExt cx="8568000" cy="288798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78F443F-5E8E-4D3B-8E5C-9CE7515AAC3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84" y="3216787"/>
              <a:ext cx="8568000" cy="2887985"/>
            </a:xfrm>
            <a:prstGeom prst="rect">
              <a:avLst/>
            </a:prstGeom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7EF3605-3A69-4E60-8759-4283C414FCC8}"/>
                </a:ext>
              </a:extLst>
            </p:cNvPr>
            <p:cNvSpPr/>
            <p:nvPr/>
          </p:nvSpPr>
          <p:spPr>
            <a:xfrm>
              <a:off x="594786" y="4455039"/>
              <a:ext cx="4437138" cy="41147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987812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 et SQL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4"/>
            <a:ext cx="8893580" cy="4636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Requête préparées : </a:t>
            </a:r>
            <a:r>
              <a:rPr lang="fr-FR" sz="2000" b="1" dirty="0" err="1">
                <a:solidFill>
                  <a:srgbClr val="00B0F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execute</a:t>
            </a:r>
            <a:r>
              <a:rPr lang="fr-FR" sz="2000" b="1" dirty="0">
                <a:solidFill>
                  <a:srgbClr val="00B0F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( ) </a:t>
            </a:r>
          </a:p>
          <a:p>
            <a:pPr algn="just"/>
            <a:r>
              <a:rPr lang="fr-FR" sz="2000" dirty="0"/>
              <a:t>On fabrique un tableau (</a:t>
            </a:r>
            <a:r>
              <a:rPr lang="fr-FR" sz="2000" dirty="0" err="1"/>
              <a:t>array</a:t>
            </a:r>
            <a:r>
              <a:rPr lang="fr-FR" sz="2000" dirty="0"/>
              <a:t>) que la fonction </a:t>
            </a:r>
            <a:r>
              <a:rPr lang="fr-FR" sz="2000" dirty="0" err="1"/>
              <a:t>execute</a:t>
            </a:r>
            <a:r>
              <a:rPr lang="fr-FR" sz="2000" dirty="0"/>
              <a:t>( ) va utiliser.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L'intérêt principal est de récupérer des valeurs données par l'utilisateur par l'intermédiaire d'un formulaire.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On utilisera dans ce cas, les variables superglobales (qui sont des tableaux associatifs) :</a:t>
            </a:r>
          </a:p>
          <a:p>
            <a:pPr lvl="1" algn="just"/>
            <a:r>
              <a:rPr lang="fr-FR" sz="1600" dirty="0"/>
              <a:t>$_GET (les informations du formulaire circulent en clair dans l'URL).</a:t>
            </a:r>
          </a:p>
          <a:p>
            <a:pPr lvl="1" algn="just"/>
            <a:r>
              <a:rPr lang="fr-FR" sz="1600" dirty="0"/>
              <a:t>$_POST (les informations du formulaire circulent de manière masquées mais non cryptées).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endParaRPr lang="fr-FR" sz="20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53F618-8ECA-4EED-91F6-15EC5BA408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9024" y="3007966"/>
            <a:ext cx="5965951" cy="2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557" y="753228"/>
            <a:ext cx="8183880" cy="1051560"/>
          </a:xfrm>
        </p:spPr>
        <p:txBody>
          <a:bodyPr anchor="ctr"/>
          <a:lstStyle/>
          <a:p>
            <a:r>
              <a:rPr lang="fr-FR" dirty="0"/>
              <a:t>Contenu de la séance 9 :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30629" y="2012817"/>
            <a:ext cx="8875645" cy="4248472"/>
          </a:xfrm>
        </p:spPr>
        <p:txBody>
          <a:bodyPr>
            <a:normAutofit/>
          </a:bodyPr>
          <a:lstStyle/>
          <a:p>
            <a:pPr marL="347472" lvl="1" indent="0" algn="just">
              <a:buNone/>
            </a:pPr>
            <a:r>
              <a:rPr lang="fr-FR" dirty="0"/>
              <a:t>	</a:t>
            </a:r>
          </a:p>
          <a:p>
            <a:pPr marL="347472" lvl="1" indent="0" algn="ctr">
              <a:buNone/>
            </a:pPr>
            <a:r>
              <a:rPr lang="fr-FR" sz="3200" dirty="0"/>
              <a:t>Les Bases de Données</a:t>
            </a:r>
          </a:p>
          <a:p>
            <a:pPr marL="347472" lvl="1" indent="0" algn="ctr">
              <a:buNone/>
            </a:pPr>
            <a:endParaRPr lang="fr-FR" dirty="0"/>
          </a:p>
          <a:p>
            <a:r>
              <a:rPr lang="fr-FR" dirty="0"/>
              <a:t>PhpMyAdmin.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PHP et SQL.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Projet Films.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PhpMyAdmin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Logiciel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Helvetica Neue" panose="02000503000000020004" pitchFamily="2" charset="0"/>
                <a:cs typeface="Helvetica Neue" panose="02000503000000020004" pitchFamily="2" charset="0"/>
              </a:rPr>
              <a:t>phpMyAdmin, (programmé en PHP) est un des outils les plus connus permettant de gérer une base de données MySQL.</a:t>
            </a:r>
          </a:p>
          <a:p>
            <a:pPr marL="0" lvl="1" indent="0" algn="just">
              <a:buNone/>
            </a:pPr>
            <a:endParaRPr lang="fr-FR" dirty="0"/>
          </a:p>
          <a:p>
            <a:pPr marL="342900" lvl="1" indent="-342900" algn="just"/>
            <a:r>
              <a:rPr lang="fr-FR" dirty="0"/>
              <a:t>Il est livré avec WampServer32 par exemple (ou MAMP ou LAMP). Par défaut le nom d’utilisateur est « root » ou « admin » et il n’y a pas de MDP.</a:t>
            </a:r>
            <a:endParaRPr lang="fr-FR" sz="2000" b="1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FD837-7C28-4534-9B55-569C435F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53" y="753227"/>
            <a:ext cx="1790700" cy="10541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2796086-E689-4383-A922-3133AB6E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095" y="4025497"/>
            <a:ext cx="2349474" cy="27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40D9DA-FE0F-4318-BCEA-6B7902C9B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45" y="5040099"/>
            <a:ext cx="800100" cy="6858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29BE060-AB3E-40AE-A472-8CCE81D64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206" y="4025497"/>
            <a:ext cx="261369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7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PhpMyAdmin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Création d’une base de données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000" dirty="0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 la première utilisation, il faut juste confirmer le navigateur utilisé (ici IE)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FD837-7C28-4534-9B55-569C435F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53" y="753227"/>
            <a:ext cx="1790700" cy="1054100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5A64772A-7F58-4021-9AA0-5B91C4380FAF}"/>
              </a:ext>
            </a:extLst>
          </p:cNvPr>
          <p:cNvGrpSpPr/>
          <p:nvPr/>
        </p:nvGrpSpPr>
        <p:grpSpPr>
          <a:xfrm>
            <a:off x="251460" y="2678840"/>
            <a:ext cx="8800617" cy="3952931"/>
            <a:chOff x="251460" y="2678840"/>
            <a:chExt cx="8800617" cy="3952931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5D4ED16-A15A-4E28-A007-197EC2BA8577}"/>
                </a:ext>
              </a:extLst>
            </p:cNvPr>
            <p:cNvGrpSpPr/>
            <p:nvPr/>
          </p:nvGrpSpPr>
          <p:grpSpPr>
            <a:xfrm>
              <a:off x="251460" y="2784615"/>
              <a:ext cx="8641080" cy="3847156"/>
              <a:chOff x="251460" y="2698787"/>
              <a:chExt cx="8641080" cy="3847156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815719A-ADD5-499C-BA03-855DC83FE5B4}"/>
                  </a:ext>
                </a:extLst>
              </p:cNvPr>
              <p:cNvGrpSpPr/>
              <p:nvPr/>
            </p:nvGrpSpPr>
            <p:grpSpPr>
              <a:xfrm>
                <a:off x="251460" y="2698787"/>
                <a:ext cx="8641080" cy="3847156"/>
                <a:chOff x="251460" y="2698787"/>
                <a:chExt cx="8641080" cy="3847156"/>
              </a:xfrm>
            </p:grpSpPr>
            <p:grpSp>
              <p:nvGrpSpPr>
                <p:cNvPr id="20" name="Groupe 19">
                  <a:extLst>
                    <a:ext uri="{FF2B5EF4-FFF2-40B4-BE49-F238E27FC236}">
                      <a16:creationId xmlns:a16="http://schemas.microsoft.com/office/drawing/2014/main" id="{B6AE0F0A-4E32-46AD-9A70-3BCC4CEFB24C}"/>
                    </a:ext>
                  </a:extLst>
                </p:cNvPr>
                <p:cNvGrpSpPr/>
                <p:nvPr/>
              </p:nvGrpSpPr>
              <p:grpSpPr>
                <a:xfrm>
                  <a:off x="251460" y="2698787"/>
                  <a:ext cx="8641080" cy="3847156"/>
                  <a:chOff x="251460" y="2698787"/>
                  <a:chExt cx="8641080" cy="3847156"/>
                </a:xfrm>
              </p:grpSpPr>
              <p:pic>
                <p:nvPicPr>
                  <p:cNvPr id="5" name="Image 4">
                    <a:extLst>
                      <a:ext uri="{FF2B5EF4-FFF2-40B4-BE49-F238E27FC236}">
                        <a16:creationId xmlns:a16="http://schemas.microsoft.com/office/drawing/2014/main" id="{F6921D8E-C5AA-4852-B562-EA8CA2DAE6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1460" y="3187421"/>
                    <a:ext cx="8641080" cy="3358522"/>
                  </a:xfrm>
                  <a:prstGeom prst="rect">
                    <a:avLst/>
                  </a:prstGeom>
                </p:spPr>
              </p:pic>
              <p:sp>
                <p:nvSpPr>
                  <p:cNvPr id="7" name="Rectangle : coins arrondis 6">
                    <a:extLst>
                      <a:ext uri="{FF2B5EF4-FFF2-40B4-BE49-F238E27FC236}">
                        <a16:creationId xmlns:a16="http://schemas.microsoft.com/office/drawing/2014/main" id="{34095702-63EA-4750-B6AE-375F54519F2B}"/>
                      </a:ext>
                    </a:extLst>
                  </p:cNvPr>
                  <p:cNvSpPr/>
                  <p:nvPr/>
                </p:nvSpPr>
                <p:spPr>
                  <a:xfrm>
                    <a:off x="1676400" y="3566566"/>
                    <a:ext cx="1036320" cy="177447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8" name="Connecteur droit avec flèche 17">
                    <a:extLst>
                      <a:ext uri="{FF2B5EF4-FFF2-40B4-BE49-F238E27FC236}">
                        <a16:creationId xmlns:a16="http://schemas.microsoft.com/office/drawing/2014/main" id="{CCA27E4B-4770-4319-85F5-0D068FC61AC2}"/>
                      </a:ext>
                    </a:extLst>
                  </p:cNvPr>
                  <p:cNvCxnSpPr>
                    <a:endCxn id="7" idx="3"/>
                  </p:cNvCxnSpPr>
                  <p:nvPr/>
                </p:nvCxnSpPr>
                <p:spPr>
                  <a:xfrm flipH="1">
                    <a:off x="2712720" y="2973248"/>
                    <a:ext cx="670560" cy="68204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F2B67F16-571A-484D-820E-7C2D42D37EE0}"/>
                      </a:ext>
                    </a:extLst>
                  </p:cNvPr>
                  <p:cNvSpPr txBox="1"/>
                  <p:nvPr/>
                </p:nvSpPr>
                <p:spPr>
                  <a:xfrm>
                    <a:off x="3365674" y="2698787"/>
                    <a:ext cx="22958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rgbClr val="FF0000"/>
                        </a:solidFill>
                      </a:rPr>
                      <a:t>Sélection du serveur</a:t>
                    </a:r>
                  </a:p>
                </p:txBody>
              </p:sp>
            </p:grpSp>
            <p:sp>
              <p:nvSpPr>
                <p:cNvPr id="16" name="Rectangle : coins arrondis 15">
                  <a:extLst>
                    <a:ext uri="{FF2B5EF4-FFF2-40B4-BE49-F238E27FC236}">
                      <a16:creationId xmlns:a16="http://schemas.microsoft.com/office/drawing/2014/main" id="{F40685CA-6626-4FA5-8FA9-862409CD31ED}"/>
                    </a:ext>
                  </a:extLst>
                </p:cNvPr>
                <p:cNvSpPr/>
                <p:nvPr/>
              </p:nvSpPr>
              <p:spPr>
                <a:xfrm>
                  <a:off x="4265594" y="4653322"/>
                  <a:ext cx="306406" cy="213360"/>
                </a:xfrm>
                <a:prstGeom prst="round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" name="Connecteur droit avec flèche 21">
                  <a:extLst>
                    <a:ext uri="{FF2B5EF4-FFF2-40B4-BE49-F238E27FC236}">
                      <a16:creationId xmlns:a16="http://schemas.microsoft.com/office/drawing/2014/main" id="{EBD7FC3D-2BAC-4979-9BCF-33F91B15E25A}"/>
                    </a:ext>
                  </a:extLst>
                </p:cNvPr>
                <p:cNvCxnSpPr/>
                <p:nvPr/>
              </p:nvCxnSpPr>
              <p:spPr>
                <a:xfrm flipV="1">
                  <a:off x="4572000" y="4216833"/>
                  <a:ext cx="995510" cy="436489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B730120A-ACDE-47E6-91C4-5B6A595EA174}"/>
                    </a:ext>
                  </a:extLst>
                </p:cNvPr>
                <p:cNvSpPr txBox="1"/>
                <p:nvPr/>
              </p:nvSpPr>
              <p:spPr>
                <a:xfrm>
                  <a:off x="5592266" y="4019526"/>
                  <a:ext cx="270430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solidFill>
                        <a:srgbClr val="FFC000"/>
                      </a:solidFill>
                    </a:rPr>
                    <a:t>Création de la base de données.</a:t>
                  </a:r>
                </a:p>
              </p:txBody>
            </p:sp>
          </p:grp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7312388C-46AB-4E28-846F-BDE13827CB70}"/>
                  </a:ext>
                </a:extLst>
              </p:cNvPr>
              <p:cNvSpPr/>
              <p:nvPr/>
            </p:nvSpPr>
            <p:spPr>
              <a:xfrm>
                <a:off x="1752600" y="4653321"/>
                <a:ext cx="426720" cy="162581"/>
              </a:xfrm>
              <a:prstGeom prst="round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56C23B56-38C5-4B43-821A-0212A27FD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94560" y="4720904"/>
                <a:ext cx="2969434" cy="99563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2EB49B5-73B2-4788-B076-2F8254C7AEAA}"/>
                  </a:ext>
                </a:extLst>
              </p:cNvPr>
              <p:cNvSpPr txBox="1"/>
              <p:nvPr/>
            </p:nvSpPr>
            <p:spPr>
              <a:xfrm>
                <a:off x="5148753" y="5587701"/>
                <a:ext cx="3012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7030A0"/>
                    </a:solidFill>
                  </a:rPr>
                  <a:t>Nom de la base de données</a:t>
                </a:r>
              </a:p>
            </p:txBody>
          </p:sp>
        </p:grp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61FB1B3-43D5-46BC-8495-CF3A0BCB78CC}"/>
                </a:ext>
              </a:extLst>
            </p:cNvPr>
            <p:cNvSpPr/>
            <p:nvPr/>
          </p:nvSpPr>
          <p:spPr>
            <a:xfrm>
              <a:off x="1676400" y="3876299"/>
              <a:ext cx="1036320" cy="177447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E7430845-D707-4344-90C9-62E4331835C8}"/>
                </a:ext>
              </a:extLst>
            </p:cNvPr>
            <p:cNvCxnSpPr>
              <a:endCxn id="12" idx="3"/>
            </p:cNvCxnSpPr>
            <p:nvPr/>
          </p:nvCxnSpPr>
          <p:spPr>
            <a:xfrm flipH="1">
              <a:off x="2712720" y="3150735"/>
              <a:ext cx="4053840" cy="81428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E3EF4A9D-FE3A-414E-8629-09C46247657F}"/>
                </a:ext>
              </a:extLst>
            </p:cNvPr>
            <p:cNvSpPr txBox="1"/>
            <p:nvPr/>
          </p:nvSpPr>
          <p:spPr>
            <a:xfrm>
              <a:off x="6682518" y="2678840"/>
              <a:ext cx="23695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Onglet Bases de </a:t>
              </a:r>
            </a:p>
            <a:p>
              <a:r>
                <a:rPr lang="fr-FR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données ou </a:t>
              </a:r>
              <a:r>
                <a:rPr lang="fr-FR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Database</a:t>
              </a:r>
              <a:endParaRPr lang="fr-FR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32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PhpMyAdmin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Importer une table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000" dirty="0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Ici on importe un fichier CSV. Attention au séparateur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FD837-7C28-4534-9B55-569C435F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53" y="753227"/>
            <a:ext cx="1790700" cy="1054100"/>
          </a:xfrm>
          <a:prstGeom prst="rect">
            <a:avLst/>
          </a:prstGeom>
        </p:spPr>
      </p:pic>
      <p:grpSp>
        <p:nvGrpSpPr>
          <p:cNvPr id="47" name="Groupe 46">
            <a:extLst>
              <a:ext uri="{FF2B5EF4-FFF2-40B4-BE49-F238E27FC236}">
                <a16:creationId xmlns:a16="http://schemas.microsoft.com/office/drawing/2014/main" id="{8FDD40F5-63D9-40C2-AA33-34A7973D2749}"/>
              </a:ext>
            </a:extLst>
          </p:cNvPr>
          <p:cNvGrpSpPr/>
          <p:nvPr/>
        </p:nvGrpSpPr>
        <p:grpSpPr>
          <a:xfrm>
            <a:off x="50066" y="2219656"/>
            <a:ext cx="8981240" cy="4496973"/>
            <a:chOff x="50066" y="2219656"/>
            <a:chExt cx="8981240" cy="4496973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6C1FC60-EEDA-4D52-9B31-C3BD0C7BDB9B}"/>
                </a:ext>
              </a:extLst>
            </p:cNvPr>
            <p:cNvGrpSpPr/>
            <p:nvPr/>
          </p:nvGrpSpPr>
          <p:grpSpPr>
            <a:xfrm>
              <a:off x="50066" y="2219656"/>
              <a:ext cx="8981240" cy="4496973"/>
              <a:chOff x="50066" y="2219656"/>
              <a:chExt cx="8981240" cy="4496973"/>
            </a:xfrm>
          </p:grpSpPr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D9B2C487-C639-4FB2-9D72-886D2CDEB64A}"/>
                  </a:ext>
                </a:extLst>
              </p:cNvPr>
              <p:cNvGrpSpPr/>
              <p:nvPr/>
            </p:nvGrpSpPr>
            <p:grpSpPr>
              <a:xfrm>
                <a:off x="50066" y="2219656"/>
                <a:ext cx="8981240" cy="4496973"/>
                <a:chOff x="50066" y="2219656"/>
                <a:chExt cx="8981240" cy="4496973"/>
              </a:xfrm>
            </p:grpSpPr>
            <p:grpSp>
              <p:nvGrpSpPr>
                <p:cNvPr id="36" name="Groupe 35">
                  <a:extLst>
                    <a:ext uri="{FF2B5EF4-FFF2-40B4-BE49-F238E27FC236}">
                      <a16:creationId xmlns:a16="http://schemas.microsoft.com/office/drawing/2014/main" id="{01F5FBA2-9495-44BB-8AC8-C7A6C2C7C0B3}"/>
                    </a:ext>
                  </a:extLst>
                </p:cNvPr>
                <p:cNvGrpSpPr/>
                <p:nvPr/>
              </p:nvGrpSpPr>
              <p:grpSpPr>
                <a:xfrm>
                  <a:off x="50066" y="2219656"/>
                  <a:ext cx="8981240" cy="4477698"/>
                  <a:chOff x="50066" y="2219656"/>
                  <a:chExt cx="8981240" cy="4477698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C8F959A2-80FC-49F8-9000-5BFFF3DBBB8C}"/>
                      </a:ext>
                    </a:extLst>
                  </p:cNvPr>
                  <p:cNvGrpSpPr/>
                  <p:nvPr/>
                </p:nvGrpSpPr>
                <p:grpSpPr>
                  <a:xfrm>
                    <a:off x="50066" y="2780943"/>
                    <a:ext cx="8865645" cy="3916411"/>
                    <a:chOff x="50066" y="2780943"/>
                    <a:chExt cx="8865645" cy="3916411"/>
                  </a:xfrm>
                </p:grpSpPr>
                <p:pic>
                  <p:nvPicPr>
                    <p:cNvPr id="8" name="Image 7">
                      <a:extLst>
                        <a:ext uri="{FF2B5EF4-FFF2-40B4-BE49-F238E27FC236}">
                          <a16:creationId xmlns:a16="http://schemas.microsoft.com/office/drawing/2014/main" id="{B1CE8E0A-8341-474B-9ECF-7FF7E6CD94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593945" y="2780943"/>
                      <a:ext cx="6321766" cy="391641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" name="Rectangle : coins arrondis 6">
                      <a:extLst>
                        <a:ext uri="{FF2B5EF4-FFF2-40B4-BE49-F238E27FC236}">
                          <a16:creationId xmlns:a16="http://schemas.microsoft.com/office/drawing/2014/main" id="{34095702-63EA-4750-B6AE-375F54519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88121" y="3325171"/>
                      <a:ext cx="475119" cy="134172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8" name="Connecteur droit avec flèche 17">
                      <a:extLst>
                        <a:ext uri="{FF2B5EF4-FFF2-40B4-BE49-F238E27FC236}">
                          <a16:creationId xmlns:a16="http://schemas.microsoft.com/office/drawing/2014/main" id="{CCA27E4B-4770-4319-85F5-0D068FC61AC2}"/>
                        </a:ext>
                      </a:extLst>
                    </p:cNvPr>
                    <p:cNvCxnSpPr>
                      <a:cxnSpLocks/>
                      <a:stCxn id="19" idx="3"/>
                    </p:cNvCxnSpPr>
                    <p:nvPr/>
                  </p:nvCxnSpPr>
                  <p:spPr>
                    <a:xfrm flipV="1">
                      <a:off x="2345887" y="2910237"/>
                      <a:ext cx="2059149" cy="425164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ZoneTexte 18">
                      <a:extLst>
                        <a:ext uri="{FF2B5EF4-FFF2-40B4-BE49-F238E27FC236}">
                          <a16:creationId xmlns:a16="http://schemas.microsoft.com/office/drawing/2014/main" id="{F2B67F16-571A-484D-820E-7C2D42D37E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66" y="3150735"/>
                      <a:ext cx="229582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Sélection du serveur</a:t>
                      </a:r>
                    </a:p>
                  </p:txBody>
                </p:sp>
                <p:cxnSp>
                  <p:nvCxnSpPr>
                    <p:cNvPr id="28" name="Connecteur droit avec flèche 27">
                      <a:extLst>
                        <a:ext uri="{FF2B5EF4-FFF2-40B4-BE49-F238E27FC236}">
                          <a16:creationId xmlns:a16="http://schemas.microsoft.com/office/drawing/2014/main" id="{6F231C0B-E94B-48C2-B55D-FF0191279FE7}"/>
                        </a:ext>
                      </a:extLst>
                    </p:cNvPr>
                    <p:cNvCxnSpPr>
                      <a:cxnSpLocks/>
                      <a:endCxn id="7" idx="1"/>
                    </p:cNvCxnSpPr>
                    <p:nvPr/>
                  </p:nvCxnSpPr>
                  <p:spPr>
                    <a:xfrm>
                      <a:off x="2270224" y="3392257"/>
                      <a:ext cx="317897" cy="0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Rectangle : coins arrondis 11">
                    <a:extLst>
                      <a:ext uri="{FF2B5EF4-FFF2-40B4-BE49-F238E27FC236}">
                        <a16:creationId xmlns:a16="http://schemas.microsoft.com/office/drawing/2014/main" id="{D61FB1B3-43D5-46BC-8495-CF3A0BCB78CC}"/>
                      </a:ext>
                    </a:extLst>
                  </p:cNvPr>
                  <p:cNvSpPr/>
                  <p:nvPr/>
                </p:nvSpPr>
                <p:spPr>
                  <a:xfrm>
                    <a:off x="4041324" y="3389095"/>
                    <a:ext cx="1036320" cy="177447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2" name="Connecteur droit avec flèche 31">
                    <a:extLst>
                      <a:ext uri="{FF2B5EF4-FFF2-40B4-BE49-F238E27FC236}">
                        <a16:creationId xmlns:a16="http://schemas.microsoft.com/office/drawing/2014/main" id="{E7430845-D707-4344-90C9-62E4331835C8}"/>
                      </a:ext>
                    </a:extLst>
                  </p:cNvPr>
                  <p:cNvCxnSpPr>
                    <a:cxnSpLocks/>
                    <a:stCxn id="33" idx="2"/>
                  </p:cNvCxnSpPr>
                  <p:nvPr/>
                </p:nvCxnSpPr>
                <p:spPr>
                  <a:xfrm flipH="1">
                    <a:off x="5028824" y="2588988"/>
                    <a:ext cx="2901059" cy="88883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E3EF4A9D-FE3A-414E-8629-09C46247657F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459" y="2219656"/>
                    <a:ext cx="22028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Sélection du fichier</a:t>
                    </a:r>
                  </a:p>
                </p:txBody>
              </p:sp>
            </p:grpSp>
            <p:sp>
              <p:nvSpPr>
                <p:cNvPr id="16" name="Rectangle : coins arrondis 15">
                  <a:extLst>
                    <a:ext uri="{FF2B5EF4-FFF2-40B4-BE49-F238E27FC236}">
                      <a16:creationId xmlns:a16="http://schemas.microsoft.com/office/drawing/2014/main" id="{F40685CA-6626-4FA5-8FA9-862409CD31ED}"/>
                    </a:ext>
                  </a:extLst>
                </p:cNvPr>
                <p:cNvSpPr/>
                <p:nvPr/>
              </p:nvSpPr>
              <p:spPr>
                <a:xfrm>
                  <a:off x="3618992" y="6544730"/>
                  <a:ext cx="312927" cy="106680"/>
                </a:xfrm>
                <a:prstGeom prst="roundRect">
                  <a:avLst/>
                </a:prstGeom>
                <a:noFill/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2" name="Connecteur droit avec flèche 21">
                  <a:extLst>
                    <a:ext uri="{FF2B5EF4-FFF2-40B4-BE49-F238E27FC236}">
                      <a16:creationId xmlns:a16="http://schemas.microsoft.com/office/drawing/2014/main" id="{EBD7FC3D-2BAC-4979-9BCF-33F91B15E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8940" y="6598070"/>
                  <a:ext cx="1476500" cy="13445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B730120A-ACDE-47E6-91C4-5B6A595EA174}"/>
                    </a:ext>
                  </a:extLst>
                </p:cNvPr>
                <p:cNvSpPr txBox="1"/>
                <p:nvPr/>
              </p:nvSpPr>
              <p:spPr>
                <a:xfrm>
                  <a:off x="5425440" y="6347297"/>
                  <a:ext cx="27043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solidFill>
                        <a:srgbClr val="FFC000"/>
                      </a:solidFill>
                    </a:rPr>
                    <a:t>Importation de la table</a:t>
                  </a:r>
                </a:p>
              </p:txBody>
            </p:sp>
          </p:grp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7312388C-46AB-4E28-846F-BDE13827CB70}"/>
                  </a:ext>
                </a:extLst>
              </p:cNvPr>
              <p:cNvSpPr/>
              <p:nvPr/>
            </p:nvSpPr>
            <p:spPr>
              <a:xfrm>
                <a:off x="3552700" y="4806732"/>
                <a:ext cx="852336" cy="212646"/>
              </a:xfrm>
              <a:prstGeom prst="round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56C23B56-38C5-4B43-821A-0212A27FD756}"/>
                  </a:ext>
                </a:extLst>
              </p:cNvPr>
              <p:cNvCxnSpPr>
                <a:cxnSpLocks/>
                <a:endCxn id="14" idx="1"/>
              </p:cNvCxnSpPr>
              <p:nvPr/>
            </p:nvCxnSpPr>
            <p:spPr>
              <a:xfrm flipV="1">
                <a:off x="2270224" y="4913055"/>
                <a:ext cx="1282476" cy="3609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2EB49B5-73B2-4788-B076-2F8254C7AEAA}"/>
                  </a:ext>
                </a:extLst>
              </p:cNvPr>
              <p:cNvSpPr txBox="1"/>
              <p:nvPr/>
            </p:nvSpPr>
            <p:spPr>
              <a:xfrm>
                <a:off x="172198" y="4661974"/>
                <a:ext cx="2098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7030A0"/>
                    </a:solidFill>
                  </a:rPr>
                  <a:t>Sélection du format CSV ou SQL</a:t>
                </a:r>
              </a:p>
            </p:txBody>
          </p:sp>
        </p:grp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96EF76A4-0A21-4201-AC21-B47623D50917}"/>
                </a:ext>
              </a:extLst>
            </p:cNvPr>
            <p:cNvSpPr/>
            <p:nvPr/>
          </p:nvSpPr>
          <p:spPr>
            <a:xfrm>
              <a:off x="3749041" y="6111240"/>
              <a:ext cx="3368040" cy="183930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7991CAB4-E77D-40E7-9EA4-593444AF16EC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2466565" y="6203205"/>
              <a:ext cx="1282476" cy="3609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473A2F1-A6F4-4BCE-A313-1B42602F8732}"/>
                </a:ext>
              </a:extLst>
            </p:cNvPr>
            <p:cNvSpPr txBox="1"/>
            <p:nvPr/>
          </p:nvSpPr>
          <p:spPr>
            <a:xfrm>
              <a:off x="228290" y="5752290"/>
              <a:ext cx="2359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>
                      <a:lumMod val="75000"/>
                    </a:schemeClr>
                  </a:solidFill>
                </a:rPr>
                <a:t>Cocher</a:t>
              </a:r>
              <a:r>
                <a:rPr lang="fr-FR" dirty="0"/>
                <a:t> ✅ </a:t>
              </a:r>
              <a:r>
                <a:rPr lang="fr-FR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r>
                <a:rPr lang="fr-FR" baseline="30000" dirty="0">
                  <a:solidFill>
                    <a:schemeClr val="accent6">
                      <a:lumMod val="75000"/>
                    </a:schemeClr>
                  </a:solidFill>
                </a:rPr>
                <a:t>ère</a:t>
              </a:r>
              <a:r>
                <a:rPr lang="fr-FR" dirty="0">
                  <a:solidFill>
                    <a:schemeClr val="accent6">
                      <a:lumMod val="75000"/>
                    </a:schemeClr>
                  </a:solidFill>
                </a:rPr>
                <a:t> ligne contient l’entête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71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PhpMyAdmin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Renommer la table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000" dirty="0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Aller dans l’onglet « Opérations »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FD837-7C28-4534-9B55-569C435F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53" y="753227"/>
            <a:ext cx="1790700" cy="10541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2321EAEB-E907-48C8-B7DC-677EDFFDC977}"/>
              </a:ext>
            </a:extLst>
          </p:cNvPr>
          <p:cNvGrpSpPr/>
          <p:nvPr/>
        </p:nvGrpSpPr>
        <p:grpSpPr>
          <a:xfrm>
            <a:off x="326558" y="2146754"/>
            <a:ext cx="8553788" cy="4578468"/>
            <a:chOff x="326558" y="2146754"/>
            <a:chExt cx="8553788" cy="4578468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EB291B6-C862-4356-B593-CB7B2009CA75}"/>
                </a:ext>
              </a:extLst>
            </p:cNvPr>
            <p:cNvGrpSpPr/>
            <p:nvPr/>
          </p:nvGrpSpPr>
          <p:grpSpPr>
            <a:xfrm>
              <a:off x="326558" y="2146754"/>
              <a:ext cx="8553788" cy="4174318"/>
              <a:chOff x="326558" y="2146754"/>
              <a:chExt cx="8553788" cy="4174318"/>
            </a:xfrm>
          </p:grpSpPr>
          <p:grpSp>
            <p:nvGrpSpPr>
              <p:cNvPr id="30" name="Groupe 29">
                <a:extLst>
                  <a:ext uri="{FF2B5EF4-FFF2-40B4-BE49-F238E27FC236}">
                    <a16:creationId xmlns:a16="http://schemas.microsoft.com/office/drawing/2014/main" id="{D14A19F8-DCD4-46BE-9324-4EDF34E63C71}"/>
                  </a:ext>
                </a:extLst>
              </p:cNvPr>
              <p:cNvGrpSpPr/>
              <p:nvPr/>
            </p:nvGrpSpPr>
            <p:grpSpPr>
              <a:xfrm>
                <a:off x="326558" y="2146754"/>
                <a:ext cx="8553788" cy="4174318"/>
                <a:chOff x="326558" y="2146754"/>
                <a:chExt cx="8553788" cy="4174318"/>
              </a:xfrm>
            </p:grpSpPr>
            <p:grpSp>
              <p:nvGrpSpPr>
                <p:cNvPr id="24" name="Groupe 23">
                  <a:extLst>
                    <a:ext uri="{FF2B5EF4-FFF2-40B4-BE49-F238E27FC236}">
                      <a16:creationId xmlns:a16="http://schemas.microsoft.com/office/drawing/2014/main" id="{F5059FFF-1147-4BD1-BE59-8A03D7CC74BF}"/>
                    </a:ext>
                  </a:extLst>
                </p:cNvPr>
                <p:cNvGrpSpPr/>
                <p:nvPr/>
              </p:nvGrpSpPr>
              <p:grpSpPr>
                <a:xfrm>
                  <a:off x="326558" y="2146754"/>
                  <a:ext cx="8553788" cy="4174318"/>
                  <a:chOff x="326558" y="2146754"/>
                  <a:chExt cx="8553788" cy="4174318"/>
                </a:xfrm>
              </p:grpSpPr>
              <p:grpSp>
                <p:nvGrpSpPr>
                  <p:cNvPr id="17" name="Groupe 16">
                    <a:extLst>
                      <a:ext uri="{FF2B5EF4-FFF2-40B4-BE49-F238E27FC236}">
                        <a16:creationId xmlns:a16="http://schemas.microsoft.com/office/drawing/2014/main" id="{C9D0C219-579F-49C0-8BDF-04B1005C82EE}"/>
                      </a:ext>
                    </a:extLst>
                  </p:cNvPr>
                  <p:cNvGrpSpPr/>
                  <p:nvPr/>
                </p:nvGrpSpPr>
                <p:grpSpPr>
                  <a:xfrm>
                    <a:off x="326558" y="2146754"/>
                    <a:ext cx="8553788" cy="4174318"/>
                    <a:chOff x="326558" y="2146754"/>
                    <a:chExt cx="8553788" cy="4174318"/>
                  </a:xfrm>
                </p:grpSpPr>
                <p:grpSp>
                  <p:nvGrpSpPr>
                    <p:cNvPr id="11" name="Groupe 10">
                      <a:extLst>
                        <a:ext uri="{FF2B5EF4-FFF2-40B4-BE49-F238E27FC236}">
                          <a16:creationId xmlns:a16="http://schemas.microsoft.com/office/drawing/2014/main" id="{650708D5-9EFC-4CBB-85FD-266DE65B8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6558" y="2146754"/>
                      <a:ext cx="8553788" cy="3456520"/>
                      <a:chOff x="326558" y="2146754"/>
                      <a:chExt cx="8553788" cy="3456520"/>
                    </a:xfrm>
                  </p:grpSpPr>
                  <p:pic>
                    <p:nvPicPr>
                      <p:cNvPr id="5" name="Image 4">
                        <a:extLst>
                          <a:ext uri="{FF2B5EF4-FFF2-40B4-BE49-F238E27FC236}">
                            <a16:creationId xmlns:a16="http://schemas.microsoft.com/office/drawing/2014/main" id="{8071EBA9-4A7A-4FCA-A2C4-72370857FA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558" y="2770069"/>
                        <a:ext cx="8553788" cy="28332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" name="Rectangle : coins arrondis 11">
                        <a:extLst>
                          <a:ext uri="{FF2B5EF4-FFF2-40B4-BE49-F238E27FC236}">
                            <a16:creationId xmlns:a16="http://schemas.microsoft.com/office/drawing/2014/main" id="{D61FB1B3-43D5-46BC-8495-CF3A0BCB78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9823" y="2961954"/>
                        <a:ext cx="1036320" cy="177447"/>
                      </a:xfrm>
                      <a:prstGeom prst="roundRect">
                        <a:avLst/>
                      </a:prstGeom>
                      <a:noFill/>
                      <a:ln w="28575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cxnSp>
                    <p:nvCxnSpPr>
                      <p:cNvPr id="32" name="Connecteur droit avec flèche 31">
                        <a:extLst>
                          <a:ext uri="{FF2B5EF4-FFF2-40B4-BE49-F238E27FC236}">
                            <a16:creationId xmlns:a16="http://schemas.microsoft.com/office/drawing/2014/main" id="{E7430845-D707-4344-90C9-62E4331835C8}"/>
                          </a:ext>
                        </a:extLst>
                      </p:cNvPr>
                      <p:cNvCxnSpPr>
                        <a:cxnSpLocks/>
                        <a:endCxn id="12" idx="1"/>
                      </p:cNvCxnSpPr>
                      <p:nvPr/>
                    </p:nvCxnSpPr>
                    <p:spPr>
                      <a:xfrm>
                        <a:off x="6044103" y="2516585"/>
                        <a:ext cx="1395720" cy="534093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00B05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ZoneTexte 32">
                        <a:extLst>
                          <a:ext uri="{FF2B5EF4-FFF2-40B4-BE49-F238E27FC236}">
                            <a16:creationId xmlns:a16="http://schemas.microsoft.com/office/drawing/2014/main" id="{E3EF4A9D-FE3A-414E-8629-09C4624765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48753" y="2146754"/>
                        <a:ext cx="24048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dirty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a:rPr>
                          <a:t>Onglet à sélectionner</a:t>
                        </a:r>
                      </a:p>
                    </p:txBody>
                  </p:sp>
                </p:grpSp>
                <p:sp>
                  <p:nvSpPr>
                    <p:cNvPr id="16" name="Rectangle : coins arrondis 15">
                      <a:extLst>
                        <a:ext uri="{FF2B5EF4-FFF2-40B4-BE49-F238E27FC236}">
                          <a16:creationId xmlns:a16="http://schemas.microsoft.com/office/drawing/2014/main" id="{F40685CA-6626-4FA5-8FA9-862409CD3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70973" y="5308305"/>
                      <a:ext cx="431067" cy="177446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22" name="Connecteur droit avec flèche 21">
                      <a:extLst>
                        <a:ext uri="{FF2B5EF4-FFF2-40B4-BE49-F238E27FC236}">
                          <a16:creationId xmlns:a16="http://schemas.microsoft.com/office/drawing/2014/main" id="{EBD7FC3D-2BAC-4979-9BCF-33F91B15E2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848600" y="5485751"/>
                      <a:ext cx="422374" cy="465989"/>
                    </a:xfrm>
                    <a:prstGeom prst="straightConnector1">
                      <a:avLst/>
                    </a:prstGeom>
                    <a:ln w="28575">
                      <a:solidFill>
                        <a:srgbClr val="FFC000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ZoneTexte 22">
                      <a:extLst>
                        <a:ext uri="{FF2B5EF4-FFF2-40B4-BE49-F238E27FC236}">
                          <a16:creationId xmlns:a16="http://schemas.microsoft.com/office/drawing/2014/main" id="{B730120A-ACDE-47E6-91C4-5B6A595EA1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15714" y="5951740"/>
                      <a:ext cx="15140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dirty="0">
                          <a:solidFill>
                            <a:srgbClr val="FFC000"/>
                          </a:solidFill>
                        </a:rPr>
                        <a:t>Valider</a:t>
                      </a:r>
                    </a:p>
                  </p:txBody>
                </p:sp>
              </p:grpSp>
              <p:sp>
                <p:nvSpPr>
                  <p:cNvPr id="14" name="Rectangle : coins arrondis 13">
                    <a:extLst>
                      <a:ext uri="{FF2B5EF4-FFF2-40B4-BE49-F238E27FC236}">
                        <a16:creationId xmlns:a16="http://schemas.microsoft.com/office/drawing/2014/main" id="{7312388C-46AB-4E28-846F-BDE13827CB70}"/>
                      </a:ext>
                    </a:extLst>
                  </p:cNvPr>
                  <p:cNvSpPr/>
                  <p:nvPr/>
                </p:nvSpPr>
                <p:spPr>
                  <a:xfrm>
                    <a:off x="2588122" y="4652866"/>
                    <a:ext cx="852336" cy="212646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6" name="Connecteur droit avec flèche 25">
                    <a:extLst>
                      <a:ext uri="{FF2B5EF4-FFF2-40B4-BE49-F238E27FC236}">
                        <a16:creationId xmlns:a16="http://schemas.microsoft.com/office/drawing/2014/main" id="{56C23B56-38C5-4B43-821A-0212A27FD756}"/>
                      </a:ext>
                    </a:extLst>
                  </p:cNvPr>
                  <p:cNvCxnSpPr>
                    <a:cxnSpLocks/>
                    <a:stCxn id="27" idx="1"/>
                    <a:endCxn id="14" idx="3"/>
                  </p:cNvCxnSpPr>
                  <p:nvPr/>
                </p:nvCxnSpPr>
                <p:spPr>
                  <a:xfrm flipH="1">
                    <a:off x="3440458" y="4638736"/>
                    <a:ext cx="764176" cy="120453"/>
                  </a:xfrm>
                  <a:prstGeom prst="straightConnector1">
                    <a:avLst/>
                  </a:prstGeom>
                  <a:ln w="28575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62EB49B5-73B2-4788-B076-2F8254C7AEAA}"/>
                      </a:ext>
                    </a:extLst>
                  </p:cNvPr>
                  <p:cNvSpPr txBox="1"/>
                  <p:nvPr/>
                </p:nvSpPr>
                <p:spPr>
                  <a:xfrm>
                    <a:off x="4204634" y="4454070"/>
                    <a:ext cx="20980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rgbClr val="7030A0"/>
                        </a:solidFill>
                      </a:rPr>
                      <a:t>Nouveau nom</a:t>
                    </a:r>
                  </a:p>
                </p:txBody>
              </p:sp>
            </p:grpSp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96EF76A4-0A21-4201-AC21-B47623D50917}"/>
                    </a:ext>
                  </a:extLst>
                </p:cNvPr>
                <p:cNvSpPr/>
                <p:nvPr/>
              </p:nvSpPr>
              <p:spPr>
                <a:xfrm>
                  <a:off x="472441" y="3825240"/>
                  <a:ext cx="670559" cy="185518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F473A2F1-A6F4-4BCE-A313-1B42602F8732}"/>
                  </a:ext>
                </a:extLst>
              </p:cNvPr>
              <p:cNvSpPr txBox="1"/>
              <p:nvPr/>
            </p:nvSpPr>
            <p:spPr>
              <a:xfrm>
                <a:off x="376848" y="5900492"/>
                <a:ext cx="2359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</a:rPr>
                  <a:t>Résultat :</a:t>
                </a:r>
              </a:p>
            </p:txBody>
          </p:sp>
        </p:grp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0B261E2-AF0C-42C8-B442-64B37C638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8916" y="5715572"/>
              <a:ext cx="2781300" cy="1009650"/>
            </a:xfrm>
            <a:prstGeom prst="rect">
              <a:avLst/>
            </a:prstGeom>
          </p:spPr>
        </p:pic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112AEAE5-274E-41B1-857B-B712E5A0A250}"/>
                </a:ext>
              </a:extLst>
            </p:cNvPr>
            <p:cNvSpPr/>
            <p:nvPr/>
          </p:nvSpPr>
          <p:spPr>
            <a:xfrm>
              <a:off x="2142321" y="6454744"/>
              <a:ext cx="981879" cy="229258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45753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PhpMyAdmin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Visualisation de la table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000" dirty="0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Aller dans l’onglet « Parcourir »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FD837-7C28-4534-9B55-569C435F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53" y="753227"/>
            <a:ext cx="1790700" cy="1054100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506FB930-9735-4CE5-A903-204F88E4FD2E}"/>
              </a:ext>
            </a:extLst>
          </p:cNvPr>
          <p:cNvGrpSpPr/>
          <p:nvPr/>
        </p:nvGrpSpPr>
        <p:grpSpPr>
          <a:xfrm>
            <a:off x="1556764" y="2146754"/>
            <a:ext cx="6575554" cy="4402557"/>
            <a:chOff x="1556764" y="2146754"/>
            <a:chExt cx="6575554" cy="4402557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89BFB35-52BE-4221-8609-A049CC8C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6764" y="2756420"/>
              <a:ext cx="6575554" cy="3792891"/>
            </a:xfrm>
            <a:prstGeom prst="rect">
              <a:avLst/>
            </a:prstGeom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61FB1B3-43D5-46BC-8495-CF3A0BCB78CC}"/>
                </a:ext>
              </a:extLst>
            </p:cNvPr>
            <p:cNvSpPr/>
            <p:nvPr/>
          </p:nvSpPr>
          <p:spPr>
            <a:xfrm>
              <a:off x="3440458" y="2974910"/>
              <a:ext cx="764176" cy="240730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E7430845-D707-4344-90C9-62E4331835C8}"/>
                </a:ext>
              </a:extLst>
            </p:cNvPr>
            <p:cNvCxnSpPr>
              <a:cxnSpLocks/>
              <a:stCxn id="33" idx="1"/>
              <a:endCxn id="12" idx="3"/>
            </p:cNvCxnSpPr>
            <p:nvPr/>
          </p:nvCxnSpPr>
          <p:spPr>
            <a:xfrm flipH="1">
              <a:off x="4204634" y="2331420"/>
              <a:ext cx="944119" cy="76385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E3EF4A9D-FE3A-414E-8629-09C46247657F}"/>
                </a:ext>
              </a:extLst>
            </p:cNvPr>
            <p:cNvSpPr txBox="1"/>
            <p:nvPr/>
          </p:nvSpPr>
          <p:spPr>
            <a:xfrm>
              <a:off x="5148753" y="2146754"/>
              <a:ext cx="2404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Onglet à sélectionner</a:t>
              </a: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96EF76A4-0A21-4201-AC21-B47623D50917}"/>
                </a:ext>
              </a:extLst>
            </p:cNvPr>
            <p:cNvSpPr/>
            <p:nvPr/>
          </p:nvSpPr>
          <p:spPr>
            <a:xfrm>
              <a:off x="1807041" y="3928310"/>
              <a:ext cx="670559" cy="185518"/>
            </a:xfrm>
            <a:prstGeom prst="round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1906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PhpMyAdmin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Structure de la table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000" dirty="0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Aller dans l’onglet « Structure »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FD837-7C28-4534-9B55-569C435F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53" y="753227"/>
            <a:ext cx="1790700" cy="1054100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34FA2FB8-D278-4B1A-9362-793C51F82564}"/>
              </a:ext>
            </a:extLst>
          </p:cNvPr>
          <p:cNvGrpSpPr/>
          <p:nvPr/>
        </p:nvGrpSpPr>
        <p:grpSpPr>
          <a:xfrm>
            <a:off x="350237" y="2628749"/>
            <a:ext cx="8077200" cy="2626775"/>
            <a:chOff x="350237" y="2628749"/>
            <a:chExt cx="8077200" cy="2626775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08AD2F7-6328-4B9F-8E1D-B53BB206D754}"/>
                </a:ext>
              </a:extLst>
            </p:cNvPr>
            <p:cNvGrpSpPr/>
            <p:nvPr/>
          </p:nvGrpSpPr>
          <p:grpSpPr>
            <a:xfrm>
              <a:off x="350237" y="2628749"/>
              <a:ext cx="8077200" cy="2626775"/>
              <a:chOff x="350237" y="2628749"/>
              <a:chExt cx="8077200" cy="2626775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A02F039C-3B25-4DE0-B7F8-F5209285B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37" y="3289833"/>
                <a:ext cx="8077200" cy="1965691"/>
              </a:xfrm>
              <a:prstGeom prst="rect">
                <a:avLst/>
              </a:prstGeom>
            </p:spPr>
          </p:pic>
          <p:cxnSp>
            <p:nvCxnSpPr>
              <p:cNvPr id="32" name="Connecteur droit avec flèche 31">
                <a:extLst>
                  <a:ext uri="{FF2B5EF4-FFF2-40B4-BE49-F238E27FC236}">
                    <a16:creationId xmlns:a16="http://schemas.microsoft.com/office/drawing/2014/main" id="{E7430845-D707-4344-90C9-62E4331835C8}"/>
                  </a:ext>
                </a:extLst>
              </p:cNvPr>
              <p:cNvCxnSpPr>
                <a:cxnSpLocks/>
                <a:stCxn id="33" idx="1"/>
                <a:endCxn id="12" idx="3"/>
              </p:cNvCxnSpPr>
              <p:nvPr/>
            </p:nvCxnSpPr>
            <p:spPr>
              <a:xfrm flipH="1">
                <a:off x="3396914" y="2813415"/>
                <a:ext cx="1175086" cy="80933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3EF4A9D-FE3A-414E-8629-09C46247657F}"/>
                  </a:ext>
                </a:extLst>
              </p:cNvPr>
              <p:cNvSpPr txBox="1"/>
              <p:nvPr/>
            </p:nvSpPr>
            <p:spPr>
              <a:xfrm>
                <a:off x="4572000" y="2628749"/>
                <a:ext cx="2404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Onglet à sélectionner</a:t>
                </a:r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96EF76A4-0A21-4201-AC21-B47623D50917}"/>
                  </a:ext>
                </a:extLst>
              </p:cNvPr>
              <p:cNvSpPr/>
              <p:nvPr/>
            </p:nvSpPr>
            <p:spPr>
              <a:xfrm>
                <a:off x="511641" y="4373879"/>
                <a:ext cx="692319" cy="198121"/>
              </a:xfrm>
              <a:prstGeom prst="roundRect">
                <a:avLst/>
              </a:prstGeom>
              <a:noFill/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61FB1B3-43D5-46BC-8495-CF3A0BCB78CC}"/>
                </a:ext>
              </a:extLst>
            </p:cNvPr>
            <p:cNvSpPr/>
            <p:nvPr/>
          </p:nvSpPr>
          <p:spPr>
            <a:xfrm>
              <a:off x="2632738" y="3502380"/>
              <a:ext cx="764176" cy="240730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080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694" y="772842"/>
            <a:ext cx="8183880" cy="1051560"/>
          </a:xfrm>
        </p:spPr>
        <p:txBody>
          <a:bodyPr anchor="ctr"/>
          <a:lstStyle/>
          <a:p>
            <a:r>
              <a:rPr lang="fr-FR" dirty="0"/>
              <a:t>PhpMyAdmin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694" y="2038575"/>
            <a:ext cx="8893580" cy="4507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b="1" dirty="0">
                <a:solidFill>
                  <a:srgbClr val="FFFF00"/>
                </a:solidFill>
              </a:rPr>
              <a:t>Requête dans PhpMyAdmin 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2000" dirty="0">
                <a:solidFill>
                  <a:prstClr val="whit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Aller dans l’onglet « SQL » 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5FD837-7C28-4534-9B55-569C435F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753" y="753227"/>
            <a:ext cx="1790700" cy="1054100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F325083E-33B7-42BD-9CEB-CFE6275D3356}"/>
              </a:ext>
            </a:extLst>
          </p:cNvPr>
          <p:cNvGrpSpPr/>
          <p:nvPr/>
        </p:nvGrpSpPr>
        <p:grpSpPr>
          <a:xfrm>
            <a:off x="430625" y="2436344"/>
            <a:ext cx="8413791" cy="4264897"/>
            <a:chOff x="430625" y="2436344"/>
            <a:chExt cx="8413791" cy="4264897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C67553-633E-4EC0-8410-E0BF8A72CC2F}"/>
                </a:ext>
              </a:extLst>
            </p:cNvPr>
            <p:cNvGrpSpPr/>
            <p:nvPr/>
          </p:nvGrpSpPr>
          <p:grpSpPr>
            <a:xfrm>
              <a:off x="430625" y="2436344"/>
              <a:ext cx="6526282" cy="4264897"/>
              <a:chOff x="430625" y="2436344"/>
              <a:chExt cx="6526282" cy="4264897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83182E6-AFBA-405B-98C5-54E84FDBB64D}"/>
                  </a:ext>
                </a:extLst>
              </p:cNvPr>
              <p:cNvGrpSpPr/>
              <p:nvPr/>
            </p:nvGrpSpPr>
            <p:grpSpPr>
              <a:xfrm>
                <a:off x="430625" y="2436344"/>
                <a:ext cx="6358727" cy="4264897"/>
                <a:chOff x="430625" y="2436344"/>
                <a:chExt cx="6358727" cy="4264897"/>
              </a:xfrm>
            </p:grpSpPr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5051D628-B0DD-424F-A814-B9517E7E5E3E}"/>
                    </a:ext>
                  </a:extLst>
                </p:cNvPr>
                <p:cNvGrpSpPr/>
                <p:nvPr/>
              </p:nvGrpSpPr>
              <p:grpSpPr>
                <a:xfrm>
                  <a:off x="430625" y="2436344"/>
                  <a:ext cx="6358727" cy="4264897"/>
                  <a:chOff x="430625" y="2436344"/>
                  <a:chExt cx="6358727" cy="4264897"/>
                </a:xfrm>
              </p:grpSpPr>
              <p:pic>
                <p:nvPicPr>
                  <p:cNvPr id="7" name="Image 6">
                    <a:extLst>
                      <a:ext uri="{FF2B5EF4-FFF2-40B4-BE49-F238E27FC236}">
                        <a16:creationId xmlns:a16="http://schemas.microsoft.com/office/drawing/2014/main" id="{3A1C5B5A-AA9B-4A95-8812-9751197F7F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9296" t="502" b="1"/>
                  <a:stretch/>
                </p:blipFill>
                <p:spPr>
                  <a:xfrm>
                    <a:off x="430625" y="2952252"/>
                    <a:ext cx="6358727" cy="3152521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 : coins arrondis 11">
                    <a:extLst>
                      <a:ext uri="{FF2B5EF4-FFF2-40B4-BE49-F238E27FC236}">
                        <a16:creationId xmlns:a16="http://schemas.microsoft.com/office/drawing/2014/main" id="{D61FB1B3-43D5-46BC-8495-CF3A0BCB78CC}"/>
                      </a:ext>
                    </a:extLst>
                  </p:cNvPr>
                  <p:cNvSpPr/>
                  <p:nvPr/>
                </p:nvSpPr>
                <p:spPr>
                  <a:xfrm>
                    <a:off x="1672618" y="3074250"/>
                    <a:ext cx="582902" cy="216180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32" name="Connecteur droit avec flèche 31">
                    <a:extLst>
                      <a:ext uri="{FF2B5EF4-FFF2-40B4-BE49-F238E27FC236}">
                        <a16:creationId xmlns:a16="http://schemas.microsoft.com/office/drawing/2014/main" id="{E7430845-D707-4344-90C9-62E4331835C8}"/>
                      </a:ext>
                    </a:extLst>
                  </p:cNvPr>
                  <p:cNvCxnSpPr>
                    <a:cxnSpLocks/>
                    <a:endCxn id="12" idx="3"/>
                  </p:cNvCxnSpPr>
                  <p:nvPr/>
                </p:nvCxnSpPr>
                <p:spPr>
                  <a:xfrm flipH="1">
                    <a:off x="2255520" y="2621010"/>
                    <a:ext cx="1645920" cy="561330"/>
                  </a:xfrm>
                  <a:prstGeom prst="straightConnector1">
                    <a:avLst/>
                  </a:prstGeom>
                  <a:ln w="28575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E3EF4A9D-FE3A-414E-8629-09C46247657F}"/>
                      </a:ext>
                    </a:extLst>
                  </p:cNvPr>
                  <p:cNvSpPr txBox="1"/>
                  <p:nvPr/>
                </p:nvSpPr>
                <p:spPr>
                  <a:xfrm>
                    <a:off x="3901440" y="2436344"/>
                    <a:ext cx="24048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rPr>
                      <a:t>Onglet à sélectionner</a:t>
                    </a:r>
                  </a:p>
                </p:txBody>
              </p:sp>
              <p:sp>
                <p:nvSpPr>
                  <p:cNvPr id="42" name="Rectangle : coins arrondis 41">
                    <a:extLst>
                      <a:ext uri="{FF2B5EF4-FFF2-40B4-BE49-F238E27FC236}">
                        <a16:creationId xmlns:a16="http://schemas.microsoft.com/office/drawing/2014/main" id="{96EF76A4-0A21-4201-AC21-B47623D50917}"/>
                      </a:ext>
                    </a:extLst>
                  </p:cNvPr>
                  <p:cNvSpPr/>
                  <p:nvPr/>
                </p:nvSpPr>
                <p:spPr>
                  <a:xfrm>
                    <a:off x="633844" y="3573930"/>
                    <a:ext cx="1393076" cy="216180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6" name="Connecteur droit avec flèche 15">
                    <a:extLst>
                      <a:ext uri="{FF2B5EF4-FFF2-40B4-BE49-F238E27FC236}">
                        <a16:creationId xmlns:a16="http://schemas.microsoft.com/office/drawing/2014/main" id="{4D50EAD8-8CD5-4F3C-8ED2-4E3F31F256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234440" y="3790110"/>
                    <a:ext cx="0" cy="2610690"/>
                  </a:xfrm>
                  <a:prstGeom prst="straightConnector1">
                    <a:avLst/>
                  </a:prstGeom>
                  <a:ln w="28575">
                    <a:solidFill>
                      <a:schemeClr val="accent6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D4BDB4DF-45D0-4B3C-A670-40008FC7B0FD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36" y="6331909"/>
                    <a:ext cx="24785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Ecriture de la requête</a:t>
                    </a:r>
                  </a:p>
                </p:txBody>
              </p:sp>
            </p:grpSp>
            <p:sp>
              <p:nvSpPr>
                <p:cNvPr id="19" name="Rectangle : coins arrondis 18">
                  <a:extLst>
                    <a:ext uri="{FF2B5EF4-FFF2-40B4-BE49-F238E27FC236}">
                      <a16:creationId xmlns:a16="http://schemas.microsoft.com/office/drawing/2014/main" id="{732E2F0A-3B38-4502-A3A0-89AA41E9BAF5}"/>
                    </a:ext>
                  </a:extLst>
                </p:cNvPr>
                <p:cNvSpPr/>
                <p:nvPr/>
              </p:nvSpPr>
              <p:spPr>
                <a:xfrm>
                  <a:off x="4754880" y="3429000"/>
                  <a:ext cx="1112505" cy="762000"/>
                </a:xfrm>
                <a:prstGeom prst="round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85278F0E-E4EE-4231-B5DD-FEF16BBE3F1E}"/>
                    </a:ext>
                  </a:extLst>
                </p:cNvPr>
                <p:cNvCxnSpPr/>
                <p:nvPr/>
              </p:nvCxnSpPr>
              <p:spPr>
                <a:xfrm flipV="1">
                  <a:off x="4937760" y="4206240"/>
                  <a:ext cx="365760" cy="204510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B95A380E-BE09-491B-BD26-0C8C0B3F1C10}"/>
                    </a:ext>
                  </a:extLst>
                </p:cNvPr>
                <p:cNvSpPr txBox="1"/>
                <p:nvPr/>
              </p:nvSpPr>
              <p:spPr>
                <a:xfrm>
                  <a:off x="4430484" y="6289812"/>
                  <a:ext cx="9845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rgbClr val="FF0000"/>
                      </a:solidFill>
                    </a:rPr>
                    <a:t>Champs</a:t>
                  </a:r>
                </a:p>
              </p:txBody>
            </p:sp>
          </p:grp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DF0A062-0A92-4ABF-83E7-127CB120BA3B}"/>
                  </a:ext>
                </a:extLst>
              </p:cNvPr>
              <p:cNvSpPr/>
              <p:nvPr/>
            </p:nvSpPr>
            <p:spPr>
              <a:xfrm>
                <a:off x="6196447" y="5735025"/>
                <a:ext cx="431067" cy="177446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9AAB0D16-7A7F-458A-96EC-032B91CB1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6477" y="5928379"/>
                <a:ext cx="0" cy="44117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65A4E43B-9D57-44FE-80D3-FA2788E32E18}"/>
                  </a:ext>
                </a:extLst>
              </p:cNvPr>
              <p:cNvSpPr txBox="1"/>
              <p:nvPr/>
            </p:nvSpPr>
            <p:spPr>
              <a:xfrm>
                <a:off x="5976047" y="6331909"/>
                <a:ext cx="9808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FFC000"/>
                    </a:solidFill>
                  </a:rPr>
                  <a:t>Valider</a:t>
                </a:r>
              </a:p>
            </p:txBody>
          </p:sp>
        </p:grp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CAAFB066-7C89-414B-8A70-B9AC17E9C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20441" y="3375823"/>
              <a:ext cx="1323975" cy="2447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2212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1138</TotalTime>
  <Words>749</Words>
  <Application>Microsoft Office PowerPoint</Application>
  <PresentationFormat>Affichage à l'écran (4:3)</PresentationFormat>
  <Paragraphs>184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SEANCE 9 – PHP et BDR</vt:lpstr>
      <vt:lpstr>Contenu de la séance 9 :</vt:lpstr>
      <vt:lpstr>PhpMyAdmin :</vt:lpstr>
      <vt:lpstr>PhpMyAdmin :</vt:lpstr>
      <vt:lpstr>PhpMyAdmin :</vt:lpstr>
      <vt:lpstr>PhpMyAdmin :</vt:lpstr>
      <vt:lpstr>PhpMyAdmin :</vt:lpstr>
      <vt:lpstr>PhpMyAdmin :</vt:lpstr>
      <vt:lpstr>PhpMyAdmin :</vt:lpstr>
      <vt:lpstr>PhpMyAdmin :</vt:lpstr>
      <vt:lpstr>PHP et SQL :</vt:lpstr>
      <vt:lpstr>PHP et SQL :</vt:lpstr>
      <vt:lpstr>PHP et SQL :</vt:lpstr>
      <vt:lpstr>PHP et SQL :</vt:lpstr>
      <vt:lpstr>PHP et SQL :</vt:lpstr>
      <vt:lpstr>PHP et SQL :</vt:lpstr>
      <vt:lpstr>PHP et SQL :</vt:lpstr>
      <vt:lpstr>PHP et SQL :</vt:lpstr>
      <vt:lpstr>PHP et SQL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SEANCE 1</dc:title>
  <dc:creator>Etienne Boyaval</dc:creator>
  <cp:lastModifiedBy>Valentin Eberhardt</cp:lastModifiedBy>
  <cp:revision>122</cp:revision>
  <dcterms:modified xsi:type="dcterms:W3CDTF">2021-11-29T09:19:16Z</dcterms:modified>
</cp:coreProperties>
</file>