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367" r:id="rId3"/>
    <p:sldId id="597" r:id="rId4"/>
    <p:sldId id="598" r:id="rId5"/>
    <p:sldId id="600" r:id="rId6"/>
    <p:sldId id="601" r:id="rId7"/>
    <p:sldId id="5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 varScale="1">
        <p:scale>
          <a:sx n="56" d="100"/>
          <a:sy n="56" d="100"/>
        </p:scale>
        <p:origin x="53" y="41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11/16/2021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11/16/2021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11/16/2021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11/16/2021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11/16/2021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11/16/2021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11/16/2021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Air Quality Data Module</a:t>
            </a:r>
            <a:br>
              <a:rPr lang="en-US" sz="6000" dirty="0"/>
            </a:br>
            <a:r>
              <a:rPr lang="en-US" sz="4000" dirty="0"/>
              <a:t>PCB Proposal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16 October 2021</a:t>
            </a:r>
          </a:p>
          <a:p>
            <a:r>
              <a:rPr lang="en-US" dirty="0"/>
              <a:t>Samuel Xu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being proposed?</a:t>
            </a:r>
          </a:p>
          <a:p>
            <a:pPr lvl="1"/>
            <a:r>
              <a:rPr lang="en-US" dirty="0"/>
              <a:t>Pictures of prototype</a:t>
            </a:r>
          </a:p>
          <a:p>
            <a:pPr lvl="1"/>
            <a:r>
              <a:rPr lang="en-US" dirty="0"/>
              <a:t>Links to your </a:t>
            </a:r>
            <a:r>
              <a:rPr lang="en-US" dirty="0" err="1"/>
              <a:t>Hackster</a:t>
            </a:r>
            <a:r>
              <a:rPr lang="en-US" dirty="0"/>
              <a:t> page / GitHub</a:t>
            </a:r>
          </a:p>
          <a:p>
            <a:r>
              <a:rPr lang="en-US" dirty="0"/>
              <a:t>What changes (if any) are you going to make based on your prototype?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7300"/>
            <a:ext cx="5638800" cy="4762499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Proposal of an air quality data collection and display system that includes:</a:t>
            </a:r>
          </a:p>
          <a:p>
            <a:pPr lvl="2"/>
            <a:r>
              <a:rPr lang="en-US" sz="2000" dirty="0" err="1"/>
              <a:t>PMx.x</a:t>
            </a:r>
            <a:r>
              <a:rPr lang="en-US" sz="2000" dirty="0"/>
              <a:t> (generally 2.5 or 10 is used), humidity (%), temperature (both C and F), CO2 (PPM) and TVOC (PPB).</a:t>
            </a:r>
          </a:p>
          <a:p>
            <a:pPr lvl="1"/>
            <a:r>
              <a:rPr lang="en-US" sz="2400" dirty="0"/>
              <a:t>Planned Improvements</a:t>
            </a:r>
          </a:p>
          <a:p>
            <a:pPr lvl="2"/>
            <a:r>
              <a:rPr lang="en-US" sz="2000" dirty="0"/>
              <a:t>Run on startup</a:t>
            </a:r>
          </a:p>
          <a:p>
            <a:pPr lvl="2"/>
            <a:r>
              <a:rPr lang="en-US" sz="2000" dirty="0"/>
              <a:t>PCB adaptation</a:t>
            </a:r>
          </a:p>
          <a:p>
            <a:pPr lvl="2"/>
            <a:r>
              <a:rPr lang="en-US" sz="2000" dirty="0"/>
              <a:t>Creation of 3D printable / laser cut case</a:t>
            </a:r>
          </a:p>
          <a:p>
            <a:pPr lvl="2"/>
            <a:r>
              <a:rPr lang="en-US" sz="2000" dirty="0"/>
              <a:t>Exploring alternate or new sensors (</a:t>
            </a:r>
            <a:r>
              <a:rPr lang="en-US" sz="2000" dirty="0" err="1"/>
              <a:t>ie</a:t>
            </a:r>
            <a:r>
              <a:rPr lang="en-US" sz="2000" dirty="0"/>
              <a:t>: PMSA003I, which uses I2C instead of serial) to fix dust particle reading issues</a:t>
            </a:r>
          </a:p>
        </p:txBody>
      </p:sp>
      <p:pic>
        <p:nvPicPr>
          <p:cNvPr id="11" name="Picture 10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D749189F-D4A3-4173-8E56-87B86D5CA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97" r="26830"/>
          <a:stretch/>
        </p:blipFill>
        <p:spPr>
          <a:xfrm rot="5400000">
            <a:off x="6716596" y="446205"/>
            <a:ext cx="4054707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6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60437D-A4EB-44E8-AF87-3763ECCB831E}"/>
              </a:ext>
            </a:extLst>
          </p:cNvPr>
          <p:cNvCxnSpPr>
            <a:cxnSpLocks/>
          </p:cNvCxnSpPr>
          <p:nvPr/>
        </p:nvCxnSpPr>
        <p:spPr>
          <a:xfrm>
            <a:off x="2244189" y="3428999"/>
            <a:ext cx="7315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0B43F6-C153-4469-AB39-0803793316E4}"/>
              </a:ext>
            </a:extLst>
          </p:cNvPr>
          <p:cNvSpPr/>
          <p:nvPr/>
        </p:nvSpPr>
        <p:spPr>
          <a:xfrm>
            <a:off x="2933700" y="1943100"/>
            <a:ext cx="2933700" cy="34671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PocketBeagle</a:t>
            </a:r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r>
              <a:rPr lang="en-US" sz="1000" b="1" dirty="0"/>
              <a:t>Contains:</a:t>
            </a:r>
          </a:p>
          <a:p>
            <a:pPr algn="ctr"/>
            <a:endParaRPr lang="en-US" sz="1000" b="1" dirty="0"/>
          </a:p>
          <a:p>
            <a:pPr algn="ctr"/>
            <a:r>
              <a:rPr lang="en-US" sz="1000" b="1" dirty="0"/>
              <a:t>OSD3358</a:t>
            </a:r>
          </a:p>
          <a:p>
            <a:pPr algn="ctr"/>
            <a:endParaRPr lang="en-US" sz="1000" b="1" dirty="0"/>
          </a:p>
          <a:p>
            <a:pPr algn="ctr"/>
            <a:endParaRPr lang="en-US" sz="10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70A6D9-98C4-4BFE-92F7-663BFBADF843}"/>
              </a:ext>
            </a:extLst>
          </p:cNvPr>
          <p:cNvCxnSpPr/>
          <p:nvPr/>
        </p:nvCxnSpPr>
        <p:spPr>
          <a:xfrm>
            <a:off x="5867400" y="2359818"/>
            <a:ext cx="10972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0E18FB-48EA-4036-B870-A53EE867EF65}"/>
              </a:ext>
            </a:extLst>
          </p:cNvPr>
          <p:cNvSpPr txBox="1"/>
          <p:nvPr/>
        </p:nvSpPr>
        <p:spPr>
          <a:xfrm>
            <a:off x="5295900" y="2236707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I2C1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C66526-64C0-4AE3-B48E-812A3E2CF08E}"/>
              </a:ext>
            </a:extLst>
          </p:cNvPr>
          <p:cNvCxnSpPr>
            <a:cxnSpLocks/>
          </p:cNvCxnSpPr>
          <p:nvPr/>
        </p:nvCxnSpPr>
        <p:spPr>
          <a:xfrm flipH="1" flipV="1">
            <a:off x="6964680" y="609600"/>
            <a:ext cx="12539" cy="17502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063F14-8584-4156-81C2-2BB35C7BD022}"/>
              </a:ext>
            </a:extLst>
          </p:cNvPr>
          <p:cNvCxnSpPr>
            <a:cxnSpLocks/>
          </p:cNvCxnSpPr>
          <p:nvPr/>
        </p:nvCxnSpPr>
        <p:spPr>
          <a:xfrm>
            <a:off x="6964680" y="609600"/>
            <a:ext cx="7315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42912C-CCB5-43CB-9748-8656E9FDAD14}"/>
              </a:ext>
            </a:extLst>
          </p:cNvPr>
          <p:cNvSpPr/>
          <p:nvPr/>
        </p:nvSpPr>
        <p:spPr>
          <a:xfrm>
            <a:off x="7696200" y="381000"/>
            <a:ext cx="1563066" cy="4190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Humidity &amp; Temp (AHT10)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F075D6A-2198-4144-824E-3BEFE29CDB03}"/>
              </a:ext>
            </a:extLst>
          </p:cNvPr>
          <p:cNvSpPr/>
          <p:nvPr/>
        </p:nvSpPr>
        <p:spPr>
          <a:xfrm>
            <a:off x="6605958" y="3161447"/>
            <a:ext cx="1563066" cy="4190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2.2” LCD Display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1A4D44-5E34-4251-8ED0-BF5533748AB8}"/>
              </a:ext>
            </a:extLst>
          </p:cNvPr>
          <p:cNvCxnSpPr>
            <a:cxnSpLocks/>
          </p:cNvCxnSpPr>
          <p:nvPr/>
        </p:nvCxnSpPr>
        <p:spPr>
          <a:xfrm>
            <a:off x="5867400" y="3370997"/>
            <a:ext cx="7315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EAA434-C88A-489C-92E0-36958E3274EB}"/>
              </a:ext>
            </a:extLst>
          </p:cNvPr>
          <p:cNvCxnSpPr>
            <a:cxnSpLocks/>
          </p:cNvCxnSpPr>
          <p:nvPr/>
        </p:nvCxnSpPr>
        <p:spPr>
          <a:xfrm>
            <a:off x="6964680" y="1676400"/>
            <a:ext cx="7315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E98C5C7-3741-44D1-A0AA-18B4B39A563D}"/>
              </a:ext>
            </a:extLst>
          </p:cNvPr>
          <p:cNvSpPr/>
          <p:nvPr/>
        </p:nvSpPr>
        <p:spPr>
          <a:xfrm>
            <a:off x="7695718" y="1504946"/>
            <a:ext cx="1563066" cy="4190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</a:t>
            </a:r>
            <a:r>
              <a:rPr lang="en-US" sz="1000" baseline="-25000" dirty="0"/>
              <a:t>2</a:t>
            </a:r>
            <a:r>
              <a:rPr lang="en-US" sz="1000" dirty="0"/>
              <a:t>  &amp; TVOC Sensor (CCS811)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DD87D77-DFD9-486D-8A8C-8AE765028D5A}"/>
              </a:ext>
            </a:extLst>
          </p:cNvPr>
          <p:cNvSpPr/>
          <p:nvPr/>
        </p:nvSpPr>
        <p:spPr>
          <a:xfrm>
            <a:off x="696556" y="3219450"/>
            <a:ext cx="1563066" cy="4190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Computer / 5V USB Power Supply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888F60-E716-406F-919D-1F54AF3F8A1C}"/>
              </a:ext>
            </a:extLst>
          </p:cNvPr>
          <p:cNvSpPr txBox="1"/>
          <p:nvPr/>
        </p:nvSpPr>
        <p:spPr>
          <a:xfrm>
            <a:off x="2975709" y="3305888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USB0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C1EC5D-4086-4823-9880-FC92BDA4CDC5}"/>
              </a:ext>
            </a:extLst>
          </p:cNvPr>
          <p:cNvSpPr txBox="1"/>
          <p:nvPr/>
        </p:nvSpPr>
        <p:spPr>
          <a:xfrm>
            <a:off x="5295900" y="4375073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UART0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61F2CD6-B1C7-4ABE-94DA-6D5F4888CC5B}"/>
              </a:ext>
            </a:extLst>
          </p:cNvPr>
          <p:cNvCxnSpPr/>
          <p:nvPr/>
        </p:nvCxnSpPr>
        <p:spPr>
          <a:xfrm>
            <a:off x="5867400" y="4498183"/>
            <a:ext cx="10972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5C56794-D131-44D6-B51F-987B2A8AA7B6}"/>
              </a:ext>
            </a:extLst>
          </p:cNvPr>
          <p:cNvSpPr/>
          <p:nvPr/>
        </p:nvSpPr>
        <p:spPr>
          <a:xfrm>
            <a:off x="6964680" y="4014235"/>
            <a:ext cx="1563066" cy="9678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Dust Sensor (PMS5003)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778F7D-186B-44F9-B740-A6AAC41AF183}"/>
              </a:ext>
            </a:extLst>
          </p:cNvPr>
          <p:cNvSpPr txBox="1"/>
          <p:nvPr/>
        </p:nvSpPr>
        <p:spPr>
          <a:xfrm>
            <a:off x="6096000" y="4128852"/>
            <a:ext cx="198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TX/RX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4AA40F-9CB5-48B2-8190-92C9DC80CDBE}"/>
              </a:ext>
            </a:extLst>
          </p:cNvPr>
          <p:cNvSpPr txBox="1"/>
          <p:nvPr/>
        </p:nvSpPr>
        <p:spPr>
          <a:xfrm>
            <a:off x="5295900" y="3330413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SPI0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E0D060-56F5-4DC3-96DB-EDDAD3B25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5029200" cy="914401"/>
          </a:xfrm>
        </p:spPr>
        <p:txBody>
          <a:bodyPr/>
          <a:lstStyle/>
          <a:p>
            <a:r>
              <a:rPr lang="en-US" dirty="0"/>
              <a:t>System Block Diagram</a:t>
            </a:r>
          </a:p>
        </p:txBody>
      </p:sp>
    </p:spTree>
    <p:extLst>
      <p:ext uri="{BB962C8B-B14F-4D97-AF65-F5344CB8AC3E}">
        <p14:creationId xmlns:p14="http://schemas.microsoft.com/office/powerpoint/2010/main" val="44906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Mechanical Drawing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85DA77-385B-4F84-8F43-08E260E63DE6}"/>
              </a:ext>
            </a:extLst>
          </p:cNvPr>
          <p:cNvSpPr/>
          <p:nvPr/>
        </p:nvSpPr>
        <p:spPr>
          <a:xfrm>
            <a:off x="941017" y="1305933"/>
            <a:ext cx="4572000" cy="38422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28ABED-9B04-4C8D-A5E1-C3CA8BC8339A}"/>
              </a:ext>
            </a:extLst>
          </p:cNvPr>
          <p:cNvCxnSpPr>
            <a:cxnSpLocks/>
          </p:cNvCxnSpPr>
          <p:nvPr/>
        </p:nvCxnSpPr>
        <p:spPr>
          <a:xfrm>
            <a:off x="914400" y="1143001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D4CA1E-2A2C-44FC-A3FE-26DE214F8F1D}"/>
              </a:ext>
            </a:extLst>
          </p:cNvPr>
          <p:cNvCxnSpPr>
            <a:cxnSpLocks/>
          </p:cNvCxnSpPr>
          <p:nvPr/>
        </p:nvCxnSpPr>
        <p:spPr>
          <a:xfrm>
            <a:off x="3657600" y="1143001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44AED1-BFA3-4584-9B6E-DF3AD94506EF}"/>
              </a:ext>
            </a:extLst>
          </p:cNvPr>
          <p:cNvCxnSpPr>
            <a:cxnSpLocks/>
          </p:cNvCxnSpPr>
          <p:nvPr/>
        </p:nvCxnSpPr>
        <p:spPr>
          <a:xfrm>
            <a:off x="5486400" y="1066801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5EB485-D98E-47C1-901F-AB12B9736C63}"/>
              </a:ext>
            </a:extLst>
          </p:cNvPr>
          <p:cNvCxnSpPr>
            <a:cxnSpLocks/>
          </p:cNvCxnSpPr>
          <p:nvPr/>
        </p:nvCxnSpPr>
        <p:spPr>
          <a:xfrm>
            <a:off x="914400" y="1066801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6C1FBE-449A-434C-BD6C-4A1F9254A4F0}"/>
              </a:ext>
            </a:extLst>
          </p:cNvPr>
          <p:cNvSpPr txBox="1"/>
          <p:nvPr/>
        </p:nvSpPr>
        <p:spPr>
          <a:xfrm>
            <a:off x="3048000" y="990601"/>
            <a:ext cx="38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4”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F5F94E-201E-43C0-B6FB-7EE9B9A0AF0D}"/>
              </a:ext>
            </a:extLst>
          </p:cNvPr>
          <p:cNvCxnSpPr>
            <a:cxnSpLocks/>
          </p:cNvCxnSpPr>
          <p:nvPr/>
        </p:nvCxnSpPr>
        <p:spPr>
          <a:xfrm>
            <a:off x="5741617" y="1338199"/>
            <a:ext cx="0" cy="175259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33D62C-FD77-4DFB-A1B3-28579B58CC8C}"/>
              </a:ext>
            </a:extLst>
          </p:cNvPr>
          <p:cNvCxnSpPr>
            <a:cxnSpLocks/>
          </p:cNvCxnSpPr>
          <p:nvPr/>
        </p:nvCxnSpPr>
        <p:spPr>
          <a:xfrm flipV="1">
            <a:off x="5741617" y="3547998"/>
            <a:ext cx="0" cy="1600191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50519F-3890-4921-B9C9-95ACBFFB38A1}"/>
              </a:ext>
            </a:extLst>
          </p:cNvPr>
          <p:cNvSpPr txBox="1"/>
          <p:nvPr/>
        </p:nvSpPr>
        <p:spPr>
          <a:xfrm>
            <a:off x="5589217" y="3166998"/>
            <a:ext cx="58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3.5”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BFA734-C0C7-4FDB-963D-A0B1A359F0A7}"/>
              </a:ext>
            </a:extLst>
          </p:cNvPr>
          <p:cNvSpPr/>
          <p:nvPr/>
        </p:nvSpPr>
        <p:spPr>
          <a:xfrm>
            <a:off x="1381194" y="4087739"/>
            <a:ext cx="1529554" cy="849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CCS811 (3/4” x 5/8”)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BC3842-8C76-4772-8C56-A42981AFAA0F}"/>
              </a:ext>
            </a:extLst>
          </p:cNvPr>
          <p:cNvCxnSpPr>
            <a:cxnSpLocks/>
          </p:cNvCxnSpPr>
          <p:nvPr/>
        </p:nvCxnSpPr>
        <p:spPr>
          <a:xfrm>
            <a:off x="960487" y="5431255"/>
            <a:ext cx="7620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39E09FA-9DC4-436A-B40C-B4AA502C1E64}"/>
              </a:ext>
            </a:extLst>
          </p:cNvPr>
          <p:cNvCxnSpPr>
            <a:cxnSpLocks/>
          </p:cNvCxnSpPr>
          <p:nvPr/>
        </p:nvCxnSpPr>
        <p:spPr>
          <a:xfrm>
            <a:off x="2560687" y="5431255"/>
            <a:ext cx="685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B523AB-0A63-4448-840A-ED287867CF4F}"/>
              </a:ext>
            </a:extLst>
          </p:cNvPr>
          <p:cNvCxnSpPr>
            <a:cxnSpLocks/>
          </p:cNvCxnSpPr>
          <p:nvPr/>
        </p:nvCxnSpPr>
        <p:spPr>
          <a:xfrm>
            <a:off x="3246487" y="5355055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573D08D-085E-4E5B-9D6E-3C101A50AE3D}"/>
              </a:ext>
            </a:extLst>
          </p:cNvPr>
          <p:cNvCxnSpPr>
            <a:cxnSpLocks/>
          </p:cNvCxnSpPr>
          <p:nvPr/>
        </p:nvCxnSpPr>
        <p:spPr>
          <a:xfrm>
            <a:off x="960487" y="5355055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10DE7A-85DE-44CA-A19E-899BAB1CD3CD}"/>
              </a:ext>
            </a:extLst>
          </p:cNvPr>
          <p:cNvSpPr txBox="1"/>
          <p:nvPr/>
        </p:nvSpPr>
        <p:spPr>
          <a:xfrm>
            <a:off x="1874887" y="5278855"/>
            <a:ext cx="38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2”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56DBC4-3C3E-467A-AEFB-CFF21B263720}"/>
              </a:ext>
            </a:extLst>
          </p:cNvPr>
          <p:cNvSpPr/>
          <p:nvPr/>
        </p:nvSpPr>
        <p:spPr>
          <a:xfrm>
            <a:off x="1283916" y="1566503"/>
            <a:ext cx="3886200" cy="227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2.2” LCD Display</a:t>
            </a:r>
            <a:br>
              <a:rPr lang="en-US" dirty="0"/>
            </a:br>
            <a:r>
              <a:rPr lang="en-US" dirty="0"/>
              <a:t>(3 ½” x 2 7/16”)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38827A3-FDB2-4D92-86F0-761D37E17215}"/>
              </a:ext>
            </a:extLst>
          </p:cNvPr>
          <p:cNvSpPr/>
          <p:nvPr/>
        </p:nvSpPr>
        <p:spPr>
          <a:xfrm>
            <a:off x="8039100" y="1658627"/>
            <a:ext cx="2834579" cy="169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  <a:p>
            <a:pPr algn="ctr"/>
            <a:r>
              <a:rPr lang="en-US" dirty="0"/>
              <a:t>2 1/8” x  1 3/8”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75D76E-B3DD-41FC-99E2-B01894E7D87F}"/>
              </a:ext>
            </a:extLst>
          </p:cNvPr>
          <p:cNvCxnSpPr>
            <a:cxnSpLocks/>
          </p:cNvCxnSpPr>
          <p:nvPr/>
        </p:nvCxnSpPr>
        <p:spPr>
          <a:xfrm>
            <a:off x="5665417" y="515615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EDE3AEE-7CA9-4B83-A9E2-1D68049E796D}"/>
              </a:ext>
            </a:extLst>
          </p:cNvPr>
          <p:cNvSpPr/>
          <p:nvPr/>
        </p:nvSpPr>
        <p:spPr>
          <a:xfrm>
            <a:off x="6427417" y="1305933"/>
            <a:ext cx="4572000" cy="38422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2786046" y="5452990"/>
            <a:ext cx="97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332417" y="5452998"/>
            <a:ext cx="105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MIDDLE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811C97-5C6C-42B2-8779-E3AC64561814}"/>
              </a:ext>
            </a:extLst>
          </p:cNvPr>
          <p:cNvSpPr txBox="1"/>
          <p:nvPr/>
        </p:nvSpPr>
        <p:spPr>
          <a:xfrm rot="16200000">
            <a:off x="10347770" y="2274725"/>
            <a:ext cx="65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1D20845-267E-4FF2-886B-7ED1B7F4C794}"/>
              </a:ext>
            </a:extLst>
          </p:cNvPr>
          <p:cNvSpPr/>
          <p:nvPr/>
        </p:nvSpPr>
        <p:spPr>
          <a:xfrm>
            <a:off x="3585743" y="4152841"/>
            <a:ext cx="1282313" cy="69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AHT10 (3/8” x 9/16”)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E83C06F-16C3-43C5-8F90-5F3623E083F6}"/>
              </a:ext>
            </a:extLst>
          </p:cNvPr>
          <p:cNvCxnSpPr>
            <a:cxnSpLocks/>
          </p:cNvCxnSpPr>
          <p:nvPr/>
        </p:nvCxnSpPr>
        <p:spPr>
          <a:xfrm>
            <a:off x="5665417" y="1338199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6F744D07-124A-4A28-B945-53EA7B8C6A94}"/>
              </a:ext>
            </a:extLst>
          </p:cNvPr>
          <p:cNvSpPr/>
          <p:nvPr/>
        </p:nvSpPr>
        <p:spPr>
          <a:xfrm>
            <a:off x="8212980" y="3725263"/>
            <a:ext cx="2486817" cy="1063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PMS5003</a:t>
            </a:r>
          </a:p>
          <a:p>
            <a:pPr algn="ctr"/>
            <a:r>
              <a:rPr lang="en-US" dirty="0"/>
              <a:t>1 15/16” x 13/16”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AF00021-C81D-4259-BB7D-14D12C127F5A}"/>
              </a:ext>
            </a:extLst>
          </p:cNvPr>
          <p:cNvSpPr/>
          <p:nvPr/>
        </p:nvSpPr>
        <p:spPr>
          <a:xfrm>
            <a:off x="6612387" y="1709811"/>
            <a:ext cx="1300973" cy="3078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5V Power Supply (Optional)</a:t>
            </a:r>
          </a:p>
        </p:txBody>
      </p:sp>
    </p:spTree>
    <p:extLst>
      <p:ext uri="{BB962C8B-B14F-4D97-AF65-F5344CB8AC3E}">
        <p14:creationId xmlns:p14="http://schemas.microsoft.com/office/powerpoint/2010/main" val="85471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Mechanical Drawing Pt. 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28ABED-9B04-4C8D-A5E1-C3CA8BC8339A}"/>
              </a:ext>
            </a:extLst>
          </p:cNvPr>
          <p:cNvCxnSpPr>
            <a:cxnSpLocks/>
          </p:cNvCxnSpPr>
          <p:nvPr/>
        </p:nvCxnSpPr>
        <p:spPr>
          <a:xfrm>
            <a:off x="6391638" y="1223751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D4CA1E-2A2C-44FC-A3FE-26DE214F8F1D}"/>
              </a:ext>
            </a:extLst>
          </p:cNvPr>
          <p:cNvCxnSpPr>
            <a:cxnSpLocks/>
          </p:cNvCxnSpPr>
          <p:nvPr/>
        </p:nvCxnSpPr>
        <p:spPr>
          <a:xfrm>
            <a:off x="9134838" y="1223751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44AED1-BFA3-4584-9B6E-DF3AD94506EF}"/>
              </a:ext>
            </a:extLst>
          </p:cNvPr>
          <p:cNvCxnSpPr>
            <a:cxnSpLocks/>
          </p:cNvCxnSpPr>
          <p:nvPr/>
        </p:nvCxnSpPr>
        <p:spPr>
          <a:xfrm>
            <a:off x="10963638" y="1147551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5EB485-D98E-47C1-901F-AB12B9736C63}"/>
              </a:ext>
            </a:extLst>
          </p:cNvPr>
          <p:cNvCxnSpPr>
            <a:cxnSpLocks/>
          </p:cNvCxnSpPr>
          <p:nvPr/>
        </p:nvCxnSpPr>
        <p:spPr>
          <a:xfrm>
            <a:off x="6391638" y="1147551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6C1FBE-449A-434C-BD6C-4A1F9254A4F0}"/>
              </a:ext>
            </a:extLst>
          </p:cNvPr>
          <p:cNvSpPr txBox="1"/>
          <p:nvPr/>
        </p:nvSpPr>
        <p:spPr>
          <a:xfrm>
            <a:off x="8525238" y="1071351"/>
            <a:ext cx="38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4”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F5F94E-201E-43C0-B6FB-7EE9B9A0AF0D}"/>
              </a:ext>
            </a:extLst>
          </p:cNvPr>
          <p:cNvCxnSpPr>
            <a:cxnSpLocks/>
          </p:cNvCxnSpPr>
          <p:nvPr/>
        </p:nvCxnSpPr>
        <p:spPr>
          <a:xfrm>
            <a:off x="11148608" y="1440683"/>
            <a:ext cx="0" cy="175259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33D62C-FD77-4DFB-A1B3-28579B58CC8C}"/>
              </a:ext>
            </a:extLst>
          </p:cNvPr>
          <p:cNvCxnSpPr>
            <a:cxnSpLocks/>
          </p:cNvCxnSpPr>
          <p:nvPr/>
        </p:nvCxnSpPr>
        <p:spPr>
          <a:xfrm flipV="1">
            <a:off x="11148608" y="3650482"/>
            <a:ext cx="0" cy="1600191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50519F-3890-4921-B9C9-95ACBFFB38A1}"/>
              </a:ext>
            </a:extLst>
          </p:cNvPr>
          <p:cNvSpPr txBox="1"/>
          <p:nvPr/>
        </p:nvSpPr>
        <p:spPr>
          <a:xfrm>
            <a:off x="10996208" y="3269482"/>
            <a:ext cx="58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3.5”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75D76E-B3DD-41FC-99E2-B01894E7D87F}"/>
              </a:ext>
            </a:extLst>
          </p:cNvPr>
          <p:cNvCxnSpPr>
            <a:cxnSpLocks/>
          </p:cNvCxnSpPr>
          <p:nvPr/>
        </p:nvCxnSpPr>
        <p:spPr>
          <a:xfrm>
            <a:off x="11072408" y="525863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EDE3AEE-7CA9-4B83-A9E2-1D68049E796D}"/>
              </a:ext>
            </a:extLst>
          </p:cNvPr>
          <p:cNvSpPr/>
          <p:nvPr/>
        </p:nvSpPr>
        <p:spPr>
          <a:xfrm>
            <a:off x="6391638" y="1444520"/>
            <a:ext cx="4572000" cy="38422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296638" y="5591585"/>
            <a:ext cx="105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E83C06F-16C3-43C5-8F90-5F3623E083F6}"/>
              </a:ext>
            </a:extLst>
          </p:cNvPr>
          <p:cNvCxnSpPr>
            <a:cxnSpLocks/>
          </p:cNvCxnSpPr>
          <p:nvPr/>
        </p:nvCxnSpPr>
        <p:spPr>
          <a:xfrm>
            <a:off x="11072408" y="1440683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6F744D07-124A-4A28-B945-53EA7B8C6A94}"/>
              </a:ext>
            </a:extLst>
          </p:cNvPr>
          <p:cNvSpPr/>
          <p:nvPr/>
        </p:nvSpPr>
        <p:spPr>
          <a:xfrm>
            <a:off x="8177201" y="3863850"/>
            <a:ext cx="2566999" cy="1063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PMS5003 / PMSA0031</a:t>
            </a:r>
          </a:p>
          <a:p>
            <a:pPr algn="ctr"/>
            <a:r>
              <a:rPr lang="en-US" dirty="0"/>
              <a:t>1 15/16” x 13/16”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AF00021-C81D-4259-BB7D-14D12C127F5A}"/>
              </a:ext>
            </a:extLst>
          </p:cNvPr>
          <p:cNvSpPr/>
          <p:nvPr/>
        </p:nvSpPr>
        <p:spPr>
          <a:xfrm>
            <a:off x="6576608" y="1848398"/>
            <a:ext cx="1300973" cy="3078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5V Power Supply (Optional)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51BC22-8A91-4B73-A327-6C98D89670D1}"/>
              </a:ext>
            </a:extLst>
          </p:cNvPr>
          <p:cNvSpPr txBox="1"/>
          <p:nvPr/>
        </p:nvSpPr>
        <p:spPr>
          <a:xfrm>
            <a:off x="800100" y="1143001"/>
            <a:ext cx="5181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Mechanical Drawing is spread out over three stacked layers for more efficient packaging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power supply and air quality sensor are much thicker in the unspecified dimension than the </a:t>
            </a:r>
            <a:r>
              <a:rPr lang="en-US" sz="2400" dirty="0" err="1"/>
              <a:t>PocketBeagle</a:t>
            </a:r>
            <a:r>
              <a:rPr lang="en-US" sz="24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 PCB may not be sufficient for every connection, some wires may need to be integrated.</a:t>
            </a:r>
          </a:p>
        </p:txBody>
      </p:sp>
    </p:spTree>
    <p:extLst>
      <p:ext uri="{BB962C8B-B14F-4D97-AF65-F5344CB8AC3E}">
        <p14:creationId xmlns:p14="http://schemas.microsoft.com/office/powerpoint/2010/main" val="8825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8ED3-5C6A-493B-9849-2BEF2D09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DD503-28C9-49AC-9D9E-5CD828AC5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the components required consist of:</a:t>
            </a:r>
          </a:p>
          <a:p>
            <a:pPr lvl="1"/>
            <a:r>
              <a:rPr lang="en-US" dirty="0" err="1"/>
              <a:t>PocketBeagle</a:t>
            </a:r>
            <a:r>
              <a:rPr lang="en-US" dirty="0"/>
              <a:t> (already have)</a:t>
            </a:r>
          </a:p>
          <a:p>
            <a:pPr lvl="1"/>
            <a:r>
              <a:rPr lang="en-US" dirty="0"/>
              <a:t>CCS811 CO2 and TVOC sensor(already have)</a:t>
            </a:r>
          </a:p>
          <a:p>
            <a:pPr lvl="1"/>
            <a:r>
              <a:rPr lang="en-US" dirty="0"/>
              <a:t>AHT10 temperature and humidity sensor (already have)</a:t>
            </a:r>
          </a:p>
          <a:p>
            <a:pPr lvl="1"/>
            <a:r>
              <a:rPr lang="en-US" dirty="0"/>
              <a:t>ILI9341 LCD screen (already have)</a:t>
            </a:r>
          </a:p>
          <a:p>
            <a:pPr lvl="1"/>
            <a:r>
              <a:rPr lang="en-US" dirty="0"/>
              <a:t>PMS5003 Dust Sensor (already have)</a:t>
            </a:r>
          </a:p>
          <a:p>
            <a:pPr lvl="1"/>
            <a:r>
              <a:rPr lang="en-US" dirty="0"/>
              <a:t>PMSA0031 Dust </a:t>
            </a:r>
            <a:r>
              <a:rPr lang="en-US" dirty="0" err="1"/>
              <a:t>Densor</a:t>
            </a:r>
            <a:r>
              <a:rPr lang="en-US" dirty="0"/>
              <a:t> (try to replace)</a:t>
            </a:r>
          </a:p>
          <a:p>
            <a:pPr lvl="1"/>
            <a:r>
              <a:rPr lang="en-US" dirty="0"/>
              <a:t>PCB (to be designed and commissioned)</a:t>
            </a:r>
          </a:p>
          <a:p>
            <a:pPr lvl="1"/>
            <a:r>
              <a:rPr lang="en-US" dirty="0"/>
              <a:t>Wires / through hole pins / resistors (assuming not integrated to PCB) to join components </a:t>
            </a:r>
          </a:p>
          <a:p>
            <a:pPr lvl="1"/>
            <a:r>
              <a:rPr lang="en-US" dirty="0"/>
              <a:t>5V USB power supply (optional and mechanical drawing subject to change depending on sizes available</a:t>
            </a:r>
          </a:p>
        </p:txBody>
      </p:sp>
    </p:spTree>
    <p:extLst>
      <p:ext uri="{BB962C8B-B14F-4D97-AF65-F5344CB8AC3E}">
        <p14:creationId xmlns:p14="http://schemas.microsoft.com/office/powerpoint/2010/main" val="107041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8649</TotalTime>
  <Words>402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Diamond Grid 16x9</vt:lpstr>
      <vt:lpstr>ENGI 301  Air Quality Data Module PCB Proposal</vt:lpstr>
      <vt:lpstr>Background Information</vt:lpstr>
      <vt:lpstr>Background Information</vt:lpstr>
      <vt:lpstr>System Block Diagram</vt:lpstr>
      <vt:lpstr>Mechanical Drawing</vt:lpstr>
      <vt:lpstr>Mechanical Drawing Pt. 2</vt:lpstr>
      <vt:lpstr>Components Required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Samuel Xu</cp:lastModifiedBy>
  <cp:revision>414</cp:revision>
  <dcterms:created xsi:type="dcterms:W3CDTF">2018-01-09T20:24:50Z</dcterms:created>
  <dcterms:modified xsi:type="dcterms:W3CDTF">2021-11-17T00:27:23Z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