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4870450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849"/>
    <a:srgbClr val="ECF2F6"/>
    <a:srgbClr val="D8D8D8"/>
    <a:srgbClr val="44546A"/>
    <a:srgbClr val="4B5169"/>
    <a:srgbClr val="FCB040"/>
    <a:srgbClr val="363A4B"/>
    <a:srgbClr val="B1B1B1"/>
    <a:srgbClr val="F1AE40"/>
    <a:srgbClr val="333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184CE2-575F-4CBD-8CA7-725C46AE1344}" v="3" dt="2019-10-31T10:39:56.322"/>
    <p1510:client id="{F82027EE-4CD5-4AA2-AEA7-FB98B6EC8311}" v="3" dt="2019-10-31T10:58:01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9B24-73F9-49E4-91F1-9368DCB76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A36F8-35A8-4484-9E4F-7FDB4C40A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EF99E-C5E8-49D7-A675-94981AC3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2896-4D38-4458-90EC-1BD1AE0375F3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E314B-3E7D-4F39-986E-976A569A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2B309-B833-409E-A1A1-40758C33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ADF-D95B-4A6B-9041-80F7B7228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67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C6FB-4081-4E2F-B2D1-63AABC79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986A8-776C-4DA6-88AC-43ACDF997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C0DD1-E471-4703-9092-1458D46A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2896-4D38-4458-90EC-1BD1AE0375F3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854C7-956C-43BB-90EA-2CB0D88E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C6693-5CF8-4123-9BFD-9E7A24DD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ADF-D95B-4A6B-9041-80F7B7228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83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DBE68-DB78-4BAA-B8B6-E2A33280B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D14C7-3286-44BA-BB21-19FD40C7F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5C0C4-2649-4B22-BA4F-1EAD8460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2896-4D38-4458-90EC-1BD1AE0375F3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70DC5-7717-4864-A41C-279EBFF1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E2D73-EAAB-4A86-9964-38EC0D3E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ADF-D95B-4A6B-9041-80F7B7228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28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A904-D4B8-43D4-BFA2-57053090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8B02-5870-49C3-B47D-7E7F0CE60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D597B-27C0-45F6-9C5F-A80746EE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2896-4D38-4458-90EC-1BD1AE0375F3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10E3F-9EAA-4E97-BF69-A35B89DC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1BAF7-E15D-4580-85DB-56F408AB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ADF-D95B-4A6B-9041-80F7B7228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00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EF9A-51D7-4688-89AF-CA19A13C3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68F8E-DD8E-47FB-B8D6-E890119C4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C66CE-9DAF-42C6-AA49-939257D6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2896-4D38-4458-90EC-1BD1AE0375F3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A035D-10F1-41EC-A114-105C9D1C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8FBF-7D2F-4039-8155-58C3A52D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ADF-D95B-4A6B-9041-80F7B7228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46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F25FC-493E-4C66-9C81-03858E2E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FAC3-2275-4BCD-8B6E-0E53D8478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DFAC6-18C3-4225-9C88-8E9D3DE83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6EA15-CA63-4B96-B891-7D07CD69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2896-4D38-4458-90EC-1BD1AE0375F3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05130-C2A7-4230-B4CE-A6C49F07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7923E-B8E5-4690-99E8-1B411B9F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ADF-D95B-4A6B-9041-80F7B7228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10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9819-3646-41EC-856A-E0CED43D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C5F64-D4D5-4885-B8A3-AE7CEC0C1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6164F-2090-4128-97F5-26FF94741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B2369-04A5-4B80-BF37-F5A9A57BD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AC3C6-AB00-4A6A-8304-69BCF43A8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0DE944-7480-4806-91CB-AD75BA74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2896-4D38-4458-90EC-1BD1AE0375F3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B4F7A-AC00-44B7-B6B8-013C6FEC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235F4-79DD-424F-9C99-DDE69E93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ADF-D95B-4A6B-9041-80F7B7228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97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A36F-BC75-4E5E-BD91-B5D8F386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01CDF-10F4-4371-9023-2890BC9B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2896-4D38-4458-90EC-1BD1AE0375F3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A6643-F97E-4CF8-BF86-1617642EE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C9C82-09EB-4A24-9550-F289D5B4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ADF-D95B-4A6B-9041-80F7B7228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93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064F0-1BC2-478F-A52C-748BEF7A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2896-4D38-4458-90EC-1BD1AE0375F3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8C47A-BE0A-4428-BE50-DD55DAAF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E652F-BEC2-47EC-AC9E-ADC85A3D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ADF-D95B-4A6B-9041-80F7B7228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3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CB47-01AF-41D9-B24D-1EA38724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F79BB-F731-4667-B910-B5B06E063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6742F-FBC8-4736-8E75-48C5132AE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34145-9248-4D06-8730-3D19A770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2896-4D38-4458-90EC-1BD1AE0375F3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3ABE1-F902-4BB5-9DE3-952C0A17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7646C-0812-412D-BF3C-1C0AA9C7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ADF-D95B-4A6B-9041-80F7B7228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55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2818-0C5E-4F65-B046-8DA06C5F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6B5AD-D580-4ACA-B31E-612AEF5B9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7A12A-A849-41EB-B63C-B9A616BCD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E7847-9148-4017-881B-E4F164E5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2896-4D38-4458-90EC-1BD1AE0375F3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C4F80-5B44-406D-BCBE-5A4FA835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B41ED-2C9C-4668-9DB3-21A92509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ADF-D95B-4A6B-9041-80F7B7228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17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12662-11DC-4895-930F-B0DA78B1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6CB09-4D9A-4B38-A26E-7E31FAA7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EB99-5D88-4B4A-9FC3-E76426601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2896-4D38-4458-90EC-1BD1AE0375F3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C3C40-1A1E-4E69-B812-CB0DE3355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9B377-B30F-4027-8D14-BC380E557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22ADF-D95B-4A6B-9041-80F7B7228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66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docs.opencv.org/master/d6/d00/tutorial_py_root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en.wikipedia.org/wiki/Image_segmentation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docs.opencv.org/master/d7/d4d/tutorial_py_thresholding.html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hyperlink" Target="https://morioh.com/p/881d284a7a08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hyperlink" Target="https://docs.opencv.org/master/d3/db4/tutorial_py_watershed.html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608598-D7B0-464C-9706-7430E4CF1A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5" r="19442" b="73506"/>
          <a:stretch/>
        </p:blipFill>
        <p:spPr>
          <a:xfrm>
            <a:off x="39020" y="5675638"/>
            <a:ext cx="12122355" cy="11290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19C8A90-9BD1-46B7-AAB6-32ABB681C7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09"/>
          <a:stretch/>
        </p:blipFill>
        <p:spPr>
          <a:xfrm>
            <a:off x="30624" y="5655572"/>
            <a:ext cx="12192000" cy="1149163"/>
          </a:xfrm>
          <a:prstGeom prst="rect">
            <a:avLst/>
          </a:prstGeom>
          <a:noFill/>
        </p:spPr>
      </p:pic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D8EF0CC7-3D97-4170-A726-5B3EA1D5C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5" y="5906671"/>
            <a:ext cx="588500" cy="569160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7C166B41-7C58-4598-AA95-E3C241AF4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96" y="6000365"/>
            <a:ext cx="375995" cy="3817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D7DF5F3-EFEF-4CC5-BAFF-28A2532B0566}"/>
              </a:ext>
            </a:extLst>
          </p:cNvPr>
          <p:cNvSpPr txBox="1"/>
          <p:nvPr/>
        </p:nvSpPr>
        <p:spPr>
          <a:xfrm>
            <a:off x="11116347" y="6435403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D8D8D8"/>
                </a:solidFill>
              </a:rPr>
              <a:t>#farcnitk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5194B43-464F-4D2A-B818-688477D523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13" y="574576"/>
            <a:ext cx="9393955" cy="2587757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9B234D7-600C-47C8-BB3E-AF6940F29163}"/>
              </a:ext>
            </a:extLst>
          </p:cNvPr>
          <p:cNvCxnSpPr>
            <a:cxnSpLocks/>
          </p:cNvCxnSpPr>
          <p:nvPr/>
        </p:nvCxnSpPr>
        <p:spPr>
          <a:xfrm flipH="1">
            <a:off x="961053" y="3727579"/>
            <a:ext cx="10451339" cy="0"/>
          </a:xfrm>
          <a:prstGeom prst="line">
            <a:avLst/>
          </a:prstGeom>
          <a:ln w="101600">
            <a:solidFill>
              <a:srgbClr val="363A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60A86F7-EFFF-4DDC-91D4-099D9D8F6811}"/>
              </a:ext>
            </a:extLst>
          </p:cNvPr>
          <p:cNvSpPr txBox="1"/>
          <p:nvPr/>
        </p:nvSpPr>
        <p:spPr>
          <a:xfrm>
            <a:off x="765925" y="4085446"/>
            <a:ext cx="1047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363A4B"/>
                </a:solidFill>
              </a:rPr>
              <a:t>Week 3 : Day 2 : </a:t>
            </a:r>
            <a:r>
              <a:rPr lang="en-IN" sz="4800" b="1" dirty="0">
                <a:solidFill>
                  <a:srgbClr val="343849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OpenCV Terminology</a:t>
            </a:r>
            <a:endParaRPr lang="en-IN" sz="4800" b="1" dirty="0">
              <a:solidFill>
                <a:srgbClr val="34384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D7780-9147-4244-90C4-BA64BED9281D}"/>
              </a:ext>
            </a:extLst>
          </p:cNvPr>
          <p:cNvSpPr/>
          <p:nvPr/>
        </p:nvSpPr>
        <p:spPr>
          <a:xfrm>
            <a:off x="-6220" y="0"/>
            <a:ext cx="12198220" cy="6858000"/>
          </a:xfrm>
          <a:prstGeom prst="rect">
            <a:avLst/>
          </a:prstGeom>
          <a:noFill/>
          <a:ln w="127000">
            <a:solidFill>
              <a:srgbClr val="343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22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158227-7381-40E4-AA3D-47950CDB8305}"/>
              </a:ext>
            </a:extLst>
          </p:cNvPr>
          <p:cNvSpPr/>
          <p:nvPr/>
        </p:nvSpPr>
        <p:spPr>
          <a:xfrm>
            <a:off x="-6220" y="-1"/>
            <a:ext cx="12192000" cy="1380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031FC4-0A36-414B-B4B9-836C9FA538DD}"/>
              </a:ext>
            </a:extLst>
          </p:cNvPr>
          <p:cNvSpPr/>
          <p:nvPr/>
        </p:nvSpPr>
        <p:spPr>
          <a:xfrm>
            <a:off x="-30625" y="6382138"/>
            <a:ext cx="12192000" cy="485581"/>
          </a:xfrm>
          <a:prstGeom prst="rect">
            <a:avLst/>
          </a:prstGeom>
          <a:solidFill>
            <a:srgbClr val="343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2BB92-81AE-4AFC-B7CF-65138F9B92A2}"/>
              </a:ext>
            </a:extLst>
          </p:cNvPr>
          <p:cNvSpPr/>
          <p:nvPr/>
        </p:nvSpPr>
        <p:spPr>
          <a:xfrm>
            <a:off x="-6220" y="0"/>
            <a:ext cx="12198220" cy="6858000"/>
          </a:xfrm>
          <a:prstGeom prst="rect">
            <a:avLst/>
          </a:prstGeom>
          <a:noFill/>
          <a:ln w="127000">
            <a:solidFill>
              <a:srgbClr val="343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A7FEFFC-8113-480A-8D9D-C2360DB12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9" y="6414795"/>
            <a:ext cx="432036" cy="417839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03F285A-D2AF-4622-94D7-58F17D74C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3" y="6479476"/>
            <a:ext cx="296367" cy="300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3462E7-1B8C-41A0-B34A-E0732490290D}"/>
              </a:ext>
            </a:extLst>
          </p:cNvPr>
          <p:cNvSpPr txBox="1"/>
          <p:nvPr/>
        </p:nvSpPr>
        <p:spPr>
          <a:xfrm>
            <a:off x="11116347" y="6435403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ECF2F6"/>
                </a:solidFill>
              </a:rPr>
              <a:t>#farcnitk</a:t>
            </a: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BAFE154-BF10-4CE1-9982-3B822B76BF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6" r="13336"/>
          <a:stretch/>
        </p:blipFill>
        <p:spPr>
          <a:xfrm>
            <a:off x="11116348" y="258739"/>
            <a:ext cx="886409" cy="8634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31E2F3-457E-4601-95F5-0BE59620DE0F}"/>
              </a:ext>
            </a:extLst>
          </p:cNvPr>
          <p:cNvSpPr txBox="1"/>
          <p:nvPr/>
        </p:nvSpPr>
        <p:spPr>
          <a:xfrm>
            <a:off x="246616" y="305744"/>
            <a:ext cx="91963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343849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Segmentation</a:t>
            </a:r>
            <a:endParaRPr lang="en-IN" sz="4400" b="1" dirty="0">
              <a:solidFill>
                <a:srgbClr val="34384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A5AD2D-2655-48FC-97A1-F3E82D5AB88F}"/>
              </a:ext>
            </a:extLst>
          </p:cNvPr>
          <p:cNvSpPr txBox="1"/>
          <p:nvPr/>
        </p:nvSpPr>
        <p:spPr>
          <a:xfrm>
            <a:off x="520634" y="1923008"/>
            <a:ext cx="541877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343849"/>
                </a:solidFill>
              </a:rPr>
              <a:t>T</a:t>
            </a:r>
            <a:r>
              <a:rPr lang="en-GB" b="0" i="0" dirty="0">
                <a:solidFill>
                  <a:srgbClr val="343849"/>
                </a:solidFill>
                <a:effectLst/>
              </a:rPr>
              <a:t>he process of partitioning a digital image into multiple segments (</a:t>
            </a:r>
            <a:r>
              <a:rPr lang="en-GB" b="0" i="0" u="none" strike="noStrike" dirty="0">
                <a:solidFill>
                  <a:srgbClr val="343849"/>
                </a:solidFill>
                <a:effectLst/>
              </a:rPr>
              <a:t>sets </a:t>
            </a:r>
            <a:r>
              <a:rPr lang="en-GB" b="0" i="0" dirty="0">
                <a:solidFill>
                  <a:srgbClr val="343849"/>
                </a:solidFill>
                <a:effectLst/>
              </a:rPr>
              <a:t>of </a:t>
            </a:r>
            <a:r>
              <a:rPr lang="en-GB" b="0" i="0" u="none" strike="noStrike" dirty="0">
                <a:solidFill>
                  <a:srgbClr val="343849"/>
                </a:solidFill>
                <a:effectLst/>
              </a:rPr>
              <a:t>pixels</a:t>
            </a:r>
            <a:r>
              <a:rPr lang="en-GB" b="0" i="0" dirty="0">
                <a:solidFill>
                  <a:srgbClr val="343849"/>
                </a:solidFill>
                <a:effectLst/>
              </a:rPr>
              <a:t>, also known as image objects).</a:t>
            </a:r>
          </a:p>
          <a:p>
            <a:pPr algn="just"/>
            <a:endParaRPr lang="en-GB" b="0" i="0" dirty="0">
              <a:solidFill>
                <a:srgbClr val="343849"/>
              </a:solidFill>
              <a:effectLst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343849"/>
                </a:solidFill>
                <a:effectLst/>
              </a:rPr>
              <a:t>The goal of segmentation is to simplify and/or change the representation of an image into something that is more meaningful and easier to analyse.</a:t>
            </a:r>
          </a:p>
          <a:p>
            <a:pPr algn="just"/>
            <a:endParaRPr lang="en-GB" b="0" i="0" dirty="0">
              <a:solidFill>
                <a:srgbClr val="343849"/>
              </a:solidFill>
              <a:effectLst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343849"/>
                </a:solidFill>
                <a:effectLst/>
              </a:rPr>
              <a:t>Some ways to segment an image are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343849"/>
                </a:solidFill>
              </a:rPr>
              <a:t>Thresholding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343849"/>
                </a:solidFill>
                <a:effectLst/>
              </a:rPr>
              <a:t>Edge Detection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343849"/>
                </a:solidFill>
                <a:effectLst/>
              </a:rPr>
              <a:t>Model-based Segmentation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343849"/>
                </a:solidFill>
              </a:rPr>
              <a:t>Others…</a:t>
            </a:r>
            <a:endParaRPr lang="en-GB" b="0" i="0" dirty="0">
              <a:solidFill>
                <a:srgbClr val="343849"/>
              </a:solidFill>
              <a:effectLst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CE51657A-831A-4247-9ACB-F9887170C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122" y="1923008"/>
            <a:ext cx="2280175" cy="397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5AD4AEB3-AFE5-41A9-A5B7-F5D9267FB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423787" y="2942234"/>
            <a:ext cx="3970318" cy="193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31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158227-7381-40E4-AA3D-47950CDB8305}"/>
              </a:ext>
            </a:extLst>
          </p:cNvPr>
          <p:cNvSpPr/>
          <p:nvPr/>
        </p:nvSpPr>
        <p:spPr>
          <a:xfrm>
            <a:off x="-6220" y="-1"/>
            <a:ext cx="12192000" cy="1380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031FC4-0A36-414B-B4B9-836C9FA538DD}"/>
              </a:ext>
            </a:extLst>
          </p:cNvPr>
          <p:cNvSpPr/>
          <p:nvPr/>
        </p:nvSpPr>
        <p:spPr>
          <a:xfrm>
            <a:off x="-30625" y="6382138"/>
            <a:ext cx="12192000" cy="485581"/>
          </a:xfrm>
          <a:prstGeom prst="rect">
            <a:avLst/>
          </a:prstGeom>
          <a:solidFill>
            <a:srgbClr val="343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2BB92-81AE-4AFC-B7CF-65138F9B92A2}"/>
              </a:ext>
            </a:extLst>
          </p:cNvPr>
          <p:cNvSpPr/>
          <p:nvPr/>
        </p:nvSpPr>
        <p:spPr>
          <a:xfrm>
            <a:off x="-6220" y="0"/>
            <a:ext cx="12198220" cy="6858000"/>
          </a:xfrm>
          <a:prstGeom prst="rect">
            <a:avLst/>
          </a:prstGeom>
          <a:noFill/>
          <a:ln w="127000">
            <a:solidFill>
              <a:srgbClr val="343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A7FEFFC-8113-480A-8D9D-C2360DB12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9" y="6414795"/>
            <a:ext cx="432036" cy="417839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03F285A-D2AF-4622-94D7-58F17D74C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3" y="6479476"/>
            <a:ext cx="296367" cy="300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3462E7-1B8C-41A0-B34A-E0732490290D}"/>
              </a:ext>
            </a:extLst>
          </p:cNvPr>
          <p:cNvSpPr txBox="1"/>
          <p:nvPr/>
        </p:nvSpPr>
        <p:spPr>
          <a:xfrm>
            <a:off x="11116347" y="6435403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ECF2F6"/>
                </a:solidFill>
              </a:rPr>
              <a:t>#farcnitk</a:t>
            </a: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BAFE154-BF10-4CE1-9982-3B822B76BF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6" r="13336"/>
          <a:stretch/>
        </p:blipFill>
        <p:spPr>
          <a:xfrm>
            <a:off x="11116348" y="258739"/>
            <a:ext cx="886409" cy="8634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31E2F3-457E-4601-95F5-0BE59620DE0F}"/>
              </a:ext>
            </a:extLst>
          </p:cNvPr>
          <p:cNvSpPr txBox="1"/>
          <p:nvPr/>
        </p:nvSpPr>
        <p:spPr>
          <a:xfrm>
            <a:off x="246616" y="305744"/>
            <a:ext cx="91963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343849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Thresholding</a:t>
            </a:r>
            <a:endParaRPr lang="en-IN" sz="4400" b="1" dirty="0">
              <a:solidFill>
                <a:srgbClr val="34384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A5AD2D-2655-48FC-97A1-F3E82D5AB88F}"/>
              </a:ext>
            </a:extLst>
          </p:cNvPr>
          <p:cNvSpPr txBox="1"/>
          <p:nvPr/>
        </p:nvSpPr>
        <p:spPr>
          <a:xfrm>
            <a:off x="520634" y="1923008"/>
            <a:ext cx="541877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343849"/>
                </a:solidFill>
              </a:rPr>
              <a:t>The simplest method of image segmentation.</a:t>
            </a:r>
          </a:p>
          <a:p>
            <a:pPr algn="just"/>
            <a:endParaRPr lang="en-GB" dirty="0">
              <a:solidFill>
                <a:srgbClr val="343849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343849"/>
                </a:solidFill>
              </a:rPr>
              <a:t>This method is based on a </a:t>
            </a:r>
            <a:r>
              <a:rPr lang="en-GB" b="1" i="1" dirty="0">
                <a:solidFill>
                  <a:srgbClr val="343849"/>
                </a:solidFill>
              </a:rPr>
              <a:t>clip-level</a:t>
            </a:r>
            <a:r>
              <a:rPr lang="en-GB" dirty="0">
                <a:solidFill>
                  <a:srgbClr val="343849"/>
                </a:solidFill>
              </a:rPr>
              <a:t> (or a threshold value) to turn a grayscale image into a binary image.</a:t>
            </a:r>
          </a:p>
          <a:p>
            <a:pPr algn="just"/>
            <a:endParaRPr lang="en-GB" b="0" i="0" dirty="0">
              <a:solidFill>
                <a:srgbClr val="343849"/>
              </a:solidFill>
              <a:effectLst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343849"/>
                </a:solidFill>
                <a:effectLst/>
              </a:rPr>
              <a:t>The key of this method is to select the threshold value (or values when multiple-levels are selected).</a:t>
            </a:r>
          </a:p>
          <a:p>
            <a:pPr algn="just"/>
            <a:endParaRPr lang="en-GB" b="0" i="0" dirty="0">
              <a:solidFill>
                <a:srgbClr val="343849"/>
              </a:solidFill>
              <a:effectLst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343849"/>
                </a:solidFill>
                <a:effectLst/>
              </a:rPr>
              <a:t>Some ways to threshold an image are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GB" dirty="0" err="1">
                <a:solidFill>
                  <a:srgbClr val="343849"/>
                </a:solidFill>
              </a:rPr>
              <a:t>cv.THRESH_BINARY</a:t>
            </a:r>
            <a:endParaRPr lang="en-GB" dirty="0">
              <a:solidFill>
                <a:srgbClr val="343849"/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GB" dirty="0" err="1">
                <a:solidFill>
                  <a:srgbClr val="343849"/>
                </a:solidFill>
              </a:rPr>
              <a:t>cv.THRESH_BINARY_INV</a:t>
            </a:r>
            <a:endParaRPr lang="en-GB" dirty="0">
              <a:solidFill>
                <a:srgbClr val="343849"/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GB" dirty="0" err="1">
                <a:solidFill>
                  <a:srgbClr val="343849"/>
                </a:solidFill>
              </a:rPr>
              <a:t>cv.THRESH_TRUNC</a:t>
            </a:r>
            <a:endParaRPr lang="en-GB" dirty="0">
              <a:solidFill>
                <a:srgbClr val="343849"/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GB" dirty="0" err="1">
                <a:solidFill>
                  <a:srgbClr val="343849"/>
                </a:solidFill>
              </a:rPr>
              <a:t>cv.THRESH_TOZERO</a:t>
            </a:r>
            <a:endParaRPr lang="en-GB" dirty="0">
              <a:solidFill>
                <a:srgbClr val="343849"/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GB" dirty="0" err="1">
                <a:solidFill>
                  <a:srgbClr val="343849"/>
                </a:solidFill>
              </a:rPr>
              <a:t>cv.THRESH_TOZERO_INV</a:t>
            </a:r>
            <a:endParaRPr lang="en-GB" b="0" i="0" dirty="0">
              <a:solidFill>
                <a:srgbClr val="343849"/>
              </a:solidFill>
              <a:effectLst/>
            </a:endParaRPr>
          </a:p>
        </p:txBody>
      </p:sp>
      <p:pic>
        <p:nvPicPr>
          <p:cNvPr id="2050" name="Picture 2" descr="Opencv之图像阈值分割函数的使用及Demo分析| 享书站">
            <a:extLst>
              <a:ext uri="{FF2B5EF4-FFF2-40B4-BE49-F238E27FC236}">
                <a16:creationId xmlns:a16="http://schemas.microsoft.com/office/drawing/2014/main" id="{EE99C358-43EB-4EAB-BAD6-8763AEF83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260" y="1923008"/>
            <a:ext cx="5093292" cy="404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54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5BB31A-8B93-48BF-A24A-8C11A31E8BCE}"/>
              </a:ext>
            </a:extLst>
          </p:cNvPr>
          <p:cNvSpPr/>
          <p:nvPr/>
        </p:nvSpPr>
        <p:spPr>
          <a:xfrm>
            <a:off x="-6220" y="-1"/>
            <a:ext cx="12192000" cy="1380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0BA5F1-AF45-42DC-B871-4B00C567BC4A}"/>
              </a:ext>
            </a:extLst>
          </p:cNvPr>
          <p:cNvSpPr/>
          <p:nvPr/>
        </p:nvSpPr>
        <p:spPr>
          <a:xfrm>
            <a:off x="-30625" y="6382138"/>
            <a:ext cx="12192000" cy="485581"/>
          </a:xfrm>
          <a:prstGeom prst="rect">
            <a:avLst/>
          </a:prstGeom>
          <a:solidFill>
            <a:srgbClr val="343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13E30C-8418-4CF6-B2A0-F7CAFEFAF4EF}"/>
              </a:ext>
            </a:extLst>
          </p:cNvPr>
          <p:cNvSpPr/>
          <p:nvPr/>
        </p:nvSpPr>
        <p:spPr>
          <a:xfrm>
            <a:off x="-6220" y="0"/>
            <a:ext cx="12198220" cy="6858000"/>
          </a:xfrm>
          <a:prstGeom prst="rect">
            <a:avLst/>
          </a:prstGeom>
          <a:noFill/>
          <a:ln w="127000">
            <a:solidFill>
              <a:srgbClr val="343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8506B29-C09B-442A-9807-4A90E948D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9" y="6414795"/>
            <a:ext cx="432036" cy="417839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9599D97-7F9C-4780-A012-2BD3C25B5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3" y="6479476"/>
            <a:ext cx="296367" cy="300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A8CD8F-E8CB-4F7A-BB77-065DC4A74578}"/>
              </a:ext>
            </a:extLst>
          </p:cNvPr>
          <p:cNvSpPr txBox="1"/>
          <p:nvPr/>
        </p:nvSpPr>
        <p:spPr>
          <a:xfrm>
            <a:off x="11116347" y="6435403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ECF2F6"/>
                </a:solidFill>
              </a:rPr>
              <a:t>#farcnitk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3BD93C70-E87F-4078-AFBE-C0F51EBED6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6" r="13336"/>
          <a:stretch/>
        </p:blipFill>
        <p:spPr>
          <a:xfrm>
            <a:off x="11116348" y="258739"/>
            <a:ext cx="886409" cy="8634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15DAA6-82AE-4AE0-ABFF-57075AD09F89}"/>
              </a:ext>
            </a:extLst>
          </p:cNvPr>
          <p:cNvSpPr txBox="1"/>
          <p:nvPr/>
        </p:nvSpPr>
        <p:spPr>
          <a:xfrm>
            <a:off x="246616" y="305744"/>
            <a:ext cx="91963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343849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Edge Detection</a:t>
            </a:r>
            <a:endParaRPr lang="en-IN" sz="4400" b="1" dirty="0">
              <a:solidFill>
                <a:srgbClr val="343849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203C1-5C2F-48C2-BAB9-9BAB69F6FA5D}"/>
              </a:ext>
            </a:extLst>
          </p:cNvPr>
          <p:cNvSpPr txBox="1"/>
          <p:nvPr/>
        </p:nvSpPr>
        <p:spPr>
          <a:xfrm>
            <a:off x="520634" y="1923008"/>
            <a:ext cx="54187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343849"/>
                </a:solidFill>
              </a:rPr>
              <a:t>Region boundaries and edges are closely related, since there is often a sharp adjustment in intensity at the region boundaries.</a:t>
            </a:r>
          </a:p>
          <a:p>
            <a:pPr algn="just"/>
            <a:endParaRPr lang="en-GB" dirty="0">
              <a:solidFill>
                <a:srgbClr val="343849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343849"/>
                </a:solidFill>
              </a:rPr>
              <a:t>This method is generally used as a pre-process.</a:t>
            </a:r>
          </a:p>
          <a:p>
            <a:pPr algn="just"/>
            <a:endParaRPr lang="en-GB" b="0" i="0" dirty="0">
              <a:solidFill>
                <a:srgbClr val="343849"/>
              </a:solidFill>
              <a:effectLst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343849"/>
                </a:solidFill>
                <a:effectLst/>
              </a:rPr>
              <a:t>Some usages are in contour detection, object recognition, etc.</a:t>
            </a:r>
          </a:p>
          <a:p>
            <a:pPr algn="just"/>
            <a:endParaRPr lang="en-GB" b="0" i="0" dirty="0">
              <a:solidFill>
                <a:srgbClr val="343849"/>
              </a:solidFill>
              <a:effectLst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343849"/>
                </a:solidFill>
                <a:effectLst/>
              </a:rPr>
              <a:t>Some ways to perform edge detection on image are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GB" dirty="0" err="1">
                <a:solidFill>
                  <a:srgbClr val="343849"/>
                </a:solidFill>
              </a:rPr>
              <a:t>cv.SOBEL</a:t>
            </a:r>
            <a:endParaRPr lang="en-GB" dirty="0">
              <a:solidFill>
                <a:srgbClr val="343849"/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GB" dirty="0" err="1">
                <a:solidFill>
                  <a:srgbClr val="343849"/>
                </a:solidFill>
              </a:rPr>
              <a:t>cv.CANNY</a:t>
            </a:r>
            <a:endParaRPr lang="en-GB" dirty="0">
              <a:solidFill>
                <a:srgbClr val="343849"/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GB" dirty="0" err="1">
                <a:solidFill>
                  <a:srgbClr val="343849"/>
                </a:solidFill>
              </a:rPr>
              <a:t>cv.LAPLACIAN</a:t>
            </a:r>
            <a:endParaRPr lang="en-GB" b="0" i="0" dirty="0">
              <a:solidFill>
                <a:srgbClr val="343849"/>
              </a:solidFill>
              <a:effectLst/>
            </a:endParaRPr>
          </a:p>
        </p:txBody>
      </p:sp>
      <p:pic>
        <p:nvPicPr>
          <p:cNvPr id="3074" name="Picture 2" descr="OpenCV: Structured forests for fast edge detection">
            <a:extLst>
              <a:ext uri="{FF2B5EF4-FFF2-40B4-BE49-F238E27FC236}">
                <a16:creationId xmlns:a16="http://schemas.microsoft.com/office/drawing/2014/main" id="{711F0A4B-1BA4-4356-9856-039F0CA96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99"/>
          <a:stretch/>
        </p:blipFill>
        <p:spPr bwMode="auto">
          <a:xfrm>
            <a:off x="6331988" y="2450237"/>
            <a:ext cx="2632384" cy="26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OpenCV: Structured forests for fast edge detection">
            <a:extLst>
              <a:ext uri="{FF2B5EF4-FFF2-40B4-BE49-F238E27FC236}">
                <a16:creationId xmlns:a16="http://schemas.microsoft.com/office/drawing/2014/main" id="{FC8B14F6-A3BC-4D01-BFA4-448CB5F920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3" r="34175"/>
          <a:stretch/>
        </p:blipFill>
        <p:spPr bwMode="auto">
          <a:xfrm>
            <a:off x="9167944" y="2450237"/>
            <a:ext cx="2632384" cy="26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76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5BB31A-8B93-48BF-A24A-8C11A31E8BCE}"/>
              </a:ext>
            </a:extLst>
          </p:cNvPr>
          <p:cNvSpPr/>
          <p:nvPr/>
        </p:nvSpPr>
        <p:spPr>
          <a:xfrm>
            <a:off x="-6220" y="-1"/>
            <a:ext cx="12192000" cy="1380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0BA5F1-AF45-42DC-B871-4B00C567BC4A}"/>
              </a:ext>
            </a:extLst>
          </p:cNvPr>
          <p:cNvSpPr/>
          <p:nvPr/>
        </p:nvSpPr>
        <p:spPr>
          <a:xfrm>
            <a:off x="-30625" y="6382138"/>
            <a:ext cx="12192000" cy="485581"/>
          </a:xfrm>
          <a:prstGeom prst="rect">
            <a:avLst/>
          </a:prstGeom>
          <a:solidFill>
            <a:srgbClr val="343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13E30C-8418-4CF6-B2A0-F7CAFEFAF4EF}"/>
              </a:ext>
            </a:extLst>
          </p:cNvPr>
          <p:cNvSpPr/>
          <p:nvPr/>
        </p:nvSpPr>
        <p:spPr>
          <a:xfrm>
            <a:off x="-6220" y="0"/>
            <a:ext cx="12198220" cy="6858000"/>
          </a:xfrm>
          <a:prstGeom prst="rect">
            <a:avLst/>
          </a:prstGeom>
          <a:noFill/>
          <a:ln w="127000">
            <a:solidFill>
              <a:srgbClr val="343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8506B29-C09B-442A-9807-4A90E948D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9" y="6414795"/>
            <a:ext cx="432036" cy="417839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9599D97-7F9C-4780-A012-2BD3C25B5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3" y="6479476"/>
            <a:ext cx="296367" cy="300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A8CD8F-E8CB-4F7A-BB77-065DC4A74578}"/>
              </a:ext>
            </a:extLst>
          </p:cNvPr>
          <p:cNvSpPr txBox="1"/>
          <p:nvPr/>
        </p:nvSpPr>
        <p:spPr>
          <a:xfrm>
            <a:off x="11116347" y="6435403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ECF2F6"/>
                </a:solidFill>
              </a:rPr>
              <a:t>#farcnitk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3BD93C70-E87F-4078-AFBE-C0F51EBED6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6" r="13336"/>
          <a:stretch/>
        </p:blipFill>
        <p:spPr>
          <a:xfrm>
            <a:off x="11116348" y="258739"/>
            <a:ext cx="886409" cy="8634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15DAA6-82AE-4AE0-ABFF-57075AD09F89}"/>
              </a:ext>
            </a:extLst>
          </p:cNvPr>
          <p:cNvSpPr txBox="1"/>
          <p:nvPr/>
        </p:nvSpPr>
        <p:spPr>
          <a:xfrm>
            <a:off x="246616" y="305744"/>
            <a:ext cx="91963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343849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 Based Segmentation</a:t>
            </a:r>
            <a:endParaRPr lang="en-GB" sz="4400" b="1" dirty="0">
              <a:solidFill>
                <a:srgbClr val="343849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203C1-5C2F-48C2-BAB9-9BAB69F6FA5D}"/>
              </a:ext>
            </a:extLst>
          </p:cNvPr>
          <p:cNvSpPr txBox="1"/>
          <p:nvPr/>
        </p:nvSpPr>
        <p:spPr>
          <a:xfrm>
            <a:off x="520634" y="2387258"/>
            <a:ext cx="5418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343849"/>
                </a:solidFill>
              </a:rPr>
              <a:t>Used when the structures of interest have a tendency towards a particular shape.</a:t>
            </a:r>
          </a:p>
          <a:p>
            <a:pPr algn="just"/>
            <a:endParaRPr lang="en-GB" dirty="0">
              <a:solidFill>
                <a:srgbClr val="343849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343849"/>
                </a:solidFill>
              </a:rPr>
              <a:t>One can seek a probabilistic model that characterizes the shape and its variation. When segmenting an image, constraints can be imposed using this model as a prior.</a:t>
            </a:r>
          </a:p>
          <a:p>
            <a:pPr algn="just"/>
            <a:endParaRPr lang="en-GB" b="0" i="0" dirty="0">
              <a:solidFill>
                <a:srgbClr val="343849"/>
              </a:solidFill>
              <a:effectLst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343849"/>
                </a:solidFill>
                <a:effectLst/>
              </a:rPr>
              <a:t>Some usages are in crime-scene analysis, general object detection.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19B776B-7F99-4596-AF40-56BA876A2C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043"/>
          <a:stretch/>
        </p:blipFill>
        <p:spPr bwMode="auto">
          <a:xfrm>
            <a:off x="9182324" y="2387258"/>
            <a:ext cx="2456537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1A540DF-BF0C-4E2A-B9B5-C0E7FBE2B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260" y="2387258"/>
            <a:ext cx="24003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242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BC40122288E24B8973193CF00685AE" ma:contentTypeVersion="11" ma:contentTypeDescription="Create a new document." ma:contentTypeScope="" ma:versionID="152ff1548d88c7b0e58002fa80644025">
  <xsd:schema xmlns:xsd="http://www.w3.org/2001/XMLSchema" xmlns:xs="http://www.w3.org/2001/XMLSchema" xmlns:p="http://schemas.microsoft.com/office/2006/metadata/properties" xmlns:ns2="f86dff78-2085-40d3-8ed6-115d1c691144" xmlns:ns3="c8a27f79-a673-4199-a8f1-9d8318f6fff1" targetNamespace="http://schemas.microsoft.com/office/2006/metadata/properties" ma:root="true" ma:fieldsID="e35418aa8c4f931c8d635b422872b631" ns2:_="" ns3:_="">
    <xsd:import namespace="f86dff78-2085-40d3-8ed6-115d1c691144"/>
    <xsd:import namespace="c8a27f79-a673-4199-a8f1-9d8318f6f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6dff78-2085-40d3-8ed6-115d1c6911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a27f79-a673-4199-a8f1-9d8318f6f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4AB88F-EE47-4C2C-8DC5-9F8BE00F02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6dff78-2085-40d3-8ed6-115d1c691144"/>
    <ds:schemaRef ds:uri="c8a27f79-a673-4199-a8f1-9d8318f6f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C8EF07-1ED6-49EA-A117-075CE43C0E0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BC80B64-FD91-4114-8606-26F8BDADB5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</TotalTime>
  <Words>289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Ishaan Singh</dc:creator>
  <cp:lastModifiedBy>Ishaan Singh</cp:lastModifiedBy>
  <cp:revision>24</cp:revision>
  <dcterms:created xsi:type="dcterms:W3CDTF">2019-10-31T08:55:26Z</dcterms:created>
  <dcterms:modified xsi:type="dcterms:W3CDTF">2020-12-11T08:03:12Z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0x010100F4BC40122288E24B8973193CF00685AE</vt:lpwstr>
  </property>
</Properties>
</file>