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82" r:id="rId14"/>
    <p:sldId id="259" r:id="rId15"/>
    <p:sldId id="289" r:id="rId16"/>
    <p:sldId id="286" r:id="rId17"/>
    <p:sldId id="290" r:id="rId18"/>
    <p:sldId id="273" r:id="rId19"/>
    <p:sldId id="271" r:id="rId20"/>
    <p:sldId id="288" r:id="rId21"/>
    <p:sldId id="27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6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87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407B-D318-4F68-90C9-B6C056DA206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EB2-05B4-4083-A80D-BBCC38510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Housing Price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D0C6E-DC71-45EA-8E6B-A6C385637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Allen </a:t>
            </a:r>
            <a:r>
              <a:rPr lang="en-US" dirty="0"/>
              <a:t>Yang</a:t>
            </a:r>
          </a:p>
        </p:txBody>
      </p:sp>
    </p:spTree>
    <p:extLst>
      <p:ext uri="{BB962C8B-B14F-4D97-AF65-F5344CB8AC3E}">
        <p14:creationId xmlns:p14="http://schemas.microsoft.com/office/powerpoint/2010/main" val="346620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EDF-464E-D473-DA14-CE1F6F6F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91A26B1D-5EF0-A044-F5C7-A6B1E9880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6" y="2035486"/>
            <a:ext cx="4938966" cy="2968761"/>
          </a:xfr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43E534D9-CD0C-2FDA-DD77-C4D5B693A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37" y="2035486"/>
            <a:ext cx="4991874" cy="2968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5163A-64D6-389F-43B7-625651967475}"/>
              </a:ext>
            </a:extLst>
          </p:cNvPr>
          <p:cNvSpPr txBox="1"/>
          <p:nvPr/>
        </p:nvSpPr>
        <p:spPr>
          <a:xfrm>
            <a:off x="1462776" y="5286405"/>
            <a:ext cx="95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population and households have positive linear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rooms and bedrooms have positive linear correlation.</a:t>
            </a:r>
          </a:p>
        </p:txBody>
      </p:sp>
    </p:spTree>
    <p:extLst>
      <p:ext uri="{BB962C8B-B14F-4D97-AF65-F5344CB8AC3E}">
        <p14:creationId xmlns:p14="http://schemas.microsoft.com/office/powerpoint/2010/main" val="3886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604-C636-B70D-97EC-D3EDE3B8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6909E949-C35E-9A5F-3CD3-1B367E16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09" y="2053229"/>
            <a:ext cx="4577586" cy="2751539"/>
          </a:xfr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C9D8693E-7B08-8301-B49C-01CBC375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" y="2053230"/>
            <a:ext cx="4577586" cy="2751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6E945-9C58-6EC6-607B-C4564F7B0B96}"/>
              </a:ext>
            </a:extLst>
          </p:cNvPr>
          <p:cNvSpPr txBox="1"/>
          <p:nvPr/>
        </p:nvSpPr>
        <p:spPr>
          <a:xfrm>
            <a:off x="1112520" y="5004243"/>
            <a:ext cx="968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rooms and population have positive linear correlation.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median income and median house value have positive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median house value seems to be artificially capped at 500,000 </a:t>
            </a:r>
          </a:p>
        </p:txBody>
      </p:sp>
    </p:spTree>
    <p:extLst>
      <p:ext uri="{BB962C8B-B14F-4D97-AF65-F5344CB8AC3E}">
        <p14:creationId xmlns:p14="http://schemas.microsoft.com/office/powerpoint/2010/main" val="27933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03A-2BA7-23B4-DCF6-5193E750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1CD1158A-56A9-ED80-DBA3-6916B56A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230"/>
            <a:ext cx="4580357" cy="2751539"/>
          </a:xfrm>
        </p:spPr>
      </p:pic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A7D414F-5F18-2208-B0D3-6724E3AC9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90441"/>
            <a:ext cx="4580357" cy="2751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5A825-F157-9C37-DDC6-A68047D1A99D}"/>
              </a:ext>
            </a:extLst>
          </p:cNvPr>
          <p:cNvSpPr txBox="1"/>
          <p:nvPr/>
        </p:nvSpPr>
        <p:spPr>
          <a:xfrm>
            <a:off x="1076960" y="5283200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latitude appears to have no correlation with </a:t>
            </a:r>
            <a:r>
              <a:rPr lang="en-US" dirty="0" err="1"/>
              <a:t>median_house_value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Longitude appears to have no correlation with </a:t>
            </a:r>
            <a:r>
              <a:rPr lang="en-US" dirty="0" err="1"/>
              <a:t>median_house_value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16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7BAB-934D-6E80-281B-67853B96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02FA-7F93-3F4D-50F9-71171241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CF2B62-0F5F-9543-EAB5-00D4D212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20100"/>
              </p:ext>
            </p:extLst>
          </p:nvPr>
        </p:nvGraphicFramePr>
        <p:xfrm>
          <a:off x="1137146" y="1355792"/>
          <a:ext cx="9077960" cy="52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44">
                  <a:extLst>
                    <a:ext uri="{9D8B030D-6E8A-4147-A177-3AD203B41FA5}">
                      <a16:colId xmlns:a16="http://schemas.microsoft.com/office/drawing/2014/main" val="3555592124"/>
                    </a:ext>
                  </a:extLst>
                </a:gridCol>
                <a:gridCol w="802092">
                  <a:extLst>
                    <a:ext uri="{9D8B030D-6E8A-4147-A177-3AD203B41FA5}">
                      <a16:colId xmlns:a16="http://schemas.microsoft.com/office/drawing/2014/main" val="1789776010"/>
                    </a:ext>
                  </a:extLst>
                </a:gridCol>
                <a:gridCol w="821533">
                  <a:extLst>
                    <a:ext uri="{9D8B030D-6E8A-4147-A177-3AD203B41FA5}">
                      <a16:colId xmlns:a16="http://schemas.microsoft.com/office/drawing/2014/main" val="3169477654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445590269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4284849168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45134027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3983172125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37182749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18586661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903916537"/>
                    </a:ext>
                  </a:extLst>
                </a:gridCol>
              </a:tblGrid>
              <a:tr h="709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housing_median_age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total_rooms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total_bedrooms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median_income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median_house_value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62453"/>
                  </a:ext>
                </a:extLst>
              </a:tr>
              <a:tr h="373411">
                <a:tc>
                  <a:txBody>
                    <a:bodyPr/>
                    <a:lstStyle/>
                    <a:p>
                      <a:r>
                        <a:rPr lang="en-US" sz="14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65047"/>
                  </a:ext>
                </a:extLst>
              </a:tr>
              <a:tr h="380642">
                <a:tc>
                  <a:txBody>
                    <a:bodyPr/>
                    <a:lstStyle/>
                    <a:p>
                      <a:r>
                        <a:rPr lang="en-US" sz="14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197"/>
                  </a:ext>
                </a:extLst>
              </a:tr>
              <a:tr h="4344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housing_median_age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92144"/>
                  </a:ext>
                </a:extLst>
              </a:tr>
              <a:tr h="4056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total_rooms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41071"/>
                  </a:ext>
                </a:extLst>
              </a:tr>
              <a:tr h="447299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total_bedrooms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35087"/>
                  </a:ext>
                </a:extLst>
              </a:tr>
              <a:tr h="400705">
                <a:tc>
                  <a:txBody>
                    <a:bodyPr/>
                    <a:lstStyle/>
                    <a:p>
                      <a:r>
                        <a:rPr lang="en-US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68787"/>
                  </a:ext>
                </a:extLst>
              </a:tr>
              <a:tr h="354972">
                <a:tc>
                  <a:txBody>
                    <a:bodyPr/>
                    <a:lstStyle/>
                    <a:p>
                      <a:r>
                        <a:rPr lang="en-US" sz="14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1632"/>
                  </a:ext>
                </a:extLst>
              </a:tr>
              <a:tr h="56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median_income</a:t>
                      </a:r>
                      <a:r>
                        <a:rPr lang="en-US" sz="140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70629"/>
                  </a:ext>
                </a:extLst>
              </a:tr>
              <a:tr h="56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median_house_value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1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4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E20-4D66-40C6-A584-AF03BF83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61" y="79377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1: Linear Regression</a:t>
            </a:r>
            <a:br>
              <a:rPr lang="en-US" dirty="0"/>
            </a:br>
            <a:r>
              <a:rPr lang="en-US" dirty="0"/>
              <a:t>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3E5E-83C4-4417-85CD-68FDAEFA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460" y="1843012"/>
            <a:ext cx="9603275" cy="3450613"/>
          </a:xfrm>
        </p:spPr>
        <p:txBody>
          <a:bodyPr>
            <a:normAutofit/>
          </a:bodyPr>
          <a:lstStyle/>
          <a:p>
            <a:r>
              <a:rPr lang="pt-BR" dirty="0"/>
              <a:t>regParam=0.01, elasticNetParam=1.00</a:t>
            </a:r>
          </a:p>
          <a:p>
            <a:r>
              <a:rPr lang="pt-BR" dirty="0"/>
              <a:t>r2 = 0.63, rootMeanSquareError = 67,548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D1D45-2D45-3E67-1E83-2863DC39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4DC439-4D9F-4DD2-8A87-E32278F0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95144"/>
              </p:ext>
            </p:extLst>
          </p:nvPr>
        </p:nvGraphicFramePr>
        <p:xfrm>
          <a:off x="1840459" y="306858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3822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11554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75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133,393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197,642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149,474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8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F1A-3201-DD3F-BC9C-2A79A28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Tune Hyperparameters:</a:t>
            </a:r>
            <a:br>
              <a:rPr lang="pt-BR" dirty="0"/>
            </a:br>
            <a:r>
              <a:rPr lang="en-US" dirty="0"/>
              <a:t> Search for Top Features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0A5EB97-31A5-077F-D530-37F00BE56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22514"/>
              </p:ext>
            </p:extLst>
          </p:nvPr>
        </p:nvGraphicFramePr>
        <p:xfrm>
          <a:off x="1960700" y="2177107"/>
          <a:ext cx="8270599" cy="250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985">
                  <a:extLst>
                    <a:ext uri="{9D8B030D-6E8A-4147-A177-3AD203B41FA5}">
                      <a16:colId xmlns:a16="http://schemas.microsoft.com/office/drawing/2014/main" val="27358354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1581757"/>
                    </a:ext>
                  </a:extLst>
                </a:gridCol>
                <a:gridCol w="2836281">
                  <a:extLst>
                    <a:ext uri="{9D8B030D-6E8A-4147-A177-3AD203B41FA5}">
                      <a16:colId xmlns:a16="http://schemas.microsoft.com/office/drawing/2014/main" val="3027414099"/>
                    </a:ext>
                  </a:extLst>
                </a:gridCol>
              </a:tblGrid>
              <a:tr h="275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numTopFeatures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rootMeanSquaredError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0.63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67,548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70,673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8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70,812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71,112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33323"/>
                  </a:ext>
                </a:extLst>
              </a:tr>
              <a:tr h="34478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2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75,317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53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AE9812-BCDD-130E-F722-1BFCE4D08FCF}"/>
              </a:ext>
            </a:extLst>
          </p:cNvPr>
          <p:cNvSpPr txBox="1"/>
          <p:nvPr/>
        </p:nvSpPr>
        <p:spPr>
          <a:xfrm>
            <a:off x="2229220" y="4867086"/>
            <a:ext cx="8135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regParam=0.01, elasticNetParam=1.00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featureType = continuous, labelType = continuous for Univariate Feature Selectors to use F-value selector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top 7 features: latitude, housing_median_age, total_rooms, total_bedrooms, households, median_income, ocean_proximity_INLAND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3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E20-4D66-40C6-A584-AF03BF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Linear Regression</a:t>
            </a:r>
            <a:br>
              <a:rPr lang="en-US" dirty="0"/>
            </a:br>
            <a:r>
              <a:rPr lang="en-US" dirty="0"/>
              <a:t>7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3E5E-83C4-4417-85CD-68FDAEFA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pt-BR" dirty="0"/>
              <a:t>regParam=0.01, elasticNetParam=1.00, featureType = continuous, labelType = continuous</a:t>
            </a:r>
          </a:p>
          <a:p>
            <a:r>
              <a:rPr lang="pt-BR" dirty="0"/>
              <a:t>r2 = 0.59,  rootMeanSquareError = 71,047</a:t>
            </a:r>
          </a:p>
          <a:p>
            <a:endParaRPr lang="pt-B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D1D45-2D45-3E67-1E83-2863DC39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F457C8-28C2-A611-851D-F26DABA6D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41430"/>
              </p:ext>
            </p:extLst>
          </p:nvPr>
        </p:nvGraphicFramePr>
        <p:xfrm>
          <a:off x="2589212" y="38404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207,162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135,651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179,598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148,531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3: Linear Regression 12 Features</a:t>
            </a:r>
            <a:br>
              <a:rPr lang="en-US" dirty="0"/>
            </a:br>
            <a:r>
              <a:rPr lang="en-US" dirty="0"/>
              <a:t>Tune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for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best params: </a:t>
            </a:r>
            <a:r>
              <a:rPr lang="en-US" i="0" dirty="0">
                <a:effectLst/>
              </a:rPr>
              <a:t>regParam= </a:t>
            </a:r>
            <a:r>
              <a:rPr lang="en-US" dirty="0"/>
              <a:t>1.0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dirty="0"/>
              <a:t>=</a:t>
            </a:r>
            <a:r>
              <a:rPr lang="en-US" i="0" dirty="0">
                <a:effectLst/>
              </a:rPr>
              <a:t> 0.0, </a:t>
            </a:r>
          </a:p>
          <a:p>
            <a:r>
              <a:rPr lang="en-US" i="0" dirty="0">
                <a:effectLst/>
              </a:rPr>
              <a:t>r2 = 0.64, </a:t>
            </a:r>
            <a:r>
              <a:rPr lang="en-US" i="0" dirty="0" err="1">
                <a:effectLst/>
              </a:rPr>
              <a:t>rootMeanSquareError</a:t>
            </a:r>
            <a:r>
              <a:rPr lang="en-US" i="0" dirty="0">
                <a:effectLst/>
              </a:rPr>
              <a:t> = 66,626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F9B04-1F3A-F90C-7CB8-F3FDBF24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78185"/>
              </p:ext>
            </p:extLst>
          </p:nvPr>
        </p:nvGraphicFramePr>
        <p:xfrm>
          <a:off x="2589212" y="3840481"/>
          <a:ext cx="8127999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4886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202,828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101,478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143,518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4: Linear Regression 7 features</a:t>
            </a:r>
            <a:br>
              <a:rPr lang="en-US" dirty="0"/>
            </a:br>
            <a:r>
              <a:rPr lang="en-US" dirty="0"/>
              <a:t>Tune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for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</a:p>
          <a:p>
            <a:r>
              <a:rPr lang="en-US" dirty="0"/>
              <a:t>best params: </a:t>
            </a:r>
            <a:r>
              <a:rPr lang="en-US" i="0" dirty="0">
                <a:effectLst/>
              </a:rPr>
              <a:t>regParam= </a:t>
            </a:r>
            <a:r>
              <a:rPr lang="en-US" dirty="0"/>
              <a:t>1.0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dirty="0"/>
              <a:t>=</a:t>
            </a:r>
            <a:r>
              <a:rPr lang="en-US" i="0" dirty="0">
                <a:effectLst/>
              </a:rPr>
              <a:t> 0.0, </a:t>
            </a:r>
          </a:p>
          <a:p>
            <a:r>
              <a:rPr lang="en-US" i="0" dirty="0">
                <a:effectLst/>
              </a:rPr>
              <a:t>r2 = 0.59, </a:t>
            </a:r>
            <a:r>
              <a:rPr lang="en-US" i="0" dirty="0" err="1">
                <a:effectLst/>
              </a:rPr>
              <a:t>rootMeanSquareError</a:t>
            </a:r>
            <a:r>
              <a:rPr lang="en-US" i="0" dirty="0">
                <a:effectLst/>
              </a:rPr>
              <a:t> = 70,639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F9B04-1F3A-F90C-7CB8-F3FDBF24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49821"/>
              </p:ext>
            </p:extLst>
          </p:nvPr>
        </p:nvGraphicFramePr>
        <p:xfrm>
          <a:off x="2589212" y="38404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210,480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133,839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145,625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0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1F6B-F789-9E84-7739-F5D8E1C6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5: Gradient Boosted Trees Regression </a:t>
            </a:r>
            <a:br>
              <a:rPr lang="en-US" dirty="0"/>
            </a:br>
            <a:r>
              <a:rPr lang="en-US" dirty="0"/>
              <a:t>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E70B-7FB7-47EC-AB35-B3E5B144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minInstancesPerNode</a:t>
            </a:r>
            <a:r>
              <a:rPr lang="en-US" dirty="0"/>
              <a:t>=10, </a:t>
            </a:r>
            <a:r>
              <a:rPr lang="en-US" dirty="0" err="1"/>
              <a:t>minInfoGain</a:t>
            </a:r>
            <a:r>
              <a:rPr lang="en-US" dirty="0"/>
              <a:t>=0.1</a:t>
            </a:r>
          </a:p>
          <a:p>
            <a:r>
              <a:rPr lang="en-US" dirty="0"/>
              <a:t>r2 = 0.75,  </a:t>
            </a:r>
            <a:r>
              <a:rPr lang="en-US" dirty="0" err="1"/>
              <a:t>rootMeanSquareError</a:t>
            </a:r>
            <a:r>
              <a:rPr lang="en-US" dirty="0"/>
              <a:t> = 55,085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BB0E7-B4BB-830C-76D6-B665E237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0443"/>
              </p:ext>
            </p:extLst>
          </p:nvPr>
        </p:nvGraphicFramePr>
        <p:xfrm>
          <a:off x="2589212" y="368618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102,221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118,546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118,993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6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978-E3FD-4687-B6EC-3499A035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F619-7C9E-4F79-8B72-10BEF1EA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able to predict housing price is very important to real estate investors</a:t>
            </a:r>
          </a:p>
          <a:p>
            <a:r>
              <a:rPr lang="en-US" dirty="0"/>
              <a:t>With the information, investors can decide whether there is a buying or selling opportunity.</a:t>
            </a:r>
          </a:p>
          <a:p>
            <a:r>
              <a:rPr lang="en-US" dirty="0"/>
              <a:t>This project builds regression models to predict housing price with given metrics.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6: Gradient Boosted Trees Regression</a:t>
            </a:r>
            <a:br>
              <a:rPr lang="en-US" dirty="0"/>
            </a:br>
            <a:r>
              <a:rPr lang="en-US" dirty="0"/>
              <a:t>7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minInstancesPerNode</a:t>
            </a:r>
            <a:r>
              <a:rPr lang="en-US" dirty="0"/>
              <a:t>=10, </a:t>
            </a:r>
            <a:r>
              <a:rPr lang="en-US" dirty="0" err="1"/>
              <a:t>minInfoGain</a:t>
            </a:r>
            <a:r>
              <a:rPr lang="en-US" dirty="0"/>
              <a:t>=0.1</a:t>
            </a:r>
            <a:endParaRPr lang="en-US" i="0" dirty="0">
              <a:effectLst/>
            </a:endParaRPr>
          </a:p>
          <a:p>
            <a:r>
              <a:rPr lang="en-US" dirty="0"/>
              <a:t>features = 7 </a:t>
            </a:r>
          </a:p>
          <a:p>
            <a:r>
              <a:rPr lang="en-US" i="0" dirty="0">
                <a:effectLst/>
              </a:rPr>
              <a:t>r2 = 0.67, </a:t>
            </a:r>
            <a:r>
              <a:rPr lang="en-US" i="0" dirty="0" err="1">
                <a:effectLst/>
              </a:rPr>
              <a:t>rootMeansSquareError</a:t>
            </a:r>
            <a:r>
              <a:rPr lang="en-US" i="0" dirty="0">
                <a:effectLst/>
              </a:rPr>
              <a:t> = 63,599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65E11E-E478-B0E4-736C-003100A6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63034"/>
              </p:ext>
            </p:extLst>
          </p:nvPr>
        </p:nvGraphicFramePr>
        <p:xfrm>
          <a:off x="2589212" y="382686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125,668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B518-84B4-6FC6-6841-145E077E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BA2C27-6B18-E126-9827-497AA35CB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63811"/>
              </p:ext>
            </p:extLst>
          </p:nvPr>
        </p:nvGraphicFramePr>
        <p:xfrm>
          <a:off x="687388" y="1264555"/>
          <a:ext cx="10548817" cy="533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06">
                  <a:extLst>
                    <a:ext uri="{9D8B030D-6E8A-4147-A177-3AD203B41FA5}">
                      <a16:colId xmlns:a16="http://schemas.microsoft.com/office/drawing/2014/main" val="2069276517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696030598"/>
                    </a:ext>
                  </a:extLst>
                </a:gridCol>
                <a:gridCol w="1295466">
                  <a:extLst>
                    <a:ext uri="{9D8B030D-6E8A-4147-A177-3AD203B41FA5}">
                      <a16:colId xmlns:a16="http://schemas.microsoft.com/office/drawing/2014/main" val="2708686776"/>
                    </a:ext>
                  </a:extLst>
                </a:gridCol>
                <a:gridCol w="1345566">
                  <a:extLst>
                    <a:ext uri="{9D8B030D-6E8A-4147-A177-3AD203B41FA5}">
                      <a16:colId xmlns:a16="http://schemas.microsoft.com/office/drawing/2014/main" val="1928956931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2051319711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240627524"/>
                    </a:ext>
                  </a:extLst>
                </a:gridCol>
                <a:gridCol w="1354963">
                  <a:extLst>
                    <a:ext uri="{9D8B030D-6E8A-4147-A177-3AD203B41FA5}">
                      <a16:colId xmlns:a16="http://schemas.microsoft.com/office/drawing/2014/main" val="3068983030"/>
                    </a:ext>
                  </a:extLst>
                </a:gridCol>
                <a:gridCol w="1286068">
                  <a:extLst>
                    <a:ext uri="{9D8B030D-6E8A-4147-A177-3AD203B41FA5}">
                      <a16:colId xmlns:a16="http://schemas.microsoft.com/office/drawing/2014/main" val="842971656"/>
                    </a:ext>
                  </a:extLst>
                </a:gridCol>
              </a:tblGrid>
              <a:tr h="569086">
                <a:tc>
                  <a:txBody>
                    <a:bodyPr/>
                    <a:lstStyle/>
                    <a:p>
                      <a:r>
                        <a:rPr lang="en-US" sz="16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17343"/>
                  </a:ext>
                </a:extLst>
              </a:tr>
              <a:tr h="514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Linear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regParam=0.01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elasticNetParam</a:t>
                      </a:r>
                      <a:r>
                        <a:rPr lang="en-US" sz="1400" dirty="0"/>
                        <a:t>=1.00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67,548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76171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Top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regParam=0.01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elasticNetParam=1.00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963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reg &amp; </a:t>
                      </a:r>
                      <a:r>
                        <a:rPr lang="en-US" sz="1400" dirty="0" err="1"/>
                        <a:t>elasticNet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regParam</a:t>
                      </a:r>
                      <a:r>
                        <a:rPr lang="en-US" sz="1400" dirty="0"/>
                        <a:t>=1.0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elasticNetParame</a:t>
                      </a:r>
                      <a:r>
                        <a:rPr lang="en-US" sz="14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=continuous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=continuous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66,626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28467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reg &amp; </a:t>
                      </a:r>
                      <a:r>
                        <a:rPr lang="en-US" sz="1400" dirty="0" err="1"/>
                        <a:t>elaticNet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regParam=1.0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elasticNetParam=0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 = 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70,639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96852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Gradient 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minInstancesPerNode</a:t>
                      </a:r>
                      <a:r>
                        <a:rPr lang="en-US" sz="1400" dirty="0"/>
                        <a:t>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minInfoGain</a:t>
                      </a:r>
                      <a:r>
                        <a:rPr lang="en-US" sz="1400" dirty="0"/>
                        <a:t>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55,085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4110"/>
                  </a:ext>
                </a:extLst>
              </a:tr>
              <a:tr h="995072">
                <a:tc>
                  <a:txBody>
                    <a:bodyPr/>
                    <a:lstStyle/>
                    <a:p>
                      <a:r>
                        <a:rPr lang="en-US" sz="1400" dirty="0"/>
                        <a:t>Gradient Boosted Trees: Use Top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minInstancesPerNode</a:t>
                      </a:r>
                      <a:r>
                        <a:rPr lang="en-US" sz="1400" dirty="0"/>
                        <a:t>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minInfoGain</a:t>
                      </a:r>
                      <a:r>
                        <a:rPr lang="en-US" sz="1400" dirty="0"/>
                        <a:t>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featureType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continuous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labelType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continuous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63,599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87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339-E200-4509-96A7-B9783E2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9AB8-0989-4323-8FEF-9018DE09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Boosted Trees Regression greatly improves the model</a:t>
            </a:r>
          </a:p>
          <a:p>
            <a:r>
              <a:rPr lang="en-US" dirty="0"/>
              <a:t>Changing </a:t>
            </a:r>
            <a:r>
              <a:rPr lang="en-US" i="0" dirty="0">
                <a:effectLst/>
              </a:rPr>
              <a:t>regParam</a:t>
            </a:r>
            <a:r>
              <a:rPr lang="en-US" dirty="0"/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for Linear </a:t>
            </a:r>
            <a:r>
              <a:rPr lang="en-US" i="0" dirty="0" err="1">
                <a:effectLst/>
              </a:rPr>
              <a:t>Regresson</a:t>
            </a:r>
            <a:r>
              <a:rPr lang="en-US" i="0" dirty="0">
                <a:effectLst/>
              </a:rPr>
              <a:t> has slight</a:t>
            </a:r>
            <a:r>
              <a:rPr lang="en-US" dirty="0"/>
              <a:t> effect</a:t>
            </a:r>
            <a:endParaRPr lang="en-US" i="0" dirty="0">
              <a:effectLst/>
            </a:endParaRPr>
          </a:p>
          <a:p>
            <a:r>
              <a:rPr lang="en-US" dirty="0"/>
              <a:t>Best model is given by Gradient Boosted Trees Regression using all 12 features</a:t>
            </a:r>
          </a:p>
        </p:txBody>
      </p:sp>
    </p:spTree>
    <p:extLst>
      <p:ext uri="{BB962C8B-B14F-4D97-AF65-F5344CB8AC3E}">
        <p14:creationId xmlns:p14="http://schemas.microsoft.com/office/powerpoint/2010/main" val="337881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8105-7DD9-4364-AC67-C91A3400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AF57-1C3A-4A67-A1B4-8D5DB953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real estate investors, able to predict housing price will help make informed decisions.</a:t>
            </a:r>
          </a:p>
          <a:p>
            <a:r>
              <a:rPr lang="en-US" dirty="0"/>
              <a:t>Models built by Gradient Booted Regression can be a valuable tool.</a:t>
            </a:r>
          </a:p>
          <a:p>
            <a:r>
              <a:rPr lang="en-US" dirty="0"/>
              <a:t>A better model is needed to accurately predict housing price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2E5-D147-49C9-AD68-EBDCDC7D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936-BB0E-48CC-8C61-B4C4DF46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is California Census Data published by US Census Bureau </a:t>
            </a:r>
          </a:p>
          <a:p>
            <a:r>
              <a:rPr lang="en-US" dirty="0"/>
              <a:t>Contains 10 types of metrics for each district in California. </a:t>
            </a:r>
          </a:p>
          <a:p>
            <a:r>
              <a:rPr lang="en-US" dirty="0"/>
              <a:t>A district has a population of 600 to 3,000 people</a:t>
            </a:r>
          </a:p>
          <a:p>
            <a:r>
              <a:rPr lang="en-US" dirty="0"/>
              <a:t>10 metrics are longitude, latitude, housing median age, total rooms, total bedrooms, population, households, median income, ocean proximity, and median house value.</a:t>
            </a:r>
          </a:p>
          <a:p>
            <a:r>
              <a:rPr lang="en-US" dirty="0"/>
              <a:t>20,640 rows in dataset. 207 rows with missing values are dropped.</a:t>
            </a:r>
          </a:p>
          <a:p>
            <a:r>
              <a:rPr lang="en-US" dirty="0"/>
              <a:t>Outliers 3 times standard deviation away from the mean are dropped.</a:t>
            </a:r>
          </a:p>
        </p:txBody>
      </p:sp>
    </p:spTree>
    <p:extLst>
      <p:ext uri="{BB962C8B-B14F-4D97-AF65-F5344CB8AC3E}">
        <p14:creationId xmlns:p14="http://schemas.microsoft.com/office/powerpoint/2010/main" val="134706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3DC6-3DA8-4653-A7D3-1EF211E5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08F3-56C3-4DB6-87FC-501DEBCF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20,640 records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ABE19B-D034-5D8B-8830-C8B2821F1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67600"/>
              </p:ext>
            </p:extLst>
          </p:nvPr>
        </p:nvGraphicFramePr>
        <p:xfrm>
          <a:off x="671803" y="2955482"/>
          <a:ext cx="11122090" cy="268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09">
                  <a:extLst>
                    <a:ext uri="{9D8B030D-6E8A-4147-A177-3AD203B41FA5}">
                      <a16:colId xmlns:a16="http://schemas.microsoft.com/office/drawing/2014/main" val="2843695258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1944890560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298095979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880472110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229756737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07685974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50961773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121940889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1591419405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17259720"/>
                    </a:ext>
                  </a:extLst>
                </a:gridCol>
              </a:tblGrid>
              <a:tr h="102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housing_median_age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median_income</a:t>
                      </a:r>
                      <a:r>
                        <a:rPr lang="en-US" dirty="0"/>
                        <a:t> (in $10,000)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05685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206,855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1520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115,395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33248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15440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5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21EF-33AC-8F93-3971-23E46AF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C44B-C6C3-0946-A668-165F39BF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1255"/>
            <a:ext cx="10666411" cy="3619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distributions are bimodal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Corresponds to two large cities: Los Angeles and San Francisco</a:t>
            </a:r>
          </a:p>
          <a:p>
            <a:endParaRPr lang="en-US" dirty="0"/>
          </a:p>
        </p:txBody>
      </p:sp>
      <p:pic>
        <p:nvPicPr>
          <p:cNvPr id="5" name="Picture 4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496A7F9A-DCE9-DA7F-9E03-20F3B96B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79707"/>
            <a:ext cx="4216956" cy="2622273"/>
          </a:xfrm>
          <a:prstGeom prst="rect">
            <a:avLst/>
          </a:prstGeom>
        </p:spPr>
      </p:pic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948042E8-57A8-00CA-124B-459EC443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0" y="1995663"/>
            <a:ext cx="4808371" cy="26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859-9F6E-6E93-E7C8-1F45560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F9B25E53-25C1-479C-135A-6A3C46B6B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0" y="2056001"/>
            <a:ext cx="4572044" cy="2745998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B52FC09-8512-E941-7A31-DEF3C587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9" y="2066161"/>
            <a:ext cx="4572044" cy="2745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19FCC-C557-8247-7D7F-B01E7028F8C1}"/>
              </a:ext>
            </a:extLst>
          </p:cNvPr>
          <p:cNvSpPr txBox="1"/>
          <p:nvPr/>
        </p:nvSpPr>
        <p:spPr>
          <a:xfrm>
            <a:off x="1016000" y="5425440"/>
            <a:ext cx="90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Distributions are normal but skewed to the right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may be outliers</a:t>
            </a:r>
          </a:p>
        </p:txBody>
      </p:sp>
    </p:spTree>
    <p:extLst>
      <p:ext uri="{BB962C8B-B14F-4D97-AF65-F5344CB8AC3E}">
        <p14:creationId xmlns:p14="http://schemas.microsoft.com/office/powerpoint/2010/main" val="55986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8AAE-4048-6FBF-B33F-674BF05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number&#10;&#10;Description automatically generated">
            <a:extLst>
              <a:ext uri="{FF2B5EF4-FFF2-40B4-BE49-F238E27FC236}">
                <a16:creationId xmlns:a16="http://schemas.microsoft.com/office/drawing/2014/main" id="{C2783F7A-B76A-73DB-2405-84A5D84E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52" y="2598314"/>
            <a:ext cx="4572044" cy="2745998"/>
          </a:xfrm>
        </p:spPr>
      </p:pic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06A8A03-E286-D713-3BD5-5C820E9B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6270"/>
            <a:ext cx="4707820" cy="281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A9B60-E94D-3CA5-39CC-F34B4E57E95C}"/>
              </a:ext>
            </a:extLst>
          </p:cNvPr>
          <p:cNvSpPr txBox="1"/>
          <p:nvPr/>
        </p:nvSpPr>
        <p:spPr>
          <a:xfrm>
            <a:off x="1111180" y="554736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distributions are normal but skewed to the right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may be outliers</a:t>
            </a:r>
          </a:p>
        </p:txBody>
      </p:sp>
    </p:spTree>
    <p:extLst>
      <p:ext uri="{BB962C8B-B14F-4D97-AF65-F5344CB8AC3E}">
        <p14:creationId xmlns:p14="http://schemas.microsoft.com/office/powerpoint/2010/main" val="223921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1A1B-1D9E-42BE-03BA-D9FB7A6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D7A4552-7B31-F390-30D2-23CAE8C7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7" y="2186205"/>
            <a:ext cx="5040333" cy="2818042"/>
          </a:xfrm>
        </p:spPr>
      </p:pic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379C3A8-F113-5FC8-E8C0-F04A24AC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26" y="2186205"/>
            <a:ext cx="4804803" cy="281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19E47-08A1-4780-6EA0-AA998289C33A}"/>
              </a:ext>
            </a:extLst>
          </p:cNvPr>
          <p:cNvSpPr txBox="1"/>
          <p:nvPr/>
        </p:nvSpPr>
        <p:spPr>
          <a:xfrm>
            <a:off x="1463814" y="5341192"/>
            <a:ext cx="95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housing median age distribute is not normal.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median income distribution is normal</a:t>
            </a:r>
          </a:p>
        </p:txBody>
      </p:sp>
    </p:spTree>
    <p:extLst>
      <p:ext uri="{BB962C8B-B14F-4D97-AF65-F5344CB8AC3E}">
        <p14:creationId xmlns:p14="http://schemas.microsoft.com/office/powerpoint/2010/main" val="30187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024A-68F3-CDFA-7F4A-B56BC380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house value&#10;&#10;Description automatically generated">
            <a:extLst>
              <a:ext uri="{FF2B5EF4-FFF2-40B4-BE49-F238E27FC236}">
                <a16:creationId xmlns:a16="http://schemas.microsoft.com/office/drawing/2014/main" id="{E7308C6C-F328-F2A6-D634-22AE514AC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7" y="2185520"/>
            <a:ext cx="4973830" cy="3048030"/>
          </a:xfr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85716611-9D23-01AC-646F-06F35809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5" y="2095318"/>
            <a:ext cx="5070842" cy="3048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B57A98-614A-EE5B-3FEF-56AD60D3B697}"/>
              </a:ext>
            </a:extLst>
          </p:cNvPr>
          <p:cNvSpPr txBox="1"/>
          <p:nvPr/>
        </p:nvSpPr>
        <p:spPr>
          <a:xfrm>
            <a:off x="1317520" y="5438201"/>
            <a:ext cx="741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Majority of districts are either 1 hour from ocean or inland.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Median house value is normal except the peak in the far right.</a:t>
            </a:r>
          </a:p>
        </p:txBody>
      </p:sp>
    </p:spTree>
    <p:extLst>
      <p:ext uri="{BB962C8B-B14F-4D97-AF65-F5344CB8AC3E}">
        <p14:creationId xmlns:p14="http://schemas.microsoft.com/office/powerpoint/2010/main" val="42710452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13825</TotalTime>
  <Words>1068</Words>
  <Application>Microsoft Office PowerPoint</Application>
  <PresentationFormat>Widescreen</PresentationFormat>
  <Paragraphs>380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Wisp</vt:lpstr>
      <vt:lpstr>Predicting Housing Price in California</vt:lpstr>
      <vt:lpstr>Introduction</vt:lpstr>
      <vt:lpstr>Data collection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Correlation Matrix</vt:lpstr>
      <vt:lpstr>Model 1: Linear Regression 12 Features</vt:lpstr>
      <vt:lpstr>Tune Hyperparameters:  Search for Top Features</vt:lpstr>
      <vt:lpstr>Model 2: Linear Regression 7 Features</vt:lpstr>
      <vt:lpstr>Model 3: Linear Regression 12 Features Tune regParam and elasticNetParam </vt:lpstr>
      <vt:lpstr>Model 4: Linear Regression 7 features Tune regParam and elasticNetParam </vt:lpstr>
      <vt:lpstr>Model 5: Gradient Boosted Trees Regression  12 features</vt:lpstr>
      <vt:lpstr>Model 6: Gradient Boosted Trees Regression 7 Features </vt:lpstr>
      <vt:lpstr>Model Comparison </vt:lpstr>
      <vt:lpstr>Summary of Findings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Mohammad Salehan</dc:creator>
  <cp:lastModifiedBy>Shelby Yang</cp:lastModifiedBy>
  <cp:revision>196</cp:revision>
  <dcterms:created xsi:type="dcterms:W3CDTF">2019-03-30T20:51:19Z</dcterms:created>
  <dcterms:modified xsi:type="dcterms:W3CDTF">2024-06-03T23:36:11Z</dcterms:modified>
</cp:coreProperties>
</file>