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6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7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5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4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0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3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8B30-D876-40D8-B03C-1E3F89EDBC05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F9A5-ED9A-466F-86EF-607FC53C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9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gmq-sh/p/5750833.html" TargetMode="External"/><Relationship Id="rId2" Type="http://schemas.openxmlformats.org/officeDocument/2006/relationships/hyperlink" Target="https://jingyan.baidu.com/article/ceb9fb1074357b8cac2ba05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.com.cn/tiy/t.asp?f=js_intro_document_write" TargetMode="External"/><Relationship Id="rId4" Type="http://schemas.openxmlformats.org/officeDocument/2006/relationships/hyperlink" Target="http://www.runoob.com/nodejs/nodejs-tutorial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" TargetMode="External"/><Relationship Id="rId2" Type="http://schemas.openxmlformats.org/officeDocument/2006/relationships/hyperlink" Target="http://www.w3school.com.cn/js/index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JavaScript </a:t>
            </a:r>
            <a:r>
              <a:rPr lang="zh-CN" altLang="en-US" b="1" dirty="0" smtClean="0"/>
              <a:t>语法</a:t>
            </a:r>
            <a:r>
              <a:rPr lang="zh-CN" altLang="en-US" dirty="0" smtClean="0"/>
              <a:t>基础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如何执行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1. </a:t>
            </a:r>
            <a:r>
              <a:rPr lang="zh-CN" altLang="en-US" sz="1600" dirty="0" smtClean="0"/>
              <a:t>开启服务器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Windows</a:t>
            </a:r>
            <a:r>
              <a:rPr lang="zh-CN" altLang="en-US" sz="1600" dirty="0" smtClean="0"/>
              <a:t>： </a:t>
            </a:r>
            <a:r>
              <a:rPr lang="en-US" altLang="zh-CN" sz="1600" dirty="0" smtClean="0"/>
              <a:t>IIS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hlinkClick r:id="rId2"/>
              </a:rPr>
              <a:t>https://jingyan.baidu.com/article/ceb9fb1074357b8cac2ba058.html</a:t>
            </a:r>
            <a:r>
              <a:rPr lang="en-US" altLang="zh-CN" sz="1600" dirty="0" smtClean="0"/>
              <a:t> 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浏览器访问 </a:t>
            </a:r>
            <a:r>
              <a:rPr lang="en-US" altLang="zh-CN" sz="1600" dirty="0" smtClean="0"/>
              <a:t>localhost:</a:t>
            </a:r>
            <a:r>
              <a:rPr lang="zh-CN" altLang="en-US" sz="1600" dirty="0" smtClean="0"/>
              <a:t>绑定的端口</a:t>
            </a:r>
          </a:p>
          <a:p>
            <a:pPr marL="0" indent="0">
              <a:buNone/>
            </a:pPr>
            <a:r>
              <a:rPr lang="en-US" altLang="zh-CN" sz="1600" dirty="0" smtClean="0"/>
              <a:t>        Linux/</a:t>
            </a:r>
            <a:r>
              <a:rPr lang="en-US" altLang="zh-CN" sz="1600" dirty="0" err="1" smtClean="0"/>
              <a:t>macOS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Apache/Nginx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hlinkClick r:id="rId3"/>
              </a:rPr>
              <a:t>https://www.cnblogs.com/gmq-sh/p/5750833.html</a:t>
            </a:r>
            <a:r>
              <a:rPr lang="en-US" altLang="zh-CN" sz="1600" dirty="0" smtClean="0"/>
              <a:t> </a:t>
            </a:r>
          </a:p>
          <a:p>
            <a:pPr marL="0" indent="0">
              <a:buNone/>
            </a:pPr>
            <a:r>
              <a:rPr lang="en-US" altLang="zh-CN" sz="1600" dirty="0" smtClean="0"/>
              <a:t>        Python</a:t>
            </a:r>
            <a:r>
              <a:rPr lang="zh-CN" altLang="en-US" sz="1600" dirty="0" smtClean="0"/>
              <a:t>：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在 </a:t>
            </a:r>
            <a:r>
              <a:rPr lang="en-US" altLang="zh-CN" sz="1600" dirty="0" smtClean="0"/>
              <a:t>index.html </a:t>
            </a:r>
            <a:r>
              <a:rPr lang="zh-CN" altLang="en-US" sz="1600" dirty="0" smtClean="0"/>
              <a:t>同级目录下运行 </a:t>
            </a:r>
            <a:r>
              <a:rPr lang="en-US" altLang="zh-CN" sz="1600" dirty="0" smtClean="0"/>
              <a:t>python -m </a:t>
            </a:r>
            <a:r>
              <a:rPr lang="en-US" altLang="zh-CN" sz="1600" dirty="0" err="1" smtClean="0"/>
              <a:t>http.server</a:t>
            </a:r>
            <a:r>
              <a:rPr lang="en-US" altLang="zh-CN" sz="1600" dirty="0" smtClean="0"/>
              <a:t> 8080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浏览器访问 </a:t>
            </a:r>
            <a:r>
              <a:rPr lang="en-US" altLang="zh-CN" sz="1600" dirty="0" smtClean="0"/>
              <a:t>localhost:8080</a:t>
            </a:r>
          </a:p>
          <a:p>
            <a:pPr marL="0" indent="0">
              <a:buNone/>
            </a:pPr>
            <a:r>
              <a:rPr lang="en-US" altLang="zh-CN" sz="1600" dirty="0" smtClean="0"/>
              <a:t>2. Node.js </a:t>
            </a:r>
            <a:r>
              <a:rPr lang="zh-CN" altLang="en-US" sz="1600" dirty="0" smtClean="0"/>
              <a:t>直接运行 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文件</a:t>
            </a:r>
          </a:p>
          <a:p>
            <a:pPr marL="0" indent="0"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smtClean="0">
                <a:hlinkClick r:id="rId4"/>
              </a:rPr>
              <a:t>http://www.runoob.com/nodejs/nodejs-tutorial.html</a:t>
            </a:r>
            <a:r>
              <a:rPr lang="en-US" altLang="zh-CN" sz="1600" dirty="0" smtClean="0"/>
              <a:t> </a:t>
            </a:r>
          </a:p>
          <a:p>
            <a:pPr marL="0" indent="0">
              <a:buNone/>
            </a:pPr>
            <a:r>
              <a:rPr lang="en-US" altLang="zh-CN" sz="1600" dirty="0" smtClean="0"/>
              <a:t>3. </a:t>
            </a:r>
            <a:r>
              <a:rPr lang="zh-CN" altLang="en-US" sz="1600" dirty="0" smtClean="0"/>
              <a:t>在线编译器</a:t>
            </a:r>
          </a:p>
          <a:p>
            <a:pPr marL="0" indent="0"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smtClean="0">
                <a:hlinkClick r:id="rId5"/>
              </a:rPr>
              <a:t>http://www.w3school.com.cn/tiy/t.asp?f=js_intro_document_write</a:t>
            </a:r>
            <a:r>
              <a:rPr lang="en-US" altLang="zh-CN" sz="1600" dirty="0" smtClean="0"/>
              <a:t> </a:t>
            </a:r>
          </a:p>
          <a:p>
            <a:pPr marL="0" indent="0">
              <a:buNone/>
            </a:pPr>
            <a:r>
              <a:rPr lang="en-US" altLang="zh-CN" sz="1600" dirty="0" smtClean="0"/>
              <a:t>4. </a:t>
            </a:r>
            <a:r>
              <a:rPr lang="zh-CN" altLang="en-US" sz="1600" dirty="0" smtClean="0"/>
              <a:t>用浏览器打开 </a:t>
            </a:r>
            <a:r>
              <a:rPr lang="en-US" altLang="zh-CN" sz="1600" dirty="0" smtClean="0"/>
              <a:t>HTML </a:t>
            </a:r>
            <a:r>
              <a:rPr lang="zh-CN" altLang="en-US" sz="1600" dirty="0" smtClean="0"/>
              <a:t>文件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804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/>
              <a:t>JavaScript </a:t>
            </a:r>
            <a:r>
              <a:rPr lang="zh-CN" altLang="en-US" dirty="0"/>
              <a:t>完成快速排序算法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48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文件结构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521" y="599739"/>
            <a:ext cx="6462283" cy="57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JavaScript </a:t>
            </a:r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中的位置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827" y="1690688"/>
            <a:ext cx="10515600" cy="469524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文件在 </a:t>
            </a:r>
            <a:r>
              <a:rPr lang="en-US" altLang="zh-CN" dirty="0"/>
              <a:t>HTML </a:t>
            </a:r>
            <a:r>
              <a:rPr lang="zh-CN" altLang="en-US" dirty="0"/>
              <a:t>中可以放在 </a:t>
            </a:r>
            <a:r>
              <a:rPr lang="en-US" altLang="zh-CN" dirty="0"/>
              <a:t>&lt;body&gt; </a:t>
            </a:r>
            <a:r>
              <a:rPr lang="zh-CN" altLang="en-US" dirty="0"/>
              <a:t>和 </a:t>
            </a:r>
            <a:r>
              <a:rPr lang="en-US" altLang="zh-CN" dirty="0"/>
              <a:t>&lt;head&gt; </a:t>
            </a:r>
            <a:r>
              <a:rPr lang="zh-CN" altLang="en-US" dirty="0"/>
              <a:t>部分中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71" y="2537825"/>
            <a:ext cx="5442802" cy="33847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1" y="2365500"/>
            <a:ext cx="5100782" cy="372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head </a:t>
            </a:r>
            <a:r>
              <a:rPr lang="zh-CN" altLang="en-US" sz="2400" dirty="0" smtClean="0"/>
              <a:t>标签中的 </a:t>
            </a:r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文件会在页面加载前就运行</a:t>
            </a:r>
            <a:endParaRPr lang="en-US" altLang="zh-CN" sz="24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body </a:t>
            </a:r>
            <a:r>
              <a:rPr lang="zh-CN" altLang="en-US" sz="2400" dirty="0" smtClean="0"/>
              <a:t>标签中的 </a:t>
            </a:r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代码则在页面加载完毕后才运行</a:t>
            </a:r>
            <a:endParaRPr lang="en-US" altLang="zh-CN" sz="24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因此，我们常常将需要引用的 </a:t>
            </a:r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库文件放在 </a:t>
            </a:r>
            <a:r>
              <a:rPr lang="en-US" altLang="zh-CN" sz="2400" dirty="0" smtClean="0"/>
              <a:t>head </a:t>
            </a:r>
            <a:r>
              <a:rPr lang="zh-CN" altLang="en-US" sz="2400" dirty="0" smtClean="0"/>
              <a:t>中，而把需要对 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元素进行操作的自己的 </a:t>
            </a:r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文件放在 </a:t>
            </a:r>
            <a:r>
              <a:rPr lang="en-US" altLang="zh-CN" sz="2400" dirty="0" smtClean="0"/>
              <a:t>body </a:t>
            </a:r>
            <a:r>
              <a:rPr lang="zh-CN" altLang="en-US" sz="2400" dirty="0" smtClean="0"/>
              <a:t>中（可视化常常需要操作 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元素来创建图表）。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499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781" y="46044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可以将 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 </a:t>
            </a:r>
            <a:r>
              <a:rPr lang="zh-CN" altLang="en-US" sz="2400" dirty="0"/>
              <a:t>文件写在 </a:t>
            </a:r>
            <a:r>
              <a:rPr lang="en-US" altLang="zh-CN" sz="2400" dirty="0"/>
              <a:t>xxx.js </a:t>
            </a:r>
            <a:r>
              <a:rPr lang="zh-CN" altLang="en-US" sz="2400" dirty="0"/>
              <a:t>文件中，然后在 </a:t>
            </a:r>
            <a:r>
              <a:rPr lang="en-US" altLang="zh-CN" sz="2400" dirty="0"/>
              <a:t>HTML </a:t>
            </a:r>
            <a:r>
              <a:rPr lang="zh-CN" altLang="en-US" sz="2400" dirty="0"/>
              <a:t>文件中进行引用</a:t>
            </a:r>
            <a:br>
              <a:rPr lang="zh-CN" altLang="en-US" sz="2400" dirty="0"/>
            </a:br>
            <a:r>
              <a:rPr lang="zh-CN" altLang="en-US" sz="2400" dirty="0"/>
              <a:t>注意文件的相对</a:t>
            </a:r>
            <a:r>
              <a:rPr lang="zh-CN" altLang="en-US" sz="2400" dirty="0" smtClean="0"/>
              <a:t>路径。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也</a:t>
            </a:r>
            <a:r>
              <a:rPr lang="zh-CN" altLang="en-US" sz="2400" dirty="0" smtClean="0"/>
              <a:t>可以引用在线的库文件</a:t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51" y="1479707"/>
            <a:ext cx="5712258" cy="23128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6800" y="5734880"/>
            <a:ext cx="8155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后续作业中，如果使用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JavaScript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库建议将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js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库文件下载后引用。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81" y="4563305"/>
            <a:ext cx="7772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/>
              <a:t>JavaScript </a:t>
            </a:r>
            <a:r>
              <a:rPr lang="zh-CN" altLang="en-US" dirty="0"/>
              <a:t>语法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www.w3school.com.cn/js/index.asp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developer.mozilla.org/zh-CN/docs/Web/JavaScript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95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909" y="1999673"/>
            <a:ext cx="6005946" cy="5153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在 </a:t>
            </a:r>
            <a:r>
              <a:rPr lang="en-US" altLang="zh-CN" sz="1800" dirty="0"/>
              <a:t>JavaScript </a:t>
            </a:r>
            <a:r>
              <a:rPr lang="zh-CN" altLang="en-US" sz="1800" dirty="0"/>
              <a:t>中使用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</a:t>
            </a:r>
            <a:r>
              <a:rPr lang="zh-CN" altLang="en-US" sz="1800" dirty="0"/>
              <a:t>关键词来声明变量：</a:t>
            </a:r>
            <a:br>
              <a:rPr lang="zh-CN" altLang="en-US" sz="1800" dirty="0"/>
            </a:b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latin typeface="Lucida Console" panose="020B0609040504020204" pitchFamily="49" charset="0"/>
              </a:rPr>
              <a:t>var</a:t>
            </a:r>
            <a:r>
              <a:rPr lang="en-US" altLang="zh-CN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CN" sz="1800" dirty="0" err="1">
                <a:latin typeface="Lucida Console" panose="020B0609040504020204" pitchFamily="49" charset="0"/>
              </a:rPr>
              <a:t>carname</a:t>
            </a:r>
            <a:r>
              <a:rPr lang="en-US" altLang="zh-CN" sz="1800" dirty="0">
                <a:latin typeface="Lucida Console" panose="020B0609040504020204" pitchFamily="49" charset="0"/>
              </a:rPr>
              <a:t>;</a:t>
            </a:r>
            <a:br>
              <a:rPr lang="en-US" altLang="zh-CN" sz="1800" dirty="0">
                <a:latin typeface="Lucida Console" panose="020B0609040504020204" pitchFamily="49" charset="0"/>
              </a:rPr>
            </a:br>
            <a:r>
              <a:rPr lang="en-US" altLang="zh-CN" sz="1800" dirty="0" smtClean="0">
                <a:latin typeface="Lucida Console" panose="020B0609040504020204" pitchFamily="49" charset="0"/>
              </a:rPr>
              <a:t>	</a:t>
            </a:r>
            <a:r>
              <a:rPr lang="en-US" altLang="zh-CN" sz="1800" dirty="0" err="1" smtClean="0">
                <a:latin typeface="Lucida Console" panose="020B0609040504020204" pitchFamily="49" charset="0"/>
              </a:rPr>
              <a:t>carname</a:t>
            </a:r>
            <a:r>
              <a:rPr lang="en-US" altLang="zh-CN" sz="1800" dirty="0">
                <a:latin typeface="Lucida Console" panose="020B0609040504020204" pitchFamily="49" charset="0"/>
              </a:rPr>
              <a:t>="Volvo";</a:t>
            </a:r>
            <a:br>
              <a:rPr lang="en-US" altLang="zh-CN" sz="1800" dirty="0">
                <a:latin typeface="Lucida Console" panose="020B0609040504020204" pitchFamily="49" charset="0"/>
              </a:rPr>
            </a:br>
            <a:r>
              <a:rPr lang="zh-CN" altLang="en-US" sz="1800" dirty="0"/>
              <a:t>或者在声明变量时对其赋值：</a:t>
            </a:r>
            <a:br>
              <a:rPr lang="zh-CN" altLang="en-US" sz="1800" dirty="0"/>
            </a:b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latin typeface="Lucida Console" panose="020B0609040504020204" pitchFamily="49" charset="0"/>
              </a:rPr>
              <a:t>var</a:t>
            </a:r>
            <a:r>
              <a:rPr lang="en-US" altLang="zh-CN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CN" sz="1800" dirty="0" err="1">
                <a:latin typeface="Lucida Console" panose="020B0609040504020204" pitchFamily="49" charset="0"/>
              </a:rPr>
              <a:t>carname</a:t>
            </a:r>
            <a:r>
              <a:rPr lang="en-US" altLang="zh-CN" sz="1800" dirty="0">
                <a:latin typeface="Lucida Console" panose="020B0609040504020204" pitchFamily="49" charset="0"/>
              </a:rPr>
              <a:t>="Volvo";</a:t>
            </a:r>
            <a:br>
              <a:rPr lang="en-US" altLang="zh-CN" sz="1800" dirty="0">
                <a:latin typeface="Lucida Console" panose="020B0609040504020204" pitchFamily="49" charset="0"/>
              </a:rPr>
            </a:br>
            <a:r>
              <a:rPr lang="en-US" altLang="zh-CN" sz="1800" dirty="0"/>
              <a:t>JavaScript </a:t>
            </a:r>
            <a:r>
              <a:rPr lang="zh-CN" altLang="en-US" sz="1800" dirty="0"/>
              <a:t>拥有动态类型， 相同的变量可</a:t>
            </a:r>
            <a:r>
              <a:rPr lang="zh-CN" altLang="en-US" sz="1800" dirty="0" smtClean="0"/>
              <a:t>用作不同</a:t>
            </a:r>
            <a:r>
              <a:rPr lang="zh-CN" altLang="en-US" sz="1800" dirty="0"/>
              <a:t>的类型：</a:t>
            </a:r>
            <a:br>
              <a:rPr lang="zh-CN" altLang="en-US" sz="1800" dirty="0"/>
            </a:b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latin typeface="Lucida Console" panose="020B0609040504020204" pitchFamily="49" charset="0"/>
              </a:rPr>
              <a:t>var</a:t>
            </a:r>
            <a:r>
              <a:rPr lang="en-US" altLang="zh-CN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CN" sz="1800" dirty="0" smtClean="0">
                <a:latin typeface="Lucida Console" panose="020B0609040504020204" pitchFamily="49" charset="0"/>
              </a:rPr>
              <a:t>x;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x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为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undefined</a:t>
            </a:r>
            <a:b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CN" sz="1800" dirty="0" smtClean="0">
                <a:latin typeface="Lucida Console" panose="020B0609040504020204" pitchFamily="49" charset="0"/>
              </a:rPr>
              <a:t>	</a:t>
            </a:r>
            <a:r>
              <a:rPr lang="en-US" altLang="zh-CN" sz="1800" dirty="0" err="1" smtClean="0">
                <a:latin typeface="Lucida Console" panose="020B0609040504020204" pitchFamily="49" charset="0"/>
              </a:rPr>
              <a:t>var</a:t>
            </a:r>
            <a:r>
              <a:rPr lang="en-US" altLang="zh-CN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CN" sz="1800" dirty="0">
                <a:latin typeface="Lucida Console" panose="020B0609040504020204" pitchFamily="49" charset="0"/>
              </a:rPr>
              <a:t>x = 6;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x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为数字</a:t>
            </a:r>
            <a:r>
              <a:rPr lang="zh-CN" altLang="en-US" sz="1800" dirty="0">
                <a:latin typeface="Lucida Console" panose="020B0609040504020204" pitchFamily="49" charset="0"/>
              </a:rPr>
              <a:t/>
            </a:r>
            <a:br>
              <a:rPr lang="zh-CN" altLang="en-US" sz="1800" dirty="0">
                <a:latin typeface="Lucida Console" panose="020B0609040504020204" pitchFamily="49" charset="0"/>
              </a:rPr>
            </a:br>
            <a:r>
              <a:rPr lang="en-US" altLang="zh-CN" sz="1800" dirty="0" smtClean="0">
                <a:latin typeface="Lucida Console" panose="020B0609040504020204" pitchFamily="49" charset="0"/>
              </a:rPr>
              <a:t>	</a:t>
            </a:r>
            <a:r>
              <a:rPr lang="en-US" altLang="zh-CN" sz="1800" dirty="0" err="1" smtClean="0">
                <a:latin typeface="Lucida Console" panose="020B0609040504020204" pitchFamily="49" charset="0"/>
              </a:rPr>
              <a:t>var</a:t>
            </a:r>
            <a:r>
              <a:rPr lang="en-US" altLang="zh-CN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CN" sz="1800" dirty="0">
                <a:latin typeface="Lucida Console" panose="020B0609040504020204" pitchFamily="49" charset="0"/>
              </a:rPr>
              <a:t>x = "Bill";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x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为字符串</a:t>
            </a:r>
            <a:b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</a:br>
            <a:endParaRPr lang="zh-CN" altLang="en-US" sz="1800" dirty="0">
              <a:latin typeface="Lucida Console" panose="020B0609040504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30109" y="1999673"/>
            <a:ext cx="66409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数组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en-US" altLang="zh-CN" dirty="0" err="1">
                <a:latin typeface="Lucida Console" panose="020B0609040504020204" pitchFamily="49" charset="0"/>
              </a:rPr>
              <a:t>var</a:t>
            </a:r>
            <a:r>
              <a:rPr lang="en-US" altLang="zh-CN" dirty="0">
                <a:latin typeface="Lucida Console" panose="020B0609040504020204" pitchFamily="49" charset="0"/>
              </a:rPr>
              <a:t> cars=new Array();</a:t>
            </a:r>
            <a:br>
              <a:rPr lang="en-US" altLang="zh-CN" dirty="0">
                <a:latin typeface="Lucida Console" panose="020B0609040504020204" pitchFamily="49" charset="0"/>
              </a:rPr>
            </a:br>
            <a:r>
              <a:rPr lang="en-US" altLang="zh-CN" dirty="0">
                <a:latin typeface="Lucida Console" panose="020B0609040504020204" pitchFamily="49" charset="0"/>
              </a:rPr>
              <a:t>	cars[0]="Audi";</a:t>
            </a:r>
            <a:br>
              <a:rPr lang="en-US" altLang="zh-CN" dirty="0">
                <a:latin typeface="Lucida Console" panose="020B0609040504020204" pitchFamily="49" charset="0"/>
              </a:rPr>
            </a:br>
            <a:r>
              <a:rPr lang="en-US" altLang="zh-CN" dirty="0">
                <a:latin typeface="Lucida Console" panose="020B0609040504020204" pitchFamily="49" charset="0"/>
              </a:rPr>
              <a:t>	cars[1]="BMW";</a:t>
            </a:r>
            <a:br>
              <a:rPr lang="en-US" altLang="zh-CN" dirty="0">
                <a:latin typeface="Lucida Console" panose="020B0609040504020204" pitchFamily="49" charset="0"/>
              </a:rPr>
            </a:br>
            <a:r>
              <a:rPr lang="en-US" altLang="zh-CN" dirty="0">
                <a:latin typeface="Lucida Console" panose="020B0609040504020204" pitchFamily="49" charset="0"/>
              </a:rPr>
              <a:t>	cars[2]="Volvo";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或者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latin typeface="Lucida Console" panose="020B0609040504020204" pitchFamily="49" charset="0"/>
              </a:rPr>
              <a:t>var</a:t>
            </a:r>
            <a:r>
              <a:rPr lang="en-US" altLang="zh-CN" dirty="0">
                <a:latin typeface="Lucida Console" panose="020B0609040504020204" pitchFamily="49" charset="0"/>
              </a:rPr>
              <a:t> cars</a:t>
            </a:r>
            <a:r>
              <a:rPr lang="en-US" altLang="zh-CN" dirty="0" smtClean="0">
                <a:latin typeface="Lucida Console" panose="020B0609040504020204" pitchFamily="49" charset="0"/>
              </a:rPr>
              <a:t>=</a:t>
            </a:r>
          </a:p>
          <a:p>
            <a:r>
              <a:rPr lang="en-US" altLang="zh-CN" dirty="0">
                <a:latin typeface="Lucida Console" panose="020B0609040504020204" pitchFamily="49" charset="0"/>
              </a:rPr>
              <a:t>	</a:t>
            </a:r>
            <a:r>
              <a:rPr lang="en-US" altLang="zh-CN" dirty="0" smtClean="0">
                <a:latin typeface="Lucida Console" panose="020B0609040504020204" pitchFamily="49" charset="0"/>
              </a:rPr>
              <a:t>new </a:t>
            </a:r>
            <a:r>
              <a:rPr lang="en-US" altLang="zh-CN" dirty="0">
                <a:latin typeface="Lucida Console" panose="020B0609040504020204" pitchFamily="49" charset="0"/>
              </a:rPr>
              <a:t>Array("</a:t>
            </a:r>
            <a:r>
              <a:rPr lang="en-US" altLang="zh-CN" dirty="0" err="1">
                <a:latin typeface="Lucida Console" panose="020B0609040504020204" pitchFamily="49" charset="0"/>
              </a:rPr>
              <a:t>Audi","BMW","Volvo</a:t>
            </a:r>
            <a:r>
              <a:rPr lang="en-US" altLang="zh-CN" dirty="0">
                <a:latin typeface="Lucida Console" panose="020B0609040504020204" pitchFamily="49" charset="0"/>
              </a:rPr>
              <a:t>");</a:t>
            </a:r>
            <a:br>
              <a:rPr lang="en-US" altLang="zh-CN" dirty="0">
                <a:latin typeface="Lucida Console" panose="020B0609040504020204" pitchFamily="49" charset="0"/>
              </a:rPr>
            </a:br>
            <a:r>
              <a:rPr lang="zh-CN" altLang="en-US" dirty="0"/>
              <a:t>或者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latin typeface="Lucida Console" panose="020B0609040504020204" pitchFamily="49" charset="0"/>
              </a:rPr>
              <a:t>var</a:t>
            </a:r>
            <a:r>
              <a:rPr lang="en-US" altLang="zh-CN" dirty="0">
                <a:latin typeface="Lucida Console" panose="020B0609040504020204" pitchFamily="49" charset="0"/>
              </a:rPr>
              <a:t> cars=["</a:t>
            </a:r>
            <a:r>
              <a:rPr lang="en-US" altLang="zh-CN" dirty="0" err="1">
                <a:latin typeface="Lucida Console" panose="020B0609040504020204" pitchFamily="49" charset="0"/>
              </a:rPr>
              <a:t>Audi","BMW","Volvo</a:t>
            </a:r>
            <a:r>
              <a:rPr lang="en-US" altLang="zh-CN" dirty="0">
                <a:latin typeface="Lucida Console" panose="020B0609040504020204" pitchFamily="49" charset="0"/>
              </a:rPr>
              <a:t>"]; </a:t>
            </a:r>
            <a:br>
              <a:rPr lang="en-US" altLang="zh-CN" dirty="0">
                <a:latin typeface="Lucida Console" panose="020B0609040504020204" pitchFamily="49" charset="0"/>
              </a:rPr>
            </a:br>
            <a:endParaRPr lang="zh-CN" altLang="en-US" dirty="0">
              <a:latin typeface="Lucida Console" panose="020B06090405040202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63855" y="1574800"/>
            <a:ext cx="0" cy="45513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无</a:t>
            </a:r>
            <a:r>
              <a:rPr lang="zh-CN" altLang="en-US" sz="2000" dirty="0" smtClean="0"/>
              <a:t>参数的函数：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function </a:t>
            </a:r>
            <a:r>
              <a:rPr lang="en-US" altLang="zh-CN" sz="2000" dirty="0" err="1"/>
              <a:t>functionname</a:t>
            </a:r>
            <a:r>
              <a:rPr lang="en-US" altLang="zh-CN" sz="2000" dirty="0"/>
              <a:t>(){</a:t>
            </a:r>
            <a:br>
              <a:rPr lang="en-US" altLang="zh-CN" sz="2000" dirty="0"/>
            </a:br>
            <a:r>
              <a:rPr lang="en-US" altLang="zh-CN" sz="2000" dirty="0" smtClean="0"/>
              <a:t>	</a:t>
            </a:r>
            <a:r>
              <a:rPr lang="zh-CN" altLang="en-US" sz="2000" dirty="0" smtClean="0"/>
              <a:t>这里</a:t>
            </a:r>
            <a:r>
              <a:rPr lang="zh-CN" altLang="en-US" sz="2000" dirty="0"/>
              <a:t>是要执行的代码</a:t>
            </a:r>
            <a:br>
              <a:rPr lang="zh-CN" altLang="en-US" sz="2000" dirty="0"/>
            </a:br>
            <a:r>
              <a:rPr lang="zh-CN" altLang="en-US" sz="2000" dirty="0" smtClean="0"/>
              <a:t>    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r>
              <a:rPr lang="zh-CN" altLang="en-US" sz="2000" dirty="0" smtClean="0"/>
              <a:t>带</a:t>
            </a:r>
            <a:r>
              <a:rPr lang="zh-CN" altLang="en-US" sz="2000" dirty="0"/>
              <a:t>参数的函数：</a:t>
            </a:r>
            <a:br>
              <a:rPr lang="zh-CN" altLang="en-US" sz="2000" dirty="0"/>
            </a:br>
            <a:r>
              <a:rPr lang="en-US" altLang="zh-CN" sz="2000" dirty="0"/>
              <a:t>function </a:t>
            </a:r>
            <a:r>
              <a:rPr lang="en-US" altLang="zh-CN" sz="2000" dirty="0" err="1"/>
              <a:t>myFunction</a:t>
            </a:r>
            <a:r>
              <a:rPr lang="en-US" altLang="zh-CN" sz="2000" dirty="0"/>
              <a:t>(var1,var2){</a:t>
            </a:r>
            <a:br>
              <a:rPr lang="en-US" altLang="zh-CN" sz="2000" dirty="0"/>
            </a:br>
            <a:r>
              <a:rPr lang="en-US" altLang="zh-CN" sz="2000" dirty="0" smtClean="0"/>
              <a:t>	</a:t>
            </a:r>
            <a:r>
              <a:rPr lang="zh-CN" altLang="en-US" sz="2000" dirty="0" smtClean="0"/>
              <a:t>这里</a:t>
            </a:r>
            <a:r>
              <a:rPr lang="zh-CN" altLang="en-US" sz="2000" dirty="0"/>
              <a:t>是要执行的代码</a:t>
            </a:r>
            <a:br>
              <a:rPr lang="zh-CN" altLang="en-US" sz="2000" dirty="0"/>
            </a:br>
            <a:r>
              <a:rPr lang="en-US" altLang="zh-CN" sz="2000" dirty="0"/>
              <a:t>}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032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if (</a:t>
            </a:r>
            <a:r>
              <a:rPr lang="zh-CN" altLang="en-US" sz="2000" dirty="0"/>
              <a:t>条件 </a:t>
            </a:r>
            <a:r>
              <a:rPr lang="en-US" altLang="zh-CN" sz="2000" dirty="0"/>
              <a:t>1) {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条件 </a:t>
            </a:r>
            <a:r>
              <a:rPr lang="en-US" altLang="zh-CN" sz="2000" dirty="0"/>
              <a:t>1 </a:t>
            </a:r>
            <a:r>
              <a:rPr lang="zh-CN" altLang="en-US" sz="2000" dirty="0"/>
              <a:t>为 </a:t>
            </a:r>
            <a:r>
              <a:rPr lang="en-US" altLang="zh-CN" sz="2000" dirty="0"/>
              <a:t>true </a:t>
            </a:r>
            <a:r>
              <a:rPr lang="zh-CN" altLang="en-US" sz="2000" dirty="0"/>
              <a:t>时执行的代码</a:t>
            </a:r>
            <a:br>
              <a:rPr lang="zh-CN" altLang="en-US" sz="2000" dirty="0"/>
            </a:br>
            <a:r>
              <a:rPr lang="en-US" altLang="zh-CN" sz="2000" dirty="0"/>
              <a:t>}else if (</a:t>
            </a:r>
            <a:r>
              <a:rPr lang="zh-CN" altLang="en-US" sz="2000" dirty="0"/>
              <a:t>条件 </a:t>
            </a:r>
            <a:r>
              <a:rPr lang="en-US" altLang="zh-CN" sz="2000" dirty="0"/>
              <a:t>2){</a:t>
            </a:r>
            <a:br>
              <a:rPr lang="en-US" altLang="zh-CN" sz="2000" dirty="0"/>
            </a:br>
            <a:r>
              <a:rPr lang="en-US" altLang="zh-CN" sz="2000" dirty="0" smtClean="0"/>
              <a:t>    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条件 </a:t>
            </a:r>
            <a:r>
              <a:rPr lang="en-US" altLang="zh-CN" sz="2000" dirty="0"/>
              <a:t>2 </a:t>
            </a:r>
            <a:r>
              <a:rPr lang="zh-CN" altLang="en-US" sz="2000" dirty="0"/>
              <a:t>为 </a:t>
            </a:r>
            <a:r>
              <a:rPr lang="en-US" altLang="zh-CN" sz="2000" dirty="0"/>
              <a:t>true </a:t>
            </a:r>
            <a:r>
              <a:rPr lang="zh-CN" altLang="en-US" sz="2000" dirty="0"/>
              <a:t>时执行的代码</a:t>
            </a:r>
            <a:br>
              <a:rPr lang="zh-CN" altLang="en-US" sz="2000" dirty="0"/>
            </a:br>
            <a:r>
              <a:rPr lang="en-US" altLang="zh-CN" sz="2000" dirty="0"/>
              <a:t>}else{</a:t>
            </a:r>
            <a:br>
              <a:rPr lang="en-US" altLang="zh-CN" sz="2000" dirty="0"/>
            </a:br>
            <a:r>
              <a:rPr lang="en-US" altLang="zh-CN" sz="2000" dirty="0" smtClean="0"/>
              <a:t>    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条件 </a:t>
            </a:r>
            <a:r>
              <a:rPr lang="en-US" altLang="zh-CN" sz="2000" dirty="0"/>
              <a:t>1 </a:t>
            </a:r>
            <a:r>
              <a:rPr lang="zh-CN" altLang="en-US" sz="2000" dirty="0"/>
              <a:t>和 条件 </a:t>
            </a:r>
            <a:r>
              <a:rPr lang="en-US" altLang="zh-CN" sz="2000" dirty="0"/>
              <a:t>2 </a:t>
            </a:r>
            <a:r>
              <a:rPr lang="zh-CN" altLang="en-US" sz="2000" dirty="0"/>
              <a:t>都不为 </a:t>
            </a:r>
            <a:r>
              <a:rPr lang="en-US" altLang="zh-CN" sz="2000" dirty="0"/>
              <a:t>true </a:t>
            </a:r>
            <a:r>
              <a:rPr lang="zh-CN" altLang="en-US" sz="2000" dirty="0"/>
              <a:t>时执行的代码</a:t>
            </a:r>
            <a:br>
              <a:rPr lang="zh-CN" altLang="en-US" sz="2000" dirty="0"/>
            </a:br>
            <a:r>
              <a:rPr lang="en-US" altLang="zh-CN" sz="2000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482178" y="1825625"/>
            <a:ext cx="5162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for (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&lt;5;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++){</a:t>
            </a:r>
            <a:br>
              <a:rPr lang="en-US" altLang="zh-CN" sz="2000" dirty="0" smtClean="0"/>
            </a:br>
            <a:r>
              <a:rPr lang="en-US" altLang="zh-CN" sz="2000" dirty="0" smtClean="0"/>
              <a:t>    </a:t>
            </a:r>
            <a:r>
              <a:rPr lang="zh-CN" altLang="en-US" sz="2000" dirty="0" smtClean="0"/>
              <a:t>需要执行的代码</a:t>
            </a:r>
            <a:br>
              <a:rPr lang="zh-CN" altLang="en-US" sz="2000" dirty="0" smtClean="0"/>
            </a:br>
            <a:r>
              <a:rPr lang="en-US" altLang="zh-CN" sz="2000" dirty="0" smtClean="0"/>
              <a:t>}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while (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){</a:t>
            </a:r>
            <a:br>
              <a:rPr lang="en-US" altLang="zh-CN" sz="2000" dirty="0" smtClean="0"/>
            </a:br>
            <a:r>
              <a:rPr lang="en-US" altLang="zh-CN" sz="2000" dirty="0" smtClean="0"/>
              <a:t>    </a:t>
            </a:r>
            <a:r>
              <a:rPr lang="zh-CN" altLang="en-US" sz="2000" dirty="0" smtClean="0"/>
              <a:t>需要执行的代码</a:t>
            </a:r>
            <a:br>
              <a:rPr lang="zh-CN" altLang="en-US" sz="2000" dirty="0" smtClean="0"/>
            </a:br>
            <a:r>
              <a:rPr lang="en-US" altLang="zh-CN" sz="2000" dirty="0" smtClean="0"/>
              <a:t>}</a:t>
            </a:r>
            <a:r>
              <a:rPr lang="zh-CN" altLang="en-US" sz="2000" dirty="0" smtClean="0"/>
              <a:t> 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825673" y="1625600"/>
            <a:ext cx="0" cy="45513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8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写到 </a:t>
            </a:r>
            <a:r>
              <a:rPr lang="en-US" altLang="zh-CN" sz="2400" dirty="0"/>
              <a:t>HTML </a:t>
            </a:r>
            <a:r>
              <a:rPr lang="zh-CN" altLang="en-US" sz="2400" dirty="0"/>
              <a:t>文档中输出：</a:t>
            </a:r>
            <a:br>
              <a:rPr lang="zh-CN" altLang="en-US" sz="2400" dirty="0"/>
            </a:b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document.write</a:t>
            </a:r>
            <a:r>
              <a:rPr lang="en-US" altLang="zh-CN" sz="2400" dirty="0"/>
              <a:t>("&lt;p&gt;</a:t>
            </a:r>
            <a:r>
              <a:rPr lang="zh-CN" altLang="en-US" sz="2400" dirty="0"/>
              <a:t>我的第一段 </a:t>
            </a:r>
            <a:r>
              <a:rPr lang="en-US" altLang="zh-CN" sz="2400" dirty="0"/>
              <a:t>JavaScript&lt;/p&gt;");</a:t>
            </a:r>
            <a:br>
              <a:rPr lang="en-US" altLang="zh-CN" sz="2400" dirty="0"/>
            </a:br>
            <a:endParaRPr lang="en-US" altLang="zh-CN" sz="2400" dirty="0" smtClean="0"/>
          </a:p>
          <a:p>
            <a:r>
              <a:rPr lang="zh-CN" altLang="en-US" sz="2400" dirty="0" smtClean="0"/>
              <a:t>控制台</a:t>
            </a:r>
            <a:r>
              <a:rPr lang="zh-CN" altLang="en-US" sz="2400" dirty="0"/>
              <a:t>输出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ctr+shift+I</a:t>
            </a:r>
            <a:r>
              <a:rPr lang="en-US" altLang="zh-CN" sz="2400" dirty="0"/>
              <a:t> </a:t>
            </a:r>
            <a:r>
              <a:rPr lang="zh-CN" altLang="en-US" sz="2400" dirty="0"/>
              <a:t>打开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br>
              <a:rPr lang="zh-CN" altLang="en-US" sz="2400" dirty="0"/>
            </a:br>
            <a:r>
              <a:rPr lang="zh-CN" altLang="en-US" sz="2400" dirty="0" smtClean="0"/>
              <a:t>    </a:t>
            </a:r>
            <a:r>
              <a:rPr lang="en-US" altLang="zh-CN" sz="2400" dirty="0" smtClean="0"/>
              <a:t>console.log</a:t>
            </a:r>
            <a:r>
              <a:rPr lang="en-US" altLang="zh-CN" sz="2400" dirty="0"/>
              <a:t>(“</a:t>
            </a:r>
            <a:r>
              <a:rPr lang="zh-CN" altLang="en-US" sz="2400" dirty="0"/>
              <a:t>我的第一段 </a:t>
            </a:r>
            <a:r>
              <a:rPr lang="en-US" altLang="zh-CN" sz="2400" dirty="0"/>
              <a:t>JavaScript”);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使用警告框显示数据：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err="1" smtClean="0"/>
              <a:t>window.alert</a:t>
            </a:r>
            <a:r>
              <a:rPr lang="en-US" altLang="zh-CN" sz="2400" dirty="0" smtClean="0"/>
              <a:t>(“this is alert”);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65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225</Words>
  <Application>Microsoft Office PowerPoint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Lucida Console</vt:lpstr>
      <vt:lpstr>Office 主题​​</vt:lpstr>
      <vt:lpstr>JavaScript 语法基础 </vt:lpstr>
      <vt:lpstr>1. 文件结构 </vt:lpstr>
      <vt:lpstr>2. JavaScript 在 HTML 中的位置 </vt:lpstr>
      <vt:lpstr>PowerPoint 演示文稿</vt:lpstr>
      <vt:lpstr>3. JavaScript 语法 </vt:lpstr>
      <vt:lpstr>3.1 变量声明</vt:lpstr>
      <vt:lpstr>3.2 函数</vt:lpstr>
      <vt:lpstr>3.3 控制语句</vt:lpstr>
      <vt:lpstr>3.4 输出</vt:lpstr>
      <vt:lpstr>4. 如何执行JavaScript代码</vt:lpstr>
      <vt:lpstr>课堂练习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语法基础 </dc:title>
  <dc:creator>Irene Z</dc:creator>
  <cp:lastModifiedBy>Irene Z</cp:lastModifiedBy>
  <cp:revision>9</cp:revision>
  <dcterms:created xsi:type="dcterms:W3CDTF">2021-03-05T10:50:46Z</dcterms:created>
  <dcterms:modified xsi:type="dcterms:W3CDTF">2021-03-10T14:12:31Z</dcterms:modified>
</cp:coreProperties>
</file>