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709" r:id="rId5"/>
  </p:sldMasterIdLst>
  <p:notesMasterIdLst>
    <p:notesMasterId r:id="rId11"/>
  </p:notesMasterIdLst>
  <p:sldIdLst>
    <p:sldId id="256" r:id="rId6"/>
    <p:sldId id="261" r:id="rId7"/>
    <p:sldId id="257" r:id="rId8"/>
    <p:sldId id="25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CC2F7-CEBA-4292-8D5B-B5693DC785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02/05/2023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6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02/05/2023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9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5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77E6E-6749-489A-9A65-DFF1D7BE37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2F0D55-9CD8-4149-AC74-111428CB3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2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1D6D51-0B2F-EE4F-A57F-A63BF66DA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90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16DADB9-326D-1548-B650-735E35C21D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9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F72749-A371-1D44-B1FE-5603940BB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5A56F-2D56-478C-8B76-D1EA61EC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9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60B14CD-4A00-594A-AAD9-53EA942B52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7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3A08AC-C1EC-5445-AB28-5F047F0DB5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94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CD2AA8-A7AF-544F-97FA-69AF01153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6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813F-CBC4-43D6-900B-5F80FF478B19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13D54-2F93-4A2E-8BB5-789218AEB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FFA18-F149-0A48-9FB8-6C2B11B51F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95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02/05/2023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9A0CDB-B305-4654-820B-083E7FB4B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FC92C9B-A566-5746-8B37-73483CA90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02/05/2023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E47F59D-6A22-FA41-8C19-6774E8F92C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78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63C5EA1-55AB-5E40-9DEF-74679B0447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Rockwell" panose="02060603020205020403" pitchFamily="18" charset="77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0" r:id="rId3"/>
    <p:sldLayoutId id="2147483669" r:id="rId4"/>
    <p:sldLayoutId id="2147483672" r:id="rId5"/>
    <p:sldLayoutId id="2147483671" r:id="rId6"/>
    <p:sldLayoutId id="214748367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B627-8B52-4D6E-BC08-0689132E9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UAM Trajectory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76797-DFC0-42DB-959A-880234342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30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E7A-DE41-54CA-EC51-728B6CA9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436D-E44A-0789-E003-C54C5BBEA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8402400" cy="2888456"/>
          </a:xfrm>
        </p:spPr>
        <p:txBody>
          <a:bodyPr>
            <a:normAutofit/>
          </a:bodyPr>
          <a:lstStyle/>
          <a:p>
            <a:r>
              <a:rPr lang="en-GB" sz="2000" dirty="0"/>
              <a:t>Urban Air Mobility Vehicles are an emerging field within aerospace and transportation </a:t>
            </a:r>
          </a:p>
          <a:p>
            <a:r>
              <a:rPr lang="en-GB" sz="2000" dirty="0"/>
              <a:t>Increased air traffic, specifically within urban centres could have negative effects </a:t>
            </a:r>
          </a:p>
          <a:p>
            <a:r>
              <a:rPr lang="en-GB" sz="2000" dirty="0"/>
              <a:t>Most previous research involves optimising design to minimise noise output, for example propellor design</a:t>
            </a:r>
          </a:p>
          <a:p>
            <a:r>
              <a:rPr lang="en-GB" sz="2000" dirty="0"/>
              <a:t>There is significant work from </a:t>
            </a:r>
            <a:r>
              <a:rPr lang="en-GB" sz="2000" i="1" dirty="0"/>
              <a:t>Clarke M et Al </a:t>
            </a:r>
            <a:r>
              <a:rPr lang="en-GB" sz="2000" dirty="0"/>
              <a:t>performing different comparisons of noise footprint of the main UAM configurations utilising SUAVE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890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37D1-3B90-441A-8908-CA26689D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 anchor="ctr">
            <a:normAutofit/>
          </a:bodyPr>
          <a:lstStyle/>
          <a:p>
            <a:r>
              <a:rPr lang="en-GB" dirty="0"/>
              <a:t>Project Goal and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99DE-8D1F-4BB5-9FD9-A8977EFAF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799" y="1369219"/>
            <a:ext cx="8402399" cy="2888456"/>
          </a:xfrm>
        </p:spPr>
        <p:txBody>
          <a:bodyPr>
            <a:normAutofit/>
          </a:bodyPr>
          <a:lstStyle/>
          <a:p>
            <a:r>
              <a:rPr lang="en-GB" sz="1900" dirty="0"/>
              <a:t>Implement and utilize previous SUAVE work by </a:t>
            </a:r>
            <a:r>
              <a:rPr lang="en-GB" sz="1900" i="1" dirty="0"/>
              <a:t>Clarke M et al</a:t>
            </a:r>
            <a:r>
              <a:rPr lang="en-GB" sz="1900" b="1" i="1" dirty="0"/>
              <a:t> </a:t>
            </a:r>
            <a:r>
              <a:rPr lang="en-GB" sz="1900" dirty="0"/>
              <a:t>for the analysis of UAM vehicles</a:t>
            </a:r>
          </a:p>
          <a:p>
            <a:r>
              <a:rPr lang="en-GB" sz="1900" dirty="0"/>
              <a:t>Create a representational analysis using SUAVE to represent the landing approach of a typical UAM vehicle configuration</a:t>
            </a:r>
          </a:p>
          <a:p>
            <a:r>
              <a:rPr lang="en-GB" sz="1900" dirty="0"/>
              <a:t>Carry out a minimization of the noise the surrounding area experience by altering various elements of the approach path in order to determine an optimal path that can be implemented by operational planners (</a:t>
            </a:r>
            <a:r>
              <a:rPr lang="en-GB" sz="1900" dirty="0" err="1"/>
              <a:t>eg</a:t>
            </a:r>
            <a:r>
              <a:rPr lang="en-GB" sz="1900" dirty="0"/>
              <a:t> ATC)</a:t>
            </a:r>
          </a:p>
          <a:p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2575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1A9E-EFEA-1B82-BF96-4841AA43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 anchor="ctr">
            <a:normAutofit/>
          </a:bodyPr>
          <a:lstStyle/>
          <a:p>
            <a:r>
              <a:rPr lang="en-GB" dirty="0"/>
              <a:t>Noise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F9FE-6B97-4B3F-01D6-43B8CDED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>
            <a:normAutofit/>
          </a:bodyPr>
          <a:lstStyle/>
          <a:p>
            <a:r>
              <a:rPr lang="en-GB" sz="1800" dirty="0"/>
              <a:t>SUAVE uses a Frequency-Domain approach solving </a:t>
            </a:r>
            <a:r>
              <a:rPr lang="en-GB" sz="1800" dirty="0" err="1"/>
              <a:t>Ffowcs</a:t>
            </a:r>
            <a:r>
              <a:rPr lang="en-GB" sz="1800" dirty="0"/>
              <a:t>-Williams and Hawking's Governing equation. </a:t>
            </a:r>
          </a:p>
          <a:p>
            <a:r>
              <a:rPr lang="en-GB" sz="1800" dirty="0"/>
              <a:t>Noise calculated utilizing a grid of microphones set up around the approach path at ground level</a:t>
            </a:r>
          </a:p>
          <a:p>
            <a:r>
              <a:rPr lang="en-GB" sz="1800" dirty="0"/>
              <a:t>Two different methods were used to quantify the overall noise experienced and then passed into a PSO. 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4A3D8-5E58-3443-B22B-D503ABF5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5550"/>
            <a:ext cx="4144050" cy="2755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03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D5C6-B622-1594-83A0-ED0ED2CF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1A04-C9A0-51B4-9A15-C95F4B8A0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 Continuous Descent Approach found to be optimal when considering the RMS of the A-Weighted dBA</a:t>
            </a:r>
          </a:p>
          <a:p>
            <a:r>
              <a:rPr lang="en-GB" sz="1800" dirty="0"/>
              <a:t>When considering the average of the maximum recorded dBA, the optimal path involved a very different approach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4D5AAB-38A9-E1E4-3213-89BDF0759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3108" y="536217"/>
            <a:ext cx="4143375" cy="21994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FA6A6-EC29-6218-6A09-5831B5F0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902" y="2735648"/>
            <a:ext cx="3996298" cy="21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604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42F8F13-2998-DF4F-BD55-F97E0348F1D9}" vid="{F083564A-2207-4647-8BE4-8FD103A87836}"/>
    </a:ext>
  </a:extLst>
</a:theme>
</file>

<file path=ppt/theme/theme2.xml><?xml version="1.0" encoding="utf-8"?>
<a:theme xmlns:a="http://schemas.openxmlformats.org/drawingml/2006/main" name="University of Bristol (Custom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42F8F13-2998-DF4F-BD55-F97E0348F1D9}" vid="{2CA93492-6BF1-6943-AC27-762D379CC7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8CF241A90FF499F246F937C358300" ma:contentTypeVersion="9" ma:contentTypeDescription="Create a new document." ma:contentTypeScope="" ma:versionID="0ec13120806667b3cf7deedc54723875">
  <xsd:schema xmlns:xsd="http://www.w3.org/2001/XMLSchema" xmlns:xs="http://www.w3.org/2001/XMLSchema" xmlns:p="http://schemas.microsoft.com/office/2006/metadata/properties" xmlns:ns2="096f1adb-ea5a-4dff-ab2b-a4fd43da3d8e" xmlns:ns3="cee1e4d5-1e4f-4724-9d5e-788c2c993551" targetNamespace="http://schemas.microsoft.com/office/2006/metadata/properties" ma:root="true" ma:fieldsID="440f6018203fba7e0e09e55297ac8fea" ns2:_="" ns3:_="">
    <xsd:import namespace="096f1adb-ea5a-4dff-ab2b-a4fd43da3d8e"/>
    <xsd:import namespace="cee1e4d5-1e4f-4724-9d5e-788c2c9935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f1adb-ea5a-4dff-ab2b-a4fd43da3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e1e4d5-1e4f-4724-9d5e-788c2c99355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FB4FDE-921B-441F-B612-4CA43850E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F6B95F-DCED-4342-85B1-CB4187D2C45C}">
  <ds:schemaRefs>
    <ds:schemaRef ds:uri="http://schemas.openxmlformats.org/package/2006/metadata/core-properties"/>
    <ds:schemaRef ds:uri="096f1adb-ea5a-4dff-ab2b-a4fd43da3d8e"/>
    <ds:schemaRef ds:uri="http://schemas.microsoft.com/office/infopath/2007/PartnerControls"/>
    <ds:schemaRef ds:uri="http://purl.org/dc/terms/"/>
    <ds:schemaRef ds:uri="http://schemas.microsoft.com/office/2006/documentManagement/types"/>
    <ds:schemaRef ds:uri="cee1e4d5-1e4f-4724-9d5e-788c2c99355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12830F-1688-42C0-A987-1856E113F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6f1adb-ea5a-4dff-ab2b-a4fd43da3d8e"/>
    <ds:schemaRef ds:uri="cee1e4d5-1e4f-4724-9d5e-788c2c9935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UoB RED widescreen_ROCKWELL(1)</Template>
  <TotalTime>127</TotalTime>
  <Words>224</Words>
  <Application>Microsoft Office PowerPoint</Application>
  <PresentationFormat>On-screen Show (16:9)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Rockwell</vt:lpstr>
      <vt:lpstr>Wingdings</vt:lpstr>
      <vt:lpstr>University of Bristol (Main URL)</vt:lpstr>
      <vt:lpstr>University of Bristol (Custom URL)</vt:lpstr>
      <vt:lpstr>UAM Trajectory Optimisation</vt:lpstr>
      <vt:lpstr>Background </vt:lpstr>
      <vt:lpstr>Project Goal and Aims</vt:lpstr>
      <vt:lpstr>Noise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Barr</dc:creator>
  <cp:lastModifiedBy>Alec Barr</cp:lastModifiedBy>
  <cp:revision>2</cp:revision>
  <dcterms:created xsi:type="dcterms:W3CDTF">2023-04-25T08:32:41Z</dcterms:created>
  <dcterms:modified xsi:type="dcterms:W3CDTF">2023-05-02T17:43:02Z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0x0101001F18CF241A90FF499F246F937C358300</vt:lpwstr>
  </property>
</Properties>
</file>