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44" autoAdjust="0"/>
  </p:normalViewPr>
  <p:slideViewPr>
    <p:cSldViewPr snapToGrid="0">
      <p:cViewPr>
        <p:scale>
          <a:sx n="100" d="100"/>
          <a:sy n="100" d="100"/>
        </p:scale>
        <p:origin x="37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CC06-38EA-4795-B07F-571277A52CDE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6979-2346-42BA-A165-A881337A0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6979-2346-42BA-A165-A881337A0D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3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46979-2346-42BA-A165-A881337A0D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4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6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84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04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2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1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4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6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0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E98D8-B657-47C7-81B0-9E8D7A01D195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416DA-E18F-4F76-91E4-D45E48E45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96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C3E4-C995-C42F-584E-1FF1B3E83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07D9A7-C0E5-74A4-D4D2-35018054E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3B0F97-B17A-F262-53B2-F704A0CA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8538" y="0"/>
            <a:ext cx="14329075" cy="71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A048-BAA8-1026-AAB2-4C545AD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9CAE7-3C93-E48D-2C2B-6FFCE9CD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Open-Source-Versionskontrollsystem</a:t>
            </a:r>
          </a:p>
          <a:p>
            <a:pPr lvl="1"/>
            <a:r>
              <a:rPr lang="de-DE" dirty="0"/>
              <a:t>Versionierung</a:t>
            </a:r>
          </a:p>
          <a:p>
            <a:pPr lvl="1"/>
            <a:r>
              <a:rPr lang="de-DE" dirty="0"/>
              <a:t>Änderungen können nachvollzogen werden</a:t>
            </a:r>
          </a:p>
          <a:p>
            <a:pPr lvl="1"/>
            <a:r>
              <a:rPr lang="de-DE" dirty="0"/>
              <a:t>Änderungen können zusammengeführt werden</a:t>
            </a:r>
          </a:p>
          <a:p>
            <a:pPr lvl="1"/>
            <a:r>
              <a:rPr lang="de-DE" dirty="0"/>
              <a:t>Auf alte Stände kann zurückgekehrt werden</a:t>
            </a:r>
          </a:p>
          <a:p>
            <a:r>
              <a:rPr lang="de-DE" dirty="0"/>
              <a:t>Remote oder lokal speichern</a:t>
            </a:r>
          </a:p>
          <a:p>
            <a:r>
              <a:rPr lang="de-DE" dirty="0"/>
              <a:t>Arbeiten im Team oder alleine</a:t>
            </a:r>
          </a:p>
          <a:p>
            <a:r>
              <a:rPr lang="de-DE" dirty="0"/>
              <a:t>Wird auf „fast“ allen Betriebssystemen initial unterstützt</a:t>
            </a:r>
          </a:p>
        </p:txBody>
      </p:sp>
    </p:spTree>
    <p:extLst>
      <p:ext uri="{BB962C8B-B14F-4D97-AF65-F5344CB8AC3E}">
        <p14:creationId xmlns:p14="http://schemas.microsoft.com/office/powerpoint/2010/main" val="270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6870B-EC00-69F8-FC29-33B1C5C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von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DA612-A2AC-C252-CDE7-1D82DFD720F2}"/>
              </a:ext>
            </a:extLst>
          </p:cNvPr>
          <p:cNvSpPr/>
          <p:nvPr/>
        </p:nvSpPr>
        <p:spPr>
          <a:xfrm>
            <a:off x="2511294" y="579077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D8DA1F-EADD-521A-7A2A-F9C48298DF30}"/>
              </a:ext>
            </a:extLst>
          </p:cNvPr>
          <p:cNvSpPr txBox="1"/>
          <p:nvPr/>
        </p:nvSpPr>
        <p:spPr>
          <a:xfrm>
            <a:off x="3000986" y="5867009"/>
            <a:ext cx="275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2. Initialer Speicherpunkt (Commit)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38C171-ABFF-23E8-B209-88F77A226C0D}"/>
              </a:ext>
            </a:extLst>
          </p:cNvPr>
          <p:cNvSpPr/>
          <p:nvPr/>
        </p:nvSpPr>
        <p:spPr>
          <a:xfrm>
            <a:off x="2511293" y="5066853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F06993-B94F-A16F-4366-D6FFE976C135}"/>
              </a:ext>
            </a:extLst>
          </p:cNvPr>
          <p:cNvSpPr txBox="1"/>
          <p:nvPr/>
        </p:nvSpPr>
        <p:spPr>
          <a:xfrm>
            <a:off x="2966803" y="4747898"/>
            <a:ext cx="275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3. Beim Speichern einer Änderung wird ein neuer Commit angelegt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6FC68F-9972-880B-F45D-ECB3797F11B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2740106" y="5524478"/>
            <a:ext cx="1" cy="26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10BA12C-C4A7-E177-9785-A390D5CA9E28}"/>
              </a:ext>
            </a:extLst>
          </p:cNvPr>
          <p:cNvSpPr txBox="1"/>
          <p:nvPr/>
        </p:nvSpPr>
        <p:spPr>
          <a:xfrm>
            <a:off x="821049" y="5348015"/>
            <a:ext cx="1576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Jeder Commit hat einen  eindeutigen Hashwert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5290605-F06A-E9D6-22B7-17BC07875D61}"/>
              </a:ext>
            </a:extLst>
          </p:cNvPr>
          <p:cNvSpPr txBox="1"/>
          <p:nvPr/>
        </p:nvSpPr>
        <p:spPr>
          <a:xfrm>
            <a:off x="2043831" y="6250376"/>
            <a:ext cx="18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1. </a:t>
            </a:r>
            <a:r>
              <a:rPr lang="de-DE" sz="1200" dirty="0" err="1"/>
              <a:t>Git</a:t>
            </a:r>
            <a:r>
              <a:rPr lang="de-DE" sz="1200" dirty="0"/>
              <a:t>-Repository anlegen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E04C5E7-F33B-FB1B-6857-4D365B6D9771}"/>
              </a:ext>
            </a:extLst>
          </p:cNvPr>
          <p:cNvSpPr/>
          <p:nvPr/>
        </p:nvSpPr>
        <p:spPr>
          <a:xfrm>
            <a:off x="2511294" y="432330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798D6B-6343-E9D4-7F0D-CFE18AC0D20C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2740106" y="4780930"/>
            <a:ext cx="1" cy="2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C4F836B-80B0-2294-86C1-6214993281EC}"/>
              </a:ext>
            </a:extLst>
          </p:cNvPr>
          <p:cNvSpPr txBox="1"/>
          <p:nvPr/>
        </p:nvSpPr>
        <p:spPr>
          <a:xfrm>
            <a:off x="685801" y="1558548"/>
            <a:ext cx="412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Entwicklungsgeschichte / Baum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AE842DE-1AB5-5B11-1141-4462368CDE43}"/>
              </a:ext>
            </a:extLst>
          </p:cNvPr>
          <p:cNvSpPr/>
          <p:nvPr/>
        </p:nvSpPr>
        <p:spPr>
          <a:xfrm>
            <a:off x="3318802" y="3884057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59E8876-801E-D557-3B7E-D67C62F0ABF6}"/>
              </a:ext>
            </a:extLst>
          </p:cNvPr>
          <p:cNvSpPr txBox="1"/>
          <p:nvPr/>
        </p:nvSpPr>
        <p:spPr>
          <a:xfrm>
            <a:off x="3878855" y="3517376"/>
            <a:ext cx="275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4. Feature und Bugs werden können in separaten Arbeitszweigen (</a:t>
            </a:r>
            <a:r>
              <a:rPr lang="de-DE" sz="1200" dirty="0" err="1"/>
              <a:t>Branches</a:t>
            </a:r>
            <a:r>
              <a:rPr lang="de-DE" sz="1200" dirty="0"/>
              <a:t>) bearbeitet werden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9415759-02D0-2492-466C-5A45632C25DE}"/>
              </a:ext>
            </a:extLst>
          </p:cNvPr>
          <p:cNvSpPr/>
          <p:nvPr/>
        </p:nvSpPr>
        <p:spPr>
          <a:xfrm>
            <a:off x="2511292" y="3527407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EE4FC0B-EA45-1431-EB4B-F02D6DE5E488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2740105" y="3985032"/>
            <a:ext cx="2" cy="33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49BD86C-2B35-37B2-556D-3FDE284814AC}"/>
              </a:ext>
            </a:extLst>
          </p:cNvPr>
          <p:cNvCxnSpPr>
            <a:cxnSpLocks/>
            <a:stCxn id="18" idx="6"/>
            <a:endCxn id="25" idx="4"/>
          </p:cNvCxnSpPr>
          <p:nvPr/>
        </p:nvCxnSpPr>
        <p:spPr>
          <a:xfrm flipV="1">
            <a:off x="2968919" y="4341682"/>
            <a:ext cx="578696" cy="2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599F681A-3F7B-381F-FC48-00D309604B68}"/>
              </a:ext>
            </a:extLst>
          </p:cNvPr>
          <p:cNvSpPr/>
          <p:nvPr/>
        </p:nvSpPr>
        <p:spPr>
          <a:xfrm>
            <a:off x="3318801" y="317125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6898CD4-C841-7F77-8F46-AC5E3C59D0C4}"/>
              </a:ext>
            </a:extLst>
          </p:cNvPr>
          <p:cNvSpPr/>
          <p:nvPr/>
        </p:nvSpPr>
        <p:spPr>
          <a:xfrm>
            <a:off x="2509178" y="272245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1D48DF-973C-6C7C-F6DC-579A51A6854D}"/>
              </a:ext>
            </a:extLst>
          </p:cNvPr>
          <p:cNvCxnSpPr>
            <a:cxnSpLocks/>
            <a:stCxn id="25" idx="0"/>
            <a:endCxn id="44" idx="4"/>
          </p:cNvCxnSpPr>
          <p:nvPr/>
        </p:nvCxnSpPr>
        <p:spPr>
          <a:xfrm flipH="1" flipV="1">
            <a:off x="3547614" y="3628881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916F6D4-1070-44F9-7436-29E1D31F75D8}"/>
              </a:ext>
            </a:extLst>
          </p:cNvPr>
          <p:cNvCxnSpPr>
            <a:cxnSpLocks/>
            <a:stCxn id="27" idx="0"/>
            <a:endCxn id="45" idx="4"/>
          </p:cNvCxnSpPr>
          <p:nvPr/>
        </p:nvCxnSpPr>
        <p:spPr>
          <a:xfrm flipH="1" flipV="1">
            <a:off x="2737991" y="3180081"/>
            <a:ext cx="2114" cy="34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AD3435A-3FF6-2C4A-F711-6F13CA2B3240}"/>
              </a:ext>
            </a:extLst>
          </p:cNvPr>
          <p:cNvCxnSpPr>
            <a:cxnSpLocks/>
            <a:stCxn id="44" idx="0"/>
            <a:endCxn id="45" idx="6"/>
          </p:cNvCxnSpPr>
          <p:nvPr/>
        </p:nvCxnSpPr>
        <p:spPr>
          <a:xfrm flipH="1" flipV="1">
            <a:off x="2966803" y="2951269"/>
            <a:ext cx="580811" cy="21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E6B6A1E9-5B61-D7A4-79DA-BF5EA5AF5B3E}"/>
              </a:ext>
            </a:extLst>
          </p:cNvPr>
          <p:cNvSpPr txBox="1"/>
          <p:nvPr/>
        </p:nvSpPr>
        <p:spPr>
          <a:xfrm>
            <a:off x="3362829" y="2501372"/>
            <a:ext cx="275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5. Nach Fertigstellung der Anpassung wird zurück auf den Master-Branch „</a:t>
            </a:r>
            <a:r>
              <a:rPr lang="de-DE" sz="1200" dirty="0" err="1"/>
              <a:t>gemerged</a:t>
            </a:r>
            <a:r>
              <a:rPr lang="de-DE" sz="1200" dirty="0"/>
              <a:t>“ 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B698A-6A30-1C2D-19D7-FB3604E03558}"/>
              </a:ext>
            </a:extLst>
          </p:cNvPr>
          <p:cNvSpPr/>
          <p:nvPr/>
        </p:nvSpPr>
        <p:spPr>
          <a:xfrm>
            <a:off x="1815019" y="3112736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67EEE31-75EA-6926-190B-264E6E9F01D7}"/>
              </a:ext>
            </a:extLst>
          </p:cNvPr>
          <p:cNvCxnSpPr>
            <a:cxnSpLocks/>
            <a:stCxn id="27" idx="2"/>
            <a:endCxn id="57" idx="4"/>
          </p:cNvCxnSpPr>
          <p:nvPr/>
        </p:nvCxnSpPr>
        <p:spPr>
          <a:xfrm flipH="1" flipV="1">
            <a:off x="2043832" y="3570361"/>
            <a:ext cx="467460" cy="18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1906D51-0D77-A98C-F2DC-B1C22149A06B}"/>
              </a:ext>
            </a:extLst>
          </p:cNvPr>
          <p:cNvSpPr/>
          <p:nvPr/>
        </p:nvSpPr>
        <p:spPr>
          <a:xfrm>
            <a:off x="1815018" y="2399935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0AF6267-61F5-A1A5-DE3C-0394BDE7D690}"/>
              </a:ext>
            </a:extLst>
          </p:cNvPr>
          <p:cNvCxnSpPr>
            <a:cxnSpLocks/>
            <a:stCxn id="57" idx="0"/>
            <a:endCxn id="59" idx="4"/>
          </p:cNvCxnSpPr>
          <p:nvPr/>
        </p:nvCxnSpPr>
        <p:spPr>
          <a:xfrm flipH="1" flipV="1">
            <a:off x="2043831" y="2857560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4" grpId="0"/>
      <p:bldP spid="17" grpId="0"/>
      <p:bldP spid="18" grpId="0" animBg="1"/>
      <p:bldP spid="25" grpId="0" animBg="1"/>
      <p:bldP spid="26" grpId="0"/>
      <p:bldP spid="27" grpId="0" animBg="1"/>
      <p:bldP spid="44" grpId="0" animBg="1"/>
      <p:bldP spid="45" grpId="0" animBg="1"/>
      <p:bldP spid="56" grpId="0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lke 6">
            <a:extLst>
              <a:ext uri="{FF2B5EF4-FFF2-40B4-BE49-F238E27FC236}">
                <a16:creationId xmlns:a16="http://schemas.microsoft.com/office/drawing/2014/main" id="{839727E1-A983-4F6E-D946-D2CCF58E983A}"/>
              </a:ext>
            </a:extLst>
          </p:cNvPr>
          <p:cNvSpPr/>
          <p:nvPr/>
        </p:nvSpPr>
        <p:spPr>
          <a:xfrm>
            <a:off x="9362857" y="397991"/>
            <a:ext cx="1950720" cy="146304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9C046E-7F12-E2F1-1749-13C8DFA25531}"/>
              </a:ext>
            </a:extLst>
          </p:cNvPr>
          <p:cNvSpPr/>
          <p:nvPr/>
        </p:nvSpPr>
        <p:spPr>
          <a:xfrm>
            <a:off x="535387" y="406400"/>
            <a:ext cx="1760773" cy="141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83E5368-1A76-1A72-8735-8B0385C00204}"/>
              </a:ext>
            </a:extLst>
          </p:cNvPr>
          <p:cNvSpPr/>
          <p:nvPr/>
        </p:nvSpPr>
        <p:spPr>
          <a:xfrm>
            <a:off x="1272115" y="5599769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0783AB3-AE93-80E2-99D8-3723F3E5FF76}"/>
              </a:ext>
            </a:extLst>
          </p:cNvPr>
          <p:cNvSpPr/>
          <p:nvPr/>
        </p:nvSpPr>
        <p:spPr>
          <a:xfrm>
            <a:off x="1272114" y="4013872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0DB869C-1887-F83B-7521-18C27A30468C}"/>
              </a:ext>
            </a:extLst>
          </p:cNvPr>
          <p:cNvCxnSpPr>
            <a:cxnSpLocks/>
          </p:cNvCxnSpPr>
          <p:nvPr/>
        </p:nvCxnSpPr>
        <p:spPr>
          <a:xfrm flipH="1" flipV="1">
            <a:off x="2421404" y="665163"/>
            <a:ext cx="6904691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FEB00FD-6F75-4B47-2806-9978BE591600}"/>
              </a:ext>
            </a:extLst>
          </p:cNvPr>
          <p:cNvSpPr txBox="1"/>
          <p:nvPr/>
        </p:nvSpPr>
        <p:spPr>
          <a:xfrm>
            <a:off x="9073715" y="2023816"/>
            <a:ext cx="25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err="1"/>
              <a:t>Git</a:t>
            </a:r>
            <a:r>
              <a:rPr lang="de-DE" sz="1200" dirty="0"/>
              <a:t>-Repository anlegen</a:t>
            </a:r>
          </a:p>
          <a:p>
            <a:pPr marL="228600" indent="-228600">
              <a:buFontTx/>
              <a:buAutoNum type="arabicPeriod"/>
            </a:pPr>
            <a:r>
              <a:rPr lang="de-DE" sz="1200" dirty="0"/>
              <a:t>Initialer Speicherpunkt (Commit)</a:t>
            </a:r>
          </a:p>
          <a:p>
            <a:pPr marL="228600" indent="-228600">
              <a:buAutoNum type="arabicPeriod"/>
            </a:pPr>
            <a:endParaRPr lang="de-DE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7780D6-50CD-208B-7796-BDCB552DFC39}"/>
              </a:ext>
            </a:extLst>
          </p:cNvPr>
          <p:cNvSpPr txBox="1"/>
          <p:nvPr/>
        </p:nvSpPr>
        <p:spPr>
          <a:xfrm>
            <a:off x="4034445" y="413564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3. Repository </a:t>
            </a:r>
            <a:r>
              <a:rPr lang="de-DE" sz="1200" dirty="0" err="1"/>
              <a:t>clonen</a:t>
            </a:r>
            <a:r>
              <a:rPr lang="de-DE" sz="1200" dirty="0"/>
              <a:t> – </a:t>
            </a:r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clone</a:t>
            </a:r>
            <a:r>
              <a:rPr lang="de-DE" sz="1200" dirty="0"/>
              <a:t> &lt;Remote URL&gt;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E78D6C-2D11-365E-B5BE-6285DC4A30B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1500927" y="4471497"/>
            <a:ext cx="1" cy="112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69F3F04-144A-28A5-1EE5-71ED0C14E547}"/>
              </a:ext>
            </a:extLst>
          </p:cNvPr>
          <p:cNvSpPr txBox="1"/>
          <p:nvPr/>
        </p:nvSpPr>
        <p:spPr>
          <a:xfrm>
            <a:off x="655982" y="1931249"/>
            <a:ext cx="30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4. Änderungen werden vorgenommen </a:t>
            </a:r>
          </a:p>
          <a:p>
            <a:endParaRPr lang="de-DE" sz="1200" dirty="0"/>
          </a:p>
          <a:p>
            <a:r>
              <a:rPr lang="de-DE" sz="1200" dirty="0"/>
              <a:t>5. Änderungen werden „</a:t>
            </a:r>
            <a:r>
              <a:rPr lang="de-DE" sz="1200" dirty="0" err="1"/>
              <a:t>gestaged</a:t>
            </a:r>
            <a:r>
              <a:rPr lang="de-DE" sz="1200" dirty="0"/>
              <a:t>“</a:t>
            </a:r>
          </a:p>
          <a:p>
            <a:endParaRPr lang="de-DE" sz="1200" dirty="0"/>
          </a:p>
          <a:p>
            <a:r>
              <a:rPr lang="de-DE" sz="1200" dirty="0"/>
              <a:t>6. Änderungen werden „</a:t>
            </a:r>
            <a:r>
              <a:rPr lang="de-DE" sz="1200" dirty="0" err="1"/>
              <a:t>committed</a:t>
            </a:r>
            <a:r>
              <a:rPr lang="de-DE" sz="1200" dirty="0"/>
              <a:t>“</a:t>
            </a:r>
          </a:p>
          <a:p>
            <a:endParaRPr lang="de-DE" sz="1200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83AAC69-EF7A-AC82-B09A-E21F1B5ECC3D}"/>
              </a:ext>
            </a:extLst>
          </p:cNvPr>
          <p:cNvSpPr/>
          <p:nvPr/>
        </p:nvSpPr>
        <p:spPr>
          <a:xfrm>
            <a:off x="2365376" y="4682346"/>
            <a:ext cx="1137916" cy="116454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9EDA0FF-BCE1-A73F-2E52-253AB0FFE2AB}"/>
              </a:ext>
            </a:extLst>
          </p:cNvPr>
          <p:cNvSpPr/>
          <p:nvPr/>
        </p:nvSpPr>
        <p:spPr>
          <a:xfrm>
            <a:off x="5120632" y="4682346"/>
            <a:ext cx="1137916" cy="116454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7" name="Grafik 46" descr="Schachtel Silhouette">
            <a:extLst>
              <a:ext uri="{FF2B5EF4-FFF2-40B4-BE49-F238E27FC236}">
                <a16:creationId xmlns:a16="http://schemas.microsoft.com/office/drawing/2014/main" id="{D5DB4EFD-698E-ED92-33A1-8A9400AB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844" y="3748077"/>
            <a:ext cx="413895" cy="413895"/>
          </a:xfrm>
          <a:prstGeom prst="rect">
            <a:avLst/>
          </a:prstGeom>
        </p:spPr>
      </p:pic>
      <p:pic>
        <p:nvPicPr>
          <p:cNvPr id="49" name="Grafik 48" descr="Dokument Silhouette">
            <a:extLst>
              <a:ext uri="{FF2B5EF4-FFF2-40B4-BE49-F238E27FC236}">
                <a16:creationId xmlns:a16="http://schemas.microsoft.com/office/drawing/2014/main" id="{B0EE3A36-43E6-252F-C506-459AF3F45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2369" y="4782654"/>
            <a:ext cx="481965" cy="481965"/>
          </a:xfrm>
          <a:prstGeom prst="rect">
            <a:avLst/>
          </a:prstGeom>
        </p:spPr>
      </p:pic>
      <p:pic>
        <p:nvPicPr>
          <p:cNvPr id="50" name="Grafik 49" descr="Dokument Silhouette">
            <a:extLst>
              <a:ext uri="{FF2B5EF4-FFF2-40B4-BE49-F238E27FC236}">
                <a16:creationId xmlns:a16="http://schemas.microsoft.com/office/drawing/2014/main" id="{8A38C425-5EDD-9AED-5287-C977987ED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7195" y="4880676"/>
            <a:ext cx="481965" cy="481965"/>
          </a:xfrm>
          <a:prstGeom prst="rect">
            <a:avLst/>
          </a:prstGeom>
        </p:spPr>
      </p:pic>
      <p:pic>
        <p:nvPicPr>
          <p:cNvPr id="51" name="Grafik 50" descr="Dokument Silhouette">
            <a:extLst>
              <a:ext uri="{FF2B5EF4-FFF2-40B4-BE49-F238E27FC236}">
                <a16:creationId xmlns:a16="http://schemas.microsoft.com/office/drawing/2014/main" id="{88A2AC27-5AEF-99B0-C811-934538DB3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9324" y="5288063"/>
            <a:ext cx="481965" cy="481965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2B2A77AF-CEB0-9978-D910-883EBA112AA2}"/>
              </a:ext>
            </a:extLst>
          </p:cNvPr>
          <p:cNvSpPr txBox="1"/>
          <p:nvPr/>
        </p:nvSpPr>
        <p:spPr>
          <a:xfrm>
            <a:off x="2580873" y="5865207"/>
            <a:ext cx="803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Modified</a:t>
            </a:r>
            <a:endParaRPr lang="de-DE" sz="12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6D0C089-3DC9-4D90-1768-EF9AC58C002E}"/>
              </a:ext>
            </a:extLst>
          </p:cNvPr>
          <p:cNvSpPr txBox="1"/>
          <p:nvPr/>
        </p:nvSpPr>
        <p:spPr>
          <a:xfrm>
            <a:off x="5421613" y="5883659"/>
            <a:ext cx="803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Staged</a:t>
            </a:r>
            <a:endParaRPr lang="de-DE" sz="1200" dirty="0"/>
          </a:p>
        </p:txBody>
      </p:sp>
      <p:pic>
        <p:nvPicPr>
          <p:cNvPr id="54" name="Grafik 53" descr="Dokument Silhouette">
            <a:extLst>
              <a:ext uri="{FF2B5EF4-FFF2-40B4-BE49-F238E27FC236}">
                <a16:creationId xmlns:a16="http://schemas.microsoft.com/office/drawing/2014/main" id="{3C750B71-ACF9-64BF-ED51-63C666E97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733" y="4782655"/>
            <a:ext cx="481965" cy="481965"/>
          </a:xfrm>
          <a:prstGeom prst="rect">
            <a:avLst/>
          </a:prstGeom>
        </p:spPr>
      </p:pic>
      <p:pic>
        <p:nvPicPr>
          <p:cNvPr id="55" name="Grafik 54" descr="Dokument Silhouette">
            <a:extLst>
              <a:ext uri="{FF2B5EF4-FFF2-40B4-BE49-F238E27FC236}">
                <a16:creationId xmlns:a16="http://schemas.microsoft.com/office/drawing/2014/main" id="{FA959AC5-5C28-6A94-9ABD-18CD5D2A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6559" y="4880677"/>
            <a:ext cx="481965" cy="481965"/>
          </a:xfrm>
          <a:prstGeom prst="rect">
            <a:avLst/>
          </a:prstGeom>
        </p:spPr>
      </p:pic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8C330B5-7691-2227-BF5B-D888D172098F}"/>
              </a:ext>
            </a:extLst>
          </p:cNvPr>
          <p:cNvCxnSpPr>
            <a:cxnSpLocks/>
            <a:stCxn id="43" idx="0"/>
            <a:endCxn id="10" idx="6"/>
          </p:cNvCxnSpPr>
          <p:nvPr/>
        </p:nvCxnSpPr>
        <p:spPr>
          <a:xfrm flipH="1" flipV="1">
            <a:off x="1729739" y="4242685"/>
            <a:ext cx="3959851" cy="4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9BA87D-B4DC-0784-F388-FD15354FBFC7}"/>
              </a:ext>
            </a:extLst>
          </p:cNvPr>
          <p:cNvCxnSpPr>
            <a:cxnSpLocks/>
            <a:stCxn id="9" idx="6"/>
            <a:endCxn id="42" idx="1"/>
          </p:cNvCxnSpPr>
          <p:nvPr/>
        </p:nvCxnSpPr>
        <p:spPr>
          <a:xfrm flipV="1">
            <a:off x="1729740" y="5264620"/>
            <a:ext cx="635636" cy="56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9CD62BA-8EBB-A467-E90E-EC724D25FBF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503292" y="5264620"/>
            <a:ext cx="1617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3AC8F9B-97C7-9A8E-9FD8-7C368CC38541}"/>
              </a:ext>
            </a:extLst>
          </p:cNvPr>
          <p:cNvSpPr txBox="1"/>
          <p:nvPr/>
        </p:nvSpPr>
        <p:spPr>
          <a:xfrm>
            <a:off x="3575502" y="4983158"/>
            <a:ext cx="151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&lt;Dateiname&gt;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8812816-CFA5-88CC-118E-193DB4CFBA3F}"/>
              </a:ext>
            </a:extLst>
          </p:cNvPr>
          <p:cNvSpPr txBox="1"/>
          <p:nvPr/>
        </p:nvSpPr>
        <p:spPr>
          <a:xfrm rot="421892">
            <a:off x="1959088" y="4159902"/>
            <a:ext cx="436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r>
              <a:rPr lang="de-DE" sz="1200" dirty="0"/>
              <a:t> –m „&lt;Freitext mit Beschreibung der Änderung&gt;“ 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8CF22D3-82C1-C8D1-0D16-47ACDFB2943D}"/>
              </a:ext>
            </a:extLst>
          </p:cNvPr>
          <p:cNvCxnSpPr>
            <a:cxnSpLocks/>
          </p:cNvCxnSpPr>
          <p:nvPr/>
        </p:nvCxnSpPr>
        <p:spPr>
          <a:xfrm>
            <a:off x="2461191" y="942594"/>
            <a:ext cx="6612524" cy="1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8D9ED422-FAD6-24B0-5227-50EA22426882}"/>
              </a:ext>
            </a:extLst>
          </p:cNvPr>
          <p:cNvSpPr txBox="1"/>
          <p:nvPr/>
        </p:nvSpPr>
        <p:spPr>
          <a:xfrm>
            <a:off x="4136054" y="704699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7. Speicher den Commit Remote – </a:t>
            </a:r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88C7C0C-58CD-3054-556F-E92AAF9077C2}"/>
              </a:ext>
            </a:extLst>
          </p:cNvPr>
          <p:cNvSpPr/>
          <p:nvPr/>
        </p:nvSpPr>
        <p:spPr>
          <a:xfrm>
            <a:off x="10170902" y="5599768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E08DAA0-43BE-3735-F1CA-981798030481}"/>
              </a:ext>
            </a:extLst>
          </p:cNvPr>
          <p:cNvSpPr/>
          <p:nvPr/>
        </p:nvSpPr>
        <p:spPr>
          <a:xfrm>
            <a:off x="10157248" y="4041863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3071D86-D03B-22C2-09F0-4DDF7CDCA4A0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10386061" y="4499488"/>
            <a:ext cx="13654" cy="110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8ABEF1C6-510E-0C1F-37B8-B3C1FA6FE155}"/>
              </a:ext>
            </a:extLst>
          </p:cNvPr>
          <p:cNvSpPr/>
          <p:nvPr/>
        </p:nvSpPr>
        <p:spPr>
          <a:xfrm>
            <a:off x="10157247" y="3143632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F567F3-10D7-5071-C448-BEDD8950854B}"/>
              </a:ext>
            </a:extLst>
          </p:cNvPr>
          <p:cNvCxnSpPr>
            <a:cxnSpLocks/>
            <a:stCxn id="86" idx="0"/>
            <a:endCxn id="88" idx="4"/>
          </p:cNvCxnSpPr>
          <p:nvPr/>
        </p:nvCxnSpPr>
        <p:spPr>
          <a:xfrm flipH="1" flipV="1">
            <a:off x="10386060" y="3601257"/>
            <a:ext cx="1" cy="44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9F8A8C7-F9E5-35F6-8B4F-61ECEB96A9DD}"/>
              </a:ext>
            </a:extLst>
          </p:cNvPr>
          <p:cNvCxnSpPr>
            <a:cxnSpLocks/>
          </p:cNvCxnSpPr>
          <p:nvPr/>
        </p:nvCxnSpPr>
        <p:spPr>
          <a:xfrm flipH="1" flipV="1">
            <a:off x="2461191" y="1214191"/>
            <a:ext cx="6736635" cy="2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B874EC9F-F63B-1BAC-51AE-7A1B48986306}"/>
              </a:ext>
            </a:extLst>
          </p:cNvPr>
          <p:cNvSpPr txBox="1"/>
          <p:nvPr/>
        </p:nvSpPr>
        <p:spPr>
          <a:xfrm>
            <a:off x="4034445" y="961974"/>
            <a:ext cx="321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8. Zieh den aktuellen Stand vom Repo – </a:t>
            </a:r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C0D18EC7-3CA9-49E7-236E-C82273D512C0}"/>
              </a:ext>
            </a:extLst>
          </p:cNvPr>
          <p:cNvSpPr/>
          <p:nvPr/>
        </p:nvSpPr>
        <p:spPr>
          <a:xfrm>
            <a:off x="1272114" y="3142690"/>
            <a:ext cx="457625" cy="457625"/>
          </a:xfrm>
          <a:prstGeom prst="ellips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2C4CDF5-2B13-7D30-D3B5-8DAFEFBA8B78}"/>
              </a:ext>
            </a:extLst>
          </p:cNvPr>
          <p:cNvCxnSpPr>
            <a:cxnSpLocks/>
            <a:stCxn id="10" idx="0"/>
            <a:endCxn id="98" idx="4"/>
          </p:cNvCxnSpPr>
          <p:nvPr/>
        </p:nvCxnSpPr>
        <p:spPr>
          <a:xfrm flipV="1">
            <a:off x="1500927" y="3600315"/>
            <a:ext cx="0" cy="41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794B8DAD-E4AD-90DB-E5DD-55A867588B4C}"/>
              </a:ext>
            </a:extLst>
          </p:cNvPr>
          <p:cNvCxnSpPr>
            <a:stCxn id="10" idx="0"/>
            <a:endCxn id="86" idx="2"/>
          </p:cNvCxnSpPr>
          <p:nvPr/>
        </p:nvCxnSpPr>
        <p:spPr>
          <a:xfrm rot="16200000" flipH="1">
            <a:off x="5700685" y="-185886"/>
            <a:ext cx="256804" cy="8656321"/>
          </a:xfrm>
          <a:prstGeom prst="bentConnector4">
            <a:avLst>
              <a:gd name="adj1" fmla="val -111271"/>
              <a:gd name="adj2" fmla="val 5132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43185EC-3CBE-8F52-D01B-E117A96011AF}"/>
              </a:ext>
            </a:extLst>
          </p:cNvPr>
          <p:cNvSpPr txBox="1"/>
          <p:nvPr/>
        </p:nvSpPr>
        <p:spPr>
          <a:xfrm>
            <a:off x="7440351" y="5549248"/>
            <a:ext cx="169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clone</a:t>
            </a:r>
            <a:r>
              <a:rPr lang="de-DE" sz="1200" dirty="0"/>
              <a:t> &lt;Remote URL&gt;</a:t>
            </a:r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0A03A338-FE2A-F766-BBFC-0C1320BD8329}"/>
              </a:ext>
            </a:extLst>
          </p:cNvPr>
          <p:cNvCxnSpPr>
            <a:cxnSpLocks/>
            <a:stCxn id="85" idx="2"/>
            <a:endCxn id="9" idx="6"/>
          </p:cNvCxnSpPr>
          <p:nvPr/>
        </p:nvCxnSpPr>
        <p:spPr>
          <a:xfrm rot="10800000" flipV="1">
            <a:off x="1729740" y="5828580"/>
            <a:ext cx="8441162" cy="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413588E0-A502-A4B5-2401-0625EF8ADB2D}"/>
              </a:ext>
            </a:extLst>
          </p:cNvPr>
          <p:cNvSpPr txBox="1"/>
          <p:nvPr/>
        </p:nvSpPr>
        <p:spPr>
          <a:xfrm>
            <a:off x="7585374" y="4028731"/>
            <a:ext cx="16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A5158D7-94AE-953D-378E-37BC313C9831}"/>
              </a:ext>
            </a:extLst>
          </p:cNvPr>
          <p:cNvSpPr txBox="1"/>
          <p:nvPr/>
        </p:nvSpPr>
        <p:spPr>
          <a:xfrm>
            <a:off x="7392725" y="3111851"/>
            <a:ext cx="180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1EE37683-C04A-3FE7-D244-DD48C8D7E636}"/>
              </a:ext>
            </a:extLst>
          </p:cNvPr>
          <p:cNvCxnSpPr>
            <a:cxnSpLocks/>
            <a:stCxn id="88" idx="2"/>
            <a:endCxn id="98" idx="6"/>
          </p:cNvCxnSpPr>
          <p:nvPr/>
        </p:nvCxnSpPr>
        <p:spPr>
          <a:xfrm rot="10800000">
            <a:off x="1729739" y="3371503"/>
            <a:ext cx="8427508" cy="94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9" grpId="0"/>
      <p:bldP spid="31" grpId="0"/>
      <p:bldP spid="41" grpId="0"/>
      <p:bldP spid="42" grpId="0" animBg="1"/>
      <p:bldP spid="43" grpId="0" animBg="1"/>
      <p:bldP spid="52" grpId="0"/>
      <p:bldP spid="53" grpId="0"/>
      <p:bldP spid="76" grpId="0"/>
      <p:bldP spid="79" grpId="0"/>
      <p:bldP spid="84" grpId="0"/>
      <p:bldP spid="85" grpId="0" animBg="1"/>
      <p:bldP spid="86" grpId="0" animBg="1"/>
      <p:bldP spid="88" grpId="0" animBg="1"/>
      <p:bldP spid="97" grpId="0"/>
      <p:bldP spid="98" grpId="0" animBg="1"/>
      <p:bldP spid="124" grpId="0"/>
      <p:bldP spid="128" grpId="0"/>
      <p:bldP spid="1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190</Words>
  <Application>Microsoft Office PowerPoint</Application>
  <PresentationFormat>Breitbild</PresentationFormat>
  <Paragraphs>38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Himmel</vt:lpstr>
      <vt:lpstr>PowerPoint-Präsentation</vt:lpstr>
      <vt:lpstr>Was ist git?</vt:lpstr>
      <vt:lpstr>Funktionsweise von Git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Schwab</dc:creator>
  <cp:lastModifiedBy>Sarah Schwab</cp:lastModifiedBy>
  <cp:revision>1</cp:revision>
  <dcterms:created xsi:type="dcterms:W3CDTF">2022-07-14T08:29:14Z</dcterms:created>
  <dcterms:modified xsi:type="dcterms:W3CDTF">2022-07-14T13:02:05Z</dcterms:modified>
</cp:coreProperties>
</file>