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3"/>
  </p:notesMasterIdLst>
  <p:sldIdLst>
    <p:sldId id="257" r:id="rId3"/>
    <p:sldId id="313" r:id="rId4"/>
    <p:sldId id="392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94" r:id="rId14"/>
    <p:sldId id="395" r:id="rId15"/>
    <p:sldId id="397" r:id="rId16"/>
    <p:sldId id="322" r:id="rId17"/>
    <p:sldId id="323" r:id="rId18"/>
    <p:sldId id="324" r:id="rId19"/>
    <p:sldId id="325" r:id="rId20"/>
    <p:sldId id="326" r:id="rId21"/>
    <p:sldId id="327" r:id="rId22"/>
    <p:sldId id="389" r:id="rId23"/>
    <p:sldId id="328" r:id="rId24"/>
    <p:sldId id="385" r:id="rId25"/>
    <p:sldId id="329" r:id="rId26"/>
    <p:sldId id="330" r:id="rId27"/>
    <p:sldId id="331" r:id="rId28"/>
    <p:sldId id="332" r:id="rId29"/>
    <p:sldId id="391" r:id="rId30"/>
    <p:sldId id="333" r:id="rId31"/>
    <p:sldId id="390" r:id="rId32"/>
    <p:sldId id="340" r:id="rId33"/>
    <p:sldId id="341" r:id="rId34"/>
    <p:sldId id="342" r:id="rId35"/>
    <p:sldId id="343" r:id="rId36"/>
    <p:sldId id="345" r:id="rId37"/>
    <p:sldId id="346" r:id="rId38"/>
    <p:sldId id="347" r:id="rId39"/>
    <p:sldId id="386" r:id="rId40"/>
    <p:sldId id="398" r:id="rId41"/>
    <p:sldId id="39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E49C"/>
    <a:srgbClr val="FFFF99"/>
    <a:srgbClr val="E2EE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15"/>
    <p:restoredTop sz="92826" autoAdjust="0"/>
  </p:normalViewPr>
  <p:slideViewPr>
    <p:cSldViewPr>
      <p:cViewPr varScale="1">
        <p:scale>
          <a:sx n="143" d="100"/>
          <a:sy n="143" d="100"/>
        </p:scale>
        <p:origin x="2192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F5332-2E67-4197-A9D6-96730940DD45}" type="datetimeFigureOut">
              <a:rPr lang="en-US" smtClean="0"/>
              <a:pPr/>
              <a:t>4/29/21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3CE85-8A39-439B-A638-99B69752E8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28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BB37B8-A3BD-424E-A55D-D02F0887862C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0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371747-7049-4CD7-9130-5A1F890A217C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69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22E48-6852-4090-A4A5-1D66D0261ADD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76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6B14C6-AE97-4AD8-87A8-4533A05FC11B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54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57C775-5F9C-43C1-93D2-D00637F3E388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57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BAF3F2-B208-457E-B32C-05F17FA2034A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5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1787A5-7935-4833-AB15-A89C0C490D25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36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1787A5-7935-4833-AB15-A89C0C490D25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85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B19AB7-2F85-4A41-9F6B-79D517E0CFB9}" type="slidenum">
              <a:rPr lang="en-US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1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B19AB7-2F85-4A41-9F6B-79D517E0CFB9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the CPU</a:t>
            </a:r>
            <a:r>
              <a:rPr lang="en-US" baseline="0" dirty="0"/>
              <a:t> know which device is generating the interrupt? What is the new PC value?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82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F2EE55-4FCD-490F-A43A-81B9926477C5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2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A739B-1923-4C12-BF3F-C0D05E30BEED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847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E3604F-81E4-4DD3-854B-A44D318A9832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292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9981F4-D77E-43FA-990C-E461C6325D21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71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12232A-0978-45E6-BE43-F9C5AB6FE7CA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534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12232A-0978-45E6-BE43-F9C5AB6FE7CA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199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9C1DA4-B849-4A7B-A581-114154BFD040}" type="slidenum">
              <a:rPr lang="en-US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179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1787A5-7935-4833-AB15-A89C0C490D25}" type="slidenum">
              <a:rPr lang="en-US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410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E9F069-3A5E-44E4-99AA-AF2424F0B60F}" type="slidenum">
              <a:rPr lang="en-US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4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356ECC-897F-452D-9D8D-D20DB9742748}" type="slidenum">
              <a:rPr lang="en-US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38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23407-5B27-4376-95B5-E0F950B8F94C}" type="slidenum">
              <a:rPr lang="en-US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837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C08CB-9652-4C9D-BC3C-88DC5DFB76AF}" type="slidenum">
              <a:rPr lang="en-US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77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95DD6-8C7D-42D0-A744-CF815DF71B5F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551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63555-8213-47FD-BD9D-3917949E49E0}" type="slidenum">
              <a:rPr lang="en-US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90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4C9A8A-8EB0-4153-A269-CE62D01CDC42}" type="slidenum">
              <a:rPr lang="en-US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967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AA517-9BFD-43DF-9125-F9B2D3E04AB4}" type="slidenum">
              <a:rPr lang="en-US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540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AA517-9BFD-43DF-9125-F9B2D3E04AB4}" type="slidenum">
              <a:rPr lang="en-US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74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EDA4B5-8656-4A85-B17C-9F7B3D5912CA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64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77099D-E2A1-4BA2-B195-039CCDC48C90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85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9A9A9-32CC-49E6-AB66-213DE18676D6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18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661B11-1BF3-4B1B-B137-6BFBBC3867D3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44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C1C15-97EF-4D60-A97B-FF04395B6D1A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71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147C79-859D-4BDB-A77E-23D03C10F3DB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59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EFBB-3DA9-4E40-9DFE-2C1D42429533}" type="datetime1">
              <a:rPr lang="en-US" smtClean="0"/>
              <a:t>4/29/21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F6DD6-C823-A947-93DD-B3F7942FE889}" type="datetime1">
              <a:rPr lang="en-US" smtClean="0"/>
              <a:t>4/29/21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4A1-14AF-D64F-9DFE-52FC4B503505}" type="datetime1">
              <a:rPr lang="en-US" smtClean="0"/>
              <a:t>4/29/21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2E758BB8-1207-2F4A-942B-F916D91555DB}" type="datetime1">
              <a:rPr lang="en-US" smtClean="0"/>
              <a:t>4/29/21</a:t>
            </a:fld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 algn="l">
              <a:spcBef>
                <a:spcPct val="0"/>
              </a:spcBef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8770C5E7-D149-45D8-989E-ED1E3059E42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BD4C98-EBBE-A44F-B4DE-E52E1DEF5CEC}" type="datetime1">
              <a:rPr lang="en-US" smtClean="0">
                <a:solidFill>
                  <a:srgbClr val="5E574E"/>
                </a:solidFill>
              </a:rPr>
              <a:t>4/29/21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23AF00-B977-4AEE-AE6F-7C9236E06D48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CC39FC-2782-3848-A7B7-A5837AE5B1EF}" type="datetime1">
              <a:rPr lang="en-US" smtClean="0">
                <a:solidFill>
                  <a:srgbClr val="5E574E"/>
                </a:solidFill>
              </a:rPr>
              <a:t>4/29/21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98E62-D034-416B-80F8-4AAF04F2E4D3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5C7B3-4EDF-C341-86FA-439899D751DC}" type="datetime1">
              <a:rPr lang="en-US" smtClean="0">
                <a:solidFill>
                  <a:srgbClr val="5E574E"/>
                </a:solidFill>
              </a:rPr>
              <a:t>4/29/21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785BF-F08B-40BC-BDD8-61D21D68FFBF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4E9390-FFBF-8D4C-853D-0A98785D8749}" type="datetime1">
              <a:rPr lang="en-US" smtClean="0">
                <a:solidFill>
                  <a:srgbClr val="5E574E"/>
                </a:solidFill>
              </a:rPr>
              <a:t>4/29/21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776F0-8F84-40AB-9CFF-8D7D04002512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D69284-97A2-8A42-87AE-5999E9A6D0E3}" type="datetime1">
              <a:rPr lang="en-US" smtClean="0">
                <a:solidFill>
                  <a:srgbClr val="5E574E"/>
                </a:solidFill>
              </a:rPr>
              <a:t>4/29/21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53A82-7A3C-4431-BA09-F289FBF176FF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FA3BF6-F322-D24B-B73E-CD33803ED436}" type="datetime1">
              <a:rPr lang="en-US" smtClean="0">
                <a:solidFill>
                  <a:srgbClr val="5E574E"/>
                </a:solidFill>
              </a:rPr>
              <a:t>4/29/21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598A7-EECC-47FF-856C-730D6DC1E434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E63D5E-DE15-2348-80B9-884113147016}" type="datetime1">
              <a:rPr lang="en-US" smtClean="0">
                <a:solidFill>
                  <a:srgbClr val="5E574E"/>
                </a:solidFill>
              </a:rPr>
              <a:t>4/29/21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D0300F-4C43-4C23-BDED-9F386F131659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altLang="zh-CN" sz="3400" b="1" kern="1200" dirty="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D112-BCEE-A841-AAAF-BEBF8560922F}" type="datetime1">
              <a:rPr lang="en-US" smtClean="0"/>
              <a:t>4/29/21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54DDE4-B35B-E34B-A4B3-E74613C63135}" type="datetime1">
              <a:rPr lang="en-US" smtClean="0">
                <a:solidFill>
                  <a:srgbClr val="5E574E"/>
                </a:solidFill>
              </a:rPr>
              <a:t>4/29/21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CA9D8-6300-49FD-81F7-D8C3C4B66E38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BEB016-38B7-C34E-B0BB-E6349F81F0D8}" type="datetime1">
              <a:rPr lang="en-US" smtClean="0">
                <a:solidFill>
                  <a:srgbClr val="5E574E"/>
                </a:solidFill>
              </a:rPr>
              <a:t>4/29/21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34469E-91CE-478E-BBDA-FCEF38B756B4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E53069-A0F3-7D4F-ABE6-440383DF2073}" type="datetime1">
              <a:rPr lang="en-US" smtClean="0">
                <a:solidFill>
                  <a:srgbClr val="5E574E"/>
                </a:solidFill>
              </a:rPr>
              <a:t>4/29/21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B6271-D5C6-4E54-82E6-F277D8F1C0EF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06AD-23B5-894C-91EA-C127F93867E3}" type="datetime1">
              <a:rPr lang="en-US" smtClean="0"/>
              <a:t>4/29/21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603C-B46A-8D4E-A247-C5CA77897B6B}" type="datetime1">
              <a:rPr lang="en-US" smtClean="0"/>
              <a:t>4/29/21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4B4A-27A5-434E-9087-14977BB203B4}" type="datetime1">
              <a:rPr lang="en-US" smtClean="0"/>
              <a:t>4/29/21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6A83-46DB-8B49-8C07-96ED4FAC40A4}" type="datetime1">
              <a:rPr lang="en-US" smtClean="0"/>
              <a:t>4/29/21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40DB-A6BF-D943-A6DB-FB29748B5B00}" type="datetime1">
              <a:rPr lang="en-US" smtClean="0"/>
              <a:t>4/29/21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5E1A-292F-5A4D-8102-36E5BE4F735C}" type="datetime1">
              <a:rPr lang="en-US" smtClean="0"/>
              <a:t>4/29/21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99A5-BCAD-A441-AC9D-37030D6CC99E}" type="datetime1">
              <a:rPr lang="en-US" smtClean="0"/>
              <a:t>4/29/21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C8C90-AF52-5E4D-96E8-089A7B8DD9A0}" type="datetime1">
              <a:rPr lang="en-US" smtClean="0"/>
              <a:t>4/29/21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20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3B8DC061-F952-5E4D-AB2C-3087E2DF014E}" type="datetime1">
              <a:rPr lang="en-US" smtClean="0">
                <a:solidFill>
                  <a:srgbClr val="5E574E"/>
                </a:solidFill>
              </a:rPr>
              <a:t>4/29/21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248E0687-AE31-4E75-BE0D-D00E22E278B0}" type="slidenum">
              <a:rPr lang="en-US" smtClean="0">
                <a:solidFill>
                  <a:srgbClr val="5E574E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457200" y="16002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z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y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x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295400"/>
            <a:ext cx="8153400" cy="3048000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A50021"/>
                </a:solidFill>
              </a:rPr>
              <a:t>Lecture 03: More on Memory and I/O Modules</a:t>
            </a:r>
            <a:endParaRPr lang="en-US" altLang="zh-CN" sz="3200" dirty="0">
              <a:solidFill>
                <a:srgbClr val="A5002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172369-1C62-6042-A315-AE0DD6E1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</a:t>
            </a:r>
            <a:r>
              <a:rPr lang="en-US"/>
              <a:t>Module Design Decisions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Hide or reveal device properties to CPU</a:t>
            </a:r>
          </a:p>
          <a:p>
            <a:r>
              <a:rPr lang="en-US" dirty="0"/>
              <a:t>Support multiple or single device</a:t>
            </a:r>
          </a:p>
          <a:p>
            <a:r>
              <a:rPr lang="en-US" dirty="0"/>
              <a:t>Control device functions or leave for CPU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A1FB16-DA96-6741-8EEF-B689C086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10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Output Techniques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Programmed</a:t>
            </a:r>
          </a:p>
          <a:p>
            <a:r>
              <a:rPr lang="en-US"/>
              <a:t>Interrupt driven</a:t>
            </a:r>
          </a:p>
          <a:p>
            <a:r>
              <a:rPr lang="en-US"/>
              <a:t>Direct Memory Access (DMA)</a:t>
            </a:r>
          </a:p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88D32B-3991-3642-9CF5-F6857FDB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11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0749-CEB3-6A4F-A764-80C5A946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at a High-level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4911-0FE7-6948-A560-78209799A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Programmed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Question: what would happen when users do not enter the two numbers?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83B8FD-A75D-834F-AFD1-6CA3087AF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85950"/>
            <a:ext cx="4032448" cy="37081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246BCD-3055-3D41-802A-8D6981E3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12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397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0749-CEB3-6A4F-A764-80C5A946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at a High-level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4911-0FE7-6948-A560-78209799A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Driven I/O</a:t>
            </a:r>
          </a:p>
          <a:p>
            <a:pPr lvl="1"/>
            <a:r>
              <a:rPr lang="en-US" dirty="0"/>
              <a:t>free the CPU from waiting for the I/O event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E7478-BD6F-EF4B-B988-3675FB10B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068960"/>
            <a:ext cx="5841504" cy="34075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C32E0-C130-D24A-A730-D16EA065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13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190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0749-CEB3-6A4F-A764-80C5A946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at a High-level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4911-0FE7-6948-A560-78209799A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Memory Access</a:t>
            </a:r>
          </a:p>
          <a:p>
            <a:pPr lvl="1"/>
            <a:r>
              <a:rPr lang="en-US" dirty="0"/>
              <a:t>free the CPU from waiting for the I/O event and waiting for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8E5D6-A509-FB4B-B328-680BC962C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284984"/>
            <a:ext cx="5003800" cy="29845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0F08D-3E43-334E-AC35-821F9F6A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14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329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Programmed I/O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 </a:t>
            </a:r>
            <a:r>
              <a:rPr lang="en-US" altLang="zh-CN" dirty="0"/>
              <a:t>executes a program that gives it direct control of the I/O operation</a:t>
            </a:r>
            <a:endParaRPr lang="en-US" dirty="0"/>
          </a:p>
          <a:p>
            <a:pPr lvl="1"/>
            <a:r>
              <a:rPr lang="en-US" dirty="0"/>
              <a:t>Sensing device status</a:t>
            </a:r>
          </a:p>
          <a:p>
            <a:pPr lvl="1"/>
            <a:r>
              <a:rPr lang="en-US" dirty="0"/>
              <a:t>Read/write commands to the I/O module</a:t>
            </a:r>
          </a:p>
          <a:p>
            <a:pPr lvl="1"/>
            <a:r>
              <a:rPr lang="en-US" dirty="0"/>
              <a:t>Transferring data</a:t>
            </a:r>
          </a:p>
          <a:p>
            <a:r>
              <a:rPr lang="en-US" dirty="0"/>
              <a:t>CPU waits for I/O module to complete operation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767740-DC5D-BE45-8AEC-739947A77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15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Programmed I/O - detail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 requests I/O operation</a:t>
            </a:r>
          </a:p>
          <a:p>
            <a:r>
              <a:rPr lang="en-US" dirty="0"/>
              <a:t>I/O module performs operation</a:t>
            </a:r>
          </a:p>
          <a:p>
            <a:r>
              <a:rPr lang="en-US" dirty="0"/>
              <a:t>I/O module sets status bits</a:t>
            </a:r>
          </a:p>
          <a:p>
            <a:r>
              <a:rPr lang="en-US" dirty="0"/>
              <a:t>CPU checks status bits periodically</a:t>
            </a:r>
          </a:p>
          <a:p>
            <a:r>
              <a:rPr lang="en-US" dirty="0"/>
              <a:t>I/O module does not inform CPU directly</a:t>
            </a:r>
          </a:p>
          <a:p>
            <a:r>
              <a:rPr lang="en-US" dirty="0"/>
              <a:t>I/O module does not interrupt CPU</a:t>
            </a:r>
          </a:p>
          <a:p>
            <a:r>
              <a:rPr lang="en-US" dirty="0"/>
              <a:t>CPU may wait or come back later (for example, with the help of time-sharing OS)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940152" y="178925"/>
            <a:ext cx="2952328" cy="6490435"/>
            <a:chOff x="5940152" y="178925"/>
            <a:chExt cx="2952328" cy="6490435"/>
          </a:xfrm>
        </p:grpSpPr>
        <p:pic>
          <p:nvPicPr>
            <p:cNvPr id="7065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40152" y="178925"/>
              <a:ext cx="2952328" cy="6490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直接箭头连接符 5"/>
            <p:cNvCxnSpPr/>
            <p:nvPr/>
          </p:nvCxnSpPr>
          <p:spPr bwMode="auto">
            <a:xfrm>
              <a:off x="8015684" y="633388"/>
              <a:ext cx="21602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" name="直接箭头连接符 6"/>
            <p:cNvCxnSpPr/>
            <p:nvPr/>
          </p:nvCxnSpPr>
          <p:spPr bwMode="auto">
            <a:xfrm>
              <a:off x="7884368" y="1616100"/>
              <a:ext cx="21602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8" name="直接箭头连接符 7"/>
            <p:cNvCxnSpPr/>
            <p:nvPr/>
          </p:nvCxnSpPr>
          <p:spPr bwMode="auto">
            <a:xfrm>
              <a:off x="7922468" y="3598416"/>
              <a:ext cx="21602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" name="直接箭头连接符 8"/>
            <p:cNvCxnSpPr/>
            <p:nvPr/>
          </p:nvCxnSpPr>
          <p:spPr bwMode="auto">
            <a:xfrm>
              <a:off x="7973268" y="4555728"/>
              <a:ext cx="21602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1" name="矩形 10"/>
          <p:cNvSpPr/>
          <p:nvPr/>
        </p:nvSpPr>
        <p:spPr bwMode="auto">
          <a:xfrm>
            <a:off x="6012160" y="1124744"/>
            <a:ext cx="2736304" cy="194421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0470A8-9847-EC42-A8E2-01B600E6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16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I/O Commands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CPU issues address</a:t>
            </a:r>
          </a:p>
          <a:p>
            <a:pPr lvl="1"/>
            <a:r>
              <a:rPr lang="en-US"/>
              <a:t>Identifies module (&amp; device if &gt;1 per module)</a:t>
            </a:r>
          </a:p>
          <a:p>
            <a:r>
              <a:rPr lang="en-US"/>
              <a:t>CPU issues command</a:t>
            </a:r>
          </a:p>
          <a:p>
            <a:pPr lvl="1"/>
            <a:r>
              <a:rPr lang="en-US"/>
              <a:t>Control - telling module what to do</a:t>
            </a:r>
          </a:p>
          <a:p>
            <a:pPr lvl="2"/>
            <a:r>
              <a:rPr lang="en-US"/>
              <a:t>e.g. spin up disk</a:t>
            </a:r>
          </a:p>
          <a:p>
            <a:pPr lvl="1"/>
            <a:r>
              <a:rPr lang="en-US"/>
              <a:t>Test - check status</a:t>
            </a:r>
          </a:p>
          <a:p>
            <a:pPr lvl="2"/>
            <a:r>
              <a:rPr lang="en-US"/>
              <a:t>e.g. power? Error?</a:t>
            </a:r>
          </a:p>
          <a:p>
            <a:pPr lvl="1"/>
            <a:r>
              <a:rPr lang="en-US"/>
              <a:t>Read/Write</a:t>
            </a:r>
          </a:p>
          <a:p>
            <a:pPr lvl="2"/>
            <a:r>
              <a:rPr lang="en-US"/>
              <a:t>Module transfers data via buffer from/to device</a:t>
            </a:r>
          </a:p>
          <a:p>
            <a:pPr lvl="1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8FF11C-8DC0-B142-8FE4-D88B22A0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17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Addressing I/O Devices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533900"/>
          </a:xfrm>
        </p:spPr>
        <p:txBody>
          <a:bodyPr/>
          <a:lstStyle/>
          <a:p>
            <a:r>
              <a:rPr lang="en-US" sz="2400" dirty="0"/>
              <a:t>Under programmed I/O data transfer is very like memory access (from CPU viewpoint)</a:t>
            </a:r>
          </a:p>
          <a:p>
            <a:r>
              <a:rPr lang="en-US" sz="2400" dirty="0"/>
              <a:t>Each device is given a unique identifier</a:t>
            </a:r>
          </a:p>
          <a:p>
            <a:r>
              <a:rPr lang="en-US" sz="2400" dirty="0"/>
              <a:t>CPU commands contain the identifier (address) of the corresponding module (and device)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77CE32-AB65-0E46-BFC0-1DB2FBD0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18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Schemes Revisited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Memory mapped I/O</a:t>
            </a:r>
          </a:p>
          <a:p>
            <a:pPr lvl="1"/>
            <a:r>
              <a:rPr lang="en-US" sz="2000" dirty="0"/>
              <a:t>Devices and memory share an address space</a:t>
            </a:r>
          </a:p>
          <a:p>
            <a:pPr lvl="1"/>
            <a:r>
              <a:rPr lang="en-US" sz="2000" dirty="0"/>
              <a:t>I/O looks just like memory read/write</a:t>
            </a:r>
          </a:p>
          <a:p>
            <a:pPr lvl="1"/>
            <a:r>
              <a:rPr lang="en-US" sz="2000" dirty="0"/>
              <a:t>No special commands for I/O</a:t>
            </a:r>
          </a:p>
          <a:p>
            <a:pPr lvl="2"/>
            <a:r>
              <a:rPr lang="en-US" sz="1800" dirty="0"/>
              <a:t>Large selection of memory access commands available</a:t>
            </a:r>
          </a:p>
          <a:p>
            <a:r>
              <a:rPr lang="en-US" sz="2400" dirty="0"/>
              <a:t>Isolated I/O</a:t>
            </a:r>
          </a:p>
          <a:p>
            <a:pPr lvl="1"/>
            <a:r>
              <a:rPr lang="en-US" sz="2000" dirty="0"/>
              <a:t>Separate address spaces</a:t>
            </a:r>
          </a:p>
          <a:p>
            <a:pPr lvl="1"/>
            <a:r>
              <a:rPr lang="en-US" sz="2000" dirty="0"/>
              <a:t>Need I/O or memory select lines</a:t>
            </a:r>
          </a:p>
          <a:p>
            <a:pPr lvl="1"/>
            <a:r>
              <a:rPr lang="en-US" sz="2000" dirty="0"/>
              <a:t>Special commands for I/O</a:t>
            </a:r>
          </a:p>
          <a:p>
            <a:pPr lvl="2"/>
            <a:r>
              <a:rPr lang="en-US" dirty="0"/>
              <a:t>Limited 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CBB00D-A79F-F148-A04E-EB74DB30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19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William Stallings </a:t>
            </a:r>
            <a:br>
              <a:rPr lang="en-GB"/>
            </a:br>
            <a:r>
              <a:rPr lang="en-GB"/>
              <a:t>Computer Organization </a:t>
            </a:r>
            <a:br>
              <a:rPr lang="en-GB"/>
            </a:br>
            <a:r>
              <a:rPr lang="en-GB"/>
              <a:t>and Architecture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  <a:p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93329F-E94B-174D-901E-ADB2BE5B5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70C5E7-D149-45D8-989E-ED1E3059E42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Programmed I/O?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24944"/>
            <a:ext cx="8178800" cy="299960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b="1" dirty="0">
                <a:solidFill>
                  <a:srgbClr val="FF0000"/>
                </a:solidFill>
              </a:rPr>
              <a:t>Simple, but if CPU is faster, </a:t>
            </a:r>
          </a:p>
          <a:p>
            <a:pPr marL="0" indent="0">
              <a:buNone/>
            </a:pPr>
            <a:r>
              <a:rPr lang="en-US" altLang="zh-CN" sz="3600" b="1" dirty="0">
                <a:solidFill>
                  <a:srgbClr val="FF0000"/>
                </a:solidFill>
              </a:rPr>
              <a:t>it is a huge waste of CPU time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3EC11A-7B64-BB45-B0F3-B40A9F7C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20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 Driven I/O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r>
              <a:rPr lang="en-US" dirty="0"/>
              <a:t>Overcomes CPU waiting</a:t>
            </a:r>
          </a:p>
          <a:p>
            <a:r>
              <a:rPr lang="en-US" dirty="0"/>
              <a:t>No repeated CPU checking of device</a:t>
            </a:r>
          </a:p>
          <a:p>
            <a:r>
              <a:rPr lang="en-US" dirty="0"/>
              <a:t>I/O module interrupts when ready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CC05F3-70E6-0A4A-A525-4CB4362D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21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472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 Driven I/O</a:t>
            </a:r>
            <a:br>
              <a:rPr lang="en-US"/>
            </a:br>
            <a:r>
              <a:rPr lang="en-US"/>
              <a:t>Basic Operation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CPU requests I/O operation</a:t>
            </a:r>
          </a:p>
          <a:p>
            <a:r>
              <a:rPr lang="en-US" altLang="zh-CN" dirty="0"/>
              <a:t>I/O module performs operation while CPU does other work</a:t>
            </a:r>
          </a:p>
          <a:p>
            <a:r>
              <a:rPr lang="en-US" dirty="0"/>
              <a:t>I/O module informs CPU when something comes up by interrupting CPU</a:t>
            </a:r>
          </a:p>
          <a:p>
            <a:r>
              <a:rPr lang="en-US" dirty="0"/>
              <a:t>CPU deals with this event</a:t>
            </a:r>
          </a:p>
        </p:txBody>
      </p:sp>
      <p:grpSp>
        <p:nvGrpSpPr>
          <p:cNvPr id="14" name="组合 8"/>
          <p:cNvGrpSpPr/>
          <p:nvPr/>
        </p:nvGrpSpPr>
        <p:grpSpPr>
          <a:xfrm>
            <a:off x="5845224" y="548680"/>
            <a:ext cx="3168352" cy="6158205"/>
            <a:chOff x="5724128" y="260648"/>
            <a:chExt cx="3168352" cy="6158205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60648"/>
              <a:ext cx="3168352" cy="6158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6" name="直接箭头连接符 15"/>
            <p:cNvCxnSpPr/>
            <p:nvPr/>
          </p:nvCxnSpPr>
          <p:spPr bwMode="auto">
            <a:xfrm>
              <a:off x="7740352" y="476672"/>
              <a:ext cx="21602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7668344" y="1810916"/>
              <a:ext cx="21602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7659836" y="3501008"/>
              <a:ext cx="21602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7740228" y="4424412"/>
              <a:ext cx="21602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0" name="矩形 9"/>
          <p:cNvSpPr/>
          <p:nvPr/>
        </p:nvSpPr>
        <p:spPr bwMode="auto">
          <a:xfrm>
            <a:off x="7244804" y="887269"/>
            <a:ext cx="1719684" cy="49433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FB566D-AF97-7242-8EB4-5DEE87B2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22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8676456" cy="576064"/>
          </a:xfrm>
        </p:spPr>
        <p:txBody>
          <a:bodyPr/>
          <a:lstStyle/>
          <a:p>
            <a:r>
              <a:rPr lang="en-US" sz="2800" dirty="0"/>
              <a:t>Handling an </a:t>
            </a:r>
            <a:r>
              <a:rPr lang="en-US" sz="2800" dirty="0">
                <a:solidFill>
                  <a:srgbClr val="FF0000"/>
                </a:solidFill>
              </a:rPr>
              <a:t>Interrupt</a:t>
            </a:r>
            <a:r>
              <a:rPr lang="en-US" sz="2800" dirty="0">
                <a:solidFill>
                  <a:schemeClr val="tx1"/>
                </a:solidFill>
              </a:rPr>
              <a:t>: from a Protocol Perspective</a:t>
            </a:r>
          </a:p>
        </p:txBody>
      </p:sp>
      <p:grpSp>
        <p:nvGrpSpPr>
          <p:cNvPr id="3" name="组合 12"/>
          <p:cNvGrpSpPr/>
          <p:nvPr/>
        </p:nvGrpSpPr>
        <p:grpSpPr>
          <a:xfrm>
            <a:off x="2195736" y="971550"/>
            <a:ext cx="6969843" cy="5886450"/>
            <a:chOff x="35496" y="764704"/>
            <a:chExt cx="6969843" cy="5886450"/>
          </a:xfrm>
        </p:grpSpPr>
        <p:pic>
          <p:nvPicPr>
            <p:cNvPr id="7168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496" y="764704"/>
              <a:ext cx="5343525" cy="5886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右大括号 10"/>
            <p:cNvSpPr/>
            <p:nvPr/>
          </p:nvSpPr>
          <p:spPr bwMode="auto">
            <a:xfrm>
              <a:off x="5220072" y="2060848"/>
              <a:ext cx="288032" cy="360040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08104" y="3150146"/>
              <a:ext cx="14972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 program called </a:t>
              </a:r>
              <a:r>
                <a:rPr lang="en-US" b="1" i="1" dirty="0">
                  <a:solidFill>
                    <a:srgbClr val="0070C0"/>
                  </a:solidFill>
                </a:rPr>
                <a:t>interrupt handler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79512" y="2132856"/>
            <a:ext cx="23762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Draw a protocol:</a:t>
            </a:r>
          </a:p>
          <a:p>
            <a:r>
              <a:rPr lang="en-US" altLang="zh-CN" dirty="0"/>
              <a:t>Which parties?</a:t>
            </a:r>
          </a:p>
          <a:p>
            <a:r>
              <a:rPr lang="en-US" altLang="zh-CN" dirty="0"/>
              <a:t>Interactions?</a:t>
            </a:r>
          </a:p>
          <a:p>
            <a:endParaRPr lang="en-US" altLang="zh-CN" dirty="0"/>
          </a:p>
          <a:p>
            <a:r>
              <a:rPr lang="en-US" altLang="zh-CN" dirty="0"/>
              <a:t>What’s interrupt?</a:t>
            </a:r>
          </a:p>
          <a:p>
            <a:r>
              <a:rPr lang="en-US" altLang="zh-CN" dirty="0"/>
              <a:t>New event needs CPU to handle first but CPU needs to go back to previous work after that</a:t>
            </a:r>
            <a:endParaRPr lang="zh-CN" altLang="en-US" dirty="0"/>
          </a:p>
        </p:txBody>
      </p:sp>
      <p:pic>
        <p:nvPicPr>
          <p:cNvPr id="8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373216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D7DD0-03A9-C44C-9C7C-E5EBA1B2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23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Viewpoint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Issue read command</a:t>
            </a:r>
          </a:p>
          <a:p>
            <a:r>
              <a:rPr lang="en-US" dirty="0"/>
              <a:t>Do other work</a:t>
            </a:r>
          </a:p>
          <a:p>
            <a:r>
              <a:rPr lang="en-US" dirty="0"/>
              <a:t>Check for interrupt at the end of each instruction cycle</a:t>
            </a:r>
          </a:p>
          <a:p>
            <a:r>
              <a:rPr lang="en-US" dirty="0"/>
              <a:t>If interrupted:-</a:t>
            </a:r>
          </a:p>
          <a:p>
            <a:pPr lvl="1"/>
            <a:r>
              <a:rPr lang="en-US" dirty="0"/>
              <a:t>Save </a:t>
            </a:r>
            <a:r>
              <a:rPr lang="en-US" dirty="0">
                <a:solidFill>
                  <a:srgbClr val="0070C0"/>
                </a:solidFill>
              </a:rPr>
              <a:t>context</a:t>
            </a:r>
            <a:r>
              <a:rPr lang="en-US" dirty="0"/>
              <a:t> (registers)</a:t>
            </a:r>
          </a:p>
          <a:p>
            <a:pPr lvl="1"/>
            <a:r>
              <a:rPr lang="en-US" dirty="0"/>
              <a:t>Process interrupt</a:t>
            </a:r>
          </a:p>
          <a:p>
            <a:pPr lvl="2"/>
            <a:r>
              <a:rPr lang="en-US" dirty="0"/>
              <a:t>Fetch data &amp; store</a:t>
            </a:r>
          </a:p>
          <a:p>
            <a:pPr lvl="1"/>
            <a:r>
              <a:rPr lang="en-US" dirty="0"/>
              <a:t>Recover from the saved context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1443DB-5C7D-9D40-B3A6-9E57C629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24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Issues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00808"/>
            <a:ext cx="8178800" cy="4171950"/>
          </a:xfrm>
        </p:spPr>
        <p:txBody>
          <a:bodyPr/>
          <a:lstStyle/>
          <a:p>
            <a:r>
              <a:rPr lang="en-US" dirty="0"/>
              <a:t>How can CPU know which module is issuing the interrupt?</a:t>
            </a:r>
          </a:p>
          <a:p>
            <a:pPr lvl="1"/>
            <a:r>
              <a:rPr lang="en-US" dirty="0"/>
              <a:t>when there are multiple devices connected to the system</a:t>
            </a:r>
          </a:p>
          <a:p>
            <a:r>
              <a:rPr lang="en-US" altLang="zh-CN" dirty="0"/>
              <a:t>How to locate the corresponding handler program when interrupted?</a:t>
            </a:r>
          </a:p>
          <a:p>
            <a:r>
              <a:rPr lang="en-US" dirty="0"/>
              <a:t>How do you deal with multiple interrupts?</a:t>
            </a:r>
          </a:p>
          <a:p>
            <a:pPr lvl="1"/>
            <a:r>
              <a:rPr lang="en-US" dirty="0"/>
              <a:t>Possible for more than one devices to issue an interrupt simultaneously or in a row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F9E6C5-A189-9846-AA40-9F36A139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25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Identifying Interrupting Module (1)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78800" cy="4171950"/>
          </a:xfrm>
        </p:spPr>
        <p:txBody>
          <a:bodyPr/>
          <a:lstStyle/>
          <a:p>
            <a:r>
              <a:rPr lang="en-US" dirty="0"/>
              <a:t>Connect a dedicated line for each module</a:t>
            </a:r>
          </a:p>
          <a:p>
            <a:pPr lvl="1"/>
            <a:r>
              <a:rPr lang="en-US" dirty="0"/>
              <a:t>Limits the number of devices</a:t>
            </a:r>
          </a:p>
          <a:p>
            <a:r>
              <a:rPr lang="en-US" dirty="0"/>
              <a:t>Software poll</a:t>
            </a:r>
          </a:p>
          <a:p>
            <a:pPr lvl="1"/>
            <a:r>
              <a:rPr lang="en-US" dirty="0"/>
              <a:t>All devices share one common </a:t>
            </a:r>
            <a:r>
              <a:rPr lang="en-US" dirty="0">
                <a:solidFill>
                  <a:srgbClr val="0070C0"/>
                </a:solidFill>
              </a:rPr>
              <a:t>Interrupt Request </a:t>
            </a:r>
            <a:r>
              <a:rPr lang="en-US" dirty="0"/>
              <a:t>line to interrupt CPU</a:t>
            </a:r>
          </a:p>
          <a:p>
            <a:pPr lvl="1"/>
            <a:r>
              <a:rPr lang="en-US" dirty="0"/>
              <a:t>Once get an interrupt, CPU asks each module in turn</a:t>
            </a:r>
          </a:p>
          <a:p>
            <a:pPr lvl="1"/>
            <a:r>
              <a:rPr lang="en-US" dirty="0"/>
              <a:t>CPU clears the </a:t>
            </a:r>
            <a:r>
              <a:rPr lang="en-US" altLang="zh-CN" dirty="0"/>
              <a:t>interrupt request status of the module responsible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B9B1A0-D71C-3C48-9E92-885A62E9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26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Identifying Interrupting Module (2)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178800" cy="4639394"/>
          </a:xfrm>
        </p:spPr>
        <p:txBody>
          <a:bodyPr/>
          <a:lstStyle/>
          <a:p>
            <a:r>
              <a:rPr lang="en-US" dirty="0"/>
              <a:t>Daisy Chain or Hardware poll</a:t>
            </a:r>
          </a:p>
          <a:p>
            <a:pPr lvl="1"/>
            <a:r>
              <a:rPr lang="en-US" altLang="zh-CN" dirty="0"/>
              <a:t>All devices share one common Interrupt Request line to interrupt CPU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Interrupt Acknowledge </a:t>
            </a:r>
            <a:r>
              <a:rPr lang="en-US" dirty="0"/>
              <a:t>signal is sent down a chain</a:t>
            </a:r>
          </a:p>
          <a:p>
            <a:r>
              <a:rPr lang="en-US" dirty="0"/>
              <a:t>Bus Master</a:t>
            </a:r>
          </a:p>
          <a:p>
            <a:pPr lvl="1"/>
            <a:r>
              <a:rPr lang="en-US" dirty="0"/>
              <a:t>Module must claim the bus before it can raise interrupt</a:t>
            </a:r>
          </a:p>
          <a:p>
            <a:pPr lvl="1"/>
            <a:r>
              <a:rPr lang="en-US" dirty="0"/>
              <a:t>e.g. PCI &amp; SCSI</a:t>
            </a:r>
          </a:p>
          <a:p>
            <a:r>
              <a:rPr lang="en-US" altLang="zh-CN" dirty="0"/>
              <a:t>Interrupt controller</a:t>
            </a:r>
          </a:p>
          <a:p>
            <a:pPr lvl="1"/>
            <a:r>
              <a:rPr lang="en-US" altLang="zh-CN" dirty="0"/>
              <a:t>8259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F271F3-0C0D-5D45-91B6-A08DBEBD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27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Handler Programs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5322"/>
            <a:ext cx="8178800" cy="4171950"/>
          </a:xfrm>
        </p:spPr>
        <p:txBody>
          <a:bodyPr/>
          <a:lstStyle/>
          <a:p>
            <a:r>
              <a:rPr lang="en-US" dirty="0"/>
              <a:t>Using a general handler program</a:t>
            </a:r>
          </a:p>
          <a:p>
            <a:pPr lvl="1"/>
            <a:r>
              <a:rPr lang="en-US" dirty="0"/>
              <a:t>CPU enters this handler every time it gets interrupted</a:t>
            </a:r>
          </a:p>
          <a:p>
            <a:pPr lvl="1"/>
            <a:r>
              <a:rPr lang="en-US" dirty="0"/>
              <a:t>looks for the module responsible and gets the address of the corresponding handler program</a:t>
            </a:r>
          </a:p>
          <a:p>
            <a:r>
              <a:rPr lang="en-US" dirty="0"/>
              <a:t>Using </a:t>
            </a:r>
            <a:r>
              <a:rPr lang="en-US" dirty="0">
                <a:solidFill>
                  <a:srgbClr val="0070C0"/>
                </a:solidFill>
              </a:rPr>
              <a:t>interrupt vectors</a:t>
            </a:r>
          </a:p>
          <a:p>
            <a:pPr lvl="1"/>
            <a:r>
              <a:rPr lang="en-US" dirty="0"/>
              <a:t>instead of using fixed locations, a handler program can be stored anywhere in memory</a:t>
            </a:r>
          </a:p>
          <a:p>
            <a:pPr lvl="1"/>
            <a:r>
              <a:rPr lang="en-US" dirty="0"/>
              <a:t>a pointer is used to link to the handler program</a:t>
            </a:r>
          </a:p>
          <a:p>
            <a:pPr lvl="1"/>
            <a:r>
              <a:rPr lang="en-US" dirty="0"/>
              <a:t>the address of the pointer is fixed and known to CPU</a:t>
            </a:r>
          </a:p>
          <a:p>
            <a:pPr lvl="1"/>
            <a:r>
              <a:rPr lang="en-US" dirty="0"/>
              <a:t>such pointers are interrupt vectors</a:t>
            </a:r>
          </a:p>
          <a:p>
            <a:pPr marL="342900" lvl="1" indent="-342900">
              <a:buFont typeface="Monotype Sorts" pitchFamily="2" charset="2"/>
              <a:buChar char="z"/>
            </a:pPr>
            <a:r>
              <a:rPr lang="en-US" altLang="zh-CN" dirty="0">
                <a:solidFill>
                  <a:srgbClr val="FF0000"/>
                </a:solidFill>
              </a:rPr>
              <a:t>Pros and cons?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C278D2-B202-EA4C-A3DA-9E4B5DD7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28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729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Multiple Interrupts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 typeface="Monotype Sorts" pitchFamily="2" charset="2"/>
              <a:buChar char="z"/>
            </a:pPr>
            <a:r>
              <a:rPr lang="en-US" altLang="zh-CN" sz="2800" dirty="0">
                <a:ea typeface="+mn-ea"/>
                <a:cs typeface="+mn-cs"/>
              </a:rPr>
              <a:t>Set </a:t>
            </a:r>
            <a:r>
              <a:rPr lang="en-US" altLang="zh-CN" sz="2800" dirty="0">
                <a:solidFill>
                  <a:srgbClr val="0070C0"/>
                </a:solidFill>
                <a:ea typeface="+mn-ea"/>
                <a:cs typeface="+mn-cs"/>
              </a:rPr>
              <a:t>priorities</a:t>
            </a:r>
            <a:r>
              <a:rPr lang="en-US" altLang="zh-CN" sz="2800" dirty="0">
                <a:ea typeface="+mn-ea"/>
                <a:cs typeface="+mn-cs"/>
              </a:rPr>
              <a:t> for interrupts</a:t>
            </a:r>
          </a:p>
          <a:p>
            <a:pPr lvl="1"/>
            <a:r>
              <a:rPr lang="en-US" altLang="zh-CN" dirty="0"/>
              <a:t>i.e., high-priority interrupts get served first</a:t>
            </a:r>
          </a:p>
          <a:p>
            <a:pPr lvl="1"/>
            <a:r>
              <a:rPr lang="en-US" altLang="zh-CN" dirty="0"/>
              <a:t>Given a interrupt identification scheme, how to set priorities?</a:t>
            </a:r>
          </a:p>
          <a:p>
            <a:pPr lvl="2"/>
            <a:r>
              <a:rPr lang="en-US" altLang="zh-CN" dirty="0"/>
              <a:t>Software and hardware polling, bus mastering </a:t>
            </a:r>
          </a:p>
          <a:p>
            <a:pPr marL="342900" lvl="1" indent="-342900">
              <a:buFont typeface="Monotype Sorts" pitchFamily="2" charset="2"/>
              <a:buChar char="z"/>
            </a:pPr>
            <a:r>
              <a:rPr lang="en-US" altLang="zh-CN" sz="2800" dirty="0"/>
              <a:t>Nesting of interrupts</a:t>
            </a:r>
          </a:p>
          <a:p>
            <a:pPr marL="742950" lvl="2" indent="-342900">
              <a:buFont typeface="Monotype Sorts" pitchFamily="2" charset="2"/>
              <a:buChar char="z"/>
            </a:pPr>
            <a:r>
              <a:rPr lang="en-US" altLang="zh-CN" sz="2400" dirty="0"/>
              <a:t>i.e., high-priority interrupts can further interrupt low-priority interrupts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E4EC50-E239-964A-8E9C-791D19C8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29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of </a:t>
            </a:r>
            <a:r>
              <a:rPr lang="en-US" dirty="0" err="1"/>
              <a:t>Input/Output</a:t>
            </a:r>
            <a:r>
              <a:rPr lang="en-US" dirty="0"/>
              <a:t> module</a:t>
            </a:r>
          </a:p>
          <a:p>
            <a:r>
              <a:rPr lang="en-US" dirty="0"/>
              <a:t>I/O addressing</a:t>
            </a:r>
          </a:p>
          <a:p>
            <a:r>
              <a:rPr lang="en-US" dirty="0"/>
              <a:t>Different I/O techniques</a:t>
            </a:r>
          </a:p>
          <a:p>
            <a:pPr lvl="1"/>
            <a:r>
              <a:rPr lang="en-US" dirty="0"/>
              <a:t>Programmed</a:t>
            </a:r>
          </a:p>
          <a:p>
            <a:pPr lvl="1"/>
            <a:r>
              <a:rPr lang="en-US" dirty="0"/>
              <a:t>Interrupt</a:t>
            </a:r>
          </a:p>
          <a:p>
            <a:pPr lvl="1"/>
            <a:r>
              <a:rPr lang="en-US" dirty="0"/>
              <a:t>Direct Memory Access (DMA)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4A60E-DD9C-EF44-B530-8A364B60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3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258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Programmed and Interrupt-driven I/O?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1680" y="2924944"/>
            <a:ext cx="6944320" cy="299960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b="1" dirty="0">
                <a:solidFill>
                  <a:srgbClr val="FF0000"/>
                </a:solidFill>
              </a:rPr>
              <a:t>They both need the involvement of CPU.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676865-E2BC-D746-A27A-D89C565C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30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3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 Memory Access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Interrupt driven and programmed I/O require active CPU intervention</a:t>
            </a:r>
          </a:p>
          <a:p>
            <a:pPr lvl="1"/>
            <a:r>
              <a:rPr lang="en-GB"/>
              <a:t>Transfer rate is limited</a:t>
            </a:r>
          </a:p>
          <a:p>
            <a:pPr lvl="1"/>
            <a:r>
              <a:rPr lang="en-GB"/>
              <a:t>CPU is tied up</a:t>
            </a:r>
          </a:p>
          <a:p>
            <a:r>
              <a:rPr lang="en-GB"/>
              <a:t>DMA is the answer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EE1ADB-E793-F343-86AC-301AC492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31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DMA Function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Additional Module (hardware) on bus</a:t>
            </a:r>
          </a:p>
          <a:p>
            <a:r>
              <a:rPr lang="en-GB"/>
              <a:t>DMA controller takes over from CPU for I/O</a:t>
            </a:r>
          </a:p>
          <a:p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584324-CE98-7F49-9361-F453626E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32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DMA Operation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CPU tells DMA controller:-</a:t>
            </a:r>
          </a:p>
          <a:p>
            <a:pPr lvl="1"/>
            <a:r>
              <a:rPr lang="en-GB" dirty="0"/>
              <a:t>Read/Write</a:t>
            </a:r>
          </a:p>
          <a:p>
            <a:pPr lvl="1"/>
            <a:r>
              <a:rPr lang="en-GB" dirty="0"/>
              <a:t>Device address</a:t>
            </a:r>
          </a:p>
          <a:p>
            <a:pPr lvl="1"/>
            <a:r>
              <a:rPr lang="en-GB" dirty="0"/>
              <a:t>Starting address of memory block for data</a:t>
            </a:r>
          </a:p>
          <a:p>
            <a:pPr lvl="1"/>
            <a:r>
              <a:rPr lang="en-GB" dirty="0"/>
              <a:t>Amount of data to be transferred</a:t>
            </a:r>
          </a:p>
          <a:p>
            <a:r>
              <a:rPr lang="en-GB" dirty="0"/>
              <a:t>CPU carries on with other work</a:t>
            </a:r>
          </a:p>
          <a:p>
            <a:r>
              <a:rPr lang="en-GB" dirty="0"/>
              <a:t>DMA controller deals with transfer</a:t>
            </a:r>
          </a:p>
          <a:p>
            <a:r>
              <a:rPr lang="en-GB" dirty="0"/>
              <a:t>DMA controller sends interrupt when finished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300192" y="1628800"/>
            <a:ext cx="2654424" cy="2747744"/>
            <a:chOff x="6037560" y="1675408"/>
            <a:chExt cx="2654424" cy="2747744"/>
          </a:xfrm>
        </p:grpSpPr>
        <p:pic>
          <p:nvPicPr>
            <p:cNvPr id="7270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37560" y="1675408"/>
              <a:ext cx="2654424" cy="2747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" name="直接箭头连接符 4"/>
            <p:cNvCxnSpPr/>
            <p:nvPr/>
          </p:nvCxnSpPr>
          <p:spPr bwMode="auto">
            <a:xfrm>
              <a:off x="7537028" y="1942232"/>
              <a:ext cx="21602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" name="直接箭头连接符 5"/>
            <p:cNvCxnSpPr/>
            <p:nvPr/>
          </p:nvCxnSpPr>
          <p:spPr bwMode="auto">
            <a:xfrm>
              <a:off x="7630244" y="3174876"/>
              <a:ext cx="21602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EA8112-E58B-DE49-8C4F-6E171241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33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DMA Transfer Cycle Stealing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0427" y="1628800"/>
            <a:ext cx="8178800" cy="4171950"/>
          </a:xfrm>
        </p:spPr>
        <p:txBody>
          <a:bodyPr/>
          <a:lstStyle/>
          <a:p>
            <a:r>
              <a:rPr lang="en-GB" sz="2000" dirty="0"/>
              <a:t>In an instruction cycle, the processor may be suspended due to DMA operation</a:t>
            </a:r>
          </a:p>
          <a:p>
            <a:pPr lvl="1"/>
            <a:r>
              <a:rPr lang="en-GB" altLang="zh-CN" sz="1600" dirty="0"/>
              <a:t>CPU suspended just before it accesses bus</a:t>
            </a:r>
          </a:p>
          <a:p>
            <a:pPr lvl="1"/>
            <a:r>
              <a:rPr lang="en-GB" sz="1600" dirty="0"/>
              <a:t>DMA controller takes over bus for a cycle</a:t>
            </a:r>
          </a:p>
          <a:p>
            <a:pPr lvl="1"/>
            <a:r>
              <a:rPr lang="en-GB" sz="1600" dirty="0"/>
              <a:t>Transfer of one word of data</a:t>
            </a:r>
          </a:p>
          <a:p>
            <a:pPr lvl="1"/>
            <a:r>
              <a:rPr lang="en-GB" sz="1600" dirty="0"/>
              <a:t>Not an interrupt: CPU does not switch context</a:t>
            </a:r>
          </a:p>
          <a:p>
            <a:pPr lvl="1"/>
            <a:r>
              <a:rPr lang="en-GB" sz="1600" dirty="0"/>
              <a:t>Slows down CPU but not as much as CPU doing transfer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789040"/>
            <a:ext cx="6872064" cy="24595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6381328"/>
            <a:ext cx="762000" cy="3434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808" y="6444928"/>
            <a:ext cx="1371600" cy="2798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8144" y="6425848"/>
            <a:ext cx="1117600" cy="254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7156" y="6432397"/>
            <a:ext cx="1168400" cy="22896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 bwMode="auto">
          <a:xfrm flipH="1" flipV="1">
            <a:off x="1187624" y="6248604"/>
            <a:ext cx="901576" cy="19179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 flipV="1">
            <a:off x="3203848" y="6257406"/>
            <a:ext cx="94692" cy="168442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 flipV="1">
            <a:off x="4365594" y="6233307"/>
            <a:ext cx="1093186" cy="207093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 flipH="1" flipV="1">
            <a:off x="6575084" y="6234052"/>
            <a:ext cx="117450" cy="19179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B680A4-518F-9442-BB66-3D06ED60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34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DMA Configurations (1)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419600"/>
            <a:ext cx="8178800" cy="1562100"/>
          </a:xfrm>
        </p:spPr>
        <p:txBody>
          <a:bodyPr/>
          <a:lstStyle/>
          <a:p>
            <a:r>
              <a:rPr lang="en-GB" dirty="0"/>
              <a:t>Single Bus, Detached DMA controller</a:t>
            </a:r>
          </a:p>
          <a:p>
            <a:r>
              <a:rPr lang="en-GB" dirty="0"/>
              <a:t>Each transfer uses bus twice</a:t>
            </a:r>
          </a:p>
          <a:p>
            <a:pPr lvl="1"/>
            <a:r>
              <a:rPr lang="en-GB" dirty="0"/>
              <a:t>e.g., I/O to DMA then DMA to memory</a:t>
            </a:r>
          </a:p>
          <a:p>
            <a:r>
              <a:rPr lang="en-GB" dirty="0"/>
              <a:t>For one transfer, CPU is suspended twice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457200" y="2819400"/>
            <a:ext cx="9144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1676400" y="2819400"/>
            <a:ext cx="15240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4343400" y="2819400"/>
            <a:ext cx="10668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7467600" y="2819400"/>
            <a:ext cx="11430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441325" y="3013075"/>
            <a:ext cx="7778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CPU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1676400" y="2819400"/>
            <a:ext cx="143510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DMA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Controller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4343400" y="2819400"/>
            <a:ext cx="1046163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I/O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Device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5791200" y="2819400"/>
            <a:ext cx="10668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5791200" y="2819400"/>
            <a:ext cx="1046163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I/O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Device</a:t>
            </a: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7467600" y="2819400"/>
            <a:ext cx="1233488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Main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Memory</a:t>
            </a:r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>
            <a:off x="381000" y="2362200"/>
            <a:ext cx="838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 flipV="1">
            <a:off x="914400" y="23622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 flipV="1">
            <a:off x="2438400" y="23622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 flipV="1">
            <a:off x="4800600" y="23622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 flipV="1">
            <a:off x="6324600" y="23622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 flipV="1">
            <a:off x="7924800" y="23622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D8D3AD-A096-B24D-BC22-F0FB3434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35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DMA Configurations (2)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86200"/>
            <a:ext cx="8178800" cy="2971800"/>
          </a:xfrm>
        </p:spPr>
        <p:txBody>
          <a:bodyPr/>
          <a:lstStyle/>
          <a:p>
            <a:r>
              <a:rPr lang="en-GB" dirty="0"/>
              <a:t>Single Bus, Integrated DMA controller</a:t>
            </a:r>
          </a:p>
          <a:p>
            <a:r>
              <a:rPr lang="en-GB" dirty="0"/>
              <a:t>Controller may support &gt;1 device</a:t>
            </a:r>
          </a:p>
          <a:p>
            <a:r>
              <a:rPr lang="en-GB" dirty="0"/>
              <a:t>Each transfer uses bus once</a:t>
            </a:r>
          </a:p>
          <a:p>
            <a:pPr lvl="1"/>
            <a:r>
              <a:rPr lang="en-GB" dirty="0"/>
              <a:t>DMA to memory</a:t>
            </a:r>
          </a:p>
          <a:p>
            <a:r>
              <a:rPr lang="en-GB" dirty="0"/>
              <a:t>For one transfer, CPU is suspended once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533400" y="1905000"/>
            <a:ext cx="9144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752600" y="1905000"/>
            <a:ext cx="15240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1600" y="3200400"/>
            <a:ext cx="1066800" cy="685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7543800" y="1905000"/>
            <a:ext cx="11430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517525" y="2098675"/>
            <a:ext cx="7778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CPU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752600" y="1905000"/>
            <a:ext cx="143510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DMA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Controller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1371600" y="3124200"/>
            <a:ext cx="1046163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I/O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Device</a:t>
            </a: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2819400" y="3200400"/>
            <a:ext cx="1066800" cy="685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2819400" y="3124200"/>
            <a:ext cx="1046163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I/O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Device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7543800" y="1905000"/>
            <a:ext cx="1233488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Main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Memory</a:t>
            </a:r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>
            <a:off x="457200" y="1676400"/>
            <a:ext cx="838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 flipV="1">
            <a:off x="990600" y="1676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 flipV="1">
            <a:off x="2514600" y="1676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 flipV="1">
            <a:off x="8001000" y="1676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43028" name="AutoShape 20"/>
          <p:cNvCxnSpPr>
            <a:cxnSpLocks noChangeShapeType="1"/>
          </p:cNvCxnSpPr>
          <p:nvPr/>
        </p:nvCxnSpPr>
        <p:spPr bwMode="auto">
          <a:xfrm flipV="1">
            <a:off x="1676400" y="2819400"/>
            <a:ext cx="619125" cy="381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43029" name="AutoShape 21"/>
          <p:cNvCxnSpPr>
            <a:cxnSpLocks noChangeShapeType="1"/>
          </p:cNvCxnSpPr>
          <p:nvPr/>
        </p:nvCxnSpPr>
        <p:spPr bwMode="auto">
          <a:xfrm flipH="1" flipV="1">
            <a:off x="2743200" y="2819400"/>
            <a:ext cx="828675" cy="381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43030" name="Rectangle 22"/>
          <p:cNvSpPr>
            <a:spLocks noChangeArrowheads="1"/>
          </p:cNvSpPr>
          <p:nvPr/>
        </p:nvSpPr>
        <p:spPr bwMode="auto">
          <a:xfrm>
            <a:off x="4724400" y="1905000"/>
            <a:ext cx="15240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4724400" y="1905000"/>
            <a:ext cx="143510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DMA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Controller</a:t>
            </a:r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4724400" y="2819400"/>
            <a:ext cx="15240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4724400" y="2819400"/>
            <a:ext cx="1046163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I/O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Device</a:t>
            </a:r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 flipV="1">
            <a:off x="5486400" y="1676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6A6C3B-2027-CB47-89DE-966D4A9F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36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DMA Configurations (3)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3657600"/>
            <a:ext cx="8178800" cy="2971800"/>
          </a:xfrm>
        </p:spPr>
        <p:txBody>
          <a:bodyPr/>
          <a:lstStyle/>
          <a:p>
            <a:r>
              <a:rPr lang="en-GB" dirty="0"/>
              <a:t>Separate I/O Bus</a:t>
            </a:r>
          </a:p>
          <a:p>
            <a:r>
              <a:rPr lang="en-GB" dirty="0"/>
              <a:t>Bus supports all DMA enabled devices</a:t>
            </a:r>
          </a:p>
          <a:p>
            <a:r>
              <a:rPr lang="en-GB" dirty="0"/>
              <a:t>Each transfer uses bus once</a:t>
            </a:r>
          </a:p>
          <a:p>
            <a:pPr lvl="1"/>
            <a:r>
              <a:rPr lang="en-GB" dirty="0"/>
              <a:t>DMA to memory</a:t>
            </a:r>
          </a:p>
          <a:p>
            <a:r>
              <a:rPr lang="en-GB" dirty="0"/>
              <a:t>For one transfer, CPU is suspended once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533400" y="1920875"/>
            <a:ext cx="9144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5410200" y="1920875"/>
            <a:ext cx="1524000" cy="685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5410200" y="3063875"/>
            <a:ext cx="1066800" cy="685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7543800" y="1920875"/>
            <a:ext cx="1143000" cy="685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533400" y="1920875"/>
            <a:ext cx="7778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CPU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5410200" y="1844675"/>
            <a:ext cx="143510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DMA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Controller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5410200" y="2987675"/>
            <a:ext cx="1046163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I/O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Device</a:t>
            </a: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6629400" y="3063875"/>
            <a:ext cx="1066800" cy="685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6629400" y="2987675"/>
            <a:ext cx="1046163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I/O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Device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7543800" y="1844675"/>
            <a:ext cx="1233488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Main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Memory</a:t>
            </a:r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457200" y="1692275"/>
            <a:ext cx="838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 flipV="1">
            <a:off x="990600" y="1692275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 flipV="1">
            <a:off x="6172200" y="1692275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 flipV="1">
            <a:off x="8001000" y="1692275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57" name="Line 25"/>
          <p:cNvSpPr>
            <a:spLocks noChangeShapeType="1"/>
          </p:cNvSpPr>
          <p:nvPr/>
        </p:nvSpPr>
        <p:spPr bwMode="auto">
          <a:xfrm flipH="1">
            <a:off x="457200" y="2835275"/>
            <a:ext cx="807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58" name="Line 26"/>
          <p:cNvSpPr>
            <a:spLocks noChangeShapeType="1"/>
          </p:cNvSpPr>
          <p:nvPr/>
        </p:nvSpPr>
        <p:spPr bwMode="auto">
          <a:xfrm flipV="1">
            <a:off x="5943600" y="2835275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 flipV="1">
            <a:off x="7086600" y="2835275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>
            <a:off x="6172200" y="2606675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61" name="Rectangle 29"/>
          <p:cNvSpPr>
            <a:spLocks noChangeArrowheads="1"/>
          </p:cNvSpPr>
          <p:nvPr/>
        </p:nvSpPr>
        <p:spPr bwMode="auto">
          <a:xfrm>
            <a:off x="4191000" y="3063875"/>
            <a:ext cx="1066800" cy="685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4191000" y="2987675"/>
            <a:ext cx="1046163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I/O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Device</a:t>
            </a:r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 flipV="1">
            <a:off x="4724400" y="2835275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64" name="Rectangle 32"/>
          <p:cNvSpPr>
            <a:spLocks noChangeArrowheads="1"/>
          </p:cNvSpPr>
          <p:nvPr/>
        </p:nvSpPr>
        <p:spPr bwMode="auto">
          <a:xfrm>
            <a:off x="7848600" y="3063875"/>
            <a:ext cx="1066800" cy="685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7848600" y="2987675"/>
            <a:ext cx="1046163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I/O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Device</a:t>
            </a:r>
          </a:p>
        </p:txBody>
      </p:sp>
      <p:sp>
        <p:nvSpPr>
          <p:cNvPr id="44066" name="Line 34"/>
          <p:cNvSpPr>
            <a:spLocks noChangeShapeType="1"/>
          </p:cNvSpPr>
          <p:nvPr/>
        </p:nvSpPr>
        <p:spPr bwMode="auto">
          <a:xfrm flipV="1">
            <a:off x="8305800" y="2835275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29BB5A-E373-7941-A865-607897AA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37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way is the best?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614" y="1772816"/>
            <a:ext cx="8178800" cy="2971800"/>
          </a:xfrm>
        </p:spPr>
        <p:txBody>
          <a:bodyPr/>
          <a:lstStyle/>
          <a:p>
            <a:r>
              <a:rPr lang="en-GB" dirty="0"/>
              <a:t>Simplicity</a:t>
            </a:r>
          </a:p>
          <a:p>
            <a:r>
              <a:rPr lang="en-GB" dirty="0"/>
              <a:t>Performance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7F4108-0B21-5547-9175-0A1915F2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38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45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02CE-DCE0-2E4B-B929-FD76F207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Different I/O from the Hardware/Software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DE2B9E-FFAD-0F42-B8C0-4822AB39E8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509357"/>
              </p:ext>
            </p:extLst>
          </p:nvPr>
        </p:nvGraphicFramePr>
        <p:xfrm>
          <a:off x="482600" y="2564904"/>
          <a:ext cx="81788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700">
                  <a:extLst>
                    <a:ext uri="{9D8B030D-6E8A-4147-A177-3AD203B41FA5}">
                      <a16:colId xmlns:a16="http://schemas.microsoft.com/office/drawing/2014/main" val="1582527891"/>
                    </a:ext>
                  </a:extLst>
                </a:gridCol>
                <a:gridCol w="2299695">
                  <a:extLst>
                    <a:ext uri="{9D8B030D-6E8A-4147-A177-3AD203B41FA5}">
                      <a16:colId xmlns:a16="http://schemas.microsoft.com/office/drawing/2014/main" val="120289145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415972728"/>
                    </a:ext>
                  </a:extLst>
                </a:gridCol>
                <a:gridCol w="1962197">
                  <a:extLst>
                    <a:ext uri="{9D8B030D-6E8A-4147-A177-3AD203B41FA5}">
                      <a16:colId xmlns:a16="http://schemas.microsoft.com/office/drawing/2014/main" val="436315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Interaction with I/O Device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Programmed I/O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Interrupt-driven I/O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 Memory Access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41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Waiting for the Device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(instructions running on the CPU)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468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Transfer the Device Data to the 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7131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EE5F6D-2626-514B-B3AF-5AD6FF11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39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39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Input/Output Problems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339" y="1628800"/>
            <a:ext cx="8178800" cy="4171950"/>
          </a:xfrm>
        </p:spPr>
        <p:txBody>
          <a:bodyPr/>
          <a:lstStyle/>
          <a:p>
            <a:r>
              <a:rPr lang="en-US" dirty="0"/>
              <a:t>Wide variety of peripherals</a:t>
            </a:r>
          </a:p>
          <a:p>
            <a:pPr lvl="1"/>
            <a:r>
              <a:rPr lang="en-US" dirty="0"/>
              <a:t>Different operation logic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-&gt; impractical for CPU to control all kinds of devices</a:t>
            </a:r>
          </a:p>
          <a:p>
            <a:pPr lvl="1"/>
            <a:r>
              <a:rPr lang="en-US" dirty="0"/>
              <a:t>Speak different "languages"</a:t>
            </a:r>
          </a:p>
          <a:p>
            <a:pPr lvl="2"/>
            <a:r>
              <a:rPr lang="en-US" dirty="0"/>
              <a:t>Delivering different amounts of data, e.g., serial/parallel</a:t>
            </a:r>
          </a:p>
          <a:p>
            <a:pPr lvl="2"/>
            <a:r>
              <a:rPr lang="en-US" dirty="0"/>
              <a:t>At different speeds</a:t>
            </a:r>
          </a:p>
          <a:p>
            <a:pPr lvl="2"/>
            <a:r>
              <a:rPr lang="en-US" dirty="0"/>
              <a:t>In different formats, e.g., analog/digital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-&gt; impractical for CPU to understand</a:t>
            </a:r>
            <a:endParaRPr lang="en-US" dirty="0"/>
          </a:p>
          <a:p>
            <a:pPr lvl="1"/>
            <a:r>
              <a:rPr lang="en-US" dirty="0"/>
              <a:t>Slower than CPU and RAM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-&gt; impractical to directly connect devices with high-speed system bus</a:t>
            </a:r>
          </a:p>
          <a:p>
            <a:r>
              <a:rPr lang="en-US" dirty="0">
                <a:solidFill>
                  <a:srgbClr val="0070C0"/>
                </a:solidFill>
              </a:rPr>
              <a:t>We need I/O modules (ports)!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7255E8-1253-D742-B34C-DCD88C64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4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Three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Organization and Architecture 8e by William Stallings</a:t>
            </a:r>
          </a:p>
          <a:p>
            <a:pPr lvl="1"/>
            <a:r>
              <a:rPr lang="en-US" dirty="0"/>
              <a:t>Problem 7.8, 7.9, 7.10 (a, 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212A3-7174-CA44-8D21-26D0AB3C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40</a:t>
            </a:fld>
            <a:endParaRPr lang="en-US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55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Input/Output Module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Interface to the CPU and Memory</a:t>
            </a:r>
          </a:p>
          <a:p>
            <a:r>
              <a:rPr lang="en-US" dirty="0"/>
              <a:t>Interface to one or more peripherals</a:t>
            </a:r>
          </a:p>
          <a:p>
            <a:r>
              <a:rPr lang="en-US" dirty="0"/>
              <a:t>It's like a bridge, an interpreter, a buffer, and 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43B13C-3731-FD49-B808-899E21F3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5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Devices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Human readable</a:t>
            </a:r>
          </a:p>
          <a:p>
            <a:pPr lvl="1"/>
            <a:r>
              <a:rPr lang="en-US"/>
              <a:t>Screen, printer, keyboard</a:t>
            </a:r>
          </a:p>
          <a:p>
            <a:r>
              <a:rPr lang="en-US"/>
              <a:t>Machine readable</a:t>
            </a:r>
          </a:p>
          <a:p>
            <a:pPr lvl="1"/>
            <a:r>
              <a:rPr lang="en-US"/>
              <a:t>Monitoring and control</a:t>
            </a:r>
          </a:p>
          <a:p>
            <a:r>
              <a:rPr lang="en-US"/>
              <a:t>Communication</a:t>
            </a:r>
          </a:p>
          <a:p>
            <a:pPr lvl="1"/>
            <a:r>
              <a:rPr lang="en-US"/>
              <a:t>Modem</a:t>
            </a:r>
          </a:p>
          <a:p>
            <a:pPr lvl="1"/>
            <a:r>
              <a:rPr lang="en-US"/>
              <a:t>Network Interface Card (NIC)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2060848"/>
            <a:ext cx="3612060" cy="296710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EED0DF-17B0-7F41-92A2-89F3F62B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6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I/O Module Function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Control &amp; Timing</a:t>
            </a:r>
          </a:p>
          <a:p>
            <a:r>
              <a:rPr lang="en-US"/>
              <a:t>CPU Communication</a:t>
            </a:r>
          </a:p>
          <a:p>
            <a:r>
              <a:rPr lang="en-US"/>
              <a:t>Device Communication</a:t>
            </a:r>
          </a:p>
          <a:p>
            <a:r>
              <a:rPr lang="en-US"/>
              <a:t>Data Buffering</a:t>
            </a:r>
          </a:p>
          <a:p>
            <a:r>
              <a:rPr lang="en-US"/>
              <a:t>Error Detection</a:t>
            </a:r>
          </a:p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370118-93C1-FE4C-8025-226B68FE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7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I/O Steps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example, the control of the transfer of data from an external device to the processor</a:t>
            </a:r>
            <a:endParaRPr lang="en-US" dirty="0"/>
          </a:p>
          <a:p>
            <a:pPr lvl="1"/>
            <a:r>
              <a:rPr lang="en-US" dirty="0"/>
              <a:t>CPU checks I/O module for device status</a:t>
            </a:r>
          </a:p>
          <a:p>
            <a:pPr lvl="1"/>
            <a:r>
              <a:rPr lang="en-US" dirty="0"/>
              <a:t>I/O module returns the device status</a:t>
            </a:r>
          </a:p>
          <a:p>
            <a:pPr lvl="1"/>
            <a:r>
              <a:rPr lang="en-US" dirty="0"/>
              <a:t>If the device is ready, CPU requests data transfer by means of a command to the I/O module</a:t>
            </a:r>
          </a:p>
          <a:p>
            <a:pPr lvl="1"/>
            <a:r>
              <a:rPr lang="en-US" dirty="0"/>
              <a:t>I/O module gets a unit of data from device</a:t>
            </a:r>
          </a:p>
          <a:p>
            <a:pPr lvl="1"/>
            <a:r>
              <a:rPr lang="en-US" dirty="0"/>
              <a:t>I/O module transfers the data to CPU</a:t>
            </a:r>
          </a:p>
          <a:p>
            <a:pPr lvl="1"/>
            <a:r>
              <a:rPr lang="en-US" dirty="0"/>
              <a:t>Variations for output, DMA, etc.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5A09F8-97B9-AE4E-811A-573F0AF3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8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I/O Module Diagram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219200" y="2362200"/>
            <a:ext cx="6553200" cy="418623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371600" y="2519363"/>
            <a:ext cx="32004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371600" y="3281363"/>
            <a:ext cx="32004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324600" y="2443163"/>
            <a:ext cx="1219200" cy="1524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886200" y="4500563"/>
            <a:ext cx="1600200" cy="17526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1981200" y="2595563"/>
            <a:ext cx="18494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Data Register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1447800" y="3276600"/>
            <a:ext cx="30337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Status/Control Register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6324600" y="2366963"/>
            <a:ext cx="1265238" cy="15525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External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Device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Interface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Logic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6324600" y="4881563"/>
            <a:ext cx="1219200" cy="1524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6324600" y="4805363"/>
            <a:ext cx="1265238" cy="15525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External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Device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Interface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Logic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175125" y="4694238"/>
            <a:ext cx="1030288" cy="11874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Input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Output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Logic</a:t>
            </a:r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 flipH="1">
            <a:off x="685800" y="2819400"/>
            <a:ext cx="68580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 flipH="1">
            <a:off x="685800" y="3505200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0" y="2671763"/>
            <a:ext cx="860425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Data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Lines</a:t>
            </a:r>
          </a:p>
        </p:txBody>
      </p:sp>
      <p:cxnSp>
        <p:nvCxnSpPr>
          <p:cNvPr id="10260" name="AutoShape 20"/>
          <p:cNvCxnSpPr>
            <a:cxnSpLocks noChangeShapeType="1"/>
            <a:stCxn id="10245" idx="3"/>
          </p:cNvCxnSpPr>
          <p:nvPr/>
        </p:nvCxnSpPr>
        <p:spPr bwMode="auto">
          <a:xfrm>
            <a:off x="4572000" y="2786063"/>
            <a:ext cx="342900" cy="1676400"/>
          </a:xfrm>
          <a:prstGeom prst="bentConnector2">
            <a:avLst/>
          </a:prstGeom>
          <a:noFill/>
          <a:ln w="12700" cap="sq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</p:cxnSp>
      <p:cxnSp>
        <p:nvCxnSpPr>
          <p:cNvPr id="10261" name="AutoShape 21"/>
          <p:cNvCxnSpPr>
            <a:cxnSpLocks noChangeShapeType="1"/>
            <a:stCxn id="10246" idx="3"/>
            <a:endCxn id="10248" idx="0"/>
          </p:cNvCxnSpPr>
          <p:nvPr/>
        </p:nvCxnSpPr>
        <p:spPr bwMode="auto">
          <a:xfrm>
            <a:off x="4572000" y="3548063"/>
            <a:ext cx="114300" cy="952500"/>
          </a:xfrm>
          <a:prstGeom prst="bentConnector2">
            <a:avLst/>
          </a:prstGeom>
          <a:noFill/>
          <a:ln w="12700" cap="sq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</p:cxnSp>
      <p:sp>
        <p:nvSpPr>
          <p:cNvPr id="10262" name="Line 22"/>
          <p:cNvSpPr>
            <a:spLocks noChangeShapeType="1"/>
          </p:cNvSpPr>
          <p:nvPr/>
        </p:nvSpPr>
        <p:spPr bwMode="auto">
          <a:xfrm flipH="1">
            <a:off x="685800" y="4876800"/>
            <a:ext cx="320040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 flipH="1">
            <a:off x="685800" y="5719763"/>
            <a:ext cx="3200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0" y="4424363"/>
            <a:ext cx="1184275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Address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Lines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35496" y="5262299"/>
            <a:ext cx="1055097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control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Lines</a:t>
            </a:r>
          </a:p>
        </p:txBody>
      </p:sp>
      <p:cxnSp>
        <p:nvCxnSpPr>
          <p:cNvPr id="10266" name="AutoShape 26"/>
          <p:cNvCxnSpPr>
            <a:cxnSpLocks noChangeShapeType="1"/>
            <a:stCxn id="10248" idx="3"/>
            <a:endCxn id="10252" idx="1"/>
          </p:cNvCxnSpPr>
          <p:nvPr/>
        </p:nvCxnSpPr>
        <p:spPr bwMode="auto">
          <a:xfrm flipV="1">
            <a:off x="5486400" y="3143250"/>
            <a:ext cx="838200" cy="2233613"/>
          </a:xfrm>
          <a:prstGeom prst="bentConnector3">
            <a:avLst>
              <a:gd name="adj1" fmla="val 50000"/>
            </a:avLst>
          </a:prstGeom>
          <a:noFill/>
          <a:ln w="12700" cap="sq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</p:cxnSp>
      <p:sp>
        <p:nvSpPr>
          <p:cNvPr id="10269" name="Line 29"/>
          <p:cNvSpPr>
            <a:spLocks noChangeShapeType="1"/>
          </p:cNvSpPr>
          <p:nvPr/>
        </p:nvSpPr>
        <p:spPr bwMode="auto">
          <a:xfrm>
            <a:off x="5486400" y="5719763"/>
            <a:ext cx="83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0" name="Line 30"/>
          <p:cNvSpPr>
            <a:spLocks noChangeShapeType="1"/>
          </p:cNvSpPr>
          <p:nvPr/>
        </p:nvSpPr>
        <p:spPr bwMode="auto">
          <a:xfrm>
            <a:off x="7543800" y="2590800"/>
            <a:ext cx="38100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 flipH="1">
            <a:off x="7543800" y="3128963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 flipV="1">
            <a:off x="7543800" y="3662363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3" name="Text Box 33"/>
          <p:cNvSpPr txBox="1">
            <a:spLocks noChangeArrowheads="1"/>
          </p:cNvSpPr>
          <p:nvPr/>
        </p:nvSpPr>
        <p:spPr bwMode="auto">
          <a:xfrm>
            <a:off x="7924800" y="2366963"/>
            <a:ext cx="7588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Data</a:t>
            </a:r>
          </a:p>
        </p:txBody>
      </p:sp>
      <p:sp>
        <p:nvSpPr>
          <p:cNvPr id="10274" name="Text Box 34"/>
          <p:cNvSpPr txBox="1">
            <a:spLocks noChangeArrowheads="1"/>
          </p:cNvSpPr>
          <p:nvPr/>
        </p:nvSpPr>
        <p:spPr bwMode="auto">
          <a:xfrm>
            <a:off x="7924800" y="2900363"/>
            <a:ext cx="9286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Status</a:t>
            </a:r>
          </a:p>
        </p:txBody>
      </p:sp>
      <p:sp>
        <p:nvSpPr>
          <p:cNvPr id="10275" name="Text Box 35"/>
          <p:cNvSpPr txBox="1">
            <a:spLocks noChangeArrowheads="1"/>
          </p:cNvSpPr>
          <p:nvPr/>
        </p:nvSpPr>
        <p:spPr bwMode="auto">
          <a:xfrm>
            <a:off x="7924800" y="3429000"/>
            <a:ext cx="1219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Control</a:t>
            </a:r>
          </a:p>
        </p:txBody>
      </p:sp>
      <p:sp>
        <p:nvSpPr>
          <p:cNvPr id="10276" name="Line 36"/>
          <p:cNvSpPr>
            <a:spLocks noChangeShapeType="1"/>
          </p:cNvSpPr>
          <p:nvPr/>
        </p:nvSpPr>
        <p:spPr bwMode="auto">
          <a:xfrm>
            <a:off x="7543800" y="5033963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7" name="Line 37"/>
          <p:cNvSpPr>
            <a:spLocks noChangeShapeType="1"/>
          </p:cNvSpPr>
          <p:nvPr/>
        </p:nvSpPr>
        <p:spPr bwMode="auto">
          <a:xfrm flipH="1">
            <a:off x="7543800" y="5567363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 flipV="1">
            <a:off x="7543800" y="6100763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9" name="Text Box 39"/>
          <p:cNvSpPr txBox="1">
            <a:spLocks noChangeArrowheads="1"/>
          </p:cNvSpPr>
          <p:nvPr/>
        </p:nvSpPr>
        <p:spPr bwMode="auto">
          <a:xfrm>
            <a:off x="7924800" y="4805363"/>
            <a:ext cx="7588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Data</a:t>
            </a:r>
          </a:p>
        </p:txBody>
      </p:sp>
      <p:sp>
        <p:nvSpPr>
          <p:cNvPr id="10280" name="Text Box 40"/>
          <p:cNvSpPr txBox="1">
            <a:spLocks noChangeArrowheads="1"/>
          </p:cNvSpPr>
          <p:nvPr/>
        </p:nvSpPr>
        <p:spPr bwMode="auto">
          <a:xfrm>
            <a:off x="7924800" y="5338763"/>
            <a:ext cx="9286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Status</a:t>
            </a:r>
          </a:p>
        </p:txBody>
      </p:sp>
      <p:sp>
        <p:nvSpPr>
          <p:cNvPr id="10281" name="Text Box 41"/>
          <p:cNvSpPr txBox="1">
            <a:spLocks noChangeArrowheads="1"/>
          </p:cNvSpPr>
          <p:nvPr/>
        </p:nvSpPr>
        <p:spPr bwMode="auto">
          <a:xfrm>
            <a:off x="7924800" y="5867400"/>
            <a:ext cx="1219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Control</a:t>
            </a:r>
          </a:p>
        </p:txBody>
      </p:sp>
      <p:sp>
        <p:nvSpPr>
          <p:cNvPr id="10282" name="Text Box 42"/>
          <p:cNvSpPr txBox="1">
            <a:spLocks noChangeArrowheads="1"/>
          </p:cNvSpPr>
          <p:nvPr/>
        </p:nvSpPr>
        <p:spPr bwMode="auto">
          <a:xfrm>
            <a:off x="268231" y="1796965"/>
            <a:ext cx="3425938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70C0"/>
                </a:solidFill>
                <a:latin typeface="Times New Roman" pitchFamily="18" charset="0"/>
              </a:rPr>
              <a:t>Interface to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</a:rPr>
              <a:t>Systems Bus</a:t>
            </a:r>
          </a:p>
        </p:txBody>
      </p:sp>
      <p:sp>
        <p:nvSpPr>
          <p:cNvPr id="10283" name="Text Box 43"/>
          <p:cNvSpPr txBox="1">
            <a:spLocks noChangeArrowheads="1"/>
          </p:cNvSpPr>
          <p:nvPr/>
        </p:nvSpPr>
        <p:spPr bwMode="auto">
          <a:xfrm>
            <a:off x="5076056" y="1772816"/>
            <a:ext cx="396044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70C0"/>
                </a:solidFill>
                <a:latin typeface="Times New Roman" pitchFamily="18" charset="0"/>
              </a:rPr>
              <a:t>Interface to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</a:rPr>
              <a:t>External Device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77A175-BF53-CC46-8A04-7E014271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AF00-B977-4AEE-AE6F-7C9236E06D48}" type="slidenum">
              <a:rPr lang="en-US" smtClean="0">
                <a:solidFill>
                  <a:srgbClr val="5E574E"/>
                </a:solidFill>
              </a:rPr>
              <a:pPr/>
              <a:t>9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allings">
  <a:themeElements>
    <a:clrScheme name="stallings.po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stallings.po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llings.po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3813</TotalTime>
  <Words>1655</Words>
  <Application>Microsoft Macintosh PowerPoint</Application>
  <PresentationFormat>On-screen Show (4:3)</PresentationFormat>
  <Paragraphs>378</Paragraphs>
  <Slides>40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Arial Black</vt:lpstr>
      <vt:lpstr>Calibri</vt:lpstr>
      <vt:lpstr>Monotype Sorts</vt:lpstr>
      <vt:lpstr>Tahoma</vt:lpstr>
      <vt:lpstr>Times New Roman</vt:lpstr>
      <vt:lpstr>Office 主题</vt:lpstr>
      <vt:lpstr>stallings</vt:lpstr>
      <vt:lpstr>Lecture 03: More on Memory and I/O Modules</vt:lpstr>
      <vt:lpstr>William Stallings  Computer Organization  and Architecture</vt:lpstr>
      <vt:lpstr>Key Content</vt:lpstr>
      <vt:lpstr>Input/Output Problems</vt:lpstr>
      <vt:lpstr>Input/Output Module</vt:lpstr>
      <vt:lpstr>External Devices</vt:lpstr>
      <vt:lpstr>I/O Module Function</vt:lpstr>
      <vt:lpstr>I/O Steps</vt:lpstr>
      <vt:lpstr>I/O Module Diagram</vt:lpstr>
      <vt:lpstr>I/O Module Design Decisions</vt:lpstr>
      <vt:lpstr>Input Output Techniques</vt:lpstr>
      <vt:lpstr>I/O at a High-level</vt:lpstr>
      <vt:lpstr>I/O at a High-level</vt:lpstr>
      <vt:lpstr>I/O at a High-level</vt:lpstr>
      <vt:lpstr>Programmed I/O</vt:lpstr>
      <vt:lpstr>Programmed I/O - detail</vt:lpstr>
      <vt:lpstr>I/O Commands</vt:lpstr>
      <vt:lpstr>Addressing I/O Devices</vt:lpstr>
      <vt:lpstr>Addressing Schemes Revisited</vt:lpstr>
      <vt:lpstr>Problem with Programmed I/O?</vt:lpstr>
      <vt:lpstr>Interrupt Driven I/O</vt:lpstr>
      <vt:lpstr>Interrupt Driven I/O Basic Operation</vt:lpstr>
      <vt:lpstr>Handling an Interrupt: from a Protocol Perspective</vt:lpstr>
      <vt:lpstr>CPU Viewpoint</vt:lpstr>
      <vt:lpstr>Design Issues</vt:lpstr>
      <vt:lpstr>Identifying Interrupting Module (1)</vt:lpstr>
      <vt:lpstr>Identifying Interrupting Module (2)</vt:lpstr>
      <vt:lpstr>Locating Handler Programs</vt:lpstr>
      <vt:lpstr>Dealing with Multiple Interrupts</vt:lpstr>
      <vt:lpstr>Problem with Programmed and Interrupt-driven I/O?</vt:lpstr>
      <vt:lpstr>Direct Memory Access</vt:lpstr>
      <vt:lpstr>DMA Function</vt:lpstr>
      <vt:lpstr>DMA Operation</vt:lpstr>
      <vt:lpstr>DMA Transfer Cycle Stealing</vt:lpstr>
      <vt:lpstr>DMA Configurations (1)</vt:lpstr>
      <vt:lpstr>DMA Configurations (2)</vt:lpstr>
      <vt:lpstr>DMA Configurations (3)</vt:lpstr>
      <vt:lpstr>Which way is the best?</vt:lpstr>
      <vt:lpstr>Understand Different I/O from the Hardware/Software </vt:lpstr>
      <vt:lpstr>Assignment Three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More on I/O and Memory</dc:title>
  <dc:creator>archee</dc:creator>
  <cp:lastModifiedBy>Leng Jingwen</cp:lastModifiedBy>
  <cp:revision>186</cp:revision>
  <dcterms:created xsi:type="dcterms:W3CDTF">2012-02-15T06:15:34Z</dcterms:created>
  <dcterms:modified xsi:type="dcterms:W3CDTF">2021-04-29T02:13:16Z</dcterms:modified>
</cp:coreProperties>
</file>