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</p:sldMasterIdLst>
  <p:notesMasterIdLst>
    <p:notesMasterId r:id="rId64"/>
  </p:notesMasterIdLst>
  <p:sldIdLst>
    <p:sldId id="257" r:id="rId4"/>
    <p:sldId id="413" r:id="rId5"/>
    <p:sldId id="414" r:id="rId6"/>
    <p:sldId id="349" r:id="rId7"/>
    <p:sldId id="350" r:id="rId8"/>
    <p:sldId id="351" r:id="rId9"/>
    <p:sldId id="376" r:id="rId10"/>
    <p:sldId id="408" r:id="rId11"/>
    <p:sldId id="407" r:id="rId12"/>
    <p:sldId id="352" r:id="rId13"/>
    <p:sldId id="377" r:id="rId14"/>
    <p:sldId id="418" r:id="rId15"/>
    <p:sldId id="419" r:id="rId16"/>
    <p:sldId id="423" r:id="rId17"/>
    <p:sldId id="420" r:id="rId18"/>
    <p:sldId id="421" r:id="rId19"/>
    <p:sldId id="422" r:id="rId20"/>
    <p:sldId id="415" r:id="rId21"/>
    <p:sldId id="398" r:id="rId22"/>
    <p:sldId id="399" r:id="rId23"/>
    <p:sldId id="410" r:id="rId24"/>
    <p:sldId id="411" r:id="rId25"/>
    <p:sldId id="400" r:id="rId26"/>
    <p:sldId id="425" r:id="rId27"/>
    <p:sldId id="409" r:id="rId28"/>
    <p:sldId id="401" r:id="rId29"/>
    <p:sldId id="402" r:id="rId30"/>
    <p:sldId id="412" r:id="rId31"/>
    <p:sldId id="416" r:id="rId32"/>
    <p:sldId id="353" r:id="rId33"/>
    <p:sldId id="354" r:id="rId34"/>
    <p:sldId id="378" r:id="rId35"/>
    <p:sldId id="355" r:id="rId36"/>
    <p:sldId id="379" r:id="rId37"/>
    <p:sldId id="356" r:id="rId38"/>
    <p:sldId id="357" r:id="rId39"/>
    <p:sldId id="380" r:id="rId40"/>
    <p:sldId id="358" r:id="rId41"/>
    <p:sldId id="381" r:id="rId42"/>
    <p:sldId id="362" r:id="rId43"/>
    <p:sldId id="382" r:id="rId44"/>
    <p:sldId id="383" r:id="rId45"/>
    <p:sldId id="365" r:id="rId46"/>
    <p:sldId id="366" r:id="rId47"/>
    <p:sldId id="417" r:id="rId48"/>
    <p:sldId id="314" r:id="rId49"/>
    <p:sldId id="315" r:id="rId50"/>
    <p:sldId id="385" r:id="rId51"/>
    <p:sldId id="386" r:id="rId52"/>
    <p:sldId id="392" r:id="rId53"/>
    <p:sldId id="387" r:id="rId54"/>
    <p:sldId id="393" r:id="rId55"/>
    <p:sldId id="388" r:id="rId56"/>
    <p:sldId id="394" r:id="rId57"/>
    <p:sldId id="389" r:id="rId58"/>
    <p:sldId id="395" r:id="rId59"/>
    <p:sldId id="390" r:id="rId60"/>
    <p:sldId id="396" r:id="rId61"/>
    <p:sldId id="391" r:id="rId62"/>
    <p:sldId id="424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13" autoAdjust="0"/>
    <p:restoredTop sz="95073" autoAdjust="0"/>
  </p:normalViewPr>
  <p:slideViewPr>
    <p:cSldViewPr>
      <p:cViewPr varScale="1">
        <p:scale>
          <a:sx n="120" d="100"/>
          <a:sy n="120" d="100"/>
        </p:scale>
        <p:origin x="23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F5332-2E67-4197-A9D6-96730940DD45}" type="datetimeFigureOut">
              <a:rPr lang="en-US" smtClean="0"/>
              <a:pPr/>
              <a:t>4/29/21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3CE85-8A39-439B-A638-99B69752E8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3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C97659-6C04-48EA-B305-2919BD7837F2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92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807E8C-0BFE-4C3D-B475-ADB638EE266E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48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EC411-28AA-4BEA-9392-81FD21FE64E8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93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7989F8-F91E-4677-9952-53FAAD6EAA40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CPU, we have</a:t>
            </a:r>
            <a:r>
              <a:rPr lang="en-US" baseline="0" dirty="0"/>
              <a:t> an adder circuitry but no </a:t>
            </a:r>
            <a:r>
              <a:rPr lang="en-US" baseline="0" dirty="0" err="1"/>
              <a:t>subtractor</a:t>
            </a:r>
            <a:r>
              <a:rPr lang="en-US" baseline="0" dirty="0"/>
              <a:t> circuitry so when doing subtraction x-y, we add x to the </a:t>
            </a:r>
            <a:r>
              <a:rPr lang="en-US" baseline="0"/>
              <a:t>2’s complement of y.</a:t>
            </a:r>
            <a:endParaRPr lang="en-US" dirty="0"/>
          </a:p>
          <a:p>
            <a:r>
              <a:rPr lang="en-US" dirty="0"/>
              <a:t>What</a:t>
            </a:r>
            <a:r>
              <a:rPr lang="en-US" baseline="0" dirty="0"/>
              <a:t>’s 2’s complement of a binary number? Invert all bits and then add 1 to the result.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85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807E8C-0BFE-4C3D-B475-ADB638EE266E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66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50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06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61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 represents</a:t>
            </a:r>
            <a:r>
              <a:rPr lang="en-US" baseline="0" dirty="0"/>
              <a:t> </a:t>
            </a:r>
            <a:r>
              <a:rPr lang="en-US" dirty="0"/>
              <a:t>hexadecimal numbers</a:t>
            </a:r>
          </a:p>
        </p:txBody>
      </p:sp>
    </p:spTree>
    <p:extLst>
      <p:ext uri="{BB962C8B-B14F-4D97-AF65-F5344CB8AC3E}">
        <p14:creationId xmlns:p14="http://schemas.microsoft.com/office/powerpoint/2010/main" val="2620153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DF46B-139F-40D0-A761-0C7F7CC6D8A3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48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 represent the high-</a:t>
            </a:r>
            <a:r>
              <a:rPr lang="en-US" altLang="zh-CN" dirty="0"/>
              <a:t>impedance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54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20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739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DF46B-139F-40D0-A761-0C7F7CC6D8A3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8086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读周期时序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8086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读周期内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有关总线信号的变化如下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228600" indent="-228600">
              <a:buAutoNum type="arabicParenBoth"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M/IO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在整个读周期保持有效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当进行存储器读操作时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,M/IO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为高电平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当进行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端口读操作时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,M/IO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为低电平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arenBoth"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A19/S6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A16/S3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T1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期间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输出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要读取的存储单元的地址高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位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.T2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T4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期间输出状态信息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S6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S3.</a:t>
            </a:r>
          </a:p>
          <a:p>
            <a:pPr marL="228600" indent="-228600">
              <a:buAutoNum type="arabicParenBoth"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BHE/S7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T1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期间输出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BHE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有效信号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(BHE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为低电平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表示高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位数据总线上的信息可以使用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,BHE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信号通常作为奇地址存储体的选择信号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偶地址存储体的选择信号是最低地址位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A0).T2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T4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期间输出高电平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arenBoth"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ADl5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AD0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T1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期间输出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要读取的存储单元或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端口的地址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A15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A0.T2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期间为高阻态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,T3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T4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期间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存储单元或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端口将数据送上数据总线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.CPU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ADl5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AD0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上接收数据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arenBoth"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ALE: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T1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期间地址锁存有效信号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为一正脉冲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系统中的地址锁存器正是利用该脉冲的下降沿来锁存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A19/S6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A16/S3,ADl5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AD0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位地址信息以及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BHE.</a:t>
            </a:r>
          </a:p>
          <a:p>
            <a:pPr marL="228600" indent="-228600">
              <a:buAutoNum type="arabicParenBoth"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T2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期间输出低电平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送到被选中的存储器或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要注意的是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只有被地址信号选中的存储单元或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端口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才会被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信号从中读出数据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数据送上数据总线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ADl5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AD0).</a:t>
            </a:r>
          </a:p>
          <a:p>
            <a:pPr marL="228600" indent="-228600">
              <a:buAutoNum type="arabicParenBoth"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DT/R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在整个总线周期内保持低电平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表示本总线周期为读周期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在接有数据总线收发器的系统中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用来控制数据传输的方向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arenBoth"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T2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T3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期间输出有效低电平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表示数据有效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在接有数据总线收发器的系统中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用来实现数据的选通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8086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写周期时序总线写操作的时序与读操作时序相似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其不同处在于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228600" indent="-228600">
              <a:buAutoNum type="arabicParenBoth"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ADl5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AD0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T2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T4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期间送上欲输出的数据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而无高阻态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arenBoth"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T2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T4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期间输出有效低电平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该信号送到所有的存储器和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要注意的是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只有被地址信号选中的存储单元或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端口才会被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信号写入数据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arenBoth"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DT/R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在整个总线周期内保持高电平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表示本总线周期为写周期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在接有数据总线收发器的系统中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用来控制数据传输方向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139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740FD5-6094-4BC5-9125-41F8FEDF2502}" type="slidenum">
              <a:rPr lang="en-US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94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B1D058-C898-401A-84C2-52EC46667E28}" type="slidenum">
              <a:rPr lang="en-US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5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B1D058-C898-401A-84C2-52EC46667E28}" type="slidenum">
              <a:rPr lang="en-US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572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55DC3-18D0-48DD-8DCD-DEB7C50BEE0D}" type="slidenum">
              <a:rPr lang="en-US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095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B1D058-C898-401A-84C2-52EC46667E28}" type="slidenum">
              <a:rPr lang="en-US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263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EE4CE-2381-49D7-BE81-937B450D4FC7}" type="slidenum">
              <a:rPr lang="en-US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010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31913D-4213-4D9D-B0DE-E85BD4218B0F}" type="slidenum">
              <a:rPr lang="en-US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427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31913D-4213-4D9D-B0DE-E85BD4218B0F}" type="slidenum">
              <a:rPr lang="en-US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78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DF46B-139F-40D0-A761-0C7F7CC6D8A3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628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935CEA-3A2A-45CC-B9BC-135901077DC4}" type="slidenum">
              <a:rPr lang="en-US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679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31913D-4213-4D9D-B0DE-E85BD4218B0F}" type="slidenum">
              <a:rPr lang="en-US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85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C5A6DE-52A2-44EA-8B0E-4D0849AE7489}" type="slidenum">
              <a:rPr lang="en-US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878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C5A6DE-52A2-44EA-8B0E-4D0849AE7489}" type="slidenum">
              <a:rPr lang="en-US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0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31913D-4213-4D9D-B0DE-E85BD4218B0F}" type="slidenum">
              <a:rPr lang="en-US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408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6B77A0-4DEF-40D3-A714-B399C0B0E8AB}" type="slidenum">
              <a:rPr lang="en-US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seems that all address space</a:t>
            </a:r>
            <a:r>
              <a:rPr lang="en-US" baseline="0" dirty="0"/>
              <a:t> is assigned to only memory. So what about I/O devices?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819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FBAC10-288D-4E3C-B51B-6154044BC1EA}" type="slidenum">
              <a:rPr lang="en-US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704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A739B-1923-4C12-BF3F-C0D05E30BEED}" type="slidenum">
              <a:rPr lang="en-US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259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95DD6-8C7D-42D0-A744-CF815DF71B5F}" type="slidenum">
              <a:rPr lang="en-US">
                <a:solidFill>
                  <a:prstClr val="black"/>
                </a:solidFill>
              </a:rPr>
              <a:pPr/>
              <a:t>47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707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95DD6-8C7D-42D0-A744-CF815DF71B5F}" type="slidenum">
              <a:rPr lang="en-US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54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DF46B-139F-40D0-A761-0C7F7CC6D8A3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49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95DD6-8C7D-42D0-A744-CF815DF71B5F}" type="slidenum">
              <a:rPr lang="en-US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279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95DD6-8C7D-42D0-A744-CF815DF71B5F}" type="slidenum">
              <a:rPr lang="en-US">
                <a:solidFill>
                  <a:prstClr val="black"/>
                </a:solidFill>
              </a:rPr>
              <a:pPr/>
              <a:t>51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186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95DD6-8C7D-42D0-A744-CF815DF71B5F}" type="slidenum">
              <a:rPr lang="en-US">
                <a:solidFill>
                  <a:prstClr val="black"/>
                </a:solidFill>
              </a:rPr>
              <a:pPr/>
              <a:t>53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548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95DD6-8C7D-42D0-A744-CF815DF71B5F}" type="slidenum">
              <a:rPr lang="en-US">
                <a:solidFill>
                  <a:prstClr val="black"/>
                </a:solidFill>
              </a:rPr>
              <a:pPr/>
              <a:t>55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281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95DD6-8C7D-42D0-A744-CF815DF71B5F}" type="slidenum">
              <a:rPr lang="en-US">
                <a:solidFill>
                  <a:prstClr val="black"/>
                </a:solidFill>
              </a:rPr>
              <a:pPr/>
              <a:t>57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484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95DD6-8C7D-42D0-A744-CF815DF71B5F}" type="slidenum">
              <a:rPr lang="en-US">
                <a:solidFill>
                  <a:prstClr val="black"/>
                </a:solidFill>
              </a:rPr>
              <a:pPr/>
              <a:t>59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5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DF46B-139F-40D0-A761-0C7F7CC6D8A3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03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DF46B-139F-40D0-A761-0C7F7CC6D8A3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22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846855-FC2C-4802-913C-ECDDA74AB82C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23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DF46B-139F-40D0-A761-0C7F7CC6D8A3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51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85B4D3-5204-48C7-921D-B87BF9E1F4AA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8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4B3A-C6F8-ED4A-9333-C6436AC24C34}" type="datetime1">
              <a:rPr lang="en-US" smtClean="0"/>
              <a:t>4/29/21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C926-0DD7-DE43-BAD5-9EAA6EBDF312}" type="datetime1">
              <a:rPr lang="en-US" smtClean="0"/>
              <a:t>4/29/21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5B2A-E559-0042-9DC8-1B5AFDF85810}" type="datetime1">
              <a:rPr lang="en-US" smtClean="0"/>
              <a:t>4/29/21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2BD5E56B-67D8-3340-923E-D5FEBE4D3A5E}" type="datetime1">
              <a:rPr lang="en-US" smtClean="0"/>
              <a:t>4/29/21</a:t>
            </a:fld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 algn="l">
              <a:spcBef>
                <a:spcPct val="0"/>
              </a:spcBef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8770C5E7-D149-45D8-989E-ED1E3059E42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9627D5-8217-F848-A4A5-ED8C0C79176E}" type="datetime1">
              <a:rPr lang="en-US" smtClean="0">
                <a:solidFill>
                  <a:srgbClr val="5E574E"/>
                </a:solidFill>
              </a:rPr>
              <a:t>4/29/21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23AF00-B977-4AEE-AE6F-7C9236E06D48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0617FF-9EBE-124C-936E-84D823AE1164}" type="datetime1">
              <a:rPr lang="en-US" smtClean="0">
                <a:solidFill>
                  <a:srgbClr val="5E574E"/>
                </a:solidFill>
              </a:rPr>
              <a:t>4/29/21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98E62-D034-416B-80F8-4AAF04F2E4D3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2857A2-C43B-874C-BE3D-A4F50E7FA745}" type="datetime1">
              <a:rPr lang="en-US" smtClean="0">
                <a:solidFill>
                  <a:srgbClr val="5E574E"/>
                </a:solidFill>
              </a:rPr>
              <a:t>4/29/21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785BF-F08B-40BC-BDD8-61D21D68FFBF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AA9BEB-D205-5B41-9186-45EBBF29E380}" type="datetime1">
              <a:rPr lang="en-US" smtClean="0">
                <a:solidFill>
                  <a:srgbClr val="5E574E"/>
                </a:solidFill>
              </a:rPr>
              <a:t>4/29/21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776F0-8F84-40AB-9CFF-8D7D04002512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DFA0C9-8306-B24B-B105-FFF6C0A07779}" type="datetime1">
              <a:rPr lang="en-US" smtClean="0">
                <a:solidFill>
                  <a:srgbClr val="5E574E"/>
                </a:solidFill>
              </a:rPr>
              <a:t>4/29/21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53A82-7A3C-4431-BA09-F289FBF176FF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5B0895-8F84-9F4B-A2DD-99AFE3A42137}" type="datetime1">
              <a:rPr lang="en-US" smtClean="0">
                <a:solidFill>
                  <a:srgbClr val="5E574E"/>
                </a:solidFill>
              </a:rPr>
              <a:t>4/29/21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598A7-EECC-47FF-856C-730D6DC1E434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E048B5-966D-D14D-9BA1-E4988B9ED8A5}" type="datetime1">
              <a:rPr lang="en-US" smtClean="0">
                <a:solidFill>
                  <a:srgbClr val="5E574E"/>
                </a:solidFill>
              </a:rPr>
              <a:t>4/29/21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D0300F-4C43-4C23-BDED-9F386F131659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altLang="zh-CN" sz="3400" b="1" kern="1200" dirty="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C9AA-94DC-F443-8804-5BDE710B157A}" type="datetime1">
              <a:rPr lang="en-US" smtClean="0"/>
              <a:t>4/29/21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2C107F-F7F2-0D4C-97C1-BEAC66996D3E}" type="datetime1">
              <a:rPr lang="en-US" smtClean="0">
                <a:solidFill>
                  <a:srgbClr val="5E574E"/>
                </a:solidFill>
              </a:rPr>
              <a:t>4/29/21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CA9D8-6300-49FD-81F7-D8C3C4B66E38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6CE00-09A2-744E-93B6-55ABCAD8DA75}" type="datetime1">
              <a:rPr lang="en-US" smtClean="0">
                <a:solidFill>
                  <a:srgbClr val="5E574E"/>
                </a:solidFill>
              </a:rPr>
              <a:t>4/29/21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34469E-91CE-478E-BBDA-FCEF38B756B4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D67392-1A12-EF4D-97C2-8E3074536DD9}" type="datetime1">
              <a:rPr lang="en-US" smtClean="0">
                <a:solidFill>
                  <a:srgbClr val="5E574E"/>
                </a:solidFill>
              </a:rPr>
              <a:t>4/29/21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B6271-D5C6-4E54-82E6-F277D8F1C0EF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39DE6D13-BD59-2743-A3DF-B6B404F46DC7}" type="datetime1">
              <a:rPr lang="en-US" smtClean="0"/>
              <a:t>4/29/21</a:t>
            </a:fld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spcBef>
                <a:spcPct val="0"/>
              </a:spcBef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916C66C5-7DFE-4220-9FE1-A3CA8EA010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A99EBE-97F2-4541-B5AA-650F4B63C0A6}" type="datetime1">
              <a:rPr lang="en-US" smtClean="0">
                <a:solidFill>
                  <a:srgbClr val="5E574E"/>
                </a:solidFill>
              </a:rPr>
              <a:t>4/29/21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FD222-E453-472C-B553-43E1189E21AE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10B857-10E5-8744-8ADC-E7EC459AC84F}" type="datetime1">
              <a:rPr lang="en-US" smtClean="0">
                <a:solidFill>
                  <a:srgbClr val="5E574E"/>
                </a:solidFill>
              </a:rPr>
              <a:t>4/29/21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94EAD-3A0D-43D4-AD18-89E091F4326E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181891-991F-BE49-8F7E-04C839AD320E}" type="datetime1">
              <a:rPr lang="en-US" smtClean="0">
                <a:solidFill>
                  <a:srgbClr val="5E574E"/>
                </a:solidFill>
              </a:rPr>
              <a:t>4/29/21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81A84-347F-4DDF-BAE7-4AD7EF67DA1A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6E26F2-EA9B-3349-9532-F0FC2B0F8191}" type="datetime1">
              <a:rPr lang="en-US" smtClean="0">
                <a:solidFill>
                  <a:srgbClr val="5E574E"/>
                </a:solidFill>
              </a:rPr>
              <a:t>4/29/21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3EE4D-9D4E-4EF0-AD47-C324AD7553D9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034832-DD32-F94F-BF0E-C2B91A989D10}" type="datetime1">
              <a:rPr lang="en-US" smtClean="0">
                <a:solidFill>
                  <a:srgbClr val="5E574E"/>
                </a:solidFill>
              </a:rPr>
              <a:t>4/29/21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B8B5A-F46E-49EF-8E49-7D4823E30156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FFC435-084B-A343-92D7-1795D4949C62}" type="datetime1">
              <a:rPr lang="en-US" smtClean="0">
                <a:solidFill>
                  <a:srgbClr val="5E574E"/>
                </a:solidFill>
              </a:rPr>
              <a:t>4/29/21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B12839-AB46-4EE9-A4EF-3FE952E895F7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623B-C801-4E47-932D-7A06495FABAC}" type="datetime1">
              <a:rPr lang="en-US" smtClean="0"/>
              <a:t>4/29/21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C60A7-DD20-6149-A1D5-2DFED522A545}" type="datetime1">
              <a:rPr lang="en-US" smtClean="0">
                <a:solidFill>
                  <a:srgbClr val="5E574E"/>
                </a:solidFill>
              </a:rPr>
              <a:t>4/29/21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5C15F-19E2-41FF-8AF4-667E84177D41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220B68-A027-FB4D-9E49-4A7049F78016}" type="datetime1">
              <a:rPr lang="en-US" smtClean="0">
                <a:solidFill>
                  <a:srgbClr val="5E574E"/>
                </a:solidFill>
              </a:rPr>
              <a:t>4/29/21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18FE5-389E-4DA0-81AC-5EB98838DD89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6CC034-72C4-8A41-9302-831FB3FCC683}" type="datetime1">
              <a:rPr lang="en-US" smtClean="0">
                <a:solidFill>
                  <a:srgbClr val="5E574E"/>
                </a:solidFill>
              </a:rPr>
              <a:t>4/29/21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CC775-3ADC-47AB-BC2E-E60055130C74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D651BF-E293-C545-9914-CA35E5FA9B0C}" type="datetime1">
              <a:rPr lang="en-US" smtClean="0">
                <a:solidFill>
                  <a:srgbClr val="5E574E"/>
                </a:solidFill>
              </a:rPr>
              <a:t>4/29/21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BCE291-D8F3-4C90-A8DB-6733BB373E02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204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3228A66-6D26-8A43-B29F-F75B185FA5D9}" type="datetime1">
              <a:rPr lang="en-US" smtClean="0">
                <a:solidFill>
                  <a:srgbClr val="5E574E"/>
                </a:solidFill>
              </a:rPr>
              <a:t>4/29/21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3093B3B-E81E-490B-8F1F-1C571ED82160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3363-DF7C-114A-AE23-9F140B56E366}" type="datetime1">
              <a:rPr lang="en-US" smtClean="0"/>
              <a:t>4/29/21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6515-D2CA-5949-94DE-E12B97115CA7}" type="datetime1">
              <a:rPr lang="en-US" smtClean="0"/>
              <a:t>4/29/21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5AE2-E6E9-B044-B0C3-9FC485816A02}" type="datetime1">
              <a:rPr lang="en-US" smtClean="0"/>
              <a:t>4/29/21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1215-5EFB-3244-B00E-61191B5CF84D}" type="datetime1">
              <a:rPr lang="en-US" smtClean="0"/>
              <a:t>4/29/21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6111-D764-1046-9450-6DC73B4AADC3}" type="datetime1">
              <a:rPr lang="en-US" smtClean="0"/>
              <a:t>4/29/21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C604-63CB-274E-8678-66EE08E46873}" type="datetime1">
              <a:rPr lang="en-US" smtClean="0"/>
              <a:t>4/29/21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1284C-961B-8641-8CB1-DEB1871D0688}" type="datetime1">
              <a:rPr lang="en-US" smtClean="0"/>
              <a:t>4/29/21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20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5984FD2F-FF6E-6E41-94E2-46151A6A470F}" type="datetime1">
              <a:rPr lang="en-US" smtClean="0">
                <a:solidFill>
                  <a:srgbClr val="5E574E"/>
                </a:solidFill>
              </a:rPr>
              <a:t>4/29/21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248E0687-AE31-4E75-BE0D-D00E22E278B0}" type="slidenum">
              <a:rPr lang="en-US" smtClean="0">
                <a:solidFill>
                  <a:srgbClr val="5E574E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457200" y="16002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z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y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x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20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628175D7-1F81-7F48-BF1C-E4B7C39469CA}" type="datetime1">
              <a:rPr lang="en-US" smtClean="0">
                <a:solidFill>
                  <a:srgbClr val="5E574E"/>
                </a:solidFill>
              </a:rPr>
              <a:t>4/29/21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6B1821FE-FA4C-47C1-B685-876E6334E4D6}" type="slidenum">
              <a:rPr lang="en-US" smtClean="0">
                <a:solidFill>
                  <a:srgbClr val="5E574E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457200" y="16002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z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y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x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1.emf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emf"/><Relationship Id="rId5" Type="http://schemas.openxmlformats.org/officeDocument/2006/relationships/image" Target="../media/image32.emf"/><Relationship Id="rId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295400"/>
            <a:ext cx="8153400" cy="3048000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A50021"/>
                </a:solidFill>
              </a:rPr>
              <a:t>Lecture 04: 80X86 Microprocessor</a:t>
            </a:r>
            <a:endParaRPr lang="en-US" altLang="zh-CN" sz="3200" dirty="0">
              <a:solidFill>
                <a:srgbClr val="A5002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C2D74-E79F-FC4F-A911-4365D510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Registers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178800" cy="4171950"/>
          </a:xfrm>
        </p:spPr>
        <p:txBody>
          <a:bodyPr/>
          <a:lstStyle/>
          <a:p>
            <a:r>
              <a:rPr lang="en-GB" dirty="0"/>
              <a:t>On-chip storage: super fast &amp; expensive</a:t>
            </a:r>
          </a:p>
          <a:p>
            <a:r>
              <a:rPr lang="en-GB" dirty="0"/>
              <a:t>Store information temporarily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Six groups</a:t>
            </a:r>
          </a:p>
        </p:txBody>
      </p:sp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3933056"/>
            <a:ext cx="4861048" cy="2767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708920"/>
            <a:ext cx="1728192" cy="1008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4257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792" y="2852936"/>
            <a:ext cx="5544616" cy="79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AE265E-8F51-5249-934D-53E0F0F9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D222-E453-472C-B553-43E1189E21AE}" type="slidenum">
              <a:rPr lang="en-US" smtClean="0">
                <a:solidFill>
                  <a:srgbClr val="5E574E"/>
                </a:solidFill>
              </a:rPr>
              <a:pPr/>
              <a:t>10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Pipelining in </a:t>
            </a:r>
            <a:r>
              <a:rPr lang="en-GB" dirty="0"/>
              <a:t>8086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178800" cy="4357092"/>
          </a:xfrm>
        </p:spPr>
        <p:txBody>
          <a:bodyPr/>
          <a:lstStyle/>
          <a:p>
            <a:r>
              <a:rPr lang="en-GB" sz="2000" dirty="0"/>
              <a:t>BIU fetches and stores instructions once the queue has more than 2 empty bytes </a:t>
            </a:r>
          </a:p>
          <a:p>
            <a:r>
              <a:rPr lang="en-GB" sz="2000" dirty="0"/>
              <a:t>EU consumes instructions pre-fetched and stored in the queue at the same time</a:t>
            </a:r>
          </a:p>
          <a:p>
            <a:r>
              <a:rPr lang="en-GB" sz="2000" dirty="0"/>
              <a:t>Increases the efficiency of CPU</a:t>
            </a:r>
          </a:p>
          <a:p>
            <a:r>
              <a:rPr lang="en-GB" sz="2000" i="1" dirty="0">
                <a:solidFill>
                  <a:srgbClr val="FF0000"/>
                </a:solidFill>
              </a:rPr>
              <a:t>When it works?</a:t>
            </a:r>
          </a:p>
          <a:p>
            <a:pPr lvl="1"/>
            <a:r>
              <a:rPr lang="en-GB" sz="1800" dirty="0"/>
              <a:t>Sequential instruction execution</a:t>
            </a:r>
          </a:p>
          <a:p>
            <a:pPr lvl="1"/>
            <a:r>
              <a:rPr lang="en-GB" sz="1800" i="1" dirty="0">
                <a:solidFill>
                  <a:srgbClr val="0070C0"/>
                </a:solidFill>
              </a:rPr>
              <a:t>Branch penalty</a:t>
            </a:r>
            <a:r>
              <a:rPr lang="en-GB" sz="1800" i="1" dirty="0"/>
              <a:t>: </a:t>
            </a:r>
            <a:r>
              <a:rPr lang="en-GB" sz="1800" dirty="0"/>
              <a:t>when jump instruction executed, all pre-fetched instructions are discarded</a:t>
            </a:r>
          </a:p>
        </p:txBody>
      </p:sp>
      <p:pic>
        <p:nvPicPr>
          <p:cNvPr id="129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4797152"/>
            <a:ext cx="5046805" cy="644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5445224"/>
            <a:ext cx="5196714" cy="141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96BE7F-7861-3743-ABAF-22A73F91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D222-E453-472C-B553-43E1189E21AE}" type="slidenum">
              <a:rPr lang="en-US" smtClean="0">
                <a:solidFill>
                  <a:srgbClr val="5E574E"/>
                </a:solidFill>
              </a:rPr>
              <a:pPr/>
              <a:t>11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Flag Register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33314"/>
            <a:ext cx="8178800" cy="4171950"/>
          </a:xfrm>
        </p:spPr>
        <p:txBody>
          <a:bodyPr/>
          <a:lstStyle/>
          <a:p>
            <a:r>
              <a:rPr lang="en-GB" dirty="0"/>
              <a:t>16-bit, </a:t>
            </a:r>
            <a:r>
              <a:rPr lang="en-GB" i="1" dirty="0"/>
              <a:t>status register</a:t>
            </a:r>
            <a:r>
              <a:rPr lang="en-GB" dirty="0"/>
              <a:t>, processor status word (PSW)</a:t>
            </a:r>
          </a:p>
          <a:p>
            <a:r>
              <a:rPr lang="en-GB" dirty="0"/>
              <a:t>6 conditional flags</a:t>
            </a:r>
          </a:p>
          <a:p>
            <a:pPr lvl="1"/>
            <a:r>
              <a:rPr lang="en-GB" dirty="0"/>
              <a:t>CF, PF, AF, ZF, SF, and OF</a:t>
            </a:r>
          </a:p>
          <a:p>
            <a:r>
              <a:rPr lang="en-GB" dirty="0"/>
              <a:t>3 control flags</a:t>
            </a:r>
          </a:p>
          <a:p>
            <a:pPr lvl="1"/>
            <a:r>
              <a:rPr lang="en-GB" dirty="0"/>
              <a:t>DF, IF, TF</a:t>
            </a:r>
          </a:p>
        </p:txBody>
      </p:sp>
      <p:pic>
        <p:nvPicPr>
          <p:cNvPr id="1914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4188296"/>
            <a:ext cx="5900429" cy="226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90E641-7302-6B44-BDEC-C7EC5A44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D222-E453-472C-B553-43E1189E21AE}" type="slidenum">
              <a:rPr lang="en-US" smtClean="0">
                <a:solidFill>
                  <a:srgbClr val="5E574E"/>
                </a:solidFill>
              </a:rPr>
              <a:pPr/>
              <a:t>12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911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Flags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178800" cy="4171950"/>
          </a:xfrm>
        </p:spPr>
        <p:txBody>
          <a:bodyPr/>
          <a:lstStyle/>
          <a:p>
            <a:r>
              <a:rPr lang="en-US" sz="2400" b="1" dirty="0"/>
              <a:t>CF (Carry Flag): </a:t>
            </a:r>
            <a:r>
              <a:rPr lang="en-US" sz="2400" dirty="0"/>
              <a:t>set whenever there is a carry out, from d7 after a 8-bit op, from d15 after a 16-bit op</a:t>
            </a:r>
          </a:p>
          <a:p>
            <a:r>
              <a:rPr lang="en-US" sz="2400" b="1" dirty="0"/>
              <a:t>PF (Parity Flag): </a:t>
            </a:r>
            <a:r>
              <a:rPr lang="en-US" sz="2400" dirty="0"/>
              <a:t>the parity of the op result’s low-order byte,  set when the byte has an even number of 1s</a:t>
            </a:r>
          </a:p>
          <a:p>
            <a:r>
              <a:rPr lang="en-US" sz="2400" b="1" dirty="0"/>
              <a:t>AF (Auxiliary Carry Flag): </a:t>
            </a:r>
            <a:r>
              <a:rPr lang="en-US" sz="2400" dirty="0"/>
              <a:t>set if there is a carry from d3 to d4, used by BCD-related arithmetic</a:t>
            </a:r>
          </a:p>
          <a:p>
            <a:r>
              <a:rPr lang="en-US" sz="2400" b="1" dirty="0"/>
              <a:t>ZF (Zero Flag): </a:t>
            </a:r>
            <a:r>
              <a:rPr lang="en-US" sz="2400" dirty="0"/>
              <a:t>set when the result is zero</a:t>
            </a:r>
          </a:p>
          <a:p>
            <a:r>
              <a:rPr lang="en-US" sz="2400" b="1" dirty="0"/>
              <a:t>SF (Sign Flag): </a:t>
            </a:r>
            <a:r>
              <a:rPr lang="en-US" sz="2400" dirty="0"/>
              <a:t>copied from the sign bit (the most significant bit) after op</a:t>
            </a:r>
          </a:p>
          <a:p>
            <a:r>
              <a:rPr lang="en-US" sz="2400" b="1" dirty="0"/>
              <a:t>OF (Overflow Flag): </a:t>
            </a:r>
            <a:r>
              <a:rPr lang="en-US" sz="2400" dirty="0"/>
              <a:t>set when the result of a signed number operation is too large, causing the sign bit error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BEB7B2-B327-8B4A-A285-ED74501A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D222-E453-472C-B553-43E1189E21AE}" type="slidenum">
              <a:rPr lang="en-US" smtClean="0">
                <a:solidFill>
                  <a:srgbClr val="5E574E"/>
                </a:solidFill>
              </a:rPr>
              <a:pPr/>
              <a:t>13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606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950"/>
            <a:ext cx="4906888" cy="4639394"/>
          </a:xfrm>
        </p:spPr>
        <p:txBody>
          <a:bodyPr/>
          <a:lstStyle/>
          <a:p>
            <a:r>
              <a:rPr lang="en-US" sz="2000" dirty="0"/>
              <a:t>Original value  </a:t>
            </a:r>
            <a:r>
              <a:rPr lang="zh-CN" altLang="en-US" sz="2000" dirty="0"/>
              <a:t>原码</a:t>
            </a:r>
            <a:endParaRPr lang="en-US" sz="2000" dirty="0"/>
          </a:p>
          <a:p>
            <a:pPr lvl="1"/>
            <a:r>
              <a:rPr lang="en-US" sz="2000" dirty="0"/>
              <a:t>Can’t be added directly</a:t>
            </a:r>
          </a:p>
          <a:p>
            <a:pPr lvl="1"/>
            <a:r>
              <a:rPr lang="en-US" sz="2000" dirty="0"/>
              <a:t>Two </a:t>
            </a:r>
            <a:r>
              <a:rPr lang="en-US" sz="2000" dirty="0" err="1"/>
              <a:t>zeros</a:t>
            </a:r>
            <a:r>
              <a:rPr lang="en-US" sz="2000" dirty="0"/>
              <a:t> (+0/-0)</a:t>
            </a:r>
          </a:p>
          <a:p>
            <a:r>
              <a:rPr lang="en-US" sz="2000" dirty="0"/>
              <a:t>One’s complement </a:t>
            </a:r>
            <a:r>
              <a:rPr lang="zh-CN" altLang="en-US" sz="2000" dirty="0"/>
              <a:t>反码</a:t>
            </a:r>
            <a:endParaRPr lang="en-US" sz="2000" dirty="0"/>
          </a:p>
          <a:p>
            <a:pPr lvl="1"/>
            <a:r>
              <a:rPr lang="en-US" sz="2000" dirty="0"/>
              <a:t>Can be added directly</a:t>
            </a:r>
          </a:p>
          <a:p>
            <a:pPr lvl="1"/>
            <a:r>
              <a:rPr lang="en-US" sz="2000" dirty="0"/>
              <a:t>Two </a:t>
            </a:r>
            <a:r>
              <a:rPr lang="en-US" sz="2000" dirty="0" err="1"/>
              <a:t>zeros</a:t>
            </a:r>
            <a:r>
              <a:rPr lang="en-US" sz="2000" dirty="0"/>
              <a:t> (+0/-0)</a:t>
            </a:r>
          </a:p>
          <a:p>
            <a:r>
              <a:rPr lang="en-US" sz="2000" dirty="0"/>
              <a:t>Two’s complement </a:t>
            </a:r>
            <a:r>
              <a:rPr lang="zh-CN" altLang="en-US" sz="2000" dirty="0"/>
              <a:t>补码</a:t>
            </a:r>
            <a:endParaRPr lang="en-US" sz="2000" dirty="0"/>
          </a:p>
          <a:p>
            <a:pPr lvl="1"/>
            <a:r>
              <a:rPr lang="en-US" sz="2000" dirty="0"/>
              <a:t>Can be added directly</a:t>
            </a:r>
          </a:p>
          <a:p>
            <a:pPr lvl="1"/>
            <a:r>
              <a:rPr lang="en-US" sz="2000" dirty="0"/>
              <a:t>Only one zero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081294"/>
              </p:ext>
            </p:extLst>
          </p:nvPr>
        </p:nvGraphicFramePr>
        <p:xfrm>
          <a:off x="4067944" y="2636912"/>
          <a:ext cx="4752528" cy="230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6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02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Original </a:t>
                      </a:r>
                    </a:p>
                    <a:p>
                      <a:r>
                        <a:rPr lang="en-US" sz="16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One’s complement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Two’s complement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r>
                        <a:rPr lang="en-US" baseline="0" dirty="0"/>
                        <a:t> 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1111 1111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r>
                        <a:rPr lang="en-US" baseline="0" dirty="0"/>
                        <a:t> 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r>
                        <a:rPr lang="en-US" baseline="0" dirty="0"/>
                        <a:t> 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1111 1110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1111 1111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15D8B-483D-B349-9952-219F0050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D222-E453-472C-B553-43E1189E21AE}" type="slidenum">
              <a:rPr lang="en-US" smtClean="0">
                <a:solidFill>
                  <a:srgbClr val="5E574E"/>
                </a:solidFill>
              </a:rPr>
              <a:pPr/>
              <a:t>14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437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136904" cy="1143000"/>
          </a:xfrm>
        </p:spPr>
        <p:txBody>
          <a:bodyPr/>
          <a:lstStyle/>
          <a:p>
            <a:r>
              <a:rPr lang="en-US" sz="3200" dirty="0"/>
              <a:t>More about Signed Number, CF&amp;OF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28800"/>
            <a:ext cx="8784976" cy="4896544"/>
          </a:xfrm>
        </p:spPr>
        <p:txBody>
          <a:bodyPr/>
          <a:lstStyle/>
          <a:p>
            <a:r>
              <a:rPr lang="en-US" sz="2400" dirty="0"/>
              <a:t>The most significant bit (MSB) as sign bit, the rest of bits as magnitude</a:t>
            </a:r>
          </a:p>
          <a:p>
            <a:pPr lvl="4">
              <a:buNone/>
            </a:pPr>
            <a:endParaRPr lang="en-US" sz="700" dirty="0"/>
          </a:p>
          <a:p>
            <a:pPr lvl="1"/>
            <a:endParaRPr lang="en-US" sz="1200" dirty="0"/>
          </a:p>
          <a:p>
            <a:pPr lvl="1"/>
            <a:r>
              <a:rPr lang="en-US" sz="2000" dirty="0"/>
              <a:t>For negative numbers, D7 is 1, but the magnitude is represented in 2’s complement</a:t>
            </a:r>
          </a:p>
          <a:p>
            <a:r>
              <a:rPr lang="en-US" sz="2400" dirty="0"/>
              <a:t>CF is used to detect errors in unsigned arithmetic operations</a:t>
            </a:r>
          </a:p>
          <a:p>
            <a:r>
              <a:rPr lang="en-US" sz="2400" dirty="0"/>
              <a:t>OF is used to detect errors in signed arithmetic operations</a:t>
            </a:r>
          </a:p>
          <a:p>
            <a:pPr lvl="1"/>
            <a:r>
              <a:rPr lang="en-US" sz="2000" dirty="0"/>
              <a:t>Two ways to understand the OF</a:t>
            </a:r>
          </a:p>
          <a:p>
            <a:pPr lvl="1"/>
            <a:r>
              <a:rPr lang="en-US" sz="2000" dirty="0"/>
              <a:t>1. OF = 1, when two values are positive, but the result is negative; when two values are negative, but the result is positive </a:t>
            </a:r>
          </a:p>
          <a:p>
            <a:pPr lvl="1"/>
            <a:r>
              <a:rPr lang="en-US" sz="2000" dirty="0"/>
              <a:t>2. E.g., for 8-bit ops, OF is set to 1 when there is a carry from d6 to d7 and no carry from d7;or when there is a carry from d7 and no carry from d6 to d7</a:t>
            </a:r>
          </a:p>
        </p:txBody>
      </p:sp>
      <p:pic>
        <p:nvPicPr>
          <p:cNvPr id="1873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060848"/>
            <a:ext cx="3456384" cy="656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A96AA0-9E19-E14F-82BB-160B9B90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D222-E453-472C-B553-43E1189E21AE}" type="slidenum">
              <a:rPr lang="en-US" smtClean="0">
                <a:solidFill>
                  <a:srgbClr val="5E574E"/>
                </a:solidFill>
              </a:rPr>
              <a:pPr/>
              <a:t>15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151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Conditional Flags</a:t>
            </a:r>
          </a:p>
        </p:txBody>
      </p:sp>
      <p:pic>
        <p:nvPicPr>
          <p:cNvPr id="185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564904"/>
            <a:ext cx="3628457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844824"/>
            <a:ext cx="2851517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20502" y="3584049"/>
            <a:ext cx="504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OF = 0 since there is no carry from d6 to d7 and no carry beyond d7</a:t>
            </a:r>
          </a:p>
        </p:txBody>
      </p:sp>
      <p:pic>
        <p:nvPicPr>
          <p:cNvPr id="1853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70" y="4365104"/>
            <a:ext cx="17907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3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2362" y="5157192"/>
            <a:ext cx="27813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35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370" y="5445224"/>
            <a:ext cx="32575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35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20072" y="4272136"/>
            <a:ext cx="18097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35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48064" y="5064224"/>
            <a:ext cx="32575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35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148064" y="5352256"/>
            <a:ext cx="24288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821" y="1758652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147223" y="1906587"/>
            <a:ext cx="2551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How can CPU know whether an operation is unsigned or signed?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7FC7DD-0B18-D749-8341-E889B985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D222-E453-472C-B553-43E1189E21AE}" type="slidenum">
              <a:rPr lang="en-US" smtClean="0">
                <a:solidFill>
                  <a:srgbClr val="5E574E"/>
                </a:solidFill>
              </a:rPr>
              <a:pPr/>
              <a:t>16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57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Flags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178800" cy="4171950"/>
          </a:xfrm>
        </p:spPr>
        <p:txBody>
          <a:bodyPr/>
          <a:lstStyle/>
          <a:p>
            <a:r>
              <a:rPr lang="en-US" sz="2400" b="1" dirty="0"/>
              <a:t>IF (Interrupt Flag): </a:t>
            </a:r>
            <a:r>
              <a:rPr lang="en-US" sz="2400" dirty="0"/>
              <a:t>set or cleared to enable or disable only the external </a:t>
            </a:r>
            <a:r>
              <a:rPr lang="en-US" sz="2400" dirty="0" err="1"/>
              <a:t>maskable</a:t>
            </a:r>
            <a:r>
              <a:rPr lang="en-US" sz="2400" dirty="0"/>
              <a:t> interrupt requests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After reset, all flags are cleared </a:t>
            </a:r>
            <a:r>
              <a:rPr lang="en-US" sz="2000" dirty="0"/>
              <a:t>which means you (as a programmer) have to set IF in your program if allow INTR.</a:t>
            </a:r>
          </a:p>
          <a:p>
            <a:r>
              <a:rPr lang="en-US" sz="2400" b="1" dirty="0"/>
              <a:t>DF (Direction Flag): </a:t>
            </a:r>
            <a:r>
              <a:rPr lang="en-US" sz="2400" dirty="0"/>
              <a:t>indicates the direction of string operations</a:t>
            </a:r>
          </a:p>
          <a:p>
            <a:r>
              <a:rPr lang="en-US" sz="2400" b="1" dirty="0"/>
              <a:t>TF (Trap Flag): </a:t>
            </a:r>
            <a:r>
              <a:rPr lang="en-US" sz="2400" dirty="0"/>
              <a:t>when set it allows the program to single-step, meaning to execute one instruction at a time for debugging purposes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3BAE30-0426-C042-942C-ADD990DA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D222-E453-472C-B553-43E1189E21AE}" type="slidenum">
              <a:rPr lang="en-US" smtClean="0">
                <a:solidFill>
                  <a:srgbClr val="5E574E"/>
                </a:solidFill>
              </a:rPr>
              <a:pPr/>
              <a:t>17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77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Internal organization of 8086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Registers, pipelining</a:t>
            </a:r>
          </a:p>
          <a:p>
            <a:r>
              <a:rPr lang="en-US" dirty="0"/>
              <a:t>Chip interface of 8086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Memory management in 8086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Addressing mode in 8086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550DD-ED97-404C-ADE9-2C4AC394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D222-E453-472C-B553-43E1189E21AE}" type="slidenum">
              <a:rPr lang="en-US" smtClean="0">
                <a:solidFill>
                  <a:srgbClr val="5E574E"/>
                </a:solidFill>
              </a:rPr>
              <a:pPr/>
              <a:t>18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799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rgbClr val="000000"/>
                </a:solidFill>
                <a:latin typeface="Arial Black" pitchFamily="34" charset="0"/>
              </a:rPr>
              <a:t>8086/8088 Pins (Compare them and tell the difference)</a:t>
            </a:r>
            <a:endParaRPr lang="en-GB" sz="3200" dirty="0"/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35496" y="1700808"/>
          <a:ext cx="4417741" cy="4969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16" name="Visio" r:id="rId4" imgW="3002130" imgH="3298795" progId="Visio.Drawing.11">
                  <p:embed/>
                </p:oleObj>
              </mc:Choice>
              <mc:Fallback>
                <p:oleObj name="Visio" r:id="rId4" imgW="3002130" imgH="3298795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700808"/>
                        <a:ext cx="4417741" cy="49692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4572000" y="1700808"/>
          <a:ext cx="4417741" cy="4969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17" name="Visio" r:id="rId6" imgW="3002130" imgH="3298795" progId="Visio.Drawing.11">
                  <p:embed/>
                </p:oleObj>
              </mc:Choice>
              <mc:Fallback>
                <p:oleObj name="Visio" r:id="rId6" imgW="3002130" imgH="3298795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00808"/>
                        <a:ext cx="4417741" cy="49692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060931-7C2D-434E-B7A1-33C88F5A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D222-E453-472C-B553-43E1189E21AE}" type="slidenum">
              <a:rPr lang="en-US" smtClean="0">
                <a:solidFill>
                  <a:srgbClr val="5E574E"/>
                </a:solidFill>
              </a:rPr>
              <a:pPr/>
              <a:t>19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organization of 8086</a:t>
            </a:r>
          </a:p>
          <a:p>
            <a:pPr lvl="1"/>
            <a:r>
              <a:rPr lang="en-US" dirty="0"/>
              <a:t>Registers, pipelining</a:t>
            </a:r>
          </a:p>
          <a:p>
            <a:r>
              <a:rPr lang="en-US" dirty="0"/>
              <a:t>Chip interface of 8086</a:t>
            </a:r>
          </a:p>
          <a:p>
            <a:r>
              <a:rPr lang="en-US" dirty="0"/>
              <a:t>Memory management in 8086</a:t>
            </a:r>
          </a:p>
          <a:p>
            <a:r>
              <a:rPr lang="en-US" dirty="0"/>
              <a:t>Addressing mode in 8086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EAFEF-81F1-6A4D-81CA-C3FB2EDF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16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Minimum Mode Configuration</a:t>
            </a:r>
          </a:p>
        </p:txBody>
      </p:sp>
      <p:sp>
        <p:nvSpPr>
          <p:cNvPr id="10" name="矩形 9"/>
          <p:cNvSpPr/>
          <p:nvPr/>
        </p:nvSpPr>
        <p:spPr>
          <a:xfrm>
            <a:off x="5436096" y="3212976"/>
            <a:ext cx="35283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8086/88’s two work modes:</a:t>
            </a:r>
          </a:p>
          <a:p>
            <a:endParaRPr lang="en-US" altLang="zh-CN" dirty="0"/>
          </a:p>
          <a:p>
            <a:pPr>
              <a:buSzPct val="60000"/>
              <a:buFont typeface="Wingdings" pitchFamily="2" charset="2"/>
              <a:buChar char="n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Minimum mode</a:t>
            </a:r>
            <a:r>
              <a:rPr lang="zh-CN" altLang="en-US" dirty="0"/>
              <a:t>：          </a:t>
            </a:r>
            <a:r>
              <a:rPr lang="en-US" altLang="zh-CN" dirty="0"/>
              <a:t>=1</a:t>
            </a:r>
          </a:p>
          <a:p>
            <a:pPr lvl="1">
              <a:buSzPct val="60000"/>
              <a:buFont typeface="Wingdings" pitchFamily="2" charset="2"/>
              <a:buChar char="n"/>
            </a:pPr>
            <a:r>
              <a:rPr lang="en-US" altLang="zh-CN" dirty="0"/>
              <a:t> Single CPU;</a:t>
            </a:r>
          </a:p>
          <a:p>
            <a:pPr lvl="1">
              <a:buSzPct val="60000"/>
              <a:buFont typeface="Wingdings" pitchFamily="2" charset="2"/>
              <a:buChar char="n"/>
            </a:pPr>
            <a:r>
              <a:rPr lang="en-US" altLang="zh-CN" dirty="0"/>
              <a:t> Control signals from the CPU</a:t>
            </a:r>
          </a:p>
          <a:p>
            <a:pPr lvl="1">
              <a:buSzPct val="60000"/>
              <a:buFont typeface="Wingdings" pitchFamily="2" charset="2"/>
              <a:buChar char="n"/>
            </a:pPr>
            <a:endParaRPr lang="en-US" altLang="zh-CN" dirty="0"/>
          </a:p>
          <a:p>
            <a:pPr>
              <a:buSzPct val="60000"/>
              <a:buFont typeface="Wingdings" pitchFamily="2" charset="2"/>
              <a:buChar char="n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Maximum mode</a:t>
            </a:r>
            <a:r>
              <a:rPr lang="zh-CN" altLang="en-US" dirty="0"/>
              <a:t>：          </a:t>
            </a:r>
            <a:r>
              <a:rPr lang="en-US" altLang="zh-CN" dirty="0"/>
              <a:t>=0</a:t>
            </a:r>
          </a:p>
          <a:p>
            <a:pPr lvl="1">
              <a:buSzPct val="60000"/>
              <a:buFont typeface="Wingdings" pitchFamily="2" charset="2"/>
              <a:buChar char="n"/>
            </a:pPr>
            <a:r>
              <a:rPr lang="en-US" altLang="zh-CN" dirty="0"/>
              <a:t> Multiple CPUs(8086+8087)</a:t>
            </a:r>
          </a:p>
          <a:p>
            <a:pPr lvl="1">
              <a:buSzPct val="60000"/>
              <a:buFont typeface="Wingdings" pitchFamily="2" charset="2"/>
              <a:buChar char="n"/>
            </a:pPr>
            <a:r>
              <a:rPr lang="en-US" altLang="zh-CN" dirty="0"/>
              <a:t> 8288 control chip supports</a:t>
            </a:r>
          </a:p>
        </p:txBody>
      </p:sp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7433477" y="5173340"/>
          <a:ext cx="866081" cy="303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42" name="Equation" r:id="rId4" imgW="545863" imgH="190417" progId="Equation.DSMT4">
                  <p:embed/>
                </p:oleObj>
              </mc:Choice>
              <mc:Fallback>
                <p:oleObj name="Equation" r:id="rId4" imgW="545863" imgH="190417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3477" y="5173340"/>
                        <a:ext cx="866081" cy="3037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7380312" y="3799673"/>
          <a:ext cx="866081" cy="303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43" name="Equation" r:id="rId6" imgW="545863" imgH="190417" progId="Equation.DSMT4">
                  <p:embed/>
                </p:oleObj>
              </mc:Choice>
              <mc:Fallback>
                <p:oleObj name="Equation" r:id="rId6" imgW="545863" imgH="19041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312" y="3799673"/>
                        <a:ext cx="866081" cy="3037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145" y="1916832"/>
            <a:ext cx="4975951" cy="475875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5FAF4A-41E8-0C47-AB96-55298FFF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D222-E453-472C-B553-43E1189E21AE}" type="slidenum">
              <a:rPr lang="en-US" smtClean="0">
                <a:solidFill>
                  <a:srgbClr val="5E574E"/>
                </a:solidFill>
              </a:rPr>
              <a:pPr/>
              <a:t>20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Control Signals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741934"/>
            <a:ext cx="8964488" cy="4711402"/>
          </a:xfrm>
        </p:spPr>
        <p:txBody>
          <a:bodyPr/>
          <a:lstStyle/>
          <a:p>
            <a:r>
              <a:rPr lang="en-GB" sz="2000" b="1" dirty="0"/>
              <a:t>MN/~MX: </a:t>
            </a:r>
            <a:r>
              <a:rPr lang="en-GB" sz="2000" dirty="0"/>
              <a:t>Minimum mode (high level), Maximum mode (low level)</a:t>
            </a:r>
          </a:p>
          <a:p>
            <a:pPr>
              <a:spcBef>
                <a:spcPts val="1800"/>
              </a:spcBef>
            </a:pPr>
            <a:r>
              <a:rPr lang="en-GB" sz="2000" b="1" dirty="0"/>
              <a:t>~RD: </a:t>
            </a:r>
            <a:r>
              <a:rPr lang="en-GB" sz="2000" dirty="0"/>
              <a:t>output, CPU is reading from memory or IO</a:t>
            </a:r>
          </a:p>
          <a:p>
            <a:r>
              <a:rPr lang="en-GB" sz="2000" b="1" dirty="0"/>
              <a:t>~WR:</a:t>
            </a:r>
            <a:r>
              <a:rPr lang="en-GB" sz="2000" dirty="0"/>
              <a:t> output, CPU is writing to memory or IO</a:t>
            </a:r>
          </a:p>
          <a:p>
            <a:r>
              <a:rPr lang="en-GB" sz="2000" b="1" dirty="0"/>
              <a:t>M/~IO:</a:t>
            </a:r>
            <a:r>
              <a:rPr lang="en-GB" sz="2000" dirty="0"/>
              <a:t> output, CPU is accessing memory (high level) or IO (low level)</a:t>
            </a:r>
          </a:p>
          <a:p>
            <a:r>
              <a:rPr lang="en-GB" altLang="zh-CN" sz="2000" b="1" dirty="0"/>
              <a:t>READY: </a:t>
            </a:r>
            <a:r>
              <a:rPr lang="en-GB" altLang="zh-CN" sz="2000" dirty="0"/>
              <a:t>input, memory/IO is ready for data transfer</a:t>
            </a:r>
          </a:p>
          <a:p>
            <a:pPr>
              <a:spcBef>
                <a:spcPts val="1800"/>
              </a:spcBef>
            </a:pPr>
            <a:r>
              <a:rPr lang="en-GB" sz="2000" b="1" dirty="0"/>
              <a:t>~DEN:</a:t>
            </a:r>
            <a:r>
              <a:rPr lang="en-GB" sz="2000" dirty="0"/>
              <a:t> output, used to enable the data transceivers</a:t>
            </a:r>
          </a:p>
          <a:p>
            <a:r>
              <a:rPr lang="en-GB" sz="2000" b="1" dirty="0"/>
              <a:t>DT/~R: </a:t>
            </a:r>
            <a:r>
              <a:rPr lang="en-GB" sz="2000" dirty="0"/>
              <a:t>output, used to inform the data transceivers the direction of data transfer, i.e., sending data (high level) or receiving data (low level)</a:t>
            </a:r>
          </a:p>
          <a:p>
            <a:pPr>
              <a:spcBef>
                <a:spcPts val="1800"/>
              </a:spcBef>
            </a:pPr>
            <a:r>
              <a:rPr lang="en-GB" altLang="zh-CN" sz="2000" b="1" dirty="0"/>
              <a:t>~BHE: </a:t>
            </a:r>
            <a:r>
              <a:rPr lang="en-GB" altLang="zh-CN" sz="2000" dirty="0"/>
              <a:t>output, ~BHE=0, AD8-AD15 are used, ~BHE=1, </a:t>
            </a:r>
            <a:r>
              <a:rPr lang="en-GB" altLang="zh-CN" sz="2000"/>
              <a:t>AD8-AD15 are not </a:t>
            </a:r>
            <a:r>
              <a:rPr lang="en-GB" altLang="zh-CN" sz="2000" dirty="0"/>
              <a:t>in use</a:t>
            </a:r>
          </a:p>
          <a:p>
            <a:r>
              <a:rPr lang="en-GB" sz="2000" b="1" dirty="0"/>
              <a:t>ALE: </a:t>
            </a:r>
            <a:r>
              <a:rPr lang="en-GB" sz="2000" dirty="0"/>
              <a:t>output, used as the latch enable signal of the address latch</a:t>
            </a:r>
          </a:p>
          <a:p>
            <a:endParaRPr lang="en-GB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C7AC0E-F6CE-1C44-8CFF-E0A1DB89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D222-E453-472C-B553-43E1189E21AE}" type="slidenum">
              <a:rPr lang="en-US" smtClean="0">
                <a:solidFill>
                  <a:srgbClr val="5E574E"/>
                </a:solidFill>
              </a:rPr>
              <a:pPr/>
              <a:t>21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Control Signals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00808"/>
            <a:ext cx="8686800" cy="4711402"/>
          </a:xfrm>
        </p:spPr>
        <p:txBody>
          <a:bodyPr/>
          <a:lstStyle/>
          <a:p>
            <a:r>
              <a:rPr lang="en-GB" sz="2000" b="1" dirty="0"/>
              <a:t>HOLD: </a:t>
            </a:r>
            <a:r>
              <a:rPr lang="en-GB" sz="2000" dirty="0"/>
              <a:t>input signal, hold the bus request</a:t>
            </a:r>
          </a:p>
          <a:p>
            <a:r>
              <a:rPr lang="en-GB" sz="2000" b="1" dirty="0"/>
              <a:t>HLDA: </a:t>
            </a:r>
            <a:r>
              <a:rPr lang="en-GB" sz="2000" dirty="0"/>
              <a:t>output signal, hold request </a:t>
            </a:r>
            <a:r>
              <a:rPr lang="en-GB" sz="2000" dirty="0" err="1"/>
              <a:t>ack</a:t>
            </a:r>
            <a:endParaRPr lang="en-GB" sz="2000" dirty="0"/>
          </a:p>
          <a:p>
            <a:pPr>
              <a:spcBef>
                <a:spcPts val="1800"/>
              </a:spcBef>
            </a:pPr>
            <a:r>
              <a:rPr lang="en-GB" altLang="zh-CN" sz="2000" b="1" dirty="0"/>
              <a:t>INTR:</a:t>
            </a:r>
            <a:r>
              <a:rPr lang="en-GB" altLang="zh-CN" sz="2000" dirty="0"/>
              <a:t> input, interrupt request from 8259 interrupt controller, </a:t>
            </a:r>
            <a:r>
              <a:rPr lang="en-GB" altLang="zh-CN" sz="2000" dirty="0" err="1">
                <a:solidFill>
                  <a:srgbClr val="0070C0"/>
                </a:solidFill>
              </a:rPr>
              <a:t>maskable</a:t>
            </a:r>
            <a:r>
              <a:rPr lang="en-GB" altLang="zh-CN" sz="2000" dirty="0"/>
              <a:t> by clearing the IF in the flag register</a:t>
            </a:r>
          </a:p>
          <a:p>
            <a:r>
              <a:rPr lang="en-GB" altLang="zh-CN" sz="2000" b="1" dirty="0"/>
              <a:t>INTA: </a:t>
            </a:r>
            <a:r>
              <a:rPr lang="en-GB" altLang="zh-CN" sz="2000" dirty="0"/>
              <a:t>output, interrupt </a:t>
            </a:r>
            <a:r>
              <a:rPr lang="en-GB" altLang="zh-CN" sz="2000" dirty="0" err="1"/>
              <a:t>ack</a:t>
            </a:r>
            <a:endParaRPr lang="en-GB" altLang="zh-CN" sz="2000" dirty="0"/>
          </a:p>
          <a:p>
            <a:r>
              <a:rPr lang="en-GB" altLang="zh-CN" sz="2000" b="1" dirty="0"/>
              <a:t>NMI: </a:t>
            </a:r>
            <a:r>
              <a:rPr lang="en-GB" altLang="zh-CN" sz="2000" dirty="0"/>
              <a:t>input, </a:t>
            </a:r>
            <a:r>
              <a:rPr lang="en-GB" altLang="zh-CN" sz="2000" dirty="0">
                <a:solidFill>
                  <a:srgbClr val="0070C0"/>
                </a:solidFill>
              </a:rPr>
              <a:t>non-</a:t>
            </a:r>
            <a:r>
              <a:rPr lang="en-GB" altLang="zh-CN" sz="2000" dirty="0" err="1">
                <a:solidFill>
                  <a:srgbClr val="0070C0"/>
                </a:solidFill>
              </a:rPr>
              <a:t>maskable</a:t>
            </a:r>
            <a:r>
              <a:rPr lang="en-GB" altLang="zh-CN" sz="2000" dirty="0"/>
              <a:t> interrupt, CPU is interrupted after finishing the current instruction; cannot be masked by software</a:t>
            </a:r>
          </a:p>
          <a:p>
            <a:pPr>
              <a:spcBef>
                <a:spcPts val="1800"/>
              </a:spcBef>
            </a:pPr>
            <a:r>
              <a:rPr lang="en-GB" altLang="zh-CN" sz="2000" b="1" dirty="0"/>
              <a:t>RESET: </a:t>
            </a:r>
            <a:r>
              <a:rPr lang="en-GB" altLang="zh-CN" sz="2000" dirty="0"/>
              <a:t>input signal, reset the CPU</a:t>
            </a:r>
          </a:p>
          <a:p>
            <a:pPr lvl="1"/>
            <a:r>
              <a:rPr lang="en-GB" altLang="zh-CN" sz="2000" dirty="0"/>
              <a:t>IP, DS, SS, ES and the instruction queue are cleared</a:t>
            </a:r>
          </a:p>
          <a:p>
            <a:pPr lvl="1"/>
            <a:r>
              <a:rPr lang="en-GB" altLang="zh-CN" sz="2000" dirty="0"/>
              <a:t>CS = FFFFH</a:t>
            </a:r>
          </a:p>
          <a:p>
            <a:pPr lvl="1"/>
            <a:r>
              <a:rPr lang="en-GB" altLang="zh-CN" sz="2000" i="1" dirty="0">
                <a:solidFill>
                  <a:srgbClr val="FF0000"/>
                </a:solidFill>
              </a:rPr>
              <a:t>What is the address of the first instruction that the CPU will execute after reset?</a:t>
            </a:r>
            <a:endParaRPr lang="en-GB" altLang="zh-CN" sz="1200" dirty="0"/>
          </a:p>
          <a:p>
            <a:pPr>
              <a:buNone/>
            </a:pPr>
            <a:endParaRPr lang="en-GB" altLang="zh-CN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E6E26-8392-AA42-B482-6A8B4643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D222-E453-472C-B553-43E1189E21AE}" type="slidenum">
              <a:rPr lang="en-US" smtClean="0">
                <a:solidFill>
                  <a:srgbClr val="5E574E"/>
                </a:solidFill>
              </a:rPr>
              <a:pPr/>
              <a:t>22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CMOS Gates?</a:t>
            </a:r>
          </a:p>
        </p:txBody>
      </p:sp>
      <p:pic>
        <p:nvPicPr>
          <p:cNvPr id="92162" name="Picture 2" descr="graphic notation for digital logic gat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996952"/>
            <a:ext cx="3024336" cy="3024336"/>
          </a:xfrm>
          <a:prstGeom prst="rect">
            <a:avLst/>
          </a:prstGeom>
          <a:noFill/>
        </p:spPr>
      </p:pic>
      <p:pic>
        <p:nvPicPr>
          <p:cNvPr id="92163" name="Picture 3" descr="C:\Users\archee\AppData\Roaming\Tencent\Users\13899887\QQ\WinTemp\RichOle\((SU3_49(_9V8LE@(X3@%AV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3429000"/>
            <a:ext cx="3812307" cy="2434693"/>
          </a:xfrm>
          <a:prstGeom prst="rect">
            <a:avLst/>
          </a:prstGeom>
          <a:noFill/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870886CA-385F-E74B-8814-5E3F4F0B6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700808"/>
            <a:ext cx="868680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altLang="zh-CN" sz="2000" b="1" kern="0" dirty="0"/>
              <a:t>These following gates are called combinational logic (</a:t>
            </a:r>
            <a:r>
              <a:rPr lang="zh-CN" altLang="en-US" sz="2000" b="1" kern="0" dirty="0"/>
              <a:t>组合逻辑电路</a:t>
            </a:r>
            <a:r>
              <a:rPr lang="en-GB" altLang="zh-CN" sz="2000" b="1" kern="0" dirty="0"/>
              <a:t>)</a:t>
            </a:r>
          </a:p>
          <a:p>
            <a:pPr lvl="1"/>
            <a:r>
              <a:rPr lang="en-US" altLang="zh-CN" sz="1600" b="1" kern="0" dirty="0"/>
              <a:t>The output is only determined by the input (</a:t>
            </a:r>
            <a:r>
              <a:rPr lang="zh-CN" altLang="en-US" sz="1600" b="1" kern="0" dirty="0"/>
              <a:t>输出仅仅由输入决定）</a:t>
            </a:r>
            <a:endParaRPr lang="en-GB" altLang="zh-CN" sz="1600" kern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484A41-55DD-DA41-9053-8E20E5CF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D222-E453-472C-B553-43E1189E21AE}" type="slidenum">
              <a:rPr lang="en-US" smtClean="0">
                <a:solidFill>
                  <a:srgbClr val="5E574E"/>
                </a:solidFill>
              </a:rPr>
              <a:pPr/>
              <a:t>23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DDD27B-22EA-9B48-92CB-72D34D307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636912"/>
            <a:ext cx="6400800" cy="2349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B54F7A-A450-7844-93C4-A7DB0C5F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Logic </a:t>
            </a:r>
            <a:r>
              <a:rPr lang="zh-CN" altLang="en-US" dirty="0"/>
              <a:t>时序逻辑电路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B0B29-CA26-E448-8C29-B19BC7F92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 Latch: D</a:t>
            </a:r>
            <a:r>
              <a:rPr lang="zh-CN" altLang="en-US" dirty="0"/>
              <a:t>锁存器</a:t>
            </a:r>
            <a:endParaRPr lang="en-US" altLang="zh-CN" dirty="0"/>
          </a:p>
          <a:p>
            <a:pPr lvl="1"/>
            <a:r>
              <a:rPr lang="en-US" dirty="0"/>
              <a:t>Logically, D-latch is the same as a SRAM cell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D901E-E64F-DE4F-8AE8-EF77ED515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000" y="4895321"/>
            <a:ext cx="2797957" cy="169832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4FFA2-CA97-9046-8BC2-C08D23A9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D222-E453-472C-B553-43E1189E21AE}" type="slidenum">
              <a:rPr lang="en-US" smtClean="0">
                <a:solidFill>
                  <a:srgbClr val="5E574E"/>
                </a:solidFill>
              </a:rPr>
              <a:pPr/>
              <a:t>24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259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14072" cy="1143000"/>
          </a:xfrm>
        </p:spPr>
        <p:txBody>
          <a:bodyPr/>
          <a:lstStyle/>
          <a:p>
            <a:r>
              <a:rPr lang="en-GB" sz="3200" dirty="0"/>
              <a:t>Memory/IO Control Signals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6863" y="2132856"/>
            <a:ext cx="7173146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50355C-28A3-C843-A7AF-781DEED4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D222-E453-472C-B553-43E1189E21AE}" type="slidenum">
              <a:rPr lang="en-US" smtClean="0">
                <a:solidFill>
                  <a:srgbClr val="5E574E"/>
                </a:solidFill>
              </a:rPr>
              <a:pPr/>
              <a:t>25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Address/Data Demultiplexing &amp; Address latching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2276872"/>
            <a:ext cx="3212465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5949280"/>
            <a:ext cx="24574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00" y="1924447"/>
            <a:ext cx="4975951" cy="475875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3707904" y="1988840"/>
            <a:ext cx="1368152" cy="1224136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54FA20-96E4-324E-83C2-FE4DCDBF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D222-E453-472C-B553-43E1189E21AE}" type="slidenum">
              <a:rPr lang="en-US" smtClean="0">
                <a:solidFill>
                  <a:srgbClr val="5E574E"/>
                </a:solidFill>
              </a:rPr>
              <a:pPr/>
              <a:t>26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5" y="1844824"/>
            <a:ext cx="4975951" cy="4758751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Data Bus Transceiver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3563888" y="3068960"/>
            <a:ext cx="1440160" cy="1368152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4437112"/>
            <a:ext cx="3240087" cy="154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6320759" y="1752249"/>
            <a:ext cx="1650545" cy="2987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F1FE94-D950-1D4E-AD92-225B3204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D222-E453-472C-B553-43E1189E21AE}" type="slidenum">
              <a:rPr lang="en-US" smtClean="0">
                <a:solidFill>
                  <a:srgbClr val="5E574E"/>
                </a:solidFill>
              </a:rPr>
              <a:pPr/>
              <a:t>27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737600" cy="1143000"/>
          </a:xfrm>
        </p:spPr>
        <p:txBody>
          <a:bodyPr/>
          <a:lstStyle/>
          <a:p>
            <a:r>
              <a:rPr lang="en-GB" sz="3200" dirty="0"/>
              <a:t>8086/88 Bus Cycle (for data transfers)</a:t>
            </a:r>
          </a:p>
        </p:txBody>
      </p:sp>
      <p:graphicFrame>
        <p:nvGraphicFramePr>
          <p:cNvPr id="5836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494319"/>
              </p:ext>
            </p:extLst>
          </p:nvPr>
        </p:nvGraphicFramePr>
        <p:xfrm>
          <a:off x="0" y="1772816"/>
          <a:ext cx="6533662" cy="4594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69" name="Visio" r:id="rId4" imgW="5374532" imgH="3706289" progId="Visio.Drawing.11">
                  <p:embed/>
                </p:oleObj>
              </mc:Choice>
              <mc:Fallback>
                <p:oleObj name="Visio" r:id="rId4" imgW="5374532" imgH="3706289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72816"/>
                        <a:ext cx="6533662" cy="45941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6609630" y="1772816"/>
            <a:ext cx="2268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At least 4 clock cycles</a:t>
            </a: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9630" y="3501008"/>
            <a:ext cx="2453579" cy="234648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F38959-5BF5-9243-B81F-A4904AD4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D222-E453-472C-B553-43E1189E21AE}" type="slidenum">
              <a:rPr lang="en-US" smtClean="0">
                <a:solidFill>
                  <a:srgbClr val="5E574E"/>
                </a:solidFill>
              </a:rPr>
              <a:pPr/>
              <a:t>28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Internal organization of 8086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Registers, pipelining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Chip interface of 8086</a:t>
            </a:r>
          </a:p>
          <a:p>
            <a:r>
              <a:rPr lang="en-US" dirty="0"/>
              <a:t>Memory management in 8086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Addressing mode in 8086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96E64-A45B-2F4B-B1AD-EF74B1A3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D222-E453-472C-B553-43E1189E21AE}" type="slidenum">
              <a:rPr lang="en-US" smtClean="0">
                <a:solidFill>
                  <a:srgbClr val="5E574E"/>
                </a:solidFill>
              </a:rPr>
              <a:pPr/>
              <a:t>29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68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organization of 8086</a:t>
            </a:r>
          </a:p>
          <a:p>
            <a:pPr lvl="1"/>
            <a:r>
              <a:rPr lang="en-US" dirty="0"/>
              <a:t>Registers, pipelining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Chip interface of 8086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Memory management in 8086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Addressing mode in 8086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74126-BB13-944A-8AB2-C74D2E3A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20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8086 Programming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848944"/>
          </a:xfrm>
        </p:spPr>
        <p:txBody>
          <a:bodyPr/>
          <a:lstStyle/>
          <a:p>
            <a:r>
              <a:rPr lang="en-GB" dirty="0"/>
              <a:t>A typical program on 8086 consists of at least three </a:t>
            </a:r>
            <a:r>
              <a:rPr lang="en-GB" i="1" dirty="0">
                <a:solidFill>
                  <a:srgbClr val="7030A0"/>
                </a:solidFill>
              </a:rPr>
              <a:t>segments</a:t>
            </a:r>
          </a:p>
          <a:p>
            <a:pPr lvl="1"/>
            <a:r>
              <a:rPr lang="en-GB" dirty="0"/>
              <a:t>code segment: contains instructions that accomplish certain tasks</a:t>
            </a:r>
          </a:p>
          <a:p>
            <a:pPr lvl="1"/>
            <a:r>
              <a:rPr lang="en-GB" dirty="0"/>
              <a:t>data segment: stores information to be processed</a:t>
            </a:r>
          </a:p>
          <a:p>
            <a:pPr lvl="1"/>
            <a:r>
              <a:rPr lang="en-GB" dirty="0"/>
              <a:t>stack segment: store information temporarily</a:t>
            </a:r>
          </a:p>
          <a:p>
            <a:r>
              <a:rPr lang="en-GB" dirty="0"/>
              <a:t>What is a segment?</a:t>
            </a:r>
          </a:p>
          <a:p>
            <a:pPr lvl="1"/>
            <a:r>
              <a:rPr lang="en-GB" dirty="0"/>
              <a:t>A memory block includes up to </a:t>
            </a:r>
            <a:r>
              <a:rPr lang="en-GB" dirty="0">
                <a:solidFill>
                  <a:srgbClr val="FF0000"/>
                </a:solidFill>
              </a:rPr>
              <a:t>64KB</a:t>
            </a:r>
            <a:r>
              <a:rPr lang="en-GB" dirty="0"/>
              <a:t>. Why? 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Begins on an address evenly divisible by 16</a:t>
            </a:r>
            <a:r>
              <a:rPr lang="en-GB" dirty="0"/>
              <a:t>, i.e., an address looks like in XXXX0H. Why?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0A7D6C-F7D4-1243-9956-C3AB4989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D222-E453-472C-B553-43E1189E21AE}" type="slidenum">
              <a:rPr lang="en-US" smtClean="0">
                <a:solidFill>
                  <a:srgbClr val="5E574E"/>
                </a:solidFill>
              </a:rPr>
              <a:pPr/>
              <a:t>30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&amp; Physical Address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05322"/>
            <a:ext cx="8178800" cy="4171950"/>
          </a:xfrm>
        </p:spPr>
        <p:txBody>
          <a:bodyPr/>
          <a:lstStyle/>
          <a:p>
            <a:r>
              <a:rPr lang="en-GB" dirty="0"/>
              <a:t>Physical address</a:t>
            </a:r>
          </a:p>
          <a:p>
            <a:pPr lvl="1"/>
            <a:r>
              <a:rPr lang="en-GB" dirty="0"/>
              <a:t>20-bit address that is actually put on the address bus</a:t>
            </a:r>
          </a:p>
          <a:p>
            <a:pPr lvl="1"/>
            <a:r>
              <a:rPr lang="en-GB" dirty="0"/>
              <a:t>A range of 1MB from 00000H to FFFFFH</a:t>
            </a:r>
          </a:p>
          <a:p>
            <a:pPr lvl="1"/>
            <a:r>
              <a:rPr lang="en-GB" dirty="0"/>
              <a:t>Actual physical location in memory</a:t>
            </a:r>
          </a:p>
          <a:p>
            <a:r>
              <a:rPr lang="en-GB" dirty="0"/>
              <a:t>Logical address</a:t>
            </a:r>
          </a:p>
          <a:p>
            <a:pPr lvl="1"/>
            <a:r>
              <a:rPr lang="en-GB" dirty="0"/>
              <a:t>Consists of a </a:t>
            </a:r>
            <a:r>
              <a:rPr lang="en-GB" i="1" dirty="0">
                <a:solidFill>
                  <a:srgbClr val="7030A0"/>
                </a:solidFill>
              </a:rPr>
              <a:t>segment value </a:t>
            </a:r>
            <a:r>
              <a:rPr lang="en-GB" dirty="0"/>
              <a:t>(determines the beginning of a segment) and an </a:t>
            </a:r>
            <a:r>
              <a:rPr lang="en-GB" i="1" dirty="0">
                <a:solidFill>
                  <a:srgbClr val="7030A0"/>
                </a:solidFill>
              </a:rPr>
              <a:t>offset address </a:t>
            </a:r>
            <a:r>
              <a:rPr lang="en-GB" dirty="0"/>
              <a:t>(a relative location within a 64KB segment)</a:t>
            </a:r>
          </a:p>
          <a:p>
            <a:pPr lvl="1"/>
            <a:r>
              <a:rPr lang="en-GB" dirty="0"/>
              <a:t>E.g., an instruction in the code segment has a logical address in the form of CS (code segment register):IP (instruction pointer)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9BB081-CA97-BE41-9D3E-6549FF4F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D222-E453-472C-B553-43E1189E21AE}" type="slidenum">
              <a:rPr lang="en-US" smtClean="0">
                <a:solidFill>
                  <a:srgbClr val="5E574E"/>
                </a:solidFill>
              </a:rPr>
              <a:pPr/>
              <a:t>31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&amp; Physical Address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05322"/>
            <a:ext cx="5544616" cy="4820022"/>
          </a:xfrm>
        </p:spPr>
        <p:txBody>
          <a:bodyPr/>
          <a:lstStyle/>
          <a:p>
            <a:r>
              <a:rPr lang="en-GB" dirty="0"/>
              <a:t>logical address -&gt; physical address</a:t>
            </a:r>
          </a:p>
          <a:p>
            <a:pPr lvl="1"/>
            <a:r>
              <a:rPr lang="en-GB" dirty="0"/>
              <a:t>Shift the segment value left one hex digit (or 4 bits)</a:t>
            </a:r>
          </a:p>
          <a:p>
            <a:pPr lvl="1"/>
            <a:r>
              <a:rPr lang="en-GB" dirty="0"/>
              <a:t>Then adding the above value to the offset address</a:t>
            </a:r>
          </a:p>
          <a:p>
            <a:pPr lvl="1"/>
            <a:r>
              <a:rPr lang="en-GB" dirty="0"/>
              <a:t>One logical -&gt; only one physical</a:t>
            </a:r>
          </a:p>
          <a:p>
            <a:r>
              <a:rPr lang="en-GB" dirty="0"/>
              <a:t>Segment range representation</a:t>
            </a:r>
          </a:p>
          <a:p>
            <a:pPr lvl="1"/>
            <a:r>
              <a:rPr lang="en-GB" dirty="0"/>
              <a:t>Maximum 64KB</a:t>
            </a:r>
          </a:p>
          <a:p>
            <a:pPr lvl="1"/>
            <a:r>
              <a:rPr lang="en-GB" dirty="0"/>
              <a:t>logical </a:t>
            </a:r>
            <a:r>
              <a:rPr lang="en-GB" i="1" dirty="0"/>
              <a:t>2500:0000</a:t>
            </a:r>
            <a:r>
              <a:rPr lang="en-GB" dirty="0"/>
              <a:t> – </a:t>
            </a:r>
            <a:r>
              <a:rPr lang="en-GB" i="1" dirty="0"/>
              <a:t>2500:FFFF</a:t>
            </a:r>
          </a:p>
          <a:p>
            <a:pPr lvl="1"/>
            <a:r>
              <a:rPr lang="en-GB" dirty="0"/>
              <a:t>Physical </a:t>
            </a:r>
            <a:r>
              <a:rPr lang="en-GB" i="1" dirty="0"/>
              <a:t>25000H</a:t>
            </a:r>
            <a:r>
              <a:rPr lang="en-GB" dirty="0"/>
              <a:t> – </a:t>
            </a:r>
            <a:r>
              <a:rPr lang="en-GB" i="1" dirty="0"/>
              <a:t>34FFFH</a:t>
            </a:r>
            <a:r>
              <a:rPr lang="en-GB" dirty="0"/>
              <a:t> (</a:t>
            </a:r>
            <a:r>
              <a:rPr lang="en-GB" i="1" dirty="0"/>
              <a:t>25000 </a:t>
            </a:r>
            <a:r>
              <a:rPr lang="en-GB" dirty="0"/>
              <a:t>+ </a:t>
            </a:r>
            <a:r>
              <a:rPr lang="en-GB" i="1" dirty="0"/>
              <a:t>FFFF</a:t>
            </a:r>
            <a:r>
              <a:rPr lang="en-GB" dirty="0"/>
              <a:t>)</a:t>
            </a:r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844824"/>
            <a:ext cx="32480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3068960"/>
            <a:ext cx="15621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80262" y="3068960"/>
            <a:ext cx="178422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D28514-015D-3A44-8D36-071EA462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D222-E453-472C-B553-43E1189E21AE}" type="slidenum">
              <a:rPr lang="en-US" smtClean="0">
                <a:solidFill>
                  <a:srgbClr val="5E574E"/>
                </a:solidFill>
              </a:rPr>
              <a:pPr/>
              <a:t>32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Address Wrap-around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5322"/>
            <a:ext cx="8178800" cy="4171950"/>
          </a:xfrm>
        </p:spPr>
        <p:txBody>
          <a:bodyPr/>
          <a:lstStyle/>
          <a:p>
            <a:r>
              <a:rPr lang="en-GB" dirty="0"/>
              <a:t>When adding the offset to the shifted segment value results in an address beyond the maximum value </a:t>
            </a:r>
            <a:r>
              <a:rPr lang="en-GB" i="1" dirty="0"/>
              <a:t>FFFFFH</a:t>
            </a:r>
          </a:p>
          <a:p>
            <a:r>
              <a:rPr lang="en-GB" i="1" dirty="0"/>
              <a:t>E.g., what is the range of physical addresses if  CS=FF59H?</a:t>
            </a:r>
          </a:p>
          <a:p>
            <a:pPr lvl="1"/>
            <a:r>
              <a:rPr lang="en-GB" dirty="0"/>
              <a:t>Solution:</a:t>
            </a:r>
          </a:p>
          <a:p>
            <a:pPr lvl="1">
              <a:buNone/>
            </a:pPr>
            <a:r>
              <a:rPr lang="en-GB" dirty="0"/>
              <a:t>The low range is FF590H, and  </a:t>
            </a:r>
          </a:p>
          <a:p>
            <a:pPr lvl="1">
              <a:buNone/>
            </a:pPr>
            <a:r>
              <a:rPr lang="en-GB" dirty="0"/>
              <a:t>the range goes to FFFFFH and </a:t>
            </a:r>
          </a:p>
          <a:p>
            <a:pPr lvl="1">
              <a:buNone/>
            </a:pPr>
            <a:r>
              <a:rPr lang="en-GB" dirty="0"/>
              <a:t>wraps around from 00000H to</a:t>
            </a:r>
          </a:p>
          <a:p>
            <a:pPr lvl="1">
              <a:buNone/>
            </a:pPr>
            <a:r>
              <a:rPr lang="en-GB" dirty="0"/>
              <a:t>0F58FH (FF590+FFFF).</a:t>
            </a:r>
          </a:p>
        </p:txBody>
      </p:sp>
      <p:pic>
        <p:nvPicPr>
          <p:cNvPr id="563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4365104"/>
            <a:ext cx="33718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98B59B-FFAE-2D45-87F0-42C0241E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D222-E453-472C-B553-43E1189E21AE}" type="slidenum">
              <a:rPr lang="en-US" smtClean="0">
                <a:solidFill>
                  <a:srgbClr val="5E574E"/>
                </a:solidFill>
              </a:rPr>
              <a:pPr/>
              <a:t>33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&amp; Physical Address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05322"/>
            <a:ext cx="6480720" cy="4820022"/>
          </a:xfrm>
        </p:spPr>
        <p:txBody>
          <a:bodyPr/>
          <a:lstStyle/>
          <a:p>
            <a:r>
              <a:rPr lang="en-GB" dirty="0"/>
              <a:t>Physical address -&gt; logical address ?</a:t>
            </a:r>
          </a:p>
          <a:p>
            <a:pPr lvl="1"/>
            <a:r>
              <a:rPr lang="en-GB" dirty="0"/>
              <a:t>One physical address can be derived from different logical addresses</a:t>
            </a:r>
          </a:p>
          <a:p>
            <a:pPr lvl="1"/>
            <a:r>
              <a:rPr lang="en-GB" dirty="0"/>
              <a:t>E.g., </a:t>
            </a:r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717032"/>
            <a:ext cx="2952328" cy="2128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3645024"/>
            <a:ext cx="3240360" cy="2269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C80EA4-3617-694A-9CB9-8C924BF0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D222-E453-472C-B553-43E1189E21AE}" type="slidenum">
              <a:rPr lang="en-US" smtClean="0">
                <a:solidFill>
                  <a:srgbClr val="5E574E"/>
                </a:solidFill>
              </a:rPr>
              <a:pPr/>
              <a:t>34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Segment Overlapping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435280" cy="4171950"/>
          </a:xfrm>
        </p:spPr>
        <p:txBody>
          <a:bodyPr/>
          <a:lstStyle/>
          <a:p>
            <a:r>
              <a:rPr lang="en-GB" dirty="0"/>
              <a:t>Two segments can overlap</a:t>
            </a:r>
          </a:p>
          <a:p>
            <a:pPr lvl="1"/>
            <a:r>
              <a:rPr lang="en-GB" dirty="0"/>
              <a:t>Dynamic behaviour of the segment and offset concept</a:t>
            </a:r>
          </a:p>
          <a:p>
            <a:pPr lvl="1"/>
            <a:r>
              <a:rPr lang="en-GB" dirty="0"/>
              <a:t>May be desirable in some circumstances</a:t>
            </a:r>
          </a:p>
          <a:p>
            <a:pPr lvl="1"/>
            <a:endParaRPr lang="en-GB" dirty="0"/>
          </a:p>
        </p:txBody>
      </p:sp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3404580"/>
            <a:ext cx="2268488" cy="33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3429000"/>
            <a:ext cx="2553643" cy="340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60CACB-6427-6941-8B60-0CCBBA0B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D222-E453-472C-B553-43E1189E21AE}" type="slidenum">
              <a:rPr lang="en-US" smtClean="0">
                <a:solidFill>
                  <a:srgbClr val="5E574E"/>
                </a:solidFill>
              </a:rPr>
              <a:pPr/>
              <a:t>35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Segment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r>
              <a:rPr lang="en-GB" dirty="0"/>
              <a:t>8086 fetches instructions from the code segment</a:t>
            </a:r>
          </a:p>
          <a:p>
            <a:pPr lvl="1"/>
            <a:r>
              <a:rPr lang="en-GB" dirty="0"/>
              <a:t>Logical address of an instruction: </a:t>
            </a:r>
            <a:r>
              <a:rPr lang="en-GB" b="1" dirty="0"/>
              <a:t>CS:IP</a:t>
            </a:r>
          </a:p>
          <a:p>
            <a:pPr lvl="1"/>
            <a:r>
              <a:rPr lang="en-GB" dirty="0"/>
              <a:t>Physical address is generated to retrieve this instruction from memory</a:t>
            </a:r>
          </a:p>
          <a:p>
            <a:pPr lvl="1"/>
            <a:r>
              <a:rPr lang="en-GB" i="1" dirty="0">
                <a:solidFill>
                  <a:srgbClr val="FF0000"/>
                </a:solidFill>
              </a:rPr>
              <a:t>What if desired instructions are physically located beyond the current code segment?</a:t>
            </a:r>
          </a:p>
          <a:p>
            <a:pPr lvl="1">
              <a:buNone/>
            </a:pPr>
            <a:r>
              <a:rPr lang="en-GB" b="1" dirty="0"/>
              <a:t>Solution:</a:t>
            </a:r>
            <a:r>
              <a:rPr lang="en-GB" dirty="0"/>
              <a:t> Change the CS value so that those instructions can be located using new logical addresses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E1D12-5CE8-1246-992E-C88EB320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D222-E453-472C-B553-43E1189E21AE}" type="slidenum">
              <a:rPr lang="en-US" smtClean="0">
                <a:solidFill>
                  <a:srgbClr val="5E574E"/>
                </a:solidFill>
              </a:rPr>
              <a:pPr/>
              <a:t>36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Segment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r>
              <a:rPr lang="en-GB" dirty="0"/>
              <a:t>Information to be processed is stored in the data segment</a:t>
            </a:r>
          </a:p>
          <a:p>
            <a:pPr lvl="1"/>
            <a:r>
              <a:rPr lang="en-GB" dirty="0"/>
              <a:t>Logical address of a piece of data: </a:t>
            </a:r>
            <a:r>
              <a:rPr lang="en-GB" b="1" dirty="0" err="1"/>
              <a:t>DS:offset</a:t>
            </a:r>
            <a:endParaRPr lang="en-GB" b="1" dirty="0"/>
          </a:p>
          <a:p>
            <a:pPr lvl="2"/>
            <a:r>
              <a:rPr lang="en-GB" b="1" dirty="0"/>
              <a:t>Offset value</a:t>
            </a:r>
            <a:r>
              <a:rPr lang="en-GB" dirty="0"/>
              <a:t>: e.g., 0000H, 23FFH</a:t>
            </a:r>
          </a:p>
          <a:p>
            <a:pPr lvl="2"/>
            <a:r>
              <a:rPr lang="en-GB" b="1" dirty="0"/>
              <a:t>Offset registers </a:t>
            </a:r>
            <a:r>
              <a:rPr lang="en-GB" dirty="0"/>
              <a:t>for data segment: </a:t>
            </a:r>
            <a:r>
              <a:rPr lang="en-GB" b="1" dirty="0"/>
              <a:t>BX</a:t>
            </a:r>
            <a:r>
              <a:rPr lang="en-GB" dirty="0"/>
              <a:t>,</a:t>
            </a:r>
            <a:r>
              <a:rPr lang="en-GB" b="1" dirty="0"/>
              <a:t> SI </a:t>
            </a:r>
            <a:r>
              <a:rPr lang="en-GB" dirty="0"/>
              <a:t>and</a:t>
            </a:r>
            <a:r>
              <a:rPr lang="en-GB" b="1" dirty="0"/>
              <a:t> DI</a:t>
            </a:r>
          </a:p>
          <a:p>
            <a:pPr lvl="1"/>
            <a:r>
              <a:rPr lang="en-GB" dirty="0"/>
              <a:t>Physical address is generated to retrieve data (</a:t>
            </a:r>
            <a:r>
              <a:rPr lang="en-GB" dirty="0">
                <a:solidFill>
                  <a:srgbClr val="FF0000"/>
                </a:solidFill>
              </a:rPr>
              <a:t>8-bit or 16-bit</a:t>
            </a:r>
            <a:r>
              <a:rPr lang="en-GB" dirty="0"/>
              <a:t>) from memory</a:t>
            </a:r>
          </a:p>
          <a:p>
            <a:pPr lvl="1"/>
            <a:r>
              <a:rPr lang="en-GB" i="1" dirty="0">
                <a:solidFill>
                  <a:srgbClr val="FF0000"/>
                </a:solidFill>
              </a:rPr>
              <a:t>What if desired data are physically located beyond the current data segment?</a:t>
            </a:r>
          </a:p>
          <a:p>
            <a:pPr lvl="1">
              <a:buNone/>
            </a:pPr>
            <a:r>
              <a:rPr lang="en-GB" b="1" dirty="0"/>
              <a:t>Solution:</a:t>
            </a:r>
            <a:r>
              <a:rPr lang="en-GB" dirty="0"/>
              <a:t> Change the DS value so that those data can be located using new logical addresses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A8C5AD-302F-C140-975D-1440D1B3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D222-E453-472C-B553-43E1189E21AE}" type="slidenum">
              <a:rPr lang="en-US" smtClean="0">
                <a:solidFill>
                  <a:srgbClr val="5E574E"/>
                </a:solidFill>
              </a:rPr>
              <a:pPr/>
              <a:t>37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Representation in Memory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Memory can be logically imagine as a consecutive block of bytes</a:t>
            </a:r>
          </a:p>
          <a:p>
            <a:r>
              <a:rPr lang="en-GB" i="1" dirty="0">
                <a:solidFill>
                  <a:srgbClr val="FF0000"/>
                </a:solidFill>
              </a:rPr>
              <a:t>How to store data whose size is larger than a byte?</a:t>
            </a:r>
          </a:p>
          <a:p>
            <a:pPr lvl="1"/>
            <a:r>
              <a:rPr lang="en-GB" dirty="0"/>
              <a:t>Little endian: the low byte of the data goes to the low memory location</a:t>
            </a:r>
          </a:p>
          <a:p>
            <a:pPr lvl="1"/>
            <a:r>
              <a:rPr lang="en-GB" dirty="0"/>
              <a:t>Big endian: the high byte of the data goes to the low memory location</a:t>
            </a:r>
          </a:p>
          <a:p>
            <a:pPr lvl="1"/>
            <a:r>
              <a:rPr lang="en-GB" dirty="0"/>
              <a:t>E.g., 2738H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0950D7-3873-4F4E-8FA9-61F21C3C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D222-E453-472C-B553-43E1189E21AE}" type="slidenum">
              <a:rPr lang="en-US" smtClean="0">
                <a:solidFill>
                  <a:srgbClr val="5E574E"/>
                </a:solidFill>
              </a:rPr>
              <a:pPr/>
              <a:t>38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 Segment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r>
              <a:rPr lang="en-GB" dirty="0"/>
              <a:t>A section of RAM memory used by the CPU to store information temporarily</a:t>
            </a:r>
          </a:p>
          <a:p>
            <a:pPr lvl="1"/>
            <a:r>
              <a:rPr lang="en-GB" dirty="0"/>
              <a:t>Logical address of </a:t>
            </a:r>
            <a:r>
              <a:rPr lang="en-GB" altLang="zh-CN" dirty="0"/>
              <a:t>a piece of data</a:t>
            </a:r>
            <a:r>
              <a:rPr lang="en-GB" dirty="0"/>
              <a:t>: </a:t>
            </a:r>
            <a:r>
              <a:rPr lang="en-GB" b="1" dirty="0"/>
              <a:t>SS:SP </a:t>
            </a:r>
            <a:r>
              <a:rPr lang="en-GB" dirty="0"/>
              <a:t>(special applications with </a:t>
            </a:r>
            <a:r>
              <a:rPr lang="en-GB" b="1" dirty="0"/>
              <a:t>BP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Most registers (</a:t>
            </a:r>
            <a:r>
              <a:rPr lang="en-GB" dirty="0">
                <a:solidFill>
                  <a:srgbClr val="FF0000"/>
                </a:solidFill>
              </a:rPr>
              <a:t>except segment registers and SP</a:t>
            </a:r>
            <a:r>
              <a:rPr lang="en-GB" dirty="0"/>
              <a:t>) inside the CPU can be stored in the stack and brought back into the CPU from the stack using </a:t>
            </a:r>
            <a:r>
              <a:rPr lang="en-GB" b="1" i="1" dirty="0">
                <a:solidFill>
                  <a:srgbClr val="7030A0"/>
                </a:solidFill>
              </a:rPr>
              <a:t>push</a:t>
            </a:r>
            <a:r>
              <a:rPr lang="en-GB" dirty="0"/>
              <a:t> and </a:t>
            </a:r>
            <a:r>
              <a:rPr lang="en-GB" b="1" i="1" dirty="0">
                <a:solidFill>
                  <a:srgbClr val="7030A0"/>
                </a:solidFill>
              </a:rPr>
              <a:t>pop</a:t>
            </a:r>
            <a:r>
              <a:rPr lang="en-GB" dirty="0"/>
              <a:t>, respectively</a:t>
            </a:r>
          </a:p>
          <a:p>
            <a:pPr lvl="1"/>
            <a:r>
              <a:rPr lang="en-GB" dirty="0"/>
              <a:t>Grows </a:t>
            </a:r>
            <a:r>
              <a:rPr lang="en-GB" b="1" dirty="0">
                <a:solidFill>
                  <a:srgbClr val="FF0000"/>
                </a:solidFill>
              </a:rPr>
              <a:t>downward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from upper addresses to lower addresses in the memory </a:t>
            </a:r>
            <a:r>
              <a:rPr lang="en-GB" dirty="0"/>
              <a:t>allocated for a program</a:t>
            </a:r>
          </a:p>
          <a:p>
            <a:pPr lvl="2"/>
            <a:r>
              <a:rPr lang="en-GB" dirty="0"/>
              <a:t>Why? To protect other programs from destruction</a:t>
            </a:r>
          </a:p>
          <a:p>
            <a:pPr lvl="2"/>
            <a:r>
              <a:rPr lang="en-GB" dirty="0"/>
              <a:t>Note: Ensure that the code section and stack section would not write over each other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57C17B-AFB6-AB41-B1A3-98D5E6D7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D222-E453-472C-B553-43E1189E21AE}" type="slidenum">
              <a:rPr lang="en-US" smtClean="0">
                <a:solidFill>
                  <a:srgbClr val="5E574E"/>
                </a:solidFill>
              </a:rPr>
              <a:pPr/>
              <a:t>39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066800" y="685800"/>
            <a:ext cx="7721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3600" dirty="0">
                <a:solidFill>
                  <a:srgbClr val="000000"/>
                </a:solidFill>
                <a:latin typeface="Arial Black" pitchFamily="34" charset="0"/>
              </a:rPr>
              <a:t>The 80x86 IBM PC and Compatible Computers</a:t>
            </a:r>
            <a:endParaRPr kumimoji="1" lang="en-GB" sz="3600" dirty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066800" y="2895600"/>
            <a:ext cx="64008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None/>
            </a:pPr>
            <a:r>
              <a:rPr kumimoji="1" lang="en-GB" sz="2800" dirty="0">
                <a:solidFill>
                  <a:srgbClr val="000000"/>
                </a:solidFill>
                <a:latin typeface="Arial Black" pitchFamily="34" charset="0"/>
              </a:rPr>
              <a:t>Chapter 1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None/>
            </a:pPr>
            <a:r>
              <a:rPr kumimoji="1" lang="en-GB" sz="2800" dirty="0">
                <a:solidFill>
                  <a:srgbClr val="000000"/>
                </a:solidFill>
                <a:latin typeface="Arial Black" pitchFamily="34" charset="0"/>
              </a:rPr>
              <a:t>80X86 Microprocessor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None/>
            </a:pPr>
            <a:endParaRPr kumimoji="1" lang="en-GB" sz="1200" dirty="0">
              <a:solidFill>
                <a:srgbClr val="000000"/>
              </a:solidFill>
              <a:latin typeface="Arial Black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None/>
            </a:pPr>
            <a:r>
              <a:rPr kumimoji="1" lang="en-GB" altLang="zh-CN" sz="2800" dirty="0">
                <a:solidFill>
                  <a:srgbClr val="000000"/>
                </a:solidFill>
                <a:latin typeface="Arial Black" pitchFamily="34" charset="0"/>
              </a:rPr>
              <a:t>Chapter 9.1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None/>
            </a:pPr>
            <a:r>
              <a:rPr kumimoji="1" lang="en-GB" altLang="zh-CN" sz="2800" dirty="0">
                <a:solidFill>
                  <a:srgbClr val="000000"/>
                </a:solidFill>
                <a:latin typeface="Arial Black" pitchFamily="34" charset="0"/>
              </a:rPr>
              <a:t>8088 Microprocessor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None/>
            </a:pPr>
            <a:endParaRPr kumimoji="1" lang="en-GB" altLang="zh-CN" sz="2800" dirty="0">
              <a:solidFill>
                <a:srgbClr val="000000"/>
              </a:solidFill>
              <a:latin typeface="Arial Black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None/>
            </a:pPr>
            <a:endParaRPr kumimoji="1" lang="en-GB" sz="2800" dirty="0">
              <a:solidFill>
                <a:srgbClr val="000000"/>
              </a:solidFill>
              <a:latin typeface="Arial Black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None/>
            </a:pPr>
            <a:endParaRPr kumimoji="1" lang="en-GB" sz="2800" dirty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B8E77C-4C88-7D46-9EFE-F65D57A2F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6C66C5-7DFE-4220-9FE1-A3CA8EA0103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 &amp; Pop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16-bit operation</a:t>
            </a:r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564904"/>
            <a:ext cx="7405514" cy="3947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 bwMode="auto">
          <a:xfrm>
            <a:off x="4499992" y="3284984"/>
            <a:ext cx="3672408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>
                <a:solidFill>
                  <a:srgbClr val="C00000"/>
                </a:solidFill>
                <a:latin typeface="Times New Roman" pitchFamily="18" charset="0"/>
              </a:rPr>
              <a:t>Little </a:t>
            </a:r>
            <a:r>
              <a:rPr lang="en-US" altLang="zh-CN" sz="2400" i="1" dirty="0" err="1">
                <a:solidFill>
                  <a:srgbClr val="C00000"/>
                </a:solidFill>
                <a:latin typeface="Times New Roman" pitchFamily="18" charset="0"/>
              </a:rPr>
              <a:t>endian</a:t>
            </a:r>
            <a:r>
              <a:rPr lang="en-US" altLang="zh-CN" sz="2400" i="1" dirty="0">
                <a:solidFill>
                  <a:srgbClr val="C00000"/>
                </a:solidFill>
                <a:latin typeface="Times New Roman" pitchFamily="18" charset="0"/>
              </a:rPr>
              <a:t> or big </a:t>
            </a:r>
            <a:r>
              <a:rPr lang="en-US" altLang="zh-CN" sz="2400" i="1" dirty="0" err="1">
                <a:solidFill>
                  <a:srgbClr val="C00000"/>
                </a:solidFill>
                <a:latin typeface="Times New Roman" pitchFamily="18" charset="0"/>
              </a:rPr>
              <a:t>endian</a:t>
            </a:r>
            <a:r>
              <a:rPr lang="en-US" altLang="zh-CN" sz="2400" i="1" dirty="0">
                <a:solidFill>
                  <a:srgbClr val="C00000"/>
                </a:solidFill>
                <a:latin typeface="Times New Roman" pitchFamily="18" charset="0"/>
              </a:rPr>
              <a:t>? </a:t>
            </a:r>
            <a:endParaRPr kumimoji="0" lang="zh-CN" altLang="en-US" sz="2400" i="1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D21E0-E933-814C-B826-6ABC0B15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D222-E453-472C-B553-43E1189E21AE}" type="slidenum">
              <a:rPr lang="en-US" smtClean="0">
                <a:solidFill>
                  <a:srgbClr val="5E574E"/>
                </a:solidFill>
              </a:rPr>
              <a:pPr/>
              <a:t>40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 &amp; Pop</a:t>
            </a:r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060848"/>
            <a:ext cx="8028384" cy="452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BD38CA-F6B5-EF41-BDEB-2B1ED308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D222-E453-472C-B553-43E1189E21AE}" type="slidenum">
              <a:rPr lang="en-US" smtClean="0">
                <a:solidFill>
                  <a:srgbClr val="5E574E"/>
                </a:solidFill>
              </a:rPr>
              <a:pPr/>
              <a:t>41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Segment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r>
              <a:rPr lang="en-GB" dirty="0"/>
              <a:t>An extra data segment, essential for string operations</a:t>
            </a:r>
          </a:p>
          <a:p>
            <a:pPr lvl="1"/>
            <a:r>
              <a:rPr lang="en-GB" dirty="0"/>
              <a:t>Logical address of a piece of data: </a:t>
            </a:r>
            <a:r>
              <a:rPr lang="en-GB" b="1" dirty="0" err="1"/>
              <a:t>ES:offset</a:t>
            </a:r>
            <a:endParaRPr lang="en-GB" b="1" dirty="0"/>
          </a:p>
          <a:p>
            <a:pPr lvl="2"/>
            <a:r>
              <a:rPr lang="en-GB" b="1" dirty="0"/>
              <a:t>Offset value</a:t>
            </a:r>
            <a:r>
              <a:rPr lang="en-GB" dirty="0"/>
              <a:t>: e.g., 0000H, 23FFH</a:t>
            </a:r>
          </a:p>
          <a:p>
            <a:pPr lvl="2"/>
            <a:r>
              <a:rPr lang="en-GB" b="1" dirty="0"/>
              <a:t>Offset registers </a:t>
            </a:r>
            <a:r>
              <a:rPr lang="en-GB" dirty="0"/>
              <a:t>for data segment: </a:t>
            </a:r>
            <a:r>
              <a:rPr lang="en-GB" b="1" dirty="0"/>
              <a:t>BX</a:t>
            </a:r>
            <a:r>
              <a:rPr lang="en-GB" dirty="0"/>
              <a:t>,</a:t>
            </a:r>
            <a:r>
              <a:rPr lang="en-GB" b="1" dirty="0"/>
              <a:t> SI </a:t>
            </a:r>
            <a:r>
              <a:rPr lang="en-GB" dirty="0"/>
              <a:t>and</a:t>
            </a:r>
            <a:r>
              <a:rPr lang="en-GB" b="1" dirty="0"/>
              <a:t> DI</a:t>
            </a:r>
          </a:p>
          <a:p>
            <a:r>
              <a:rPr lang="en-GB" b="1" dirty="0"/>
              <a:t>In Summary,</a:t>
            </a:r>
            <a:endParaRPr lang="en-GB" dirty="0"/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56348"/>
            <a:ext cx="86963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81E6EC-1796-5544-88D8-365040F6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D222-E453-472C-B553-43E1189E21AE}" type="slidenum">
              <a:rPr lang="en-US" smtClean="0">
                <a:solidFill>
                  <a:srgbClr val="5E574E"/>
                </a:solidFill>
              </a:rPr>
              <a:pPr/>
              <a:t>42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map of the IBM PC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5410944" cy="4171950"/>
          </a:xfrm>
        </p:spPr>
        <p:txBody>
          <a:bodyPr/>
          <a:lstStyle/>
          <a:p>
            <a:r>
              <a:rPr lang="en-GB" dirty="0"/>
              <a:t>1MB logical address space</a:t>
            </a:r>
          </a:p>
          <a:p>
            <a:r>
              <a:rPr lang="en-GB" dirty="0"/>
              <a:t>640K max RAM</a:t>
            </a:r>
          </a:p>
          <a:p>
            <a:pPr lvl="1"/>
            <a:r>
              <a:rPr lang="en-GB" dirty="0"/>
              <a:t>In 1980s, 64kB-256KB</a:t>
            </a:r>
          </a:p>
          <a:p>
            <a:pPr lvl="1"/>
            <a:r>
              <a:rPr lang="en-GB" dirty="0"/>
              <a:t>MS-DOS, application software</a:t>
            </a:r>
          </a:p>
          <a:p>
            <a:pPr lvl="1"/>
            <a:r>
              <a:rPr lang="en-GB" dirty="0"/>
              <a:t>DOS does memory management; you do not set CS, DS and SS</a:t>
            </a:r>
          </a:p>
          <a:p>
            <a:r>
              <a:rPr lang="en-GB" dirty="0"/>
              <a:t>Video display RAM</a:t>
            </a:r>
          </a:p>
          <a:p>
            <a:r>
              <a:rPr lang="en-GB" dirty="0"/>
              <a:t>ROM</a:t>
            </a:r>
          </a:p>
          <a:p>
            <a:pPr lvl="1"/>
            <a:r>
              <a:rPr lang="en-GB" dirty="0"/>
              <a:t>64KB BIOS</a:t>
            </a:r>
          </a:p>
          <a:p>
            <a:pPr lvl="1"/>
            <a:r>
              <a:rPr lang="en-GB" dirty="0"/>
              <a:t>Various adapter cards</a:t>
            </a:r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8987" y="2018219"/>
            <a:ext cx="3235501" cy="421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286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814F12-1B6F-6942-96F0-06C3FFB6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D222-E453-472C-B553-43E1189E21AE}" type="slidenum">
              <a:rPr lang="en-US" smtClean="0">
                <a:solidFill>
                  <a:srgbClr val="5E574E"/>
                </a:solidFill>
              </a:rPr>
              <a:pPr/>
              <a:t>43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BIOS Function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Basic input-output system (BIOS)</a:t>
            </a:r>
          </a:p>
          <a:p>
            <a:pPr lvl="1"/>
            <a:r>
              <a:rPr lang="en-GB" dirty="0"/>
              <a:t>Tests all devices connected to the PC when powered on and reports errors if any</a:t>
            </a:r>
          </a:p>
          <a:p>
            <a:pPr lvl="1"/>
            <a:r>
              <a:rPr lang="en-GB" dirty="0"/>
              <a:t>Load DOS from disk into RAM</a:t>
            </a:r>
          </a:p>
          <a:p>
            <a:pPr lvl="1"/>
            <a:r>
              <a:rPr lang="en-GB" dirty="0"/>
              <a:t>Hand over control of the PC to DOS</a:t>
            </a:r>
          </a:p>
          <a:p>
            <a:endParaRPr lang="en-GB" dirty="0"/>
          </a:p>
          <a:p>
            <a:r>
              <a:rPr lang="en-GB" dirty="0"/>
              <a:t>Recall that after CPU being reset, what is the first instruction that CPU will execute?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CF102E-487B-B345-A105-EA243F29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D222-E453-472C-B553-43E1189E21AE}" type="slidenum">
              <a:rPr lang="en-US" smtClean="0">
                <a:solidFill>
                  <a:srgbClr val="5E574E"/>
                </a:solidFill>
              </a:rPr>
              <a:pPr/>
              <a:t>44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Internal organization of 8086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Registers, pipelining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Chip interface of 8086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Memory management in 8086</a:t>
            </a:r>
          </a:p>
          <a:p>
            <a:r>
              <a:rPr lang="en-US" dirty="0"/>
              <a:t>Addressing mode in 8086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C1B45-ABA3-3049-9F60-2B8F78A2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D222-E453-472C-B553-43E1189E21AE}" type="slidenum">
              <a:rPr lang="en-US" smtClean="0">
                <a:solidFill>
                  <a:srgbClr val="5E574E"/>
                </a:solidFill>
              </a:rPr>
              <a:pPr/>
              <a:t>45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6188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80X86 Addressing Modes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808" y="1628800"/>
            <a:ext cx="8514680" cy="5040560"/>
          </a:xfrm>
        </p:spPr>
        <p:txBody>
          <a:bodyPr/>
          <a:lstStyle/>
          <a:p>
            <a:r>
              <a:rPr lang="en-US" sz="2400" dirty="0"/>
              <a:t>How CPU can access operands (data)</a:t>
            </a:r>
          </a:p>
          <a:p>
            <a:r>
              <a:rPr lang="en-US" sz="2400" dirty="0"/>
              <a:t>80X86 has seven distinct addressing modes</a:t>
            </a:r>
          </a:p>
          <a:p>
            <a:pPr lvl="1"/>
            <a:r>
              <a:rPr lang="en-US" sz="2000" dirty="0"/>
              <a:t>Register</a:t>
            </a:r>
          </a:p>
          <a:p>
            <a:pPr lvl="1"/>
            <a:r>
              <a:rPr lang="en-US" sz="2000" dirty="0"/>
              <a:t>Immediate</a:t>
            </a:r>
          </a:p>
          <a:p>
            <a:pPr lvl="1"/>
            <a:r>
              <a:rPr lang="en-US" sz="2000" dirty="0"/>
              <a:t>Direct</a:t>
            </a:r>
          </a:p>
          <a:p>
            <a:pPr lvl="1"/>
            <a:r>
              <a:rPr lang="en-US" sz="2000" dirty="0"/>
              <a:t>Register indirect</a:t>
            </a:r>
          </a:p>
          <a:p>
            <a:pPr lvl="1"/>
            <a:r>
              <a:rPr lang="en-US" sz="2000" dirty="0"/>
              <a:t>Based relative</a:t>
            </a:r>
          </a:p>
          <a:p>
            <a:pPr lvl="1"/>
            <a:r>
              <a:rPr lang="en-US" sz="2000" dirty="0"/>
              <a:t>Indexed relative</a:t>
            </a:r>
          </a:p>
          <a:p>
            <a:pPr lvl="1"/>
            <a:r>
              <a:rPr lang="en-US" sz="2000" dirty="0"/>
              <a:t>Based indexed relative</a:t>
            </a:r>
          </a:p>
          <a:p>
            <a:r>
              <a:rPr lang="en-US" sz="2400" dirty="0"/>
              <a:t>Take the MOV instruction for example</a:t>
            </a:r>
          </a:p>
          <a:p>
            <a:pPr lvl="1"/>
            <a:r>
              <a:rPr lang="en-US" sz="2000" dirty="0"/>
              <a:t>MOV destination, source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Destination and source should have the same size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72A0D1-C83F-174C-8CBC-C0256F21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46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Addressing Mode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are held within registers</a:t>
            </a:r>
          </a:p>
          <a:p>
            <a:pPr lvl="1"/>
            <a:r>
              <a:rPr lang="en-US" dirty="0"/>
              <a:t>No need to access memory</a:t>
            </a:r>
          </a:p>
          <a:p>
            <a:pPr lvl="1"/>
            <a:r>
              <a:rPr lang="en-US" dirty="0"/>
              <a:t>E.g., </a:t>
            </a:r>
          </a:p>
        </p:txBody>
      </p:sp>
      <p:pic>
        <p:nvPicPr>
          <p:cNvPr id="2344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501008"/>
            <a:ext cx="8255801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1412156" y="5013176"/>
            <a:ext cx="7048276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2800" dirty="0">
                <a:solidFill>
                  <a:srgbClr val="C00000"/>
                </a:solidFill>
              </a:rPr>
              <a:t>Data can be moved among ALL registers except CS (can not be set) and IP (cannot be accessed by MOV)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EDBCF3-880C-0A45-995C-88017AB6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47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Addressing Mode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source operand is a constant</a:t>
            </a:r>
          </a:p>
          <a:p>
            <a:pPr lvl="1"/>
            <a:r>
              <a:rPr lang="en-US" dirty="0"/>
              <a:t>Embedded in instructions</a:t>
            </a:r>
          </a:p>
          <a:p>
            <a:pPr lvl="1"/>
            <a:r>
              <a:rPr lang="en-US" dirty="0"/>
              <a:t>No need to access memory</a:t>
            </a:r>
          </a:p>
          <a:p>
            <a:pPr lvl="1"/>
            <a:r>
              <a:rPr lang="en-US" dirty="0"/>
              <a:t>E.g., </a:t>
            </a:r>
          </a:p>
        </p:txBody>
      </p:sp>
      <p:pic>
        <p:nvPicPr>
          <p:cNvPr id="2355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861048"/>
            <a:ext cx="7656547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179512" y="5085184"/>
            <a:ext cx="8856984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spcBef>
                <a:spcPts val="2400"/>
              </a:spcBef>
              <a:spcAft>
                <a:spcPts val="2400"/>
              </a:spcAft>
              <a:defRPr sz="2800">
                <a:solidFill>
                  <a:srgbClr val="C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sz="2400" dirty="0"/>
              <a:t>Immediate numbers CANNOT be moved to segment registers</a:t>
            </a:r>
            <a:endParaRPr lang="zh-CN" altLang="en-US" sz="2400" dirty="0"/>
          </a:p>
        </p:txBody>
      </p:sp>
      <p:pic>
        <p:nvPicPr>
          <p:cNvPr id="6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627587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5385999" y="5775522"/>
            <a:ext cx="2551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How to change the value of a segment register?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E24BB7-BB6E-CD45-A7BC-6F2E7EC5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48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Addressing Mode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is stored in memory and the address is given in instructions</a:t>
            </a:r>
          </a:p>
          <a:p>
            <a:pPr lvl="1"/>
            <a:r>
              <a:rPr lang="en-US" dirty="0"/>
              <a:t>Segment address in the data segment (</a:t>
            </a:r>
            <a:r>
              <a:rPr lang="en-US" b="1" dirty="0"/>
              <a:t>DS</a:t>
            </a:r>
            <a:r>
              <a:rPr lang="en-US" dirty="0"/>
              <a:t>) by default</a:t>
            </a:r>
          </a:p>
          <a:p>
            <a:pPr lvl="1"/>
            <a:r>
              <a:rPr lang="en-US" dirty="0"/>
              <a:t>Need to access memory to gain the data</a:t>
            </a:r>
          </a:p>
          <a:p>
            <a:pPr lvl="1"/>
            <a:r>
              <a:rPr lang="en-US" dirty="0"/>
              <a:t>E.g., </a:t>
            </a:r>
          </a:p>
        </p:txBody>
      </p:sp>
      <p:pic>
        <p:nvPicPr>
          <p:cNvPr id="2365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360349"/>
            <a:ext cx="7704856" cy="508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65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7426" y="4950693"/>
            <a:ext cx="849695" cy="398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65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45804" y="4941168"/>
            <a:ext cx="1512169" cy="40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BB3409-CDAC-6A4B-8E2B-BD4234A4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49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Evolution of 80X86 Family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178800" cy="4711402"/>
          </a:xfrm>
        </p:spPr>
        <p:txBody>
          <a:bodyPr/>
          <a:lstStyle/>
          <a:p>
            <a:r>
              <a:rPr lang="en-GB" dirty="0"/>
              <a:t>8086, born in 1978</a:t>
            </a:r>
          </a:p>
          <a:p>
            <a:pPr lvl="1"/>
            <a:r>
              <a:rPr lang="en-GB" dirty="0"/>
              <a:t>First </a:t>
            </a:r>
            <a:r>
              <a:rPr lang="en-GB" b="1" dirty="0">
                <a:solidFill>
                  <a:srgbClr val="FF0000"/>
                </a:solidFill>
              </a:rPr>
              <a:t>16</a:t>
            </a:r>
            <a:r>
              <a:rPr lang="en-GB" dirty="0"/>
              <a:t>-bit microprocessor</a:t>
            </a:r>
          </a:p>
          <a:p>
            <a:pPr lvl="1"/>
            <a:r>
              <a:rPr lang="en-GB" b="1" dirty="0">
                <a:solidFill>
                  <a:srgbClr val="FF0000"/>
                </a:solidFill>
              </a:rPr>
              <a:t>20</a:t>
            </a:r>
            <a:r>
              <a:rPr lang="en-GB" dirty="0"/>
              <a:t>-bit address data bus, i.e. 2</a:t>
            </a:r>
            <a:r>
              <a:rPr lang="en-GB" baseline="30000" dirty="0"/>
              <a:t>20</a:t>
            </a:r>
            <a:r>
              <a:rPr lang="en-GB" dirty="0"/>
              <a:t> = </a:t>
            </a:r>
            <a:r>
              <a:rPr lang="en-GB" dirty="0">
                <a:solidFill>
                  <a:srgbClr val="FF0000"/>
                </a:solidFill>
              </a:rPr>
              <a:t>1MB</a:t>
            </a:r>
            <a:r>
              <a:rPr lang="en-GB" dirty="0"/>
              <a:t> </a:t>
            </a:r>
            <a:r>
              <a:rPr lang="en-GB" dirty="0" err="1"/>
              <a:t>memroy</a:t>
            </a:r>
            <a:endParaRPr lang="en-GB" dirty="0"/>
          </a:p>
          <a:p>
            <a:pPr lvl="1"/>
            <a:r>
              <a:rPr lang="en-GB" dirty="0"/>
              <a:t>First </a:t>
            </a:r>
            <a:r>
              <a:rPr lang="en-GB" dirty="0">
                <a:solidFill>
                  <a:srgbClr val="0070C0"/>
                </a:solidFill>
              </a:rPr>
              <a:t>pipelined</a:t>
            </a:r>
            <a:r>
              <a:rPr lang="en-GB" dirty="0"/>
              <a:t> microprocessor</a:t>
            </a:r>
          </a:p>
          <a:p>
            <a:r>
              <a:rPr lang="en-GB" dirty="0"/>
              <a:t>8088</a:t>
            </a:r>
          </a:p>
          <a:p>
            <a:pPr lvl="1"/>
            <a:r>
              <a:rPr lang="en-GB" dirty="0"/>
              <a:t>Data bus: 16-bit internal, 8-bit external</a:t>
            </a:r>
          </a:p>
          <a:p>
            <a:pPr lvl="1"/>
            <a:r>
              <a:rPr lang="en-GB" dirty="0"/>
              <a:t>Fit in the 8-bit world, e.g., motherboard, peripherals</a:t>
            </a:r>
          </a:p>
          <a:p>
            <a:pPr lvl="1"/>
            <a:r>
              <a:rPr lang="en-GB" dirty="0"/>
              <a:t>Adopted in the IBM PC + MS-DOS </a:t>
            </a:r>
            <a:r>
              <a:rPr lang="en-GB" dirty="0">
                <a:solidFill>
                  <a:srgbClr val="FF0000"/>
                </a:solidFill>
              </a:rPr>
              <a:t>open</a:t>
            </a:r>
            <a:r>
              <a:rPr lang="en-GB" dirty="0"/>
              <a:t> system</a:t>
            </a:r>
          </a:p>
          <a:p>
            <a:r>
              <a:rPr lang="en-GB" dirty="0"/>
              <a:t>80286, 80386, 80486</a:t>
            </a:r>
          </a:p>
          <a:p>
            <a:pPr lvl="1"/>
            <a:r>
              <a:rPr lang="en-GB" dirty="0"/>
              <a:t>Real/protected modes</a:t>
            </a:r>
          </a:p>
          <a:p>
            <a:pPr lvl="1"/>
            <a:r>
              <a:rPr lang="en-GB" dirty="0"/>
              <a:t>Virtual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9E9BBE-4EAE-9D44-B925-A7607181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D222-E453-472C-B553-43E1189E21AE}" type="slidenum">
              <a:rPr lang="en-US" smtClean="0">
                <a:solidFill>
                  <a:srgbClr val="5E574E"/>
                </a:solidFill>
              </a:rPr>
              <a:pPr/>
              <a:t>5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134" y="227055"/>
            <a:ext cx="8610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B9599A-652A-4544-85E2-1A195755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50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Indirect Addressing Mode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is stored in memory and the address is held by a register</a:t>
            </a:r>
          </a:p>
          <a:p>
            <a:pPr lvl="1"/>
            <a:r>
              <a:rPr lang="en-US" dirty="0"/>
              <a:t>Segment address in the data segment (</a:t>
            </a:r>
            <a:r>
              <a:rPr lang="en-US" b="1" dirty="0"/>
              <a:t>DS</a:t>
            </a:r>
            <a:r>
              <a:rPr lang="en-US" dirty="0"/>
              <a:t>) by default</a:t>
            </a:r>
          </a:p>
          <a:p>
            <a:pPr lvl="1"/>
            <a:r>
              <a:rPr lang="en-US" dirty="0"/>
              <a:t>Registers for this purpose are </a:t>
            </a:r>
            <a:r>
              <a:rPr lang="en-US" b="1" dirty="0"/>
              <a:t>SI</a:t>
            </a:r>
            <a:r>
              <a:rPr lang="en-US" dirty="0"/>
              <a:t>, </a:t>
            </a:r>
            <a:r>
              <a:rPr lang="en-US" b="1" dirty="0"/>
              <a:t>DI</a:t>
            </a:r>
            <a:r>
              <a:rPr lang="en-US" dirty="0"/>
              <a:t>, and </a:t>
            </a:r>
            <a:r>
              <a:rPr lang="en-US" b="1" dirty="0"/>
              <a:t>BX</a:t>
            </a:r>
          </a:p>
          <a:p>
            <a:pPr lvl="1"/>
            <a:r>
              <a:rPr lang="en-US" dirty="0"/>
              <a:t>Need to access memory to gain the data</a:t>
            </a:r>
          </a:p>
          <a:p>
            <a:pPr lvl="1"/>
            <a:r>
              <a:rPr lang="en-US" dirty="0"/>
              <a:t>E.g., </a:t>
            </a:r>
          </a:p>
        </p:txBody>
      </p:sp>
      <p:pic>
        <p:nvPicPr>
          <p:cNvPr id="237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869160"/>
            <a:ext cx="8726625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D6A1D-DFA5-D24F-ACE3-BC33AD48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51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6632"/>
            <a:ext cx="8463066" cy="6689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47123-D7CD-634C-889C-5521695C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52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Based Relative Addressing Mode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is stored in memory and the address can be calculated with base registers </a:t>
            </a:r>
            <a:r>
              <a:rPr lang="en-US" b="1" dirty="0"/>
              <a:t>BX</a:t>
            </a:r>
            <a:r>
              <a:rPr lang="en-US" dirty="0"/>
              <a:t> and </a:t>
            </a:r>
            <a:r>
              <a:rPr lang="en-US" b="1" dirty="0"/>
              <a:t>BP</a:t>
            </a:r>
            <a:r>
              <a:rPr lang="en-US" dirty="0"/>
              <a:t> as well as a displacement value</a:t>
            </a:r>
          </a:p>
          <a:p>
            <a:pPr lvl="1"/>
            <a:r>
              <a:rPr lang="en-US" dirty="0"/>
              <a:t>The default segment is data segment (</a:t>
            </a:r>
            <a:r>
              <a:rPr lang="en-US" b="1" dirty="0"/>
              <a:t>DS</a:t>
            </a:r>
            <a:r>
              <a:rPr lang="en-US" dirty="0"/>
              <a:t>) for </a:t>
            </a:r>
            <a:r>
              <a:rPr lang="en-US" b="1" dirty="0"/>
              <a:t>BX</a:t>
            </a:r>
            <a:r>
              <a:rPr lang="en-US" dirty="0"/>
              <a:t>, stack segment (</a:t>
            </a:r>
            <a:r>
              <a:rPr lang="en-US" b="1" dirty="0"/>
              <a:t>SS</a:t>
            </a:r>
            <a:r>
              <a:rPr lang="en-US" dirty="0"/>
              <a:t>) for </a:t>
            </a:r>
            <a:r>
              <a:rPr lang="en-US" b="1" dirty="0"/>
              <a:t>BP</a:t>
            </a:r>
          </a:p>
          <a:p>
            <a:pPr lvl="1"/>
            <a:r>
              <a:rPr lang="en-US" dirty="0"/>
              <a:t>Need to access memory to gain the data</a:t>
            </a:r>
          </a:p>
          <a:p>
            <a:pPr lvl="1"/>
            <a:r>
              <a:rPr lang="en-US" dirty="0"/>
              <a:t>E.g., </a:t>
            </a:r>
          </a:p>
        </p:txBody>
      </p:sp>
      <p:pic>
        <p:nvPicPr>
          <p:cNvPr id="2385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5085184"/>
            <a:ext cx="738293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85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5805265"/>
            <a:ext cx="6480720" cy="460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BF93D0-EA54-6C49-BF3D-93EE8C7D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53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49300"/>
            <a:ext cx="8229600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9B72-333F-824C-9086-6FA1D09D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54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Indexed Relative Addressing Mode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is stored in memory and the address can be calculated with index registers </a:t>
            </a:r>
            <a:r>
              <a:rPr lang="en-US" b="1" dirty="0"/>
              <a:t>DI </a:t>
            </a:r>
            <a:r>
              <a:rPr lang="en-US" dirty="0"/>
              <a:t>and </a:t>
            </a:r>
            <a:r>
              <a:rPr lang="en-US" b="1" dirty="0"/>
              <a:t>SI</a:t>
            </a:r>
            <a:r>
              <a:rPr lang="en-US" dirty="0"/>
              <a:t> as well as a displacement value</a:t>
            </a:r>
          </a:p>
          <a:p>
            <a:pPr lvl="1"/>
            <a:r>
              <a:rPr lang="en-US" dirty="0"/>
              <a:t>The default segment is data segment (</a:t>
            </a:r>
            <a:r>
              <a:rPr lang="en-US" b="1" dirty="0"/>
              <a:t>DS</a:t>
            </a:r>
            <a:r>
              <a:rPr lang="en-US" dirty="0"/>
              <a:t>)</a:t>
            </a:r>
            <a:endParaRPr lang="en-US" b="1" dirty="0"/>
          </a:p>
          <a:p>
            <a:pPr lvl="1"/>
            <a:r>
              <a:rPr lang="en-US" dirty="0"/>
              <a:t>Need to access memory to gain the data</a:t>
            </a:r>
          </a:p>
          <a:p>
            <a:pPr lvl="1"/>
            <a:r>
              <a:rPr lang="en-US" dirty="0"/>
              <a:t>E.g., </a:t>
            </a:r>
          </a:p>
        </p:txBody>
      </p:sp>
      <p:pic>
        <p:nvPicPr>
          <p:cNvPr id="2396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725144"/>
            <a:ext cx="7714021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FBB724-E27B-BD4E-91FA-C62C07C0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55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0"/>
            <a:ext cx="8352928" cy="6147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0C38E-CB51-4647-9A3F-E95EB002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56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Based Indexed Relative Addressing Mode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Combines based and indexed addressing modes, one base register and one index register are used</a:t>
            </a:r>
          </a:p>
          <a:p>
            <a:pPr lvl="1"/>
            <a:r>
              <a:rPr lang="en-US" dirty="0"/>
              <a:t>The default segment is data segment (</a:t>
            </a:r>
            <a:r>
              <a:rPr lang="en-US" b="1" dirty="0"/>
              <a:t>DS</a:t>
            </a:r>
            <a:r>
              <a:rPr lang="en-US" dirty="0"/>
              <a:t>) for </a:t>
            </a:r>
            <a:r>
              <a:rPr lang="en-US" b="1" dirty="0"/>
              <a:t>BX</a:t>
            </a:r>
            <a:r>
              <a:rPr lang="en-US" dirty="0"/>
              <a:t>, stack segment (</a:t>
            </a:r>
            <a:r>
              <a:rPr lang="en-US" b="1" dirty="0"/>
              <a:t>SS</a:t>
            </a:r>
            <a:r>
              <a:rPr lang="en-US" dirty="0"/>
              <a:t>) for </a:t>
            </a:r>
            <a:r>
              <a:rPr lang="en-US" b="1" dirty="0"/>
              <a:t>BP</a:t>
            </a:r>
          </a:p>
          <a:p>
            <a:pPr lvl="1"/>
            <a:r>
              <a:rPr lang="en-US" dirty="0"/>
              <a:t>Need to access memory to gain the data</a:t>
            </a:r>
          </a:p>
          <a:p>
            <a:pPr lvl="1"/>
            <a:r>
              <a:rPr lang="en-US" dirty="0"/>
              <a:t>E.g., </a:t>
            </a:r>
          </a:p>
        </p:txBody>
      </p:sp>
      <p:pic>
        <p:nvPicPr>
          <p:cNvPr id="2406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5085184"/>
            <a:ext cx="8422685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722F61-3B44-0647-B4DC-B29F4891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57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155" y="116632"/>
            <a:ext cx="8403317" cy="649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77D4E-CF9A-3B49-90AF-302E1582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58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Overrides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8178800" cy="4171950"/>
          </a:xfrm>
        </p:spPr>
        <p:txBody>
          <a:bodyPr/>
          <a:lstStyle/>
          <a:p>
            <a:r>
              <a:rPr lang="en-US" dirty="0"/>
              <a:t>Offset registers are used with default segment registers </a:t>
            </a:r>
          </a:p>
          <a:p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80X86 allows the program to override the default segment registers</a:t>
            </a:r>
          </a:p>
          <a:p>
            <a:pPr lvl="1"/>
            <a:r>
              <a:rPr lang="en-US" dirty="0"/>
              <a:t>Specify the segment register in the code</a:t>
            </a:r>
          </a:p>
        </p:txBody>
      </p:sp>
      <p:pic>
        <p:nvPicPr>
          <p:cNvPr id="2416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564904"/>
            <a:ext cx="6408712" cy="8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16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4941168"/>
            <a:ext cx="6696744" cy="1651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CC52A4-EAF7-C843-AF3B-ABC5D6E0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59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Structure of 8086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Two sections</a:t>
            </a:r>
          </a:p>
          <a:p>
            <a:pPr lvl="1"/>
            <a:r>
              <a:rPr lang="en-GB" b="1" i="1" dirty="0">
                <a:solidFill>
                  <a:srgbClr val="0070C0"/>
                </a:solidFill>
              </a:rPr>
              <a:t>Bus interface unit </a:t>
            </a:r>
            <a:r>
              <a:rPr lang="en-GB" dirty="0"/>
              <a:t>(BIU): accesses memory and peripherals</a:t>
            </a:r>
          </a:p>
          <a:p>
            <a:pPr lvl="1"/>
            <a:r>
              <a:rPr lang="en-GB" b="1" i="1" dirty="0">
                <a:solidFill>
                  <a:srgbClr val="0070C0"/>
                </a:solidFill>
              </a:rPr>
              <a:t>Execution unit </a:t>
            </a:r>
            <a:r>
              <a:rPr lang="en-GB" dirty="0"/>
              <a:t>(EU): executes instructions previously fetched</a:t>
            </a:r>
          </a:p>
          <a:p>
            <a:pPr lvl="1"/>
            <a:r>
              <a:rPr lang="en-GB" dirty="0"/>
              <a:t>Work simultaneously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506DE2-2A40-A242-AE22-22329064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D222-E453-472C-B553-43E1189E21AE}" type="slidenum">
              <a:rPr lang="en-US" smtClean="0">
                <a:solidFill>
                  <a:srgbClr val="5E574E"/>
                </a:solidFill>
              </a:rPr>
              <a:pPr/>
              <a:t>6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8086</a:t>
            </a:r>
            <a:r>
              <a:rPr lang="zh-CN" altLang="en-US" dirty="0"/>
              <a:t>讲义，第五章习题</a:t>
            </a:r>
            <a:endParaRPr lang="en-US" altLang="zh-CN" dirty="0"/>
          </a:p>
          <a:p>
            <a:pPr lvl="1"/>
            <a:r>
              <a:rPr lang="zh-CN" altLang="en-US" dirty="0"/>
              <a:t>自己练习（不用上传）：</a:t>
            </a:r>
            <a:r>
              <a:rPr lang="en-US" altLang="zh-CN" dirty="0"/>
              <a:t>1-3</a:t>
            </a:r>
          </a:p>
          <a:p>
            <a:pPr lvl="1"/>
            <a:r>
              <a:rPr lang="zh-CN" altLang="en-US" dirty="0"/>
              <a:t>上传：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7-10</a:t>
            </a:r>
            <a:r>
              <a:rPr lang="zh-CN" altLang="en-US" dirty="0"/>
              <a:t>，</a:t>
            </a:r>
            <a:r>
              <a:rPr lang="en-US" altLang="zh-CN" dirty="0"/>
              <a:t>18-19</a:t>
            </a:r>
            <a:r>
              <a:rPr lang="zh-CN" altLang="en-US" dirty="0"/>
              <a:t>，</a:t>
            </a:r>
            <a:r>
              <a:rPr lang="en-US" altLang="zh-CN" dirty="0"/>
              <a:t>23</a:t>
            </a:r>
            <a:endParaRPr lang="zh-CN" altLang="en-US" dirty="0"/>
          </a:p>
          <a:p>
            <a:pPr lvl="1"/>
            <a:r>
              <a:rPr lang="zh-CN" altLang="en-US" dirty="0"/>
              <a:t>截止日期：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19</a:t>
            </a:r>
            <a:r>
              <a:rPr lang="zh-CN" altLang="en-US"/>
              <a:t>号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382F5-FB66-2149-A250-AFA61584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60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19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Structure of 8086</a:t>
            </a:r>
          </a:p>
        </p:txBody>
      </p:sp>
      <p:graphicFrame>
        <p:nvGraphicFramePr>
          <p:cNvPr id="64513" name="Object 3"/>
          <p:cNvGraphicFramePr>
            <a:graphicFrameLocks noChangeAspect="1"/>
          </p:cNvGraphicFramePr>
          <p:nvPr/>
        </p:nvGraphicFramePr>
        <p:xfrm>
          <a:off x="1317625" y="1566863"/>
          <a:ext cx="6959600" cy="518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7" name="Visio" r:id="rId4" imgW="4711770" imgH="3475637" progId="Visio.Drawing.11">
                  <p:embed/>
                </p:oleObj>
              </mc:Choice>
              <mc:Fallback>
                <p:oleObj name="Visio" r:id="rId4" imgW="4711770" imgH="3475637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1566863"/>
                        <a:ext cx="6959600" cy="518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EF5470-CFDE-5449-9C92-98E87302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D222-E453-472C-B553-43E1189E21AE}" type="slidenum">
              <a:rPr lang="en-US" smtClean="0">
                <a:solidFill>
                  <a:srgbClr val="5E574E"/>
                </a:solidFill>
              </a:rPr>
              <a:pPr/>
              <a:t>7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 Interface Unit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8178800" cy="4429100"/>
          </a:xfrm>
        </p:spPr>
        <p:txBody>
          <a:bodyPr/>
          <a:lstStyle/>
          <a:p>
            <a:r>
              <a:rPr lang="en-GB" sz="2400" dirty="0"/>
              <a:t>Take in charge of data transfer between CPU and memory and I/O devices as well</a:t>
            </a:r>
          </a:p>
          <a:p>
            <a:pPr lvl="1"/>
            <a:r>
              <a:rPr lang="en-GB" sz="2000" dirty="0"/>
              <a:t>Instruction fetch, instruction queuing, operand fetch and storage, address relocation and Bus control</a:t>
            </a:r>
          </a:p>
          <a:p>
            <a:r>
              <a:rPr lang="en-GB" sz="2400" dirty="0"/>
              <a:t>Consists of :</a:t>
            </a:r>
          </a:p>
          <a:p>
            <a:pPr lvl="1"/>
            <a:r>
              <a:rPr lang="en-GB" sz="2000" dirty="0"/>
              <a:t>four 16-bit segment registers: CS, DS, ES, SS</a:t>
            </a:r>
          </a:p>
          <a:p>
            <a:pPr lvl="1"/>
            <a:r>
              <a:rPr lang="en-GB" sz="2000" dirty="0"/>
              <a:t>One 16-bit instruction pointer: IP</a:t>
            </a:r>
          </a:p>
          <a:p>
            <a:pPr lvl="1"/>
            <a:r>
              <a:rPr lang="en-GB" sz="2000" dirty="0"/>
              <a:t>One 20-bit address adder: e.g., CS left-shifted by 4 bits + IP (CS*16+IP)</a:t>
            </a:r>
          </a:p>
          <a:p>
            <a:pPr lvl="1"/>
            <a:r>
              <a:rPr lang="en-GB" sz="2000" dirty="0"/>
              <a:t>A 6-byte instruction queue</a:t>
            </a:r>
          </a:p>
          <a:p>
            <a:r>
              <a:rPr lang="en-GB" sz="2400" dirty="0"/>
              <a:t>While the EU is executing an instruction, the BIU will fetch the next one or several instructions from the memory and put in the queue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484FA5-82B3-E24B-AF6B-BA38094D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D222-E453-472C-B553-43E1189E21AE}" type="slidenum">
              <a:rPr lang="en-US" smtClean="0">
                <a:solidFill>
                  <a:srgbClr val="5E574E"/>
                </a:solidFill>
              </a:rPr>
              <a:pPr/>
              <a:t>8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Unit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Take in charge of instruction execution</a:t>
            </a:r>
          </a:p>
          <a:p>
            <a:r>
              <a:rPr lang="en-GB" dirty="0"/>
              <a:t>Consists of:</a:t>
            </a:r>
          </a:p>
          <a:p>
            <a:pPr lvl="1"/>
            <a:r>
              <a:rPr lang="en-GB" dirty="0"/>
              <a:t>Four 16-bit general registers: Accumulator (</a:t>
            </a:r>
            <a:r>
              <a:rPr lang="en-GB" dirty="0">
                <a:solidFill>
                  <a:srgbClr val="0070C0"/>
                </a:solidFill>
              </a:rPr>
              <a:t>AX</a:t>
            </a:r>
            <a:r>
              <a:rPr lang="en-GB" dirty="0"/>
              <a:t>), Base (</a:t>
            </a:r>
            <a:r>
              <a:rPr lang="en-GB" dirty="0">
                <a:solidFill>
                  <a:srgbClr val="0070C0"/>
                </a:solidFill>
              </a:rPr>
              <a:t>BX</a:t>
            </a:r>
            <a:r>
              <a:rPr lang="en-GB" dirty="0"/>
              <a:t>), Count (</a:t>
            </a:r>
            <a:r>
              <a:rPr lang="en-GB" dirty="0">
                <a:solidFill>
                  <a:srgbClr val="0070C0"/>
                </a:solidFill>
              </a:rPr>
              <a:t>CX</a:t>
            </a:r>
            <a:r>
              <a:rPr lang="en-GB" dirty="0"/>
              <a:t>) and Data (</a:t>
            </a:r>
            <a:r>
              <a:rPr lang="en-GB" dirty="0">
                <a:solidFill>
                  <a:srgbClr val="0070C0"/>
                </a:solidFill>
              </a:rPr>
              <a:t>DX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Two 16-bit pointer registers: Stack Pointer (</a:t>
            </a:r>
            <a:r>
              <a:rPr lang="en-GB" dirty="0">
                <a:solidFill>
                  <a:srgbClr val="92D050"/>
                </a:solidFill>
              </a:rPr>
              <a:t>SP</a:t>
            </a:r>
            <a:r>
              <a:rPr lang="en-GB" dirty="0"/>
              <a:t>), Base Pointer (</a:t>
            </a:r>
            <a:r>
              <a:rPr lang="en-GB" dirty="0">
                <a:solidFill>
                  <a:srgbClr val="92D050"/>
                </a:solidFill>
              </a:rPr>
              <a:t>BP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Two 16-bit index registers: Source Index (</a:t>
            </a:r>
            <a:r>
              <a:rPr lang="en-GB" dirty="0">
                <a:solidFill>
                  <a:srgbClr val="FF0000"/>
                </a:solidFill>
              </a:rPr>
              <a:t>SI</a:t>
            </a:r>
            <a:r>
              <a:rPr lang="en-GB" dirty="0"/>
              <a:t>) and Destination Index (</a:t>
            </a:r>
            <a:r>
              <a:rPr lang="en-GB" dirty="0">
                <a:solidFill>
                  <a:srgbClr val="FF0000"/>
                </a:solidFill>
              </a:rPr>
              <a:t>DI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One 16-bit flag register: 9 of the 16 bits are used</a:t>
            </a:r>
          </a:p>
          <a:p>
            <a:pPr lvl="1"/>
            <a:r>
              <a:rPr lang="en-GB" dirty="0"/>
              <a:t>ALU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4F35AA-3B64-4F4D-9DD1-A3DF9469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D222-E453-472C-B553-43E1189E21AE}" type="slidenum">
              <a:rPr lang="en-US" smtClean="0">
                <a:solidFill>
                  <a:srgbClr val="5E574E"/>
                </a:solidFill>
              </a:rPr>
              <a:pPr/>
              <a:t>9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allings">
  <a:themeElements>
    <a:clrScheme name="stallings.po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stallings.po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llings.po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stallings">
  <a:themeElements>
    <a:clrScheme name="stallings.po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stallings.po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llings.po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3191</TotalTime>
  <Words>3315</Words>
  <Application>Microsoft Macintosh PowerPoint</Application>
  <PresentationFormat>On-screen Show (4:3)</PresentationFormat>
  <Paragraphs>472</Paragraphs>
  <Slides>60</Slides>
  <Notes>45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2" baseType="lpstr">
      <vt:lpstr>Arial</vt:lpstr>
      <vt:lpstr>Arial Black</vt:lpstr>
      <vt:lpstr>Calibri</vt:lpstr>
      <vt:lpstr>Monotype Sorts</vt:lpstr>
      <vt:lpstr>Tahoma</vt:lpstr>
      <vt:lpstr>Times New Roman</vt:lpstr>
      <vt:lpstr>Wingdings</vt:lpstr>
      <vt:lpstr>Office 主题</vt:lpstr>
      <vt:lpstr>stallings</vt:lpstr>
      <vt:lpstr>1_stallings</vt:lpstr>
      <vt:lpstr>Visio</vt:lpstr>
      <vt:lpstr>Equation</vt:lpstr>
      <vt:lpstr>Lecture 04: 80X86 Microprocessor</vt:lpstr>
      <vt:lpstr>Key Content</vt:lpstr>
      <vt:lpstr>Key Content</vt:lpstr>
      <vt:lpstr>PowerPoint Presentation</vt:lpstr>
      <vt:lpstr>Evolution of 80X86 Family</vt:lpstr>
      <vt:lpstr>Internal Structure of 8086</vt:lpstr>
      <vt:lpstr>Internal Structure of 8086</vt:lpstr>
      <vt:lpstr>Bus Interface Unit</vt:lpstr>
      <vt:lpstr>Execution Unit</vt:lpstr>
      <vt:lpstr>Registers</vt:lpstr>
      <vt:lpstr>Pipelining in 8086</vt:lpstr>
      <vt:lpstr>Flag Register</vt:lpstr>
      <vt:lpstr>Conditional Flags</vt:lpstr>
      <vt:lpstr>Signed Number</vt:lpstr>
      <vt:lpstr>More about Signed Number, CF&amp;OF</vt:lpstr>
      <vt:lpstr>Examples of Conditional Flags</vt:lpstr>
      <vt:lpstr>Control Flags</vt:lpstr>
      <vt:lpstr>Key Content</vt:lpstr>
      <vt:lpstr>8086/8088 Pins (Compare them and tell the difference)</vt:lpstr>
      <vt:lpstr>Minimum Mode Configuration</vt:lpstr>
      <vt:lpstr>Control Signals</vt:lpstr>
      <vt:lpstr>Control Signals</vt:lpstr>
      <vt:lpstr>Remember CMOS Gates?</vt:lpstr>
      <vt:lpstr>Sequential Logic 时序逻辑电路</vt:lpstr>
      <vt:lpstr>Memory/IO Control Signals</vt:lpstr>
      <vt:lpstr>Address/Data Demultiplexing &amp; Address latching</vt:lpstr>
      <vt:lpstr>Data Bus Transceiver</vt:lpstr>
      <vt:lpstr>8086/88 Bus Cycle (for data transfers)</vt:lpstr>
      <vt:lpstr>Key Content</vt:lpstr>
      <vt:lpstr>8086 Programming</vt:lpstr>
      <vt:lpstr>Logical &amp; Physical Address</vt:lpstr>
      <vt:lpstr>Logical &amp; Physical Address</vt:lpstr>
      <vt:lpstr>Physical Address Wrap-around</vt:lpstr>
      <vt:lpstr>Logical &amp; Physical Address</vt:lpstr>
      <vt:lpstr>Segment Overlapping</vt:lpstr>
      <vt:lpstr>Code Segment</vt:lpstr>
      <vt:lpstr>Data Segment</vt:lpstr>
      <vt:lpstr>Data Representation in Memory</vt:lpstr>
      <vt:lpstr>Stack Segment</vt:lpstr>
      <vt:lpstr>Push &amp; Pop</vt:lpstr>
      <vt:lpstr>Push &amp; Pop</vt:lpstr>
      <vt:lpstr>Extra Segment</vt:lpstr>
      <vt:lpstr>Memory map of the IBM PC</vt:lpstr>
      <vt:lpstr>BIOS Function</vt:lpstr>
      <vt:lpstr>Key Content</vt:lpstr>
      <vt:lpstr>80X86 Addressing Modes</vt:lpstr>
      <vt:lpstr>Register Addressing Mode</vt:lpstr>
      <vt:lpstr>Immediate Addressing Mode</vt:lpstr>
      <vt:lpstr>Direct Addressing Mode</vt:lpstr>
      <vt:lpstr>PowerPoint Presentation</vt:lpstr>
      <vt:lpstr>Register Indirect Addressing Mode</vt:lpstr>
      <vt:lpstr>PowerPoint Presentation</vt:lpstr>
      <vt:lpstr>Based Relative Addressing Mode</vt:lpstr>
      <vt:lpstr>PowerPoint Presentation</vt:lpstr>
      <vt:lpstr>Indexed Relative Addressing Mode</vt:lpstr>
      <vt:lpstr>PowerPoint Presentation</vt:lpstr>
      <vt:lpstr>Based Indexed Relative Addressing Mode</vt:lpstr>
      <vt:lpstr>PowerPoint Presentation</vt:lpstr>
      <vt:lpstr>Segment Overrides</vt:lpstr>
      <vt:lpstr>作业三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More on I/O and Memory</dc:title>
  <dc:creator>archee</dc:creator>
  <cp:lastModifiedBy>Leng Jingwen</cp:lastModifiedBy>
  <cp:revision>242</cp:revision>
  <cp:lastPrinted>2018-03-08T09:14:44Z</cp:lastPrinted>
  <dcterms:created xsi:type="dcterms:W3CDTF">2012-02-15T06:15:34Z</dcterms:created>
  <dcterms:modified xsi:type="dcterms:W3CDTF">2021-04-29T01:55:49Z</dcterms:modified>
</cp:coreProperties>
</file>