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nilla Black" userId="f4ad61faa5e74de5" providerId="LiveId" clId="{AFC3531C-FA7F-422C-8970-79F4E19846DD}"/>
    <pc:docChg chg="undo redo custSel modSld">
      <pc:chgData name="Vanilla Black" userId="f4ad61faa5e74de5" providerId="LiveId" clId="{AFC3531C-FA7F-422C-8970-79F4E19846DD}" dt="2021-12-12T16:05:53.197" v="1240"/>
      <pc:docMkLst>
        <pc:docMk/>
      </pc:docMkLst>
      <pc:sldChg chg="modSp mod">
        <pc:chgData name="Vanilla Black" userId="f4ad61faa5e74de5" providerId="LiveId" clId="{AFC3531C-FA7F-422C-8970-79F4E19846DD}" dt="2021-12-12T15:55:54.106" v="135" actId="20577"/>
        <pc:sldMkLst>
          <pc:docMk/>
          <pc:sldMk cId="641096411" sldId="257"/>
        </pc:sldMkLst>
        <pc:spChg chg="mod">
          <ac:chgData name="Vanilla Black" userId="f4ad61faa5e74de5" providerId="LiveId" clId="{AFC3531C-FA7F-422C-8970-79F4E19846DD}" dt="2021-12-12T15:55:54.106" v="135" actId="20577"/>
          <ac:spMkLst>
            <pc:docMk/>
            <pc:sldMk cId="641096411" sldId="257"/>
            <ac:spMk id="3" creationId="{B6115E86-6E39-4782-9BE4-74A8F067509D}"/>
          </ac:spMkLst>
        </pc:spChg>
      </pc:sldChg>
      <pc:sldChg chg="modSp mod">
        <pc:chgData name="Vanilla Black" userId="f4ad61faa5e74de5" providerId="LiveId" clId="{AFC3531C-FA7F-422C-8970-79F4E19846DD}" dt="2021-12-12T15:58:16.705" v="565" actId="5793"/>
        <pc:sldMkLst>
          <pc:docMk/>
          <pc:sldMk cId="3241758891" sldId="258"/>
        </pc:sldMkLst>
        <pc:spChg chg="mod">
          <ac:chgData name="Vanilla Black" userId="f4ad61faa5e74de5" providerId="LiveId" clId="{AFC3531C-FA7F-422C-8970-79F4E19846DD}" dt="2021-12-12T15:58:16.705" v="565" actId="5793"/>
          <ac:spMkLst>
            <pc:docMk/>
            <pc:sldMk cId="3241758891" sldId="258"/>
            <ac:spMk id="3" creationId="{8BC12898-F5DC-403E-98FD-A4B40082B9A2}"/>
          </ac:spMkLst>
        </pc:spChg>
      </pc:sldChg>
      <pc:sldChg chg="modSp mod">
        <pc:chgData name="Vanilla Black" userId="f4ad61faa5e74de5" providerId="LiveId" clId="{AFC3531C-FA7F-422C-8970-79F4E19846DD}" dt="2021-12-12T16:00:53.552" v="930" actId="20577"/>
        <pc:sldMkLst>
          <pc:docMk/>
          <pc:sldMk cId="228727096" sldId="259"/>
        </pc:sldMkLst>
        <pc:spChg chg="mod">
          <ac:chgData name="Vanilla Black" userId="f4ad61faa5e74de5" providerId="LiveId" clId="{AFC3531C-FA7F-422C-8970-79F4E19846DD}" dt="2021-12-12T16:00:53.552" v="930" actId="20577"/>
          <ac:spMkLst>
            <pc:docMk/>
            <pc:sldMk cId="228727096" sldId="259"/>
            <ac:spMk id="3" creationId="{30FF0573-9C9D-41E8-954B-5411F0AFDF7A}"/>
          </ac:spMkLst>
        </pc:spChg>
      </pc:sldChg>
      <pc:sldChg chg="modSp mod">
        <pc:chgData name="Vanilla Black" userId="f4ad61faa5e74de5" providerId="LiveId" clId="{AFC3531C-FA7F-422C-8970-79F4E19846DD}" dt="2021-12-12T16:04:07.506" v="1228" actId="20577"/>
        <pc:sldMkLst>
          <pc:docMk/>
          <pc:sldMk cId="4227891358" sldId="260"/>
        </pc:sldMkLst>
        <pc:spChg chg="mod">
          <ac:chgData name="Vanilla Black" userId="f4ad61faa5e74de5" providerId="LiveId" clId="{AFC3531C-FA7F-422C-8970-79F4E19846DD}" dt="2021-12-12T16:04:07.506" v="1228" actId="20577"/>
          <ac:spMkLst>
            <pc:docMk/>
            <pc:sldMk cId="4227891358" sldId="260"/>
            <ac:spMk id="3" creationId="{0565B95A-A0D6-43DC-A9A5-93B1740D11FC}"/>
          </ac:spMkLst>
        </pc:spChg>
      </pc:sldChg>
      <pc:sldChg chg="modSp mod">
        <pc:chgData name="Vanilla Black" userId="f4ad61faa5e74de5" providerId="LiveId" clId="{AFC3531C-FA7F-422C-8970-79F4E19846DD}" dt="2021-12-12T16:05:53.197" v="1240"/>
        <pc:sldMkLst>
          <pc:docMk/>
          <pc:sldMk cId="2626293724" sldId="261"/>
        </pc:sldMkLst>
        <pc:spChg chg="mod">
          <ac:chgData name="Vanilla Black" userId="f4ad61faa5e74de5" providerId="LiveId" clId="{AFC3531C-FA7F-422C-8970-79F4E19846DD}" dt="2021-12-12T16:05:53.197" v="1240"/>
          <ac:spMkLst>
            <pc:docMk/>
            <pc:sldMk cId="2626293724" sldId="261"/>
            <ac:spMk id="3" creationId="{368591C6-D98C-4BE3-9F57-C32A24E55EC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Sunday, December 12,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436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Sunday, December 12,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47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Sunday, December 12,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74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Sunday, December 12,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320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Sunday, December 12,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30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Sunday, December 12,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8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Sunday, December 12,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55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Sunday, December 12,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79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Sunday, December 12,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42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Sunday, December 12,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41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Sunday, December 12,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380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Sunday, December 12,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6760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6AE383-06A1-42D3-B1AF-CE22194F54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70B90B-BED1-4715-9BFE-9622C47A2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C810A-36AA-4E47-8D4C-A741AACE8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8663"/>
            <a:ext cx="5015638" cy="2795738"/>
          </a:xfrm>
        </p:spPr>
        <p:txBody>
          <a:bodyPr>
            <a:normAutofit/>
          </a:bodyPr>
          <a:lstStyle/>
          <a:p>
            <a:r>
              <a:rPr lang="en-US" dirty="0"/>
              <a:t>SNHU CS-250 7-1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D87781-4C6A-422A-A3D5-9013576346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3830398"/>
            <a:ext cx="5015638" cy="2298939"/>
          </a:xfrm>
        </p:spPr>
        <p:txBody>
          <a:bodyPr>
            <a:normAutofit/>
          </a:bodyPr>
          <a:lstStyle/>
          <a:p>
            <a:r>
              <a:rPr lang="en-US" dirty="0"/>
              <a:t>Implementing Scrum-agile Development Practices</a:t>
            </a:r>
          </a:p>
        </p:txBody>
      </p:sp>
      <p:pic>
        <p:nvPicPr>
          <p:cNvPr id="4" name="Picture 3" descr="Colorful molecular blocks">
            <a:extLst>
              <a:ext uri="{FF2B5EF4-FFF2-40B4-BE49-F238E27FC236}">
                <a16:creationId xmlns:a16="http://schemas.microsoft.com/office/drawing/2014/main" id="{75477D18-063C-4C1C-A443-C982C820FE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254" r="20323"/>
          <a:stretch/>
        </p:blipFill>
        <p:spPr>
          <a:xfrm>
            <a:off x="6288276" y="10"/>
            <a:ext cx="5903725" cy="6857990"/>
          </a:xfrm>
          <a:custGeom>
            <a:avLst/>
            <a:gdLst/>
            <a:ahLst/>
            <a:cxnLst/>
            <a:rect l="l" t="t" r="r" b="b"/>
            <a:pathLst>
              <a:path w="5903725" h="6858000">
                <a:moveTo>
                  <a:pt x="17547" y="0"/>
                </a:moveTo>
                <a:lnTo>
                  <a:pt x="5903725" y="0"/>
                </a:lnTo>
                <a:lnTo>
                  <a:pt x="5903725" y="6858000"/>
                </a:lnTo>
                <a:lnTo>
                  <a:pt x="57217" y="6858000"/>
                </a:lnTo>
                <a:lnTo>
                  <a:pt x="57185" y="6699667"/>
                </a:lnTo>
                <a:cubicBezTo>
                  <a:pt x="57923" y="6526851"/>
                  <a:pt x="61039" y="6384211"/>
                  <a:pt x="67005" y="6279216"/>
                </a:cubicBezTo>
                <a:cubicBezTo>
                  <a:pt x="108514" y="5194623"/>
                  <a:pt x="-44577" y="788432"/>
                  <a:pt x="13203" y="4200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4585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0D05F-25E7-4311-8260-ECB7BA624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15E86-6E39-4782-9BE4-74A8F0675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Product Owner is at the top of a Scrum-agile workflow.  They communicate directly with the customer to set a clear direction for the product.</a:t>
            </a:r>
          </a:p>
          <a:p>
            <a:r>
              <a:rPr lang="en-US" dirty="0"/>
              <a:t>The Scrum Master defines the Scrum environment and sets values, being an observant leader to mitigate issues.</a:t>
            </a:r>
          </a:p>
          <a:p>
            <a:r>
              <a:rPr lang="en-US" dirty="0"/>
              <a:t>Developers are made up of all kinds of people including designers, writers, programmers, etc. (West, 2021)</a:t>
            </a:r>
          </a:p>
          <a:p>
            <a:r>
              <a:rPr lang="en-US" dirty="0"/>
              <a:t>Testers work on test cases based on user stories to accomplish the goals set out by the Product Owner.</a:t>
            </a:r>
          </a:p>
        </p:txBody>
      </p:sp>
    </p:spTree>
    <p:extLst>
      <p:ext uri="{BB962C8B-B14F-4D97-AF65-F5344CB8AC3E}">
        <p14:creationId xmlns:p14="http://schemas.microsoft.com/office/powerpoint/2010/main" val="641096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8A87F-1181-481D-AD20-78D710D72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12898-F5DC-403E-98FD-A4B40082B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Concept: Product owners will determine the scope of their product (Wrike, 2021).</a:t>
            </a:r>
          </a:p>
          <a:p>
            <a:r>
              <a:rPr lang="en-US" dirty="0"/>
              <a:t>Inception: This is when resources are allocated, and team members are picked.</a:t>
            </a:r>
          </a:p>
          <a:p>
            <a:r>
              <a:rPr lang="en-US" dirty="0"/>
              <a:t>Iteration: Also referred to as construction, it is when the product is worked on directly.</a:t>
            </a:r>
          </a:p>
          <a:p>
            <a:r>
              <a:rPr lang="en-US" dirty="0"/>
              <a:t>Release: The product is released into production and handed off to the customer.</a:t>
            </a:r>
          </a:p>
          <a:p>
            <a:r>
              <a:rPr lang="en-US" dirty="0"/>
              <a:t>Maintenance: After release, the product must be maintained to operate smoothly.</a:t>
            </a:r>
          </a:p>
          <a:p>
            <a:r>
              <a:rPr lang="en-US" dirty="0"/>
              <a:t>Retirement: When the product is either being replaced or phased out.</a:t>
            </a:r>
          </a:p>
        </p:txBody>
      </p:sp>
    </p:spTree>
    <p:extLst>
      <p:ext uri="{BB962C8B-B14F-4D97-AF65-F5344CB8AC3E}">
        <p14:creationId xmlns:p14="http://schemas.microsoft.com/office/powerpoint/2010/main" val="3241758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70144-9EAB-4C70-AFF6-B5DD5A65B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between Scrum-agile and Waterfall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F0573-9C9D-41E8-954B-5411F0AFD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Waterfall is a one-dimensional process from start to finish: requirements, system design, implementation, integration and testing, delivery/deployment, and maintenance (</a:t>
            </a:r>
            <a:r>
              <a:rPr lang="en-US" dirty="0" err="1"/>
              <a:t>Lucidchart</a:t>
            </a:r>
            <a:r>
              <a:rPr lang="en-US" dirty="0"/>
              <a:t>, 2021).</a:t>
            </a:r>
          </a:p>
          <a:p>
            <a:r>
              <a:rPr lang="en-US" dirty="0"/>
              <a:t>Agile is iterative, where the product can be in multiple stages simultaneously, often release and construction/iteration.</a:t>
            </a:r>
          </a:p>
        </p:txBody>
      </p:sp>
    </p:spTree>
    <p:extLst>
      <p:ext uri="{BB962C8B-B14F-4D97-AF65-F5344CB8AC3E}">
        <p14:creationId xmlns:p14="http://schemas.microsoft.com/office/powerpoint/2010/main" val="228727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7056E-FA3A-4EF7-90BE-A51C8796C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to consider between Waterfall and Agile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5B95A-A0D6-43DC-A9A5-93B1740D1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Agile is more adaptable than the Waterfall methodology.  The Waterfall methodology is strict in direction while Agile is iterative, as described in the last slide.</a:t>
            </a:r>
          </a:p>
          <a:p>
            <a:r>
              <a:rPr lang="en-US" dirty="0"/>
              <a:t>Waterfall has distinctive phases that can only be started once the prior one has been completed.</a:t>
            </a:r>
          </a:p>
        </p:txBody>
      </p:sp>
    </p:spTree>
    <p:extLst>
      <p:ext uri="{BB962C8B-B14F-4D97-AF65-F5344CB8AC3E}">
        <p14:creationId xmlns:p14="http://schemas.microsoft.com/office/powerpoint/2010/main" val="4227891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BD692-0073-4A84-AF29-E1CCE11AD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591C6-D98C-4BE3-9F57-C32A24E55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effectLst/>
              </a:rPr>
              <a:t>The Agile Software Development Life cycle</a:t>
            </a:r>
            <a:r>
              <a:rPr lang="en-US" dirty="0">
                <a:effectLst/>
              </a:rPr>
              <a:t>. Wrike Agile Guide. (n.d.). Retrieved December 12, 2021, from https://www.wrike.com/agile-guide/agile-development-life-cycle/. </a:t>
            </a:r>
          </a:p>
          <a:p>
            <a:r>
              <a:rPr lang="en-US" i="1" dirty="0">
                <a:effectLst/>
              </a:rPr>
              <a:t>Agile vs. Waterfall vs. Kanban vs. Scrum</a:t>
            </a:r>
            <a:r>
              <a:rPr lang="en-US" dirty="0">
                <a:effectLst/>
              </a:rPr>
              <a:t>. Agile vs. Waterfall vs. Kanban vs. Scrum | </a:t>
            </a:r>
            <a:r>
              <a:rPr lang="en-US" dirty="0" err="1">
                <a:effectLst/>
              </a:rPr>
              <a:t>Lucidchart</a:t>
            </a:r>
            <a:r>
              <a:rPr lang="en-US" dirty="0">
                <a:effectLst/>
              </a:rPr>
              <a:t> Blog. (2019, October 9). Retrieved December 12, 2021, from https://www.lucidchart.com/blog/agile-vs-waterfall-vs-kanban-vs-scrum. </a:t>
            </a:r>
          </a:p>
          <a:p>
            <a:r>
              <a:rPr lang="en-US" dirty="0">
                <a:effectLst/>
              </a:rPr>
              <a:t>Atlassian. (n.d.). </a:t>
            </a:r>
            <a:r>
              <a:rPr lang="en-US" i="1" dirty="0">
                <a:effectLst/>
              </a:rPr>
              <a:t>Agile Scrum roles</a:t>
            </a:r>
            <a:r>
              <a:rPr lang="en-US" dirty="0">
                <a:effectLst/>
              </a:rPr>
              <a:t>. Atlassian. </a:t>
            </a:r>
            <a:r>
              <a:rPr lang="en-US">
                <a:effectLst/>
              </a:rPr>
              <a:t>Retrieved December 12, 2021, from https://www.atlassian.com/agile/scrum/roles. </a:t>
            </a:r>
            <a:endParaRPr lang="en-US" i="1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293724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RegularSeedRightStep">
      <a:dk1>
        <a:srgbClr val="000000"/>
      </a:dk1>
      <a:lt1>
        <a:srgbClr val="FFFFFF"/>
      </a:lt1>
      <a:dk2>
        <a:srgbClr val="1C2031"/>
      </a:dk2>
      <a:lt2>
        <a:srgbClr val="F3F0F0"/>
      </a:lt2>
      <a:accent1>
        <a:srgbClr val="45B0AB"/>
      </a:accent1>
      <a:accent2>
        <a:srgbClr val="3B85B1"/>
      </a:accent2>
      <a:accent3>
        <a:srgbClr val="4D66C3"/>
      </a:accent3>
      <a:accent4>
        <a:srgbClr val="573EB3"/>
      </a:accent4>
      <a:accent5>
        <a:srgbClr val="974DC3"/>
      </a:accent5>
      <a:accent6>
        <a:srgbClr val="B13BAD"/>
      </a:accent6>
      <a:hlink>
        <a:srgbClr val="BF3F45"/>
      </a:hlink>
      <a:folHlink>
        <a:srgbClr val="7F7F7F"/>
      </a:folHlink>
    </a:clrScheme>
    <a:fontScheme name="Blob">
      <a:majorFont>
        <a:latin typeface="Sagona Book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421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Sagona Book</vt:lpstr>
      <vt:lpstr>The Hand Extrablack</vt:lpstr>
      <vt:lpstr>BlobVTI</vt:lpstr>
      <vt:lpstr>SNHU CS-250 7-1 Final Project</vt:lpstr>
      <vt:lpstr>Roles</vt:lpstr>
      <vt:lpstr>Phases</vt:lpstr>
      <vt:lpstr>Differences between Scrum-agile and Waterfall</vt:lpstr>
      <vt:lpstr>Factors to consider between Waterfall and Agile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SNHU CS-250 7-1 Final Project</dc:title>
  <dc:creator>Vanilla Black</dc:creator>
  <cp:lastModifiedBy>Vanilla Black</cp:lastModifiedBy>
  <cp:revision>1</cp:revision>
  <dcterms:created xsi:type="dcterms:W3CDTF">2021-12-12T15:47:04Z</dcterms:created>
  <dcterms:modified xsi:type="dcterms:W3CDTF">2021-12-12T16:05:53Z</dcterms:modified>
</cp:coreProperties>
</file>