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59" r:id="rId6"/>
    <p:sldId id="270" r:id="rId7"/>
    <p:sldId id="271" r:id="rId8"/>
    <p:sldId id="272" r:id="rId9"/>
    <p:sldId id="267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4488" autoAdjust="0"/>
  </p:normalViewPr>
  <p:slideViewPr>
    <p:cSldViewPr snapToGrid="0">
      <p:cViewPr varScale="1">
        <p:scale>
          <a:sx n="64" d="100"/>
          <a:sy n="64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6B148-16B5-4A23-893E-23AE86ADB78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2558-0A36-4D48-9210-26DC244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Unmanned Aerial systems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Fixed wing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Rotorcraft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Autopilot</a:t>
            </a:r>
          </a:p>
          <a:p>
            <a:pPr marL="171450" indent="-171450">
              <a:buFontTx/>
              <a:buChar char="-"/>
            </a:pPr>
            <a:r>
              <a:rPr lang="en-US" dirty="0"/>
              <a:t>Navigation, Guidance, and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Missions planned at ground 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reference commands to control system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F2AD-9A73-4106-85FD-00A9E5942C9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 for a weighted gradient vector field enabling optimal obstacle avoidance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907756"/>
            <a:ext cx="9953469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Garrett Clem</a:t>
            </a:r>
          </a:p>
          <a:p>
            <a:pPr algn="l"/>
            <a:r>
              <a:rPr lang="en-US" dirty="0"/>
              <a:t>Advisor: Jay Wilhelm</a:t>
            </a:r>
          </a:p>
          <a:p>
            <a:pPr algn="l"/>
            <a:r>
              <a:rPr lang="en-US" dirty="0"/>
              <a:t>Committee: Dr. Bob Williams, Dr. David </a:t>
            </a:r>
            <a:r>
              <a:rPr lang="en-US" dirty="0" err="1"/>
              <a:t>Casbeer</a:t>
            </a:r>
            <a:r>
              <a:rPr lang="en-US" dirty="0"/>
              <a:t>, Dr. </a:t>
            </a:r>
            <a:r>
              <a:rPr lang="en-US" dirty="0" smtClean="0"/>
              <a:t>Maarten </a:t>
            </a:r>
            <a:r>
              <a:rPr lang="en-US" dirty="0" err="1" smtClean="0"/>
              <a:t>Uijt</a:t>
            </a:r>
            <a:r>
              <a:rPr lang="en-US" dirty="0" smtClean="0"/>
              <a:t> de Haag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/>
              <a:t>2 Overview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Determine GVF weighting functions that improve obstacle avoidance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Investigate weighting functions dependent on UAV state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Formulate circulation and convergence weights as functions of UAV state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Determine combination of GVF weights that produces optimal guidance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1970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/>
              <a:t>3 Overview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Demonstrate GVF obstacle avoidance with ground robot experiments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Validate modified GVF guidance on mobile robot platform simulating fixed wing constraints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969298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differential drive robot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Program robotic framework to take guidance commands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Repeat experiments performed in phase 2 on ground robot</a:t>
            </a:r>
          </a:p>
        </p:txBody>
      </p:sp>
    </p:spTree>
    <p:extLst>
      <p:ext uri="{BB962C8B-B14F-4D97-AF65-F5344CB8AC3E}">
        <p14:creationId xmlns:p14="http://schemas.microsoft.com/office/powerpoint/2010/main" val="4587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86712" cy="4351338"/>
          </a:xfrm>
        </p:spPr>
        <p:txBody>
          <a:bodyPr/>
          <a:lstStyle/>
          <a:p>
            <a:r>
              <a:rPr lang="en-US" dirty="0"/>
              <a:t>Phase 1: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2: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3: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4BCB38-D028-48DC-80C1-6456E399645F}"/>
              </a:ext>
            </a:extLst>
          </p:cNvPr>
          <p:cNvSpPr txBox="1">
            <a:spLocks/>
          </p:cNvSpPr>
          <p:nvPr/>
        </p:nvSpPr>
        <p:spPr>
          <a:xfrm>
            <a:off x="2965704" y="1810258"/>
            <a:ext cx="81351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Identified location and conditions that cause vector  field singularities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GVF weighted functions provide an improved performance over un-modified GVF guidance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 and experimental results are comparable and modified GVF operates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097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08131"/>
          </a:xfrm>
        </p:spPr>
        <p:txBody>
          <a:bodyPr>
            <a:normAutofit/>
          </a:bodyPr>
          <a:lstStyle/>
          <a:p>
            <a:r>
              <a:rPr lang="en-US" dirty="0"/>
              <a:t>Fixed Wing Unmanned Aerial Vehicles (UAVs)</a:t>
            </a:r>
          </a:p>
          <a:p>
            <a:pPr lvl="1"/>
            <a:r>
              <a:rPr lang="en-US" dirty="0"/>
              <a:t>Remotely piloted</a:t>
            </a:r>
          </a:p>
          <a:p>
            <a:pPr lvl="1"/>
            <a:r>
              <a:rPr lang="en-US" dirty="0"/>
              <a:t>On-board flight controller</a:t>
            </a:r>
          </a:p>
          <a:p>
            <a:pPr lvl="2"/>
            <a:r>
              <a:rPr lang="en-US" dirty="0"/>
              <a:t>Maintain stability</a:t>
            </a:r>
          </a:p>
          <a:p>
            <a:pPr lvl="2"/>
            <a:r>
              <a:rPr lang="en-US" dirty="0"/>
              <a:t>Carry out mission objectives</a:t>
            </a:r>
          </a:p>
          <a:p>
            <a:r>
              <a:rPr lang="en-US" dirty="0"/>
              <a:t>Waypoint navigation</a:t>
            </a:r>
          </a:p>
          <a:p>
            <a:pPr lvl="1"/>
            <a:r>
              <a:rPr lang="en-US" dirty="0"/>
              <a:t>Typically pre-planned at ground station</a:t>
            </a:r>
          </a:p>
          <a:p>
            <a:pPr lvl="1"/>
            <a:r>
              <a:rPr lang="en-US" dirty="0"/>
              <a:t>May consider known obstacles</a:t>
            </a:r>
          </a:p>
          <a:p>
            <a:pPr lvl="1"/>
            <a:r>
              <a:rPr lang="en-US" dirty="0"/>
              <a:t>Dynamic obstacles may require waypoint re-planning</a:t>
            </a:r>
          </a:p>
          <a:p>
            <a:r>
              <a:rPr lang="en-US" dirty="0"/>
              <a:t>Path following</a:t>
            </a:r>
          </a:p>
          <a:p>
            <a:pPr lvl="1"/>
            <a:r>
              <a:rPr lang="en-US" dirty="0"/>
              <a:t>Connects waypoints with flyable paths</a:t>
            </a:r>
          </a:p>
          <a:p>
            <a:pPr lvl="1"/>
            <a:r>
              <a:rPr lang="en-US" dirty="0"/>
              <a:t>Least error and control effort achieved with vector field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3721" r="24800" b="4186"/>
          <a:stretch/>
        </p:blipFill>
        <p:spPr>
          <a:xfrm>
            <a:off x="8104560" y="1690686"/>
            <a:ext cx="3654624" cy="29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Problem Statement: </a:t>
            </a:r>
            <a:r>
              <a:rPr lang="en-US" dirty="0"/>
              <a:t>Determine vector field weighting functions that enable optimal obstacle avoidance for fixed wing UAVs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Phase 1:  </a:t>
            </a:r>
            <a:r>
              <a:rPr lang="en-US" dirty="0">
                <a:solidFill>
                  <a:prstClr val="black"/>
                </a:solidFill>
              </a:rPr>
              <a:t>Identify specific set of conditions that yields guidance singularity when 			summing attractive and repulsive GVFs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2:  Determine GVF weighting functions that improve obstacle avoidance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3: Demonstrate GVF obstacle avoidance with ground robot experiments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49D00B-F586-4C58-9615-3F3A01FB3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6" y="58312"/>
            <a:ext cx="3460403" cy="230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20" y="5173333"/>
            <a:ext cx="6438380" cy="16846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39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Unmanned Aerial System (UAS)</a:t>
            </a:r>
          </a:p>
          <a:p>
            <a:r>
              <a:rPr lang="en-US" dirty="0"/>
              <a:t>Aircraft</a:t>
            </a:r>
          </a:p>
          <a:p>
            <a:pPr lvl="1"/>
            <a:r>
              <a:rPr lang="en-US" dirty="0"/>
              <a:t>Fixed wing</a:t>
            </a:r>
          </a:p>
          <a:p>
            <a:pPr lvl="1"/>
            <a:r>
              <a:rPr lang="en-US" dirty="0"/>
              <a:t>Rotorcraft</a:t>
            </a:r>
          </a:p>
          <a:p>
            <a:r>
              <a:rPr lang="en-US" dirty="0"/>
              <a:t>Transmitter</a:t>
            </a:r>
          </a:p>
          <a:p>
            <a:r>
              <a:rPr lang="en-US" dirty="0"/>
              <a:t>Ground Station</a:t>
            </a:r>
          </a:p>
          <a:p>
            <a:r>
              <a:rPr lang="en-US" dirty="0"/>
              <a:t>Autopilot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Guidance</a:t>
            </a:r>
          </a:p>
          <a:p>
            <a:pPr lvl="1"/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70AC-DE06-42E3-813D-24813A42A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55" y="2720429"/>
            <a:ext cx="5226528" cy="2097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1A47E-F441-48BD-AFCB-402C1D5A0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36" y="58312"/>
            <a:ext cx="3260963" cy="21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49" y="667526"/>
            <a:ext cx="2879217" cy="22705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705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Guidance Methods</a:t>
            </a:r>
          </a:p>
          <a:p>
            <a:r>
              <a:rPr lang="en-US" dirty="0"/>
              <a:t>[Sujit, 2014]</a:t>
            </a:r>
          </a:p>
          <a:p>
            <a:pPr lvl="1"/>
            <a:r>
              <a:rPr lang="en-US" dirty="0"/>
              <a:t>Guidance provides heading reference commands</a:t>
            </a:r>
          </a:p>
          <a:p>
            <a:pPr lvl="1"/>
            <a:r>
              <a:rPr lang="en-US" dirty="0"/>
              <a:t>Waypoints, path following</a:t>
            </a:r>
          </a:p>
          <a:p>
            <a:pPr lvl="1"/>
            <a:r>
              <a:rPr lang="en-US" dirty="0"/>
              <a:t>Accurate and robust to disturbances</a:t>
            </a:r>
          </a:p>
          <a:p>
            <a:pPr lvl="1"/>
            <a:r>
              <a:rPr lang="en-US" dirty="0"/>
              <a:t>Vector field provided best performance</a:t>
            </a:r>
          </a:p>
          <a:p>
            <a:r>
              <a:rPr lang="en-US" dirty="0"/>
              <a:t>[Nelson et al., 2005]</a:t>
            </a:r>
          </a:p>
          <a:p>
            <a:pPr lvl="1"/>
            <a:r>
              <a:rPr lang="en-US" dirty="0"/>
              <a:t>Lyapunov vector field primitives</a:t>
            </a:r>
          </a:p>
          <a:p>
            <a:pPr lvl="1"/>
            <a:r>
              <a:rPr lang="en-US" dirty="0"/>
              <a:t>Asymptotically approach curve</a:t>
            </a:r>
          </a:p>
          <a:p>
            <a:pPr lvl="1"/>
            <a:r>
              <a:rPr lang="en-US" dirty="0"/>
              <a:t>Stitch paths together for complex behavior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B7C825-4687-42EC-8736-C59D8B1D5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8" y="3889891"/>
            <a:ext cx="4647916" cy="2107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501F52-80F4-4B77-AE78-2948814E3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89" y="611593"/>
            <a:ext cx="2567835" cy="2382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004" y="3026828"/>
            <a:ext cx="308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UAV guidance along path via vector field [</a:t>
            </a:r>
            <a:r>
              <a:rPr lang="en-US" i="1" dirty="0" err="1" smtClean="0"/>
              <a:t>Sujit</a:t>
            </a:r>
            <a:r>
              <a:rPr lang="en-US" i="1" dirty="0" smtClean="0"/>
              <a:t>, 2014]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544084" y="5942553"/>
            <a:ext cx="464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</a:t>
            </a:r>
            <a:r>
              <a:rPr lang="en-US" i="1" dirty="0" err="1" smtClean="0"/>
              <a:t>Lyapunov</a:t>
            </a:r>
            <a:r>
              <a:rPr lang="en-US" i="1" dirty="0" smtClean="0"/>
              <a:t> vector field path primitives [Nelson et al, 2005]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645206" y="3026827"/>
            <a:ext cx="254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Switching primitives guidance for UAV [Nelson et al, 2005]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809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[Griffiths, 2006]</a:t>
            </a:r>
          </a:p>
          <a:p>
            <a:pPr lvl="1"/>
            <a:r>
              <a:rPr lang="en-US" dirty="0"/>
              <a:t>Expanded Nelson ‘s method for arbitrary paths</a:t>
            </a:r>
          </a:p>
          <a:p>
            <a:pPr lvl="1"/>
            <a:endParaRPr lang="en-US" dirty="0"/>
          </a:p>
          <a:p>
            <a:r>
              <a:rPr lang="en-US" dirty="0"/>
              <a:t>[Frew, 2007a]</a:t>
            </a:r>
          </a:p>
          <a:p>
            <a:pPr lvl="1"/>
            <a:r>
              <a:rPr lang="en-US" dirty="0"/>
              <a:t>Modify stable field</a:t>
            </a:r>
          </a:p>
          <a:p>
            <a:pPr lvl="1"/>
            <a:r>
              <a:rPr lang="en-US" dirty="0"/>
              <a:t>Non-linear coordinate </a:t>
            </a:r>
            <a:r>
              <a:rPr lang="en-US" dirty="0" smtClean="0"/>
              <a:t>transformation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[Frew, 2007b]</a:t>
            </a:r>
          </a:p>
          <a:p>
            <a:pPr lvl="1"/>
            <a:r>
              <a:rPr lang="en-US" dirty="0"/>
              <a:t>Modify field shape via position estimate covariance matrix</a:t>
            </a:r>
          </a:p>
          <a:p>
            <a:pPr lvl="1"/>
            <a:r>
              <a:rPr lang="en-US" dirty="0"/>
              <a:t>Standoff tracking uncertain targets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94CA5-FE7A-42D9-B81A-E3336125A9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14" y="0"/>
            <a:ext cx="2940670" cy="2766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BCE8D-DDAA-44F5-AD88-A6692594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92" y="3585191"/>
            <a:ext cx="2579936" cy="2540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7166B-27D4-4CA9-A0F5-5E3CE71A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8" y="3601219"/>
            <a:ext cx="3315235" cy="2540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8932" y="2702468"/>
            <a:ext cx="38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Lyapunov</a:t>
            </a:r>
            <a:r>
              <a:rPr lang="en-US" i="1" dirty="0" smtClean="0"/>
              <a:t> vector field guidance along curved path [Griffiths, 2006]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76320" y="6039065"/>
            <a:ext cx="58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Non-linear coordinate transformation of stable circular </a:t>
            </a:r>
            <a:r>
              <a:rPr lang="en-US" i="1" dirty="0" err="1" smtClean="0"/>
              <a:t>Lyapunov</a:t>
            </a:r>
            <a:r>
              <a:rPr lang="en-US" i="1" dirty="0" smtClean="0"/>
              <a:t> vector field [</a:t>
            </a:r>
            <a:r>
              <a:rPr lang="en-US" i="1" dirty="0" err="1" smtClean="0"/>
              <a:t>Frew</a:t>
            </a:r>
            <a:r>
              <a:rPr lang="en-US" i="1" dirty="0" smtClean="0"/>
              <a:t> 2007]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74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7810"/>
              </p:ext>
            </p:extLst>
          </p:nvPr>
        </p:nvGraphicFramePr>
        <p:xfrm>
          <a:off x="9804110" y="2583768"/>
          <a:ext cx="2274929" cy="227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Acrobat Document" r:id="rId4" imgW="3428913" imgH="3428768" progId="AcroExch.Document.DC">
                  <p:embed/>
                </p:oleObj>
              </mc:Choice>
              <mc:Fallback>
                <p:oleObj name="Acrobat Document" r:id="rId4" imgW="3428913" imgH="3428768" progId="AcroExch.Document.DC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4110" y="2583768"/>
                        <a:ext cx="2274929" cy="227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17" y="67631"/>
            <a:ext cx="2374993" cy="2374993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2" y="2583768"/>
            <a:ext cx="1996841" cy="1996841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02489"/>
              </p:ext>
            </p:extLst>
          </p:nvPr>
        </p:nvGraphicFramePr>
        <p:xfrm>
          <a:off x="9973357" y="145807"/>
          <a:ext cx="2218643" cy="221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Acrobat Document" r:id="rId8" imgW="3428913" imgH="3428768" progId="AcroExch.Document.DC">
                  <p:embed/>
                </p:oleObj>
              </mc:Choice>
              <mc:Fallback>
                <p:oleObj name="Acrobat Document" r:id="rId8" imgW="3428913" imgH="3428768" progId="AcroExch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73357" y="145807"/>
                        <a:ext cx="2218643" cy="221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A53DD-B7E3-4080-82A5-95767B3F49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4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2009]</a:t>
            </a:r>
          </a:p>
          <a:p>
            <a:pPr lvl="1"/>
            <a:r>
              <a:rPr lang="en-US" dirty="0"/>
              <a:t>N-dimensional vector field</a:t>
            </a:r>
          </a:p>
          <a:p>
            <a:pPr lvl="1"/>
            <a:r>
              <a:rPr lang="en-US" dirty="0"/>
              <a:t>Converge and follows a path</a:t>
            </a:r>
          </a:p>
          <a:p>
            <a:pPr lvl="2"/>
            <a:r>
              <a:rPr lang="en-US" dirty="0"/>
              <a:t>Static</a:t>
            </a:r>
          </a:p>
          <a:p>
            <a:pPr lvl="2"/>
            <a:r>
              <a:rPr lang="en-US" dirty="0"/>
              <a:t>Time varying</a:t>
            </a:r>
          </a:p>
          <a:p>
            <a:pPr lvl="1"/>
            <a:r>
              <a:rPr lang="en-US" dirty="0"/>
              <a:t>Intersection of (n-1) surfaces</a:t>
            </a:r>
          </a:p>
          <a:p>
            <a:pPr lvl="1"/>
            <a:r>
              <a:rPr lang="en-US" dirty="0"/>
              <a:t>Surfaces defined by implicit functions</a:t>
            </a:r>
          </a:p>
          <a:p>
            <a:pPr lvl="2"/>
            <a:r>
              <a:rPr lang="en-US" dirty="0"/>
              <a:t>First order partials differentiable </a:t>
            </a:r>
          </a:p>
          <a:p>
            <a:pPr lvl="2"/>
            <a:r>
              <a:rPr lang="en-US" dirty="0"/>
              <a:t>Bounded second order partials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2010a]</a:t>
            </a:r>
          </a:p>
          <a:p>
            <a:pPr lvl="1"/>
            <a:r>
              <a:rPr lang="en-US" dirty="0"/>
              <a:t>Experimental validation (2d,3d robotic systems)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2010b]</a:t>
            </a:r>
          </a:p>
          <a:p>
            <a:pPr lvl="1"/>
            <a:r>
              <a:rPr lang="en-US" dirty="0"/>
              <a:t>Stability proofs of vector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7644-1105-4787-AF26-8E526718B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988" y="4858697"/>
            <a:ext cx="4154039" cy="536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56292-8EAD-45A5-A5ED-83DBCDA9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2872" y="5603317"/>
            <a:ext cx="224790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CB958-77F4-43D5-A264-EB83A1707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2976" y="5394702"/>
            <a:ext cx="2105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3" y="365125"/>
            <a:ext cx="10515600" cy="1325563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299" y="1707462"/>
            <a:ext cx="4749615" cy="4351338"/>
          </a:xfrm>
        </p:spPr>
        <p:txBody>
          <a:bodyPr/>
          <a:lstStyle/>
          <a:p>
            <a:r>
              <a:rPr lang="en-US" dirty="0" smtClean="0"/>
              <a:t>[Wilhelm et al. 2017]</a:t>
            </a:r>
          </a:p>
          <a:p>
            <a:pPr lvl="1"/>
            <a:r>
              <a:rPr lang="en-US" dirty="0" smtClean="0"/>
              <a:t>Loiter moving target</a:t>
            </a:r>
          </a:p>
          <a:p>
            <a:pPr lvl="1"/>
            <a:r>
              <a:rPr lang="en-US" dirty="0" smtClean="0"/>
              <a:t>Reduced steady-state error in comparison to </a:t>
            </a:r>
            <a:r>
              <a:rPr lang="en-US" dirty="0" err="1" smtClean="0"/>
              <a:t>Lyapunov</a:t>
            </a:r>
            <a:endParaRPr lang="en-US" dirty="0" smtClean="0"/>
          </a:p>
          <a:p>
            <a:pPr lvl="1"/>
            <a:r>
              <a:rPr lang="en-US" dirty="0" smtClean="0"/>
              <a:t>Obstacle Avoidance</a:t>
            </a:r>
          </a:p>
          <a:p>
            <a:pPr lvl="2"/>
            <a:r>
              <a:rPr lang="en-US" dirty="0" smtClean="0"/>
              <a:t>Goal field tracked target ground vehicle </a:t>
            </a:r>
          </a:p>
          <a:p>
            <a:pPr lvl="2"/>
            <a:r>
              <a:rPr lang="en-US" dirty="0" smtClean="0"/>
              <a:t>Repulsive fields representing obstacles</a:t>
            </a:r>
          </a:p>
          <a:p>
            <a:pPr lvl="2"/>
            <a:r>
              <a:rPr lang="en-US" dirty="0" smtClean="0"/>
              <a:t>Fields summed resulting in guidance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41" y="3443794"/>
            <a:ext cx="3991735" cy="2835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352" y="210396"/>
            <a:ext cx="3842648" cy="3011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16" y="357578"/>
            <a:ext cx="3744582" cy="2717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6316" y="3091397"/>
            <a:ext cx="619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GVF and </a:t>
            </a:r>
            <a:r>
              <a:rPr lang="en-US" i="1" dirty="0" err="1" smtClean="0"/>
              <a:t>Lyapunov</a:t>
            </a:r>
            <a:r>
              <a:rPr lang="en-US" i="1" dirty="0" smtClean="0"/>
              <a:t> tracking a ground target [Wilhelm et al.]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17713" y="6211669"/>
            <a:ext cx="470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UAV tracking a ground target and avoiding obstacles [Wilhelm et al.]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8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1 Overview: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Demonstrate gradient vector field singularities for circular obstacles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Identify specific set of conditions that yields guidance singularity when summing attractive and repulsive GVFs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GVF simulation environment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Evaluate scenarios where singularities are expected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Characterize location of singularities</a:t>
            </a:r>
          </a:p>
        </p:txBody>
      </p:sp>
    </p:spTree>
    <p:extLst>
      <p:ext uri="{BB962C8B-B14F-4D97-AF65-F5344CB8AC3E}">
        <p14:creationId xmlns:p14="http://schemas.microsoft.com/office/powerpoint/2010/main" val="5764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17146</TotalTime>
  <Words>652</Words>
  <Application>Microsoft Office PowerPoint</Application>
  <PresentationFormat>Widescreen</PresentationFormat>
  <Paragraphs>168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Proposal for a weighted gradient vector field enabling optimal obstacle avoidance</vt:lpstr>
      <vt:lpstr>Introduction</vt:lpstr>
      <vt:lpstr>Problem Statement and Objectives</vt:lpstr>
      <vt:lpstr>Literature Review</vt:lpstr>
      <vt:lpstr>Literature Review</vt:lpstr>
      <vt:lpstr>Literature Review</vt:lpstr>
      <vt:lpstr>Literature Review</vt:lpstr>
      <vt:lpstr>Literature Review</vt:lpstr>
      <vt:lpstr>Phase 1 Overview:</vt:lpstr>
      <vt:lpstr>Phase 2 Overview :</vt:lpstr>
      <vt:lpstr>Phase 3 Overview :</vt:lpstr>
      <vt:lpstr>Success Criteria</vt:lpstr>
      <vt:lpstr>Thanks</vt:lpstr>
    </vt:vector>
  </TitlesOfParts>
  <Company>Ohio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Clem, Garrett</dc:creator>
  <cp:lastModifiedBy>Clem, Garrett</cp:lastModifiedBy>
  <cp:revision>36</cp:revision>
  <dcterms:created xsi:type="dcterms:W3CDTF">2017-12-15T01:14:08Z</dcterms:created>
  <dcterms:modified xsi:type="dcterms:W3CDTF">2018-01-04T21:28:25Z</dcterms:modified>
</cp:coreProperties>
</file>