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1" d="100"/>
          <a:sy n="131" d="100"/>
        </p:scale>
        <p:origin x="101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678CD3-7483-4DC5-BD52-D908DE1A6969}" type="datetimeFigureOut">
              <a:rPr lang="zh-CN" altLang="en-US" smtClean="0"/>
              <a:t>2024/11/22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CCB38C-2DAE-4FF3-A7F2-9775BEEA29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5410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CCB38C-2DAE-4FF3-A7F2-9775BEEA296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664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C63B7E-29E9-5299-2976-B3EBE81FE4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EE03586-0F13-3A41-25AC-72523B5A3B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E0FC8A-3786-5453-5D84-A9F28BAE4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E90C1-859B-4733-AEA2-D19B65D88B43}" type="datetimeFigureOut">
              <a:rPr lang="zh-CN" altLang="en-US" smtClean="0"/>
              <a:t>2024/11/21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8A0259-5BF2-784B-B31D-7E3A933A6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66DFDD-9622-566A-CABE-05E27E5D2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6CE76-6125-4BFE-8831-0F2077032C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5852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4674B3-7065-2AB3-2210-18E70D9AD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14DD9CB-CA38-2859-5730-BEA4801CF1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E21620-013D-0752-EC9F-AEF1FD371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E90C1-859B-4733-AEA2-D19B65D88B43}" type="datetimeFigureOut">
              <a:rPr lang="zh-CN" altLang="en-US" smtClean="0"/>
              <a:t>2024/11/21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A52A7F-A60F-C297-3397-21A2BF1B0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C0F657-85C5-0066-4E89-47D9AA9B0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6CE76-6125-4BFE-8831-0F2077032C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6358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36EBD87-96E5-1889-A7FE-929C3C83F3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9002F50-F80E-2957-AC6D-364AEE0AE2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E8E232-247C-E168-A778-F153382F6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E90C1-859B-4733-AEA2-D19B65D88B43}" type="datetimeFigureOut">
              <a:rPr lang="zh-CN" altLang="en-US" smtClean="0"/>
              <a:t>2024/11/21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F76D10-0427-FE11-C8BF-0D9021759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7F1975-06C6-C6DD-337B-2886D1532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6CE76-6125-4BFE-8831-0F2077032C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695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DDA621-E30F-413E-7C34-174A21E67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8BA73D-4F25-1335-C771-3B155E582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AA6FBD-5C65-AD74-3FD4-23A8B5D57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E90C1-859B-4733-AEA2-D19B65D88B43}" type="datetimeFigureOut">
              <a:rPr lang="zh-CN" altLang="en-US" smtClean="0"/>
              <a:t>2024/11/21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336BEF-0502-6AEB-EA2F-F0C52249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452C07-5EA2-C8B9-2F82-4A2249F30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6CE76-6125-4BFE-8831-0F2077032C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1637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745B3C-1BA6-7B99-DCA8-6A1007FAB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2572489-7A3F-7229-98BF-3BEF686D39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8DDAD8-B07C-ADD6-2608-E6415964A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E90C1-859B-4733-AEA2-D19B65D88B43}" type="datetimeFigureOut">
              <a:rPr lang="zh-CN" altLang="en-US" smtClean="0"/>
              <a:t>2024/11/21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64CDDE-8B9A-667D-13DF-7003FAA8C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2E9A20-5618-20F3-9C1C-CBC2BACDB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6CE76-6125-4BFE-8831-0F2077032C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658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B7CD44-CF71-680B-C5F7-A66604077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C5AD0B-8B82-61C8-0B9E-80F2B43997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B3C6E21-AF4D-F655-D91E-95ABD6C6A0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2A729D5-4A30-B3A5-1214-F522808C3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E90C1-859B-4733-AEA2-D19B65D88B43}" type="datetimeFigureOut">
              <a:rPr lang="zh-CN" altLang="en-US" smtClean="0"/>
              <a:t>2024/11/21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FE8CFB7-C3BB-DD39-277E-6569BCF1E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4956C9E-581E-D828-A7FD-9F7FDBCD9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6CE76-6125-4BFE-8831-0F2077032C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1489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35C23B-658F-FA69-B4A3-12365917B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9DE6FE2-7E87-08B0-A1EA-DE23ABA86F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661CD97-E9CA-CC4C-09DF-64336A565A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3015B3F-B9F8-DE67-6B2E-100D46E224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F14F356-2911-51E0-6012-B782BB089E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854D3DD-4ACF-9E10-5F88-8324AA233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E90C1-859B-4733-AEA2-D19B65D88B43}" type="datetimeFigureOut">
              <a:rPr lang="zh-CN" altLang="en-US" smtClean="0"/>
              <a:t>2024/11/21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3BF3419-D864-F90C-4396-33A136358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88D8C38-27D2-F4AF-F033-6DCA85833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6CE76-6125-4BFE-8831-0F2077032C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5016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0311CD-EEF5-B582-90DD-BC58FDD5C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B121A46-14C9-8166-DD58-6FBF619F2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E90C1-859B-4733-AEA2-D19B65D88B43}" type="datetimeFigureOut">
              <a:rPr lang="zh-CN" altLang="en-US" smtClean="0"/>
              <a:t>2024/11/21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D75F26F-7387-3027-7420-5D8D44079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BF602B2-E813-A7E0-C7E6-F55574500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6CE76-6125-4BFE-8831-0F2077032C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667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75FF9F4-A4C4-33AD-D93E-5B58B6056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E90C1-859B-4733-AEA2-D19B65D88B43}" type="datetimeFigureOut">
              <a:rPr lang="zh-CN" altLang="en-US" smtClean="0"/>
              <a:t>2024/11/21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16BF18B-408F-EAD4-F80C-59BDE9E50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8DDEBA2-8DBE-072B-16F3-18CE5AFB2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6CE76-6125-4BFE-8831-0F2077032C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6721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B658C9-BA16-8F09-EF24-2215566BA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6D5AD3-6FC3-4149-65CC-B5E2DB483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CA63EE8-D702-1F1A-4F76-4D40797BBD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A39C089-7908-DEC5-1F42-A549DF0A4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E90C1-859B-4733-AEA2-D19B65D88B43}" type="datetimeFigureOut">
              <a:rPr lang="zh-CN" altLang="en-US" smtClean="0"/>
              <a:t>2024/11/21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1DC0E5A-B925-E2C3-958B-02A40A330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AA5751C-DF08-54C7-9A91-C3FA1A3A9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6CE76-6125-4BFE-8831-0F2077032C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157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C6F4E5-D865-9601-5391-A8EE258FA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1D9F41F-BA45-BB09-9561-4C89C0D1C2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F46DA98-6B91-BEF4-4C20-F0D370E0DA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17A6B3F-9D23-CB9D-236E-6F3109EEA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E90C1-859B-4733-AEA2-D19B65D88B43}" type="datetimeFigureOut">
              <a:rPr lang="zh-CN" altLang="en-US" smtClean="0"/>
              <a:t>2024/11/21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83D1AA3-9891-AF0C-0595-430B5AF73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B5D6FD6-AAC7-170D-7EE0-7FB0711CE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6CE76-6125-4BFE-8831-0F2077032C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5498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CD3FD8B-3608-B63F-711E-D33004A7B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16D0E00-DE37-9B0C-AA17-099EBB957E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957EFC-E27F-BDD9-100B-5A032438DF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0E90C1-859B-4733-AEA2-D19B65D88B43}" type="datetimeFigureOut">
              <a:rPr lang="zh-CN" altLang="en-US" smtClean="0"/>
              <a:t>2024/11/21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6A4C69-1D52-1D8A-7CDC-0A2494A2CF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B50752-6F3A-57D7-26A1-7B844CD970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6CE76-6125-4BFE-8831-0F2077032C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1839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3305C0C2-CB88-AF57-BD1B-CD545C4CA6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6287" y="584716"/>
            <a:ext cx="11616613" cy="2483388"/>
          </a:xfrm>
        </p:spPr>
        <p:txBody>
          <a:bodyPr>
            <a:normAutofit/>
          </a:bodyPr>
          <a:lstStyle/>
          <a:p>
            <a:pPr algn="l">
              <a:lnSpc>
                <a:spcPct val="170000"/>
              </a:lnSpc>
            </a:pPr>
            <a:r>
              <a:rPr lang="fr-FR" altLang="zh-CN">
                <a:latin typeface="Cambria Math" panose="02040503050406030204" pitchFamily="18" charset="0"/>
                <a:ea typeface="Cambria Math" panose="02040503050406030204" pitchFamily="18" charset="0"/>
              </a:rPr>
              <a:t>Dans </a:t>
            </a:r>
            <a:r>
              <a:rPr lang="fr-FR" altLang="zh-CN" u="sng">
                <a:solidFill>
                  <a:schemeClr val="accent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opamps-features.csv</a:t>
            </a:r>
            <a:r>
              <a:rPr lang="fr-FR" altLang="zh-CN">
                <a:latin typeface="Cambria Math" panose="02040503050406030204" pitchFamily="18" charset="0"/>
                <a:ea typeface="Cambria Math" panose="02040503050406030204" pitchFamily="18" charset="0"/>
              </a:rPr>
              <a:t>, il existe des cas où des </a:t>
            </a:r>
          </a:p>
          <a:p>
            <a:pPr algn="l">
              <a:lnSpc>
                <a:spcPct val="170000"/>
              </a:lnSpc>
            </a:pPr>
            <a:r>
              <a:rPr lang="fr-FR" altLang="zh-CN">
                <a:latin typeface="Cambria Math" panose="02040503050406030204" pitchFamily="18" charset="0"/>
                <a:ea typeface="Cambria Math" panose="02040503050406030204" pitchFamily="18" charset="0"/>
              </a:rPr>
              <a:t>MPN identiques sont associés à des noms de fabricants (MANUFACTURER) différents </a:t>
            </a:r>
          </a:p>
          <a:p>
            <a:pPr algn="l">
              <a:lnSpc>
                <a:spcPct val="170000"/>
              </a:lnSpc>
            </a:pPr>
            <a:r>
              <a:rPr lang="fr-FR" altLang="zh-CN" u="sng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(MPN, MANUFACTURER)</a:t>
            </a:r>
            <a:r>
              <a:rPr lang="fr-FR" altLang="zh-CN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fr-FR" altLang="zh-CN">
                <a:latin typeface="Cambria Math" panose="02040503050406030204" pitchFamily="18" charset="0"/>
                <a:ea typeface="Cambria Math" panose="02040503050406030204" pitchFamily="18" charset="0"/>
              </a:rPr>
              <a:t>permet d’identifier de manière unique un composant </a:t>
            </a:r>
            <a:r>
              <a:rPr lang="en-US" altLang="zh-CN">
                <a:latin typeface="Cambria Math" panose="02040503050406030204" pitchFamily="18" charset="0"/>
                <a:ea typeface="Cambria Math" panose="02040503050406030204" pitchFamily="18" charset="0"/>
              </a:rPr>
              <a:t>?</a:t>
            </a:r>
            <a:endParaRPr lang="zh-CN" altLang="en-US">
              <a:latin typeface="Cambria Math" panose="020405030504060302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BD6D966-C904-ED8B-3FC5-2DF1C6A11793}"/>
              </a:ext>
            </a:extLst>
          </p:cNvPr>
          <p:cNvSpPr txBox="1"/>
          <p:nvPr/>
        </p:nvSpPr>
        <p:spPr>
          <a:xfrm>
            <a:off x="4107646" y="3429000"/>
            <a:ext cx="397670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i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        MPN   MANUFACTURER </a:t>
            </a:r>
          </a:p>
          <a:p>
            <a:r>
              <a:rPr lang="en-US" altLang="zh-CN" sz="2000" b="0" i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2660  PN-102660  MN-103</a:t>
            </a:r>
          </a:p>
          <a:p>
            <a:r>
              <a:rPr lang="en-US" altLang="zh-CN" sz="2000" b="0" i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2661  PN-102660  MN-1028</a:t>
            </a:r>
          </a:p>
          <a:p>
            <a:r>
              <a:rPr lang="en-US" altLang="zh-CN" sz="2000" b="0" i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3079  PN-103078  MN-1035</a:t>
            </a:r>
          </a:p>
          <a:p>
            <a:r>
              <a:rPr lang="en-US" altLang="zh-CN" sz="2000" b="0" i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3080  PN-103078  MN-1036</a:t>
            </a:r>
          </a:p>
          <a:p>
            <a:r>
              <a:rPr lang="en-US" altLang="zh-CN" sz="2000" b="0" i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11224 PN-1011192 MN-1019</a:t>
            </a:r>
          </a:p>
          <a:p>
            <a:r>
              <a:rPr lang="en-US" altLang="zh-CN" sz="2000" b="0" i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11225 PN-1011192 MN-1025</a:t>
            </a:r>
          </a:p>
          <a:p>
            <a:r>
              <a:rPr lang="en-US" altLang="zh-CN" sz="2000" b="0" i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17829 PN-1017799 MN-1030</a:t>
            </a:r>
          </a:p>
          <a:p>
            <a:r>
              <a:rPr lang="en-US" altLang="zh-CN" sz="2000" b="0" i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17830 PN-1017799 MN-1036 </a:t>
            </a:r>
            <a:endParaRPr lang="zh-CN" altLang="en-US" sz="20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9916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A25101-DAB4-CEAC-AF86-444F2410FC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00" y="531845"/>
            <a:ext cx="11049000" cy="59902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altLang="zh-CN" sz="2400">
                <a:latin typeface="Cambria Math" panose="02040503050406030204" pitchFamily="18" charset="0"/>
                <a:ea typeface="Cambria Math" panose="02040503050406030204" pitchFamily="18" charset="0"/>
              </a:rPr>
              <a:t>Dans le fichier </a:t>
            </a:r>
            <a:r>
              <a:rPr lang="fr-FR" altLang="zh-CN" sz="2400" u="sng">
                <a:solidFill>
                  <a:schemeClr val="accent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opamps-xref.csv </a:t>
            </a:r>
            <a:r>
              <a:rPr lang="fr-FR" altLang="zh-CN" sz="2400">
                <a:latin typeface="Cambria Math" panose="02040503050406030204" pitchFamily="18" charset="0"/>
                <a:ea typeface="Cambria Math" panose="02040503050406030204" pitchFamily="18" charset="0"/>
              </a:rPr>
              <a:t>:</a:t>
            </a:r>
          </a:p>
          <a:p>
            <a:r>
              <a:rPr lang="fr-FR" altLang="zh-CN" sz="2400" u="sng">
                <a:latin typeface="Cambria Math" panose="02040503050406030204" pitchFamily="18" charset="0"/>
                <a:ea typeface="Cambria Math" panose="02040503050406030204" pitchFamily="18" charset="0"/>
              </a:rPr>
              <a:t>(STMicro MPN, STMicro Name) </a:t>
            </a:r>
            <a:r>
              <a:rPr lang="fr-FR" altLang="zh-CN" sz="2400">
                <a:latin typeface="Cambria Math" panose="02040503050406030204" pitchFamily="18" charset="0"/>
                <a:ea typeface="Cambria Math" panose="02040503050406030204" pitchFamily="18" charset="0"/>
              </a:rPr>
              <a:t>correspond à un composant produit par STMicro.</a:t>
            </a:r>
          </a:p>
          <a:p>
            <a:r>
              <a:rPr lang="fr-FR" altLang="zh-CN" sz="2400" u="sng">
                <a:latin typeface="Cambria Math" panose="02040503050406030204" pitchFamily="18" charset="0"/>
                <a:ea typeface="Cambria Math" panose="02040503050406030204" pitchFamily="18" charset="0"/>
              </a:rPr>
              <a:t>(Competitor MPN, Competitor Name) </a:t>
            </a:r>
            <a:r>
              <a:rPr lang="fr-FR" altLang="zh-CN" sz="2400">
                <a:latin typeface="Cambria Math" panose="02040503050406030204" pitchFamily="18" charset="0"/>
                <a:ea typeface="Cambria Math" panose="02040503050406030204" pitchFamily="18" charset="0"/>
              </a:rPr>
              <a:t>correspond à un composant produit par un concurrent.</a:t>
            </a:r>
          </a:p>
          <a:p>
            <a:r>
              <a:rPr lang="fr-FR" altLang="zh-CN" sz="2400" u="sng">
                <a:latin typeface="Cambria Math" panose="02040503050406030204" pitchFamily="18" charset="0"/>
                <a:ea typeface="Cambria Math" panose="02040503050406030204" pitchFamily="18" charset="0"/>
              </a:rPr>
              <a:t>Cross Reference Type</a:t>
            </a:r>
            <a:r>
              <a:rPr lang="fr-FR" altLang="zh-CN" sz="2400">
                <a:latin typeface="Cambria Math" panose="02040503050406030204" pitchFamily="18" charset="0"/>
                <a:ea typeface="Cambria Math" panose="02040503050406030204" pitchFamily="18" charset="0"/>
              </a:rPr>
              <a:t> : la catégorie de similarité entre ces deux composants. </a:t>
            </a:r>
          </a:p>
          <a:p>
            <a:pPr marL="0" indent="0">
              <a:buNone/>
            </a:pPr>
            <a:r>
              <a:rPr lang="fr-FR" altLang="zh-CN" sz="2400">
                <a:latin typeface="Cambria Math" panose="02040503050406030204" pitchFamily="18" charset="0"/>
                <a:ea typeface="Cambria Math" panose="02040503050406030204" pitchFamily="18" charset="0"/>
              </a:rPr>
              <a:t>   { 'A', 'B', 'B/Upgrade', 'B/Downgrade', 'C', 'C/Upgrade', 'C/Downgrade', 'D', 'SF' }.</a:t>
            </a:r>
          </a:p>
          <a:p>
            <a:r>
              <a:rPr lang="fr-FR" altLang="zh-CN" sz="2400">
                <a:latin typeface="Cambria Math" panose="02040503050406030204" pitchFamily="18" charset="0"/>
                <a:ea typeface="Cambria Math" panose="02040503050406030204" pitchFamily="18" charset="0"/>
              </a:rPr>
              <a:t>Les valeurs </a:t>
            </a:r>
            <a:r>
              <a:rPr lang="fr-FR" altLang="zh-CN" sz="2400" b="1" u="sng">
                <a:latin typeface="Cambria Math" panose="02040503050406030204" pitchFamily="18" charset="0"/>
                <a:ea typeface="Cambria Math" panose="02040503050406030204" pitchFamily="18" charset="0"/>
              </a:rPr>
              <a:t>Upgrade</a:t>
            </a:r>
            <a:r>
              <a:rPr lang="fr-FR" altLang="zh-CN" sz="2400">
                <a:latin typeface="Cambria Math" panose="02040503050406030204" pitchFamily="18" charset="0"/>
                <a:ea typeface="Cambria Math" panose="02040503050406030204" pitchFamily="18" charset="0"/>
              </a:rPr>
              <a:t> et </a:t>
            </a:r>
            <a:r>
              <a:rPr lang="fr-FR" altLang="zh-CN" sz="2400" b="1" u="sng">
                <a:latin typeface="Cambria Math" panose="02040503050406030204" pitchFamily="18" charset="0"/>
                <a:ea typeface="Cambria Math" panose="02040503050406030204" pitchFamily="18" charset="0"/>
              </a:rPr>
              <a:t>Downgrade</a:t>
            </a:r>
            <a:r>
              <a:rPr lang="fr-FR" altLang="zh-CN" sz="2400">
                <a:latin typeface="Cambria Math" panose="02040503050406030204" pitchFamily="18" charset="0"/>
                <a:ea typeface="Cambria Math" panose="02040503050406030204" pitchFamily="18" charset="0"/>
              </a:rPr>
              <a:t> précisent lequel des deux composants est supérieur, mais peut-on affirmer que ces catégories représentent le même niveau de similarité, c’est-à-dire qu’elles correspondent à une </a:t>
            </a:r>
            <a:r>
              <a:rPr lang="fr-FR" altLang="zh-CN" sz="2400" u="sng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même valeur numérique de similarité ?</a:t>
            </a:r>
          </a:p>
          <a:p>
            <a:r>
              <a:rPr lang="fr-FR" altLang="zh-CN" sz="2400" u="sng">
                <a:latin typeface="Cambria Math" panose="02040503050406030204" pitchFamily="18" charset="0"/>
              </a:rPr>
              <a:t>Transformation</a:t>
            </a:r>
            <a:r>
              <a:rPr lang="fr-FR" altLang="zh-CN" sz="2400">
                <a:latin typeface="Cambria Math" panose="02040503050406030204" pitchFamily="18" charset="0"/>
              </a:rPr>
              <a:t> des catégories de Cross Reference Type </a:t>
            </a:r>
            <a:r>
              <a:rPr lang="fr-FR" altLang="zh-CN" sz="2400" u="sng">
                <a:latin typeface="Cambria Math" panose="02040503050406030204" pitchFamily="18" charset="0"/>
              </a:rPr>
              <a:t>en valeurs numériques</a:t>
            </a:r>
          </a:p>
          <a:p>
            <a:pPr marL="0" indent="0">
              <a:buNone/>
            </a:pPr>
            <a:r>
              <a:rPr lang="pt-BR" altLang="zh-CN" sz="2400">
                <a:solidFill>
                  <a:schemeClr val="bg1">
                    <a:lumMod val="50000"/>
                  </a:schemeClr>
                </a:solidFill>
                <a:latin typeface="Cambria Math" panose="02040503050406030204" pitchFamily="18" charset="0"/>
              </a:rPr>
              <a:t>    D = 0.2; C = 0.5; B = 0.8; A = 1.0.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FR" altLang="zh-CN" sz="2400">
                <a:latin typeface="Cambria Math" panose="02040503050406030204" pitchFamily="18" charset="0"/>
              </a:rPr>
              <a:t>    Ces valeurs sont utilisées pour entraîner le modèle.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FR" altLang="zh-CN" sz="2400">
                <a:latin typeface="Cambria Math" panose="02040503050406030204" pitchFamily="18" charset="0"/>
              </a:rPr>
              <a:t>    </a:t>
            </a:r>
            <a:r>
              <a:rPr lang="fr-FR" altLang="zh-CN" sz="2400" u="sng">
                <a:latin typeface="Cambria Math" panose="02040503050406030204" pitchFamily="18" charset="0"/>
              </a:rPr>
              <a:t>Cette approche est-elle viable ?</a:t>
            </a:r>
            <a:endParaRPr lang="zh-CN" altLang="en-US" sz="2400" u="sng"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0184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DA4C78-A54B-CA9A-AD38-55E651872F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540" y="763937"/>
            <a:ext cx="10916920" cy="1821815"/>
          </a:xfrm>
        </p:spPr>
        <p:txBody>
          <a:bodyPr/>
          <a:lstStyle/>
          <a:p>
            <a:pPr marL="0" indent="0">
              <a:buNone/>
            </a:pPr>
            <a:r>
              <a:rPr lang="fr-FR" altLang="zh-CN" sz="2400">
                <a:latin typeface="Cambria Math" panose="02040503050406030204" pitchFamily="18" charset="0"/>
                <a:ea typeface="Cambria Math" panose="02040503050406030204" pitchFamily="18" charset="0"/>
              </a:rPr>
              <a:t>Que signifie la valeur </a:t>
            </a:r>
            <a:r>
              <a:rPr lang="fr-FR" altLang="zh-CN" sz="2400" b="1" u="sng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SF</a:t>
            </a:r>
            <a:r>
              <a:rPr lang="fr-FR" altLang="zh-CN" sz="2400">
                <a:latin typeface="Cambria Math" panose="02040503050406030204" pitchFamily="18" charset="0"/>
                <a:ea typeface="Cambria Math" panose="02040503050406030204" pitchFamily="18" charset="0"/>
              </a:rPr>
              <a:t> dans la colonne Cross Reference Type ?</a:t>
            </a:r>
          </a:p>
          <a:p>
            <a:r>
              <a:rPr lang="fr-FR" altLang="zh-CN" sz="2400">
                <a:latin typeface="Cambria Math" panose="02040503050406030204" pitchFamily="18" charset="0"/>
                <a:ea typeface="Cambria Math" panose="02040503050406030204" pitchFamily="18" charset="0"/>
              </a:rPr>
              <a:t>Représente-t-elle une donnée manquante ? Devons-nous compléter ces données ?</a:t>
            </a:r>
          </a:p>
          <a:p>
            <a:r>
              <a:rPr lang="fr-FR" altLang="zh-CN" sz="2400">
                <a:latin typeface="Cambria Math" panose="02040503050406030204" pitchFamily="18" charset="0"/>
                <a:ea typeface="Cambria Math" panose="02040503050406030204" pitchFamily="18" charset="0"/>
              </a:rPr>
              <a:t>Ou bien est-ce qu’elle correspond à la description F ("The crossed device has the same functionality (in FPGA | CPLD projects)") ?</a:t>
            </a:r>
            <a:endParaRPr lang="zh-CN" altLang="en-US" sz="2400">
              <a:latin typeface="Cambria Math" panose="020405030504060302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FE64D0E-07AA-7422-9F8B-D4EE291272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195" y="2683247"/>
            <a:ext cx="5784506" cy="3922826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D42EEAE3-AFA4-C8FA-490E-444FC5D70302}"/>
              </a:ext>
            </a:extLst>
          </p:cNvPr>
          <p:cNvSpPr/>
          <p:nvPr/>
        </p:nvSpPr>
        <p:spPr>
          <a:xfrm>
            <a:off x="2771195" y="6414795"/>
            <a:ext cx="4114797" cy="19127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5340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AB5A07-2B73-D882-1D5B-AE23CA19CF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860" y="1616620"/>
            <a:ext cx="10622280" cy="1975666"/>
          </a:xfrm>
        </p:spPr>
        <p:txBody>
          <a:bodyPr/>
          <a:lstStyle/>
          <a:p>
            <a:pPr marL="0" indent="0">
              <a:buNone/>
            </a:pPr>
            <a:r>
              <a:rPr lang="fr-FR" altLang="zh-CN" sz="2400">
                <a:latin typeface="Cambria Math" panose="02040503050406030204" pitchFamily="18" charset="0"/>
                <a:ea typeface="Cambria Math" panose="02040503050406030204" pitchFamily="18" charset="0"/>
              </a:rPr>
              <a:t>Pour les composants apparaissant dans </a:t>
            </a:r>
            <a:r>
              <a:rPr lang="fr-FR" altLang="zh-CN" sz="2400" u="sng">
                <a:solidFill>
                  <a:schemeClr val="accent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opamps-xref.csv</a:t>
            </a:r>
            <a:r>
              <a:rPr lang="fr-FR" altLang="zh-CN" sz="2400">
                <a:latin typeface="Cambria Math" panose="02040503050406030204" pitchFamily="18" charset="0"/>
                <a:ea typeface="Cambria Math" panose="02040503050406030204" pitchFamily="18" charset="0"/>
              </a:rPr>
              <a:t>, nous cherchons leurs caractéristiques dans </a:t>
            </a:r>
            <a:r>
              <a:rPr lang="fr-FR" altLang="zh-CN" sz="2400" u="sng">
                <a:solidFill>
                  <a:schemeClr val="accent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opamps-features.csv</a:t>
            </a:r>
            <a:r>
              <a:rPr lang="fr-FR" altLang="zh-CN" sz="2400">
                <a:latin typeface="Cambria Math" panose="02040503050406030204" pitchFamily="18" charset="0"/>
                <a:ea typeface="Cambria Math" panose="02040503050406030204" pitchFamily="18" charset="0"/>
              </a:rPr>
              <a:t>. </a:t>
            </a:r>
          </a:p>
          <a:p>
            <a:pPr marL="0" indent="0">
              <a:buNone/>
            </a:pPr>
            <a:r>
              <a:rPr lang="fr-FR" altLang="zh-CN" sz="2400">
                <a:latin typeface="Cambria Math" panose="02040503050406030204" pitchFamily="18" charset="0"/>
                <a:ea typeface="Cambria Math" panose="02040503050406030204" pitchFamily="18" charset="0"/>
              </a:rPr>
              <a:t>Cependant, certains composants sont </a:t>
            </a:r>
            <a:r>
              <a:rPr lang="fr-FR" altLang="zh-CN" sz="240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introuvables</a:t>
            </a:r>
            <a:r>
              <a:rPr lang="fr-FR" altLang="zh-CN" sz="2400">
                <a:latin typeface="Cambria Math" panose="02040503050406030204" pitchFamily="18" charset="0"/>
                <a:ea typeface="Cambria Math" panose="02040503050406030204" pitchFamily="18" charset="0"/>
              </a:rPr>
              <a:t>. </a:t>
            </a:r>
          </a:p>
          <a:p>
            <a:pPr marL="0" indent="0">
              <a:buNone/>
            </a:pPr>
            <a:r>
              <a:rPr lang="fr-FR" altLang="zh-CN" sz="2400">
                <a:latin typeface="Cambria Math" panose="02040503050406030204" pitchFamily="18" charset="0"/>
                <a:ea typeface="Cambria Math" panose="02040503050406030204" pitchFamily="18" charset="0"/>
              </a:rPr>
              <a:t>Est-il possible de </a:t>
            </a:r>
            <a:r>
              <a:rPr lang="fr-FR" altLang="zh-CN" sz="2400" u="sng">
                <a:latin typeface="Cambria Math" panose="02040503050406030204" pitchFamily="18" charset="0"/>
                <a:ea typeface="Cambria Math" panose="02040503050406030204" pitchFamily="18" charset="0"/>
              </a:rPr>
              <a:t>compléter les caractéristiques de ces composants manquants ?</a:t>
            </a:r>
            <a:endParaRPr lang="zh-CN" altLang="en-US" sz="2400" u="sng">
              <a:latin typeface="Cambria Math" panose="020405030504060302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3C475F5-91D2-48A0-347F-A232A8F24409}"/>
              </a:ext>
            </a:extLst>
          </p:cNvPr>
          <p:cNvSpPr txBox="1"/>
          <p:nvPr/>
        </p:nvSpPr>
        <p:spPr>
          <a:xfrm>
            <a:off x="3049089" y="4030619"/>
            <a:ext cx="609382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MPN: PN-1016310, MANUFACTURER: MN-1036 </a:t>
            </a:r>
          </a:p>
          <a:p>
            <a:r>
              <a:rPr lang="en-US" altLang="zh-CN" sz="200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MPN: PN-1016177, MANUFACTURER: MN-1036 </a:t>
            </a:r>
          </a:p>
          <a:p>
            <a:r>
              <a:rPr lang="en-US" altLang="zh-CN" sz="200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MPN: PN-1017517, MANUFACTURER: MN-100 </a:t>
            </a:r>
          </a:p>
          <a:p>
            <a:r>
              <a:rPr lang="en-US" altLang="zh-CN" sz="200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MPN: PN-103742,  MANUFACTURER: MN-1036</a:t>
            </a:r>
            <a:endParaRPr lang="zh-CN" altLang="en-US" sz="200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8971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BE3536-B38F-47B4-5E47-C27ED2DB47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860" y="813253"/>
            <a:ext cx="11415952" cy="33575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altLang="zh-CN" sz="2400" b="1" u="sng">
                <a:solidFill>
                  <a:schemeClr val="accent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Le nombre d’échantillons </a:t>
            </a:r>
            <a:r>
              <a:rPr lang="fr-FR" altLang="zh-CN" sz="2400">
                <a:latin typeface="Cambria Math" panose="02040503050406030204" pitchFamily="18" charset="0"/>
                <a:ea typeface="Cambria Math" panose="02040503050406030204" pitchFamily="18" charset="0"/>
              </a:rPr>
              <a:t>varie considérablement entre les différentes catégories de similarité (Cross Reference Type).</a:t>
            </a:r>
          </a:p>
          <a:p>
            <a:pPr marL="0" indent="0">
              <a:buNone/>
            </a:pPr>
            <a:r>
              <a:rPr lang="fr-FR" altLang="zh-CN" sz="2400">
                <a:latin typeface="Cambria Math" panose="02040503050406030204" pitchFamily="18" charset="0"/>
                <a:ea typeface="Cambria Math" panose="02040503050406030204" pitchFamily="18" charset="0"/>
              </a:rPr>
              <a:t>La solution actuelle : utiliser des </a:t>
            </a:r>
            <a:r>
              <a:rPr lang="fr-FR" altLang="zh-CN" sz="2400" u="sng">
                <a:solidFill>
                  <a:schemeClr val="accent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poids de classe</a:t>
            </a:r>
            <a:r>
              <a:rPr lang="fr-FR" altLang="zh-CN" sz="2400">
                <a:solidFill>
                  <a:schemeClr val="accent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fr-FR" altLang="zh-CN" sz="2400">
                <a:latin typeface="Cambria Math" panose="02040503050406030204" pitchFamily="18" charset="0"/>
                <a:ea typeface="Cambria Math" panose="02040503050406030204" pitchFamily="18" charset="0"/>
              </a:rPr>
              <a:t>pendant l’entraînement, en calculant la perte (loss) avec un poids.   </a:t>
            </a:r>
            <a:r>
              <a:rPr lang="fr-FR" altLang="zh-CN" sz="2400" b="1" u="sng">
                <a:latin typeface="Cambria Math" panose="02040503050406030204" pitchFamily="18" charset="0"/>
                <a:ea typeface="Cambria Math" panose="02040503050406030204" pitchFamily="18" charset="0"/>
              </a:rPr>
              <a:t>poids = 1 / nombre d’échantillons</a:t>
            </a:r>
            <a:endParaRPr lang="fr-FR" altLang="zh-CN" sz="2400" u="sng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fr-FR" altLang="zh-CN" sz="2400">
                <a:latin typeface="Cambria Math" panose="02040503050406030204" pitchFamily="18" charset="0"/>
                <a:ea typeface="Cambria Math" panose="02040503050406030204" pitchFamily="18" charset="0"/>
              </a:rPr>
              <a:t>Existe-t-il une meilleure solution pour résoudre ce problème de </a:t>
            </a:r>
            <a:r>
              <a:rPr lang="fr-FR" altLang="zh-CN" sz="2400" b="1">
                <a:latin typeface="Cambria Math" panose="02040503050406030204" pitchFamily="18" charset="0"/>
                <a:ea typeface="Cambria Math" panose="02040503050406030204" pitchFamily="18" charset="0"/>
              </a:rPr>
              <a:t>déséquilibre des classes</a:t>
            </a:r>
            <a:r>
              <a:rPr lang="fr-FR" altLang="zh-CN" sz="2400">
                <a:latin typeface="Cambria Math" panose="02040503050406030204" pitchFamily="18" charset="0"/>
                <a:ea typeface="Cambria Math" panose="02040503050406030204" pitchFamily="18" charset="0"/>
              </a:rPr>
              <a:t> ?</a:t>
            </a:r>
            <a:endParaRPr lang="zh-CN" altLang="en-US" sz="2400">
              <a:latin typeface="Cambria Math" panose="020405030504060302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349B5DA-4ED0-4910-59FE-15991B0866C4}"/>
              </a:ext>
            </a:extLst>
          </p:cNvPr>
          <p:cNvSpPr txBox="1"/>
          <p:nvPr/>
        </p:nvSpPr>
        <p:spPr>
          <a:xfrm>
            <a:off x="4325127" y="3149082"/>
            <a:ext cx="3187181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/>
            <a:r>
              <a:rPr lang="zh-CN" altLang="zh-CN" sz="200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Cross Reference Type</a:t>
            </a:r>
            <a:br>
              <a:rPr lang="zh-CN" altLang="zh-CN" sz="200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zh-CN" altLang="zh-CN" sz="200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D              832423</a:t>
            </a:r>
            <a:br>
              <a:rPr lang="zh-CN" altLang="zh-CN" sz="200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zh-CN" altLang="zh-CN" sz="200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C             </a:t>
            </a:r>
            <a:r>
              <a:rPr lang="en-US" altLang="zh-CN" sz="200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zh-CN" altLang="zh-CN" sz="200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163974</a:t>
            </a:r>
            <a:br>
              <a:rPr lang="zh-CN" altLang="zh-CN" sz="200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zh-CN" altLang="zh-CN" sz="200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B              39258</a:t>
            </a:r>
            <a:br>
              <a:rPr lang="zh-CN" altLang="zh-CN" sz="200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zh-CN" altLang="zh-CN" sz="200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C/Upgrade      583</a:t>
            </a:r>
            <a:br>
              <a:rPr lang="zh-CN" altLang="zh-CN" sz="200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zh-CN" altLang="zh-CN" sz="200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C/Downgrade   </a:t>
            </a:r>
            <a:r>
              <a:rPr lang="en-US" altLang="zh-CN" sz="200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zh-CN" altLang="zh-CN" sz="200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354</a:t>
            </a:r>
            <a:br>
              <a:rPr lang="zh-CN" altLang="zh-CN" sz="200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zh-CN" altLang="zh-CN" sz="200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B/Downgrade   </a:t>
            </a:r>
            <a:r>
              <a:rPr lang="en-US" altLang="zh-CN" sz="200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zh-CN" altLang="zh-CN" sz="200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114</a:t>
            </a:r>
            <a:br>
              <a:rPr lang="zh-CN" altLang="zh-CN" sz="200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zh-CN" altLang="zh-CN" sz="200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B/Upgrade      51</a:t>
            </a:r>
            <a:br>
              <a:rPr lang="zh-CN" altLang="zh-CN" sz="200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zh-CN" altLang="zh-CN" sz="2000" b="1" u="sng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A</a:t>
            </a:r>
            <a:r>
              <a:rPr lang="zh-CN" altLang="zh-CN" sz="200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          </a:t>
            </a:r>
            <a:r>
              <a:rPr lang="zh-CN" altLang="zh-CN" sz="2000" u="sng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8</a:t>
            </a:r>
            <a:br>
              <a:rPr lang="zh-CN" altLang="zh-CN" sz="200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zh-CN" altLang="zh-CN" sz="200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SF             7</a:t>
            </a:r>
          </a:p>
        </p:txBody>
      </p:sp>
    </p:spTree>
    <p:extLst>
      <p:ext uri="{BB962C8B-B14F-4D97-AF65-F5344CB8AC3E}">
        <p14:creationId xmlns:p14="http://schemas.microsoft.com/office/powerpoint/2010/main" val="1110404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1CF812-7878-B701-8FBE-6563FC10A1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111" y="471196"/>
            <a:ext cx="10755777" cy="5915608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fr-FR" altLang="zh-CN" sz="2600" b="1">
                <a:latin typeface="Cambria Math" panose="02040503050406030204" pitchFamily="18" charset="0"/>
                <a:ea typeface="Cambria Math" panose="02040503050406030204" pitchFamily="18" charset="0"/>
              </a:rPr>
              <a:t>Vecteur de caractéristiques représentant différences</a:t>
            </a:r>
          </a:p>
          <a:p>
            <a:pPr>
              <a:lnSpc>
                <a:spcPct val="110000"/>
              </a:lnSpc>
            </a:pPr>
            <a:r>
              <a:rPr lang="fr-FR" altLang="zh-CN" sz="2400" b="1">
                <a:latin typeface="Cambria Math" panose="02040503050406030204" pitchFamily="18" charset="0"/>
                <a:ea typeface="Cambria Math" panose="02040503050406030204" pitchFamily="18" charset="0"/>
              </a:rPr>
              <a:t>Pour les caractéristiques numériques</a:t>
            </a:r>
            <a:r>
              <a:rPr lang="fr-FR" altLang="zh-CN" sz="2400">
                <a:latin typeface="Cambria Math" panose="02040503050406030204" pitchFamily="18" charset="0"/>
                <a:ea typeface="Cambria Math" panose="02040503050406030204" pitchFamily="18" charset="0"/>
              </a:rPr>
              <a:t> (float ou integer) :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2000">
                <a:solidFill>
                  <a:schemeClr val="bg2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{Maximum Input Offset Voltage, Maximum Single Supply Voltage, Minimum Single Supply Voltage, Number of Channels per Chip, Typical Gain Bandwidth Product}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fr-FR" altLang="zh-CN" sz="2400">
                <a:latin typeface="Cambria Math" panose="02040503050406030204" pitchFamily="18" charset="0"/>
                <a:ea typeface="Cambria Math" panose="02040503050406030204" pitchFamily="18" charset="0"/>
              </a:rPr>
              <a:t>comparaison des valeurs de chaque caractéristique entre STMicro et Competitor</a:t>
            </a:r>
          </a:p>
          <a:p>
            <a:pPr marL="0" indent="0">
              <a:lnSpc>
                <a:spcPct val="110000"/>
              </a:lnSpc>
              <a:buNone/>
            </a:pPr>
            <a:endParaRPr lang="fr-FR" altLang="zh-CN" sz="240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endParaRPr lang="fr-FR" altLang="zh-CN" sz="800" b="1">
              <a:latin typeface="Cambria Math" panose="02040503050406030204" pitchFamily="18" charset="0"/>
            </a:endParaRPr>
          </a:p>
          <a:p>
            <a:pPr>
              <a:lnSpc>
                <a:spcPct val="110000"/>
              </a:lnSpc>
            </a:pPr>
            <a:r>
              <a:rPr lang="fr-FR" altLang="zh-CN" sz="2400" b="1">
                <a:latin typeface="Cambria Math" panose="02040503050406030204" pitchFamily="18" charset="0"/>
              </a:rPr>
              <a:t>Pour la caractéristique textuelle </a:t>
            </a:r>
            <a:r>
              <a:rPr lang="fr-FR" altLang="zh-CN" sz="2400">
                <a:latin typeface="Cambria Math" panose="02040503050406030204" pitchFamily="18" charset="0"/>
              </a:rPr>
              <a:t>: </a:t>
            </a:r>
            <a:r>
              <a:rPr lang="fr-FR" altLang="zh-CN" sz="2400">
                <a:solidFill>
                  <a:schemeClr val="bg1">
                    <a:lumMod val="50000"/>
                  </a:schemeClr>
                </a:solidFill>
                <a:latin typeface="Cambria Math" panose="02040503050406030204" pitchFamily="18" charset="0"/>
              </a:rPr>
              <a:t>{Supplier_Package }</a:t>
            </a:r>
            <a:br>
              <a:rPr lang="fr-FR" altLang="zh-CN" sz="2400">
                <a:solidFill>
                  <a:schemeClr val="bg2">
                    <a:lumMod val="50000"/>
                  </a:schemeClr>
                </a:solidFill>
                <a:latin typeface="Cambria Math" panose="02040503050406030204" pitchFamily="18" charset="0"/>
              </a:rPr>
            </a:br>
            <a:r>
              <a:rPr lang="fr-FR" altLang="zh-CN" sz="2400">
                <a:solidFill>
                  <a:schemeClr val="bg2">
                    <a:lumMod val="50000"/>
                  </a:schemeClr>
                </a:solidFill>
                <a:latin typeface="Cambria Math" panose="02040503050406030204" pitchFamily="18" charset="0"/>
              </a:rPr>
              <a:t> </a:t>
            </a:r>
            <a:r>
              <a:rPr lang="fr-FR" altLang="zh-CN" sz="2400">
                <a:latin typeface="Cambria Math" panose="02040503050406030204" pitchFamily="18" charset="0"/>
              </a:rPr>
              <a:t>Si les valeurs des deux composants sont identiques, </a:t>
            </a:r>
            <a:r>
              <a:rPr lang="fr-FR" altLang="zh-CN" sz="2400" u="sng">
                <a:latin typeface="Cambria Math" panose="02040503050406030204" pitchFamily="18" charset="0"/>
              </a:rPr>
              <a:t>différence = 0</a:t>
            </a:r>
            <a:r>
              <a:rPr lang="fr-FR" altLang="zh-CN" sz="2400">
                <a:latin typeface="Cambria Math" panose="02040503050406030204" pitchFamily="18" charset="0"/>
              </a:rPr>
              <a:t>.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fr-FR" altLang="zh-CN" sz="2400">
                <a:latin typeface="Cambria Math" panose="02040503050406030204" pitchFamily="18" charset="0"/>
              </a:rPr>
              <a:t>    Sinon, </a:t>
            </a:r>
            <a:r>
              <a:rPr lang="fr-FR" altLang="zh-CN" sz="2400" u="sng">
                <a:latin typeface="Cambria Math" panose="02040503050406030204" pitchFamily="18" charset="0"/>
              </a:rPr>
              <a:t>différence = 1</a:t>
            </a:r>
            <a:r>
              <a:rPr lang="fr-FR" altLang="zh-CN" sz="2400">
                <a:latin typeface="Cambria Math" panose="02040503050406030204" pitchFamily="18" charset="0"/>
              </a:rPr>
              <a:t>.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fr-FR" altLang="zh-CN" sz="2400">
                <a:latin typeface="Cambria Math" panose="02040503050406030204" pitchFamily="18" charset="0"/>
              </a:rPr>
              <a:t>Le vecteur de caractéristiques résultant est ensuite utilisé comme entrée pour un </a:t>
            </a:r>
            <a:r>
              <a:rPr lang="fr-FR" altLang="zh-CN" sz="2400" b="1" u="sng">
                <a:latin typeface="Cambria Math" panose="02040503050406030204" pitchFamily="18" charset="0"/>
              </a:rPr>
              <a:t>régressseur Random Forest</a:t>
            </a:r>
            <a:r>
              <a:rPr lang="fr-FR" altLang="zh-CN" sz="2400">
                <a:latin typeface="Cambria Math" panose="02040503050406030204" pitchFamily="18" charset="0"/>
              </a:rPr>
              <a:t>. </a:t>
            </a:r>
            <a:endParaRPr lang="en-US" altLang="zh-CN" sz="2400">
              <a:latin typeface="Cambria Math" panose="020405030504060302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fr-FR" altLang="zh-CN" sz="2400">
                <a:latin typeface="Cambria Math" panose="02040503050406030204" pitchFamily="18" charset="0"/>
              </a:rPr>
              <a:t>l’entraînement avec poids d’échantillons (sample weights)</a:t>
            </a:r>
            <a:endParaRPr lang="zh-CN" altLang="en-US" sz="2400"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40194137-C799-03F3-2532-71DC2F6A723B}"/>
                  </a:ext>
                </a:extLst>
              </p:cNvPr>
              <p:cNvSpPr txBox="1"/>
              <p:nvPr/>
            </p:nvSpPr>
            <p:spPr>
              <a:xfrm>
                <a:off x="3181738" y="2829027"/>
                <a:ext cx="5186548" cy="7946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kumimoji="0" lang="fr-FR" altLang="zh-CN" sz="2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Diff</m:t>
                      </m:r>
                      <m:r>
                        <m:rPr>
                          <m:nor/>
                        </m:rPr>
                        <a:rPr kumimoji="0" lang="fr-FR" altLang="zh-CN" sz="2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é</m:t>
                      </m:r>
                      <m:r>
                        <m:rPr>
                          <m:nor/>
                        </m:rPr>
                        <a:rPr kumimoji="0" lang="fr-FR" altLang="zh-CN" sz="2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rence</m:t>
                      </m:r>
                      <m:r>
                        <m:rPr>
                          <m:nor/>
                        </m:rPr>
                        <a:rPr kumimoji="0" lang="fr-FR" altLang="zh-CN" sz="2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0" lang="fr-FR" altLang="zh-CN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fr-FR" altLang="zh-CN" sz="2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grande</m:t>
                          </m:r>
                          <m:r>
                            <m:rPr>
                              <m:nor/>
                            </m:rPr>
                            <a:rPr lang="fr-FR" altLang="zh-CN" sz="2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fr-FR" altLang="zh-CN" sz="2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valeur</m:t>
                          </m:r>
                          <m:r>
                            <m:rPr>
                              <m:nor/>
                            </m:rPr>
                            <a:rPr kumimoji="0" lang="fr-FR" altLang="zh-CN" sz="22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nor/>
                            </m:rPr>
                            <a:rPr lang="fr-FR" altLang="zh-CN" sz="2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petite</m:t>
                          </m:r>
                          <m:r>
                            <m:rPr>
                              <m:nor/>
                            </m:rPr>
                            <a:rPr lang="fr-FR" altLang="zh-CN" sz="2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fr-FR" altLang="zh-CN" sz="2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valeur</m:t>
                          </m:r>
                          <m:r>
                            <m:rPr>
                              <m:nor/>
                            </m:rPr>
                            <a:rPr kumimoji="0" lang="fr-FR" altLang="zh-CN" sz="22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​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fr-FR" altLang="zh-CN" sz="2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grande</m:t>
                          </m:r>
                          <m:r>
                            <m:rPr>
                              <m:nor/>
                            </m:rPr>
                            <a:rPr lang="fr-FR" altLang="zh-CN" sz="2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fr-FR" altLang="zh-CN" sz="2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valeur</m:t>
                          </m:r>
                        </m:den>
                      </m:f>
                    </m:oMath>
                  </m:oMathPara>
                </a14:m>
                <a:endParaRPr lang="zh-CN" altLang="en-US" sz="2200"/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40194137-C799-03F3-2532-71DC2F6A72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1738" y="2829027"/>
                <a:ext cx="5186548" cy="7946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2435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0CCE10-ADDF-EB57-0B87-81E846615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03561"/>
            <a:ext cx="10515600" cy="2850878"/>
          </a:xfrm>
        </p:spPr>
        <p:txBody>
          <a:bodyPr/>
          <a:lstStyle/>
          <a:p>
            <a:pPr marL="0" indent="0">
              <a:buNone/>
            </a:pPr>
            <a:r>
              <a:rPr lang="fr-FR" altLang="zh-CN" b="1">
                <a:latin typeface="Cambria Math" panose="02040503050406030204" pitchFamily="18" charset="0"/>
                <a:ea typeface="Cambria Math" panose="02040503050406030204" pitchFamily="18" charset="0"/>
              </a:rPr>
              <a:t>2 axes de travail pour améliorer les données :</a:t>
            </a:r>
            <a:endParaRPr lang="fr-FR" altLang="zh-CN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fr-FR" altLang="zh-CN">
                <a:latin typeface="Cambria Math" panose="02040503050406030204" pitchFamily="18" charset="0"/>
                <a:ea typeface="Cambria Math" panose="02040503050406030204" pitchFamily="18" charset="0"/>
              </a:rPr>
              <a:t>Collecter davantage d’échantillons.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altLang="zh-CN">
                <a:latin typeface="Cambria Math" panose="02040503050406030204" pitchFamily="18" charset="0"/>
                <a:ea typeface="Cambria Math" panose="02040503050406030204" pitchFamily="18" charset="0"/>
              </a:rPr>
              <a:t>Ajouter de nouvelles caractéristiques</a:t>
            </a:r>
          </a:p>
          <a:p>
            <a:pPr marL="0" indent="0">
              <a:buNone/>
            </a:pPr>
            <a:r>
              <a:rPr lang="fr-FR" altLang="zh-CN">
                <a:latin typeface="Cambria Math" panose="02040503050406030204" pitchFamily="18" charset="0"/>
                <a:ea typeface="Cambria Math" panose="02040503050406030204" pitchFamily="18" charset="0"/>
              </a:rPr>
              <a:t>Ces deux directions sont-elles envisageables ? </a:t>
            </a:r>
          </a:p>
          <a:p>
            <a:pPr marL="0" indent="0">
              <a:buNone/>
            </a:pPr>
            <a:r>
              <a:rPr lang="fr-FR" altLang="zh-CN">
                <a:latin typeface="Cambria Math" panose="02040503050406030204" pitchFamily="18" charset="0"/>
                <a:ea typeface="Cambria Math" panose="02040503050406030204" pitchFamily="18" charset="0"/>
              </a:rPr>
              <a:t>Si oui, comment pourrions-nous les mettre en œuvre efficacement ?</a:t>
            </a:r>
          </a:p>
        </p:txBody>
      </p:sp>
    </p:spTree>
    <p:extLst>
      <p:ext uri="{BB962C8B-B14F-4D97-AF65-F5344CB8AC3E}">
        <p14:creationId xmlns:p14="http://schemas.microsoft.com/office/powerpoint/2010/main" val="3447074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754</TotalTime>
  <Words>577</Words>
  <Application>Microsoft Office PowerPoint</Application>
  <PresentationFormat>宽屏</PresentationFormat>
  <Paragraphs>53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等线</vt:lpstr>
      <vt:lpstr>等线 Light</vt:lpstr>
      <vt:lpstr>Arial</vt:lpstr>
      <vt:lpstr>Cambria Math</vt:lpstr>
      <vt:lpstr>Consolas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Shuya Yang</dc:creator>
  <cp:lastModifiedBy>Shuya Yang</cp:lastModifiedBy>
  <cp:revision>11</cp:revision>
  <dcterms:created xsi:type="dcterms:W3CDTF">2024-11-21T19:53:01Z</dcterms:created>
  <dcterms:modified xsi:type="dcterms:W3CDTF">2024-11-22T08:31:21Z</dcterms:modified>
</cp:coreProperties>
</file>