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60C1-B3FE-8F25-3294-20CB66A9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4F55E-4AD5-D3D3-73BF-A01DC535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179CD-A5CC-2667-78DD-E713BA04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A8D49-3C71-8999-96F2-5355D3C1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0530E-3153-A267-3CDF-2B34E70A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C0A8E-E63A-F4B3-4739-A7384605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69C81-22FB-B9D8-D4F9-CC2D28157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4857-25A3-F523-E46B-B7576D2E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D9BB6-FD36-4621-326B-26B05CA0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8361-5DB3-9E87-1377-D20E090B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CF7F83-EC00-2EB9-6E2C-7F3874EF0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FC062-914C-101A-AF42-772B0C0BF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76CEB-4FD0-99F7-6804-7334BCA6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FB32F-5AB2-8349-917F-BDEEE474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FDCEB-A076-E3A7-5AE2-720C6E2F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703C3-D4C6-2551-9CD4-B96E1CF1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4219A-5E76-0B12-A06D-8BBFD1D38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9D6CA-2419-9BB1-9190-312AC71F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1BEF6-6DA9-9565-A5C1-BF617B8B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FBCD7-738B-CBAB-30F0-2534B008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0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E948E-27FB-0B5A-4A25-239848B3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0F97C-82E6-5B4F-4504-9B0B6762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DB896-3E56-C385-E805-B7362CB5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11F22-3AA6-BB5D-3D94-26FCA059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CFD16-52EF-9B34-47CE-1D0A0ED5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2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8CB8-9CF9-E883-3349-6FB5FC9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FCC76-179F-1248-7608-8D039F0DC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88A89-3CDC-1AB2-D10A-A87831A7F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2E769-1ED8-2E98-5DAE-C023EECD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920E9-10E6-1472-412A-B35C1B0D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5691D-F6BB-6726-18D8-5D6060D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27F6-8B9C-406B-C024-EFAA5E18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EE339-34C4-762E-1C4D-BCCDB581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031003-A2FE-3038-C411-1B0BF573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1AC9A3-0041-8F11-C212-AA8D33ADC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9310F9-C4F9-C4E4-4323-C1F720DDE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38B26F-215D-AEFB-3889-AD113E85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71E6B1-94CE-139A-B5F6-0BF5A73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E6B694-21CF-EB45-B446-6C898D94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8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0F7A7-1CCD-E676-DC79-2C7884E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23800-B693-9299-AE94-24409084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B4FCA-3528-5EF4-0B05-64E01593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81694-6B37-759A-99A7-F9DCAB44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2F4C8-3980-2D24-6BF6-ACD21E5C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7D5B3F-385B-F737-C1E4-DBAF2117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7CD01-C7DD-971C-9B59-A77A4491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852BC-C955-E84D-65E9-711BF9E7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85B2B-8FC4-D7B8-F5FF-B2265610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E7B98-DF21-06D7-2C33-41F68934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E0AB3-1F56-709B-9CF2-4D6B053A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2258F-2296-010C-5CF4-74EF8E7B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BA361-6415-943E-2F84-F9E954EF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2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4173-429C-19D4-733F-010556C2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F7741-4565-C3B2-8C4B-C58F3DED9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788E5-1369-7DAB-2F7D-69547F5F6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E7A41-A135-6C99-79FE-9E3C9EA5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664C6-7A29-EE28-14B4-EDEC42CB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56D29-9863-5EA5-D553-3D139274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8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DC8000-AE82-F3BF-F011-259643F5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FE3BA-71A1-4C93-9BB8-C14E0D79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0627C-7976-5D7B-7BDE-EEC61771F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E8FE-8317-482A-951F-A0C3CD371D47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BECFA-B72E-ACF9-C5C2-39FA5220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4076F-1D91-E665-8C85-C79E7DE6F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2E08-FE40-4401-BC64-BBBE8C3E1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5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0D591-1E77-4B8E-8E2A-47621A1E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63" y="1248599"/>
            <a:ext cx="3915641" cy="3193184"/>
          </a:xfrm>
        </p:spPr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Maximum Input Offset Voltage</a:t>
            </a:r>
            <a:r>
              <a:rPr lang="en-US" altLang="zh-CN" dirty="0"/>
              <a:t> 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Maximum Single Supply Voltage</a:t>
            </a:r>
            <a:r>
              <a:rPr lang="en-US" altLang="zh-CN" dirty="0"/>
              <a:t> 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Minimum Single Supply Voltage</a:t>
            </a:r>
            <a:r>
              <a:rPr lang="en-US" altLang="zh-CN" dirty="0"/>
              <a:t> 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Number of Channels per Chip</a:t>
            </a:r>
            <a:r>
              <a:rPr lang="en-US" altLang="zh-CN" dirty="0"/>
              <a:t> </a:t>
            </a:r>
          </a:p>
          <a:p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Supplier_Package</a:t>
            </a:r>
            <a:r>
              <a:rPr lang="en-US" altLang="zh-CN" dirty="0"/>
              <a:t> 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Typical Gain Bandwidth Product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D5BBC5-5301-D1AB-4B4C-4CBDD38F93A2}"/>
              </a:ext>
            </a:extLst>
          </p:cNvPr>
          <p:cNvSpPr txBox="1"/>
          <p:nvPr/>
        </p:nvSpPr>
        <p:spPr>
          <a:xfrm>
            <a:off x="1172854" y="756639"/>
            <a:ext cx="278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Features of a component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B44888-90DF-58C4-A280-D5960113D9BC}"/>
              </a:ext>
            </a:extLst>
          </p:cNvPr>
          <p:cNvSpPr txBox="1"/>
          <p:nvPr/>
        </p:nvSpPr>
        <p:spPr>
          <a:xfrm>
            <a:off x="4727410" y="780509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Data Type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772FA7-9CE8-0648-0559-CD33A5E933BE}"/>
              </a:ext>
            </a:extLst>
          </p:cNvPr>
          <p:cNvSpPr txBox="1"/>
          <p:nvPr/>
        </p:nvSpPr>
        <p:spPr>
          <a:xfrm>
            <a:off x="4951681" y="1276185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B37790-D724-BC14-44BF-08B3F4DE5BE9}"/>
              </a:ext>
            </a:extLst>
          </p:cNvPr>
          <p:cNvSpPr txBox="1"/>
          <p:nvPr/>
        </p:nvSpPr>
        <p:spPr>
          <a:xfrm>
            <a:off x="4951680" y="1816514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FCCCD1-DD05-A9BD-E05D-21C35EDBA405}"/>
              </a:ext>
            </a:extLst>
          </p:cNvPr>
          <p:cNvSpPr txBox="1"/>
          <p:nvPr/>
        </p:nvSpPr>
        <p:spPr>
          <a:xfrm>
            <a:off x="4951679" y="2330865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74EED3-D6EF-DC6C-DF21-664991FBB7E4}"/>
              </a:ext>
            </a:extLst>
          </p:cNvPr>
          <p:cNvSpPr txBox="1"/>
          <p:nvPr/>
        </p:nvSpPr>
        <p:spPr>
          <a:xfrm>
            <a:off x="4951677" y="2845191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429E36-FF13-FBC6-FE81-76F84131D849}"/>
              </a:ext>
            </a:extLst>
          </p:cNvPr>
          <p:cNvSpPr txBox="1"/>
          <p:nvPr/>
        </p:nvSpPr>
        <p:spPr>
          <a:xfrm>
            <a:off x="4951675" y="3873868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482860-2DB4-1662-29D8-750E4B98C23B}"/>
              </a:ext>
            </a:extLst>
          </p:cNvPr>
          <p:cNvSpPr txBox="1"/>
          <p:nvPr/>
        </p:nvSpPr>
        <p:spPr>
          <a:xfrm>
            <a:off x="4951676" y="3359543"/>
            <a:ext cx="12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category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952606-F124-0ECF-D818-CD3BB9E518FA}"/>
              </a:ext>
            </a:extLst>
          </p:cNvPr>
          <p:cNvSpPr/>
          <p:nvPr/>
        </p:nvSpPr>
        <p:spPr>
          <a:xfrm>
            <a:off x="4851235" y="3359543"/>
            <a:ext cx="1276355" cy="4312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0746B1-A2E3-6155-F3FC-9497535ED5B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127590" y="3567380"/>
            <a:ext cx="568032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B1867-9901-AAFA-9AE7-18024DED632A}"/>
              </a:ext>
            </a:extLst>
          </p:cNvPr>
          <p:cNvSpPr txBox="1"/>
          <p:nvPr/>
        </p:nvSpPr>
        <p:spPr>
          <a:xfrm>
            <a:off x="6797795" y="2517901"/>
            <a:ext cx="341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One-hot encoding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B9C0098-D20F-AC25-CE00-01B53A4DD4CA}"/>
              </a:ext>
            </a:extLst>
          </p:cNvPr>
          <p:cNvSpPr txBox="1"/>
          <p:nvPr/>
        </p:nvSpPr>
        <p:spPr>
          <a:xfrm>
            <a:off x="6797795" y="2887233"/>
            <a:ext cx="3736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Many algorithms cannot directly process non-numeric data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One-Hot Encoding </a:t>
            </a:r>
            <a:r>
              <a:rPr lang="en-US" altLang="zh-CN" dirty="0"/>
              <a:t>to </a:t>
            </a:r>
            <a:r>
              <a:rPr lang="zh-CN" altLang="en-US" dirty="0"/>
              <a:t>convert </a:t>
            </a:r>
            <a:r>
              <a:rPr lang="en-US" altLang="zh-CN" dirty="0"/>
              <a:t>categorical </a:t>
            </a:r>
            <a:r>
              <a:rPr lang="zh-CN" altLang="en-US" dirty="0"/>
              <a:t>feature into numerical feature.</a:t>
            </a:r>
          </a:p>
        </p:txBody>
      </p:sp>
      <p:pic>
        <p:nvPicPr>
          <p:cNvPr id="1026" name="Picture 2" descr="One-Hot Encoding Explained | Baeldung on Computer Science">
            <a:extLst>
              <a:ext uri="{FF2B5EF4-FFF2-40B4-BE49-F238E27FC236}">
                <a16:creationId xmlns:a16="http://schemas.microsoft.com/office/drawing/2014/main" id="{8784BBEC-A98A-3E65-FE90-FA1DB60BD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04" y="4570522"/>
            <a:ext cx="6779488" cy="183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6439463-4369-DB6D-4A52-4203142E628B}"/>
              </a:ext>
            </a:extLst>
          </p:cNvPr>
          <p:cNvSpPr txBox="1"/>
          <p:nvPr/>
        </p:nvSpPr>
        <p:spPr>
          <a:xfrm>
            <a:off x="3640695" y="5105235"/>
            <a:ext cx="15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Example: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109454-51AB-A4C6-B316-459E5377C85A}"/>
              </a:ext>
            </a:extLst>
          </p:cNvPr>
          <p:cNvSpPr txBox="1"/>
          <p:nvPr/>
        </p:nvSpPr>
        <p:spPr>
          <a:xfrm>
            <a:off x="7146027" y="5052142"/>
            <a:ext cx="341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One-hot encoding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3837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46C79F52-2AA7-5EB9-E84B-4F149C5F61DB}"/>
              </a:ext>
            </a:extLst>
          </p:cNvPr>
          <p:cNvSpPr/>
          <p:nvPr/>
        </p:nvSpPr>
        <p:spPr>
          <a:xfrm>
            <a:off x="1864983" y="1008143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293316F1-12FA-79E5-C0D1-F2796A7B4797}"/>
              </a:ext>
            </a:extLst>
          </p:cNvPr>
          <p:cNvSpPr/>
          <p:nvPr/>
        </p:nvSpPr>
        <p:spPr>
          <a:xfrm>
            <a:off x="2024310" y="1008143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C9638459-12E7-369E-F101-B75F99A9A396}"/>
              </a:ext>
            </a:extLst>
          </p:cNvPr>
          <p:cNvSpPr/>
          <p:nvPr/>
        </p:nvSpPr>
        <p:spPr>
          <a:xfrm>
            <a:off x="2183637" y="1008143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7326F4FF-F19D-F8DD-2480-0C36FB540269}"/>
              </a:ext>
            </a:extLst>
          </p:cNvPr>
          <p:cNvSpPr/>
          <p:nvPr/>
        </p:nvSpPr>
        <p:spPr>
          <a:xfrm>
            <a:off x="2342964" y="1008143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56750DAC-AC8E-AF10-9721-D20470E2CD4C}"/>
              </a:ext>
            </a:extLst>
          </p:cNvPr>
          <p:cNvSpPr/>
          <p:nvPr/>
        </p:nvSpPr>
        <p:spPr>
          <a:xfrm>
            <a:off x="2502291" y="1008143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BCED2959-E524-A698-DE86-18D130D26623}"/>
              </a:ext>
            </a:extLst>
          </p:cNvPr>
          <p:cNvSpPr/>
          <p:nvPr/>
        </p:nvSpPr>
        <p:spPr>
          <a:xfrm>
            <a:off x="2661618" y="1008143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B673A54C-A0F8-5D49-6C00-CBD6E27FBDEB}"/>
              </a:ext>
            </a:extLst>
          </p:cNvPr>
          <p:cNvSpPr/>
          <p:nvPr/>
        </p:nvSpPr>
        <p:spPr>
          <a:xfrm>
            <a:off x="2820945" y="1005380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6FCC6308-C9F5-4D8F-77CB-BF167046F645}"/>
              </a:ext>
            </a:extLst>
          </p:cNvPr>
          <p:cNvSpPr/>
          <p:nvPr/>
        </p:nvSpPr>
        <p:spPr>
          <a:xfrm>
            <a:off x="2980272" y="100261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1EF55435-9205-51D4-B677-65683FD57682}"/>
              </a:ext>
            </a:extLst>
          </p:cNvPr>
          <p:cNvSpPr/>
          <p:nvPr/>
        </p:nvSpPr>
        <p:spPr>
          <a:xfrm>
            <a:off x="3139599" y="100261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296C4E6D-7A90-19D1-64E7-39C2E5148CF3}"/>
              </a:ext>
            </a:extLst>
          </p:cNvPr>
          <p:cNvSpPr/>
          <p:nvPr/>
        </p:nvSpPr>
        <p:spPr>
          <a:xfrm>
            <a:off x="3298926" y="100261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1718F84C-09C4-1BB0-25F9-791246B92EE8}"/>
              </a:ext>
            </a:extLst>
          </p:cNvPr>
          <p:cNvSpPr/>
          <p:nvPr/>
        </p:nvSpPr>
        <p:spPr>
          <a:xfrm>
            <a:off x="3458253" y="100261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AD5CE7F2-D9A7-8FEB-B573-5EC447CE21DB}"/>
              </a:ext>
            </a:extLst>
          </p:cNvPr>
          <p:cNvSpPr/>
          <p:nvPr/>
        </p:nvSpPr>
        <p:spPr>
          <a:xfrm>
            <a:off x="3617580" y="100261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D2E7CC-0D2C-DB39-7F0D-6071AFEA7807}"/>
              </a:ext>
            </a:extLst>
          </p:cNvPr>
          <p:cNvCxnSpPr>
            <a:cxnSpLocks/>
          </p:cNvCxnSpPr>
          <p:nvPr/>
        </p:nvCxnSpPr>
        <p:spPr>
          <a:xfrm>
            <a:off x="1822035" y="1375288"/>
            <a:ext cx="1051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850655-1A41-4102-442F-2DA58E8FC70E}"/>
              </a:ext>
            </a:extLst>
          </p:cNvPr>
          <p:cNvCxnSpPr>
            <a:cxnSpLocks/>
          </p:cNvCxnSpPr>
          <p:nvPr/>
        </p:nvCxnSpPr>
        <p:spPr>
          <a:xfrm>
            <a:off x="2873946" y="1375288"/>
            <a:ext cx="95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7C5C615-D521-966E-BCE1-CDB355D87D63}"/>
              </a:ext>
            </a:extLst>
          </p:cNvPr>
          <p:cNvSpPr txBox="1"/>
          <p:nvPr/>
        </p:nvSpPr>
        <p:spPr>
          <a:xfrm>
            <a:off x="1850783" y="1424279"/>
            <a:ext cx="278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Features of </a:t>
            </a:r>
          </a:p>
          <a:p>
            <a:r>
              <a:rPr lang="en-US" altLang="zh-CN" sz="1200" b="1" dirty="0"/>
              <a:t>a component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8272E0-4A83-FF40-BFAF-E950B8C2E292}"/>
              </a:ext>
            </a:extLst>
          </p:cNvPr>
          <p:cNvSpPr txBox="1"/>
          <p:nvPr/>
        </p:nvSpPr>
        <p:spPr>
          <a:xfrm>
            <a:off x="2927109" y="1432662"/>
            <a:ext cx="278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Features of </a:t>
            </a:r>
          </a:p>
          <a:p>
            <a:r>
              <a:rPr lang="en-US" altLang="zh-CN" sz="1200" b="1" dirty="0"/>
              <a:t>another component</a:t>
            </a:r>
            <a:endParaRPr lang="zh-CN" altLang="en-US" sz="1200" b="1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F00C2DBD-B431-A206-10EB-C7DA62A4CB2D}"/>
              </a:ext>
            </a:extLst>
          </p:cNvPr>
          <p:cNvSpPr/>
          <p:nvPr/>
        </p:nvSpPr>
        <p:spPr>
          <a:xfrm>
            <a:off x="2873946" y="2184059"/>
            <a:ext cx="245920" cy="503959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6661991-705E-24E8-778A-91A12A402289}"/>
              </a:ext>
            </a:extLst>
          </p:cNvPr>
          <p:cNvSpPr/>
          <p:nvPr/>
        </p:nvSpPr>
        <p:spPr>
          <a:xfrm>
            <a:off x="1267688" y="2741226"/>
            <a:ext cx="3503465" cy="1375547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D90F42-A7AA-4063-DCA9-5B7AFD2707A6}"/>
              </a:ext>
            </a:extLst>
          </p:cNvPr>
          <p:cNvSpPr txBox="1"/>
          <p:nvPr/>
        </p:nvSpPr>
        <p:spPr>
          <a:xfrm>
            <a:off x="1627041" y="3244333"/>
            <a:ext cx="278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Machine Learning Model</a:t>
            </a:r>
            <a:endParaRPr lang="zh-CN" altLang="en-US" b="1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8B23DA3-F948-E89C-6550-1C8852589143}"/>
              </a:ext>
            </a:extLst>
          </p:cNvPr>
          <p:cNvSpPr/>
          <p:nvPr/>
        </p:nvSpPr>
        <p:spPr>
          <a:xfrm>
            <a:off x="2873946" y="4367900"/>
            <a:ext cx="245920" cy="503959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A98C7E-E804-5498-3047-DB40D773300D}"/>
              </a:ext>
            </a:extLst>
          </p:cNvPr>
          <p:cNvSpPr txBox="1"/>
          <p:nvPr/>
        </p:nvSpPr>
        <p:spPr>
          <a:xfrm>
            <a:off x="2141386" y="5008422"/>
            <a:ext cx="278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Similarity score</a:t>
            </a:r>
            <a:endParaRPr lang="zh-CN" altLang="en-US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619B6D0-6849-544E-1574-BF75C1A82C49}"/>
              </a:ext>
            </a:extLst>
          </p:cNvPr>
          <p:cNvSpPr/>
          <p:nvPr/>
        </p:nvSpPr>
        <p:spPr>
          <a:xfrm>
            <a:off x="1959546" y="4941108"/>
            <a:ext cx="2130139" cy="50395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F38F38-0365-2343-3BFD-46704B941749}"/>
              </a:ext>
            </a:extLst>
          </p:cNvPr>
          <p:cNvSpPr txBox="1"/>
          <p:nvPr/>
        </p:nvSpPr>
        <p:spPr>
          <a:xfrm>
            <a:off x="2240102" y="2214515"/>
            <a:ext cx="278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Input</a:t>
            </a:r>
            <a:endParaRPr lang="zh-CN" altLang="en-US" sz="1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1870E3-7AE0-34E0-253E-A837DF9C0F64}"/>
              </a:ext>
            </a:extLst>
          </p:cNvPr>
          <p:cNvSpPr txBox="1"/>
          <p:nvPr/>
        </p:nvSpPr>
        <p:spPr>
          <a:xfrm>
            <a:off x="2141385" y="4408709"/>
            <a:ext cx="278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Output</a:t>
            </a:r>
            <a:endParaRPr lang="zh-CN" altLang="en-US" sz="1400" b="1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03FF2F8-AFFA-21A0-01EB-0AD1AF809721}"/>
              </a:ext>
            </a:extLst>
          </p:cNvPr>
          <p:cNvSpPr/>
          <p:nvPr/>
        </p:nvSpPr>
        <p:spPr>
          <a:xfrm>
            <a:off x="1586866" y="766260"/>
            <a:ext cx="2929890" cy="125207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1805C2-4C49-3D44-020B-F3A0C3AEB09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516756" y="1389171"/>
            <a:ext cx="936307" cy="3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立方体 46">
            <a:extLst>
              <a:ext uri="{FF2B5EF4-FFF2-40B4-BE49-F238E27FC236}">
                <a16:creationId xmlns:a16="http://schemas.microsoft.com/office/drawing/2014/main" id="{628B1FA6-6121-7268-ACFE-441BBA06A16C}"/>
              </a:ext>
            </a:extLst>
          </p:cNvPr>
          <p:cNvSpPr/>
          <p:nvPr/>
        </p:nvSpPr>
        <p:spPr>
          <a:xfrm>
            <a:off x="6185523" y="1640436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C4BE1FFE-AF4E-E849-4255-C1F1A4EB79BE}"/>
              </a:ext>
            </a:extLst>
          </p:cNvPr>
          <p:cNvSpPr/>
          <p:nvPr/>
        </p:nvSpPr>
        <p:spPr>
          <a:xfrm>
            <a:off x="6344850" y="1637673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46DD9A08-B72A-93CC-9298-CD99DA3F3194}"/>
              </a:ext>
            </a:extLst>
          </p:cNvPr>
          <p:cNvSpPr/>
          <p:nvPr/>
        </p:nvSpPr>
        <p:spPr>
          <a:xfrm>
            <a:off x="6504177" y="1637673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6C80C04C-41F3-141E-02FB-5EA0BBC442AF}"/>
              </a:ext>
            </a:extLst>
          </p:cNvPr>
          <p:cNvSpPr/>
          <p:nvPr/>
        </p:nvSpPr>
        <p:spPr>
          <a:xfrm>
            <a:off x="6663504" y="1637673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E8DF7FC1-752C-A5B1-BD36-C4AD74CE70E2}"/>
              </a:ext>
            </a:extLst>
          </p:cNvPr>
          <p:cNvSpPr/>
          <p:nvPr/>
        </p:nvSpPr>
        <p:spPr>
          <a:xfrm>
            <a:off x="6822831" y="1637673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863D9407-CC17-6569-6F3C-BA192658CAD3}"/>
              </a:ext>
            </a:extLst>
          </p:cNvPr>
          <p:cNvSpPr/>
          <p:nvPr/>
        </p:nvSpPr>
        <p:spPr>
          <a:xfrm>
            <a:off x="6982158" y="1637673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79216D-85D6-8F78-7559-1EC1D0720339}"/>
              </a:ext>
            </a:extLst>
          </p:cNvPr>
          <p:cNvSpPr txBox="1"/>
          <p:nvPr/>
        </p:nvSpPr>
        <p:spPr>
          <a:xfrm>
            <a:off x="5683731" y="956834"/>
            <a:ext cx="342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Other possible input formats</a:t>
            </a:r>
            <a:endParaRPr lang="zh-CN" altLang="en-US" sz="1600" dirty="0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F6D4C10D-1AEA-C9AB-FB6F-9EB115665721}"/>
              </a:ext>
            </a:extLst>
          </p:cNvPr>
          <p:cNvSpPr/>
          <p:nvPr/>
        </p:nvSpPr>
        <p:spPr>
          <a:xfrm>
            <a:off x="6185523" y="1432662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71561880-E84F-21E9-9892-C14AE01DC787}"/>
              </a:ext>
            </a:extLst>
          </p:cNvPr>
          <p:cNvSpPr/>
          <p:nvPr/>
        </p:nvSpPr>
        <p:spPr>
          <a:xfrm>
            <a:off x="6344850" y="1432662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>
            <a:extLst>
              <a:ext uri="{FF2B5EF4-FFF2-40B4-BE49-F238E27FC236}">
                <a16:creationId xmlns:a16="http://schemas.microsoft.com/office/drawing/2014/main" id="{8998B1E3-AFC8-FC17-AEBF-4F53FE7E7991}"/>
              </a:ext>
            </a:extLst>
          </p:cNvPr>
          <p:cNvSpPr/>
          <p:nvPr/>
        </p:nvSpPr>
        <p:spPr>
          <a:xfrm>
            <a:off x="6504177" y="1432662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72F1A566-F806-94AD-E1D3-4D64E5737C99}"/>
              </a:ext>
            </a:extLst>
          </p:cNvPr>
          <p:cNvSpPr/>
          <p:nvPr/>
        </p:nvSpPr>
        <p:spPr>
          <a:xfrm>
            <a:off x="6663504" y="1432662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>
            <a:extLst>
              <a:ext uri="{FF2B5EF4-FFF2-40B4-BE49-F238E27FC236}">
                <a16:creationId xmlns:a16="http://schemas.microsoft.com/office/drawing/2014/main" id="{98F42CB2-D2B6-8DE7-CDF1-F2B131F527EB}"/>
              </a:ext>
            </a:extLst>
          </p:cNvPr>
          <p:cNvSpPr/>
          <p:nvPr/>
        </p:nvSpPr>
        <p:spPr>
          <a:xfrm>
            <a:off x="6822831" y="1432662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>
            <a:extLst>
              <a:ext uri="{FF2B5EF4-FFF2-40B4-BE49-F238E27FC236}">
                <a16:creationId xmlns:a16="http://schemas.microsoft.com/office/drawing/2014/main" id="{083B2D2E-9F20-ECE7-8926-B7B795A3942C}"/>
              </a:ext>
            </a:extLst>
          </p:cNvPr>
          <p:cNvSpPr/>
          <p:nvPr/>
        </p:nvSpPr>
        <p:spPr>
          <a:xfrm>
            <a:off x="6982158" y="1432662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A0280C7-F1DD-A576-EEB0-5FCF125F5F12}"/>
              </a:ext>
            </a:extLst>
          </p:cNvPr>
          <p:cNvSpPr txBox="1"/>
          <p:nvPr/>
        </p:nvSpPr>
        <p:spPr>
          <a:xfrm>
            <a:off x="5743906" y="1504239"/>
            <a:ext cx="28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1. 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606780-2B27-33EE-1E66-11EFCCD3DDB1}"/>
              </a:ext>
            </a:extLst>
          </p:cNvPr>
          <p:cNvSpPr txBox="1"/>
          <p:nvPr/>
        </p:nvSpPr>
        <p:spPr>
          <a:xfrm>
            <a:off x="7467930" y="1500765"/>
            <a:ext cx="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2. </a:t>
            </a:r>
            <a:endParaRPr lang="zh-CN" altLang="en-US" sz="1200" b="1" dirty="0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14C17F5F-3600-A007-BF5C-D9F22B76BEEC}"/>
              </a:ext>
            </a:extLst>
          </p:cNvPr>
          <p:cNvSpPr/>
          <p:nvPr/>
        </p:nvSpPr>
        <p:spPr>
          <a:xfrm>
            <a:off x="7909548" y="1480246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F3A757AD-FCB1-2253-58A1-52F1B4C6154D}"/>
              </a:ext>
            </a:extLst>
          </p:cNvPr>
          <p:cNvSpPr/>
          <p:nvPr/>
        </p:nvSpPr>
        <p:spPr>
          <a:xfrm>
            <a:off x="8068875" y="1480246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B950B93B-353B-A9DE-940C-3B4200A01DB2}"/>
              </a:ext>
            </a:extLst>
          </p:cNvPr>
          <p:cNvSpPr/>
          <p:nvPr/>
        </p:nvSpPr>
        <p:spPr>
          <a:xfrm>
            <a:off x="8228202" y="1480246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571FE4A2-80F3-856F-3FB8-C9971D190C29}"/>
              </a:ext>
            </a:extLst>
          </p:cNvPr>
          <p:cNvSpPr/>
          <p:nvPr/>
        </p:nvSpPr>
        <p:spPr>
          <a:xfrm>
            <a:off x="8387529" y="1480246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>
            <a:extLst>
              <a:ext uri="{FF2B5EF4-FFF2-40B4-BE49-F238E27FC236}">
                <a16:creationId xmlns:a16="http://schemas.microsoft.com/office/drawing/2014/main" id="{782B6C72-6D41-FE01-721D-23F7F04E9E8B}"/>
              </a:ext>
            </a:extLst>
          </p:cNvPr>
          <p:cNvSpPr/>
          <p:nvPr/>
        </p:nvSpPr>
        <p:spPr>
          <a:xfrm>
            <a:off x="8546856" y="1480246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>
            <a:extLst>
              <a:ext uri="{FF2B5EF4-FFF2-40B4-BE49-F238E27FC236}">
                <a16:creationId xmlns:a16="http://schemas.microsoft.com/office/drawing/2014/main" id="{D21C47C1-B4A2-FA97-CAAD-C514CFA2FAA5}"/>
              </a:ext>
            </a:extLst>
          </p:cNvPr>
          <p:cNvSpPr/>
          <p:nvPr/>
        </p:nvSpPr>
        <p:spPr>
          <a:xfrm>
            <a:off x="8706183" y="1480246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E0734C6A-519F-6A5D-4B5E-C93901B24202}"/>
              </a:ext>
            </a:extLst>
          </p:cNvPr>
          <p:cNvSpPr/>
          <p:nvPr/>
        </p:nvSpPr>
        <p:spPr>
          <a:xfrm>
            <a:off x="7884148" y="1957860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2F5F012A-BF87-E0C2-76F1-5E6DBAE18FCF}"/>
              </a:ext>
            </a:extLst>
          </p:cNvPr>
          <p:cNvSpPr/>
          <p:nvPr/>
        </p:nvSpPr>
        <p:spPr>
          <a:xfrm>
            <a:off x="8043475" y="195509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>
            <a:extLst>
              <a:ext uri="{FF2B5EF4-FFF2-40B4-BE49-F238E27FC236}">
                <a16:creationId xmlns:a16="http://schemas.microsoft.com/office/drawing/2014/main" id="{8D364971-8A50-898D-6DCA-221EEC22D126}"/>
              </a:ext>
            </a:extLst>
          </p:cNvPr>
          <p:cNvSpPr/>
          <p:nvPr/>
        </p:nvSpPr>
        <p:spPr>
          <a:xfrm>
            <a:off x="8202802" y="195509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5835BFC3-62E7-B8C5-7FF1-EAD54C4F0F1E}"/>
              </a:ext>
            </a:extLst>
          </p:cNvPr>
          <p:cNvSpPr/>
          <p:nvPr/>
        </p:nvSpPr>
        <p:spPr>
          <a:xfrm>
            <a:off x="8362129" y="195509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20701464-DD9B-E4C4-20A3-A0F86F628BD5}"/>
              </a:ext>
            </a:extLst>
          </p:cNvPr>
          <p:cNvSpPr/>
          <p:nvPr/>
        </p:nvSpPr>
        <p:spPr>
          <a:xfrm>
            <a:off x="8521456" y="195509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>
            <a:extLst>
              <a:ext uri="{FF2B5EF4-FFF2-40B4-BE49-F238E27FC236}">
                <a16:creationId xmlns:a16="http://schemas.microsoft.com/office/drawing/2014/main" id="{BFFD3702-C7AA-84C7-8A84-B67CBC60AB00}"/>
              </a:ext>
            </a:extLst>
          </p:cNvPr>
          <p:cNvSpPr/>
          <p:nvPr/>
        </p:nvSpPr>
        <p:spPr>
          <a:xfrm>
            <a:off x="8680783" y="1955097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E45C3C-FA4F-ACD2-839B-AAB045922D93}"/>
              </a:ext>
            </a:extLst>
          </p:cNvPr>
          <p:cNvSpPr txBox="1"/>
          <p:nvPr/>
        </p:nvSpPr>
        <p:spPr>
          <a:xfrm>
            <a:off x="8239082" y="1696028"/>
            <a:ext cx="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- </a:t>
            </a:r>
            <a:endParaRPr lang="zh-CN" altLang="en-US" sz="12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606CF7E-3F2C-3269-880D-0C74DB3515CA}"/>
              </a:ext>
            </a:extLst>
          </p:cNvPr>
          <p:cNvSpPr txBox="1"/>
          <p:nvPr/>
        </p:nvSpPr>
        <p:spPr>
          <a:xfrm>
            <a:off x="8234876" y="2291448"/>
            <a:ext cx="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= </a:t>
            </a:r>
            <a:endParaRPr lang="zh-CN" altLang="en-US" sz="1200" b="1" dirty="0"/>
          </a:p>
        </p:txBody>
      </p:sp>
      <p:sp>
        <p:nvSpPr>
          <p:cNvPr id="70" name="立方体 69">
            <a:extLst>
              <a:ext uri="{FF2B5EF4-FFF2-40B4-BE49-F238E27FC236}">
                <a16:creationId xmlns:a16="http://schemas.microsoft.com/office/drawing/2014/main" id="{C0D97B03-6AD1-5173-9EED-17D01772A668}"/>
              </a:ext>
            </a:extLst>
          </p:cNvPr>
          <p:cNvSpPr/>
          <p:nvPr/>
        </p:nvSpPr>
        <p:spPr>
          <a:xfrm>
            <a:off x="7884148" y="2643248"/>
            <a:ext cx="212328" cy="256654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45E0732A-DA4B-A9CD-F562-CADBCCE0B649}"/>
              </a:ext>
            </a:extLst>
          </p:cNvPr>
          <p:cNvSpPr/>
          <p:nvPr/>
        </p:nvSpPr>
        <p:spPr>
          <a:xfrm>
            <a:off x="8043475" y="2640485"/>
            <a:ext cx="212328" cy="256654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71F414DF-2458-D96E-79DE-84027C958891}"/>
              </a:ext>
            </a:extLst>
          </p:cNvPr>
          <p:cNvSpPr/>
          <p:nvPr/>
        </p:nvSpPr>
        <p:spPr>
          <a:xfrm>
            <a:off x="8202802" y="2640485"/>
            <a:ext cx="212328" cy="256654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>
            <a:extLst>
              <a:ext uri="{FF2B5EF4-FFF2-40B4-BE49-F238E27FC236}">
                <a16:creationId xmlns:a16="http://schemas.microsoft.com/office/drawing/2014/main" id="{D9929F3B-8474-948E-FFF2-EF92BA138948}"/>
              </a:ext>
            </a:extLst>
          </p:cNvPr>
          <p:cNvSpPr/>
          <p:nvPr/>
        </p:nvSpPr>
        <p:spPr>
          <a:xfrm>
            <a:off x="8362129" y="2640485"/>
            <a:ext cx="212328" cy="256654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>
            <a:extLst>
              <a:ext uri="{FF2B5EF4-FFF2-40B4-BE49-F238E27FC236}">
                <a16:creationId xmlns:a16="http://schemas.microsoft.com/office/drawing/2014/main" id="{EA38F815-B22B-6EE8-C2AB-A57202E551DD}"/>
              </a:ext>
            </a:extLst>
          </p:cNvPr>
          <p:cNvSpPr/>
          <p:nvPr/>
        </p:nvSpPr>
        <p:spPr>
          <a:xfrm>
            <a:off x="8521456" y="2640485"/>
            <a:ext cx="212328" cy="256654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B931BF8C-2C79-125F-8A5A-6B1EE16B3B6C}"/>
              </a:ext>
            </a:extLst>
          </p:cNvPr>
          <p:cNvSpPr/>
          <p:nvPr/>
        </p:nvSpPr>
        <p:spPr>
          <a:xfrm>
            <a:off x="8680783" y="2640485"/>
            <a:ext cx="212328" cy="256654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492E76-0BBF-F358-1544-BA799EAF1538}"/>
              </a:ext>
            </a:extLst>
          </p:cNvPr>
          <p:cNvSpPr txBox="1"/>
          <p:nvPr/>
        </p:nvSpPr>
        <p:spPr>
          <a:xfrm>
            <a:off x="9466443" y="1467979"/>
            <a:ext cx="35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3. </a:t>
            </a:r>
            <a:endParaRPr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1CA94B8-67AB-1F78-AD85-4832211363C5}"/>
              </a:ext>
            </a:extLst>
          </p:cNvPr>
          <p:cNvSpPr txBox="1"/>
          <p:nvPr/>
        </p:nvSpPr>
        <p:spPr>
          <a:xfrm>
            <a:off x="9838098" y="1507624"/>
            <a:ext cx="944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……</a:t>
            </a:r>
            <a:endParaRPr lang="zh-CN" altLang="en-US" sz="12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F2B06-4A40-1AAC-F513-999D24198A93}"/>
              </a:ext>
            </a:extLst>
          </p:cNvPr>
          <p:cNvSpPr txBox="1"/>
          <p:nvPr/>
        </p:nvSpPr>
        <p:spPr>
          <a:xfrm>
            <a:off x="7750221" y="304611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difference between the two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2F33143-A4F8-C6B1-2425-72472848E4FE}"/>
              </a:ext>
            </a:extLst>
          </p:cNvPr>
          <p:cNvSpPr txBox="1"/>
          <p:nvPr/>
        </p:nvSpPr>
        <p:spPr>
          <a:xfrm>
            <a:off x="4674228" y="4913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Use “closeness” as the label </a:t>
            </a:r>
          </a:p>
          <a:p>
            <a:r>
              <a:rPr lang="en-US" altLang="zh-CN" dirty="0"/>
              <a:t>when training the model</a:t>
            </a:r>
            <a:endParaRPr lang="zh-CN" altLang="en-US" dirty="0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6C8EB6FC-551C-5FEF-EE13-D2179FB5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025" y="4425364"/>
            <a:ext cx="2401185" cy="1850023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38A64680-770B-25E1-4DCE-E43C329097AF}"/>
              </a:ext>
            </a:extLst>
          </p:cNvPr>
          <p:cNvSpPr txBox="1"/>
          <p:nvPr/>
        </p:nvSpPr>
        <p:spPr>
          <a:xfrm>
            <a:off x="5420293" y="3433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most important part.</a:t>
            </a:r>
          </a:p>
          <a:p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E5CAC59-4E34-2C72-2F3B-A267A47858C6}"/>
              </a:ext>
            </a:extLst>
          </p:cNvPr>
          <p:cNvCxnSpPr>
            <a:cxnSpLocks/>
          </p:cNvCxnSpPr>
          <p:nvPr/>
        </p:nvCxnSpPr>
        <p:spPr>
          <a:xfrm>
            <a:off x="4747424" y="3632872"/>
            <a:ext cx="523076" cy="77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CCCAE4CB-1254-4242-DB01-24F4B61ED219}"/>
              </a:ext>
            </a:extLst>
          </p:cNvPr>
          <p:cNvSpPr txBox="1"/>
          <p:nvPr/>
        </p:nvSpPr>
        <p:spPr>
          <a:xfrm>
            <a:off x="5435036" y="3794113"/>
            <a:ext cx="692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any algorithms </a:t>
            </a:r>
            <a:r>
              <a:rPr lang="en-US" altLang="zh-CN" dirty="0"/>
              <a:t>we can try.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2B39-7565-0C9C-FFFC-2AACBF2E1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5C6795-111A-162F-28B0-5F84D761647E}"/>
              </a:ext>
            </a:extLst>
          </p:cNvPr>
          <p:cNvSpPr txBox="1"/>
          <p:nvPr/>
        </p:nvSpPr>
        <p:spPr>
          <a:xfrm>
            <a:off x="949034" y="762684"/>
            <a:ext cx="10088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Regression Problem</a:t>
            </a:r>
            <a:r>
              <a:rPr lang="en-US" altLang="zh-CN" b="1" dirty="0"/>
              <a:t>: </a:t>
            </a:r>
            <a:r>
              <a:rPr lang="zh-CN" altLang="en-US" dirty="0"/>
              <a:t>The target variable </a:t>
            </a:r>
            <a:r>
              <a:rPr lang="en-US" altLang="zh-CN" dirty="0"/>
              <a:t>(Similarity score) </a:t>
            </a:r>
            <a:r>
              <a:rPr lang="zh-CN" altLang="en-US" dirty="0"/>
              <a:t>is a continuous value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FFF67F-3660-9C74-602B-283684F6DC31}"/>
              </a:ext>
            </a:extLst>
          </p:cNvPr>
          <p:cNvSpPr txBox="1"/>
          <p:nvPr/>
        </p:nvSpPr>
        <p:spPr>
          <a:xfrm>
            <a:off x="949034" y="1423100"/>
            <a:ext cx="60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Classic machine learning </a:t>
            </a:r>
            <a:r>
              <a:rPr lang="en-US" altLang="zh-CN" b="1" dirty="0"/>
              <a:t>models:</a:t>
            </a:r>
          </a:p>
          <a:p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A805AD3-A052-4E08-A669-901A438C1AD4}"/>
              </a:ext>
            </a:extLst>
          </p:cNvPr>
          <p:cNvSpPr txBox="1"/>
          <p:nvPr/>
        </p:nvSpPr>
        <p:spPr>
          <a:xfrm>
            <a:off x="3997467" y="2484927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Example: </a:t>
            </a:r>
            <a:endParaRPr lang="zh-CN" altLang="en-US" b="1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0CB7DEC1-28CE-99B1-B6A7-DE8272B8A649}"/>
              </a:ext>
            </a:extLst>
          </p:cNvPr>
          <p:cNvSpPr/>
          <p:nvPr/>
        </p:nvSpPr>
        <p:spPr>
          <a:xfrm>
            <a:off x="540327" y="1662545"/>
            <a:ext cx="408707" cy="275359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1D3FD7-AC9F-11BA-E8EC-6AF67CCE0F29}"/>
              </a:ext>
            </a:extLst>
          </p:cNvPr>
          <p:cNvSpPr txBox="1"/>
          <p:nvPr/>
        </p:nvSpPr>
        <p:spPr>
          <a:xfrm>
            <a:off x="949468" y="4214760"/>
            <a:ext cx="3844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Deep</a:t>
            </a:r>
            <a:r>
              <a:rPr lang="zh-CN" altLang="en-US" b="1" dirty="0"/>
              <a:t> learning </a:t>
            </a:r>
            <a:r>
              <a:rPr lang="en-US" altLang="zh-CN" b="1" dirty="0"/>
              <a:t>models:</a:t>
            </a:r>
          </a:p>
          <a:p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A56092-6190-4432-BCAE-F3657AFA72A8}"/>
              </a:ext>
            </a:extLst>
          </p:cNvPr>
          <p:cNvSpPr txBox="1"/>
          <p:nvPr/>
        </p:nvSpPr>
        <p:spPr>
          <a:xfrm>
            <a:off x="4752542" y="1769346"/>
            <a:ext cx="6424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Relying on manual feature engineering, data preprocessing are critical to the model.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5DD6D37-289E-1CEE-6744-8AB2F276340B}"/>
              </a:ext>
            </a:extLst>
          </p:cNvPr>
          <p:cNvSpPr txBox="1"/>
          <p:nvPr/>
        </p:nvSpPr>
        <p:spPr>
          <a:xfrm>
            <a:off x="4752543" y="1446181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Relatively simple structure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50B310F-1BA6-5696-E16D-EADCE310DCD5}"/>
              </a:ext>
            </a:extLst>
          </p:cNvPr>
          <p:cNvSpPr txBox="1"/>
          <p:nvPr/>
        </p:nvSpPr>
        <p:spPr>
          <a:xfrm>
            <a:off x="5261698" y="2541931"/>
            <a:ext cx="6096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Linear regression</a:t>
            </a:r>
            <a:r>
              <a:rPr lang="zh-CN" altLang="en-US" dirty="0"/>
              <a:t>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 vector machine 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6A1B347-C76B-7B52-E714-E7B1EC629752}"/>
              </a:ext>
            </a:extLst>
          </p:cNvPr>
          <p:cNvSpPr txBox="1"/>
          <p:nvPr/>
        </p:nvSpPr>
        <p:spPr>
          <a:xfrm>
            <a:off x="3682279" y="4214760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Complex structure based on artificial neural networks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AA727A1-6ACE-DEFA-0EA2-7E273BFE109C}"/>
              </a:ext>
            </a:extLst>
          </p:cNvPr>
          <p:cNvSpPr txBox="1"/>
          <p:nvPr/>
        </p:nvSpPr>
        <p:spPr>
          <a:xfrm>
            <a:off x="3682279" y="4537925"/>
            <a:ext cx="648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model can automatically extract features from raw data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FF7FAED-FC4C-85FF-AAAA-C29AE63EAE99}"/>
              </a:ext>
            </a:extLst>
          </p:cNvPr>
          <p:cNvSpPr txBox="1"/>
          <p:nvPr/>
        </p:nvSpPr>
        <p:spPr>
          <a:xfrm>
            <a:off x="3997467" y="5069086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Example: </a:t>
            </a:r>
            <a:endParaRPr lang="zh-CN" altLang="en-US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05B125-54DF-95E7-1F48-3E298BECB929}"/>
              </a:ext>
            </a:extLst>
          </p:cNvPr>
          <p:cNvSpPr txBox="1"/>
          <p:nvPr/>
        </p:nvSpPr>
        <p:spPr>
          <a:xfrm>
            <a:off x="5261698" y="5138333"/>
            <a:ext cx="6096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Fully Connected Neural Network (FCNN)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Convolutional neural network (CNN)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Recurrent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3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23DA57-11AD-6110-ED28-E8E390820118}"/>
              </a:ext>
            </a:extLst>
          </p:cNvPr>
          <p:cNvSpPr txBox="1"/>
          <p:nvPr/>
        </p:nvSpPr>
        <p:spPr>
          <a:xfrm>
            <a:off x="701103" y="2956718"/>
            <a:ext cx="292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</a:t>
            </a:r>
            <a:r>
              <a:rPr lang="zh-CN" altLang="en-US" b="1" dirty="0"/>
              <a:t>esults of some models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8A95D3DB-D9DC-997B-26EB-D423494FCDE6}"/>
              </a:ext>
            </a:extLst>
          </p:cNvPr>
          <p:cNvSpPr/>
          <p:nvPr/>
        </p:nvSpPr>
        <p:spPr>
          <a:xfrm>
            <a:off x="1028515" y="1215864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DE14F56E-B8ED-272D-B122-3B2AFC4D7305}"/>
              </a:ext>
            </a:extLst>
          </p:cNvPr>
          <p:cNvSpPr/>
          <p:nvPr/>
        </p:nvSpPr>
        <p:spPr>
          <a:xfrm>
            <a:off x="1187842" y="1215864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0700A990-23E7-3D9A-2E0C-527A6B56106A}"/>
              </a:ext>
            </a:extLst>
          </p:cNvPr>
          <p:cNvSpPr/>
          <p:nvPr/>
        </p:nvSpPr>
        <p:spPr>
          <a:xfrm>
            <a:off x="1347169" y="1215864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7609492C-B469-0B10-A96B-99E8A769945E}"/>
              </a:ext>
            </a:extLst>
          </p:cNvPr>
          <p:cNvSpPr/>
          <p:nvPr/>
        </p:nvSpPr>
        <p:spPr>
          <a:xfrm>
            <a:off x="1506496" y="1215864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BF4E52C7-1CB1-4E27-B404-575DFF88347D}"/>
              </a:ext>
            </a:extLst>
          </p:cNvPr>
          <p:cNvSpPr/>
          <p:nvPr/>
        </p:nvSpPr>
        <p:spPr>
          <a:xfrm>
            <a:off x="1665823" y="1215864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>
            <a:extLst>
              <a:ext uri="{FF2B5EF4-FFF2-40B4-BE49-F238E27FC236}">
                <a16:creationId xmlns:a16="http://schemas.microsoft.com/office/drawing/2014/main" id="{C1D76301-BEBB-4F79-533F-DD570F676126}"/>
              </a:ext>
            </a:extLst>
          </p:cNvPr>
          <p:cNvSpPr/>
          <p:nvPr/>
        </p:nvSpPr>
        <p:spPr>
          <a:xfrm>
            <a:off x="1825150" y="1215864"/>
            <a:ext cx="212328" cy="25665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62C078C7-8EDB-C6B1-306E-92F47C7814E5}"/>
              </a:ext>
            </a:extLst>
          </p:cNvPr>
          <p:cNvSpPr/>
          <p:nvPr/>
        </p:nvSpPr>
        <p:spPr>
          <a:xfrm>
            <a:off x="1984477" y="1213101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F3729E48-BDFB-9DDB-1379-2A26A4575EF9}"/>
              </a:ext>
            </a:extLst>
          </p:cNvPr>
          <p:cNvSpPr/>
          <p:nvPr/>
        </p:nvSpPr>
        <p:spPr>
          <a:xfrm>
            <a:off x="2143804" y="1210338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CD2642FD-99ED-1DBB-35E7-A3333251C40D}"/>
              </a:ext>
            </a:extLst>
          </p:cNvPr>
          <p:cNvSpPr/>
          <p:nvPr/>
        </p:nvSpPr>
        <p:spPr>
          <a:xfrm>
            <a:off x="2303131" y="1210338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A3939FAC-B580-A66D-17D0-AD8C49DE5ECC}"/>
              </a:ext>
            </a:extLst>
          </p:cNvPr>
          <p:cNvSpPr/>
          <p:nvPr/>
        </p:nvSpPr>
        <p:spPr>
          <a:xfrm>
            <a:off x="2462458" y="1210338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C39E8D6E-282C-EFCF-B9C1-E1D56FD68A07}"/>
              </a:ext>
            </a:extLst>
          </p:cNvPr>
          <p:cNvSpPr/>
          <p:nvPr/>
        </p:nvSpPr>
        <p:spPr>
          <a:xfrm>
            <a:off x="2621785" y="1210338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>
            <a:extLst>
              <a:ext uri="{FF2B5EF4-FFF2-40B4-BE49-F238E27FC236}">
                <a16:creationId xmlns:a16="http://schemas.microsoft.com/office/drawing/2014/main" id="{41E66D3F-AEAF-9CA1-625D-8C4E4EBCEEDF}"/>
              </a:ext>
            </a:extLst>
          </p:cNvPr>
          <p:cNvSpPr/>
          <p:nvPr/>
        </p:nvSpPr>
        <p:spPr>
          <a:xfrm>
            <a:off x="2781112" y="1210338"/>
            <a:ext cx="212328" cy="256654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2B28371-E7E9-CAF7-41A3-EE361941C8D3}"/>
              </a:ext>
            </a:extLst>
          </p:cNvPr>
          <p:cNvCxnSpPr>
            <a:cxnSpLocks/>
          </p:cNvCxnSpPr>
          <p:nvPr/>
        </p:nvCxnSpPr>
        <p:spPr>
          <a:xfrm>
            <a:off x="985567" y="1583009"/>
            <a:ext cx="1051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B0B68A4-B4BE-3168-596F-C7F563C008A2}"/>
              </a:ext>
            </a:extLst>
          </p:cNvPr>
          <p:cNvCxnSpPr>
            <a:cxnSpLocks/>
          </p:cNvCxnSpPr>
          <p:nvPr/>
        </p:nvCxnSpPr>
        <p:spPr>
          <a:xfrm>
            <a:off x="2037478" y="1583009"/>
            <a:ext cx="955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B7A240C-03BB-5B3E-D491-CE3B8EE78796}"/>
              </a:ext>
            </a:extLst>
          </p:cNvPr>
          <p:cNvSpPr txBox="1"/>
          <p:nvPr/>
        </p:nvSpPr>
        <p:spPr>
          <a:xfrm>
            <a:off x="1014315" y="1632000"/>
            <a:ext cx="278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Features of </a:t>
            </a:r>
          </a:p>
          <a:p>
            <a:r>
              <a:rPr lang="en-US" altLang="zh-CN" sz="1200" b="1" dirty="0"/>
              <a:t>a component</a:t>
            </a:r>
            <a:endParaRPr lang="zh-CN" altLang="en-US" sz="12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1F5E4E1-3F0E-9930-AAEB-37BBD7BBF32E}"/>
              </a:ext>
            </a:extLst>
          </p:cNvPr>
          <p:cNvSpPr txBox="1"/>
          <p:nvPr/>
        </p:nvSpPr>
        <p:spPr>
          <a:xfrm>
            <a:off x="2090641" y="1640383"/>
            <a:ext cx="2789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Features of </a:t>
            </a:r>
          </a:p>
          <a:p>
            <a:r>
              <a:rPr lang="en-US" altLang="zh-CN" sz="1200" b="1" dirty="0"/>
              <a:t>another component</a:t>
            </a:r>
            <a:endParaRPr lang="zh-CN" altLang="en-US" sz="1200" b="1" dirty="0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14E0CB5E-1E0E-F96C-C0EC-9552E2C537E5}"/>
              </a:ext>
            </a:extLst>
          </p:cNvPr>
          <p:cNvSpPr/>
          <p:nvPr/>
        </p:nvSpPr>
        <p:spPr>
          <a:xfrm rot="16200000">
            <a:off x="3933294" y="1402910"/>
            <a:ext cx="245920" cy="503959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CC169B2-AEE5-BD58-8DF1-D3C4FCA4C582}"/>
              </a:ext>
            </a:extLst>
          </p:cNvPr>
          <p:cNvSpPr/>
          <p:nvPr/>
        </p:nvSpPr>
        <p:spPr>
          <a:xfrm>
            <a:off x="4583249" y="1348447"/>
            <a:ext cx="2269458" cy="501136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A12F758-CF0B-EAC5-F333-D87CA2B4A414}"/>
              </a:ext>
            </a:extLst>
          </p:cNvPr>
          <p:cNvSpPr txBox="1"/>
          <p:nvPr/>
        </p:nvSpPr>
        <p:spPr>
          <a:xfrm>
            <a:off x="4624813" y="1461220"/>
            <a:ext cx="278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Machine Learning Model</a:t>
            </a:r>
            <a:endParaRPr lang="zh-CN" altLang="en-US" sz="1400" b="1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349AFD88-A10D-4EFA-E08F-8262C0E2602D}"/>
              </a:ext>
            </a:extLst>
          </p:cNvPr>
          <p:cNvSpPr/>
          <p:nvPr/>
        </p:nvSpPr>
        <p:spPr>
          <a:xfrm rot="16200000">
            <a:off x="7139414" y="1388403"/>
            <a:ext cx="245920" cy="503959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3399CAE-DA4D-DD06-8AE4-6F276D717140}"/>
              </a:ext>
            </a:extLst>
          </p:cNvPr>
          <p:cNvSpPr txBox="1"/>
          <p:nvPr/>
        </p:nvSpPr>
        <p:spPr>
          <a:xfrm>
            <a:off x="8102055" y="1457547"/>
            <a:ext cx="278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score</a:t>
            </a:r>
            <a:endParaRPr lang="zh-CN" altLang="en-US" sz="1400" b="1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D28FDFF-B771-1595-C0AC-216B8CB62C16}"/>
              </a:ext>
            </a:extLst>
          </p:cNvPr>
          <p:cNvSpPr/>
          <p:nvPr/>
        </p:nvSpPr>
        <p:spPr>
          <a:xfrm>
            <a:off x="7769547" y="1366008"/>
            <a:ext cx="2130139" cy="50395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0ABACE5-4A77-27B9-8471-2D9119AB12EB}"/>
              </a:ext>
            </a:extLst>
          </p:cNvPr>
          <p:cNvSpPr txBox="1"/>
          <p:nvPr/>
        </p:nvSpPr>
        <p:spPr>
          <a:xfrm>
            <a:off x="3749537" y="1802654"/>
            <a:ext cx="278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Input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2CC38FF-8936-F040-FC8B-AD68D936AD31}"/>
              </a:ext>
            </a:extLst>
          </p:cNvPr>
          <p:cNvSpPr txBox="1"/>
          <p:nvPr/>
        </p:nvSpPr>
        <p:spPr>
          <a:xfrm>
            <a:off x="6894271" y="1751896"/>
            <a:ext cx="2789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Output</a:t>
            </a:r>
            <a:endParaRPr lang="zh-CN" altLang="en-US" sz="1400" b="1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3B98FE8-28FE-7894-7B42-23477653F2E5}"/>
              </a:ext>
            </a:extLst>
          </p:cNvPr>
          <p:cNvSpPr/>
          <p:nvPr/>
        </p:nvSpPr>
        <p:spPr>
          <a:xfrm>
            <a:off x="750398" y="973981"/>
            <a:ext cx="2929890" cy="125207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F82B396-1285-3FFD-E1B4-FCA5CCB27A83}"/>
              </a:ext>
            </a:extLst>
          </p:cNvPr>
          <p:cNvSpPr txBox="1"/>
          <p:nvPr/>
        </p:nvSpPr>
        <p:spPr>
          <a:xfrm>
            <a:off x="7693346" y="2055081"/>
            <a:ext cx="2992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Use “closeness” as the label </a:t>
            </a:r>
          </a:p>
          <a:p>
            <a:r>
              <a:rPr lang="en-US" altLang="zh-CN" dirty="0"/>
              <a:t>when training the model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909A709-FAE7-CF1A-1673-40DE1AE4DBE0}"/>
              </a:ext>
            </a:extLst>
          </p:cNvPr>
          <p:cNvSpPr txBox="1"/>
          <p:nvPr/>
        </p:nvSpPr>
        <p:spPr>
          <a:xfrm>
            <a:off x="4543224" y="2039692"/>
            <a:ext cx="3521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Loss function: </a:t>
            </a:r>
          </a:p>
          <a:p>
            <a:r>
              <a:rPr lang="en-US" altLang="zh-CN" dirty="0"/>
              <a:t>Mean square error (MSE)</a:t>
            </a:r>
            <a:endParaRPr lang="zh-CN" altLang="en-US" dirty="0"/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0C51A3F6-0C23-F11A-6BB3-8C6AEEE3C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71709"/>
              </p:ext>
            </p:extLst>
          </p:nvPr>
        </p:nvGraphicFramePr>
        <p:xfrm>
          <a:off x="870608" y="4007522"/>
          <a:ext cx="10450783" cy="1754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157">
                  <a:extLst>
                    <a:ext uri="{9D8B030D-6E8A-4147-A177-3AD203B41FA5}">
                      <a16:colId xmlns:a16="http://schemas.microsoft.com/office/drawing/2014/main" val="1990952923"/>
                    </a:ext>
                  </a:extLst>
                </a:gridCol>
                <a:gridCol w="1769326">
                  <a:extLst>
                    <a:ext uri="{9D8B030D-6E8A-4147-A177-3AD203B41FA5}">
                      <a16:colId xmlns:a16="http://schemas.microsoft.com/office/drawing/2014/main" val="2987288026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36761083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150488169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1434832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Regressor</a:t>
                      </a:r>
                      <a:endParaRPr lang="en-US" altLang="zh-CN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Regression</a:t>
                      </a:r>
                      <a:endParaRPr lang="en-US" altLang="zh-CN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Fully Connected Neural Network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93854"/>
                  </a:ext>
                </a:extLst>
              </a:tr>
              <a:tr h="840569">
                <a:tc>
                  <a:txBody>
                    <a:bodyPr/>
                    <a:lstStyle/>
                    <a:p>
                      <a:r>
                        <a:rPr lang="en-US" altLang="zh-CN" dirty="0"/>
                        <a:t>MSE on the test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04194"/>
                  </a:ext>
                </a:extLst>
              </a:tr>
            </a:tbl>
          </a:graphicData>
        </a:graphic>
      </p:graphicFrame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0BCE90-7F91-8C32-6378-43B3E8C3D0DC}"/>
              </a:ext>
            </a:extLst>
          </p:cNvPr>
          <p:cNvCxnSpPr/>
          <p:nvPr/>
        </p:nvCxnSpPr>
        <p:spPr>
          <a:xfrm>
            <a:off x="2993440" y="3829051"/>
            <a:ext cx="584117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77A0177E-6D05-33F9-A2F4-C2C20FA42B55}"/>
              </a:ext>
            </a:extLst>
          </p:cNvPr>
          <p:cNvSpPr txBox="1"/>
          <p:nvPr/>
        </p:nvSpPr>
        <p:spPr>
          <a:xfrm>
            <a:off x="3749537" y="3131962"/>
            <a:ext cx="4686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Models in the </a:t>
            </a:r>
            <a:r>
              <a:rPr lang="zh-CN" altLang="en-US" dirty="0"/>
              <a:t>“</a:t>
            </a:r>
            <a:r>
              <a:rPr lang="en-US" altLang="zh-CN" dirty="0" err="1"/>
              <a:t>sklearn</a:t>
            </a:r>
            <a:r>
              <a:rPr lang="zh-CN" altLang="en-US" dirty="0"/>
              <a:t>”：</a:t>
            </a:r>
            <a:endParaRPr lang="en-US" altLang="zh-CN" dirty="0"/>
          </a:p>
          <a:p>
            <a:r>
              <a:rPr lang="en-US" altLang="zh-CN" dirty="0"/>
              <a:t>try </a:t>
            </a:r>
            <a:r>
              <a:rPr lang="en-US" altLang="zh-CN" b="1" dirty="0"/>
              <a:t>different hyperparameters</a:t>
            </a:r>
            <a:r>
              <a:rPr lang="en-US" altLang="zh-CN" dirty="0"/>
              <a:t> for the model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0AAF4F3-07E8-7CE3-990C-3CBEF3B39493}"/>
              </a:ext>
            </a:extLst>
          </p:cNvPr>
          <p:cNvCxnSpPr>
            <a:cxnSpLocks/>
          </p:cNvCxnSpPr>
          <p:nvPr/>
        </p:nvCxnSpPr>
        <p:spPr>
          <a:xfrm>
            <a:off x="9008821" y="3829051"/>
            <a:ext cx="22640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67693C8F-60A1-ADFE-8584-097C4555C559}"/>
              </a:ext>
            </a:extLst>
          </p:cNvPr>
          <p:cNvSpPr txBox="1"/>
          <p:nvPr/>
        </p:nvSpPr>
        <p:spPr>
          <a:xfrm>
            <a:off x="8890097" y="3326050"/>
            <a:ext cx="270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Model I designed myself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17EE8E4-7089-9704-0775-564B7167929B}"/>
              </a:ext>
            </a:extLst>
          </p:cNvPr>
          <p:cNvSpPr txBox="1"/>
          <p:nvPr/>
        </p:nvSpPr>
        <p:spPr>
          <a:xfrm>
            <a:off x="686377" y="417420"/>
            <a:ext cx="292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Setting: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936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298</Words>
  <Application>Microsoft Office PowerPoint</Application>
  <PresentationFormat>宽屏</PresentationFormat>
  <Paragraphs>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凌云 黄</dc:creator>
  <cp:lastModifiedBy>凌云 黄</cp:lastModifiedBy>
  <cp:revision>4</cp:revision>
  <dcterms:created xsi:type="dcterms:W3CDTF">2024-11-21T16:09:30Z</dcterms:created>
  <dcterms:modified xsi:type="dcterms:W3CDTF">2024-11-21T22:39:55Z</dcterms:modified>
</cp:coreProperties>
</file>