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58ba71b6e_0_5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58ba71b6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58ba71b6e_0_11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58ba71b6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58ba71b6e_0_11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58ba71b6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58ba71b6e_0_12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58ba71b6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58ba71b6e_0_13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58ba71b6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58ba71b6e_0_13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58ba71b6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58ba71b6e_0_14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58ba71b6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58ba71b6e_0_15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58ba71b6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58ba71b6e_0_15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58ba71b6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58ba71b6e_0_16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58ba71b6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8ba71b6e_0_19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8ba71b6e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58ba71b6e_0_16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58ba71b6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3390b2808_0_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3390b28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429c15b65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429c15b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58ba71b6e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58ba71b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58ba71b6e_0_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58ba71b6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58ba71b6e_0_1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58ba71b6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58ba71b6e_0_1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58ba71b6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58ba71b6e_0_2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58ba71b6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58ba71b6e_0_3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58ba71b6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3390b2808_0_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3390b280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8ba71b6e_0_20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8ba71b6e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58ba71b6e_0_3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58ba71b6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58ba71b6e_0_4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58ba71b6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58ba71b6e_0_4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58ba71b6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3390b2808_0_1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3390b280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566798b57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566798b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566798b57_0_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566798b5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566798b57_0_1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566798b5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566798b57_0_2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566798b5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566798b57_0_3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6566798b5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566798b57_0_4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566798b5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58ba71b6e_0_20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58ba71b6e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566798b57_0_5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566798b5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58ba71b6e_0_6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58ba71b6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58ba71b6e_0_9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658ba71b6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658ba71b6e_0_6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658ba71b6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58ba71b6e_0_7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58ba71b6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58ba71b6e_0_8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58ba71b6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58ba71b6e_0_10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58ba71b6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3390b2808_0_2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63390b280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6566798b57_0_6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6566798b5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566798b57_0_6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6566798b5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58ba71b6e_0_21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58ba71b6e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593a4e5c8_0_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6593a4e5c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6593a4e5c8_0_1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6593a4e5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593a4e692_1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593a4e69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593a4e692_1_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593a4e69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593a4e692_1_2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6593a4e69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6593a4e692_1_3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6593a4e692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6593a4e692_1_3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6593a4e692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6593a4e692_1_1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6593a4e69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6593a4e5c8_0_1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6593a4e5c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58ba71b6e_0_22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58ba71b6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58ba71b6e_0_22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58ba71b6e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593a4e5c8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593a4e5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58ba71b6e_0_23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58ba71b6e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python.org/3/whatsnew/3.8.html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docs.python.org/3/library/xml.etree.elementtree.html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Системное программирование на Python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Системное программирование на Python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Использование Python для организации файлов и папок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Работа с текстовыми файлами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Регулярные выражения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Часто применяемые форматы текстовых файлов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Управление сервисами операционной системы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Регулярные выражения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Регулярные выражения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Способ описания шаблонов строк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Используется для валидации строк, поиска объектов по текстовому наименованию, операциям с текстом: удаление, замена текста.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Реализация механизма конечных автоматов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A. Sweigart. Automate the boring stuff with Python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Наивное описание строк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isPhoneNumber(text):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ru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ru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(text) != 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ru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endParaRPr b="1" sz="14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for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ru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ru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ru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not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text[i].isdecimal():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b="1" lang="ru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endParaRPr b="1" sz="14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if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text[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!= </a:t>
            </a:r>
            <a:r>
              <a:rPr b="1" lang="ru" sz="1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'-'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ru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endParaRPr b="1" sz="14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for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ru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ru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ru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not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text[i].isdecimal():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b="1" lang="ru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endParaRPr b="1" sz="14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if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text[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!= </a:t>
            </a:r>
            <a:r>
              <a:rPr b="1" lang="ru" sz="1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'-'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ru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endParaRPr b="1" sz="14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for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ru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ru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ru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not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text[i].isdecimal():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b="1" lang="ru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endParaRPr b="1" sz="14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return True</a:t>
            </a:r>
            <a:endParaRPr b="1" sz="14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7" name="Google Shape;127;p25"/>
          <p:cNvSpPr txBox="1"/>
          <p:nvPr>
            <p:ph idx="2" type="body"/>
          </p:nvPr>
        </p:nvSpPr>
        <p:spPr>
          <a:xfrm>
            <a:off x="4832400" y="1536625"/>
            <a:ext cx="4311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'415-555-4242 is a phone number:'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(isPhoneNumber(</a:t>
            </a: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'415-555-4242'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'Moshi moshi is a phone number:'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(isPhoneNumber(</a:t>
            </a: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'Moshi moshi'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Использование модуля re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phoneNumRegex = re.compile(</a:t>
            </a: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r'\d\d\d-\d\d\d-\d\d\d\d'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 = phoneNumRegex.search(</a:t>
            </a: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'My number is 415-555-4242.'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'Phone number found: '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 mo.group())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\d - это обозначение символа цифры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объекта регулярного выражения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Использование объекта для поиска, замены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Raw-строки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search() возвращает специальный объект, содержащий информацию о первом вхождении подстроки, соответствующей выражению, или None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Использование группировок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phoneNumRegex = re.compile(</a:t>
            </a: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r'(\d\d\d)-(\d\d\d-\d\d\d\d)'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 = phoneNumRegex.search(</a:t>
            </a: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'My number is 415-555-4242.'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mo.group(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   </a:t>
            </a:r>
            <a:r>
              <a:rPr i="1" lang="ru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'415'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mo.group(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   </a:t>
            </a:r>
            <a:r>
              <a:rPr i="1" lang="ru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'555-4242'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mo.group(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   </a:t>
            </a:r>
            <a:r>
              <a:rPr i="1" lang="ru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'415-555-4242'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mo.group()      </a:t>
            </a:r>
            <a:r>
              <a:rPr i="1" lang="ru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'415-555-4242'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Может использоваться для описания окружения выражения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findall()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phoneNumRegex = re.compile(</a:t>
            </a: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r'\d\d\d-\d\d\d-\d\d\d\d'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b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i="1" lang="ru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has no groups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phoneNumRegex.findall(</a:t>
            </a: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'Cell: 415-555-9999 Work: 212-555-0000'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i="1" lang="ru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['415-555-9999', '212-555-0000']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phoneNumRegex = re.compile(</a:t>
            </a: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r'(\d\d\d)-(\d\d\d)-(\d\d\d\d)'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phoneNumRegex.findall(</a:t>
            </a: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'Cell: 415-555-9999 Work: 212-555-0000'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i="1" lang="ru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[('415', '555', '1122'), ('415', '555', '8899')]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Возвращает не первое совпадение, а все в массиве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Распространенные классы символов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\d		любой символ, содержащий цифру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\w		буквенный символ, цифра, </a:t>
            </a:r>
            <a:r>
              <a:rPr lang="ru"/>
              <a:t>или</a:t>
            </a:r>
            <a:r>
              <a:rPr lang="ru"/>
              <a:t> символ подчеркивания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\s		пробел, символ табуляции или переноса строки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p1{n, m}	повторение шаблона определенное количество раз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p1 | p2	исключающее или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p1?		повторение шаблона 0 или 1 раз (может быть)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p1*		повторение шаблона 0 или более раз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p1+		повторение шаблона 1 или более раз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[123467890]	один символ из класса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^		символ начала строки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$		символ конца строки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.		любой символ кроме переноса строки и конца строки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Использование метода sub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namesRegex = re.compile(</a:t>
            </a: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r'Agent \w+'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namesRegex.sub(</a:t>
            </a: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'CENSORED'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'Agent Alice gave the secret documents</a:t>
            </a:r>
            <a:b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to Agent Bob.'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i="1" lang="ru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'CENSORED gave the secret documents to CENSORED.'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agentNamesRegex = re.compile(</a:t>
            </a: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r'Agent (\w)\w*'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agentNamesRegex.sub(</a:t>
            </a: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r'\1****'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'Agent Alice told Agent Carol that</a:t>
            </a:r>
            <a:b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Agent Eve knew Agent Bob was a</a:t>
            </a:r>
            <a:b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double agent.'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i="1" lang="ru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'A**** told C**** that E**** knew B**** was a double agent.'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593375"/>
            <a:ext cx="88323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Использование подробных регулярных выражений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phoneRegex = re.compile(</a:t>
            </a: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r'((\d{3}|\(\d{3}\))?(\s|-|\.)?\d{3}</a:t>
            </a:r>
            <a:b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(\s|-|\.)\d{4}(\s*(ext|x|ext.)</a:t>
            </a:r>
            <a:b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\s*\d{2,5})?)'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phoneRegex = re.compile(</a:t>
            </a: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r'''(</a:t>
            </a:r>
            <a:endParaRPr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(\d{3}|\(\d{3}\))?  # area code</a:t>
            </a:r>
            <a:endParaRPr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(\s|-|\.)?          # separator</a:t>
            </a:r>
            <a:endParaRPr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\d{3}               # first 3 digits</a:t>
            </a:r>
            <a:endParaRPr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(\s|-|\.)           # separator</a:t>
            </a:r>
            <a:endParaRPr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\d{4}               # last 4 digits</a:t>
            </a:r>
            <a:endParaRPr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(\s*(ext|x|ext.)\s*\d{2,5})? # extension</a:t>
            </a:r>
            <a:endParaRPr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)'''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re.VERBOSE)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>
                <a:latin typeface="Consolas"/>
                <a:ea typeface="Consolas"/>
                <a:cs typeface="Consolas"/>
                <a:sym typeface="Consolas"/>
              </a:rPr>
              <a:t>:=</a:t>
            </a:r>
            <a:endParaRPr sz="9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Использование дополнительных опций</a:t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robocop = re.compile(</a:t>
            </a: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r'robocop'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re.I)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someRegexValue = re.compile(</a:t>
            </a: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'foo'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re.IGNORECASE | re.DOTALL)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someRegexValue = re.compile(</a:t>
            </a: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'foo'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re.IGNORECASE | re.DOTALL | re.VERBOSE)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Старый синтаксис из первых версий Python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Побитовые операции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Операции с файлами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Пути к файлам</a:t>
            </a:r>
            <a:endParaRPr/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 любого файла есть два </a:t>
            </a:r>
            <a:br>
              <a:rPr lang="ru"/>
            </a:br>
            <a:r>
              <a:rPr lang="ru"/>
              <a:t>главных атрибута - имя и путь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Пути бывают абсолютные и </a:t>
            </a:r>
            <a:br>
              <a:rPr lang="ru"/>
            </a:br>
            <a:r>
              <a:rPr lang="ru"/>
              <a:t>относительные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Пути к файлам описываются </a:t>
            </a:r>
            <a:br>
              <a:rPr lang="ru"/>
            </a:br>
            <a:r>
              <a:rPr lang="ru"/>
              <a:t>по разному в разных ОС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Специальные имена ./ и ../</a:t>
            </a:r>
            <a:endParaRPr/>
          </a:p>
        </p:txBody>
      </p:sp>
      <p:pic>
        <p:nvPicPr>
          <p:cNvPr id="181" name="Google Shape;181;p34"/>
          <p:cNvPicPr preferRelativeResize="0"/>
          <p:nvPr/>
        </p:nvPicPr>
        <p:blipFill rotWithShape="1">
          <a:blip r:embed="rId3">
            <a:alphaModFix/>
          </a:blip>
          <a:srcRect b="40615" l="33308" r="32824" t="27246"/>
          <a:stretch/>
        </p:blipFill>
        <p:spPr>
          <a:xfrm>
            <a:off x="3715726" y="2481625"/>
            <a:ext cx="5116574" cy="26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операции</a:t>
            </a:r>
            <a:endParaRPr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os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os.path.join(</a:t>
            </a:r>
            <a:r>
              <a:rPr b="1" lang="ru" sz="2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'usr'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ru" sz="2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'bin'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ru" sz="2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'spam'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os.getcwd()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os.chdir(os.path.join(</a:t>
            </a:r>
            <a:r>
              <a:rPr b="1" lang="ru" sz="2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'home'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ru" sz="2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'user'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ru" sz="2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'test'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os.makedirs(os.path.join(</a:t>
            </a:r>
            <a:r>
              <a:rPr b="1" lang="ru" sz="2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'.'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ru" sz="2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'subfolder'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'subsubfolder'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path = os.path.join(</a:t>
            </a:r>
            <a:r>
              <a:rPr b="1" lang="ru" sz="2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'.'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ru" sz="2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'subfolder'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ru" sz="2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'file.txt'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os.path.getsize(path)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os.listdir(path)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путями</a:t>
            </a:r>
            <a:endParaRPr/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os.path.abspath(path)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os.path.isabs(path)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os.path.realpath(path)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os.path.basename(path)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os.path.dirname(path)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os.path.split(path)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path.split(os.path.sep)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os.path.exists(path)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os.path.isfile(path)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os.path.isdir(path)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Чтение и запись файлов</a:t>
            </a:r>
            <a:endParaRPr/>
          </a:p>
        </p:txBody>
      </p:sp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testFile = </a:t>
            </a:r>
            <a:r>
              <a:rPr lang="ru" sz="2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ru" sz="2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'test.txt'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ru" sz="2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'w'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testFile.write(</a:t>
            </a:r>
            <a:r>
              <a:rPr b="1" lang="ru" sz="2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'Hello world!</a:t>
            </a:r>
            <a:r>
              <a:rPr b="1" lang="ru" sz="2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ru" sz="2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testFile.close()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testFile = </a:t>
            </a:r>
            <a:r>
              <a:rPr lang="ru" sz="2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ru" sz="2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'test.txt'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ru" sz="2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testFile.write(</a:t>
            </a:r>
            <a:r>
              <a:rPr b="1" lang="ru" sz="2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'Hello world!.'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testFile.close()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testFile = </a:t>
            </a:r>
            <a:r>
              <a:rPr lang="ru" sz="2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ru" sz="2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'test.txt'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content = testFile.read()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testFile.close()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(content)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Перемещение файлов</a:t>
            </a:r>
            <a:endParaRPr/>
          </a:p>
        </p:txBody>
      </p:sp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shutil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shutil.copy(path, </a:t>
            </a:r>
            <a:r>
              <a:rPr b="1" lang="ru" sz="2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'other.txt'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shutil.copy(path, </a:t>
            </a:r>
            <a:r>
              <a:rPr b="1" lang="ru" sz="2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'../'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shutil.copytree(os.getcwd(), </a:t>
            </a:r>
            <a:r>
              <a:rPr b="1" lang="ru" sz="2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'/tmp/backup/'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shutil.move(path, </a:t>
            </a:r>
            <a:r>
              <a:rPr b="1" lang="ru" sz="2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'other.txt'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shutil.move(path, </a:t>
            </a:r>
            <a:r>
              <a:rPr b="1" lang="ru" sz="2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'./newfolder'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  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2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Неинтуитивное поведение!</a:t>
            </a:r>
            <a:endParaRPr i="1" sz="24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Удаление файлов</a:t>
            </a:r>
            <a:endParaRPr/>
          </a:p>
        </p:txBody>
      </p:sp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os.unlink(path)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os.rmdir(path)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shutil.rmtree(path)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Обход директорий</a:t>
            </a:r>
            <a:endParaRPr/>
          </a:p>
        </p:txBody>
      </p:sp>
      <p:sp>
        <p:nvSpPr>
          <p:cNvPr id="217" name="Google Shape;217;p4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folderName, subfolders, filenames 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os.walk(os.getcwd()):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'Текущая папка: '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 folderName)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subfolder 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subfolders: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'Подпапка в '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 folderName + </a:t>
            </a: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': '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 subfolder)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filename 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filenames: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'Файл в '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 folderName + </a:t>
            </a: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': '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 filename)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архивами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>
                <a:latin typeface="Consolas"/>
                <a:ea typeface="Consolas"/>
                <a:cs typeface="Consolas"/>
                <a:sym typeface="Consolas"/>
              </a:rPr>
              <a:t>:=</a:t>
            </a:r>
            <a:endParaRPr sz="9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Python 3.8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архивами</a:t>
            </a:r>
            <a:endParaRPr/>
          </a:p>
        </p:txBody>
      </p:sp>
      <p:sp>
        <p:nvSpPr>
          <p:cNvPr id="228" name="Google Shape;228;p4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zipfile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exampleZip = zipfile.ZipFile(</a:t>
            </a:r>
            <a:r>
              <a:rPr b="1" lang="ru" sz="2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'example.zip'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exampleZip.namelist()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spamInfo = exampleZip.getinfo(</a:t>
            </a:r>
            <a:r>
              <a:rPr b="1" lang="ru" sz="2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'test.txt'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(spamInfo.file_size)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(spamInfo.compress_size)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exampleZip.close()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Распаковка архивов</a:t>
            </a:r>
            <a:endParaRPr/>
          </a:p>
        </p:txBody>
      </p:sp>
      <p:sp>
        <p:nvSpPr>
          <p:cNvPr id="234" name="Google Shape;234;p4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exampleZip = zipfile.ZipFile(</a:t>
            </a:r>
            <a:r>
              <a:rPr b="1" lang="ru" sz="2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'example.zip'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exampleZip.extract(</a:t>
            </a:r>
            <a:r>
              <a:rPr b="1" lang="ru" sz="2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'test.txt'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'C:</a:t>
            </a:r>
            <a:r>
              <a:rPr b="1" lang="ru" sz="2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b="1" lang="ru" sz="2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some</a:t>
            </a:r>
            <a:r>
              <a:rPr b="1" lang="ru" sz="2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b="1" lang="ru" sz="2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ru" sz="2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b="1" lang="ru" sz="2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folders'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exampleZip.extractall(path)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exampleZip.close()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Добавление файла к архиву</a:t>
            </a:r>
            <a:endParaRPr/>
          </a:p>
        </p:txBody>
      </p:sp>
      <p:sp>
        <p:nvSpPr>
          <p:cNvPr id="240" name="Google Shape;240;p4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newZip = zipfile.ZipFile(</a:t>
            </a:r>
            <a:r>
              <a:rPr b="1" lang="ru" sz="2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'new.zip'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ru" sz="2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'w'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newZip.write(</a:t>
            </a:r>
            <a:r>
              <a:rPr b="1" lang="ru" sz="2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'spam.txt'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compress_type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=zipfile.ZIP_DEFLATED)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newZip.close()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5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csv и json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Файлы CSV</a:t>
            </a:r>
            <a:endParaRPr/>
          </a:p>
        </p:txBody>
      </p:sp>
      <p:sp>
        <p:nvSpPr>
          <p:cNvPr id="251" name="Google Shape;251;p4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Текст, разделенный запятыми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Используются для хранения табличных данных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Формат распространен в анализе данных и машинном обучении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Может хранить данные в числовом представлении либо строки текста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Строки могут экранироваться кавычками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Первая строка может быть заголовком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Есть несколько диалектов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Чтение из файла</a:t>
            </a:r>
            <a:endParaRPr/>
          </a:p>
        </p:txBody>
      </p:sp>
      <p:sp>
        <p:nvSpPr>
          <p:cNvPr id="257" name="Google Shape;257;p4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csv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 open('example.csv', 'r', newline='') as csv_file: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csv_data = csv.reader(csv_file)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for row in csv_data: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print(row)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latin typeface="Consolas"/>
                <a:ea typeface="Consolas"/>
                <a:cs typeface="Consolas"/>
                <a:sym typeface="Consolas"/>
              </a:rPr>
              <a:t>Чтение происходит построчно. В каждой строке возвращается массив значений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Запись в файл</a:t>
            </a:r>
            <a:endParaRPr/>
          </a:p>
        </p:txBody>
      </p:sp>
      <p:sp>
        <p:nvSpPr>
          <p:cNvPr id="263" name="Google Shape;263;p4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= ['Headphones', '$7.05', '$11.00' ,'$4.00']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 open('example_2.csv', 'wt') as out_csv: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writer = csv.writer(out_csv)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writer.writerow(('Item', 'Cost', 'Sold', 'Profit'))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writer.writerow(data)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latin typeface="Consolas"/>
                <a:ea typeface="Consolas"/>
                <a:cs typeface="Consolas"/>
                <a:sym typeface="Consolas"/>
              </a:rPr>
              <a:t>Записать можно любой плоский массив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latin typeface="Consolas"/>
                <a:ea typeface="Consolas"/>
                <a:cs typeface="Consolas"/>
                <a:sym typeface="Consolas"/>
              </a:rPr>
              <a:t>Согласованность данных нужно обеспечивать отдельно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Параметры файла</a:t>
            </a:r>
            <a:endParaRPr/>
          </a:p>
        </p:txBody>
      </p:sp>
      <p:sp>
        <p:nvSpPr>
          <p:cNvPr id="269" name="Google Shape;269;p4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writer = csv.writer(out_csv, quoting=csv.QUOTE_ALL, quotechar="*")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writer = csv.writer(file, delimiter=',', quotechar='"', quoting=csv.QUOTE_MINIMAL)</a:t>
            </a:r>
            <a:endParaRPr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A12"/>
              </a:buClr>
              <a:buSzPts val="1800"/>
              <a:buFont typeface="Consolas"/>
              <a:buChar char="●"/>
            </a:pPr>
            <a:r>
              <a:rPr b="1" lang="ru">
                <a:solidFill>
                  <a:srgbClr val="000A12"/>
                </a:solidFill>
                <a:latin typeface="Consolas"/>
                <a:ea typeface="Consolas"/>
                <a:cs typeface="Consolas"/>
                <a:sym typeface="Consolas"/>
              </a:rPr>
              <a:t>QUOTE_ALL</a:t>
            </a:r>
            <a:endParaRPr>
              <a:solidFill>
                <a:srgbClr val="000A1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A12"/>
              </a:buClr>
              <a:buSzPts val="1800"/>
              <a:buFont typeface="Consolas"/>
              <a:buChar char="●"/>
            </a:pPr>
            <a:r>
              <a:rPr b="1" lang="ru">
                <a:solidFill>
                  <a:srgbClr val="000A12"/>
                </a:solidFill>
                <a:latin typeface="Consolas"/>
                <a:ea typeface="Consolas"/>
                <a:cs typeface="Consolas"/>
                <a:sym typeface="Consolas"/>
              </a:rPr>
              <a:t>QUOTE_MINIMAL</a:t>
            </a:r>
            <a:endParaRPr>
              <a:solidFill>
                <a:srgbClr val="000A1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A12"/>
              </a:buClr>
              <a:buSzPts val="1800"/>
              <a:buFont typeface="Consolas"/>
              <a:buChar char="●"/>
            </a:pPr>
            <a:r>
              <a:rPr b="1" lang="ru">
                <a:solidFill>
                  <a:srgbClr val="000A12"/>
                </a:solidFill>
                <a:latin typeface="Consolas"/>
                <a:ea typeface="Consolas"/>
                <a:cs typeface="Consolas"/>
                <a:sym typeface="Consolas"/>
              </a:rPr>
              <a:t>QUOTE_NONNUMERIC</a:t>
            </a:r>
            <a:endParaRPr>
              <a:solidFill>
                <a:srgbClr val="000A1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A12"/>
              </a:buClr>
              <a:buSzPts val="1800"/>
              <a:buFont typeface="Consolas"/>
              <a:buChar char="●"/>
            </a:pPr>
            <a:r>
              <a:rPr b="1" lang="ru">
                <a:solidFill>
                  <a:srgbClr val="000A12"/>
                </a:solidFill>
                <a:latin typeface="Consolas"/>
                <a:ea typeface="Consolas"/>
                <a:cs typeface="Consolas"/>
                <a:sym typeface="Consolas"/>
              </a:rPr>
              <a:t>QUOTE_NONE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Файлы JSON</a:t>
            </a:r>
            <a:endParaRPr/>
          </a:p>
        </p:txBody>
      </p:sp>
      <p:sp>
        <p:nvSpPr>
          <p:cNvPr id="275" name="Google Shape;275;p50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JavaScript Object notation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Используется для обмена данными в вебе.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Может хранить иерархические структуры данных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Является более распространенной альтернативой XML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Поддерживает примитивные типы данных: строки, числа, массивы, объекты.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50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"firstName": "Jane",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"lastName": "Doe",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"hobbies": ["running",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"sky diving",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"singing"],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"age": 35,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"children": [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"firstName": "Alice",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"age": 6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},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"firstName": "Bob",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"age": 8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Сериализация JSON</a:t>
            </a:r>
            <a:endParaRPr/>
          </a:p>
        </p:txBody>
      </p:sp>
      <p:sp>
        <p:nvSpPr>
          <p:cNvPr id="282" name="Google Shape;282;p5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json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=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"president":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"name": "Zaphod Beeblebrox",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"species": "Betelgeusian"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 open("data_file.json", "w") as write_file: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json.dump(data, write_file)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json_string = json.dumps(data)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Моржовый оператор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(n := len(a)) &gt; 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f"List is too long ({n} elements, expected &lt;= 10)"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discount = 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 := re.search(</a:t>
            </a: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r'(\d+)% discount'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advertisement)):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discount =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(mo.group(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 / 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100.0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(block := f.read(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 != </a:t>
            </a: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process(block)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[clean_name.title() 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 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names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(clean_name := normalize(</a:t>
            </a: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'NFC'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name)) 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allowed_names]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Десериализация JSON</a:t>
            </a:r>
            <a:endParaRPr/>
          </a:p>
        </p:txBody>
      </p:sp>
      <p:sp>
        <p:nvSpPr>
          <p:cNvPr id="288" name="Google Shape;288;p5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 open("data_file.json", "r") as read_file: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data = json.load(read_file)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json_string = """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"researcher":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"name": "Ford Prefect",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"species": "Betelgeusian",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"relatives": [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"name": "Zaphod Beeblebrox",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"species": "Betelgeusian"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]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= json.loads(json_string)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print(data[“relatives”][“name”])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0F3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Файлы XML</a:t>
            </a:r>
            <a:endParaRPr/>
          </a:p>
        </p:txBody>
      </p:sp>
      <p:sp>
        <p:nvSpPr>
          <p:cNvPr id="294" name="Google Shape;294;p5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 разметки для описания структурированных данных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HTML является подмножеством XML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Иерархическая структура элементов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Элементы задаются открывающими и закрывающими тегами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Элементы могут содержать атрибуты и значения, а также текстовое содержимое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Элементы могут содержать другие элементы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Есть корневой элемент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XML-файла</a:t>
            </a:r>
            <a:endParaRPr/>
          </a:p>
        </p:txBody>
      </p:sp>
      <p:sp>
        <p:nvSpPr>
          <p:cNvPr id="300" name="Google Shape;300;p5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62873"/>
                </a:solidFill>
                <a:latin typeface="Consolas"/>
                <a:ea typeface="Consolas"/>
                <a:cs typeface="Consolas"/>
                <a:sym typeface="Consolas"/>
              </a:rPr>
              <a:t>&lt;data&gt;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400">
                <a:solidFill>
                  <a:srgbClr val="062873"/>
                </a:solidFill>
                <a:latin typeface="Consolas"/>
                <a:ea typeface="Consolas"/>
                <a:cs typeface="Consolas"/>
                <a:sym typeface="Consolas"/>
              </a:rPr>
              <a:t>&lt;country</a:t>
            </a:r>
            <a:r>
              <a:rPr lang="ru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400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name="Liechtenstein"</a:t>
            </a:r>
            <a:r>
              <a:rPr b="1" lang="ru" sz="1400">
                <a:solidFill>
                  <a:srgbClr val="06287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ru" sz="1400">
                <a:solidFill>
                  <a:srgbClr val="062873"/>
                </a:solidFill>
                <a:latin typeface="Consolas"/>
                <a:ea typeface="Consolas"/>
                <a:cs typeface="Consolas"/>
                <a:sym typeface="Consolas"/>
              </a:rPr>
              <a:t>&lt;rank&gt;</a:t>
            </a:r>
            <a:r>
              <a:rPr lang="ru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ru" sz="1400">
                <a:solidFill>
                  <a:srgbClr val="062873"/>
                </a:solidFill>
                <a:latin typeface="Consolas"/>
                <a:ea typeface="Consolas"/>
                <a:cs typeface="Consolas"/>
                <a:sym typeface="Consolas"/>
              </a:rPr>
              <a:t>&lt;/rank&gt;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ru" sz="1400">
                <a:solidFill>
                  <a:srgbClr val="062873"/>
                </a:solidFill>
                <a:latin typeface="Consolas"/>
                <a:ea typeface="Consolas"/>
                <a:cs typeface="Consolas"/>
                <a:sym typeface="Consolas"/>
              </a:rPr>
              <a:t>&lt;year&gt;</a:t>
            </a:r>
            <a:r>
              <a:rPr lang="ru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2008</a:t>
            </a:r>
            <a:r>
              <a:rPr b="1" lang="ru" sz="1400">
                <a:solidFill>
                  <a:srgbClr val="062873"/>
                </a:solidFill>
                <a:latin typeface="Consolas"/>
                <a:ea typeface="Consolas"/>
                <a:cs typeface="Consolas"/>
                <a:sym typeface="Consolas"/>
              </a:rPr>
              <a:t>&lt;/year&gt;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ru" sz="1400">
                <a:solidFill>
                  <a:srgbClr val="062873"/>
                </a:solidFill>
                <a:latin typeface="Consolas"/>
                <a:ea typeface="Consolas"/>
                <a:cs typeface="Consolas"/>
                <a:sym typeface="Consolas"/>
              </a:rPr>
              <a:t>&lt;gdppc&gt;</a:t>
            </a:r>
            <a:r>
              <a:rPr lang="ru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141100</a:t>
            </a:r>
            <a:r>
              <a:rPr b="1" lang="ru" sz="1400">
                <a:solidFill>
                  <a:srgbClr val="062873"/>
                </a:solidFill>
                <a:latin typeface="Consolas"/>
                <a:ea typeface="Consolas"/>
                <a:cs typeface="Consolas"/>
                <a:sym typeface="Consolas"/>
              </a:rPr>
              <a:t>&lt;/gdppc&gt;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ru" sz="1400">
                <a:solidFill>
                  <a:srgbClr val="062873"/>
                </a:solidFill>
                <a:latin typeface="Consolas"/>
                <a:ea typeface="Consolas"/>
                <a:cs typeface="Consolas"/>
                <a:sym typeface="Consolas"/>
              </a:rPr>
              <a:t>&lt;neighbor</a:t>
            </a:r>
            <a:r>
              <a:rPr lang="ru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400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name="Austria"</a:t>
            </a:r>
            <a:r>
              <a:rPr lang="ru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400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direction="E"</a:t>
            </a:r>
            <a:r>
              <a:rPr b="1" lang="ru" sz="1400">
                <a:solidFill>
                  <a:srgbClr val="062873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ru" sz="1400">
                <a:solidFill>
                  <a:srgbClr val="062873"/>
                </a:solidFill>
                <a:latin typeface="Consolas"/>
                <a:ea typeface="Consolas"/>
                <a:cs typeface="Consolas"/>
                <a:sym typeface="Consolas"/>
              </a:rPr>
              <a:t>&lt;neighbor</a:t>
            </a:r>
            <a:r>
              <a:rPr lang="ru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400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name="Switzerland"</a:t>
            </a:r>
            <a:r>
              <a:rPr lang="ru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400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direction="W"</a:t>
            </a:r>
            <a:r>
              <a:rPr b="1" lang="ru" sz="1400">
                <a:solidFill>
                  <a:srgbClr val="062873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400">
                <a:solidFill>
                  <a:srgbClr val="062873"/>
                </a:solidFill>
                <a:latin typeface="Consolas"/>
                <a:ea typeface="Consolas"/>
                <a:cs typeface="Consolas"/>
                <a:sym typeface="Consolas"/>
              </a:rPr>
              <a:t>&lt;/country&gt;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400">
                <a:solidFill>
                  <a:srgbClr val="062873"/>
                </a:solidFill>
                <a:latin typeface="Consolas"/>
                <a:ea typeface="Consolas"/>
                <a:cs typeface="Consolas"/>
                <a:sym typeface="Consolas"/>
              </a:rPr>
              <a:t>&lt;country</a:t>
            </a:r>
            <a:r>
              <a:rPr lang="ru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400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name="Singapore"</a:t>
            </a:r>
            <a:r>
              <a:rPr b="1" lang="ru" sz="1400">
                <a:solidFill>
                  <a:srgbClr val="06287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ru" sz="1400">
                <a:solidFill>
                  <a:srgbClr val="062873"/>
                </a:solidFill>
                <a:latin typeface="Consolas"/>
                <a:ea typeface="Consolas"/>
                <a:cs typeface="Consolas"/>
                <a:sym typeface="Consolas"/>
              </a:rPr>
              <a:t>&lt;rank&gt;</a:t>
            </a:r>
            <a:r>
              <a:rPr lang="ru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lang="ru" sz="1400">
                <a:solidFill>
                  <a:srgbClr val="062873"/>
                </a:solidFill>
                <a:latin typeface="Consolas"/>
                <a:ea typeface="Consolas"/>
                <a:cs typeface="Consolas"/>
                <a:sym typeface="Consolas"/>
              </a:rPr>
              <a:t>&lt;/rank&gt;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ru" sz="1400">
                <a:solidFill>
                  <a:srgbClr val="062873"/>
                </a:solidFill>
                <a:latin typeface="Consolas"/>
                <a:ea typeface="Consolas"/>
                <a:cs typeface="Consolas"/>
                <a:sym typeface="Consolas"/>
              </a:rPr>
              <a:t>&lt;year&gt;</a:t>
            </a:r>
            <a:r>
              <a:rPr lang="ru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2011</a:t>
            </a:r>
            <a:r>
              <a:rPr b="1" lang="ru" sz="1400">
                <a:solidFill>
                  <a:srgbClr val="062873"/>
                </a:solidFill>
                <a:latin typeface="Consolas"/>
                <a:ea typeface="Consolas"/>
                <a:cs typeface="Consolas"/>
                <a:sym typeface="Consolas"/>
              </a:rPr>
              <a:t>&lt;/year&gt;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ru" sz="1400">
                <a:solidFill>
                  <a:srgbClr val="062873"/>
                </a:solidFill>
                <a:latin typeface="Consolas"/>
                <a:ea typeface="Consolas"/>
                <a:cs typeface="Consolas"/>
                <a:sym typeface="Consolas"/>
              </a:rPr>
              <a:t>&lt;gdppc&gt;</a:t>
            </a:r>
            <a:r>
              <a:rPr lang="ru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59900</a:t>
            </a:r>
            <a:r>
              <a:rPr b="1" lang="ru" sz="1400">
                <a:solidFill>
                  <a:srgbClr val="062873"/>
                </a:solidFill>
                <a:latin typeface="Consolas"/>
                <a:ea typeface="Consolas"/>
                <a:cs typeface="Consolas"/>
                <a:sym typeface="Consolas"/>
              </a:rPr>
              <a:t>&lt;/gdppc&gt;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ru" sz="1400">
                <a:solidFill>
                  <a:srgbClr val="062873"/>
                </a:solidFill>
                <a:latin typeface="Consolas"/>
                <a:ea typeface="Consolas"/>
                <a:cs typeface="Consolas"/>
                <a:sym typeface="Consolas"/>
              </a:rPr>
              <a:t>&lt;neighbor</a:t>
            </a:r>
            <a:r>
              <a:rPr lang="ru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400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name="Malaysia"</a:t>
            </a:r>
            <a:r>
              <a:rPr lang="ru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400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direction="N"</a:t>
            </a:r>
            <a:r>
              <a:rPr b="1" lang="ru" sz="1400">
                <a:solidFill>
                  <a:srgbClr val="062873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400">
                <a:solidFill>
                  <a:srgbClr val="062873"/>
                </a:solidFill>
                <a:latin typeface="Consolas"/>
                <a:ea typeface="Consolas"/>
                <a:cs typeface="Consolas"/>
                <a:sym typeface="Consolas"/>
              </a:rPr>
              <a:t>&lt;/country&gt;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400">
                <a:solidFill>
                  <a:srgbClr val="062873"/>
                </a:solidFill>
                <a:latin typeface="Consolas"/>
                <a:ea typeface="Consolas"/>
                <a:cs typeface="Consolas"/>
                <a:sym typeface="Consolas"/>
              </a:rPr>
              <a:t>&lt;country</a:t>
            </a:r>
            <a:r>
              <a:rPr lang="ru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400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name="Panama"</a:t>
            </a:r>
            <a:r>
              <a:rPr b="1" lang="ru" sz="1400">
                <a:solidFill>
                  <a:srgbClr val="06287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ru" sz="1400">
                <a:solidFill>
                  <a:srgbClr val="062873"/>
                </a:solidFill>
                <a:latin typeface="Consolas"/>
                <a:ea typeface="Consolas"/>
                <a:cs typeface="Consolas"/>
                <a:sym typeface="Consolas"/>
              </a:rPr>
              <a:t>&lt;rank&gt;</a:t>
            </a:r>
            <a:r>
              <a:rPr lang="ru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68</a:t>
            </a:r>
            <a:r>
              <a:rPr b="1" lang="ru" sz="1400">
                <a:solidFill>
                  <a:srgbClr val="062873"/>
                </a:solidFill>
                <a:latin typeface="Consolas"/>
                <a:ea typeface="Consolas"/>
                <a:cs typeface="Consolas"/>
                <a:sym typeface="Consolas"/>
              </a:rPr>
              <a:t>&lt;/rank&gt;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ru" sz="1400">
                <a:solidFill>
                  <a:srgbClr val="062873"/>
                </a:solidFill>
                <a:latin typeface="Consolas"/>
                <a:ea typeface="Consolas"/>
                <a:cs typeface="Consolas"/>
                <a:sym typeface="Consolas"/>
              </a:rPr>
              <a:t>&lt;year&gt;</a:t>
            </a:r>
            <a:r>
              <a:rPr lang="ru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2011</a:t>
            </a:r>
            <a:r>
              <a:rPr b="1" lang="ru" sz="1400">
                <a:solidFill>
                  <a:srgbClr val="062873"/>
                </a:solidFill>
                <a:latin typeface="Consolas"/>
                <a:ea typeface="Consolas"/>
                <a:cs typeface="Consolas"/>
                <a:sym typeface="Consolas"/>
              </a:rPr>
              <a:t>&lt;/year&gt;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ru" sz="1400">
                <a:solidFill>
                  <a:srgbClr val="062873"/>
                </a:solidFill>
                <a:latin typeface="Consolas"/>
                <a:ea typeface="Consolas"/>
                <a:cs typeface="Consolas"/>
                <a:sym typeface="Consolas"/>
              </a:rPr>
              <a:t>&lt;gdppc&gt;</a:t>
            </a:r>
            <a:r>
              <a:rPr lang="ru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13600</a:t>
            </a:r>
            <a:r>
              <a:rPr b="1" lang="ru" sz="1400">
                <a:solidFill>
                  <a:srgbClr val="062873"/>
                </a:solidFill>
                <a:latin typeface="Consolas"/>
                <a:ea typeface="Consolas"/>
                <a:cs typeface="Consolas"/>
                <a:sym typeface="Consolas"/>
              </a:rPr>
              <a:t>&lt;/gdppc&gt;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ru" sz="1400">
                <a:solidFill>
                  <a:srgbClr val="062873"/>
                </a:solidFill>
                <a:latin typeface="Consolas"/>
                <a:ea typeface="Consolas"/>
                <a:cs typeface="Consolas"/>
                <a:sym typeface="Consolas"/>
              </a:rPr>
              <a:t>&lt;neighbor</a:t>
            </a:r>
            <a:r>
              <a:rPr lang="ru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400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name="Costa Rica"</a:t>
            </a:r>
            <a:r>
              <a:rPr lang="ru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400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direction="W"</a:t>
            </a:r>
            <a:r>
              <a:rPr b="1" lang="ru" sz="1400">
                <a:solidFill>
                  <a:srgbClr val="062873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ru" sz="1400">
                <a:solidFill>
                  <a:srgbClr val="062873"/>
                </a:solidFill>
                <a:latin typeface="Consolas"/>
                <a:ea typeface="Consolas"/>
                <a:cs typeface="Consolas"/>
                <a:sym typeface="Consolas"/>
              </a:rPr>
              <a:t>&lt;neighbor</a:t>
            </a:r>
            <a:r>
              <a:rPr lang="ru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400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name="Colombia"</a:t>
            </a:r>
            <a:r>
              <a:rPr lang="ru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400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direction="E"</a:t>
            </a:r>
            <a:r>
              <a:rPr b="1" lang="ru" sz="1400">
                <a:solidFill>
                  <a:srgbClr val="062873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400">
                <a:solidFill>
                  <a:srgbClr val="062873"/>
                </a:solidFill>
                <a:latin typeface="Consolas"/>
                <a:ea typeface="Consolas"/>
                <a:cs typeface="Consolas"/>
                <a:sym typeface="Consolas"/>
              </a:rPr>
              <a:t>&lt;/country&gt;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62873"/>
                </a:solidFill>
                <a:latin typeface="Consolas"/>
                <a:ea typeface="Consolas"/>
                <a:cs typeface="Consolas"/>
                <a:sym typeface="Consolas"/>
              </a:rPr>
              <a:t>&lt;/data&gt;</a:t>
            </a:r>
            <a:endParaRPr b="1" sz="1400">
              <a:solidFill>
                <a:srgbClr val="06287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Использование модуля </a:t>
            </a:r>
            <a:r>
              <a:rPr lang="ru" u="sng">
                <a:solidFill>
                  <a:schemeClr val="hlink"/>
                </a:solidFill>
                <a:hlinkClick r:id="rId3"/>
              </a:rPr>
              <a:t>xml.etree</a:t>
            </a:r>
            <a:endParaRPr/>
          </a:p>
        </p:txBody>
      </p:sp>
      <p:sp>
        <p:nvSpPr>
          <p:cNvPr id="306" name="Google Shape;306;p5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xml.etree.ElementTree </a:t>
            </a:r>
            <a:r>
              <a:rPr b="1" lang="ru" sz="2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ET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tree = ET.parse(</a:t>
            </a:r>
            <a:r>
              <a:rPr b="1" lang="ru" sz="2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'country_data.xml'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24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root = tree.getroot()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(root)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Функция parse() принимает имя файла или файлоподобный объект. Эта функция выполняет </a:t>
            </a:r>
            <a:r>
              <a:rPr lang="ru"/>
              <a:t>синтаксический</a:t>
            </a:r>
            <a:r>
              <a:rPr lang="ru"/>
              <a:t> анализ документа. Функция parse() </a:t>
            </a:r>
            <a:r>
              <a:rPr lang="ru"/>
              <a:t>возвращает</a:t>
            </a:r>
            <a:r>
              <a:rPr lang="ru"/>
              <a:t> объект, который является представлением всего документа. Однако объект tree не является корневым элементом. Чтобы получить ссылку на корневой элемент, необходимо вызвать метод getroot().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50800" marR="50800" rtl="0" algn="l">
              <a:lnSpc>
                <a:spcPct val="126327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root </a:t>
            </a:r>
            <a:r>
              <a:rPr lang="ru" sz="2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ET</a:t>
            </a:r>
            <a:r>
              <a:rPr lang="ru" sz="2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fromstring(country_data_as_string)</a:t>
            </a:r>
            <a:endParaRPr sz="2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Проход по дочерним элементам</a:t>
            </a:r>
            <a:endParaRPr/>
          </a:p>
        </p:txBody>
      </p:sp>
      <p:sp>
        <p:nvSpPr>
          <p:cNvPr id="312" name="Google Shape;312;p5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API ElementTree элементы представляются встроенным типом Python - списком. Каждый из элементов списка представляет собой дочерние XML элементы.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(root)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child 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root: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(child)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Каждый элемент также имеет набор атрибутов. Имея конкретный XML элемент, Вы можете легко получить его атрибуты как словарь Python.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(root[</a:t>
            </a:r>
            <a:r>
              <a:rPr lang="ru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].attrib)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1" lang="ru" sz="2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1" lang="ru" sz="2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'Singapore'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узлов в XML документе</a:t>
            </a:r>
            <a:endParaRPr/>
          </a:p>
        </p:txBody>
      </p:sp>
      <p:sp>
        <p:nvSpPr>
          <p:cNvPr id="318" name="Google Shape;318;p5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country </a:t>
            </a:r>
            <a:r>
              <a:rPr b="1" lang="ru" sz="2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root.findall(</a:t>
            </a:r>
            <a:r>
              <a:rPr b="1" lang="ru" sz="2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'country'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rank = country.find(</a:t>
            </a:r>
            <a:r>
              <a:rPr b="1" lang="ru" sz="2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'rank'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).text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name = country.get(</a:t>
            </a:r>
            <a:r>
              <a:rPr b="1" lang="ru" sz="2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2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(name, rank)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/>
              <a:t>Каждый элемент содержит несколько параметров: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tag — строка, отображающая тип данных, которые представляет элемент;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attrib — атрибуты элемента, которые сохраняются в словарь Python;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text — текстовое значение элемента;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дочерние элементы.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Поддержка XPath</a:t>
            </a:r>
            <a:endParaRPr/>
          </a:p>
        </p:txBody>
      </p:sp>
      <p:sp>
        <p:nvSpPr>
          <p:cNvPr id="324" name="Google Shape;324;p5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root = ET.fromstring(countrydata)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root.findall(</a:t>
            </a:r>
            <a:r>
              <a:rPr b="1" lang="ru" sz="2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"."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root.findall(</a:t>
            </a:r>
            <a:r>
              <a:rPr b="1" lang="ru" sz="2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"./country/neighbor"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root.findall(</a:t>
            </a:r>
            <a:r>
              <a:rPr b="1" lang="ru" sz="2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".//year/..[@name='Singapore']"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root.findall(</a:t>
            </a:r>
            <a:r>
              <a:rPr b="1" lang="ru" sz="2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".//*[@name='Singapore']/year"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root.findall(</a:t>
            </a:r>
            <a:r>
              <a:rPr b="1" lang="ru" sz="2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".//neighbor[2]"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9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Программное выполнение команд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Использование модуля subprocess</a:t>
            </a:r>
            <a:endParaRPr/>
          </a:p>
        </p:txBody>
      </p:sp>
      <p:sp>
        <p:nvSpPr>
          <p:cNvPr id="335" name="Google Shape;335;p6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subprocess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cp = subprocess.run([</a:t>
            </a: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"ls"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"-lha"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ru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universal_newlines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stdout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=subprocess.PIPE,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stderr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=subprocess.PIPE)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(cp.stdout)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(cp.stderr)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(cp.returncode)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'test.txt'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'w'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process = subprocess.Popen([</a:t>
            </a: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'ls'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'-l'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ru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stdout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=f)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process = subprocess.run([</a:t>
            </a: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'ls'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'-lha'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ru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check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stdout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=subprocess.PIPE,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</a:t>
            </a:r>
            <a:r>
              <a:rPr lang="ru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universal_newlines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output = process.stdout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Использование функции check_output()</a:t>
            </a:r>
            <a:endParaRPr/>
          </a:p>
        </p:txBody>
      </p:sp>
      <p:sp>
        <p:nvSpPr>
          <p:cNvPr id="341" name="Google Shape;341;p6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subprocess 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check_output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project_dir = </a:t>
            </a: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'Projects/work'</a:t>
            </a:r>
            <a:endParaRPr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 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project_dir.iterdir():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d.is_dir():  </a:t>
            </a:r>
            <a:r>
              <a:rPr i="1" lang="ru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this check is not really needed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 = check_output([</a:t>
            </a: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"git"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"pull"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d], </a:t>
            </a:r>
            <a:r>
              <a:rPr lang="ru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cwd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=d)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res = out.decode()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(res.splitlines()[-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Если команда завершилась с ненулевым статусом, возникнет исключение.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subprocess.check_output("exit 1", shell=True)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Позиционные аргументы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f(a, b, /, c, d, *, e, f):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(a, b, c, d, e, f)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f(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40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60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f(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40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60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b cannot be a keyword argument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f(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40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60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       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e must be a keyword argument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2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Администрирование демонов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демон?</a:t>
            </a:r>
            <a:endParaRPr/>
          </a:p>
        </p:txBody>
      </p:sp>
      <p:sp>
        <p:nvSpPr>
          <p:cNvPr id="352" name="Google Shape;352;p6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 или сервис или системная служба - программа, выполняющаяся в фоновом режиме и выполняющая определенные действия либо постоянно либо регулярно.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Демоны обычно запускаются системой инициализации при загрузке операционной системы.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Традиционно названия демон-процессов заканчиваются на букву 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sshd	httpd 	crond	cups	ntpd		syslog	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Система инициализации</a:t>
            </a:r>
            <a:endParaRPr/>
          </a:p>
        </p:txBody>
      </p:sp>
      <p:sp>
        <p:nvSpPr>
          <p:cNvPr id="358" name="Google Shape;358;p6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Ядро ОС   -&gt; Система инициализации  -&gt; оболочки, демоны, процессы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Функции инициализатора: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Выполнение проверок целостности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Запуск системных служб из списка автозагрузки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Автомотирование файловых систем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Инициализация устройств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Запуск оболочек для работы пользователя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Родительский процесс для всех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Усыновление сирот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Выключение компьютера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SysV Init		Systemd		Upstart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Сейчас все дистрибутивы переходят на systemd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Спор init vs systemd</a:t>
            </a:r>
            <a:endParaRPr/>
          </a:p>
        </p:txBody>
      </p:sp>
      <p:sp>
        <p:nvSpPr>
          <p:cNvPr id="364" name="Google Shape;364;p6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5" name="Google Shape;36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625" y="1536625"/>
            <a:ext cx="523875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Ключевые понятия</a:t>
            </a:r>
            <a:endParaRPr/>
          </a:p>
        </p:txBody>
      </p:sp>
      <p:sp>
        <p:nvSpPr>
          <p:cNvPr id="371" name="Google Shape;371;p6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Команда systemctl - основа для управления запуском сервисов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Юниты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Сервисы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Конфигурационные файлы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Конфигурация состоит из множества файлов, которые по-модному называют юнитами.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Все эти юниты разложены в трех каталогах: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/usr/lib/systemd/system/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/run/systemd/system/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/etc/systemd/system/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Юнит представляет из себя текстовый файл с форматом, похожим на файлы .ini Microsoft Windows.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Получение списка сервисов</a:t>
            </a:r>
            <a:endParaRPr/>
          </a:p>
        </p:txBody>
      </p:sp>
      <p:sp>
        <p:nvSpPr>
          <p:cNvPr id="377" name="Google Shape;377;p6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службы (.service), точки монтирования (.mount), устройства (.device) или сокеты (.socket)</a:t>
            </a:r>
            <a:endParaRPr/>
          </a:p>
        </p:txBody>
      </p:sp>
      <p:pic>
        <p:nvPicPr>
          <p:cNvPr id="378" name="Google Shape;37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038" y="2736975"/>
            <a:ext cx="6807925" cy="33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Команда systemctl status &lt;servicename&gt;</a:t>
            </a:r>
            <a:endParaRPr/>
          </a:p>
        </p:txBody>
      </p:sp>
      <p:sp>
        <p:nvSpPr>
          <p:cNvPr id="384" name="Google Shape;384;p6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64" y="1536625"/>
            <a:ext cx="7693075" cy="532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команды</a:t>
            </a:r>
            <a:endParaRPr/>
          </a:p>
        </p:txBody>
      </p:sp>
      <p:sp>
        <p:nvSpPr>
          <p:cNvPr id="391" name="Google Shape;391;p69"/>
          <p:cNvSpPr txBox="1"/>
          <p:nvPr>
            <p:ph idx="1" type="body"/>
          </p:nvPr>
        </p:nvSpPr>
        <p:spPr>
          <a:xfrm>
            <a:off x="311700" y="1356875"/>
            <a:ext cx="8520600" cy="47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82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systemctl status mysql</a:t>
            </a:r>
            <a:endParaRPr>
              <a:solidFill>
                <a:srgbClr val="0082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82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systemctl --failed</a:t>
            </a:r>
            <a:endParaRPr>
              <a:solidFill>
                <a:srgbClr val="0082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2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082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systemctl start mysql</a:t>
            </a:r>
            <a:endParaRPr>
              <a:solidFill>
                <a:srgbClr val="0082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82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systemctl stop mysql</a:t>
            </a:r>
            <a:endParaRPr>
              <a:solidFill>
                <a:srgbClr val="0082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82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systemctl reload mysql</a:t>
            </a:r>
            <a:endParaRPr>
              <a:solidFill>
                <a:srgbClr val="0082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82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systemctl restart mysql</a:t>
            </a:r>
            <a:endParaRPr>
              <a:solidFill>
                <a:srgbClr val="0082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2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82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systemctl enable mysql</a:t>
            </a:r>
            <a:endParaRPr>
              <a:solidFill>
                <a:srgbClr val="0082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82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systemctl disable mysql</a:t>
            </a:r>
            <a:endParaRPr>
              <a:solidFill>
                <a:srgbClr val="0082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2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82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systemctl is-enabled sshd</a:t>
            </a:r>
            <a:endParaRPr>
              <a:solidFill>
                <a:srgbClr val="0082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82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systemctl is-active mysql</a:t>
            </a:r>
            <a:endParaRPr>
              <a:solidFill>
                <a:srgbClr val="0082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2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82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systemctl reboot</a:t>
            </a:r>
            <a:endParaRPr>
              <a:solidFill>
                <a:srgbClr val="0082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82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systemctl poweroff</a:t>
            </a:r>
            <a:endParaRPr>
              <a:solidFill>
                <a:srgbClr val="0082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82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systemctl suspend</a:t>
            </a:r>
            <a:endParaRPr>
              <a:solidFill>
                <a:srgbClr val="0082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7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конфигурационного файла</a:t>
            </a:r>
            <a:endParaRPr/>
          </a:p>
        </p:txBody>
      </p:sp>
      <p:sp>
        <p:nvSpPr>
          <p:cNvPr id="397" name="Google Shape;397;p7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8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[Unit]</a:t>
            </a:r>
            <a:endParaRPr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7D9029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Description</a:t>
            </a:r>
            <a:r>
              <a:rPr lang="ru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rgbClr val="BA2121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TelegramBotMonitoring</a:t>
            </a:r>
            <a:endParaRPr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7D9029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After</a:t>
            </a:r>
            <a:r>
              <a:rPr lang="ru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rgbClr val="BA2121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network.target</a:t>
            </a:r>
            <a:endParaRPr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8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[Service]</a:t>
            </a:r>
            <a:endParaRPr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7D9029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ru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rgbClr val="BA2121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simple</a:t>
            </a:r>
            <a:endParaRPr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7D9029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ExecStart</a:t>
            </a:r>
            <a:r>
              <a:rPr lang="ru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rgbClr val="BA2121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/usr/local/bin/telegram-site-monitoring -telegrambottoken 397______:___________WRDsIU -chatid -14____640</a:t>
            </a:r>
            <a:endParaRPr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7D9029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Restart</a:t>
            </a:r>
            <a:r>
              <a:rPr lang="ru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rgbClr val="BA2121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always</a:t>
            </a:r>
            <a:endParaRPr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8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[Install]</a:t>
            </a:r>
            <a:endParaRPr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1600" marR="10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7D9029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WantedBy</a:t>
            </a:r>
            <a:r>
              <a:rPr lang="ru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rgbClr val="BA2121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multi-user.target</a:t>
            </a:r>
            <a:endParaRPr>
              <a:solidFill>
                <a:srgbClr val="BA212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Позиционные аргументы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pow(x, y, z=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/):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ru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"Emulate the built in pow() function"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 = x ** y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 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 </a:t>
            </a: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 None else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r%z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len(obj, /)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'hello'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ru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The "obj" keyword argument impairs readability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f(a, b, /, **kwargs):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(a, b, kwargs)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f(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       </a:t>
            </a:r>
            <a:r>
              <a:rPr i="1" lang="ru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and b are used in two ways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#10 20 {'a': 1, 'b': 2, 'c': 3}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Отладочный вывод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user = </a:t>
            </a: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'eric_idle'</a:t>
            </a:r>
            <a:endParaRPr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member_since = date(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1975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31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f'{user=} {member_since=}'</a:t>
            </a:r>
            <a:endParaRPr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"user='eric_idle' member_since=datetime.date(1975, 7, 31)"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delta = date.today() - member_since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f'{user=!s}  {delta.days=:,d}'</a:t>
            </a:r>
            <a:endParaRPr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'user=eric_idle  delta.days=16,075'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ru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f'{theta=}  {cos(radians(theta))=:.3f}'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theta=30  cos(radians(theta))=0.866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Нативная оболочка asyncio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&gt;python -m asyncio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asyncio REPL </a:t>
            </a:r>
            <a:r>
              <a:rPr lang="ru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3.8.0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b4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Use “</a:t>
            </a:r>
            <a:r>
              <a:rPr lang="ru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” directly instead of “asyncio.run()”.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Type “help”, “copyright”, “credits” </a:t>
            </a:r>
            <a:r>
              <a:rPr lang="ru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“license” </a:t>
            </a:r>
            <a:r>
              <a:rPr lang="ru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more information.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ru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asyncio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ru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ru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ru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():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… </a:t>
            </a:r>
            <a:r>
              <a:rPr lang="ru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asyncio.sleep(</a:t>
            </a:r>
            <a:r>
              <a:rPr lang="ru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… </a:t>
            </a:r>
            <a:r>
              <a:rPr lang="ru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‘hello’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ru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 test()</a:t>
            </a:r>
            <a:endParaRPr>
              <a:solidFill>
                <a:srgbClr val="383A42"/>
              </a:solidFill>
              <a:highlight>
                <a:srgbClr val="FBFD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3A42"/>
                </a:solidFill>
                <a:highlight>
                  <a:srgbClr val="FBFDFF"/>
                </a:highlight>
                <a:latin typeface="Consolas"/>
                <a:ea typeface="Consolas"/>
                <a:cs typeface="Consolas"/>
                <a:sym typeface="Consolas"/>
              </a:rPr>
              <a:t>‘hello’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Другие возможности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rgbClr val="2021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asyncio.run()</a:t>
            </a:r>
            <a:endParaRPr sz="2400">
              <a:solidFill>
                <a:srgbClr val="202124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rgbClr val="2021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math.dist(), math.prod(), math.isqrt()</a:t>
            </a:r>
            <a:endParaRPr sz="2400">
              <a:solidFill>
                <a:srgbClr val="202124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rgbClr val="2021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multiprocessing.shared_memory</a:t>
            </a:r>
            <a:endParaRPr sz="2400">
              <a:solidFill>
                <a:srgbClr val="202124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400">
                <a:solidFill>
                  <a:srgbClr val="2021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socket.create_server()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