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B96B28-DDCF-4273-A622-12AB5B2255D5}">
  <a:tblStyle styleId="{F0B96B28-DDCF-4273-A622-12AB5B2255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0752999d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0752999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0752999d_1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0752999d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0752999d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0752999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0752999d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0752999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0752999d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0752999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0752999d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0752999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075299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07529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0752999d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20752999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0752999d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20752999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0752999d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20752999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0752999d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0752999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0752999d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0752999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20752999d_1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20752999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0752999d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0752999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0752999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075299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0752999d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20752999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0752999d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0752999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20752999d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20752999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20752999d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20752999d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20752999d_1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20752999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335b6f96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335b6f9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35b6f96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35b6f9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335b6f96f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335b6f9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335b6f96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335b6f9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335b6f96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335b6f9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0752999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075299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35b6f96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35b6f9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335b6f96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335b6f96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335b6f96f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335b6f9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335b6f96f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335b6f96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335b6f96f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335b6f9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335b6f96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335b6f9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335b6f96f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335b6f9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335b6f96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335b6f9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335b6f96f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335b6f96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335b6f96f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335b6f96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0752999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075299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335b6f96f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335b6f96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335b6f96f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335b6f96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35b6f96f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335b6f96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335b6f96f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335b6f96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335b6f96f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335b6f96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335b6f96f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335b6f96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335b6f96f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335b6f96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0752999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075299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0752999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075299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0752999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075299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Асинхронное</a:t>
            </a: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программирование в Python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threading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Общие сведения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Входит в стандартную библиотеку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Позволяет создавать потоки выполнения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Страдает от глобальной блокировки интерпретатора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Используется для организации выполнения фоновых операций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Жизненный цикл потока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63" y="1842938"/>
            <a:ext cx="8270075" cy="39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Простое создание потока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import threading 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def proc():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    print</a:t>
            </a:r>
            <a:r>
              <a:rPr lang="en-US" sz="2400"/>
              <a:t>(</a:t>
            </a:r>
            <a:r>
              <a:rPr lang="en-US" sz="2400"/>
              <a:t>"Процесс")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 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p1 = threading.Thread(target=proc, name="t1")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p2 = threading.Thread(target=proc, name="t2")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p1.start()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/>
              <a:t>p2.start()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Передача параметров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import threading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 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def proc(n):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    print "Процесс", 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 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p1 = threading.Thread(target=proc, name="t1", kwargs={"n": "1"})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p2 = threading.Thread(target=proc, name="t2", args=</a:t>
            </a:r>
            <a:r>
              <a:rPr lang="en-US"/>
              <a:t>[</a:t>
            </a:r>
            <a:r>
              <a:rPr lang="en-US" sz="1800"/>
              <a:t>2</a:t>
            </a:r>
            <a:r>
              <a:rPr lang="en-US"/>
              <a:t>]</a:t>
            </a:r>
            <a:r>
              <a:rPr lang="en-US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p1.start()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p2.start()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90804" lvl="0" marL="228600" marR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 потока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2775"/>
            <a:ext cx="382905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/>
          <p:nvPr/>
        </p:nvSpPr>
        <p:spPr>
          <a:xfrm>
            <a:off x="5336925" y="2083425"/>
            <a:ext cx="369000" cy="8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4590075" y="1612125"/>
            <a:ext cx="1862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Начало программы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7125675" y="2940825"/>
            <a:ext cx="1862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 потока 1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5391175" y="3412125"/>
            <a:ext cx="369000" cy="8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6452775" y="3024525"/>
            <a:ext cx="6729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4590075" y="2940825"/>
            <a:ext cx="1862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Создание потока 1</a:t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7872525" y="3328425"/>
            <a:ext cx="369000" cy="8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4644325" y="4269525"/>
            <a:ext cx="1862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Операции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7125675" y="4269525"/>
            <a:ext cx="1862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Операции</a:t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5391175" y="4595375"/>
            <a:ext cx="369000" cy="8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/>
          <p:nvPr/>
        </p:nvSpPr>
        <p:spPr>
          <a:xfrm>
            <a:off x="7872525" y="4650125"/>
            <a:ext cx="369000" cy="8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Вытесняющая многозадачность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9612" l="13486" r="11041" t="31918"/>
          <a:stretch/>
        </p:blipFill>
        <p:spPr>
          <a:xfrm>
            <a:off x="1121375" y="2310650"/>
            <a:ext cx="6901251" cy="30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Глобальная блокировка интерпретатора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54" y="1662779"/>
            <a:ext cx="6069500" cy="43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потока из класса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import threading 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class T(threading.Thread):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def __init__(self, n):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  threading.Thread.__init__(self, name="t" + 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  self.n = 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def run(self):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  print "Процесс", self.n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p1 = T("1")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p2 = T("2")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p1.start()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p2.start()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 класса Thread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start()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join([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getName()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setName(name)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isAlive()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isDaemon()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setDaemon(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daemonic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Зачем нужна многозадачность?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Выигрыш по скорости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Повышение интерактивности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Выполнение операций в фоне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Конкурентное программирование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Параллельное программирование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Асинхронное программирование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536625"/>
            <a:ext cx="4257324" cy="42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Присоединение потока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501" y="1536625"/>
            <a:ext cx="5072991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 к общим ресурсам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uploads.hb.cldmail.ru/geekbrains/public/ckeditor_assets/pictures/4419/content-bb634cccce1fa6cec41f28986e4d0948.png" id="211" name="Google Shape;21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162" y="2253456"/>
            <a:ext cx="50196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Доступ к общим ресурсам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= </a:t>
            </a:r>
            <a:r>
              <a:rPr lang="en-US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update_total</a:t>
            </a:r>
            <a:r>
              <a:rPr lang="en-US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(amount)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total += amount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(total)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-US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-US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my_thread = threading.Thread(target=update_total,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args=(</a:t>
            </a:r>
            <a:r>
              <a:rPr lang="en-US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my_thread.start()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Замки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([blocking=True])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release()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locked()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 замка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= </a:t>
            </a:r>
            <a:r>
              <a:rPr lang="en-US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lock = threading.Lock()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update_total</a:t>
            </a:r>
            <a:r>
              <a:rPr lang="en-US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(amount)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lock: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total += amount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(total)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-US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-US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my_thread = threading.Thread(target=update_total,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args=(</a:t>
            </a:r>
            <a:r>
              <a:rPr lang="en-US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my_thread.start()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Таймеры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from threading import Timer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def hello():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    print "Hello, world!"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 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t = Timer(30.0, hello)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t.start()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 очереди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Queue import Queue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threading import Thread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409090"/>
                </a:solidFill>
                <a:latin typeface="Consolas"/>
                <a:ea typeface="Consolas"/>
                <a:cs typeface="Consolas"/>
                <a:sym typeface="Consolas"/>
              </a:rPr>
              <a:t># количество потоков обслуживающих очередь</a:t>
            </a:r>
            <a:endParaRPr i="1">
              <a:solidFill>
                <a:srgbClr val="409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num_worker_threads=2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do_work(item):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s=str(item)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 s[::-1]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worker():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True: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-US">
                <a:solidFill>
                  <a:srgbClr val="409090"/>
                </a:solidFill>
                <a:latin typeface="Consolas"/>
                <a:ea typeface="Consolas"/>
                <a:cs typeface="Consolas"/>
                <a:sym typeface="Consolas"/>
              </a:rPr>
              <a:t># Получаем задание из очереди</a:t>
            </a:r>
            <a:endParaRPr i="1">
              <a:solidFill>
                <a:srgbClr val="409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item = q.get()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do_work(item)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-US">
                <a:solidFill>
                  <a:srgbClr val="409090"/>
                </a:solidFill>
                <a:latin typeface="Consolas"/>
                <a:ea typeface="Consolas"/>
                <a:cs typeface="Consolas"/>
                <a:sym typeface="Consolas"/>
              </a:rPr>
              <a:t># Сообщаем о выполненном задании</a:t>
            </a:r>
            <a:endParaRPr i="1">
              <a:solidFill>
                <a:srgbClr val="409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q.task_done()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source():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 in xrange(100, 105):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yield i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4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409090"/>
                </a:solidFill>
                <a:latin typeface="Consolas"/>
                <a:ea typeface="Consolas"/>
                <a:cs typeface="Consolas"/>
                <a:sym typeface="Consolas"/>
              </a:rPr>
              <a:t># Создаем FIFO очередь</a:t>
            </a:r>
            <a:endParaRPr i="1">
              <a:solidFill>
                <a:srgbClr val="409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 = Queue()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409090"/>
                </a:solidFill>
                <a:latin typeface="Consolas"/>
                <a:ea typeface="Consolas"/>
                <a:cs typeface="Consolas"/>
                <a:sym typeface="Consolas"/>
              </a:rPr>
              <a:t># Создаем и запускаем потоки, </a:t>
            </a:r>
            <a:endParaRPr i="1">
              <a:solidFill>
                <a:srgbClr val="409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409090"/>
                </a:solidFill>
                <a:latin typeface="Consolas"/>
                <a:ea typeface="Consolas"/>
                <a:cs typeface="Consolas"/>
                <a:sym typeface="Consolas"/>
              </a:rPr>
              <a:t># которые будут обслуживать очередь</a:t>
            </a:r>
            <a:endParaRPr i="1">
              <a:solidFill>
                <a:srgbClr val="409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range(num_worker_threads):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 = Thread(target=worker)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t.setDaemon(True)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t.start()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409090"/>
                </a:solidFill>
                <a:latin typeface="Consolas"/>
                <a:ea typeface="Consolas"/>
                <a:cs typeface="Consolas"/>
                <a:sym typeface="Consolas"/>
              </a:rPr>
              <a:t># Заполняем очередь заданиями</a:t>
            </a:r>
            <a:endParaRPr i="1">
              <a:solidFill>
                <a:srgbClr val="409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item in source():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q.put(item)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409090"/>
                </a:solidFill>
                <a:latin typeface="Consolas"/>
                <a:ea typeface="Consolas"/>
                <a:cs typeface="Consolas"/>
                <a:sym typeface="Consolas"/>
              </a:rPr>
              <a:t># Ставим блокировку до тех пор пока </a:t>
            </a:r>
            <a:endParaRPr i="1">
              <a:solidFill>
                <a:srgbClr val="409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409090"/>
                </a:solidFill>
                <a:latin typeface="Consolas"/>
                <a:ea typeface="Consolas"/>
                <a:cs typeface="Consolas"/>
                <a:sym typeface="Consolas"/>
              </a:rPr>
              <a:t># не будут выполнены все задания</a:t>
            </a:r>
            <a:endParaRPr i="1">
              <a:solidFill>
                <a:srgbClr val="409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q.join()</a:t>
            </a:r>
            <a:endParaRPr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Multiprocessing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Общие сведения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Входит в стандартную библиотеку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Позволяет запускать задачи в разных процессах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Процессы управляются операционной системой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Каждый процесс имеет свою копию интерпретатора и всех ресурсов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Позволяет получить прирост производительности на многоядерных системах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Создание нескольких процессов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multiprocessing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Process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doubler</a:t>
            </a:r>
            <a:r>
              <a:rPr lang="en-US" sz="14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result = number * 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proc = os.getpid()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'{0} doubled to {1} by process id: {2}'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number, result, proc))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== </a:t>
            </a: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numbers = [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procs = []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index, number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enumerate(numbers):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proc = Process(target=doubler, args=(number,))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procs.append(proc)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proc.start()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proc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procs: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proc.join()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Блокирующие операции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Ввод-вывод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Ожидание ответа сервера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Приостановка выполнения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socket, select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subprocess,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threading, multiprocessing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time.sleep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825" y="3396625"/>
            <a:ext cx="6838350" cy="26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 замков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multiprocessing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Process, Lock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printer</a:t>
            </a:r>
            <a:r>
              <a:rPr lang="en-US" sz="14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(item, lock)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""" Выводим то что передали</a:t>
            </a:r>
            <a:endParaRPr sz="14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lock.acquire()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print(item)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lock.release()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== </a:t>
            </a: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lock = Lock()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items = [</a:t>
            </a: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'tango'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'foxtrot'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items: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 = Process(target=printer, args=(item, lock))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p.start()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Создание пула процессов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multiprocessing </a:t>
            </a:r>
            <a:r>
              <a:rPr lang="en-US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Pool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doubler</a:t>
            </a:r>
            <a:r>
              <a:rPr lang="en-US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 * </a:t>
            </a:r>
            <a:r>
              <a:rPr lang="en-US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== </a:t>
            </a:r>
            <a:r>
              <a:rPr lang="en-US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numbers = [</a:t>
            </a:r>
            <a:r>
              <a:rPr lang="en-US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pool = Pool(processes=</a:t>
            </a:r>
            <a:r>
              <a:rPr lang="en-US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print(pool.map(doubler, numbers))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 очереди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567225"/>
            <a:ext cx="8520600" cy="5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multiprocessing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Process, Queue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sentinel = -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creator</a:t>
            </a:r>
            <a:r>
              <a:rPr lang="en-US" sz="14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(data, q)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'Creating data and putting it on the queue'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q.put(item)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my_consumer</a:t>
            </a:r>
            <a:r>
              <a:rPr lang="en-US" sz="14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(q)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data = q.get()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print(</a:t>
            </a: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'data found to be processed: {}'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.format(data))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processed = data * 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print(processed)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sentinel: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== </a:t>
            </a:r>
            <a:r>
              <a:rPr lang="en-US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q = Queue()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data = [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-US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process_one = Process(target=creator, args=(data, q))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process_two = Process(target=my_consumer, args=(q,))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process_one.start()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process_two.start()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q.close()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q.join_thread()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process_one.join()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process_two.join()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Asyncio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Общие сведения</a:t>
            </a:r>
            <a:endParaRPr/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Введен в Python с версии 3,5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Позволяет писать конкурентные корутины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Включает собственную реализацию блокирующих операций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Позволяет писать ясный код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Цикл выполнения контролируется интерпретатором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Позволяет явно прописывать места переключения потока выполнения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High-level и low-level API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Основные понятия</a:t>
            </a:r>
            <a:endParaRPr/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2355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корутины — специальные функции, похожие на генераторы python, от которых ожидают (await), что они будут отдавать управление обратно в цикл событий. Необходимо, чтобы они были запущены именно через цикл событий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 в asyncio – это объект, который оборачивает coroutine, предоставляя методы для контроля ее выполнения и запроса ее статуса. task может быть создан с помощью asyncio.create_task() или asyncio.gather().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В asyncio event loop управляет планированием и передачей ожидаемых объектов. Каждая программа asyncio имеет как минимум один event loop. Можно иметь несколько циклов, но в Python 3.7 настоятельно рекомендуется использовать только один.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Awaitable</a:t>
            </a:r>
            <a:endParaRPr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Любой объект, который можно ожидать прерывание своего процесса выполнения, называется awaitable.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Ключевое слово await приостанавливает выполнение текущей подпрограммы (coroutine) и вызывает указанное ожидание awaitable.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async def my_coro(): 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</a:t>
            </a:r>
            <a:endParaRPr/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asyncio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count():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sleep(</a:t>
            </a:r>
            <a:r>
              <a:rPr lang="en-US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"Two"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main():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gather(count(),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count(),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count())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-US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"__main__"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-US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perf_counter()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run(main())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elapsed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-US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perf_counter()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</a:t>
            </a:r>
            <a:r>
              <a:rPr lang="en-US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>
                <a:solidFill>
                  <a:srgbClr val="1B6700"/>
                </a:solidFill>
                <a:latin typeface="Consolas"/>
                <a:ea typeface="Consolas"/>
                <a:cs typeface="Consolas"/>
                <a:sym typeface="Consolas"/>
              </a:rPr>
              <a:t>{__file__}</a:t>
            </a:r>
            <a:r>
              <a:rPr lang="en-US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 executed in </a:t>
            </a:r>
            <a:r>
              <a:rPr lang="en-US" sz="1400">
                <a:solidFill>
                  <a:srgbClr val="1B6700"/>
                </a:solidFill>
                <a:latin typeface="Consolas"/>
                <a:ea typeface="Consolas"/>
                <a:cs typeface="Consolas"/>
                <a:sym typeface="Consolas"/>
              </a:rPr>
              <a:t>{elapsed:0.2f}</a:t>
            </a:r>
            <a:r>
              <a:rPr lang="en-US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 seconds."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Цикл обработки событий</a:t>
            </a:r>
            <a:endParaRPr/>
          </a:p>
        </p:txBody>
      </p:sp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event loop выполняется в потоке;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получает данные из очереди;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каждая задача вызывает следующий шаг сопрограммы;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если сопрограмма вызывает другую сопрограмму (await &lt;имя_сопрограммы&gt;), текущая сопрограмма приостанавливается, и происходит переключение контекста. Контекст текущей сопрограммы (переменные, состояние) сохраняется и загружается контекст вызванной сопрограммы;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если сопрограмма встречает блокирующий код (I/O, sleep), текущая сопрограмма приостанавливается, и управление возвращается в event loop;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event loop получает следующие задачи из очереди 2, ...n;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затем event loop возвращается к задаче 1, с которой он был прерван.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Вложенные корутины и event loop</a:t>
            </a:r>
            <a:endParaRPr/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E84B5"/>
                </a:solidFill>
                <a:latin typeface="Consolas"/>
                <a:ea typeface="Consolas"/>
                <a:cs typeface="Consolas"/>
                <a:sym typeface="Consolas"/>
              </a:rPr>
              <a:t>asyncio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compute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"Compute </a:t>
            </a:r>
            <a:r>
              <a:rPr i="1" lang="en-US">
                <a:solidFill>
                  <a:srgbClr val="70A0D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i="1" lang="en-US">
                <a:solidFill>
                  <a:srgbClr val="70A0D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 ..."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(x, y))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asyncio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sleep(</a:t>
            </a:r>
            <a:r>
              <a:rPr lang="en-US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print_sum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result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compute(x, y)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-US">
                <a:solidFill>
                  <a:srgbClr val="70A0D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i="1" lang="en-US">
                <a:solidFill>
                  <a:srgbClr val="70A0D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i="1" lang="en-US">
                <a:solidFill>
                  <a:srgbClr val="70A0D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(x, y, result))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loop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asyncio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get_event_loop()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run_until_complete(print_sum(</a:t>
            </a:r>
            <a:r>
              <a:rPr lang="en-US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close()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Асинхронное выполнение задач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игре принимают участие 50 человек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Гроссмейстеру нужно в среднем 5 секунд на обдумывание хода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Участнику нужно в среднем 2 минуты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Партия длится 50 ходов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675" y="3091450"/>
            <a:ext cx="53816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Вложенные корутины и event loop</a:t>
            </a:r>
            <a:endParaRPr/>
          </a:p>
        </p:txBody>
      </p:sp>
      <p:sp>
        <p:nvSpPr>
          <p:cNvPr id="324" name="Google Shape;324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6296"/>
            <a:ext cx="8520601" cy="41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Синтаксис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f(x):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z(x)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F590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OK - `await` and `return` allowed in coroutines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g(x):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F590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OK - this is an async generator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m(x):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yield from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gen(x)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F590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 - SyntaxError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m(x):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z(x)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F590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Still no - SyntaxError (no `async def` here)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Цепочки вызовов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part1(n: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sleep(r</a:t>
            </a:r>
            <a:r>
              <a:rPr lang="en-US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andom</a:t>
            </a:r>
            <a:r>
              <a:rPr lang="en-US" sz="1400">
                <a:solidFill>
                  <a:srgbClr val="CE5C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randint(</a:t>
            </a:r>
            <a:r>
              <a:rPr lang="en-US" sz="1400">
                <a:solidFill>
                  <a:srgbClr val="0000C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21252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C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21252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"result</a:t>
            </a:r>
            <a:r>
              <a:rPr lang="en-US" sz="1400">
                <a:solidFill>
                  <a:srgbClr val="1B6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{n}</a:t>
            </a:r>
            <a:r>
              <a:rPr lang="en-US" sz="14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-1"</a:t>
            </a:r>
            <a:endParaRPr sz="1400">
              <a:solidFill>
                <a:srgbClr val="4E9A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9A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part2(n: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sleep(r</a:t>
            </a:r>
            <a:r>
              <a:rPr lang="en-US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andom</a:t>
            </a:r>
            <a:r>
              <a:rPr lang="en-US" sz="1400">
                <a:solidFill>
                  <a:srgbClr val="CE5C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randint(</a:t>
            </a:r>
            <a:r>
              <a:rPr lang="en-US" sz="1400">
                <a:solidFill>
                  <a:srgbClr val="0000C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21252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C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21252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"result</a:t>
            </a:r>
            <a:r>
              <a:rPr lang="en-US" sz="1400">
                <a:solidFill>
                  <a:srgbClr val="1B6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{n}</a:t>
            </a:r>
            <a:r>
              <a:rPr lang="en-US" sz="14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-2 derived from </a:t>
            </a:r>
            <a:r>
              <a:rPr lang="en-US" sz="1400">
                <a:solidFill>
                  <a:srgbClr val="1B6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{arg}</a:t>
            </a:r>
            <a:r>
              <a:rPr lang="en-US" sz="14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400">
              <a:solidFill>
                <a:srgbClr val="4E9A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9A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chain(n: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perf_counter()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part1(n)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part2(n,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p1)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perf_counter()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args):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gather(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(chain(n)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"__main__"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run(main(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[1, 2, 3, 4, 5]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311700" y="1721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Цепочки вызовов</a:t>
            </a:r>
            <a:endParaRPr/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311700" y="935625"/>
            <a:ext cx="8520600" cy="5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part1(n: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randint(</a:t>
            </a:r>
            <a:r>
              <a:rPr lang="en-US" sz="16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sleep(i)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6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"result</a:t>
            </a:r>
            <a:r>
              <a:rPr lang="en-US" sz="1600">
                <a:solidFill>
                  <a:srgbClr val="1B6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{n}</a:t>
            </a:r>
            <a:r>
              <a:rPr lang="en-US" sz="16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-1"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part2(n: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arg: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randint(</a:t>
            </a:r>
            <a:r>
              <a:rPr lang="en-US" sz="16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sleep(i)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6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"result</a:t>
            </a:r>
            <a:r>
              <a:rPr lang="en-US" sz="1600">
                <a:solidFill>
                  <a:srgbClr val="1B6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{n}</a:t>
            </a:r>
            <a:r>
              <a:rPr lang="en-US" sz="16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-2 derived from </a:t>
            </a:r>
            <a:r>
              <a:rPr lang="en-US" sz="1600">
                <a:solidFill>
                  <a:srgbClr val="1B6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{arg}</a:t>
            </a:r>
            <a:r>
              <a:rPr lang="en-US" sz="16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chain(n: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part1(n)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part2(n,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p1)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args):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gather(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(chain(n)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"__main__"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run(main(</a:t>
            </a:r>
            <a:r>
              <a:rPr lang="en-US" sz="16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[1, 2, 3, 4, 5]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 очереди</a:t>
            </a:r>
            <a:endParaRPr/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311700" y="593373"/>
            <a:ext cx="8520600" cy="5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produce(name: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Queue)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randint(</a:t>
            </a:r>
            <a:r>
              <a:rPr lang="en-US" sz="14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range(n):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F590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Synchronous loop for each single producer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sleep(random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randint(</a:t>
            </a:r>
            <a:r>
              <a:rPr lang="en-US" sz="14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random.random()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put(i)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consume(name: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Queue)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sleep(random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randint(</a:t>
            </a:r>
            <a:r>
              <a:rPr lang="en-US" sz="14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204A8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get()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task_done()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main(nprod: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ncon: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Queue()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producers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create_task(produce(n,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q))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(nprod)]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consumers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create_task(consume(n,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q))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(ncon)]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gather(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producers)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join()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F590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Implicitly awaits consumers, too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consumers: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cancel()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4A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E9A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"__main__"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run(main(</a:t>
            </a:r>
            <a:r>
              <a:rPr lang="en-US" sz="1400">
                <a:solidFill>
                  <a:srgbClr val="CE5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10, 5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 с фиксированным временем</a:t>
            </a:r>
            <a:endParaRPr/>
          </a:p>
        </p:txBody>
      </p:sp>
      <p:sp>
        <p:nvSpPr>
          <p:cNvPr id="355" name="Google Shape;355;p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asyncio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 </a:t>
            </a:r>
            <a:r>
              <a:rPr b="1" lang="en-US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my_coro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delay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loop </a:t>
            </a:r>
            <a:r>
              <a:rPr lang="en-US">
                <a:solidFill>
                  <a:srgbClr val="66CC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asyncio.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get_running_loop()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end_time </a:t>
            </a:r>
            <a:r>
              <a:rPr lang="en-US">
                <a:solidFill>
                  <a:srgbClr val="66CC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loop.</a:t>
            </a:r>
            <a:r>
              <a:rPr lang="en-US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delay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"Blocking..."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await asyncio.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</a:t>
            </a:r>
            <a:r>
              <a:rPr lang="en-US">
                <a:solidFill>
                  <a:srgbClr val="FF4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loop.</a:t>
            </a:r>
            <a:r>
              <a:rPr lang="en-US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66CC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end_time: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"Done."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1">
              <a:solidFill>
                <a:srgbClr val="FF77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77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 </a:t>
            </a:r>
            <a:r>
              <a:rPr b="1" lang="en-US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await my_coro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FF4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asyncio.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run(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171D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 с сокетами</a:t>
            </a:r>
            <a:endParaRPr/>
          </a:p>
        </p:txBody>
      </p:sp>
      <p:sp>
        <p:nvSpPr>
          <p:cNvPr id="361" name="Google Shape;361;p60"/>
          <p:cNvSpPr txBox="1"/>
          <p:nvPr>
            <p:ph idx="1" type="body"/>
          </p:nvPr>
        </p:nvSpPr>
        <p:spPr>
          <a:xfrm>
            <a:off x="311700" y="1356875"/>
            <a:ext cx="8520600" cy="4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E84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E84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socket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 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asyncio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get_event_loop()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socket()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setblocking(</a:t>
            </a:r>
            <a:r>
              <a:rPr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bind((</a:t>
            </a:r>
            <a:r>
              <a:rPr lang="en-US" sz="1400">
                <a:solidFill>
                  <a:srgbClr val="4070A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'localhost'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2080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9527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listen(</a:t>
            </a:r>
            <a:r>
              <a:rPr lang="en-US" sz="1400">
                <a:solidFill>
                  <a:srgbClr val="2080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 </a:t>
            </a:r>
            <a:r>
              <a:rPr b="1"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628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(conn):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msg 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await loop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sock_recv(conn, </a:t>
            </a:r>
            <a:r>
              <a:rPr lang="en-US" sz="1400">
                <a:solidFill>
                  <a:srgbClr val="2080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msg: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await loop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sock_sendall(conn, msg)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conn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close()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 </a:t>
            </a:r>
            <a:r>
              <a:rPr b="1"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628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conn, addr 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await loop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sock_accept(s)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loop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create_task(handler(conn))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create_task(server())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run_forever()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-US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3E43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close()</a:t>
            </a:r>
            <a:endParaRPr sz="1400">
              <a:solidFill>
                <a:srgbClr val="3E43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Потокобезопсность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Понятие</a:t>
            </a:r>
            <a:endParaRPr/>
          </a:p>
        </p:txBody>
      </p:sp>
      <p:sp>
        <p:nvSpPr>
          <p:cNvPr id="372" name="Google Shape;372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Код потокобезопасен, если он функционирует исправно при использовании его из нескольких потоков одновременно. В частности, он должен обеспечивать правильный доступ нескольких потоков к разделяемым данным.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condition</a:t>
            </a:r>
            <a:endParaRPr/>
          </a:p>
        </p:txBody>
      </p:sp>
      <p:sp>
        <p:nvSpPr>
          <p:cNvPr id="378" name="Google Shape;378;p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Thread 1                          # Thread 2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increment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</a:t>
            </a:r>
            <a:r>
              <a:rPr b="1" lang="en-US" sz="1400">
                <a:solidFill>
                  <a:srgbClr val="FF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increment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get_count returns 0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count </a:t>
            </a:r>
            <a:r>
              <a:rPr lang="en-US" sz="1400">
                <a:solidFill>
                  <a:srgbClr val="66CC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db.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get_count()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</a:t>
            </a:r>
            <a:r>
              <a:rPr i="1" lang="en-US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get_count returns 0 again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count </a:t>
            </a:r>
            <a:r>
              <a:rPr lang="en-US" sz="1400">
                <a:solidFill>
                  <a:srgbClr val="66CC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db.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get_count()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new_count </a:t>
            </a:r>
            <a:r>
              <a:rPr lang="en-US" sz="1400">
                <a:solidFill>
                  <a:srgbClr val="66CC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 + </a:t>
            </a:r>
            <a:r>
              <a:rPr lang="en-US" sz="1400">
                <a:solidFill>
                  <a:srgbClr val="FF4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set_count called with 1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db.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set_count(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new_count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new_count </a:t>
            </a:r>
            <a:r>
              <a:rPr lang="en-US" sz="1400">
                <a:solidFill>
                  <a:srgbClr val="66CC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 + </a:t>
            </a:r>
            <a:r>
              <a:rPr lang="en-US" sz="1400">
                <a:solidFill>
                  <a:srgbClr val="FF4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</a:t>
            </a:r>
            <a:r>
              <a:rPr i="1" lang="en-US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set_count called with 1 again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db.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set_count(</a:t>
            </a: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new_count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9691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Откуда берется прирост скорости?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 -bound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CPU-bound tasks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44635" l="0" r="0" t="10509"/>
          <a:stretch/>
        </p:blipFill>
        <p:spPr>
          <a:xfrm>
            <a:off x="0" y="3015600"/>
            <a:ext cx="9144000" cy="30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Замки</a:t>
            </a:r>
            <a:endParaRPr/>
          </a:p>
        </p:txBody>
      </p:sp>
      <p:sp>
        <p:nvSpPr>
          <p:cNvPr id="384" name="Google Shape;384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 = Lock()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lock.acquire() </a:t>
            </a:r>
            <a:endParaRPr i="1">
              <a:solidFill>
                <a:srgbClr val="556B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 access shared resource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lock.release()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lock.acquire()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 access shared resource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lock.release()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lock: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 access shared resource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Проверка замков</a:t>
            </a:r>
            <a:endParaRPr/>
          </a:p>
        </p:txBody>
      </p:sp>
      <p:sp>
        <p:nvSpPr>
          <p:cNvPr id="390" name="Google Shape;390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lock.acquire(False):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 failed to lock the resource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... access shared resource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lock.release()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B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lock.locked():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lock.acquire() </a:t>
            </a:r>
            <a:r>
              <a:rPr i="1" lang="en-US">
                <a:solidFill>
                  <a:srgbClr val="556B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may block anyway</a:t>
            </a:r>
            <a:endParaRPr i="1">
              <a:solidFill>
                <a:srgbClr val="556B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Дедлоки</a:t>
            </a:r>
            <a:endParaRPr/>
          </a:p>
        </p:txBody>
      </p:sp>
      <p:sp>
        <p:nvSpPr>
          <p:cNvPr id="396" name="Google Shape;396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4A87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212529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threading</a:t>
            </a:r>
            <a:endParaRPr>
              <a:solidFill>
                <a:srgbClr val="212529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>
                <a:solidFill>
                  <a:srgbClr val="212529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E5C0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212529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threading</a:t>
            </a:r>
            <a:r>
              <a:rPr lang="en-US">
                <a:solidFill>
                  <a:srgbClr val="CE5C0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Lock()</a:t>
            </a:r>
            <a:endParaRPr>
              <a:solidFill>
                <a:srgbClr val="212529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4A87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E9A06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"before first acquire"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12529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>
                <a:solidFill>
                  <a:srgbClr val="CE5C0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acquire()</a:t>
            </a:r>
            <a:endParaRPr>
              <a:solidFill>
                <a:srgbClr val="212529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4A87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E9A06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"before second acquire"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12529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>
                <a:solidFill>
                  <a:srgbClr val="CE5C0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acquire()</a:t>
            </a:r>
            <a:endParaRPr>
              <a:solidFill>
                <a:srgbClr val="212529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4A87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E9A06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"acquired lock twice"</a:t>
            </a:r>
            <a:r>
              <a:rPr lang="en-US">
                <a:solidFill>
                  <a:schemeClr val="dk1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Замки с повторным входом</a:t>
            </a:r>
            <a:endParaRPr/>
          </a:p>
        </p:txBody>
      </p:sp>
      <p:sp>
        <p:nvSpPr>
          <p:cNvPr id="402" name="Google Shape;402;p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threading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Threading.Lock()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lock.acquire()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lock.acquire() </a:t>
            </a:r>
            <a:r>
              <a:rPr lang="en-US" sz="14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поток заблокируется</a:t>
            </a:r>
            <a:endParaRPr sz="14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lock.release()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Threading.RLock()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lock.acquire()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lock.acquire() </a:t>
            </a:r>
            <a:r>
              <a:rPr lang="en-US" sz="14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не заблокируется</a:t>
            </a:r>
            <a:endParaRPr sz="14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lock.release()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lock.release() </a:t>
            </a:r>
            <a:r>
              <a:rPr lang="en-US" sz="14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Можно только один раз</a:t>
            </a:r>
            <a:endParaRPr sz="14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Семафоры</a:t>
            </a:r>
            <a:endParaRPr/>
          </a:p>
        </p:txBody>
      </p:sp>
      <p:sp>
        <p:nvSpPr>
          <p:cNvPr id="408" name="Google Shape;408;p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max_connections = 10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8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semaphore = threading.BoundedSemaphore(max_connections)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semaphore = threading.BoundedSemaphore()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semaphore.acquire() </a:t>
            </a:r>
            <a:r>
              <a:rPr i="1" lang="en-US">
                <a:solidFill>
                  <a:srgbClr val="556B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decrements the counter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 access the shared resource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8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semaphore.release() </a:t>
            </a:r>
            <a:r>
              <a:rPr i="1" lang="en-US">
                <a:solidFill>
                  <a:srgbClr val="556B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increments the counter</a:t>
            </a:r>
            <a:endParaRPr i="1">
              <a:solidFill>
                <a:srgbClr val="556B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Семафоры обычно применяются для подключению к объекту с ограниченным ресурсом, например, к сетевому подключению или к базе данных.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События</a:t>
            </a:r>
            <a:endParaRPr/>
          </a:p>
        </p:txBody>
      </p:sp>
      <p:sp>
        <p:nvSpPr>
          <p:cNvPr id="414" name="Google Shape;414;p6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random, time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threading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Event, Thread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Event()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waiter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(event, nloops):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(nloops):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event.wait() </a:t>
            </a:r>
            <a:r>
              <a:rPr lang="en-US" sz="14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Блокируется, пока флаг не станет истинным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event.clear() </a:t>
            </a:r>
            <a:r>
              <a:rPr lang="en-US" sz="14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Сбрасывает флаг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setter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(event, nloops):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(nloops):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time.sleep(random.randrange(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event.set()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nloops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random.randrange(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threads.append(Thread(</a:t>
            </a:r>
            <a:r>
              <a:rPr lang="en-US" sz="14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waiter, </a:t>
            </a:r>
            <a:r>
              <a:rPr lang="en-US" sz="14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(event, nloops)))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threads[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].start()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threads.append(Thread(</a:t>
            </a:r>
            <a:r>
              <a:rPr lang="en-US" sz="14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setter, </a:t>
            </a:r>
            <a:r>
              <a:rPr lang="en-US" sz="14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(event, nloops)))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threads[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].start()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 </a:t>
            </a:r>
            <a:r>
              <a:rPr lang="en-US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threads: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thread.join()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 очередей</a:t>
            </a:r>
            <a:endParaRPr/>
          </a:p>
        </p:txBody>
      </p:sp>
      <p:sp>
        <p:nvSpPr>
          <p:cNvPr id="420" name="Google Shape;420;p7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CC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defaultdict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CC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threading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CC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Queue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AA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33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CC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33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33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CC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33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33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counter_queue 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Queue()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CC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counters_thread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counters 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defaultdict(Counter)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33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Get next command out the queue:</a:t>
            </a:r>
            <a:endParaRPr sz="14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command, name 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counter_queue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command 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D4495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"increment"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counters[name]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Start a new thread:</a:t>
            </a:r>
            <a:endParaRPr sz="14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Thread(target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counters_thread)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202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start()</a:t>
            </a:r>
            <a:endParaRPr sz="1400">
              <a:solidFill>
                <a:srgbClr val="20202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Недостатки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Некоторые задачи в принципе являются последовательными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Сложность проектирования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Потокобезопасность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Сложность отладки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Непредсказуемое переключение контекста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Накладные расходы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Вероятность взаимоблокировки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Голодание задач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998675" y="30571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= 10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print(a)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Процессы и потоки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450" y="1620052"/>
            <a:ext cx="6755106" cy="47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Параллельность в Python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Multiprocessing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Threading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Async.io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Gevents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Eventlet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Сравнение реализаций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23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{F0B96B28-DDCF-4273-A622-12AB5B2255D5}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Процессы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Потоки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Async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Оптимизация блокировок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Да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(вытесняющая)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(вытесняющая)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(кооперативная)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Использование нескольких ядер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Масштабируемость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Низкая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(десятки)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Средняя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(сотни)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Высокая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(тысячи+)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Использование стандартных блокирующих функций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GIL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