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86"/>
  </p:normalViewPr>
  <p:slideViewPr>
    <p:cSldViewPr snapToGrid="0" snapToObjects="1">
      <p:cViewPr varScale="1">
        <p:scale>
          <a:sx n="93" d="100"/>
          <a:sy n="93" d="100"/>
        </p:scale>
        <p:origin x="1864" y="192"/>
      </p:cViewPr>
      <p:guideLst/>
    </p:cSldViewPr>
  </p:slideViewPr>
  <p:notesTextViewPr>
    <p:cViewPr>
      <p:scale>
        <a:sx n="1" d="1"/>
        <a:sy n="1" d="1"/>
      </p:scale>
      <p:origin x="0" y="-57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67A36-F37D-0945-AD06-F616BA9368DF}" type="datetimeFigureOut">
              <a:rPr lang="ru-RU" smtClean="0"/>
              <a:t>22.12.2020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6D03A-8C80-0D44-A14D-8204C9060A4B}" type="slidenum">
              <a:rPr lang="ru-RU" smtClean="0"/>
              <a:t>‹#›</a:t>
            </a:fld>
            <a:endParaRPr lang="ru-RU"/>
          </a:p>
        </p:txBody>
      </p:sp>
    </p:spTree>
    <p:extLst>
      <p:ext uri="{BB962C8B-B14F-4D97-AF65-F5344CB8AC3E}">
        <p14:creationId xmlns:p14="http://schemas.microsoft.com/office/powerpoint/2010/main" val="157504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a:solidFill>
                  <a:schemeClr val="tx1"/>
                </a:solidFill>
                <a:effectLst/>
                <a:latin typeface="+mn-lt"/>
                <a:ea typeface="+mn-ea"/>
                <a:cs typeface="+mn-cs"/>
              </a:rPr>
              <a:t>Do you see the presentation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C</a:t>
            </a:r>
            <a:r>
              <a:rPr lang="ru-RU" sz="1200" i="1" kern="1200" dirty="0" err="1">
                <a:solidFill>
                  <a:schemeClr val="tx1"/>
                </a:solidFill>
                <a:effectLst/>
                <a:latin typeface="+mn-lt"/>
                <a:ea typeface="+mn-ea"/>
                <a:cs typeface="+mn-cs"/>
              </a:rPr>
              <a:t>егодня</a:t>
            </a:r>
            <a:r>
              <a:rPr lang="ru-RU" sz="1200" i="1" kern="1200" dirty="0">
                <a:solidFill>
                  <a:schemeClr val="tx1"/>
                </a:solidFill>
                <a:effectLst/>
                <a:latin typeface="+mn-lt"/>
                <a:ea typeface="+mn-ea"/>
                <a:cs typeface="+mn-cs"/>
              </a:rPr>
              <a:t> я расскажу о </a:t>
            </a:r>
            <a:r>
              <a:rPr lang="en-US" sz="1200" i="1" kern="1200" dirty="0">
                <a:solidFill>
                  <a:schemeClr val="tx1"/>
                </a:solidFill>
                <a:effectLst/>
                <a:latin typeface="+mn-lt"/>
                <a:ea typeface="+mn-ea"/>
                <a:cs typeface="+mn-cs"/>
              </a:rPr>
              <a:t>High performance embedded systems.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*Good Morning. Today I will talk about High performance embedded systems. </a:t>
            </a:r>
          </a:p>
          <a:p>
            <a:r>
              <a:rPr lang="en-US" sz="1200" b="1" kern="1200" dirty="0">
                <a:solidFill>
                  <a:schemeClr val="tx1"/>
                </a:solidFill>
                <a:effectLst/>
                <a:latin typeface="+mn-lt"/>
                <a:ea typeface="+mn-ea"/>
                <a:cs typeface="+mn-cs"/>
              </a:rPr>
              <a:t>When we talk about High Performance</a:t>
            </a:r>
            <a:r>
              <a:rPr lang="en-US" sz="1200" kern="1200" dirty="0">
                <a:solidFill>
                  <a:schemeClr val="tx1"/>
                </a:solidFill>
                <a:effectLst/>
                <a:latin typeface="+mn-lt"/>
                <a:ea typeface="+mn-ea"/>
                <a:cs typeface="+mn-cs"/>
              </a:rPr>
              <a:t> </a:t>
            </a:r>
          </a:p>
          <a:p>
            <a:r>
              <a:rPr lang="ru-RU" sz="1200" i="1" kern="1200" dirty="0">
                <a:solidFill>
                  <a:schemeClr val="tx1"/>
                </a:solidFill>
                <a:effectLst/>
                <a:latin typeface="+mn-lt"/>
                <a:ea typeface="+mn-ea"/>
                <a:cs typeface="+mn-cs"/>
              </a:rPr>
              <a:t>Когда мы говорим о </a:t>
            </a:r>
            <a:r>
              <a:rPr lang="en-US" sz="1200" i="1" kern="1200" dirty="0">
                <a:solidFill>
                  <a:schemeClr val="tx1"/>
                </a:solidFill>
                <a:effectLst/>
                <a:latin typeface="+mn-lt"/>
                <a:ea typeface="+mn-ea"/>
                <a:cs typeface="+mn-cs"/>
              </a:rPr>
              <a:t>Hight Performance, </a:t>
            </a:r>
            <a:r>
              <a:rPr lang="ru-RU" sz="1200" i="1" kern="1200" dirty="0">
                <a:solidFill>
                  <a:schemeClr val="tx1"/>
                </a:solidFill>
                <a:effectLst/>
                <a:latin typeface="+mn-lt"/>
                <a:ea typeface="+mn-ea"/>
                <a:cs typeface="+mn-cs"/>
              </a:rPr>
              <a:t>мы говорим о слишком большой нагрузке на сервис. Сервис может быть абсолютно любым, например: </a:t>
            </a:r>
            <a:r>
              <a:rPr lang="en-US" sz="1200" i="1" kern="1200" dirty="0">
                <a:solidFill>
                  <a:schemeClr val="tx1"/>
                </a:solidFill>
                <a:effectLst/>
                <a:latin typeface="+mn-lt"/>
                <a:ea typeface="+mn-ea"/>
                <a:cs typeface="+mn-cs"/>
              </a:rPr>
              <a:t>VK, MS Teams </a:t>
            </a:r>
            <a:r>
              <a:rPr lang="ru-RU" sz="1200" i="1" kern="1200" dirty="0">
                <a:solidFill>
                  <a:schemeClr val="tx1"/>
                </a:solidFill>
                <a:effectLst/>
                <a:latin typeface="+mn-lt"/>
                <a:ea typeface="+mn-ea"/>
                <a:cs typeface="+mn-cs"/>
              </a:rPr>
              <a:t>или </a:t>
            </a:r>
            <a:r>
              <a:rPr lang="en-US" sz="1200" i="1" kern="1200" dirty="0">
                <a:solidFill>
                  <a:schemeClr val="tx1"/>
                </a:solidFill>
                <a:effectLst/>
                <a:latin typeface="+mn-lt"/>
                <a:ea typeface="+mn-ea"/>
                <a:cs typeface="+mn-cs"/>
              </a:rPr>
              <a:t>YouTube.  </a:t>
            </a:r>
            <a:r>
              <a:rPr lang="ru-RU" sz="1200" i="1" kern="1200" dirty="0">
                <a:solidFill>
                  <a:schemeClr val="tx1"/>
                </a:solidFill>
                <a:effectLst/>
                <a:latin typeface="+mn-lt"/>
                <a:ea typeface="+mn-ea"/>
                <a:cs typeface="+mn-cs"/>
              </a:rPr>
              <a:t>С инженерной с точки зрения поддержках этих сервисов мало отличается. Когда человек делает какое то действие на сайте, он делает запрос к серверу этого сервиса. Для поддержки работы сервиса с одним человеком не требуется много усилий, сегодня компьютеры очень мощные.</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we talk about Hight Performance, we are talking about too much load on the service. The service can be absolutely anything. For example: VK, MS Teams or YouTube.  From an engineering point of view, the support of these services is not much different. When a person does something on the site, he makes a request to the server of this service. It does not take much effort to support a service with one person, nowadays computers are very powerful.</a:t>
            </a:r>
          </a:p>
          <a:p>
            <a:r>
              <a:rPr lang="en-US" sz="1200" b="1" kern="1200" dirty="0">
                <a:solidFill>
                  <a:schemeClr val="tx1"/>
                </a:solidFill>
                <a:effectLst/>
                <a:latin typeface="+mn-lt"/>
                <a:ea typeface="+mn-ea"/>
                <a:cs typeface="+mn-cs"/>
              </a:rPr>
              <a:t>More people, more requests</a:t>
            </a:r>
            <a:r>
              <a:rPr lang="en-US" sz="1200" kern="1200" dirty="0">
                <a:solidFill>
                  <a:schemeClr val="tx1"/>
                </a:solidFill>
                <a:effectLst/>
                <a:latin typeface="+mn-lt"/>
                <a:ea typeface="+mn-ea"/>
                <a:cs typeface="+mn-cs"/>
              </a:rPr>
              <a:t> </a:t>
            </a:r>
          </a:p>
          <a:p>
            <a:r>
              <a:rPr lang="ru-RU" sz="1200" i="1" kern="1200" dirty="0">
                <a:solidFill>
                  <a:schemeClr val="tx1"/>
                </a:solidFill>
                <a:effectLst/>
                <a:latin typeface="+mn-lt"/>
                <a:ea typeface="+mn-ea"/>
                <a:cs typeface="+mn-cs"/>
              </a:rPr>
              <a:t>Но когда появляются больше пользователей, появляется больше нагрузки. Каждый человек совершает действие на сайте или в программе, тем самым отправляет запрос на сервер, создавая нагрузку на компьютер, который обрабатывает этот запрос.</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when there are more users, there is more load. Each person performs an action on a site or program, thereby sending a request to the server, putting a load on the computer that processes that request.</a:t>
            </a:r>
          </a:p>
          <a:p>
            <a:r>
              <a:rPr lang="en-US" sz="1200" b="1" kern="1200" dirty="0">
                <a:solidFill>
                  <a:schemeClr val="tx1"/>
                </a:solidFill>
                <a:effectLst/>
                <a:latin typeface="+mn-lt"/>
                <a:ea typeface="+mn-ea"/>
                <a:cs typeface="+mn-cs"/>
              </a:rPr>
              <a:t>How is the load measured</a:t>
            </a:r>
            <a:r>
              <a:rPr lang="en-US" sz="1200" kern="1200" dirty="0">
                <a:solidFill>
                  <a:schemeClr val="tx1"/>
                </a:solidFill>
                <a:effectLst/>
                <a:latin typeface="+mn-lt"/>
                <a:ea typeface="+mn-ea"/>
                <a:cs typeface="+mn-cs"/>
              </a:rPr>
              <a:t> </a:t>
            </a:r>
          </a:p>
          <a:p>
            <a:r>
              <a:rPr lang="ru-RU" sz="1200" i="1" kern="1200" dirty="0">
                <a:solidFill>
                  <a:schemeClr val="tx1"/>
                </a:solidFill>
                <a:effectLst/>
                <a:latin typeface="+mn-lt"/>
                <a:ea typeface="+mn-ea"/>
                <a:cs typeface="+mn-cs"/>
              </a:rPr>
              <a:t>Для измерения нагрузки есть много терминов, один из основных </a:t>
            </a:r>
            <a:r>
              <a:rPr lang="en-US" sz="1200" i="1" kern="1200" dirty="0">
                <a:solidFill>
                  <a:schemeClr val="tx1"/>
                </a:solidFill>
                <a:effectLst/>
                <a:latin typeface="+mn-lt"/>
                <a:ea typeface="+mn-ea"/>
                <a:cs typeface="+mn-cs"/>
              </a:rPr>
              <a:t>RPC. </a:t>
            </a:r>
            <a:r>
              <a:rPr lang="ru-RU" sz="1200" i="1" kern="1200" dirty="0">
                <a:solidFill>
                  <a:schemeClr val="tx1"/>
                </a:solidFill>
                <a:effectLst/>
                <a:latin typeface="+mn-lt"/>
                <a:ea typeface="+mn-ea"/>
                <a:cs typeface="+mn-cs"/>
              </a:rPr>
              <a:t>Он показывает максимальное количество запросов в секунду за выбранный промежуток времени. В качестве примера два промежутка. Мы выбираем тот где запросов было больше всего.</a:t>
            </a:r>
            <a:endParaRPr lang="ru-RU" sz="1200" kern="1200" dirty="0">
              <a:solidFill>
                <a:schemeClr val="tx1"/>
              </a:solidFill>
              <a:effectLst/>
              <a:latin typeface="+mn-lt"/>
              <a:ea typeface="+mn-ea"/>
              <a:cs typeface="+mn-cs"/>
            </a:endParaRPr>
          </a:p>
          <a:p>
            <a:r>
              <a:rPr lang="ru-RU" sz="1200" i="1" kern="1200" dirty="0">
                <a:solidFill>
                  <a:schemeClr val="tx1"/>
                </a:solidFill>
                <a:effectLst/>
                <a:latin typeface="+mn-lt"/>
                <a:ea typeface="+mn-ea"/>
                <a:cs typeface="+mn-cs"/>
              </a:rPr>
              <a:t>По ссылке можно найти более подробное описание.</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many terms for measuring the load, one of the main ones is RPC. It shows the maximum number of requests per second for a selected time interval. As an example, there are two intervals. We choose the one with the highest number of requests. You can find a more detailed description at the link.</a:t>
            </a:r>
          </a:p>
          <a:p>
            <a:r>
              <a:rPr lang="en-US" sz="1200" b="1" kern="1200" dirty="0">
                <a:solidFill>
                  <a:schemeClr val="tx1"/>
                </a:solidFill>
                <a:effectLst/>
                <a:latin typeface="+mn-lt"/>
                <a:ea typeface="+mn-ea"/>
                <a:cs typeface="+mn-cs"/>
              </a:rPr>
              <a:t>How to measure the RPC of a service</a:t>
            </a:r>
            <a:r>
              <a:rPr lang="en-US" sz="1200" kern="1200" dirty="0">
                <a:solidFill>
                  <a:schemeClr val="tx1"/>
                </a:solidFill>
                <a:effectLst/>
                <a:latin typeface="+mn-lt"/>
                <a:ea typeface="+mn-ea"/>
                <a:cs typeface="+mn-cs"/>
              </a:rPr>
              <a:t> </a:t>
            </a:r>
          </a:p>
          <a:p>
            <a:r>
              <a:rPr lang="en-US" sz="1200" i="1" kern="1200" dirty="0">
                <a:solidFill>
                  <a:schemeClr val="tx1"/>
                </a:solidFill>
                <a:effectLst/>
                <a:latin typeface="+mn-lt"/>
                <a:ea typeface="+mn-ea"/>
                <a:cs typeface="+mn-cs"/>
              </a:rPr>
              <a:t>RPC </a:t>
            </a:r>
            <a:r>
              <a:rPr lang="ru-RU" sz="1200" i="1" kern="1200" dirty="0">
                <a:solidFill>
                  <a:schemeClr val="tx1"/>
                </a:solidFill>
                <a:effectLst/>
                <a:latin typeface="+mn-lt"/>
                <a:ea typeface="+mn-ea"/>
                <a:cs typeface="+mn-cs"/>
              </a:rPr>
              <a:t>измеряется с помощью нагрузочных тестов. На сервис посылается максимально возможное количество запросов и после этого считается, на сколько сервис ответил. Эта метрика и будет </a:t>
            </a:r>
            <a:r>
              <a:rPr lang="en-US" sz="1200" i="1" kern="1200" dirty="0">
                <a:solidFill>
                  <a:schemeClr val="tx1"/>
                </a:solidFill>
                <a:effectLst/>
                <a:latin typeface="+mn-lt"/>
                <a:ea typeface="+mn-ea"/>
                <a:cs typeface="+mn-cs"/>
              </a:rPr>
              <a:t>RPC. </a:t>
            </a:r>
            <a:r>
              <a:rPr lang="ru-RU" sz="1200" i="1" kern="1200" dirty="0">
                <a:solidFill>
                  <a:schemeClr val="tx1"/>
                </a:solidFill>
                <a:effectLst/>
                <a:latin typeface="+mn-lt"/>
                <a:ea typeface="+mn-ea"/>
                <a:cs typeface="+mn-cs"/>
              </a:rPr>
              <a:t>Так можно узнать сколько выдержит сервер нагрузки. </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RPC is measured with load tests. The maximum possible number of requests is sent to the service and then it is counted how many requests the service responded to. This metric is the RPC. So you can find out how much load the server can handle. </a:t>
            </a:r>
          </a:p>
          <a:p>
            <a:r>
              <a:rPr lang="en-US" sz="1200" b="1" kern="1200" dirty="0">
                <a:solidFill>
                  <a:schemeClr val="tx1"/>
                </a:solidFill>
                <a:effectLst/>
                <a:latin typeface="+mn-lt"/>
                <a:ea typeface="+mn-ea"/>
                <a:cs typeface="+mn-cs"/>
              </a:rPr>
              <a:t>How to increase the maximum possible RPC</a:t>
            </a:r>
            <a:r>
              <a:rPr lang="en-US" sz="1200" kern="1200" dirty="0">
                <a:solidFill>
                  <a:schemeClr val="tx1"/>
                </a:solidFill>
                <a:effectLst/>
                <a:latin typeface="+mn-lt"/>
                <a:ea typeface="+mn-ea"/>
                <a:cs typeface="+mn-cs"/>
              </a:rPr>
              <a:t> </a:t>
            </a:r>
          </a:p>
          <a:p>
            <a:r>
              <a:rPr lang="ru-RU" sz="1200" i="1" kern="1200" dirty="0">
                <a:solidFill>
                  <a:schemeClr val="tx1"/>
                </a:solidFill>
                <a:effectLst/>
                <a:latin typeface="+mn-lt"/>
                <a:ea typeface="+mn-ea"/>
                <a:cs typeface="+mn-cs"/>
              </a:rPr>
              <a:t>Чтобы увеличить </a:t>
            </a:r>
            <a:r>
              <a:rPr lang="en-US" sz="1200" i="1" kern="1200" dirty="0">
                <a:solidFill>
                  <a:schemeClr val="tx1"/>
                </a:solidFill>
                <a:effectLst/>
                <a:latin typeface="+mn-lt"/>
                <a:ea typeface="+mn-ea"/>
                <a:cs typeface="+mn-cs"/>
              </a:rPr>
              <a:t>RPC </a:t>
            </a:r>
            <a:r>
              <a:rPr lang="ru-RU" sz="1200" i="1" kern="1200" dirty="0">
                <a:solidFill>
                  <a:schemeClr val="tx1"/>
                </a:solidFill>
                <a:effectLst/>
                <a:latin typeface="+mn-lt"/>
                <a:ea typeface="+mn-ea"/>
                <a:cs typeface="+mn-cs"/>
              </a:rPr>
              <a:t>выдаваемый сервером есть много способов. Я постараюсь выделить основные. </a:t>
            </a:r>
            <a:endParaRPr lang="ru-R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many ways to increase the RPC output of a server. I will try to highlight the main ones. </a:t>
            </a:r>
          </a:p>
          <a:p>
            <a:r>
              <a:rPr lang="en-US" sz="1200" kern="1200" dirty="0">
                <a:solidFill>
                  <a:schemeClr val="tx1"/>
                </a:solidFill>
                <a:effectLst/>
                <a:latin typeface="+mn-lt"/>
                <a:ea typeface="+mn-ea"/>
                <a:cs typeface="+mn-cs"/>
              </a:rPr>
              <a:t>Vertical scaling. Make the current service more powerful </a:t>
            </a:r>
            <a:r>
              <a:rPr lang="ru-RU" sz="1200" kern="1200" dirty="0">
                <a:solidFill>
                  <a:schemeClr val="tx1"/>
                </a:solidFill>
                <a:effectLst/>
                <a:latin typeface="+mn-lt"/>
                <a:ea typeface="+mn-ea"/>
                <a:cs typeface="+mn-cs"/>
              </a:rPr>
              <a:t>Сделать текущий сервис более мощным</a:t>
            </a:r>
          </a:p>
          <a:p>
            <a:pPr lvl="1"/>
            <a:r>
              <a:rPr lang="ru-RU" sz="1200" kern="1200" dirty="0">
                <a:solidFill>
                  <a:schemeClr val="tx1"/>
                </a:solidFill>
                <a:effectLst/>
                <a:latin typeface="+mn-lt"/>
                <a:ea typeface="+mn-ea"/>
                <a:cs typeface="+mn-cs"/>
              </a:rPr>
              <a:t>Это не всегда возможно, так как может быть медленным программное обеспечение</a:t>
            </a:r>
          </a:p>
          <a:p>
            <a:pPr lvl="1"/>
            <a:r>
              <a:rPr lang="en-US" sz="1200" kern="1200" dirty="0">
                <a:solidFill>
                  <a:schemeClr val="tx1"/>
                </a:solidFill>
                <a:effectLst/>
                <a:latin typeface="+mn-lt"/>
                <a:ea typeface="+mn-ea"/>
                <a:cs typeface="+mn-cs"/>
              </a:rPr>
              <a:t>This is not always possible because the software can be slow</a:t>
            </a:r>
          </a:p>
          <a:p>
            <a:r>
              <a:rPr lang="en-US" sz="1200" kern="1200" dirty="0">
                <a:solidFill>
                  <a:schemeClr val="tx1"/>
                </a:solidFill>
                <a:effectLst/>
                <a:latin typeface="+mn-lt"/>
                <a:ea typeface="+mn-ea"/>
                <a:cs typeface="+mn-cs"/>
              </a:rPr>
              <a:t>Horizontal scaling. Increase the number of servers and make a balance of traffic between them. </a:t>
            </a:r>
            <a:r>
              <a:rPr lang="ru-RU" sz="1200" kern="1200" dirty="0">
                <a:solidFill>
                  <a:schemeClr val="tx1"/>
                </a:solidFill>
                <a:effectLst/>
                <a:latin typeface="+mn-lt"/>
                <a:ea typeface="+mn-ea"/>
                <a:cs typeface="+mn-cs"/>
              </a:rPr>
              <a:t>Увеличить количество серверов и сделать балансировку трафика между ними.</a:t>
            </a:r>
          </a:p>
          <a:p>
            <a:pPr lvl="1"/>
            <a:r>
              <a:rPr lang="ru-RU" sz="1200" kern="1200" dirty="0">
                <a:solidFill>
                  <a:schemeClr val="tx1"/>
                </a:solidFill>
                <a:effectLst/>
                <a:latin typeface="+mn-lt"/>
                <a:ea typeface="+mn-ea"/>
                <a:cs typeface="+mn-cs"/>
              </a:rPr>
              <a:t>И это не всегда возможно, так как ПО может не поддерживать горизонтальное масштабирование </a:t>
            </a:r>
          </a:p>
          <a:p>
            <a:pPr lvl="1"/>
            <a:r>
              <a:rPr lang="en-US" sz="1200" kern="1200" dirty="0">
                <a:solidFill>
                  <a:schemeClr val="tx1"/>
                </a:solidFill>
                <a:effectLst/>
                <a:latin typeface="+mn-lt"/>
                <a:ea typeface="+mn-ea"/>
                <a:cs typeface="+mn-cs"/>
              </a:rPr>
              <a:t>And this is not always possible, because the software may not support horizontal scaling </a:t>
            </a:r>
          </a:p>
          <a:p>
            <a:r>
              <a:rPr lang="en-US" sz="1200" b="1" kern="1200" dirty="0">
                <a:solidFill>
                  <a:schemeClr val="tx1"/>
                </a:solidFill>
                <a:effectLst/>
                <a:latin typeface="+mn-lt"/>
                <a:ea typeface="+mn-ea"/>
                <a:cs typeface="+mn-cs"/>
              </a:rPr>
              <a:t>What you need for High Performance embedded systems</a:t>
            </a:r>
            <a:r>
              <a:rPr lang="en-US"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 заключении хотелось бы </a:t>
            </a:r>
            <a:r>
              <a:rPr lang="ru-RU" sz="1200" kern="1200" dirty="0" err="1">
                <a:solidFill>
                  <a:schemeClr val="tx1"/>
                </a:solidFill>
                <a:effectLst/>
                <a:latin typeface="+mn-lt"/>
                <a:ea typeface="+mn-ea"/>
                <a:cs typeface="+mn-cs"/>
              </a:rPr>
              <a:t>подитожить</a:t>
            </a:r>
            <a:r>
              <a:rPr lang="ru-RU" sz="1200" kern="1200" dirty="0">
                <a:solidFill>
                  <a:schemeClr val="tx1"/>
                </a:solidFill>
                <a:effectLst/>
                <a:latin typeface="+mn-lt"/>
                <a:ea typeface="+mn-ea"/>
                <a:cs typeface="+mn-cs"/>
              </a:rPr>
              <a:t>, с какими трудностями сталкиваются </a:t>
            </a:r>
            <a:r>
              <a:rPr lang="en-US" sz="1200" kern="1200" dirty="0">
                <a:solidFill>
                  <a:schemeClr val="tx1"/>
                </a:solidFill>
                <a:effectLst/>
                <a:latin typeface="+mn-lt"/>
                <a:ea typeface="+mn-ea"/>
                <a:cs typeface="+mn-cs"/>
              </a:rPr>
              <a:t>embedded systems. </a:t>
            </a:r>
            <a:r>
              <a:rPr lang="ru-RU" sz="1200" kern="1200" dirty="0">
                <a:solidFill>
                  <a:schemeClr val="tx1"/>
                </a:solidFill>
                <a:effectLst/>
                <a:latin typeface="+mn-lt"/>
                <a:ea typeface="+mn-ea"/>
                <a:cs typeface="+mn-cs"/>
              </a:rPr>
              <a:t>При при росте количества пользователей система начинает не справлять. Единственный способ решить проблемы, писать ПО поддерживающее масштабирование.</a:t>
            </a:r>
          </a:p>
          <a:p>
            <a:r>
              <a:rPr lang="en-US" sz="1200" kern="1200" dirty="0">
                <a:solidFill>
                  <a:schemeClr val="tx1"/>
                </a:solidFill>
                <a:effectLst/>
                <a:latin typeface="+mn-lt"/>
                <a:ea typeface="+mn-ea"/>
                <a:cs typeface="+mn-cs"/>
              </a:rPr>
              <a:t>In conclusion, I would like to summarize the difficulties faced by embedded systems. As the number of users grows, the system starts to fail. The only way to solve the problems is to write software that supports scaling.</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Thank you for attention!</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a:solidFill>
                  <a:schemeClr val="tx1"/>
                </a:solidFill>
                <a:effectLst/>
                <a:latin typeface="+mn-lt"/>
                <a:ea typeface="+mn-ea"/>
                <a:cs typeface="+mn-cs"/>
              </a:rPr>
              <a:t>I'm trying to understand you</a:t>
            </a:r>
          </a:p>
          <a:p>
            <a:endParaRPr lang="ru-RU"/>
          </a:p>
        </p:txBody>
      </p:sp>
      <p:sp>
        <p:nvSpPr>
          <p:cNvPr id="4" name="Номер слайда 3"/>
          <p:cNvSpPr>
            <a:spLocks noGrp="1"/>
          </p:cNvSpPr>
          <p:nvPr>
            <p:ph type="sldNum" sz="quarter" idx="5"/>
          </p:nvPr>
        </p:nvSpPr>
        <p:spPr/>
        <p:txBody>
          <a:bodyPr/>
          <a:lstStyle/>
          <a:p>
            <a:fld id="{2026D03A-8C80-0D44-A14D-8204C9060A4B}" type="slidenum">
              <a:rPr lang="ru-RU" smtClean="0"/>
              <a:t>1</a:t>
            </a:fld>
            <a:endParaRPr lang="ru-RU"/>
          </a:p>
        </p:txBody>
      </p:sp>
    </p:spTree>
    <p:extLst>
      <p:ext uri="{BB962C8B-B14F-4D97-AF65-F5344CB8AC3E}">
        <p14:creationId xmlns:p14="http://schemas.microsoft.com/office/powerpoint/2010/main" val="269453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96C3F-97F6-A94E-8594-46FEBCAF9FC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E3A2713-723B-5840-AA56-E5AF06C52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9414764-7F16-EE42-AB54-EC1F2F7066B7}"/>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5" name="Нижний колонтитул 4">
            <a:extLst>
              <a:ext uri="{FF2B5EF4-FFF2-40B4-BE49-F238E27FC236}">
                <a16:creationId xmlns:a16="http://schemas.microsoft.com/office/drawing/2014/main" id="{D1851EA2-03B6-7E42-8D08-0ACA01DCD56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FFB133-EBAB-1844-8DFD-D18C7BE4F376}"/>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141509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1F7AC3-78BD-754E-8E9E-2A74C3AD218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0174086-0810-E04E-83A3-23B246DCB2C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8347912-3948-0246-BDA2-7669055171EE}"/>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5" name="Нижний колонтитул 4">
            <a:extLst>
              <a:ext uri="{FF2B5EF4-FFF2-40B4-BE49-F238E27FC236}">
                <a16:creationId xmlns:a16="http://schemas.microsoft.com/office/drawing/2014/main" id="{505142CF-7879-C543-922D-37FF06C59EF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C195A58-E3D8-C945-B789-2B21BF3B5C75}"/>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57848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851E4B2-9B52-824C-B25E-5AF17784AE6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60C929C-687E-A54B-BA44-084E94FE5CA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EA69B4E-F77C-524A-8AA0-CF1211E7A45E}"/>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5" name="Нижний колонтитул 4">
            <a:extLst>
              <a:ext uri="{FF2B5EF4-FFF2-40B4-BE49-F238E27FC236}">
                <a16:creationId xmlns:a16="http://schemas.microsoft.com/office/drawing/2014/main" id="{F289937F-B2B6-C243-B4A3-AC6D9923C78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3AE39E-FDC8-FB41-98EE-121599B11D86}"/>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162605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E87B18-E4F8-D645-8342-0F5EDBF60A4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3E4016C-67FF-F844-B5C6-07C5371D2EE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7C5B79-D735-AB4D-9E06-B9AA6404B733}"/>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5" name="Нижний колонтитул 4">
            <a:extLst>
              <a:ext uri="{FF2B5EF4-FFF2-40B4-BE49-F238E27FC236}">
                <a16:creationId xmlns:a16="http://schemas.microsoft.com/office/drawing/2014/main" id="{4E84D1E7-8616-1940-B3C3-10866F4FAF2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A5779ED-8C6F-B54A-A9DA-36BF30E61F95}"/>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160197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DE3E8-413C-5A41-9A66-AE3147359A6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8A8F900-8934-4D4E-A7EA-662A0ECE0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59C5C5C-EC74-EB40-8C97-947891B03EDF}"/>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5" name="Нижний колонтитул 4">
            <a:extLst>
              <a:ext uri="{FF2B5EF4-FFF2-40B4-BE49-F238E27FC236}">
                <a16:creationId xmlns:a16="http://schemas.microsoft.com/office/drawing/2014/main" id="{E23D7D70-2FCA-1E49-8DAD-120802AE63D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7F3BB79-5227-9A4B-AD01-954963FFD3C9}"/>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299697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8EB2D5-9E33-264A-9BE4-00411B08589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4CA040F-26B6-C341-BA08-E0A4CA2FE2E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0BC7A87-2AD8-574D-A101-8DB16E941EA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5D5C7B7-AB3D-1744-A34E-2A56F7A5C748}"/>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6" name="Нижний колонтитул 5">
            <a:extLst>
              <a:ext uri="{FF2B5EF4-FFF2-40B4-BE49-F238E27FC236}">
                <a16:creationId xmlns:a16="http://schemas.microsoft.com/office/drawing/2014/main" id="{9AB95A0E-25B0-114A-9A8F-22995D1E7B9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B6F5937-7C3A-ED4B-A77E-80B2873482B7}"/>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282884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8AED13-A87B-D54D-9AAD-96305975877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924AC11-AF12-BE47-8971-BC17FEA4D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3E0DE3B-AF2A-6B45-B926-003E95E60DF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ABC27DE-D74C-A646-A2AD-5805F5F1D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B237164-A26A-9F4C-9B71-3BBB966E799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4225176-E9A3-3844-851D-4A3A6D8AD157}"/>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8" name="Нижний колонтитул 7">
            <a:extLst>
              <a:ext uri="{FF2B5EF4-FFF2-40B4-BE49-F238E27FC236}">
                <a16:creationId xmlns:a16="http://schemas.microsoft.com/office/drawing/2014/main" id="{755F4532-E728-6542-AA2C-33B4C1D2C19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18F3D9-F2A1-5F42-BBEE-724BF5B19C35}"/>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137969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9D2056-FD0B-2246-BD36-5EE927AD393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4D84687-2960-1B44-A0BF-8D1E605FFE24}"/>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4" name="Нижний колонтитул 3">
            <a:extLst>
              <a:ext uri="{FF2B5EF4-FFF2-40B4-BE49-F238E27FC236}">
                <a16:creationId xmlns:a16="http://schemas.microsoft.com/office/drawing/2014/main" id="{02CE19C6-CD83-0547-9BEC-F807CFC0E3E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BEEC2D9-D121-D74B-8D2D-E8AA62A811D8}"/>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380624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5808E78-6C0B-3241-A1FF-53B7CA7C5823}"/>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3" name="Нижний колонтитул 2">
            <a:extLst>
              <a:ext uri="{FF2B5EF4-FFF2-40B4-BE49-F238E27FC236}">
                <a16:creationId xmlns:a16="http://schemas.microsoft.com/office/drawing/2014/main" id="{FDF1B79C-9E32-234C-A5D8-652A75DDD25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0C068A4-6E39-1847-98C0-F0DDBD99E499}"/>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313883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90453E-27BB-7C4E-9981-5D10E781F69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9A46693-DC8A-874E-B6E1-6F5E31666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502F713-4284-DF48-9BB3-1A1B30B42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7872411-4782-C241-BA22-445FEA6D1BD2}"/>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6" name="Нижний колонтитул 5">
            <a:extLst>
              <a:ext uri="{FF2B5EF4-FFF2-40B4-BE49-F238E27FC236}">
                <a16:creationId xmlns:a16="http://schemas.microsoft.com/office/drawing/2014/main" id="{8BB635C2-6839-BC43-AA00-22911CB14E8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F65E61C-1198-DB40-9A1A-A757150238D3}"/>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1443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A96730-F391-B045-9429-79B029252FB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17F7E9A-C863-D042-95FE-0A87ADA11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FB6ABAC-AD24-B54C-A4AD-48207C118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E1EC6D8-5D3A-3C45-8619-EB52097F1339}"/>
              </a:ext>
            </a:extLst>
          </p:cNvPr>
          <p:cNvSpPr>
            <a:spLocks noGrp="1"/>
          </p:cNvSpPr>
          <p:nvPr>
            <p:ph type="dt" sz="half" idx="10"/>
          </p:nvPr>
        </p:nvSpPr>
        <p:spPr/>
        <p:txBody>
          <a:bodyPr/>
          <a:lstStyle/>
          <a:p>
            <a:fld id="{27724250-F8CF-9247-A84C-CF59A98BDB6F}" type="datetimeFigureOut">
              <a:rPr lang="ru-RU" smtClean="0"/>
              <a:t>22.12.2020</a:t>
            </a:fld>
            <a:endParaRPr lang="ru-RU"/>
          </a:p>
        </p:txBody>
      </p:sp>
      <p:sp>
        <p:nvSpPr>
          <p:cNvPr id="6" name="Нижний колонтитул 5">
            <a:extLst>
              <a:ext uri="{FF2B5EF4-FFF2-40B4-BE49-F238E27FC236}">
                <a16:creationId xmlns:a16="http://schemas.microsoft.com/office/drawing/2014/main" id="{8DA8527A-5E77-8849-BF74-5013F945AD8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EE94AD4-72EA-DD40-82EB-1C54E0D14714}"/>
              </a:ext>
            </a:extLst>
          </p:cNvPr>
          <p:cNvSpPr>
            <a:spLocks noGrp="1"/>
          </p:cNvSpPr>
          <p:nvPr>
            <p:ph type="sldNum" sz="quarter" idx="12"/>
          </p:nvPr>
        </p:nvSpPr>
        <p:spPr/>
        <p:txBody>
          <a:bodyPr/>
          <a:lstStyle/>
          <a:p>
            <a:fld id="{D454C45D-F28F-6D43-9F91-F4C0FC395C3C}" type="slidenum">
              <a:rPr lang="ru-RU" smtClean="0"/>
              <a:t>‹#›</a:t>
            </a:fld>
            <a:endParaRPr lang="ru-RU"/>
          </a:p>
        </p:txBody>
      </p:sp>
    </p:spTree>
    <p:extLst>
      <p:ext uri="{BB962C8B-B14F-4D97-AF65-F5344CB8AC3E}">
        <p14:creationId xmlns:p14="http://schemas.microsoft.com/office/powerpoint/2010/main" val="207063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C6241B-6F19-6B40-8C9A-147E50BA61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CBDAE54-26BD-2F43-BD6E-B031F7641E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2768F66-FAC9-C44C-B063-FCDB1B13C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24250-F8CF-9247-A84C-CF59A98BDB6F}" type="datetimeFigureOut">
              <a:rPr lang="ru-RU" smtClean="0"/>
              <a:t>22.12.2020</a:t>
            </a:fld>
            <a:endParaRPr lang="ru-RU"/>
          </a:p>
        </p:txBody>
      </p:sp>
      <p:sp>
        <p:nvSpPr>
          <p:cNvPr id="5" name="Нижний колонтитул 4">
            <a:extLst>
              <a:ext uri="{FF2B5EF4-FFF2-40B4-BE49-F238E27FC236}">
                <a16:creationId xmlns:a16="http://schemas.microsoft.com/office/drawing/2014/main" id="{3F30347E-6C53-7643-A784-E9B357068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BEFDEFC-2A64-1C4E-B5C5-08A6F1F7F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4C45D-F28F-6D43-9F91-F4C0FC395C3C}" type="slidenum">
              <a:rPr lang="ru-RU" smtClean="0"/>
              <a:t>‹#›</a:t>
            </a:fld>
            <a:endParaRPr lang="ru-RU"/>
          </a:p>
        </p:txBody>
      </p:sp>
    </p:spTree>
    <p:extLst>
      <p:ext uri="{BB962C8B-B14F-4D97-AF65-F5344CB8AC3E}">
        <p14:creationId xmlns:p14="http://schemas.microsoft.com/office/powerpoint/2010/main" val="2567460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E5ECEE-A7D4-B34A-AB2D-2738D54B3CE5}"/>
              </a:ext>
            </a:extLst>
          </p:cNvPr>
          <p:cNvSpPr>
            <a:spLocks noGrp="1"/>
          </p:cNvSpPr>
          <p:nvPr>
            <p:ph type="ctrTitle"/>
          </p:nvPr>
        </p:nvSpPr>
        <p:spPr>
          <a:xfrm>
            <a:off x="996043" y="1122362"/>
            <a:ext cx="9965871" cy="3775457"/>
          </a:xfrm>
        </p:spPr>
        <p:txBody>
          <a:bodyPr anchor="ctr"/>
          <a:lstStyle/>
          <a:p>
            <a:pPr algn="l"/>
            <a:r>
              <a:rPr lang="en-US" b="1" dirty="0">
                <a:solidFill>
                  <a:schemeClr val="bg1"/>
                </a:solidFill>
                <a:highlight>
                  <a:srgbClr val="FF00FF"/>
                </a:highlight>
                <a:latin typeface="SF Pro Display Heavy" pitchFamily="2" charset="0"/>
                <a:ea typeface="SF Pro Display Heavy" pitchFamily="2" charset="0"/>
                <a:cs typeface="SF Pro Display Heavy" pitchFamily="2" charset="0"/>
              </a:rPr>
              <a:t>High performance embedded systems</a:t>
            </a:r>
            <a:endParaRPr lang="ru-RU" b="1" dirty="0">
              <a:solidFill>
                <a:schemeClr val="bg1"/>
              </a:solidFill>
              <a:highlight>
                <a:srgbClr val="FF00FF"/>
              </a:highlight>
              <a:latin typeface="SF Pro Display Heavy" pitchFamily="2" charset="0"/>
              <a:ea typeface="SF Pro Display Heavy" pitchFamily="2" charset="0"/>
              <a:cs typeface="SF Pro Display Heavy" pitchFamily="2" charset="0"/>
            </a:endParaRPr>
          </a:p>
        </p:txBody>
      </p:sp>
      <p:sp>
        <p:nvSpPr>
          <p:cNvPr id="3" name="Подзаголовок 2">
            <a:extLst>
              <a:ext uri="{FF2B5EF4-FFF2-40B4-BE49-F238E27FC236}">
                <a16:creationId xmlns:a16="http://schemas.microsoft.com/office/drawing/2014/main" id="{CB75FFE2-5AA5-1945-92DC-0AF84E6D3627}"/>
              </a:ext>
            </a:extLst>
          </p:cNvPr>
          <p:cNvSpPr>
            <a:spLocks noGrp="1"/>
          </p:cNvSpPr>
          <p:nvPr>
            <p:ph type="subTitle" idx="1"/>
          </p:nvPr>
        </p:nvSpPr>
        <p:spPr>
          <a:xfrm>
            <a:off x="996043" y="4897819"/>
            <a:ext cx="9144000" cy="359979"/>
          </a:xfrm>
        </p:spPr>
        <p:txBody>
          <a:bodyPr>
            <a:normAutofit/>
          </a:bodyPr>
          <a:lstStyle/>
          <a:p>
            <a:pPr algn="l"/>
            <a:r>
              <a:rPr lang="en-US" sz="1800" dirty="0">
                <a:solidFill>
                  <a:schemeClr val="bg1"/>
                </a:solidFill>
                <a:latin typeface="SF Pro Display Light" pitchFamily="2" charset="0"/>
                <a:ea typeface="SF Pro Display Light" pitchFamily="2" charset="0"/>
                <a:cs typeface="SF Pro Display Light" pitchFamily="2" charset="0"/>
              </a:rPr>
              <a:t>Dmitry V. </a:t>
            </a:r>
            <a:r>
              <a:rPr lang="en-US" sz="1800" dirty="0" err="1">
                <a:solidFill>
                  <a:schemeClr val="bg1"/>
                </a:solidFill>
                <a:latin typeface="SF Pro Display Light" pitchFamily="2" charset="0"/>
                <a:ea typeface="SF Pro Display Light" pitchFamily="2" charset="0"/>
                <a:cs typeface="SF Pro Display Light" pitchFamily="2" charset="0"/>
              </a:rPr>
              <a:t>Gridnev</a:t>
            </a:r>
            <a:endParaRPr lang="ru-RU" sz="1800" dirty="0">
              <a:solidFill>
                <a:schemeClr val="bg1"/>
              </a:solidFill>
              <a:latin typeface="SF Pro Display Light" pitchFamily="2" charset="0"/>
              <a:ea typeface="SF Pro Display Light" pitchFamily="2" charset="0"/>
              <a:cs typeface="SF Pro Display Light" pitchFamily="2" charset="0"/>
            </a:endParaRPr>
          </a:p>
        </p:txBody>
      </p:sp>
    </p:spTree>
    <p:extLst>
      <p:ext uri="{BB962C8B-B14F-4D97-AF65-F5344CB8AC3E}">
        <p14:creationId xmlns:p14="http://schemas.microsoft.com/office/powerpoint/2010/main" val="60914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8C8F67FD-8E84-B94D-80E7-610BDF6BAA04}"/>
              </a:ext>
            </a:extLst>
          </p:cNvPr>
          <p:cNvSpPr/>
          <p:nvPr/>
        </p:nvSpPr>
        <p:spPr>
          <a:xfrm>
            <a:off x="8054067" y="1690688"/>
            <a:ext cx="8275865" cy="8275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42473ABB-CF86-6F4E-B87D-6FAE2DC5C606}"/>
              </a:ext>
            </a:extLst>
          </p:cNvPr>
          <p:cNvSpPr>
            <a:spLocks noGrp="1"/>
          </p:cNvSpPr>
          <p:nvPr>
            <p:ph type="title"/>
          </p:nvPr>
        </p:nvSpPr>
        <p:spPr/>
        <p:txBody>
          <a:bodyPr/>
          <a:lstStyle/>
          <a:p>
            <a:r>
              <a:rPr lang="en-US" b="1" dirty="0">
                <a:solidFill>
                  <a:schemeClr val="bg1"/>
                </a:solidFill>
                <a:highlight>
                  <a:srgbClr val="FF00FF"/>
                </a:highlight>
                <a:latin typeface="SF Pro Display Heavy" pitchFamily="2" charset="0"/>
                <a:ea typeface="SF Pro Display Heavy" pitchFamily="2" charset="0"/>
                <a:cs typeface="SF Pro Display Heavy" pitchFamily="2" charset="0"/>
              </a:rPr>
              <a:t>When we talk about High Performance</a:t>
            </a:r>
            <a:endParaRPr lang="ru-RU" dirty="0">
              <a:highlight>
                <a:srgbClr val="FF00FF"/>
              </a:highlight>
            </a:endParaRPr>
          </a:p>
        </p:txBody>
      </p:sp>
      <p:pic>
        <p:nvPicPr>
          <p:cNvPr id="4" name="Рисунок 3">
            <a:extLst>
              <a:ext uri="{FF2B5EF4-FFF2-40B4-BE49-F238E27FC236}">
                <a16:creationId xmlns:a16="http://schemas.microsoft.com/office/drawing/2014/main" id="{E11309EE-AFEF-1747-B264-FDEE78DE3732}"/>
              </a:ext>
            </a:extLst>
          </p:cNvPr>
          <p:cNvPicPr>
            <a:picLocks noChangeAspect="1"/>
          </p:cNvPicPr>
          <p:nvPr/>
        </p:nvPicPr>
        <p:blipFill>
          <a:blip r:embed="rId2"/>
          <a:stretch>
            <a:fillRect/>
          </a:stretch>
        </p:blipFill>
        <p:spPr>
          <a:xfrm>
            <a:off x="9401346" y="2353469"/>
            <a:ext cx="1988345" cy="1325563"/>
          </a:xfrm>
          <a:prstGeom prst="rect">
            <a:avLst/>
          </a:prstGeom>
        </p:spPr>
      </p:pic>
      <p:pic>
        <p:nvPicPr>
          <p:cNvPr id="6" name="Рисунок 5">
            <a:extLst>
              <a:ext uri="{FF2B5EF4-FFF2-40B4-BE49-F238E27FC236}">
                <a16:creationId xmlns:a16="http://schemas.microsoft.com/office/drawing/2014/main" id="{C59184D6-84D5-2941-BA84-476B91623DA8}"/>
              </a:ext>
            </a:extLst>
          </p:cNvPr>
          <p:cNvPicPr>
            <a:picLocks noChangeAspect="1"/>
          </p:cNvPicPr>
          <p:nvPr/>
        </p:nvPicPr>
        <p:blipFill>
          <a:blip r:embed="rId3"/>
          <a:stretch>
            <a:fillRect/>
          </a:stretch>
        </p:blipFill>
        <p:spPr>
          <a:xfrm>
            <a:off x="8961216" y="3543300"/>
            <a:ext cx="1121228" cy="1121228"/>
          </a:xfrm>
          <a:prstGeom prst="rect">
            <a:avLst/>
          </a:prstGeom>
        </p:spPr>
      </p:pic>
      <p:pic>
        <p:nvPicPr>
          <p:cNvPr id="9" name="Рисунок 8">
            <a:extLst>
              <a:ext uri="{FF2B5EF4-FFF2-40B4-BE49-F238E27FC236}">
                <a16:creationId xmlns:a16="http://schemas.microsoft.com/office/drawing/2014/main" id="{434795BA-6BBF-4B46-B9EC-B80369E1E0B4}"/>
              </a:ext>
            </a:extLst>
          </p:cNvPr>
          <p:cNvPicPr>
            <a:picLocks noChangeAspect="1"/>
          </p:cNvPicPr>
          <p:nvPr/>
        </p:nvPicPr>
        <p:blipFill>
          <a:blip r:embed="rId4"/>
          <a:stretch>
            <a:fillRect/>
          </a:stretch>
        </p:blipFill>
        <p:spPr>
          <a:xfrm>
            <a:off x="8400601" y="5065875"/>
            <a:ext cx="1121229" cy="788484"/>
          </a:xfrm>
          <a:prstGeom prst="rect">
            <a:avLst/>
          </a:prstGeom>
        </p:spPr>
      </p:pic>
      <p:pic>
        <p:nvPicPr>
          <p:cNvPr id="12" name="Рисунок 11">
            <a:extLst>
              <a:ext uri="{FF2B5EF4-FFF2-40B4-BE49-F238E27FC236}">
                <a16:creationId xmlns:a16="http://schemas.microsoft.com/office/drawing/2014/main" id="{477017A4-18EF-2C4F-BA5A-D4A6CDA8F30A}"/>
              </a:ext>
            </a:extLst>
          </p:cNvPr>
          <p:cNvPicPr>
            <a:picLocks noChangeAspect="1"/>
          </p:cNvPicPr>
          <p:nvPr/>
        </p:nvPicPr>
        <p:blipFill>
          <a:blip r:embed="rId5"/>
          <a:stretch>
            <a:fillRect/>
          </a:stretch>
        </p:blipFill>
        <p:spPr>
          <a:xfrm>
            <a:off x="2713728" y="2300053"/>
            <a:ext cx="2676059" cy="2765822"/>
          </a:xfrm>
          <a:prstGeom prst="rect">
            <a:avLst/>
          </a:prstGeom>
        </p:spPr>
      </p:pic>
      <p:sp>
        <p:nvSpPr>
          <p:cNvPr id="13" name="TextBox 12">
            <a:extLst>
              <a:ext uri="{FF2B5EF4-FFF2-40B4-BE49-F238E27FC236}">
                <a16:creationId xmlns:a16="http://schemas.microsoft.com/office/drawing/2014/main" id="{2A41110F-3F3C-7C46-AAA5-67D1C89AF048}"/>
              </a:ext>
            </a:extLst>
          </p:cNvPr>
          <p:cNvSpPr txBox="1"/>
          <p:nvPr/>
        </p:nvSpPr>
        <p:spPr>
          <a:xfrm>
            <a:off x="3410395" y="5321297"/>
            <a:ext cx="1282723" cy="707886"/>
          </a:xfrm>
          <a:prstGeom prst="rect">
            <a:avLst/>
          </a:prstGeom>
          <a:noFill/>
        </p:spPr>
        <p:txBody>
          <a:bodyPr wrap="none" rtlCol="0">
            <a:spAutoFit/>
          </a:bodyPr>
          <a:lstStyle/>
          <a:p>
            <a:r>
              <a:rPr lang="en-US" sz="4000" b="1" dirty="0">
                <a:solidFill>
                  <a:schemeClr val="bg1"/>
                </a:solidFill>
                <a:latin typeface="SF Pro Display" pitchFamily="2" charset="0"/>
                <a:ea typeface="SF Pro Display" pitchFamily="2" charset="0"/>
                <a:cs typeface="SF Pro Display" pitchFamily="2" charset="0"/>
              </a:rPr>
              <a:t>User</a:t>
            </a:r>
            <a:endParaRPr lang="ru-RU" sz="4000" b="1" dirty="0">
              <a:solidFill>
                <a:schemeClr val="bg1"/>
              </a:solidFill>
              <a:latin typeface="SF Pro Display" pitchFamily="2" charset="0"/>
              <a:ea typeface="SF Pro Display" pitchFamily="2" charset="0"/>
              <a:cs typeface="SF Pro Display" pitchFamily="2" charset="0"/>
            </a:endParaRPr>
          </a:p>
        </p:txBody>
      </p:sp>
    </p:spTree>
    <p:extLst>
      <p:ext uri="{BB962C8B-B14F-4D97-AF65-F5344CB8AC3E}">
        <p14:creationId xmlns:p14="http://schemas.microsoft.com/office/powerpoint/2010/main" val="135615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8C8F67FD-8E84-B94D-80E7-610BDF6BAA04}"/>
              </a:ext>
            </a:extLst>
          </p:cNvPr>
          <p:cNvSpPr/>
          <p:nvPr/>
        </p:nvSpPr>
        <p:spPr>
          <a:xfrm>
            <a:off x="8054067" y="1690688"/>
            <a:ext cx="8275865" cy="8275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42473ABB-CF86-6F4E-B87D-6FAE2DC5C606}"/>
              </a:ext>
            </a:extLst>
          </p:cNvPr>
          <p:cNvSpPr>
            <a:spLocks noGrp="1"/>
          </p:cNvSpPr>
          <p:nvPr>
            <p:ph type="title"/>
          </p:nvPr>
        </p:nvSpPr>
        <p:spPr/>
        <p:txBody>
          <a:bodyPr/>
          <a:lstStyle/>
          <a:p>
            <a:r>
              <a:rPr lang="en-US" b="1" dirty="0">
                <a:solidFill>
                  <a:schemeClr val="bg1"/>
                </a:solidFill>
                <a:highlight>
                  <a:srgbClr val="FF00FF"/>
                </a:highlight>
                <a:latin typeface="SF Pro Display Heavy" pitchFamily="2" charset="0"/>
                <a:ea typeface="SF Pro Display Heavy" pitchFamily="2" charset="0"/>
                <a:cs typeface="SF Pro Display Heavy" pitchFamily="2" charset="0"/>
              </a:rPr>
              <a:t>More people, more requests</a:t>
            </a:r>
            <a:endParaRPr lang="ru-RU" dirty="0">
              <a:highlight>
                <a:srgbClr val="FF00FF"/>
              </a:highlight>
            </a:endParaRPr>
          </a:p>
        </p:txBody>
      </p:sp>
      <p:pic>
        <p:nvPicPr>
          <p:cNvPr id="4" name="Рисунок 3">
            <a:extLst>
              <a:ext uri="{FF2B5EF4-FFF2-40B4-BE49-F238E27FC236}">
                <a16:creationId xmlns:a16="http://schemas.microsoft.com/office/drawing/2014/main" id="{E11309EE-AFEF-1747-B264-FDEE78DE3732}"/>
              </a:ext>
            </a:extLst>
          </p:cNvPr>
          <p:cNvPicPr>
            <a:picLocks noChangeAspect="1"/>
          </p:cNvPicPr>
          <p:nvPr/>
        </p:nvPicPr>
        <p:blipFill>
          <a:blip r:embed="rId2"/>
          <a:stretch>
            <a:fillRect/>
          </a:stretch>
        </p:blipFill>
        <p:spPr>
          <a:xfrm>
            <a:off x="9401346" y="2353469"/>
            <a:ext cx="1988345" cy="1325563"/>
          </a:xfrm>
          <a:prstGeom prst="rect">
            <a:avLst/>
          </a:prstGeom>
        </p:spPr>
      </p:pic>
      <p:pic>
        <p:nvPicPr>
          <p:cNvPr id="6" name="Рисунок 5">
            <a:extLst>
              <a:ext uri="{FF2B5EF4-FFF2-40B4-BE49-F238E27FC236}">
                <a16:creationId xmlns:a16="http://schemas.microsoft.com/office/drawing/2014/main" id="{C59184D6-84D5-2941-BA84-476B91623DA8}"/>
              </a:ext>
            </a:extLst>
          </p:cNvPr>
          <p:cNvPicPr>
            <a:picLocks noChangeAspect="1"/>
          </p:cNvPicPr>
          <p:nvPr/>
        </p:nvPicPr>
        <p:blipFill>
          <a:blip r:embed="rId3"/>
          <a:stretch>
            <a:fillRect/>
          </a:stretch>
        </p:blipFill>
        <p:spPr>
          <a:xfrm>
            <a:off x="8961216" y="3543300"/>
            <a:ext cx="1121228" cy="1121228"/>
          </a:xfrm>
          <a:prstGeom prst="rect">
            <a:avLst/>
          </a:prstGeom>
        </p:spPr>
      </p:pic>
      <p:pic>
        <p:nvPicPr>
          <p:cNvPr id="9" name="Рисунок 8">
            <a:extLst>
              <a:ext uri="{FF2B5EF4-FFF2-40B4-BE49-F238E27FC236}">
                <a16:creationId xmlns:a16="http://schemas.microsoft.com/office/drawing/2014/main" id="{434795BA-6BBF-4B46-B9EC-B80369E1E0B4}"/>
              </a:ext>
            </a:extLst>
          </p:cNvPr>
          <p:cNvPicPr>
            <a:picLocks noChangeAspect="1"/>
          </p:cNvPicPr>
          <p:nvPr/>
        </p:nvPicPr>
        <p:blipFill>
          <a:blip r:embed="rId4"/>
          <a:stretch>
            <a:fillRect/>
          </a:stretch>
        </p:blipFill>
        <p:spPr>
          <a:xfrm>
            <a:off x="8400601" y="5065875"/>
            <a:ext cx="1121229" cy="788484"/>
          </a:xfrm>
          <a:prstGeom prst="rect">
            <a:avLst/>
          </a:prstGeom>
        </p:spPr>
      </p:pic>
      <p:pic>
        <p:nvPicPr>
          <p:cNvPr id="12" name="Рисунок 11">
            <a:extLst>
              <a:ext uri="{FF2B5EF4-FFF2-40B4-BE49-F238E27FC236}">
                <a16:creationId xmlns:a16="http://schemas.microsoft.com/office/drawing/2014/main" id="{477017A4-18EF-2C4F-BA5A-D4A6CDA8F30A}"/>
              </a:ext>
            </a:extLst>
          </p:cNvPr>
          <p:cNvPicPr>
            <a:picLocks noChangeAspect="1"/>
          </p:cNvPicPr>
          <p:nvPr/>
        </p:nvPicPr>
        <p:blipFill>
          <a:blip r:embed="rId5"/>
          <a:stretch>
            <a:fillRect/>
          </a:stretch>
        </p:blipFill>
        <p:spPr>
          <a:xfrm>
            <a:off x="1996656" y="1685554"/>
            <a:ext cx="1632985" cy="1687760"/>
          </a:xfrm>
          <a:prstGeom prst="rect">
            <a:avLst/>
          </a:prstGeom>
        </p:spPr>
      </p:pic>
      <p:sp>
        <p:nvSpPr>
          <p:cNvPr id="13" name="TextBox 12">
            <a:extLst>
              <a:ext uri="{FF2B5EF4-FFF2-40B4-BE49-F238E27FC236}">
                <a16:creationId xmlns:a16="http://schemas.microsoft.com/office/drawing/2014/main" id="{2A41110F-3F3C-7C46-AAA5-67D1C89AF048}"/>
              </a:ext>
            </a:extLst>
          </p:cNvPr>
          <p:cNvSpPr txBox="1"/>
          <p:nvPr/>
        </p:nvSpPr>
        <p:spPr>
          <a:xfrm>
            <a:off x="1265930" y="4239908"/>
            <a:ext cx="1547218" cy="707886"/>
          </a:xfrm>
          <a:prstGeom prst="rect">
            <a:avLst/>
          </a:prstGeom>
          <a:noFill/>
        </p:spPr>
        <p:txBody>
          <a:bodyPr wrap="none" rtlCol="0">
            <a:spAutoFit/>
          </a:bodyPr>
          <a:lstStyle/>
          <a:p>
            <a:r>
              <a:rPr lang="en-US" sz="4000" b="1" dirty="0">
                <a:solidFill>
                  <a:schemeClr val="bg1"/>
                </a:solidFill>
                <a:latin typeface="SF Pro Display" pitchFamily="2" charset="0"/>
                <a:ea typeface="SF Pro Display" pitchFamily="2" charset="0"/>
                <a:cs typeface="SF Pro Display" pitchFamily="2" charset="0"/>
              </a:rPr>
              <a:t>Users</a:t>
            </a:r>
            <a:endParaRPr lang="ru-RU" sz="4000" b="1" dirty="0">
              <a:solidFill>
                <a:schemeClr val="bg1"/>
              </a:solidFill>
              <a:latin typeface="SF Pro Display" pitchFamily="2" charset="0"/>
              <a:ea typeface="SF Pro Display" pitchFamily="2" charset="0"/>
              <a:cs typeface="SF Pro Display" pitchFamily="2" charset="0"/>
            </a:endParaRPr>
          </a:p>
        </p:txBody>
      </p:sp>
      <p:pic>
        <p:nvPicPr>
          <p:cNvPr id="10" name="Рисунок 9">
            <a:extLst>
              <a:ext uri="{FF2B5EF4-FFF2-40B4-BE49-F238E27FC236}">
                <a16:creationId xmlns:a16="http://schemas.microsoft.com/office/drawing/2014/main" id="{C3550467-C7EF-2E41-9BDE-36BD141F6A4D}"/>
              </a:ext>
            </a:extLst>
          </p:cNvPr>
          <p:cNvPicPr>
            <a:picLocks noChangeAspect="1"/>
          </p:cNvPicPr>
          <p:nvPr/>
        </p:nvPicPr>
        <p:blipFill>
          <a:blip r:embed="rId5"/>
          <a:stretch>
            <a:fillRect/>
          </a:stretch>
        </p:blipFill>
        <p:spPr>
          <a:xfrm>
            <a:off x="3629641" y="4103914"/>
            <a:ext cx="1632985" cy="1687760"/>
          </a:xfrm>
          <a:prstGeom prst="rect">
            <a:avLst/>
          </a:prstGeom>
        </p:spPr>
      </p:pic>
      <p:pic>
        <p:nvPicPr>
          <p:cNvPr id="11" name="Рисунок 10">
            <a:extLst>
              <a:ext uri="{FF2B5EF4-FFF2-40B4-BE49-F238E27FC236}">
                <a16:creationId xmlns:a16="http://schemas.microsoft.com/office/drawing/2014/main" id="{411AF5DD-F4B8-054E-8F11-1051AB9FE8F4}"/>
              </a:ext>
            </a:extLst>
          </p:cNvPr>
          <p:cNvPicPr>
            <a:picLocks noChangeAspect="1"/>
          </p:cNvPicPr>
          <p:nvPr/>
        </p:nvPicPr>
        <p:blipFill>
          <a:blip r:embed="rId5"/>
          <a:stretch>
            <a:fillRect/>
          </a:stretch>
        </p:blipFill>
        <p:spPr>
          <a:xfrm>
            <a:off x="5103407" y="1682877"/>
            <a:ext cx="1632985" cy="1687760"/>
          </a:xfrm>
          <a:prstGeom prst="rect">
            <a:avLst/>
          </a:prstGeom>
        </p:spPr>
      </p:pic>
      <p:cxnSp>
        <p:nvCxnSpPr>
          <p:cNvPr id="18" name="Прямая со стрелкой 17">
            <a:extLst>
              <a:ext uri="{FF2B5EF4-FFF2-40B4-BE49-F238E27FC236}">
                <a16:creationId xmlns:a16="http://schemas.microsoft.com/office/drawing/2014/main" id="{C0574FE4-6A21-7648-9A4C-000342A2485E}"/>
              </a:ext>
            </a:extLst>
          </p:cNvPr>
          <p:cNvCxnSpPr/>
          <p:nvPr/>
        </p:nvCxnSpPr>
        <p:spPr>
          <a:xfrm>
            <a:off x="7023242" y="2762649"/>
            <a:ext cx="1497496" cy="251791"/>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7AA76138-9A0B-C040-ABC8-0711C09B64D8}"/>
              </a:ext>
            </a:extLst>
          </p:cNvPr>
          <p:cNvCxnSpPr>
            <a:cxnSpLocks/>
          </p:cNvCxnSpPr>
          <p:nvPr/>
        </p:nvCxnSpPr>
        <p:spPr>
          <a:xfrm>
            <a:off x="5849758" y="5373549"/>
            <a:ext cx="1568988" cy="0"/>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906AA563-D039-C546-A698-3022C013C517}"/>
              </a:ext>
            </a:extLst>
          </p:cNvPr>
          <p:cNvCxnSpPr>
            <a:cxnSpLocks/>
          </p:cNvCxnSpPr>
          <p:nvPr/>
        </p:nvCxnSpPr>
        <p:spPr>
          <a:xfrm>
            <a:off x="3879951" y="3452724"/>
            <a:ext cx="3720542" cy="851452"/>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90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473ABB-CF86-6F4E-B87D-6FAE2DC5C606}"/>
              </a:ext>
            </a:extLst>
          </p:cNvPr>
          <p:cNvSpPr>
            <a:spLocks noGrp="1"/>
          </p:cNvSpPr>
          <p:nvPr>
            <p:ph type="title"/>
          </p:nvPr>
        </p:nvSpPr>
        <p:spPr/>
        <p:txBody>
          <a:bodyPr/>
          <a:lstStyle/>
          <a:p>
            <a:r>
              <a:rPr lang="en-US" b="1" dirty="0">
                <a:solidFill>
                  <a:schemeClr val="bg1"/>
                </a:solidFill>
                <a:highlight>
                  <a:srgbClr val="FF00FF"/>
                </a:highlight>
                <a:latin typeface="SF Pro Display Heavy" pitchFamily="2" charset="0"/>
                <a:ea typeface="SF Pro Display Heavy" pitchFamily="2" charset="0"/>
                <a:cs typeface="SF Pro Display Heavy" pitchFamily="2" charset="0"/>
              </a:rPr>
              <a:t>How is the load measured</a:t>
            </a:r>
            <a:endParaRPr lang="ru-RU" dirty="0">
              <a:highlight>
                <a:srgbClr val="FF00FF"/>
              </a:highlight>
            </a:endParaRPr>
          </a:p>
        </p:txBody>
      </p:sp>
      <p:sp>
        <p:nvSpPr>
          <p:cNvPr id="10" name="Заголовок 1">
            <a:extLst>
              <a:ext uri="{FF2B5EF4-FFF2-40B4-BE49-F238E27FC236}">
                <a16:creationId xmlns:a16="http://schemas.microsoft.com/office/drawing/2014/main" id="{B3829280-AD45-1A4C-8AE8-8CADABC11AB0}"/>
              </a:ext>
            </a:extLst>
          </p:cNvPr>
          <p:cNvSpPr txBox="1">
            <a:spLocks/>
          </p:cNvSpPr>
          <p:nvPr/>
        </p:nvSpPr>
        <p:spPr>
          <a:xfrm>
            <a:off x="838200" y="1690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highlight>
                  <a:srgbClr val="FF00FF"/>
                </a:highlight>
                <a:latin typeface="SF Pro Display Heavy" pitchFamily="2" charset="0"/>
                <a:ea typeface="SF Pro Display Heavy" pitchFamily="2" charset="0"/>
                <a:cs typeface="SF Pro Display Heavy" pitchFamily="2" charset="0"/>
              </a:rPr>
              <a:t>RPC</a:t>
            </a:r>
            <a:r>
              <a:rPr lang="en-US" sz="2800" b="1" dirty="0">
                <a:solidFill>
                  <a:schemeClr val="bg1"/>
                </a:solidFill>
                <a:highlight>
                  <a:srgbClr val="000000"/>
                </a:highlight>
                <a:latin typeface="SF Pro Display Heavy" pitchFamily="2" charset="0"/>
                <a:ea typeface="SF Pro Display Heavy" pitchFamily="2" charset="0"/>
                <a:cs typeface="SF Pro Display Heavy" pitchFamily="2" charset="0"/>
              </a:rPr>
              <a:t> - re</a:t>
            </a:r>
            <a:r>
              <a:rPr lang="en-US" sz="2800" b="1" dirty="0">
                <a:solidFill>
                  <a:schemeClr val="bg1"/>
                </a:solidFill>
                <a:latin typeface="SF Pro Display Heavy" pitchFamily="2" charset="0"/>
                <a:ea typeface="SF Pro Display Heavy" pitchFamily="2" charset="0"/>
                <a:cs typeface="SF Pro Display Heavy" pitchFamily="2" charset="0"/>
              </a:rPr>
              <a:t>quest per second </a:t>
            </a:r>
            <a:r>
              <a:rPr lang="en-US" sz="2800" dirty="0">
                <a:solidFill>
                  <a:schemeClr val="bg1"/>
                </a:solidFill>
                <a:latin typeface="SF Pro Display Medium" pitchFamily="2" charset="0"/>
                <a:ea typeface="SF Pro Display Medium" pitchFamily="2" charset="0"/>
                <a:cs typeface="SF Pro Display Medium" pitchFamily="2" charset="0"/>
              </a:rPr>
              <a:t>(max sum requests per second)</a:t>
            </a:r>
            <a:endParaRPr lang="ru-RU" sz="2800" dirty="0">
              <a:highlight>
                <a:srgbClr val="FF00FF"/>
              </a:highlight>
              <a:latin typeface="SF Pro Display Medium" pitchFamily="2" charset="0"/>
              <a:ea typeface="SF Pro Display Medium" pitchFamily="2" charset="0"/>
              <a:cs typeface="SF Pro Display Medium" pitchFamily="2" charset="0"/>
            </a:endParaRPr>
          </a:p>
        </p:txBody>
      </p:sp>
      <p:pic>
        <p:nvPicPr>
          <p:cNvPr id="3" name="Рисунок 2">
            <a:extLst>
              <a:ext uri="{FF2B5EF4-FFF2-40B4-BE49-F238E27FC236}">
                <a16:creationId xmlns:a16="http://schemas.microsoft.com/office/drawing/2014/main" id="{E2C73B40-C73A-9549-8431-090555E5B842}"/>
              </a:ext>
            </a:extLst>
          </p:cNvPr>
          <p:cNvPicPr>
            <a:picLocks noChangeAspect="1"/>
          </p:cNvPicPr>
          <p:nvPr/>
        </p:nvPicPr>
        <p:blipFill>
          <a:blip r:embed="rId2"/>
          <a:stretch>
            <a:fillRect/>
          </a:stretch>
        </p:blipFill>
        <p:spPr>
          <a:xfrm>
            <a:off x="838199" y="3025361"/>
            <a:ext cx="3230217" cy="3230217"/>
          </a:xfrm>
          <a:prstGeom prst="rect">
            <a:avLst/>
          </a:prstGeom>
        </p:spPr>
      </p:pic>
      <p:sp>
        <p:nvSpPr>
          <p:cNvPr id="11" name="Заголовок 1">
            <a:extLst>
              <a:ext uri="{FF2B5EF4-FFF2-40B4-BE49-F238E27FC236}">
                <a16:creationId xmlns:a16="http://schemas.microsoft.com/office/drawing/2014/main" id="{653978BB-970C-8B44-854D-DF1D2D5E9A09}"/>
              </a:ext>
            </a:extLst>
          </p:cNvPr>
          <p:cNvSpPr txBox="1">
            <a:spLocks/>
          </p:cNvSpPr>
          <p:nvPr/>
        </p:nvSpPr>
        <p:spPr>
          <a:xfrm>
            <a:off x="6705601" y="3016251"/>
            <a:ext cx="4648200" cy="3239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F Pro Display" pitchFamily="2" charset="0"/>
                <a:ea typeface="SF Pro Display" pitchFamily="2" charset="0"/>
                <a:cs typeface="SF Pro Display" pitchFamily="2" charset="0"/>
              </a:rPr>
              <a:t>18:03:44 User 1 request 1</a:t>
            </a:r>
          </a:p>
          <a:p>
            <a:r>
              <a:rPr lang="en-US" sz="2800" b="1" dirty="0">
                <a:solidFill>
                  <a:schemeClr val="bg1"/>
                </a:solidFill>
                <a:latin typeface="SF Pro Display" pitchFamily="2" charset="0"/>
                <a:ea typeface="SF Pro Display" pitchFamily="2" charset="0"/>
                <a:cs typeface="SF Pro Display" pitchFamily="2" charset="0"/>
              </a:rPr>
              <a:t>18:03:44 User 2 request 2</a:t>
            </a:r>
          </a:p>
          <a:p>
            <a:r>
              <a:rPr lang="en-US" sz="2800" b="1" dirty="0">
                <a:solidFill>
                  <a:schemeClr val="bg1"/>
                </a:solidFill>
                <a:latin typeface="SF Pro Display" pitchFamily="2" charset="0"/>
                <a:ea typeface="SF Pro Display" pitchFamily="2" charset="0"/>
                <a:cs typeface="SF Pro Display" pitchFamily="2" charset="0"/>
              </a:rPr>
              <a:t>18:03:44 User 1 request 3</a:t>
            </a:r>
          </a:p>
          <a:p>
            <a:r>
              <a:rPr lang="en-US" sz="2800" b="1" dirty="0">
                <a:solidFill>
                  <a:schemeClr val="bg1"/>
                </a:solidFill>
                <a:latin typeface="SF Pro Display" pitchFamily="2" charset="0"/>
                <a:ea typeface="SF Pro Display" pitchFamily="2" charset="0"/>
                <a:cs typeface="SF Pro Display" pitchFamily="2" charset="0"/>
              </a:rPr>
              <a:t>18:03:45 User 2 request 4</a:t>
            </a:r>
            <a:endParaRPr lang="ru-RU" sz="2800" b="1" dirty="0">
              <a:highlight>
                <a:srgbClr val="FF00FF"/>
              </a:highlight>
              <a:latin typeface="SF Pro Display" pitchFamily="2" charset="0"/>
              <a:ea typeface="SF Pro Display" pitchFamily="2" charset="0"/>
              <a:cs typeface="SF Pro Display" pitchFamily="2" charset="0"/>
            </a:endParaRPr>
          </a:p>
        </p:txBody>
      </p:sp>
      <p:sp>
        <p:nvSpPr>
          <p:cNvPr id="5" name="Открывающая квадратная скобка 4">
            <a:extLst>
              <a:ext uri="{FF2B5EF4-FFF2-40B4-BE49-F238E27FC236}">
                <a16:creationId xmlns:a16="http://schemas.microsoft.com/office/drawing/2014/main" id="{F6765A49-D4A0-AE45-B1A3-481FBACA6D16}"/>
              </a:ext>
            </a:extLst>
          </p:cNvPr>
          <p:cNvSpPr/>
          <p:nvPr/>
        </p:nvSpPr>
        <p:spPr>
          <a:xfrm>
            <a:off x="6525158" y="3906317"/>
            <a:ext cx="180443" cy="1060704"/>
          </a:xfrm>
          <a:prstGeom prst="leftBracket">
            <a:avLst/>
          </a:prstGeom>
          <a:ln w="88900">
            <a:solidFill>
              <a:srgbClr val="FF01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Заголовок 1">
            <a:extLst>
              <a:ext uri="{FF2B5EF4-FFF2-40B4-BE49-F238E27FC236}">
                <a16:creationId xmlns:a16="http://schemas.microsoft.com/office/drawing/2014/main" id="{BF3754C6-2148-204C-BF66-7C456C25A614}"/>
              </a:ext>
            </a:extLst>
          </p:cNvPr>
          <p:cNvSpPr txBox="1">
            <a:spLocks/>
          </p:cNvSpPr>
          <p:nvPr/>
        </p:nvSpPr>
        <p:spPr>
          <a:xfrm>
            <a:off x="5291528" y="4130671"/>
            <a:ext cx="1233630" cy="61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F Pro Display" pitchFamily="2" charset="0"/>
                <a:ea typeface="SF Pro Display" pitchFamily="2" charset="0"/>
                <a:cs typeface="SF Pro Display" pitchFamily="2" charset="0"/>
              </a:rPr>
              <a:t>3 RPC</a:t>
            </a:r>
            <a:endParaRPr lang="ru-RU" sz="2800" b="1" dirty="0">
              <a:highlight>
                <a:srgbClr val="FF00FF"/>
              </a:highlight>
              <a:latin typeface="SF Pro Display" pitchFamily="2" charset="0"/>
              <a:ea typeface="SF Pro Display" pitchFamily="2" charset="0"/>
              <a:cs typeface="SF Pro Display" pitchFamily="2" charset="0"/>
            </a:endParaRPr>
          </a:p>
        </p:txBody>
      </p:sp>
      <p:sp>
        <p:nvSpPr>
          <p:cNvPr id="15" name="Заголовок 1">
            <a:extLst>
              <a:ext uri="{FF2B5EF4-FFF2-40B4-BE49-F238E27FC236}">
                <a16:creationId xmlns:a16="http://schemas.microsoft.com/office/drawing/2014/main" id="{7097E5C6-D3F0-5745-A16F-579B58C14005}"/>
              </a:ext>
            </a:extLst>
          </p:cNvPr>
          <p:cNvSpPr txBox="1">
            <a:spLocks/>
          </p:cNvSpPr>
          <p:nvPr/>
        </p:nvSpPr>
        <p:spPr>
          <a:xfrm>
            <a:off x="5291528" y="4977029"/>
            <a:ext cx="1233630" cy="61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F Pro Display" pitchFamily="2" charset="0"/>
                <a:ea typeface="SF Pro Display" pitchFamily="2" charset="0"/>
                <a:cs typeface="SF Pro Display" pitchFamily="2" charset="0"/>
              </a:rPr>
              <a:t>1 RPC</a:t>
            </a:r>
            <a:endParaRPr lang="ru-RU" sz="2800" b="1" dirty="0">
              <a:highlight>
                <a:srgbClr val="FF00FF"/>
              </a:highlight>
              <a:latin typeface="SF Pro Display" pitchFamily="2" charset="0"/>
              <a:ea typeface="SF Pro Display" pitchFamily="2" charset="0"/>
              <a:cs typeface="SF Pro Display" pitchFamily="2" charset="0"/>
            </a:endParaRPr>
          </a:p>
        </p:txBody>
      </p:sp>
      <p:sp>
        <p:nvSpPr>
          <p:cNvPr id="16" name="Заголовок 1">
            <a:extLst>
              <a:ext uri="{FF2B5EF4-FFF2-40B4-BE49-F238E27FC236}">
                <a16:creationId xmlns:a16="http://schemas.microsoft.com/office/drawing/2014/main" id="{7F7BC678-A8CD-3242-A7C8-407EC356E366}"/>
              </a:ext>
            </a:extLst>
          </p:cNvPr>
          <p:cNvSpPr txBox="1">
            <a:spLocks/>
          </p:cNvSpPr>
          <p:nvPr/>
        </p:nvSpPr>
        <p:spPr>
          <a:xfrm>
            <a:off x="4427175" y="4130671"/>
            <a:ext cx="1233630" cy="61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highlight>
                  <a:srgbClr val="FF00FF"/>
                </a:highlight>
                <a:latin typeface="SF Pro Display" pitchFamily="2" charset="0"/>
                <a:ea typeface="SF Pro Display" pitchFamily="2" charset="0"/>
                <a:cs typeface="SF Pro Display" pitchFamily="2" charset="0"/>
              </a:rPr>
              <a:t>MAX</a:t>
            </a:r>
            <a:endParaRPr lang="ru-RU" sz="2800" b="1" dirty="0">
              <a:highlight>
                <a:srgbClr val="FF00FF"/>
              </a:highlight>
              <a:latin typeface="SF Pro Display" pitchFamily="2" charset="0"/>
              <a:ea typeface="SF Pro Display" pitchFamily="2" charset="0"/>
              <a:cs typeface="SF Pro Display" pitchFamily="2" charset="0"/>
            </a:endParaRPr>
          </a:p>
        </p:txBody>
      </p:sp>
    </p:spTree>
    <p:extLst>
      <p:ext uri="{BB962C8B-B14F-4D97-AF65-F5344CB8AC3E}">
        <p14:creationId xmlns:p14="http://schemas.microsoft.com/office/powerpoint/2010/main" val="175866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473ABB-CF86-6F4E-B87D-6FAE2DC5C606}"/>
              </a:ext>
            </a:extLst>
          </p:cNvPr>
          <p:cNvSpPr>
            <a:spLocks noGrp="1"/>
          </p:cNvSpPr>
          <p:nvPr>
            <p:ph type="title"/>
          </p:nvPr>
        </p:nvSpPr>
        <p:spPr/>
        <p:txBody>
          <a:bodyPr/>
          <a:lstStyle/>
          <a:p>
            <a:r>
              <a:rPr lang="en-US" b="1" dirty="0">
                <a:solidFill>
                  <a:schemeClr val="bg1"/>
                </a:solidFill>
                <a:highlight>
                  <a:srgbClr val="FF00FF"/>
                </a:highlight>
                <a:latin typeface="SF Pro Display Heavy" pitchFamily="2" charset="0"/>
                <a:ea typeface="SF Pro Display Heavy" pitchFamily="2" charset="0"/>
                <a:cs typeface="SF Pro Display Heavy" pitchFamily="2" charset="0"/>
              </a:rPr>
              <a:t>How to measure the RPC of a service</a:t>
            </a:r>
            <a:endParaRPr lang="ru-RU" dirty="0">
              <a:highlight>
                <a:srgbClr val="FF00FF"/>
              </a:highlight>
            </a:endParaRPr>
          </a:p>
        </p:txBody>
      </p:sp>
      <p:pic>
        <p:nvPicPr>
          <p:cNvPr id="7" name="Рисунок 6">
            <a:extLst>
              <a:ext uri="{FF2B5EF4-FFF2-40B4-BE49-F238E27FC236}">
                <a16:creationId xmlns:a16="http://schemas.microsoft.com/office/drawing/2014/main" id="{CD838F90-651C-FB40-B997-DC9EEDFEDCD8}"/>
              </a:ext>
            </a:extLst>
          </p:cNvPr>
          <p:cNvPicPr>
            <a:picLocks noChangeAspect="1"/>
          </p:cNvPicPr>
          <p:nvPr/>
        </p:nvPicPr>
        <p:blipFill>
          <a:blip r:embed="rId2"/>
          <a:stretch>
            <a:fillRect/>
          </a:stretch>
        </p:blipFill>
        <p:spPr>
          <a:xfrm>
            <a:off x="9156451" y="2677180"/>
            <a:ext cx="2197349" cy="1974644"/>
          </a:xfrm>
          <a:prstGeom prst="rect">
            <a:avLst/>
          </a:prstGeom>
        </p:spPr>
      </p:pic>
      <p:pic>
        <p:nvPicPr>
          <p:cNvPr id="8" name="Рисунок 7">
            <a:extLst>
              <a:ext uri="{FF2B5EF4-FFF2-40B4-BE49-F238E27FC236}">
                <a16:creationId xmlns:a16="http://schemas.microsoft.com/office/drawing/2014/main" id="{53C57737-25B5-6D47-99E8-88C8F3CF85A7}"/>
              </a:ext>
            </a:extLst>
          </p:cNvPr>
          <p:cNvPicPr>
            <a:picLocks noChangeAspect="1"/>
          </p:cNvPicPr>
          <p:nvPr/>
        </p:nvPicPr>
        <p:blipFill>
          <a:blip r:embed="rId3"/>
          <a:stretch>
            <a:fillRect/>
          </a:stretch>
        </p:blipFill>
        <p:spPr>
          <a:xfrm>
            <a:off x="838200" y="2559429"/>
            <a:ext cx="2615494" cy="2092395"/>
          </a:xfrm>
          <a:prstGeom prst="rect">
            <a:avLst/>
          </a:prstGeom>
        </p:spPr>
      </p:pic>
      <p:sp>
        <p:nvSpPr>
          <p:cNvPr id="17" name="TextBox 16">
            <a:extLst>
              <a:ext uri="{FF2B5EF4-FFF2-40B4-BE49-F238E27FC236}">
                <a16:creationId xmlns:a16="http://schemas.microsoft.com/office/drawing/2014/main" id="{05CB5B08-D1EA-D14A-BB70-E5B2C8051D23}"/>
              </a:ext>
            </a:extLst>
          </p:cNvPr>
          <p:cNvSpPr txBox="1"/>
          <p:nvPr/>
        </p:nvSpPr>
        <p:spPr>
          <a:xfrm>
            <a:off x="685451" y="5105066"/>
            <a:ext cx="2920992" cy="830997"/>
          </a:xfrm>
          <a:prstGeom prst="rect">
            <a:avLst/>
          </a:prstGeom>
          <a:noFill/>
        </p:spPr>
        <p:txBody>
          <a:bodyPr wrap="none" rtlCol="0">
            <a:spAutoFit/>
          </a:bodyPr>
          <a:lstStyle/>
          <a:p>
            <a:pPr algn="ctr"/>
            <a:r>
              <a:rPr lang="en-US" sz="2400" b="1" dirty="0">
                <a:solidFill>
                  <a:schemeClr val="bg1"/>
                </a:solidFill>
                <a:latin typeface="SF Pro Display" pitchFamily="2" charset="0"/>
                <a:ea typeface="SF Pro Display" pitchFamily="2" charset="0"/>
                <a:cs typeface="SF Pro Display" pitchFamily="2" charset="0"/>
              </a:rPr>
              <a:t>A computer</a:t>
            </a:r>
            <a:endParaRPr lang="ru-RU" sz="2400" b="1" dirty="0">
              <a:solidFill>
                <a:schemeClr val="bg1"/>
              </a:solidFill>
              <a:latin typeface="SF Pro Display" pitchFamily="2" charset="0"/>
              <a:ea typeface="SF Pro Display" pitchFamily="2" charset="0"/>
              <a:cs typeface="SF Pro Display" pitchFamily="2" charset="0"/>
            </a:endParaRPr>
          </a:p>
          <a:p>
            <a:pPr algn="ctr"/>
            <a:r>
              <a:rPr lang="en-US" sz="2400" b="1" dirty="0">
                <a:solidFill>
                  <a:schemeClr val="bg1"/>
                </a:solidFill>
                <a:latin typeface="SF Pro Display" pitchFamily="2" charset="0"/>
                <a:ea typeface="SF Pro Display" pitchFamily="2" charset="0"/>
                <a:cs typeface="SF Pro Display" pitchFamily="2" charset="0"/>
              </a:rPr>
              <a:t>that calculates RPC</a:t>
            </a:r>
            <a:endParaRPr lang="ru-RU" sz="2400" b="1" dirty="0">
              <a:solidFill>
                <a:schemeClr val="bg1"/>
              </a:solidFill>
              <a:latin typeface="SF Pro Display" pitchFamily="2" charset="0"/>
              <a:ea typeface="SF Pro Display" pitchFamily="2" charset="0"/>
              <a:cs typeface="SF Pro Display" pitchFamily="2" charset="0"/>
            </a:endParaRPr>
          </a:p>
        </p:txBody>
      </p:sp>
      <p:sp>
        <p:nvSpPr>
          <p:cNvPr id="18" name="TextBox 17">
            <a:extLst>
              <a:ext uri="{FF2B5EF4-FFF2-40B4-BE49-F238E27FC236}">
                <a16:creationId xmlns:a16="http://schemas.microsoft.com/office/drawing/2014/main" id="{467D6A27-0AA6-C04D-ADD2-F2B4CFB197A8}"/>
              </a:ext>
            </a:extLst>
          </p:cNvPr>
          <p:cNvSpPr txBox="1"/>
          <p:nvPr/>
        </p:nvSpPr>
        <p:spPr>
          <a:xfrm>
            <a:off x="8954929" y="5105065"/>
            <a:ext cx="2600392" cy="461665"/>
          </a:xfrm>
          <a:prstGeom prst="rect">
            <a:avLst/>
          </a:prstGeom>
          <a:noFill/>
        </p:spPr>
        <p:txBody>
          <a:bodyPr wrap="none" rtlCol="0">
            <a:spAutoFit/>
          </a:bodyPr>
          <a:lstStyle/>
          <a:p>
            <a:pPr algn="ctr"/>
            <a:r>
              <a:rPr lang="en-US" sz="2400" b="1" dirty="0">
                <a:solidFill>
                  <a:schemeClr val="bg1"/>
                </a:solidFill>
                <a:latin typeface="SF Pro Display" pitchFamily="2" charset="0"/>
                <a:ea typeface="SF Pro Display" pitchFamily="2" charset="0"/>
                <a:cs typeface="SF Pro Display" pitchFamily="2" charset="0"/>
              </a:rPr>
              <a:t>Server under test</a:t>
            </a:r>
            <a:endParaRPr lang="ru-RU" sz="2400" b="1" dirty="0">
              <a:solidFill>
                <a:schemeClr val="bg1"/>
              </a:solidFill>
              <a:latin typeface="SF Pro Display" pitchFamily="2" charset="0"/>
              <a:ea typeface="SF Pro Display" pitchFamily="2" charset="0"/>
              <a:cs typeface="SF Pro Display" pitchFamily="2" charset="0"/>
            </a:endParaRPr>
          </a:p>
        </p:txBody>
      </p:sp>
      <p:cxnSp>
        <p:nvCxnSpPr>
          <p:cNvPr id="19" name="Прямая со стрелкой 18">
            <a:extLst>
              <a:ext uri="{FF2B5EF4-FFF2-40B4-BE49-F238E27FC236}">
                <a16:creationId xmlns:a16="http://schemas.microsoft.com/office/drawing/2014/main" id="{7D72002B-D344-EF49-BA4A-BADDFFF1D87D}"/>
              </a:ext>
            </a:extLst>
          </p:cNvPr>
          <p:cNvCxnSpPr>
            <a:cxnSpLocks/>
          </p:cNvCxnSpPr>
          <p:nvPr/>
        </p:nvCxnSpPr>
        <p:spPr>
          <a:xfrm>
            <a:off x="4436542" y="3194307"/>
            <a:ext cx="3673788" cy="0"/>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916462CF-9141-A840-94E7-84860F4F80D1}"/>
              </a:ext>
            </a:extLst>
          </p:cNvPr>
          <p:cNvCxnSpPr>
            <a:cxnSpLocks/>
          </p:cNvCxnSpPr>
          <p:nvPr/>
        </p:nvCxnSpPr>
        <p:spPr>
          <a:xfrm>
            <a:off x="4436542" y="3512359"/>
            <a:ext cx="3673788" cy="0"/>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1A59E66F-6C5C-644C-8DAB-9F1A430E77C0}"/>
              </a:ext>
            </a:extLst>
          </p:cNvPr>
          <p:cNvCxnSpPr>
            <a:cxnSpLocks/>
          </p:cNvCxnSpPr>
          <p:nvPr/>
        </p:nvCxnSpPr>
        <p:spPr>
          <a:xfrm>
            <a:off x="4436542" y="3870167"/>
            <a:ext cx="3673788" cy="0"/>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D19BD092-3E71-7346-A267-68FB594D6864}"/>
              </a:ext>
            </a:extLst>
          </p:cNvPr>
          <p:cNvCxnSpPr>
            <a:cxnSpLocks/>
          </p:cNvCxnSpPr>
          <p:nvPr/>
        </p:nvCxnSpPr>
        <p:spPr>
          <a:xfrm>
            <a:off x="4436542" y="4194626"/>
            <a:ext cx="3673788" cy="0"/>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4F2ED5FF-CB55-744F-B5D4-0BA8FBD5F7DA}"/>
              </a:ext>
            </a:extLst>
          </p:cNvPr>
          <p:cNvCxnSpPr>
            <a:cxnSpLocks/>
          </p:cNvCxnSpPr>
          <p:nvPr/>
        </p:nvCxnSpPr>
        <p:spPr>
          <a:xfrm>
            <a:off x="4436542" y="4512678"/>
            <a:ext cx="3673788" cy="0"/>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a:extLst>
              <a:ext uri="{FF2B5EF4-FFF2-40B4-BE49-F238E27FC236}">
                <a16:creationId xmlns:a16="http://schemas.microsoft.com/office/drawing/2014/main" id="{01B1307A-2D0B-7F44-9107-8AA25DD6A4A6}"/>
              </a:ext>
            </a:extLst>
          </p:cNvPr>
          <p:cNvCxnSpPr>
            <a:cxnSpLocks/>
          </p:cNvCxnSpPr>
          <p:nvPr/>
        </p:nvCxnSpPr>
        <p:spPr>
          <a:xfrm>
            <a:off x="4436542" y="4870486"/>
            <a:ext cx="3673788" cy="0"/>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0AB5C88-7AF3-1A44-948C-134AC15AA551}"/>
              </a:ext>
            </a:extLst>
          </p:cNvPr>
          <p:cNvSpPr txBox="1"/>
          <p:nvPr/>
        </p:nvSpPr>
        <p:spPr>
          <a:xfrm>
            <a:off x="4794505" y="2307290"/>
            <a:ext cx="2957861" cy="584775"/>
          </a:xfrm>
          <a:prstGeom prst="rect">
            <a:avLst/>
          </a:prstGeom>
          <a:noFill/>
        </p:spPr>
        <p:txBody>
          <a:bodyPr wrap="none" rtlCol="0">
            <a:spAutoFit/>
          </a:bodyPr>
          <a:lstStyle/>
          <a:p>
            <a:pPr algn="ctr"/>
            <a:r>
              <a:rPr lang="en-US" sz="3200" b="1" dirty="0">
                <a:solidFill>
                  <a:schemeClr val="bg1"/>
                </a:solidFill>
                <a:highlight>
                  <a:srgbClr val="FF00FF"/>
                </a:highlight>
                <a:latin typeface="SF Pro Display" pitchFamily="2" charset="0"/>
                <a:ea typeface="SF Pro Display" pitchFamily="2" charset="0"/>
                <a:cs typeface="SF Pro Display" pitchFamily="2" charset="0"/>
              </a:rPr>
              <a:t>Many requests</a:t>
            </a:r>
            <a:endParaRPr lang="ru-RU" sz="3200" b="1" dirty="0">
              <a:solidFill>
                <a:schemeClr val="bg1"/>
              </a:solidFill>
              <a:highlight>
                <a:srgbClr val="FF00FF"/>
              </a:highlight>
              <a:latin typeface="SF Pro Display" pitchFamily="2" charset="0"/>
              <a:ea typeface="SF Pro Display" pitchFamily="2" charset="0"/>
              <a:cs typeface="SF Pro Display" pitchFamily="2" charset="0"/>
            </a:endParaRPr>
          </a:p>
        </p:txBody>
      </p:sp>
    </p:spTree>
    <p:extLst>
      <p:ext uri="{BB962C8B-B14F-4D97-AF65-F5344CB8AC3E}">
        <p14:creationId xmlns:p14="http://schemas.microsoft.com/office/powerpoint/2010/main" val="171686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473ABB-CF86-6F4E-B87D-6FAE2DC5C606}"/>
              </a:ext>
            </a:extLst>
          </p:cNvPr>
          <p:cNvSpPr>
            <a:spLocks noGrp="1"/>
          </p:cNvSpPr>
          <p:nvPr>
            <p:ph type="title"/>
          </p:nvPr>
        </p:nvSpPr>
        <p:spPr/>
        <p:txBody>
          <a:bodyPr/>
          <a:lstStyle/>
          <a:p>
            <a:r>
              <a:rPr lang="en-US" b="1" dirty="0">
                <a:solidFill>
                  <a:schemeClr val="bg1"/>
                </a:solidFill>
                <a:highlight>
                  <a:srgbClr val="FF00FF"/>
                </a:highlight>
                <a:latin typeface="SF Pro Display Heavy" pitchFamily="2" charset="0"/>
                <a:ea typeface="SF Pro Display Heavy" pitchFamily="2" charset="0"/>
                <a:cs typeface="SF Pro Display Heavy" pitchFamily="2" charset="0"/>
              </a:rPr>
              <a:t>How to increase the maximum possible RPC</a:t>
            </a:r>
            <a:endParaRPr lang="ru-RU" dirty="0">
              <a:highlight>
                <a:srgbClr val="FF00FF"/>
              </a:highlight>
            </a:endParaRPr>
          </a:p>
        </p:txBody>
      </p:sp>
      <p:sp>
        <p:nvSpPr>
          <p:cNvPr id="12" name="Заголовок 1">
            <a:extLst>
              <a:ext uri="{FF2B5EF4-FFF2-40B4-BE49-F238E27FC236}">
                <a16:creationId xmlns:a16="http://schemas.microsoft.com/office/drawing/2014/main" id="{886E57E3-84AB-684E-AF4A-56D216246A93}"/>
              </a:ext>
            </a:extLst>
          </p:cNvPr>
          <p:cNvSpPr txBox="1">
            <a:spLocks/>
          </p:cNvSpPr>
          <p:nvPr/>
        </p:nvSpPr>
        <p:spPr>
          <a:xfrm>
            <a:off x="838200" y="1690688"/>
            <a:ext cx="10515600" cy="48021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Tx/>
              <a:buChar char="-"/>
            </a:pPr>
            <a:r>
              <a:rPr lang="en-US" sz="2800" dirty="0">
                <a:solidFill>
                  <a:schemeClr val="bg1"/>
                </a:solidFill>
                <a:highlight>
                  <a:srgbClr val="FF00FF"/>
                </a:highlight>
                <a:latin typeface="SF Pro Display Medium" pitchFamily="2" charset="0"/>
                <a:ea typeface="SF Pro Display Medium" pitchFamily="2" charset="0"/>
                <a:cs typeface="SF Pro Display Medium" pitchFamily="2" charset="0"/>
              </a:rPr>
              <a:t>Vertical scaling</a:t>
            </a:r>
            <a:r>
              <a:rPr lang="en-US" sz="2800" dirty="0">
                <a:solidFill>
                  <a:schemeClr val="bg1"/>
                </a:solidFill>
                <a:latin typeface="SF Pro Display Medium" pitchFamily="2" charset="0"/>
                <a:ea typeface="SF Pro Display Medium" pitchFamily="2" charset="0"/>
                <a:cs typeface="SF Pro Display Medium" pitchFamily="2" charset="0"/>
              </a:rPr>
              <a:t> - make the current service more powerful</a:t>
            </a:r>
          </a:p>
          <a:p>
            <a:pPr marL="457200" indent="-457200">
              <a:buFontTx/>
              <a:buChar char="-"/>
            </a:pPr>
            <a:endParaRPr lang="en-US" sz="2800" dirty="0">
              <a:solidFill>
                <a:schemeClr val="bg1"/>
              </a:solidFill>
              <a:latin typeface="SF Pro Display Medium" pitchFamily="2" charset="0"/>
              <a:ea typeface="SF Pro Display Medium" pitchFamily="2" charset="0"/>
              <a:cs typeface="SF Pro Display Medium" pitchFamily="2" charset="0"/>
            </a:endParaRPr>
          </a:p>
          <a:p>
            <a:endParaRPr lang="ru-RU" sz="2800" dirty="0">
              <a:solidFill>
                <a:schemeClr val="bg1"/>
              </a:solidFill>
              <a:latin typeface="SF Pro Display Medium" pitchFamily="2" charset="0"/>
              <a:ea typeface="SF Pro Display Medium" pitchFamily="2" charset="0"/>
              <a:cs typeface="SF Pro Display Medium" pitchFamily="2" charset="0"/>
            </a:endParaRPr>
          </a:p>
          <a:p>
            <a:pPr marL="457200" indent="-457200">
              <a:buFontTx/>
              <a:buChar char="-"/>
            </a:pPr>
            <a:r>
              <a:rPr lang="en-US" sz="2800" dirty="0">
                <a:solidFill>
                  <a:schemeClr val="bg1"/>
                </a:solidFill>
                <a:highlight>
                  <a:srgbClr val="FF00FF"/>
                </a:highlight>
                <a:latin typeface="SF Pro Display Medium" pitchFamily="2" charset="0"/>
                <a:ea typeface="SF Pro Display Medium" pitchFamily="2" charset="0"/>
                <a:cs typeface="SF Pro Display Medium" pitchFamily="2" charset="0"/>
              </a:rPr>
              <a:t>Horizontal scaling</a:t>
            </a:r>
            <a:r>
              <a:rPr lang="en-US" sz="2800" dirty="0">
                <a:solidFill>
                  <a:schemeClr val="bg1"/>
                </a:solidFill>
                <a:latin typeface="SF Pro Display Medium" pitchFamily="2" charset="0"/>
                <a:ea typeface="SF Pro Display Medium" pitchFamily="2" charset="0"/>
                <a:cs typeface="SF Pro Display Medium" pitchFamily="2" charset="0"/>
              </a:rPr>
              <a:t> - increase the number of servers and make traffic balancing between them.</a:t>
            </a:r>
            <a:endParaRPr lang="ru-RU" sz="2800" dirty="0">
              <a:solidFill>
                <a:schemeClr val="bg1"/>
              </a:solidFill>
              <a:latin typeface="SF Pro Display Medium" pitchFamily="2" charset="0"/>
              <a:ea typeface="SF Pro Display Medium" pitchFamily="2" charset="0"/>
              <a:cs typeface="SF Pro Display Medium" pitchFamily="2" charset="0"/>
            </a:endParaRPr>
          </a:p>
          <a:p>
            <a:pPr marL="457200" indent="-457200">
              <a:buFontTx/>
              <a:buChar char="-"/>
            </a:pPr>
            <a:endParaRPr lang="ru-RU" sz="2800" dirty="0">
              <a:solidFill>
                <a:schemeClr val="bg1"/>
              </a:solidFill>
              <a:latin typeface="SF Pro Display Medium" pitchFamily="2" charset="0"/>
              <a:ea typeface="SF Pro Display Medium" pitchFamily="2" charset="0"/>
              <a:cs typeface="SF Pro Display Medium" pitchFamily="2" charset="0"/>
            </a:endParaRPr>
          </a:p>
        </p:txBody>
      </p:sp>
    </p:spTree>
    <p:extLst>
      <p:ext uri="{BB962C8B-B14F-4D97-AF65-F5344CB8AC3E}">
        <p14:creationId xmlns:p14="http://schemas.microsoft.com/office/powerpoint/2010/main" val="98109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473ABB-CF86-6F4E-B87D-6FAE2DC5C606}"/>
              </a:ext>
            </a:extLst>
          </p:cNvPr>
          <p:cNvSpPr>
            <a:spLocks noGrp="1"/>
          </p:cNvSpPr>
          <p:nvPr>
            <p:ph type="title"/>
          </p:nvPr>
        </p:nvSpPr>
        <p:spPr/>
        <p:txBody>
          <a:bodyPr/>
          <a:lstStyle/>
          <a:p>
            <a:r>
              <a:rPr lang="en-US" b="1" dirty="0">
                <a:solidFill>
                  <a:schemeClr val="bg1"/>
                </a:solidFill>
                <a:highlight>
                  <a:srgbClr val="FF00FF"/>
                </a:highlight>
                <a:latin typeface="SF Pro Display Heavy" pitchFamily="2" charset="0"/>
                <a:ea typeface="SF Pro Display Heavy" pitchFamily="2" charset="0"/>
                <a:cs typeface="SF Pro Display Heavy" pitchFamily="2" charset="0"/>
              </a:rPr>
              <a:t>What you need for High Performance embedded systems</a:t>
            </a:r>
            <a:endParaRPr lang="ru-RU" dirty="0">
              <a:highlight>
                <a:srgbClr val="FF00FF"/>
              </a:highlight>
            </a:endParaRPr>
          </a:p>
        </p:txBody>
      </p:sp>
      <p:sp>
        <p:nvSpPr>
          <p:cNvPr id="12" name="Заголовок 1">
            <a:extLst>
              <a:ext uri="{FF2B5EF4-FFF2-40B4-BE49-F238E27FC236}">
                <a16:creationId xmlns:a16="http://schemas.microsoft.com/office/drawing/2014/main" id="{886E57E3-84AB-684E-AF4A-56D216246A93}"/>
              </a:ext>
            </a:extLst>
          </p:cNvPr>
          <p:cNvSpPr txBox="1">
            <a:spLocks/>
          </p:cNvSpPr>
          <p:nvPr/>
        </p:nvSpPr>
        <p:spPr>
          <a:xfrm>
            <a:off x="838200" y="1690688"/>
            <a:ext cx="10515600" cy="33782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bg1"/>
                </a:solidFill>
                <a:latin typeface="SF Pro Display Heavy" pitchFamily="2" charset="0"/>
                <a:ea typeface="SF Pro Display Heavy" pitchFamily="2" charset="0"/>
                <a:cs typeface="SF Pro Display Heavy" pitchFamily="2" charset="0"/>
              </a:rPr>
              <a:t>Write software that supports scaling</a:t>
            </a:r>
            <a:endParaRPr lang="ru-RU" sz="6600" b="1" dirty="0">
              <a:solidFill>
                <a:schemeClr val="bg1"/>
              </a:solidFill>
              <a:latin typeface="SF Pro Display Heavy" pitchFamily="2" charset="0"/>
              <a:ea typeface="SF Pro Display Heavy" pitchFamily="2" charset="0"/>
              <a:cs typeface="SF Pro Display Heavy" pitchFamily="2" charset="0"/>
            </a:endParaRPr>
          </a:p>
        </p:txBody>
      </p:sp>
      <p:sp>
        <p:nvSpPr>
          <p:cNvPr id="17" name="Заголовок 1">
            <a:extLst>
              <a:ext uri="{FF2B5EF4-FFF2-40B4-BE49-F238E27FC236}">
                <a16:creationId xmlns:a16="http://schemas.microsoft.com/office/drawing/2014/main" id="{B0B928E0-81E1-D64B-820A-868935639169}"/>
              </a:ext>
            </a:extLst>
          </p:cNvPr>
          <p:cNvSpPr txBox="1">
            <a:spLocks/>
          </p:cNvSpPr>
          <p:nvPr/>
        </p:nvSpPr>
        <p:spPr>
          <a:xfrm>
            <a:off x="838200" y="5167312"/>
            <a:ext cx="5552090" cy="13265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latin typeface="SF Pro Display Medium" pitchFamily="2" charset="0"/>
                <a:ea typeface="SF Pro Display Medium" pitchFamily="2" charset="0"/>
                <a:cs typeface="SF Pro Display Medium" pitchFamily="2" charset="0"/>
              </a:rPr>
              <a:t>Thank you</a:t>
            </a:r>
            <a:r>
              <a:rPr lang="ru-RU" sz="2800" dirty="0">
                <a:solidFill>
                  <a:schemeClr val="bg1"/>
                </a:solidFill>
                <a:latin typeface="SF Pro Display Medium" pitchFamily="2" charset="0"/>
                <a:ea typeface="SF Pro Display Medium" pitchFamily="2" charset="0"/>
                <a:cs typeface="SF Pro Display Medium" pitchFamily="2" charset="0"/>
              </a:rPr>
              <a:t> </a:t>
            </a:r>
            <a:r>
              <a:rPr lang="en-US" sz="2800" dirty="0">
                <a:solidFill>
                  <a:schemeClr val="bg1"/>
                </a:solidFill>
                <a:latin typeface="SF Pro Display Medium" pitchFamily="2" charset="0"/>
                <a:ea typeface="SF Pro Display Medium" pitchFamily="2" charset="0"/>
                <a:cs typeface="SF Pro Display Medium" pitchFamily="2" charset="0"/>
              </a:rPr>
              <a:t>for attention! </a:t>
            </a:r>
            <a:endParaRPr lang="ru-RU" sz="2800" dirty="0">
              <a:solidFill>
                <a:schemeClr val="bg1"/>
              </a:solidFill>
              <a:latin typeface="SF Pro Display Medium" pitchFamily="2" charset="0"/>
              <a:ea typeface="SF Pro Display Medium" pitchFamily="2" charset="0"/>
              <a:cs typeface="SF Pro Display Medium" pitchFamily="2" charset="0"/>
            </a:endParaRPr>
          </a:p>
        </p:txBody>
      </p:sp>
    </p:spTree>
    <p:extLst>
      <p:ext uri="{BB962C8B-B14F-4D97-AF65-F5344CB8AC3E}">
        <p14:creationId xmlns:p14="http://schemas.microsoft.com/office/powerpoint/2010/main" val="136099339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864</Words>
  <Application>Microsoft Macintosh PowerPoint</Application>
  <PresentationFormat>Широкоэкранный</PresentationFormat>
  <Paragraphs>63</Paragraphs>
  <Slides>7</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7</vt:i4>
      </vt:variant>
    </vt:vector>
  </HeadingPairs>
  <TitlesOfParts>
    <vt:vector size="15" baseType="lpstr">
      <vt:lpstr>Arial</vt:lpstr>
      <vt:lpstr>Calibri</vt:lpstr>
      <vt:lpstr>Calibri Light</vt:lpstr>
      <vt:lpstr>SF Pro Display</vt:lpstr>
      <vt:lpstr>SF Pro Display Heavy</vt:lpstr>
      <vt:lpstr>SF Pro Display Light</vt:lpstr>
      <vt:lpstr>SF Pro Display Medium</vt:lpstr>
      <vt:lpstr>Тема Office</vt:lpstr>
      <vt:lpstr>High performance embedded systems</vt:lpstr>
      <vt:lpstr>When we talk about High Performance</vt:lpstr>
      <vt:lpstr>More people, more requests</vt:lpstr>
      <vt:lpstr>How is the load measured</vt:lpstr>
      <vt:lpstr>How to measure the RPC of a service</vt:lpstr>
      <vt:lpstr>How to increase the maximum possible RPC</vt:lpstr>
      <vt:lpstr>What you need for High Performance embedded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embedded systems</dc:title>
  <dc:creator>Гриднев Дмитрий Владимирович</dc:creator>
  <cp:lastModifiedBy>Гриднев Дмитрий Владимирович</cp:lastModifiedBy>
  <cp:revision>11</cp:revision>
  <dcterms:created xsi:type="dcterms:W3CDTF">2020-12-20T14:04:59Z</dcterms:created>
  <dcterms:modified xsi:type="dcterms:W3CDTF">2020-12-22T07:19:05Z</dcterms:modified>
</cp:coreProperties>
</file>